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58" r:id="rId3"/>
    <p:sldId id="259" r:id="rId4"/>
    <p:sldId id="266" r:id="rId5"/>
    <p:sldId id="261" r:id="rId6"/>
    <p:sldId id="264"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3608A8"/>
    <a:srgbClr val="92FC04"/>
    <a:srgbClr val="6081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154" autoAdjust="0"/>
  </p:normalViewPr>
  <p:slideViewPr>
    <p:cSldViewPr snapToGrid="0">
      <p:cViewPr varScale="1">
        <p:scale>
          <a:sx n="78" d="100"/>
          <a:sy n="78" d="100"/>
        </p:scale>
        <p:origin x="797"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5/10/2018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F65A1-56CD-405B-8C8E-7A06190E8DAF}"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CDFAF-BAE2-49E7-A211-70C45A8907D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5045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943489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77078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580638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86950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129216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091093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062944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81269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26989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59236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545173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09568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186082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23992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50C28C-A896-4A13-8858-E383178A0B52}" type="datetime1">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4ADB9B-D43E-40DF-A6E7-CB2570583919}" type="datetime1">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FCEBF2-6215-4840-97BA-EA6AE26E2854}" type="datetime1">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6E4A2-C543-4164-98A6-AB35D77A8F0C}" type="datetime1">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699B3-EC6A-45D9-9D11-5BF223216650}" type="datetime1">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C975A7-0B50-4584-9D9B-665045ABA889}" type="datetime1">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7A0F1C-D152-434F-8B20-32F443DC76AD}" type="datetime1">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0ADE76-70DB-4609-AB0D-66E7ED31C6A6}" type="datetime1">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AF68E-51F4-42EA-B0A9-B6F7FD8A10E2}" type="datetime1">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402F29-47C0-43F8-A01A-A1108AD99DF4}" type="datetime1">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47692E-F2AE-42CD-82C1-C155BF703F5E}" type="datetime1">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62B0-2A95-46D3-8970-CA63232D16E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BD06D-5B6B-4044-AC30-CB65D5B53934}" type="datetime1">
              <a:rPr lang="en-US" smtClean="0"/>
              <a:t>5/11/2018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562B0-2A95-46D3-8970-CA63232D16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226995" y="1868536"/>
            <a:ext cx="9527020" cy="1643002"/>
          </a:xfrm>
          <a:solidFill>
            <a:schemeClr val="bg1"/>
          </a:solidFill>
        </p:spPr>
        <p:txBody>
          <a:bodyPr>
            <a:normAutofit/>
          </a:bodyPr>
          <a:lstStyle/>
          <a:p>
            <a:r>
              <a:rPr lang="en-US" sz="5600" b="1">
                <a:solidFill>
                  <a:schemeClr val="accent1"/>
                </a:solidFill>
                <a:latin typeface="Times New Roman" panose="02020603050405020304" pitchFamily="18" charset="0"/>
                <a:cs typeface="Times New Roman" panose="02020603050405020304" pitchFamily="18" charset="0"/>
              </a:rPr>
              <a:t>Chất mang thuốc nano và </a:t>
            </a:r>
            <a:br>
              <a:rPr lang="en-US" sz="5600" b="1">
                <a:solidFill>
                  <a:schemeClr val="accent1"/>
                </a:solidFill>
                <a:latin typeface="Times New Roman" panose="02020603050405020304" pitchFamily="18" charset="0"/>
                <a:cs typeface="Times New Roman" panose="02020603050405020304" pitchFamily="18" charset="0"/>
              </a:rPr>
            </a:br>
            <a:r>
              <a:rPr lang="en-US" sz="5600" b="1">
                <a:solidFill>
                  <a:schemeClr val="accent1"/>
                </a:solidFill>
                <a:latin typeface="Times New Roman" panose="02020603050405020304" pitchFamily="18" charset="0"/>
                <a:cs typeface="Times New Roman" panose="02020603050405020304" pitchFamily="18" charset="0"/>
              </a:rPr>
              <a:t>tiệt trùng bằng bức xạ gamma</a:t>
            </a:r>
            <a:endParaRPr lang="en-US" sz="5600">
              <a:solidFill>
                <a:schemeClr val="accent1"/>
              </a:solidFill>
              <a:latin typeface="Times New Roman" panose="02020603050405020304" pitchFamily="18" charset="0"/>
              <a:cs typeface="Times New Roman" panose="02020603050405020304" pitchFamily="18" charset="0"/>
            </a:endParaRPr>
          </a:p>
        </p:txBody>
      </p:sp>
      <p:sp>
        <p:nvSpPr>
          <p:cNvPr id="4" name="Subtitle 2"/>
          <p:cNvSpPr>
            <a:spLocks noGrp="1"/>
          </p:cNvSpPr>
          <p:nvPr>
            <p:ph type="subTitle" idx="1"/>
          </p:nvPr>
        </p:nvSpPr>
        <p:spPr>
          <a:xfrm>
            <a:off x="1986328" y="716776"/>
            <a:ext cx="8219337" cy="1151760"/>
          </a:xfrm>
          <a:solidFill>
            <a:schemeClr val="bg1"/>
          </a:solidFill>
        </p:spPr>
        <p:txBody>
          <a:bodyPr>
            <a:normAutofit/>
          </a:bodyPr>
          <a:lstStyle/>
          <a:p>
            <a:r>
              <a:rPr lang="en-US" sz="1600">
                <a:latin typeface="Times New Roman" panose="02020603050405020304" pitchFamily="18" charset="0"/>
                <a:cs typeface="Times New Roman" panose="02020603050405020304" pitchFamily="18" charset="0"/>
              </a:rPr>
              <a:t>TRƯỜNG ĐẠI HỌC KHOA HỌC TỰ NHIÊN – ĐHQG TPHCM</a:t>
            </a:r>
          </a:p>
          <a:p>
            <a:r>
              <a:rPr lang="en-US" sz="1600">
                <a:latin typeface="Times New Roman" panose="02020603050405020304" pitchFamily="18" charset="0"/>
                <a:cs typeface="Times New Roman" panose="02020603050405020304" pitchFamily="18" charset="0"/>
              </a:rPr>
              <a:t>BỘ MÔN VẬT LÝ HẠT NHÂN – KĨ THUẬT HẠT NHÂN</a:t>
            </a:r>
          </a:p>
          <a:p>
            <a:r>
              <a:rPr lang="en-US" sz="1600" err="1">
                <a:latin typeface="Times New Roman" panose="02020603050405020304" pitchFamily="18" charset="0"/>
                <a:cs typeface="Times New Roman" panose="02020603050405020304" pitchFamily="18" charset="0"/>
              </a:rPr>
              <a:t>Chuyên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ngành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Kỹ</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thuật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hạt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nhân</a:t>
            </a:r>
            <a:endParaRPr lang="en-US" sz="1600">
              <a:latin typeface="Times New Roman" panose="02020603050405020304" pitchFamily="18" charset="0"/>
              <a:cs typeface="Times New Roman" panose="02020603050405020304" pitchFamily="18" charset="0"/>
            </a:endParaRPr>
          </a:p>
        </p:txBody>
      </p:sp>
      <p:sp>
        <p:nvSpPr>
          <p:cNvPr id="6" name="TextBox 5"/>
          <p:cNvSpPr txBox="1"/>
          <p:nvPr/>
        </p:nvSpPr>
        <p:spPr>
          <a:xfrm>
            <a:off x="6594765" y="3906580"/>
            <a:ext cx="4159250" cy="1015663"/>
          </a:xfrm>
          <a:prstGeom prst="rect">
            <a:avLst/>
          </a:prstGeom>
          <a:solidFill>
            <a:schemeClr val="bg1"/>
          </a:solidFill>
        </p:spPr>
        <p:txBody>
          <a:bodyPr wrap="square" rtlCol="0">
            <a:spAutoFit/>
          </a:bodyPr>
          <a:lstStyle/>
          <a:p>
            <a:r>
              <a:rPr lang="en-US" sz="2000" err="1"/>
              <a:t>Tên</a:t>
            </a:r>
            <a:r>
              <a:rPr lang="en-US" sz="2000"/>
              <a:t>     :   </a:t>
            </a:r>
            <a:r>
              <a:rPr lang="en-US" sz="2000" err="1"/>
              <a:t>Phạm</a:t>
            </a:r>
            <a:r>
              <a:rPr lang="en-US" sz="2000"/>
              <a:t> </a:t>
            </a:r>
            <a:r>
              <a:rPr lang="en-US" sz="2000" err="1"/>
              <a:t>Duy</a:t>
            </a:r>
            <a:r>
              <a:rPr lang="en-US" sz="2000"/>
              <a:t> </a:t>
            </a:r>
            <a:r>
              <a:rPr lang="en-US" sz="2000" err="1"/>
              <a:t>Hân</a:t>
            </a:r>
            <a:endParaRPr lang="en-US" sz="2000"/>
          </a:p>
          <a:p>
            <a:r>
              <a:rPr lang="en-US" sz="2000"/>
              <a:t>MSSV :   1523011</a:t>
            </a:r>
          </a:p>
          <a:p>
            <a:r>
              <a:rPr lang="en-US" sz="2000"/>
              <a:t>GVHD: TS. </a:t>
            </a:r>
            <a:r>
              <a:rPr lang="en-US" sz="2000" err="1"/>
              <a:t>Trần</a:t>
            </a:r>
            <a:r>
              <a:rPr lang="en-US" sz="2000"/>
              <a:t> </a:t>
            </a:r>
            <a:r>
              <a:rPr lang="en-US" sz="2000" err="1"/>
              <a:t>Duy</a:t>
            </a:r>
            <a:r>
              <a:rPr lang="en-US" sz="2000"/>
              <a:t> </a:t>
            </a:r>
            <a:r>
              <a:rPr lang="en-US" sz="2000" err="1"/>
              <a:t>Tập</a:t>
            </a:r>
            <a:endParaRPr lang="en-US" sz="2000"/>
          </a:p>
        </p:txBody>
      </p:sp>
      <p:sp>
        <p:nvSpPr>
          <p:cNvPr id="7" name="TextBox 6"/>
          <p:cNvSpPr txBox="1"/>
          <p:nvPr/>
        </p:nvSpPr>
        <p:spPr>
          <a:xfrm>
            <a:off x="4333778" y="5279201"/>
            <a:ext cx="3524435" cy="369332"/>
          </a:xfrm>
          <a:prstGeom prst="rect">
            <a:avLst/>
          </a:prstGeom>
          <a:noFill/>
        </p:spPr>
        <p:txBody>
          <a:bodyPr wrap="square" rtlCol="0">
            <a:spAutoFit/>
          </a:bodyPr>
          <a:lstStyle/>
          <a:p>
            <a:r>
              <a:rPr lang="en-US"/>
              <a:t>TP HCM, </a:t>
            </a:r>
            <a:r>
              <a:rPr lang="en-US" err="1"/>
              <a:t>ngày</a:t>
            </a:r>
            <a:r>
              <a:rPr lang="en-US"/>
              <a:t> 7 </a:t>
            </a:r>
            <a:r>
              <a:rPr lang="en-US" err="1"/>
              <a:t>tháng</a:t>
            </a:r>
            <a:r>
              <a:rPr lang="en-US"/>
              <a:t> 4 </a:t>
            </a:r>
            <a:r>
              <a:rPr lang="en-US" err="1"/>
              <a:t>năm</a:t>
            </a:r>
            <a:r>
              <a:rPr lang="en-US"/>
              <a:t> 2018</a:t>
            </a:r>
          </a:p>
        </p:txBody>
      </p:sp>
      <p:sp>
        <p:nvSpPr>
          <p:cNvPr id="8" name="Slide Number Placeholder 7"/>
          <p:cNvSpPr>
            <a:spLocks noGrp="1"/>
          </p:cNvSpPr>
          <p:nvPr>
            <p:ph type="sldNum" sz="quarter" idx="12"/>
          </p:nvPr>
        </p:nvSpPr>
        <p:spPr>
          <a:xfrm>
            <a:off x="9050703" y="6374823"/>
            <a:ext cx="2743200" cy="365125"/>
          </a:xfrm>
        </p:spPr>
        <p:txBody>
          <a:bodyPr/>
          <a:lstStyle/>
          <a:p>
            <a:fld id="{4CB562B0-2A95-46D3-8970-CA63232D16E6}" type="slidenum">
              <a:rPr lang="en-US" sz="1400" b="1" smtClean="0">
                <a:solidFill>
                  <a:schemeClr val="tx1"/>
                </a:solidFill>
              </a:rPr>
              <a:t>1</a:t>
            </a:fld>
            <a:endParaRPr lang="en-US" sz="1400" b="1">
              <a:solidFill>
                <a:schemeClr val="tx1"/>
              </a:solidFill>
            </a:endParaRPr>
          </a:p>
        </p:txBody>
      </p:sp>
      <p:pic>
        <p:nvPicPr>
          <p:cNvPr id="9" name="Picture 8" descr="A close up of a device&#10;&#10;Description generated with high confidence">
            <a:extLst>
              <a:ext uri="{FF2B5EF4-FFF2-40B4-BE49-F238E27FC236}">
                <a16:creationId xmlns:a16="http://schemas.microsoft.com/office/drawing/2014/main" id="{1A4F52CA-9BBE-41FC-A6DD-F2A055F6F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882" y="3743473"/>
            <a:ext cx="3154354" cy="13418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pic>
        <p:nvPicPr>
          <p:cNvPr id="4" name="Picture 3">
            <a:extLst>
              <a:ext uri="{FF2B5EF4-FFF2-40B4-BE49-F238E27FC236}">
                <a16:creationId xmlns:a16="http://schemas.microsoft.com/office/drawing/2014/main" id="{B49B4566-C507-43A0-B6EE-CD156513F683}"/>
              </a:ext>
            </a:extLst>
          </p:cNvPr>
          <p:cNvPicPr>
            <a:picLocks noChangeAspect="1"/>
          </p:cNvPicPr>
          <p:nvPr/>
        </p:nvPicPr>
        <p:blipFill>
          <a:blip r:embed="rId3"/>
          <a:stretch>
            <a:fillRect/>
          </a:stretch>
        </p:blipFill>
        <p:spPr>
          <a:xfrm>
            <a:off x="1143530" y="1867711"/>
            <a:ext cx="2548646" cy="3440721"/>
          </a:xfrm>
          <a:prstGeom prst="rect">
            <a:avLst/>
          </a:prstGeom>
        </p:spPr>
      </p:pic>
      <p:sp>
        <p:nvSpPr>
          <p:cNvPr id="7" name="TextBox 6">
            <a:extLst>
              <a:ext uri="{FF2B5EF4-FFF2-40B4-BE49-F238E27FC236}">
                <a16:creationId xmlns:a16="http://schemas.microsoft.com/office/drawing/2014/main" id="{812F713B-DE0F-4C03-8382-D73CA77F5C5D}"/>
              </a:ext>
            </a:extLst>
          </p:cNvPr>
          <p:cNvSpPr txBox="1"/>
          <p:nvPr/>
        </p:nvSpPr>
        <p:spPr>
          <a:xfrm>
            <a:off x="208883" y="1264915"/>
            <a:ext cx="1960385"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Thế Zeta:</a:t>
            </a:r>
          </a:p>
        </p:txBody>
      </p:sp>
      <p:sp>
        <p:nvSpPr>
          <p:cNvPr id="8" name="TextBox 7">
            <a:extLst>
              <a:ext uri="{FF2B5EF4-FFF2-40B4-BE49-F238E27FC236}">
                <a16:creationId xmlns:a16="http://schemas.microsoft.com/office/drawing/2014/main" id="{96200DC9-5B51-43A5-94AF-1F065602AE9B}"/>
              </a:ext>
            </a:extLst>
          </p:cNvPr>
          <p:cNvSpPr txBox="1"/>
          <p:nvPr/>
        </p:nvSpPr>
        <p:spPr>
          <a:xfrm>
            <a:off x="1247442" y="5267945"/>
            <a:ext cx="2077117" cy="584775"/>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Bảng giá trị thế zeta của các vi hạt chitosan</a:t>
            </a:r>
          </a:p>
        </p:txBody>
      </p:sp>
      <p:sp>
        <p:nvSpPr>
          <p:cNvPr id="13" name="Arrow: Right 12">
            <a:extLst>
              <a:ext uri="{FF2B5EF4-FFF2-40B4-BE49-F238E27FC236}">
                <a16:creationId xmlns:a16="http://schemas.microsoft.com/office/drawing/2014/main" id="{F5E04FDB-FC02-4A12-9EC2-DD3F1219BA4D}"/>
              </a:ext>
            </a:extLst>
          </p:cNvPr>
          <p:cNvSpPr/>
          <p:nvPr/>
        </p:nvSpPr>
        <p:spPr>
          <a:xfrm>
            <a:off x="102638" y="6009216"/>
            <a:ext cx="89931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22DD19F-232A-4024-80CB-2C5E24EF0BD8}"/>
              </a:ext>
            </a:extLst>
          </p:cNvPr>
          <p:cNvSpPr txBox="1"/>
          <p:nvPr/>
        </p:nvSpPr>
        <p:spPr>
          <a:xfrm>
            <a:off x="1155291" y="5911866"/>
            <a:ext cx="3895666" cy="954107"/>
          </a:xfrm>
          <a:prstGeom prst="rect">
            <a:avLst/>
          </a:prstGeom>
          <a:noFill/>
        </p:spPr>
        <p:txBody>
          <a:bodyPr wrap="square" rtlCol="0">
            <a:spAutoFit/>
          </a:bodyPr>
          <a:lstStyle/>
          <a:p>
            <a:r>
              <a:rPr lang="en-US" sz="2800" b="1">
                <a:solidFill>
                  <a:srgbClr val="FF0000"/>
                </a:solidFill>
                <a:latin typeface="Times New Roman" panose="02020603050405020304" pitchFamily="18" charset="0"/>
                <a:cs typeface="Times New Roman" panose="02020603050405020304" pitchFamily="18" charset="0"/>
              </a:rPr>
              <a:t>Thế zeta cho tất cả các hạt đều ổn định</a:t>
            </a:r>
          </a:p>
        </p:txBody>
      </p:sp>
      <p:sp>
        <p:nvSpPr>
          <p:cNvPr id="17" name="TextBox 16">
            <a:extLst>
              <a:ext uri="{FF2B5EF4-FFF2-40B4-BE49-F238E27FC236}">
                <a16:creationId xmlns:a16="http://schemas.microsoft.com/office/drawing/2014/main" id="{4151E69F-9EDE-4D83-A919-1486A6CA0CB5}"/>
              </a:ext>
            </a:extLst>
          </p:cNvPr>
          <p:cNvSpPr txBox="1"/>
          <p:nvPr/>
        </p:nvSpPr>
        <p:spPr>
          <a:xfrm>
            <a:off x="6068810" y="1261915"/>
            <a:ext cx="4241260"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Phổ FT-IR của vi hạt chitosan</a:t>
            </a:r>
          </a:p>
        </p:txBody>
      </p:sp>
      <p:sp>
        <p:nvSpPr>
          <p:cNvPr id="18" name="TextBox 17">
            <a:extLst>
              <a:ext uri="{FF2B5EF4-FFF2-40B4-BE49-F238E27FC236}">
                <a16:creationId xmlns:a16="http://schemas.microsoft.com/office/drawing/2014/main" id="{88F7C971-321F-4078-B832-86BF13230BF4}"/>
              </a:ext>
            </a:extLst>
          </p:cNvPr>
          <p:cNvSpPr txBox="1"/>
          <p:nvPr/>
        </p:nvSpPr>
        <p:spPr>
          <a:xfrm>
            <a:off x="6068810" y="2036492"/>
            <a:ext cx="4591456" cy="190821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Các bức xạ có thể ảnh 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ởng đến các chuỗi chính và sự hình thành các liên kết chéo</a:t>
            </a:r>
          </a:p>
          <a:p>
            <a:pPr marL="285750" indent="-285750">
              <a:spcAft>
                <a:spcPts val="1200"/>
              </a:spcAft>
              <a:buFont typeface="Arial" panose="020B0604020202020204" pitchFamily="34" charset="0"/>
              <a:buChar char="•"/>
            </a:pPr>
            <a:r>
              <a:rPr lang="vi-VN">
                <a:latin typeface="Times New Roman" panose="02020603050405020304" pitchFamily="18" charset="0"/>
                <a:cs typeface="Times New Roman" panose="02020603050405020304" pitchFamily="18" charset="0"/>
              </a:rPr>
              <a:t>Chuỗi polymer saccharides dài này có một số nhóm tự do, như amido, alkyl, nhóm hydroxyl</a:t>
            </a:r>
            <a:r>
              <a:rPr lang="en-US">
                <a:latin typeface="Times New Roman" panose="02020603050405020304" pitchFamily="18" charset="0"/>
                <a:cs typeface="Times New Roman" panose="02020603050405020304" pitchFamily="18" charset="0"/>
              </a:rPr>
              <a:t>,… những nhóm này có thể tạo ra các gốc tự do và nhóm hóa học khác</a:t>
            </a:r>
            <a:endParaRPr lang="vi-VN">
              <a:latin typeface="Times New Roman" panose="02020603050405020304" pitchFamily="18" charset="0"/>
              <a:cs typeface="Times New Roman" panose="02020603050405020304" pitchFamily="18" charset="0"/>
            </a:endParaRPr>
          </a:p>
        </p:txBody>
      </p:sp>
      <p:sp>
        <p:nvSpPr>
          <p:cNvPr id="19" name="Arrow: Right 18">
            <a:extLst>
              <a:ext uri="{FF2B5EF4-FFF2-40B4-BE49-F238E27FC236}">
                <a16:creationId xmlns:a16="http://schemas.microsoft.com/office/drawing/2014/main" id="{A83AA06F-F8D4-404C-8044-56643FB49425}"/>
              </a:ext>
            </a:extLst>
          </p:cNvPr>
          <p:cNvSpPr/>
          <p:nvPr/>
        </p:nvSpPr>
        <p:spPr>
          <a:xfrm>
            <a:off x="4852953" y="44189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7BE7CB7-EFF9-4EF9-80D7-CBDC7D343CD7}"/>
              </a:ext>
            </a:extLst>
          </p:cNvPr>
          <p:cNvSpPr txBox="1"/>
          <p:nvPr/>
        </p:nvSpPr>
        <p:spPr>
          <a:xfrm>
            <a:off x="6068810" y="4233170"/>
            <a:ext cx="5476968" cy="1200329"/>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Sử dụng phổ FT-IR đ</a:t>
            </a:r>
            <a:r>
              <a:rPr lang="vi-VN" sz="2400" b="1">
                <a:solidFill>
                  <a:srgbClr val="FF0000"/>
                </a:solidFill>
                <a:latin typeface="Times New Roman" panose="02020603050405020304" pitchFamily="18" charset="0"/>
                <a:cs typeface="Times New Roman" panose="02020603050405020304" pitchFamily="18" charset="0"/>
              </a:rPr>
              <a:t>ể mô tả các thay đổi hóa học xảy của mẫu polymer được chiếu xạ</a:t>
            </a:r>
            <a:endParaRPr lang="en-US" sz="2400" b="1">
              <a:solidFill>
                <a:srgbClr val="FF0000"/>
              </a:solidFill>
              <a:latin typeface="Times New Roman" panose="02020603050405020304" pitchFamily="18" charset="0"/>
              <a:cs typeface="Times New Roman" panose="02020603050405020304" pitchFamily="18" charset="0"/>
            </a:endParaRPr>
          </a:p>
        </p:txBody>
      </p:sp>
      <p:sp>
        <p:nvSpPr>
          <p:cNvPr id="21" name="Slide Number Placeholder 20">
            <a:extLst>
              <a:ext uri="{FF2B5EF4-FFF2-40B4-BE49-F238E27FC236}">
                <a16:creationId xmlns:a16="http://schemas.microsoft.com/office/drawing/2014/main" id="{A1B84AA7-9EEC-4895-835A-7E54304135D6}"/>
              </a:ext>
            </a:extLst>
          </p:cNvPr>
          <p:cNvSpPr>
            <a:spLocks noGrp="1"/>
          </p:cNvSpPr>
          <p:nvPr>
            <p:ph type="sldNum" sz="quarter" idx="12"/>
          </p:nvPr>
        </p:nvSpPr>
        <p:spPr/>
        <p:txBody>
          <a:bodyPr/>
          <a:lstStyle/>
          <a:p>
            <a:fld id="{4CB562B0-2A95-46D3-8970-CA63232D16E6}" type="slidenum">
              <a:rPr lang="en-US" smtClean="0"/>
              <a:t>10</a:t>
            </a:fld>
            <a:endParaRPr lang="en-US"/>
          </a:p>
        </p:txBody>
      </p:sp>
    </p:spTree>
    <p:extLst>
      <p:ext uri="{BB962C8B-B14F-4D97-AF65-F5344CB8AC3E}">
        <p14:creationId xmlns:p14="http://schemas.microsoft.com/office/powerpoint/2010/main" val="9297070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animBg="1"/>
      <p:bldP spid="15" grpId="0"/>
      <p:bldP spid="17" grpId="0"/>
      <p:bldP spid="18" grpId="0"/>
      <p:bldP spid="19"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pic>
        <p:nvPicPr>
          <p:cNvPr id="5" name="Picture 4">
            <a:extLst>
              <a:ext uri="{FF2B5EF4-FFF2-40B4-BE49-F238E27FC236}">
                <a16:creationId xmlns:a16="http://schemas.microsoft.com/office/drawing/2014/main" id="{7A734B84-A036-4D6C-9D1D-9F8742F414A9}"/>
              </a:ext>
            </a:extLst>
          </p:cNvPr>
          <p:cNvPicPr>
            <a:picLocks noChangeAspect="1"/>
          </p:cNvPicPr>
          <p:nvPr/>
        </p:nvPicPr>
        <p:blipFill>
          <a:blip r:embed="rId3"/>
          <a:stretch>
            <a:fillRect/>
          </a:stretch>
        </p:blipFill>
        <p:spPr>
          <a:xfrm>
            <a:off x="102638" y="1663430"/>
            <a:ext cx="6287826" cy="4708187"/>
          </a:xfrm>
          <a:prstGeom prst="rect">
            <a:avLst/>
          </a:prstGeom>
        </p:spPr>
      </p:pic>
      <p:sp>
        <p:nvSpPr>
          <p:cNvPr id="6" name="TextBox 5">
            <a:extLst>
              <a:ext uri="{FF2B5EF4-FFF2-40B4-BE49-F238E27FC236}">
                <a16:creationId xmlns:a16="http://schemas.microsoft.com/office/drawing/2014/main" id="{B00D1861-60D6-4820-9220-178B3BFB6B3C}"/>
              </a:ext>
            </a:extLst>
          </p:cNvPr>
          <p:cNvSpPr txBox="1"/>
          <p:nvPr/>
        </p:nvSpPr>
        <p:spPr>
          <a:xfrm>
            <a:off x="102637" y="6371617"/>
            <a:ext cx="6287827" cy="323165"/>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Hình 1: Phổ FT-IR của các hạt K1, K2, K3 đ</a:t>
            </a:r>
            <a:r>
              <a:rPr lang="vi-VN" sz="1500">
                <a:latin typeface="Times New Roman" panose="02020603050405020304" pitchFamily="18" charset="0"/>
                <a:cs typeface="Times New Roman" panose="02020603050405020304" pitchFamily="18" charset="0"/>
              </a:rPr>
              <a:t>ư</a:t>
            </a:r>
            <a:r>
              <a:rPr lang="en-US" sz="1500">
                <a:latin typeface="Times New Roman" panose="02020603050405020304" pitchFamily="18" charset="0"/>
                <a:cs typeface="Times New Roman" panose="02020603050405020304" pitchFamily="18" charset="0"/>
              </a:rPr>
              <a:t>ợc chiếu xạ tại 0, 10, 25, 40 kGy</a:t>
            </a:r>
          </a:p>
        </p:txBody>
      </p:sp>
      <p:sp>
        <p:nvSpPr>
          <p:cNvPr id="9" name="Arrow: Right 8">
            <a:extLst>
              <a:ext uri="{FF2B5EF4-FFF2-40B4-BE49-F238E27FC236}">
                <a16:creationId xmlns:a16="http://schemas.microsoft.com/office/drawing/2014/main" id="{1EED6C95-D70B-4412-BE82-D0008AACCDC3}"/>
              </a:ext>
            </a:extLst>
          </p:cNvPr>
          <p:cNvSpPr/>
          <p:nvPr/>
        </p:nvSpPr>
        <p:spPr>
          <a:xfrm>
            <a:off x="6521009" y="18279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86FA7B-1510-4C20-A1E1-B4EC2638CFF7}"/>
              </a:ext>
            </a:extLst>
          </p:cNvPr>
          <p:cNvSpPr txBox="1"/>
          <p:nvPr/>
        </p:nvSpPr>
        <p:spPr>
          <a:xfrm>
            <a:off x="7629962" y="1827924"/>
            <a:ext cx="3929974" cy="2785378"/>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b="1">
                <a:solidFill>
                  <a:srgbClr val="FF0000"/>
                </a:solidFill>
                <a:latin typeface="Times New Roman" panose="02020603050405020304" pitchFamily="18" charset="0"/>
                <a:cs typeface="Times New Roman" panose="02020603050405020304" pitchFamily="18" charset="0"/>
              </a:rPr>
              <a:t>Phổ FT-IR của vi hạt chitosan thu đ</a:t>
            </a:r>
            <a:r>
              <a:rPr lang="vi-VN" sz="2000" b="1">
                <a:solidFill>
                  <a:srgbClr val="FF0000"/>
                </a:solidFill>
                <a:latin typeface="Times New Roman" panose="02020603050405020304" pitchFamily="18" charset="0"/>
                <a:cs typeface="Times New Roman" panose="02020603050405020304" pitchFamily="18" charset="0"/>
              </a:rPr>
              <a:t>ư</a:t>
            </a:r>
            <a:r>
              <a:rPr lang="en-US" sz="2000" b="1">
                <a:solidFill>
                  <a:srgbClr val="FF0000"/>
                </a:solidFill>
                <a:latin typeface="Times New Roman" panose="02020603050405020304" pitchFamily="18" charset="0"/>
                <a:cs typeface="Times New Roman" panose="02020603050405020304" pitchFamily="18" charset="0"/>
              </a:rPr>
              <a:t>ợc có các đỉnh ở các đ</a:t>
            </a:r>
            <a:r>
              <a:rPr lang="vi-VN" sz="2000" b="1">
                <a:solidFill>
                  <a:srgbClr val="FF0000"/>
                </a:solidFill>
                <a:latin typeface="Times New Roman" panose="02020603050405020304" pitchFamily="18" charset="0"/>
                <a:cs typeface="Times New Roman" panose="02020603050405020304" pitchFamily="18" charset="0"/>
              </a:rPr>
              <a:t>ư</a:t>
            </a:r>
            <a:r>
              <a:rPr lang="en-US" sz="2000" b="1">
                <a:solidFill>
                  <a:srgbClr val="FF0000"/>
                </a:solidFill>
                <a:latin typeface="Times New Roman" panose="02020603050405020304" pitchFamily="18" charset="0"/>
                <a:cs typeface="Times New Roman" panose="02020603050405020304" pitchFamily="18" charset="0"/>
              </a:rPr>
              <a:t>ờng khác nhau có số sóng t</a:t>
            </a:r>
            <a:r>
              <a:rPr lang="vi-VN" sz="2000" b="1">
                <a:solidFill>
                  <a:srgbClr val="FF0000"/>
                </a:solidFill>
                <a:latin typeface="Times New Roman" panose="02020603050405020304" pitchFamily="18" charset="0"/>
                <a:cs typeface="Times New Roman" panose="02020603050405020304" pitchFamily="18" charset="0"/>
              </a:rPr>
              <a:t>ư</a:t>
            </a:r>
            <a:r>
              <a:rPr lang="en-US" sz="2000" b="1">
                <a:solidFill>
                  <a:srgbClr val="FF0000"/>
                </a:solidFill>
                <a:latin typeface="Times New Roman" panose="02020603050405020304" pitchFamily="18" charset="0"/>
                <a:cs typeface="Times New Roman" panose="02020603050405020304" pitchFamily="18" charset="0"/>
              </a:rPr>
              <a:t>ơng tự nhau</a:t>
            </a:r>
          </a:p>
          <a:p>
            <a:pPr marL="285750" indent="-285750">
              <a:spcAft>
                <a:spcPts val="1800"/>
              </a:spcAft>
              <a:buFont typeface="Arial" panose="020B0604020202020204" pitchFamily="34" charset="0"/>
              <a:buChar char="•"/>
            </a:pPr>
            <a:r>
              <a:rPr lang="en-US" sz="2000" b="1">
                <a:solidFill>
                  <a:srgbClr val="FF0000"/>
                </a:solidFill>
                <a:latin typeface="Times New Roman" panose="02020603050405020304" pitchFamily="18" charset="0"/>
                <a:cs typeface="Times New Roman" panose="02020603050405020304" pitchFamily="18" charset="0"/>
              </a:rPr>
              <a:t>Kết quả FT-IR cho thấy chiếu xạ không có tác động đáng kể đến sự hình thành các nhóm hóa học mới cho vi hạt chitosan</a:t>
            </a:r>
          </a:p>
        </p:txBody>
      </p:sp>
      <p:sp>
        <p:nvSpPr>
          <p:cNvPr id="14" name="TextBox 13">
            <a:extLst>
              <a:ext uri="{FF2B5EF4-FFF2-40B4-BE49-F238E27FC236}">
                <a16:creationId xmlns:a16="http://schemas.microsoft.com/office/drawing/2014/main" id="{0E130DE8-156E-4302-A8F3-1CDF513A0AF7}"/>
              </a:ext>
            </a:extLst>
          </p:cNvPr>
          <p:cNvSpPr txBox="1"/>
          <p:nvPr/>
        </p:nvSpPr>
        <p:spPr>
          <a:xfrm>
            <a:off x="129334" y="1220981"/>
            <a:ext cx="3190672" cy="369332"/>
          </a:xfrm>
          <a:prstGeom prst="rect">
            <a:avLst/>
          </a:prstGeom>
          <a:noFill/>
        </p:spPr>
        <p:txBody>
          <a:bodyPr wrap="square" rtlCol="0">
            <a:spAutoFit/>
          </a:bodyPr>
          <a:lstStyle/>
          <a:p>
            <a:r>
              <a:rPr lang="en-US" b="1" u="sng">
                <a:latin typeface="Times New Roman" panose="02020603050405020304" pitchFamily="18" charset="0"/>
                <a:cs typeface="Times New Roman" panose="02020603050405020304" pitchFamily="18" charset="0"/>
              </a:rPr>
              <a:t>Phổ FT-IR của vi hạt chitosan</a:t>
            </a:r>
          </a:p>
        </p:txBody>
      </p:sp>
      <p:sp>
        <p:nvSpPr>
          <p:cNvPr id="11" name="Slide Number Placeholder 10">
            <a:extLst>
              <a:ext uri="{FF2B5EF4-FFF2-40B4-BE49-F238E27FC236}">
                <a16:creationId xmlns:a16="http://schemas.microsoft.com/office/drawing/2014/main" id="{82324B44-D09B-420F-8C47-428C23DF0584}"/>
              </a:ext>
            </a:extLst>
          </p:cNvPr>
          <p:cNvSpPr>
            <a:spLocks noGrp="1"/>
          </p:cNvSpPr>
          <p:nvPr>
            <p:ph type="sldNum" sz="quarter" idx="12"/>
          </p:nvPr>
        </p:nvSpPr>
        <p:spPr/>
        <p:txBody>
          <a:bodyPr/>
          <a:lstStyle/>
          <a:p>
            <a:fld id="{4CB562B0-2A95-46D3-8970-CA63232D16E6}" type="slidenum">
              <a:rPr lang="en-US" smtClean="0"/>
              <a:t>11</a:t>
            </a:fld>
            <a:endParaRPr lang="en-US"/>
          </a:p>
        </p:txBody>
      </p:sp>
    </p:spTree>
    <p:extLst>
      <p:ext uri="{BB962C8B-B14F-4D97-AF65-F5344CB8AC3E}">
        <p14:creationId xmlns:p14="http://schemas.microsoft.com/office/powerpoint/2010/main" val="41517029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sp>
        <p:nvSpPr>
          <p:cNvPr id="3" name="TextBox 2">
            <a:extLst>
              <a:ext uri="{FF2B5EF4-FFF2-40B4-BE49-F238E27FC236}">
                <a16:creationId xmlns:a16="http://schemas.microsoft.com/office/drawing/2014/main" id="{DA951BD6-1931-4452-A23D-5BF4DE4D7222}"/>
              </a:ext>
            </a:extLst>
          </p:cNvPr>
          <p:cNvSpPr txBox="1"/>
          <p:nvPr/>
        </p:nvSpPr>
        <p:spPr>
          <a:xfrm>
            <a:off x="340467" y="1439694"/>
            <a:ext cx="5233482"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Quang phổ cộng h</a:t>
            </a:r>
            <a:r>
              <a:rPr lang="vi-VN" sz="2400" b="1" u="sng">
                <a:latin typeface="Times New Roman" panose="02020603050405020304" pitchFamily="18" charset="0"/>
                <a:cs typeface="Times New Roman" panose="02020603050405020304" pitchFamily="18" charset="0"/>
              </a:rPr>
              <a:t>ư</a:t>
            </a:r>
            <a:r>
              <a:rPr lang="en-US" sz="2400" b="1" u="sng">
                <a:latin typeface="Times New Roman" panose="02020603050405020304" pitchFamily="18" charset="0"/>
                <a:cs typeface="Times New Roman" panose="02020603050405020304" pitchFamily="18" charset="0"/>
              </a:rPr>
              <a:t>ởng thuận từ EPR</a:t>
            </a:r>
            <a:r>
              <a:rPr lang="en-US" sz="240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BC2A6D84-C14F-4FB5-BDAD-AB4CEBD46A98}"/>
              </a:ext>
            </a:extLst>
          </p:cNvPr>
          <p:cNvSpPr/>
          <p:nvPr/>
        </p:nvSpPr>
        <p:spPr>
          <a:xfrm>
            <a:off x="486383" y="2008363"/>
            <a:ext cx="6356869" cy="707886"/>
          </a:xfrm>
          <a:prstGeom prst="rect">
            <a:avLst/>
          </a:prstGeom>
        </p:spPr>
        <p:txBody>
          <a:bodyPr wrap="square">
            <a:spAutoFit/>
          </a:bodyPr>
          <a:lstStyle/>
          <a:p>
            <a:r>
              <a:rPr lang="vi-VN" sz="2000">
                <a:solidFill>
                  <a:srgbClr val="24292E"/>
                </a:solidFill>
                <a:latin typeface="Times New Roman" panose="02020603050405020304" pitchFamily="18" charset="0"/>
                <a:cs typeface="Times New Roman" panose="02020603050405020304" pitchFamily="18" charset="0"/>
              </a:rPr>
              <a:t>Tín hiệu EPR là dấu hiệu của các sản phẩm phóng xạ trung gian được hình thành khi chiếu xạ trong cấu trúc của mẫu</a:t>
            </a:r>
          </a:p>
        </p:txBody>
      </p:sp>
      <p:sp>
        <p:nvSpPr>
          <p:cNvPr id="8" name="TextBox 7">
            <a:extLst>
              <a:ext uri="{FF2B5EF4-FFF2-40B4-BE49-F238E27FC236}">
                <a16:creationId xmlns:a16="http://schemas.microsoft.com/office/drawing/2014/main" id="{CA14817C-6CDF-4918-AFF4-5DC4603E93DC}"/>
              </a:ext>
            </a:extLst>
          </p:cNvPr>
          <p:cNvSpPr txBox="1"/>
          <p:nvPr/>
        </p:nvSpPr>
        <p:spPr>
          <a:xfrm>
            <a:off x="340467" y="2823253"/>
            <a:ext cx="6502785" cy="1200329"/>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Đối với các mẫu liposome/niosome/sphingosome:</a:t>
            </a:r>
          </a:p>
          <a:p>
            <a:pPr marL="742950" lvl="1" indent="-285750">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Không thể nhận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tín hiệu EPR</a:t>
            </a:r>
          </a:p>
          <a:p>
            <a:pPr marL="742950" lvl="1" indent="-285750">
              <a:buFont typeface="Courier New" panose="02070309020205020404" pitchFamily="49" charset="0"/>
              <a:buChar char="o"/>
            </a:pPr>
            <a:r>
              <a:rPr lang="vi-VN">
                <a:latin typeface="Times New Roman" panose="02020603050405020304" pitchFamily="18" charset="0"/>
                <a:cs typeface="Times New Roman" panose="02020603050405020304" pitchFamily="18" charset="0"/>
              </a:rPr>
              <a:t>Kết quả cho thấy rằng các gốc tự do được hình thành khi chiếu xạ </a:t>
            </a:r>
            <a:r>
              <a:rPr lang="en-US">
                <a:latin typeface="Times New Roman" panose="02020603050405020304" pitchFamily="18" charset="0"/>
                <a:cs typeface="Times New Roman" panose="02020603050405020304" pitchFamily="18" charset="0"/>
              </a:rPr>
              <a:t>có</a:t>
            </a:r>
            <a:r>
              <a:rPr lang="vi-VN">
                <a:latin typeface="Times New Roman" panose="02020603050405020304" pitchFamily="18" charset="0"/>
                <a:cs typeface="Times New Roman" panose="02020603050405020304" pitchFamily="18" charset="0"/>
              </a:rPr>
              <a:t> nồng độ rất thấp hoặc đã bị phân hủy rất nhanh</a:t>
            </a:r>
            <a:endParaRPr lang="en-US">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D836041-8329-4209-927E-BBD396AD5164}"/>
              </a:ext>
            </a:extLst>
          </p:cNvPr>
          <p:cNvSpPr txBox="1"/>
          <p:nvPr/>
        </p:nvSpPr>
        <p:spPr>
          <a:xfrm>
            <a:off x="340467" y="4391638"/>
            <a:ext cx="6502785" cy="1477328"/>
          </a:xfrm>
          <a:prstGeom prst="rect">
            <a:avLst/>
          </a:prstGeom>
          <a:noFill/>
        </p:spPr>
        <p:txBody>
          <a:bodyPr wrap="square" rtlCol="0">
            <a:spAutoFit/>
          </a:bodyPr>
          <a:lstStyle/>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Đối với các vi hạt chitosan: </a:t>
            </a:r>
          </a:p>
          <a:p>
            <a:pPr marL="800100" lvl="1" indent="-342900">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hông bị chiếu xạ</a:t>
            </a:r>
            <a:r>
              <a:rPr lang="en-US">
                <a:latin typeface="Times New Roman" panose="02020603050405020304" pitchFamily="18" charset="0"/>
                <a:cs typeface="Times New Roman" panose="02020603050405020304" pitchFamily="18" charset="0"/>
              </a:rPr>
              <a:t>:</a:t>
            </a:r>
            <a:r>
              <a:rPr lang="vi-VN">
                <a:latin typeface="Times New Roman" panose="02020603050405020304" pitchFamily="18" charset="0"/>
                <a:cs typeface="Times New Roman" panose="02020603050405020304" pitchFamily="18" charset="0"/>
              </a:rPr>
              <a:t> cường độ tín hiệu EPR rất thấp và khó có thể phân biệt.</a:t>
            </a:r>
            <a:endParaRPr lang="en-US">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chiếu xạ: các phóng xạ trung gian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hình thành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đối ổn định</a:t>
            </a:r>
          </a:p>
        </p:txBody>
      </p:sp>
      <p:pic>
        <p:nvPicPr>
          <p:cNvPr id="16" name="Picture 15">
            <a:extLst>
              <a:ext uri="{FF2B5EF4-FFF2-40B4-BE49-F238E27FC236}">
                <a16:creationId xmlns:a16="http://schemas.microsoft.com/office/drawing/2014/main" id="{4610C2CB-F18C-405E-93BA-8A4E4397C565}"/>
              </a:ext>
            </a:extLst>
          </p:cNvPr>
          <p:cNvPicPr>
            <a:picLocks noChangeAspect="1"/>
          </p:cNvPicPr>
          <p:nvPr/>
        </p:nvPicPr>
        <p:blipFill>
          <a:blip r:embed="rId3"/>
          <a:stretch>
            <a:fillRect/>
          </a:stretch>
        </p:blipFill>
        <p:spPr>
          <a:xfrm>
            <a:off x="7546233" y="1218581"/>
            <a:ext cx="4305300" cy="5014703"/>
          </a:xfrm>
          <a:prstGeom prst="rect">
            <a:avLst/>
          </a:prstGeom>
        </p:spPr>
      </p:pic>
      <p:sp>
        <p:nvSpPr>
          <p:cNvPr id="17" name="TextBox 16">
            <a:extLst>
              <a:ext uri="{FF2B5EF4-FFF2-40B4-BE49-F238E27FC236}">
                <a16:creationId xmlns:a16="http://schemas.microsoft.com/office/drawing/2014/main" id="{D1BE01DD-035D-485C-ADD8-518F0888ED81}"/>
              </a:ext>
            </a:extLst>
          </p:cNvPr>
          <p:cNvSpPr txBox="1"/>
          <p:nvPr/>
        </p:nvSpPr>
        <p:spPr>
          <a:xfrm>
            <a:off x="8185219" y="6183350"/>
            <a:ext cx="3564627" cy="553998"/>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Quang phổ EPR của vi hạt chitosan K1 (a), </a:t>
            </a:r>
          </a:p>
          <a:p>
            <a:r>
              <a:rPr lang="en-US" sz="1500">
                <a:latin typeface="Times New Roman" panose="02020603050405020304" pitchFamily="18" charset="0"/>
                <a:cs typeface="Times New Roman" panose="02020603050405020304" pitchFamily="18" charset="0"/>
              </a:rPr>
              <a:t>K2 (b), K3 (c) đ</a:t>
            </a:r>
            <a:r>
              <a:rPr lang="vi-VN" sz="1500">
                <a:latin typeface="Times New Roman" panose="02020603050405020304" pitchFamily="18" charset="0"/>
                <a:cs typeface="Times New Roman" panose="02020603050405020304" pitchFamily="18" charset="0"/>
              </a:rPr>
              <a:t>ư</a:t>
            </a:r>
            <a:r>
              <a:rPr lang="en-US" sz="1500">
                <a:latin typeface="Times New Roman" panose="02020603050405020304" pitchFamily="18" charset="0"/>
                <a:cs typeface="Times New Roman" panose="02020603050405020304" pitchFamily="18" charset="0"/>
              </a:rPr>
              <a:t>ợc chiếu xạ ở 25 kGy</a:t>
            </a:r>
          </a:p>
        </p:txBody>
      </p:sp>
      <p:sp>
        <p:nvSpPr>
          <p:cNvPr id="20" name="Slide Number Placeholder 19">
            <a:extLst>
              <a:ext uri="{FF2B5EF4-FFF2-40B4-BE49-F238E27FC236}">
                <a16:creationId xmlns:a16="http://schemas.microsoft.com/office/drawing/2014/main" id="{7F4B1FD6-2789-4B89-8757-5C1AD8AF6327}"/>
              </a:ext>
            </a:extLst>
          </p:cNvPr>
          <p:cNvSpPr>
            <a:spLocks noGrp="1"/>
          </p:cNvSpPr>
          <p:nvPr>
            <p:ph type="sldNum" sz="quarter" idx="12"/>
          </p:nvPr>
        </p:nvSpPr>
        <p:spPr/>
        <p:txBody>
          <a:bodyPr/>
          <a:lstStyle/>
          <a:p>
            <a:fld id="{4CB562B0-2A95-46D3-8970-CA63232D16E6}" type="slidenum">
              <a:rPr lang="en-US" smtClean="0"/>
              <a:t>12</a:t>
            </a:fld>
            <a:endParaRPr lang="en-US"/>
          </a:p>
        </p:txBody>
      </p:sp>
    </p:spTree>
    <p:extLst>
      <p:ext uri="{BB962C8B-B14F-4D97-AF65-F5344CB8AC3E}">
        <p14:creationId xmlns:p14="http://schemas.microsoft.com/office/powerpoint/2010/main" val="42272324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pic>
        <p:nvPicPr>
          <p:cNvPr id="5" name="Picture 4">
            <a:extLst>
              <a:ext uri="{FF2B5EF4-FFF2-40B4-BE49-F238E27FC236}">
                <a16:creationId xmlns:a16="http://schemas.microsoft.com/office/drawing/2014/main" id="{0F24AE45-1D87-46BF-97EF-BAEF50072A06}"/>
              </a:ext>
            </a:extLst>
          </p:cNvPr>
          <p:cNvPicPr>
            <a:picLocks noChangeAspect="1"/>
          </p:cNvPicPr>
          <p:nvPr/>
        </p:nvPicPr>
        <p:blipFill>
          <a:blip r:embed="rId3"/>
          <a:stretch>
            <a:fillRect/>
          </a:stretch>
        </p:blipFill>
        <p:spPr>
          <a:xfrm>
            <a:off x="132521" y="1794220"/>
            <a:ext cx="5255555" cy="4375416"/>
          </a:xfrm>
          <a:prstGeom prst="rect">
            <a:avLst/>
          </a:prstGeom>
        </p:spPr>
      </p:pic>
      <p:sp>
        <p:nvSpPr>
          <p:cNvPr id="6" name="TextBox 5">
            <a:extLst>
              <a:ext uri="{FF2B5EF4-FFF2-40B4-BE49-F238E27FC236}">
                <a16:creationId xmlns:a16="http://schemas.microsoft.com/office/drawing/2014/main" id="{0E584E7E-2621-4A61-B656-3EAD419DEF77}"/>
              </a:ext>
            </a:extLst>
          </p:cNvPr>
          <p:cNvSpPr txBox="1"/>
          <p:nvPr/>
        </p:nvSpPr>
        <p:spPr>
          <a:xfrm>
            <a:off x="189131" y="1286376"/>
            <a:ext cx="4367719" cy="369332"/>
          </a:xfrm>
          <a:prstGeom prst="rect">
            <a:avLst/>
          </a:prstGeom>
          <a:noFill/>
        </p:spPr>
        <p:txBody>
          <a:bodyPr wrap="square" rtlCol="0">
            <a:spAutoFit/>
          </a:bodyPr>
          <a:lstStyle/>
          <a:p>
            <a:r>
              <a:rPr lang="en-US" b="1" u="sng">
                <a:latin typeface="Times New Roman" panose="02020603050405020304" pitchFamily="18" charset="0"/>
                <a:cs typeface="Times New Roman" panose="02020603050405020304" pitchFamily="18" charset="0"/>
              </a:rPr>
              <a:t>Đ</a:t>
            </a:r>
            <a:r>
              <a:rPr lang="vi-VN" b="1" u="sng">
                <a:latin typeface="Times New Roman" panose="02020603050405020304" pitchFamily="18" charset="0"/>
                <a:cs typeface="Times New Roman" panose="02020603050405020304" pitchFamily="18" charset="0"/>
              </a:rPr>
              <a:t>ư</a:t>
            </a:r>
            <a:r>
              <a:rPr lang="en-US" b="1" u="sng">
                <a:latin typeface="Times New Roman" panose="02020603050405020304" pitchFamily="18" charset="0"/>
                <a:cs typeface="Times New Roman" panose="02020603050405020304" pitchFamily="18" charset="0"/>
              </a:rPr>
              <a:t>ờng cong phản ứng liều:</a:t>
            </a:r>
          </a:p>
        </p:txBody>
      </p:sp>
      <p:sp>
        <p:nvSpPr>
          <p:cNvPr id="7" name="TextBox 6">
            <a:extLst>
              <a:ext uri="{FF2B5EF4-FFF2-40B4-BE49-F238E27FC236}">
                <a16:creationId xmlns:a16="http://schemas.microsoft.com/office/drawing/2014/main" id="{42D442E0-1620-4BE2-931B-AF90362C71EB}"/>
              </a:ext>
            </a:extLst>
          </p:cNvPr>
          <p:cNvSpPr txBox="1"/>
          <p:nvPr/>
        </p:nvSpPr>
        <p:spPr>
          <a:xfrm>
            <a:off x="540566" y="6167476"/>
            <a:ext cx="5044155" cy="553998"/>
          </a:xfrm>
          <a:prstGeom prst="rect">
            <a:avLst/>
          </a:prstGeom>
          <a:noFill/>
        </p:spPr>
        <p:txBody>
          <a:bodyPr wrap="square" rtlCol="0">
            <a:spAutoFit/>
          </a:bodyPr>
          <a:lstStyle/>
          <a:p>
            <a:r>
              <a:rPr lang="en-US" sz="1500">
                <a:latin typeface="Times New Roman" panose="02020603050405020304" pitchFamily="18" charset="0"/>
                <a:cs typeface="Times New Roman" panose="02020603050405020304" pitchFamily="18" charset="0"/>
              </a:rPr>
              <a:t>Đường cong phản ứng liều ở các liều chiếu xạ khác nhau (0, 10 kGy, 25 kGy, 40 kGy); (a) K1, (b) K2 và (c) K3</a:t>
            </a:r>
          </a:p>
        </p:txBody>
      </p:sp>
      <p:sp>
        <p:nvSpPr>
          <p:cNvPr id="10" name="Arrow: Right 9">
            <a:extLst>
              <a:ext uri="{FF2B5EF4-FFF2-40B4-BE49-F238E27FC236}">
                <a16:creationId xmlns:a16="http://schemas.microsoft.com/office/drawing/2014/main" id="{079E771B-E648-4AB6-8062-6267C2228311}"/>
              </a:ext>
            </a:extLst>
          </p:cNvPr>
          <p:cNvSpPr/>
          <p:nvPr/>
        </p:nvSpPr>
        <p:spPr>
          <a:xfrm>
            <a:off x="5584720" y="1874039"/>
            <a:ext cx="78176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ABCA89-3B9B-495B-A2E3-7F125A99E92E}"/>
              </a:ext>
            </a:extLst>
          </p:cNvPr>
          <p:cNvSpPr txBox="1"/>
          <p:nvPr/>
        </p:nvSpPr>
        <p:spPr>
          <a:xfrm>
            <a:off x="6538452" y="1794220"/>
            <a:ext cx="5521027" cy="3770263"/>
          </a:xfrm>
          <a:prstGeom prst="rect">
            <a:avLst/>
          </a:prstGeom>
          <a:noFill/>
        </p:spPr>
        <p:txBody>
          <a:bodyPr wrap="square" rtlCol="0">
            <a:spAutoFit/>
          </a:bodyPr>
          <a:lstStyle/>
          <a:p>
            <a:pPr marL="285750" indent="-285750" algn="just">
              <a:spcAft>
                <a:spcPts val="1800"/>
              </a:spcAft>
              <a:buFont typeface="Arial" panose="020B0604020202020204" pitchFamily="34" charset="0"/>
              <a:buChar char="•"/>
            </a:pPr>
            <a:r>
              <a:rPr lang="en-US" sz="3200">
                <a:solidFill>
                  <a:srgbClr val="FF0000"/>
                </a:solidFill>
                <a:latin typeface="Times New Roman" panose="02020603050405020304" pitchFamily="18" charset="0"/>
                <a:cs typeface="Times New Roman" panose="02020603050405020304" pitchFamily="18" charset="0"/>
              </a:rPr>
              <a:t>Các loại gốc tự do hình thành khi chiếu xạ là độc lập với liều hấp thụ</a:t>
            </a:r>
          </a:p>
          <a:p>
            <a:pPr marL="285750" indent="-285750" algn="just">
              <a:spcAft>
                <a:spcPts val="1800"/>
              </a:spcAft>
              <a:buFont typeface="Arial" panose="020B0604020202020204" pitchFamily="34" charset="0"/>
              <a:buChar char="•"/>
            </a:pPr>
            <a:r>
              <a:rPr lang="en-US" sz="3200">
                <a:solidFill>
                  <a:srgbClr val="FF0000"/>
                </a:solidFill>
                <a:latin typeface="Times New Roman" panose="02020603050405020304" pitchFamily="18" charset="0"/>
                <a:cs typeface="Times New Roman" panose="02020603050405020304" pitchFamily="18" charset="0"/>
              </a:rPr>
              <a:t>Các mẫu chitosan không bị ảnh h</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ởng nhiều vì l</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ợng phóng xạ trung gian đ</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ợc tạo ra t</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ơng đối thấp</a:t>
            </a:r>
          </a:p>
        </p:txBody>
      </p:sp>
      <p:sp>
        <p:nvSpPr>
          <p:cNvPr id="14" name="Slide Number Placeholder 13">
            <a:extLst>
              <a:ext uri="{FF2B5EF4-FFF2-40B4-BE49-F238E27FC236}">
                <a16:creationId xmlns:a16="http://schemas.microsoft.com/office/drawing/2014/main" id="{285F16C7-00EF-40A5-B332-376B02D35E89}"/>
              </a:ext>
            </a:extLst>
          </p:cNvPr>
          <p:cNvSpPr>
            <a:spLocks noGrp="1"/>
          </p:cNvSpPr>
          <p:nvPr>
            <p:ph type="sldNum" sz="quarter" idx="12"/>
          </p:nvPr>
        </p:nvSpPr>
        <p:spPr/>
        <p:txBody>
          <a:bodyPr/>
          <a:lstStyle/>
          <a:p>
            <a:fld id="{4CB562B0-2A95-46D3-8970-CA63232D16E6}" type="slidenum">
              <a:rPr lang="en-US" smtClean="0"/>
              <a:t>13</a:t>
            </a:fld>
            <a:endParaRPr lang="en-US"/>
          </a:p>
        </p:txBody>
      </p:sp>
    </p:spTree>
    <p:extLst>
      <p:ext uri="{BB962C8B-B14F-4D97-AF65-F5344CB8AC3E}">
        <p14:creationId xmlns:p14="http://schemas.microsoft.com/office/powerpoint/2010/main" val="34580990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sp>
        <p:nvSpPr>
          <p:cNvPr id="8" name="TextBox 7">
            <a:extLst>
              <a:ext uri="{FF2B5EF4-FFF2-40B4-BE49-F238E27FC236}">
                <a16:creationId xmlns:a16="http://schemas.microsoft.com/office/drawing/2014/main" id="{7DC408CA-136E-4C07-8710-E996BB4FBFA9}"/>
              </a:ext>
            </a:extLst>
          </p:cNvPr>
          <p:cNvSpPr txBox="1"/>
          <p:nvPr/>
        </p:nvSpPr>
        <p:spPr>
          <a:xfrm>
            <a:off x="6007510" y="5152104"/>
            <a:ext cx="5761703"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a:solidFill>
                  <a:srgbClr val="FF0000"/>
                </a:solidFill>
                <a:latin typeface="Times New Roman" panose="02020603050405020304" pitchFamily="18" charset="0"/>
                <a:cs typeface="Times New Roman" panose="02020603050405020304" pitchFamily="18" charset="0"/>
              </a:rPr>
              <a:t>Các mẫu nhiễu xạ tia X cho thấy sự hình thành cấu trúc nano và không có tác động đáng kể của sự chiếu xạ lên các hạt</a:t>
            </a:r>
          </a:p>
          <a:p>
            <a:pPr marL="285750" indent="-285750">
              <a:spcAft>
                <a:spcPts val="1200"/>
              </a:spcAft>
              <a:buFont typeface="Arial" panose="020B0604020202020204" pitchFamily="34" charset="0"/>
              <a:buChar char="•"/>
            </a:pPr>
            <a:r>
              <a:rPr lang="en-US" sz="1600">
                <a:solidFill>
                  <a:srgbClr val="FF0000"/>
                </a:solidFill>
                <a:latin typeface="Times New Roman" panose="02020603050405020304" pitchFamily="18" charset="0"/>
                <a:cs typeface="Times New Roman" panose="02020603050405020304" pitchFamily="18" charset="0"/>
              </a:rPr>
              <a:t>Các mẫu nhiễu xạ tia X cũng đã được quan sát và cho thấy rằng tiệt trùng bằng bức xạ đã không thay đổi đặc tính polymer của tất cả các vi hạt chitosan </a:t>
            </a:r>
          </a:p>
        </p:txBody>
      </p:sp>
      <p:sp>
        <p:nvSpPr>
          <p:cNvPr id="9" name="TextBox 8">
            <a:extLst>
              <a:ext uri="{FF2B5EF4-FFF2-40B4-BE49-F238E27FC236}">
                <a16:creationId xmlns:a16="http://schemas.microsoft.com/office/drawing/2014/main" id="{A5337396-C050-4FD7-A7F3-56DA1B89AE57}"/>
              </a:ext>
            </a:extLst>
          </p:cNvPr>
          <p:cNvSpPr txBox="1"/>
          <p:nvPr/>
        </p:nvSpPr>
        <p:spPr>
          <a:xfrm>
            <a:off x="176981" y="1181923"/>
            <a:ext cx="4267200" cy="369332"/>
          </a:xfrm>
          <a:prstGeom prst="rect">
            <a:avLst/>
          </a:prstGeom>
          <a:noFill/>
        </p:spPr>
        <p:txBody>
          <a:bodyPr wrap="square" rtlCol="0">
            <a:spAutoFit/>
          </a:bodyPr>
          <a:lstStyle/>
          <a:p>
            <a:r>
              <a:rPr lang="en-US" b="1" u="sng">
                <a:latin typeface="Times New Roman" panose="02020603050405020304" pitchFamily="18" charset="0"/>
                <a:cs typeface="Times New Roman" panose="02020603050405020304" pitchFamily="18" charset="0"/>
              </a:rPr>
              <a:t>Nghiên cứu nhiễu xạ tia X (SWAX X-RD)</a:t>
            </a:r>
          </a:p>
        </p:txBody>
      </p:sp>
      <p:pic>
        <p:nvPicPr>
          <p:cNvPr id="12" name="Picture 11">
            <a:extLst>
              <a:ext uri="{FF2B5EF4-FFF2-40B4-BE49-F238E27FC236}">
                <a16:creationId xmlns:a16="http://schemas.microsoft.com/office/drawing/2014/main" id="{5D929DE9-8325-4941-BAFF-CA5188BF9986}"/>
              </a:ext>
            </a:extLst>
          </p:cNvPr>
          <p:cNvPicPr>
            <a:picLocks noChangeAspect="1"/>
          </p:cNvPicPr>
          <p:nvPr/>
        </p:nvPicPr>
        <p:blipFill>
          <a:blip r:embed="rId3"/>
          <a:stretch>
            <a:fillRect/>
          </a:stretch>
        </p:blipFill>
        <p:spPr>
          <a:xfrm>
            <a:off x="5899355" y="1551254"/>
            <a:ext cx="5663380" cy="2883093"/>
          </a:xfrm>
          <a:prstGeom prst="rect">
            <a:avLst/>
          </a:prstGeom>
        </p:spPr>
      </p:pic>
      <p:pic>
        <p:nvPicPr>
          <p:cNvPr id="13" name="Picture 12">
            <a:extLst>
              <a:ext uri="{FF2B5EF4-FFF2-40B4-BE49-F238E27FC236}">
                <a16:creationId xmlns:a16="http://schemas.microsoft.com/office/drawing/2014/main" id="{EDFBCD80-EEE5-4DCA-AF43-38302336E264}"/>
              </a:ext>
            </a:extLst>
          </p:cNvPr>
          <p:cNvPicPr>
            <a:picLocks noChangeAspect="1"/>
          </p:cNvPicPr>
          <p:nvPr/>
        </p:nvPicPr>
        <p:blipFill>
          <a:blip r:embed="rId4"/>
          <a:stretch>
            <a:fillRect/>
          </a:stretch>
        </p:blipFill>
        <p:spPr>
          <a:xfrm>
            <a:off x="102638" y="1585315"/>
            <a:ext cx="5226446" cy="4612940"/>
          </a:xfrm>
          <a:prstGeom prst="rect">
            <a:avLst/>
          </a:prstGeom>
        </p:spPr>
      </p:pic>
      <p:sp>
        <p:nvSpPr>
          <p:cNvPr id="14" name="TextBox 13">
            <a:extLst>
              <a:ext uri="{FF2B5EF4-FFF2-40B4-BE49-F238E27FC236}">
                <a16:creationId xmlns:a16="http://schemas.microsoft.com/office/drawing/2014/main" id="{6CBAD2FD-81E8-4171-A26E-DAC29ED959CC}"/>
              </a:ext>
            </a:extLst>
          </p:cNvPr>
          <p:cNvSpPr txBox="1"/>
          <p:nvPr/>
        </p:nvSpPr>
        <p:spPr>
          <a:xfrm>
            <a:off x="422787" y="6198254"/>
            <a:ext cx="4906297" cy="523220"/>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Các mẫu nhiễu xạ tia của (a) L1, (b) L2, (c) N1 và (d) S1 được chiếu xạ với liều 0, 10, 25, 40 kGy</a:t>
            </a:r>
          </a:p>
        </p:txBody>
      </p:sp>
      <p:sp>
        <p:nvSpPr>
          <p:cNvPr id="15" name="TextBox 14">
            <a:extLst>
              <a:ext uri="{FF2B5EF4-FFF2-40B4-BE49-F238E27FC236}">
                <a16:creationId xmlns:a16="http://schemas.microsoft.com/office/drawing/2014/main" id="{FE141806-0C8C-4854-ABB2-75A6D4A82C81}"/>
              </a:ext>
            </a:extLst>
          </p:cNvPr>
          <p:cNvSpPr txBox="1"/>
          <p:nvPr/>
        </p:nvSpPr>
        <p:spPr>
          <a:xfrm>
            <a:off x="6577779" y="4493607"/>
            <a:ext cx="5226446" cy="523220"/>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Các mẫu nhiễu xạ tia X của K1 (a), K2 (b), K3 (c) được chiếu xạ ở liều bức xạ khác nhau.</a:t>
            </a:r>
          </a:p>
        </p:txBody>
      </p:sp>
      <p:sp>
        <p:nvSpPr>
          <p:cNvPr id="16" name="Slide Number Placeholder 15">
            <a:extLst>
              <a:ext uri="{FF2B5EF4-FFF2-40B4-BE49-F238E27FC236}">
                <a16:creationId xmlns:a16="http://schemas.microsoft.com/office/drawing/2014/main" id="{21E6100F-4B8B-4614-B30D-24A09E0E5E11}"/>
              </a:ext>
            </a:extLst>
          </p:cNvPr>
          <p:cNvSpPr>
            <a:spLocks noGrp="1"/>
          </p:cNvSpPr>
          <p:nvPr>
            <p:ph type="sldNum" sz="quarter" idx="12"/>
          </p:nvPr>
        </p:nvSpPr>
        <p:spPr/>
        <p:txBody>
          <a:bodyPr/>
          <a:lstStyle/>
          <a:p>
            <a:fld id="{4CB562B0-2A95-46D3-8970-CA63232D16E6}" type="slidenum">
              <a:rPr lang="en-US" smtClean="0"/>
              <a:t>14</a:t>
            </a:fld>
            <a:endParaRPr lang="en-US"/>
          </a:p>
        </p:txBody>
      </p:sp>
    </p:spTree>
    <p:extLst>
      <p:ext uri="{BB962C8B-B14F-4D97-AF65-F5344CB8AC3E}">
        <p14:creationId xmlns:p14="http://schemas.microsoft.com/office/powerpoint/2010/main" val="31285689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sp>
        <p:nvSpPr>
          <p:cNvPr id="3" name="TextBox 2">
            <a:extLst>
              <a:ext uri="{FF2B5EF4-FFF2-40B4-BE49-F238E27FC236}">
                <a16:creationId xmlns:a16="http://schemas.microsoft.com/office/drawing/2014/main" id="{1D3061B6-6CE3-4A2F-98FE-72911433ECD1}"/>
              </a:ext>
            </a:extLst>
          </p:cNvPr>
          <p:cNvSpPr txBox="1"/>
          <p:nvPr/>
        </p:nvSpPr>
        <p:spPr>
          <a:xfrm>
            <a:off x="265471" y="1257274"/>
            <a:ext cx="3952568" cy="369332"/>
          </a:xfrm>
          <a:prstGeom prst="rect">
            <a:avLst/>
          </a:prstGeom>
          <a:noFill/>
        </p:spPr>
        <p:txBody>
          <a:bodyPr wrap="square" rtlCol="0">
            <a:spAutoFit/>
          </a:bodyPr>
          <a:lstStyle/>
          <a:p>
            <a:r>
              <a:rPr lang="en-US" b="1" u="sng">
                <a:latin typeface="Times New Roman" panose="02020603050405020304" pitchFamily="18" charset="0"/>
                <a:cs typeface="Times New Roman" panose="02020603050405020304" pitchFamily="18" charset="0"/>
              </a:rPr>
              <a:t>Hình thái bề mặt của vi hạt chitosan:</a:t>
            </a:r>
          </a:p>
        </p:txBody>
      </p:sp>
      <p:pic>
        <p:nvPicPr>
          <p:cNvPr id="4" name="Picture 3">
            <a:extLst>
              <a:ext uri="{FF2B5EF4-FFF2-40B4-BE49-F238E27FC236}">
                <a16:creationId xmlns:a16="http://schemas.microsoft.com/office/drawing/2014/main" id="{5BFB5D13-7225-4847-8572-EB8CDE787784}"/>
              </a:ext>
            </a:extLst>
          </p:cNvPr>
          <p:cNvPicPr>
            <a:picLocks noChangeAspect="1"/>
          </p:cNvPicPr>
          <p:nvPr/>
        </p:nvPicPr>
        <p:blipFill>
          <a:blip r:embed="rId3"/>
          <a:stretch>
            <a:fillRect/>
          </a:stretch>
        </p:blipFill>
        <p:spPr>
          <a:xfrm>
            <a:off x="265471" y="2305407"/>
            <a:ext cx="8268930" cy="4311704"/>
          </a:xfrm>
          <a:prstGeom prst="rect">
            <a:avLst/>
          </a:prstGeom>
        </p:spPr>
      </p:pic>
      <p:sp>
        <p:nvSpPr>
          <p:cNvPr id="5" name="TextBox 4">
            <a:extLst>
              <a:ext uri="{FF2B5EF4-FFF2-40B4-BE49-F238E27FC236}">
                <a16:creationId xmlns:a16="http://schemas.microsoft.com/office/drawing/2014/main" id="{23B119C7-A68C-4656-A214-357C79582253}"/>
              </a:ext>
            </a:extLst>
          </p:cNvPr>
          <p:cNvSpPr txBox="1"/>
          <p:nvPr/>
        </p:nvSpPr>
        <p:spPr>
          <a:xfrm>
            <a:off x="1524000" y="1826664"/>
            <a:ext cx="5751871" cy="461665"/>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Ảnh SEM của các vi hạt chitosan khác nhau (K1, K2, K3) ở các liều chiếu xạ khác nhau (0, 10 kGy, 25 kGy, 40 kGy) </a:t>
            </a:r>
          </a:p>
        </p:txBody>
      </p:sp>
      <p:sp>
        <p:nvSpPr>
          <p:cNvPr id="6" name="Arrow: Right 5">
            <a:extLst>
              <a:ext uri="{FF2B5EF4-FFF2-40B4-BE49-F238E27FC236}">
                <a16:creationId xmlns:a16="http://schemas.microsoft.com/office/drawing/2014/main" id="{EA57626A-CD1C-414D-82C6-79C0233D0246}"/>
              </a:ext>
            </a:extLst>
          </p:cNvPr>
          <p:cNvSpPr/>
          <p:nvPr/>
        </p:nvSpPr>
        <p:spPr>
          <a:xfrm>
            <a:off x="8829367" y="2695380"/>
            <a:ext cx="67842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8893D90-7F66-4850-9A8F-FB6956A24D08}"/>
              </a:ext>
            </a:extLst>
          </p:cNvPr>
          <p:cNvSpPr txBox="1"/>
          <p:nvPr/>
        </p:nvSpPr>
        <p:spPr>
          <a:xfrm>
            <a:off x="9694603" y="2672180"/>
            <a:ext cx="2035578" cy="1015663"/>
          </a:xfrm>
          <a:prstGeom prst="rect">
            <a:avLst/>
          </a:prstGeom>
          <a:noFill/>
        </p:spPr>
        <p:txBody>
          <a:bodyPr wrap="square" rtlCol="0">
            <a:spAutoFit/>
          </a:bodyPr>
          <a:lstStyle/>
          <a:p>
            <a:r>
              <a:rPr lang="en-US" sz="2000" b="1">
                <a:solidFill>
                  <a:srgbClr val="FF0000"/>
                </a:solidFill>
                <a:latin typeface="Times New Roman" panose="02020603050405020304" pitchFamily="18" charset="0"/>
                <a:cs typeface="Times New Roman" panose="02020603050405020304" pitchFamily="18" charset="0"/>
              </a:rPr>
              <a:t>Sự thay đổi hình thái tăng với liều chiếu xạ cao</a:t>
            </a:r>
          </a:p>
        </p:txBody>
      </p:sp>
      <p:sp>
        <p:nvSpPr>
          <p:cNvPr id="10" name="Slide Number Placeholder 9">
            <a:extLst>
              <a:ext uri="{FF2B5EF4-FFF2-40B4-BE49-F238E27FC236}">
                <a16:creationId xmlns:a16="http://schemas.microsoft.com/office/drawing/2014/main" id="{8381A414-D231-49D8-A9C7-3594D15432C5}"/>
              </a:ext>
            </a:extLst>
          </p:cNvPr>
          <p:cNvSpPr>
            <a:spLocks noGrp="1"/>
          </p:cNvSpPr>
          <p:nvPr>
            <p:ph type="sldNum" sz="quarter" idx="12"/>
          </p:nvPr>
        </p:nvSpPr>
        <p:spPr/>
        <p:txBody>
          <a:bodyPr/>
          <a:lstStyle/>
          <a:p>
            <a:fld id="{4CB562B0-2A95-46D3-8970-CA63232D16E6}" type="slidenum">
              <a:rPr lang="en-US" smtClean="0"/>
              <a:t>15</a:t>
            </a:fld>
            <a:endParaRPr lang="en-US"/>
          </a:p>
        </p:txBody>
      </p:sp>
    </p:spTree>
    <p:extLst>
      <p:ext uri="{BB962C8B-B14F-4D97-AF65-F5344CB8AC3E}">
        <p14:creationId xmlns:p14="http://schemas.microsoft.com/office/powerpoint/2010/main" val="28002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sp>
        <p:nvSpPr>
          <p:cNvPr id="3" name="TextBox 2">
            <a:extLst>
              <a:ext uri="{FF2B5EF4-FFF2-40B4-BE49-F238E27FC236}">
                <a16:creationId xmlns:a16="http://schemas.microsoft.com/office/drawing/2014/main" id="{1D3061B6-6CE3-4A2F-98FE-72911433ECD1}"/>
              </a:ext>
            </a:extLst>
          </p:cNvPr>
          <p:cNvSpPr txBox="1"/>
          <p:nvPr/>
        </p:nvSpPr>
        <p:spPr>
          <a:xfrm>
            <a:off x="265471" y="1257274"/>
            <a:ext cx="3952568" cy="369332"/>
          </a:xfrm>
          <a:prstGeom prst="rect">
            <a:avLst/>
          </a:prstGeom>
          <a:noFill/>
        </p:spPr>
        <p:txBody>
          <a:bodyPr wrap="square" rtlCol="0">
            <a:spAutoFit/>
          </a:bodyPr>
          <a:lstStyle/>
          <a:p>
            <a:r>
              <a:rPr lang="en-US" b="1" u="sng">
                <a:latin typeface="Times New Roman" panose="02020603050405020304" pitchFamily="18" charset="0"/>
                <a:cs typeface="Times New Roman" panose="02020603050405020304" pitchFamily="18" charset="0"/>
              </a:rPr>
              <a:t>Độ phồng của vi hạt chitosan:</a:t>
            </a:r>
          </a:p>
        </p:txBody>
      </p:sp>
      <p:pic>
        <p:nvPicPr>
          <p:cNvPr id="9" name="Picture 8">
            <a:extLst>
              <a:ext uri="{FF2B5EF4-FFF2-40B4-BE49-F238E27FC236}">
                <a16:creationId xmlns:a16="http://schemas.microsoft.com/office/drawing/2014/main" id="{2DA2C50D-B7D0-471C-BDF6-ED9C846E8EB0}"/>
              </a:ext>
            </a:extLst>
          </p:cNvPr>
          <p:cNvPicPr>
            <a:picLocks noChangeAspect="1"/>
          </p:cNvPicPr>
          <p:nvPr/>
        </p:nvPicPr>
        <p:blipFill>
          <a:blip r:embed="rId3"/>
          <a:stretch>
            <a:fillRect/>
          </a:stretch>
        </p:blipFill>
        <p:spPr>
          <a:xfrm>
            <a:off x="2771930" y="1736016"/>
            <a:ext cx="6126263" cy="3515665"/>
          </a:xfrm>
          <a:prstGeom prst="rect">
            <a:avLst/>
          </a:prstGeom>
        </p:spPr>
      </p:pic>
      <p:sp>
        <p:nvSpPr>
          <p:cNvPr id="10" name="Arrow: Right 9">
            <a:extLst>
              <a:ext uri="{FF2B5EF4-FFF2-40B4-BE49-F238E27FC236}">
                <a16:creationId xmlns:a16="http://schemas.microsoft.com/office/drawing/2014/main" id="{628DD128-3D64-4352-8CE1-01D9C0013CF2}"/>
              </a:ext>
            </a:extLst>
          </p:cNvPr>
          <p:cNvSpPr/>
          <p:nvPr/>
        </p:nvSpPr>
        <p:spPr>
          <a:xfrm>
            <a:off x="1455174" y="56694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E2ED3AA-1D38-444E-AE3A-81B3DFF62907}"/>
              </a:ext>
            </a:extLst>
          </p:cNvPr>
          <p:cNvSpPr txBox="1"/>
          <p:nvPr/>
        </p:nvSpPr>
        <p:spPr>
          <a:xfrm>
            <a:off x="2851355" y="5496232"/>
            <a:ext cx="6980903" cy="830997"/>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Cho gamma chiếu xạ </a:t>
            </a:r>
            <a:r>
              <a:rPr lang="vi-VN" sz="2400" b="1">
                <a:solidFill>
                  <a:srgbClr val="FF0000"/>
                </a:solidFill>
                <a:latin typeface="Times New Roman" panose="02020603050405020304" pitchFamily="18" charset="0"/>
                <a:cs typeface="Times New Roman" panose="02020603050405020304" pitchFamily="18" charset="0"/>
              </a:rPr>
              <a:t>lên vi hạt chitosan</a:t>
            </a:r>
            <a:r>
              <a:rPr lang="en-US" sz="2400" b="1">
                <a:solidFill>
                  <a:srgbClr val="FF0000"/>
                </a:solidFill>
                <a:latin typeface="Times New Roman" panose="02020603050405020304" pitchFamily="18" charset="0"/>
                <a:cs typeface="Times New Roman" panose="02020603050405020304" pitchFamily="18" charset="0"/>
              </a:rPr>
              <a:t>, Độ phồng tăng theo liều chiếu xạ gamma ngày càng tăng </a:t>
            </a:r>
          </a:p>
        </p:txBody>
      </p:sp>
      <p:sp>
        <p:nvSpPr>
          <p:cNvPr id="12" name="Slide Number Placeholder 11">
            <a:extLst>
              <a:ext uri="{FF2B5EF4-FFF2-40B4-BE49-F238E27FC236}">
                <a16:creationId xmlns:a16="http://schemas.microsoft.com/office/drawing/2014/main" id="{A2157ECD-A0A4-427E-A26B-002933F1E451}"/>
              </a:ext>
            </a:extLst>
          </p:cNvPr>
          <p:cNvSpPr>
            <a:spLocks noGrp="1"/>
          </p:cNvSpPr>
          <p:nvPr>
            <p:ph type="sldNum" sz="quarter" idx="12"/>
          </p:nvPr>
        </p:nvSpPr>
        <p:spPr/>
        <p:txBody>
          <a:bodyPr/>
          <a:lstStyle/>
          <a:p>
            <a:fld id="{4CB562B0-2A95-46D3-8970-CA63232D16E6}" type="slidenum">
              <a:rPr lang="en-US" smtClean="0"/>
              <a:t>16</a:t>
            </a:fld>
            <a:endParaRPr lang="en-US"/>
          </a:p>
        </p:txBody>
      </p:sp>
    </p:spTree>
    <p:extLst>
      <p:ext uri="{BB962C8B-B14F-4D97-AF65-F5344CB8AC3E}">
        <p14:creationId xmlns:p14="http://schemas.microsoft.com/office/powerpoint/2010/main" val="4571958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sp>
        <p:nvSpPr>
          <p:cNvPr id="3" name="TextBox 2">
            <a:extLst>
              <a:ext uri="{FF2B5EF4-FFF2-40B4-BE49-F238E27FC236}">
                <a16:creationId xmlns:a16="http://schemas.microsoft.com/office/drawing/2014/main" id="{1D3061B6-6CE3-4A2F-98FE-72911433ECD1}"/>
              </a:ext>
            </a:extLst>
          </p:cNvPr>
          <p:cNvSpPr txBox="1"/>
          <p:nvPr/>
        </p:nvSpPr>
        <p:spPr>
          <a:xfrm>
            <a:off x="102638" y="1267106"/>
            <a:ext cx="3033852"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Xét nghiệm vô trùng:</a:t>
            </a:r>
          </a:p>
        </p:txBody>
      </p:sp>
      <p:sp>
        <p:nvSpPr>
          <p:cNvPr id="4" name="TextBox 3">
            <a:extLst>
              <a:ext uri="{FF2B5EF4-FFF2-40B4-BE49-F238E27FC236}">
                <a16:creationId xmlns:a16="http://schemas.microsoft.com/office/drawing/2014/main" id="{55FB831C-12CB-4466-8E4B-51BE4856DAE4}"/>
              </a:ext>
            </a:extLst>
          </p:cNvPr>
          <p:cNvSpPr txBox="1"/>
          <p:nvPr/>
        </p:nvSpPr>
        <p:spPr>
          <a:xfrm>
            <a:off x="432618" y="1809135"/>
            <a:ext cx="10274711"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Sau khi chiếu xạ, tất cả các hạt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chiếu tại tất cả các liều, đều tìm thấy là vô trùng</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Liều 10 kGy, 25 kGy, 40 kGy là liều thích hợp để tiệt trùng</a:t>
            </a:r>
          </a:p>
        </p:txBody>
      </p:sp>
      <p:sp>
        <p:nvSpPr>
          <p:cNvPr id="5" name="TextBox 4">
            <a:extLst>
              <a:ext uri="{FF2B5EF4-FFF2-40B4-BE49-F238E27FC236}">
                <a16:creationId xmlns:a16="http://schemas.microsoft.com/office/drawing/2014/main" id="{D120F26C-0AE4-4ECC-8CD4-2C8253514512}"/>
              </a:ext>
            </a:extLst>
          </p:cNvPr>
          <p:cNvSpPr txBox="1"/>
          <p:nvPr/>
        </p:nvSpPr>
        <p:spPr>
          <a:xfrm>
            <a:off x="102638" y="2497055"/>
            <a:ext cx="3155870"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Xét nghiệm Pyrogen:</a:t>
            </a:r>
          </a:p>
        </p:txBody>
      </p:sp>
      <p:sp>
        <p:nvSpPr>
          <p:cNvPr id="6" name="TextBox 5">
            <a:extLst>
              <a:ext uri="{FF2B5EF4-FFF2-40B4-BE49-F238E27FC236}">
                <a16:creationId xmlns:a16="http://schemas.microsoft.com/office/drawing/2014/main" id="{B155673F-259D-4085-8666-BB12E26ECAEC}"/>
              </a:ext>
            </a:extLst>
          </p:cNvPr>
          <p:cNvSpPr txBox="1"/>
          <p:nvPr/>
        </p:nvSpPr>
        <p:spPr>
          <a:xfrm>
            <a:off x="432618" y="3041940"/>
            <a:ext cx="11041627" cy="707886"/>
          </a:xfrm>
          <a:prstGeom prst="rect">
            <a:avLst/>
          </a:prstGeom>
          <a:noFill/>
        </p:spPr>
        <p:txBody>
          <a:bodyPr wrap="square" rtlCol="0">
            <a:spAutoFit/>
          </a:bodyPr>
          <a:lstStyle/>
          <a:p>
            <a:r>
              <a:rPr lang="vi-VN" sz="2000">
                <a:latin typeface="Times New Roman" panose="02020603050405020304" pitchFamily="18" charset="0"/>
                <a:cs typeface="Times New Roman" panose="02020603050405020304" pitchFamily="18" charset="0"/>
              </a:rPr>
              <a:t>Gel kiểm tra LAL được quan sát</a:t>
            </a:r>
            <a:r>
              <a:rPr lang="en-US" sz="2000">
                <a:latin typeface="Times New Roman" panose="02020603050405020304" pitchFamily="18" charset="0"/>
                <a:cs typeface="Times New Roman" panose="02020603050405020304" pitchFamily="18" charset="0"/>
              </a:rPr>
              <a:t> cho</a:t>
            </a:r>
            <a:r>
              <a:rPr lang="vi-VN" sz="2000">
                <a:latin typeface="Times New Roman" panose="02020603050405020304" pitchFamily="18" charset="0"/>
                <a:cs typeface="Times New Roman" panose="02020603050405020304" pitchFamily="18" charset="0"/>
              </a:rPr>
              <a:t> thấy rằng tất cả các chất mang ở tất cả các liều chiếu xạ đều là không có pyrogen</a:t>
            </a:r>
          </a:p>
        </p:txBody>
      </p:sp>
      <p:sp>
        <p:nvSpPr>
          <p:cNvPr id="7" name="TextBox 6">
            <a:extLst>
              <a:ext uri="{FF2B5EF4-FFF2-40B4-BE49-F238E27FC236}">
                <a16:creationId xmlns:a16="http://schemas.microsoft.com/office/drawing/2014/main" id="{6A5557DC-7252-4B25-8176-85F10066CE0B}"/>
              </a:ext>
            </a:extLst>
          </p:cNvPr>
          <p:cNvSpPr txBox="1"/>
          <p:nvPr/>
        </p:nvSpPr>
        <p:spPr>
          <a:xfrm>
            <a:off x="102637" y="3799161"/>
            <a:ext cx="6016749"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Xác định mức độ đảm bảo vô trùng (SAL):</a:t>
            </a:r>
          </a:p>
        </p:txBody>
      </p:sp>
      <p:sp>
        <p:nvSpPr>
          <p:cNvPr id="8" name="TextBox 7">
            <a:extLst>
              <a:ext uri="{FF2B5EF4-FFF2-40B4-BE49-F238E27FC236}">
                <a16:creationId xmlns:a16="http://schemas.microsoft.com/office/drawing/2014/main" id="{D7B5ACCC-E6C1-4C4C-B108-626E98422E3F}"/>
              </a:ext>
            </a:extLst>
          </p:cNvPr>
          <p:cNvSpPr txBox="1"/>
          <p:nvPr/>
        </p:nvSpPr>
        <p:spPr>
          <a:xfrm>
            <a:off x="432618" y="4311931"/>
            <a:ext cx="11248103" cy="109260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Mức độ đảm bảo vô trùng </a:t>
            </a:r>
            <a:r>
              <a:rPr lang="vi-VN" sz="2000">
                <a:latin typeface="Times New Roman" panose="02020603050405020304" pitchFamily="18" charset="0"/>
                <a:cs typeface="Times New Roman" panose="02020603050405020304" pitchFamily="18" charset="0"/>
              </a:rPr>
              <a:t>thu được như 12,6 kGy cho K1 và 24,7 kGy cho vi hạt K3</a:t>
            </a:r>
            <a:endParaRPr lang="en-US" sz="200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Liposomes, niosomes, sphingosomes và vi hạt chitosan có thể được khử trùng với tất cả các liều chiếu xạ mà không có bất kỳ thiệt hại do chiếu xạ gamma.</a:t>
            </a:r>
          </a:p>
        </p:txBody>
      </p:sp>
      <p:sp>
        <p:nvSpPr>
          <p:cNvPr id="12" name="Arrow: Right 11">
            <a:extLst>
              <a:ext uri="{FF2B5EF4-FFF2-40B4-BE49-F238E27FC236}">
                <a16:creationId xmlns:a16="http://schemas.microsoft.com/office/drawing/2014/main" id="{D1F1AA1A-20FD-473B-9846-DD0CE9FEA060}"/>
              </a:ext>
            </a:extLst>
          </p:cNvPr>
          <p:cNvSpPr/>
          <p:nvPr/>
        </p:nvSpPr>
        <p:spPr>
          <a:xfrm>
            <a:off x="216311" y="5684771"/>
            <a:ext cx="845574" cy="403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D5F077-68A3-4CE1-A33B-CEFFB7E1E70A}"/>
              </a:ext>
            </a:extLst>
          </p:cNvPr>
          <p:cNvSpPr txBox="1"/>
          <p:nvPr/>
        </p:nvSpPr>
        <p:spPr>
          <a:xfrm>
            <a:off x="1179870" y="5493182"/>
            <a:ext cx="8780206" cy="1246495"/>
          </a:xfrm>
          <a:prstGeom prst="rect">
            <a:avLst/>
          </a:prstGeom>
          <a:noFill/>
        </p:spPr>
        <p:txBody>
          <a:bodyPr wrap="square" rtlCol="0">
            <a:spAutoFit/>
          </a:bodyPr>
          <a:lstStyle/>
          <a:p>
            <a:r>
              <a:rPr lang="en-US" sz="2500" b="1">
                <a:solidFill>
                  <a:srgbClr val="FF0000"/>
                </a:solidFill>
                <a:latin typeface="Times New Roman" panose="02020603050405020304" pitchFamily="18" charset="0"/>
                <a:cs typeface="Times New Roman" panose="02020603050405020304" pitchFamily="18" charset="0"/>
              </a:rPr>
              <a:t>Những kết quả này cho thấy rằng các chất mang có thể được tiệt trùng với liều xạ thấp hơn so với khuyến cáo liều 25 kGy trong dược điển</a:t>
            </a:r>
          </a:p>
        </p:txBody>
      </p:sp>
      <p:sp>
        <p:nvSpPr>
          <p:cNvPr id="16" name="Slide Number Placeholder 15">
            <a:extLst>
              <a:ext uri="{FF2B5EF4-FFF2-40B4-BE49-F238E27FC236}">
                <a16:creationId xmlns:a16="http://schemas.microsoft.com/office/drawing/2014/main" id="{00303680-4F28-4B51-8783-0287014727A9}"/>
              </a:ext>
            </a:extLst>
          </p:cNvPr>
          <p:cNvSpPr>
            <a:spLocks noGrp="1"/>
          </p:cNvSpPr>
          <p:nvPr>
            <p:ph type="sldNum" sz="quarter" idx="12"/>
          </p:nvPr>
        </p:nvSpPr>
        <p:spPr/>
        <p:txBody>
          <a:bodyPr/>
          <a:lstStyle/>
          <a:p>
            <a:fld id="{4CB562B0-2A95-46D3-8970-CA63232D16E6}" type="slidenum">
              <a:rPr lang="en-US" smtClean="0"/>
              <a:t>17</a:t>
            </a:fld>
            <a:endParaRPr lang="en-US"/>
          </a:p>
        </p:txBody>
      </p:sp>
    </p:spTree>
    <p:extLst>
      <p:ext uri="{BB962C8B-B14F-4D97-AF65-F5344CB8AC3E}">
        <p14:creationId xmlns:p14="http://schemas.microsoft.com/office/powerpoint/2010/main" val="22015435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4. Kết luận</a:t>
            </a:r>
          </a:p>
        </p:txBody>
      </p:sp>
      <p:sp>
        <p:nvSpPr>
          <p:cNvPr id="9" name="TextBox 8">
            <a:extLst>
              <a:ext uri="{FF2B5EF4-FFF2-40B4-BE49-F238E27FC236}">
                <a16:creationId xmlns:a16="http://schemas.microsoft.com/office/drawing/2014/main" id="{344DFB00-EC12-41B0-8F19-3CC6F358B06E}"/>
              </a:ext>
            </a:extLst>
          </p:cNvPr>
          <p:cNvSpPr txBox="1"/>
          <p:nvPr/>
        </p:nvSpPr>
        <p:spPr>
          <a:xfrm>
            <a:off x="176981" y="1406013"/>
            <a:ext cx="11729884" cy="1015663"/>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a:t>
            </a:r>
            <a:r>
              <a:rPr lang="vi-VN" sz="2000">
                <a:latin typeface="Times New Roman" panose="02020603050405020304" pitchFamily="18" charset="0"/>
                <a:cs typeface="Times New Roman" panose="02020603050405020304" pitchFamily="18" charset="0"/>
              </a:rPr>
              <a:t>hông có tín hiệu EPR thu được khi chiếu xạ </a:t>
            </a:r>
            <a:r>
              <a:rPr lang="en-US" sz="2000">
                <a:latin typeface="Times New Roman" panose="02020603050405020304" pitchFamily="18" charset="0"/>
                <a:cs typeface="Times New Roman" panose="02020603050405020304" pitchFamily="18" charset="0"/>
              </a:rPr>
              <a:t>các mẫu pha lỏng </a:t>
            </a:r>
            <a:r>
              <a:rPr lang="vi-VN" sz="2000">
                <a:latin typeface="Times New Roman" panose="02020603050405020304" pitchFamily="18" charset="0"/>
                <a:cs typeface="Times New Roman" panose="02020603050405020304" pitchFamily="18" charset="0"/>
              </a:rPr>
              <a:t>liposome, niosome và sphingosome</a:t>
            </a: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Các </a:t>
            </a:r>
            <a:r>
              <a:rPr lang="en-US" sz="2000">
                <a:latin typeface="Times New Roman" panose="02020603050405020304" pitchFamily="18" charset="0"/>
                <a:cs typeface="Times New Roman" panose="02020603050405020304" pitchFamily="18" charset="0"/>
              </a:rPr>
              <a:t>vi hạt </a:t>
            </a:r>
            <a:r>
              <a:rPr lang="vi-VN" sz="2000">
                <a:latin typeface="Times New Roman" panose="02020603050405020304" pitchFamily="18" charset="0"/>
                <a:cs typeface="Times New Roman" panose="02020603050405020304" pitchFamily="18" charset="0"/>
              </a:rPr>
              <a:t>chitosan</a:t>
            </a:r>
            <a:r>
              <a:rPr lang="en-US" sz="2000">
                <a:latin typeface="Times New Roman" panose="02020603050405020304" pitchFamily="18" charset="0"/>
                <a:cs typeface="Times New Roman" panose="02020603050405020304" pitchFamily="18" charset="0"/>
              </a:rPr>
              <a:t> trọng l</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ợng phân tử trung bình</a:t>
            </a:r>
            <a:r>
              <a:rPr lang="vi-VN" sz="2000">
                <a:latin typeface="Times New Roman" panose="02020603050405020304" pitchFamily="18" charset="0"/>
                <a:cs typeface="Times New Roman" panose="02020603050405020304" pitchFamily="18" charset="0"/>
              </a:rPr>
              <a:t>, chitosan glutamate và chitosan clorua ở dạng rắn, có tín hiệu EPR tương đối thấp với tỷ lệ phân rã cao</a:t>
            </a:r>
            <a:endParaRPr lang="en-US" sz="2000">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739332F0-2D10-4D3A-8067-8D8B21556F77}"/>
              </a:ext>
            </a:extLst>
          </p:cNvPr>
          <p:cNvSpPr/>
          <p:nvPr/>
        </p:nvSpPr>
        <p:spPr>
          <a:xfrm>
            <a:off x="422787" y="25879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44C19C3-7AE0-42EB-BAA9-D886B7F869F0}"/>
              </a:ext>
            </a:extLst>
          </p:cNvPr>
          <p:cNvSpPr txBox="1"/>
          <p:nvPr/>
        </p:nvSpPr>
        <p:spPr>
          <a:xfrm>
            <a:off x="1396180" y="2551078"/>
            <a:ext cx="10373033" cy="830997"/>
          </a:xfrm>
          <a:prstGeom prst="rect">
            <a:avLst/>
          </a:prstGeom>
          <a:noFill/>
        </p:spPr>
        <p:txBody>
          <a:bodyPr wrap="square" rtlCol="0">
            <a:spAutoFit/>
          </a:bodyPr>
          <a:lstStyle/>
          <a:p>
            <a:r>
              <a:rPr lang="vi-VN" sz="2400" b="1">
                <a:solidFill>
                  <a:srgbClr val="FF0000"/>
                </a:solidFill>
                <a:latin typeface="Times New Roman" panose="02020603050405020304" pitchFamily="18" charset="0"/>
                <a:cs typeface="Times New Roman" panose="02020603050405020304" pitchFamily="18" charset="0"/>
              </a:rPr>
              <a:t> EPR chỉ ra rằng các chất mang thuốc có thể được tiệt trùng an toàn bằng chiếu xạ gamma.</a:t>
            </a:r>
            <a:endParaRPr lang="en-US" sz="2400" b="1">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587A1A8-7974-4B14-B8B5-B8B8DEC9AE0B}"/>
              </a:ext>
            </a:extLst>
          </p:cNvPr>
          <p:cNvSpPr txBox="1"/>
          <p:nvPr/>
        </p:nvSpPr>
        <p:spPr>
          <a:xfrm>
            <a:off x="265472" y="3500284"/>
            <a:ext cx="11503741" cy="707886"/>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ác vi hạt chitosan sau khi chiếu xạ được xem xét, các vi hạt chitosan mã K2 được tìm thấy như là chất mang thuốc có khả năng chống oxy hóa cao nhất so với các chất mang thuốc khác</a:t>
            </a:r>
          </a:p>
        </p:txBody>
      </p:sp>
      <p:sp>
        <p:nvSpPr>
          <p:cNvPr id="17" name="TextBox 16">
            <a:extLst>
              <a:ext uri="{FF2B5EF4-FFF2-40B4-BE49-F238E27FC236}">
                <a16:creationId xmlns:a16="http://schemas.microsoft.com/office/drawing/2014/main" id="{C3AFF012-D378-4867-97F4-5B2FDD5FA0DD}"/>
              </a:ext>
            </a:extLst>
          </p:cNvPr>
          <p:cNvSpPr txBox="1"/>
          <p:nvPr/>
        </p:nvSpPr>
        <p:spPr>
          <a:xfrm>
            <a:off x="265472" y="4578892"/>
            <a:ext cx="11503741" cy="707886"/>
          </a:xfrm>
          <a:prstGeom prst="rect">
            <a:avLst/>
          </a:prstGeom>
          <a:noFill/>
        </p:spPr>
        <p:txBody>
          <a:bodyPr wrap="square" rtlCol="0">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Liều chiếu xạ không gây ra bất kỳ thiệt hại nào cho các chất mang</a:t>
            </a: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ự tăng trưởng vi sinh vật không được quan sát ngay cả ở liều chiếu xạ 2 kGy</a:t>
            </a:r>
          </a:p>
        </p:txBody>
      </p:sp>
      <p:sp>
        <p:nvSpPr>
          <p:cNvPr id="18" name="Arrow: Right 17">
            <a:extLst>
              <a:ext uri="{FF2B5EF4-FFF2-40B4-BE49-F238E27FC236}">
                <a16:creationId xmlns:a16="http://schemas.microsoft.com/office/drawing/2014/main" id="{D17751DA-24F8-4B4A-B09F-EF000BD891FB}"/>
              </a:ext>
            </a:extLst>
          </p:cNvPr>
          <p:cNvSpPr/>
          <p:nvPr/>
        </p:nvSpPr>
        <p:spPr>
          <a:xfrm>
            <a:off x="422787" y="56575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BD627EA-95C9-4D25-AD38-8DDEA0F047BB}"/>
              </a:ext>
            </a:extLst>
          </p:cNvPr>
          <p:cNvSpPr txBox="1"/>
          <p:nvPr/>
        </p:nvSpPr>
        <p:spPr>
          <a:xfrm>
            <a:off x="1681317" y="5657500"/>
            <a:ext cx="9389806" cy="830997"/>
          </a:xfrm>
          <a:prstGeom prst="rect">
            <a:avLst/>
          </a:prstGeom>
          <a:noFill/>
        </p:spPr>
        <p:txBody>
          <a:bodyPr wrap="square" rtlCol="0">
            <a:spAutoFit/>
          </a:bodyPr>
          <a:lstStyle/>
          <a:p>
            <a:r>
              <a:rPr lang="vi-VN" sz="2400" b="1">
                <a:solidFill>
                  <a:srgbClr val="FF0000"/>
                </a:solidFill>
                <a:latin typeface="Times New Roman" panose="02020603050405020304" pitchFamily="18" charset="0"/>
                <a:cs typeface="Times New Roman" panose="02020603050405020304" pitchFamily="18" charset="0"/>
              </a:rPr>
              <a:t>Tất cả các chất mang thuốc</a:t>
            </a:r>
            <a:r>
              <a:rPr lang="en-US" sz="2400" b="1">
                <a:solidFill>
                  <a:srgbClr val="FF0000"/>
                </a:solidFill>
                <a:latin typeface="Times New Roman" panose="02020603050405020304" pitchFamily="18" charset="0"/>
                <a:cs typeface="Times New Roman" panose="02020603050405020304" pitchFamily="18" charset="0"/>
              </a:rPr>
              <a:t> đ</a:t>
            </a:r>
            <a:r>
              <a:rPr lang="vi-VN" sz="2400" b="1">
                <a:solidFill>
                  <a:srgbClr val="FF0000"/>
                </a:solidFill>
                <a:latin typeface="Times New Roman" panose="02020603050405020304" pitchFamily="18" charset="0"/>
                <a:cs typeface="Times New Roman" panose="02020603050405020304" pitchFamily="18" charset="0"/>
              </a:rPr>
              <a:t>ư</a:t>
            </a:r>
            <a:r>
              <a:rPr lang="en-US" sz="2400" b="1">
                <a:solidFill>
                  <a:srgbClr val="FF0000"/>
                </a:solidFill>
                <a:latin typeface="Times New Roman" panose="02020603050405020304" pitchFamily="18" charset="0"/>
                <a:cs typeface="Times New Roman" panose="02020603050405020304" pitchFamily="18" charset="0"/>
              </a:rPr>
              <a:t>ợc chiếu xạ</a:t>
            </a:r>
            <a:r>
              <a:rPr lang="vi-VN" sz="2400" b="1">
                <a:solidFill>
                  <a:srgbClr val="FF0000"/>
                </a:solidFill>
                <a:latin typeface="Times New Roman" panose="02020603050405020304" pitchFamily="18" charset="0"/>
                <a:cs typeface="Times New Roman" panose="02020603050405020304" pitchFamily="18" charset="0"/>
              </a:rPr>
              <a:t> ở tất cả các liều </a:t>
            </a:r>
            <a:r>
              <a:rPr lang="en-US" sz="2400" b="1">
                <a:solidFill>
                  <a:srgbClr val="FF0000"/>
                </a:solidFill>
                <a:latin typeface="Times New Roman" panose="02020603050405020304" pitchFamily="18" charset="0"/>
                <a:cs typeface="Times New Roman" panose="02020603050405020304" pitchFamily="18" charset="0"/>
              </a:rPr>
              <a:t>đều</a:t>
            </a:r>
            <a:r>
              <a:rPr lang="vi-VN" sz="2400" b="1">
                <a:solidFill>
                  <a:srgbClr val="FF0000"/>
                </a:solidFill>
                <a:latin typeface="Times New Roman" panose="02020603050405020304" pitchFamily="18" charset="0"/>
                <a:cs typeface="Times New Roman" panose="02020603050405020304" pitchFamily="18" charset="0"/>
              </a:rPr>
              <a:t> vô trùng và không có pyrogen</a:t>
            </a:r>
            <a:endParaRPr lang="en-US" sz="2400" b="1">
              <a:solidFill>
                <a:srgbClr val="FF0000"/>
              </a:solidFill>
              <a:latin typeface="Times New Roman" panose="02020603050405020304" pitchFamily="18" charset="0"/>
              <a:cs typeface="Times New Roman" panose="02020603050405020304" pitchFamily="18" charset="0"/>
            </a:endParaRPr>
          </a:p>
        </p:txBody>
      </p:sp>
      <p:sp>
        <p:nvSpPr>
          <p:cNvPr id="20" name="Slide Number Placeholder 19">
            <a:extLst>
              <a:ext uri="{FF2B5EF4-FFF2-40B4-BE49-F238E27FC236}">
                <a16:creationId xmlns:a16="http://schemas.microsoft.com/office/drawing/2014/main" id="{876E0E82-2567-4110-997A-CD55D4C95AE9}"/>
              </a:ext>
            </a:extLst>
          </p:cNvPr>
          <p:cNvSpPr>
            <a:spLocks noGrp="1"/>
          </p:cNvSpPr>
          <p:nvPr>
            <p:ph type="sldNum" sz="quarter" idx="12"/>
          </p:nvPr>
        </p:nvSpPr>
        <p:spPr/>
        <p:txBody>
          <a:bodyPr/>
          <a:lstStyle/>
          <a:p>
            <a:fld id="{4CB562B0-2A95-46D3-8970-CA63232D16E6}" type="slidenum">
              <a:rPr lang="en-US" smtClean="0"/>
              <a:t>18</a:t>
            </a:fld>
            <a:endParaRPr lang="en-US"/>
          </a:p>
        </p:txBody>
      </p:sp>
    </p:spTree>
    <p:extLst>
      <p:ext uri="{BB962C8B-B14F-4D97-AF65-F5344CB8AC3E}">
        <p14:creationId xmlns:p14="http://schemas.microsoft.com/office/powerpoint/2010/main" val="17771011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P spid="17"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cxnSpLocks noGrp="1" noRot="1" noChangeAspect="1" noMove="1" noResize="1" noEditPoints="1" noAdjustHandles="1" noChangeArrowheads="1" noChangeShapeType="1"/>
          </p:cNvCxnSpPr>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9991022" y="6356350"/>
            <a:ext cx="1362777" cy="365125"/>
          </a:xfrm>
        </p:spPr>
        <p:txBody>
          <a:bodyPr vert="horz" lIns="91440" tIns="45720" rIns="91440" bIns="45720" rtlCol="0" anchor="ctr">
            <a:normAutofit/>
          </a:bodyPr>
          <a:lstStyle/>
          <a:p>
            <a:pPr>
              <a:spcAft>
                <a:spcPts val="600"/>
              </a:spcAft>
            </a:pPr>
            <a:fld id="{4CB562B0-2A95-46D3-8970-CA63232D16E6}" type="slidenum">
              <a:rPr lang="en-US">
                <a:solidFill>
                  <a:srgbClr val="595959"/>
                </a:solidFill>
              </a:rPr>
              <a:t>19</a:t>
            </a:fld>
            <a:endParaRPr lang="en-US">
              <a:solidFill>
                <a:srgbClr val="595959"/>
              </a:solidFill>
            </a:endParaRPr>
          </a:p>
        </p:txBody>
      </p:sp>
      <p:sp>
        <p:nvSpPr>
          <p:cNvPr id="5" name="TextBox 4"/>
          <p:cNvSpPr txBox="1"/>
          <p:nvPr/>
        </p:nvSpPr>
        <p:spPr>
          <a:xfrm>
            <a:off x="674237" y="914400"/>
            <a:ext cx="3657600" cy="28875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b="1" kern="1200">
                <a:solidFill>
                  <a:srgbClr val="FFFFFF"/>
                </a:solidFill>
                <a:latin typeface="+mj-lt"/>
                <a:ea typeface="+mj-ea"/>
                <a:cs typeface="+mj-cs"/>
              </a:rPr>
              <a:t>CẢM ƠN THẦY VÀ CÁC BẠN ĐÃ CHÚ Ý THEO DÕI</a:t>
            </a:r>
          </a:p>
        </p:txBody>
      </p:sp>
      <p:pic>
        <p:nvPicPr>
          <p:cNvPr id="3" name="Picture 2" descr="A picture containing indoor, table&#10;&#10;Description generated with high confidence">
            <a:extLst>
              <a:ext uri="{FF2B5EF4-FFF2-40B4-BE49-F238E27FC236}">
                <a16:creationId xmlns:a16="http://schemas.microsoft.com/office/drawing/2014/main" id="{777BA9B3-2606-42F0-80CD-D7C95ACED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148" y="321176"/>
            <a:ext cx="7452852" cy="6155823"/>
          </a:xfrm>
          <a:prstGeom prst="rect">
            <a:avLst/>
          </a:prstGeom>
        </p:spPr>
      </p:pic>
    </p:spTree>
    <p:extLst>
      <p:ext uri="{BB962C8B-B14F-4D97-AF65-F5344CB8AC3E}">
        <p14:creationId xmlns:p14="http://schemas.microsoft.com/office/powerpoint/2010/main" val="4165490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32660" y="365125"/>
            <a:ext cx="11026066" cy="1077176"/>
          </a:xfrm>
          <a:solidFill>
            <a:srgbClr val="002060"/>
          </a:solidFill>
        </p:spPr>
        <p:txBody>
          <a:bodyPr>
            <a:normAutofit/>
          </a:bodyPr>
          <a:lstStyle/>
          <a:p>
            <a:pPr algn="ctr"/>
            <a:r>
              <a:rPr lang="en-US" sz="3600">
                <a:solidFill>
                  <a:schemeClr val="bg1"/>
                </a:solidFill>
                <a:latin typeface="Times New Roman" panose="02020603050405020304" pitchFamily="18" charset="0"/>
                <a:cs typeface="Times New Roman" panose="02020603050405020304" pitchFamily="18" charset="0"/>
              </a:rPr>
              <a:t>Chất mang thuốc nano và tiệt trùng bằng bức xạ gamma</a:t>
            </a:r>
          </a:p>
        </p:txBody>
      </p:sp>
      <p:sp>
        <p:nvSpPr>
          <p:cNvPr id="12" name="Content Placeholder 11"/>
          <p:cNvSpPr>
            <a:spLocks noGrp="1"/>
          </p:cNvSpPr>
          <p:nvPr>
            <p:ph idx="1"/>
          </p:nvPr>
        </p:nvSpPr>
        <p:spPr>
          <a:xfrm>
            <a:off x="532661" y="1699491"/>
            <a:ext cx="11026066" cy="4477472"/>
          </a:xfrm>
        </p:spPr>
        <p:txBody>
          <a:bodyPr anchor="ctr"/>
          <a:lstStyle/>
          <a:p>
            <a:pPr marL="514350" lvl="0" indent="-514350">
              <a:spcAft>
                <a:spcPts val="1200"/>
              </a:spcAft>
              <a:buFont typeface="+mj-lt"/>
              <a:buAutoNum type="arabicPeriod"/>
              <a:tabLst>
                <a:tab pos="9144000" algn="r"/>
              </a:tabLst>
            </a:pPr>
            <a:r>
              <a:rPr lang="en-US" err="1"/>
              <a:t>Giới</a:t>
            </a:r>
            <a:r>
              <a:rPr lang="en-US"/>
              <a:t> </a:t>
            </a:r>
            <a:r>
              <a:rPr lang="en-US" err="1"/>
              <a:t>thiệu</a:t>
            </a:r>
            <a:r>
              <a:rPr lang="en-US"/>
              <a:t>   …………………………………………………………………………..	3</a:t>
            </a:r>
          </a:p>
          <a:p>
            <a:pPr marL="514350" lvl="0" indent="-514350">
              <a:spcAft>
                <a:spcPts val="1200"/>
              </a:spcAft>
              <a:buFont typeface="+mj-lt"/>
              <a:buAutoNum type="arabicPeriod"/>
              <a:tabLst>
                <a:tab pos="9144000" algn="r"/>
              </a:tabLst>
            </a:pPr>
            <a:r>
              <a:rPr lang="en-US" err="1"/>
              <a:t>Các</a:t>
            </a:r>
            <a:r>
              <a:rPr lang="en-US"/>
              <a:t> </a:t>
            </a:r>
            <a:r>
              <a:rPr lang="en-US" err="1"/>
              <a:t>vật</a:t>
            </a:r>
            <a:r>
              <a:rPr lang="en-US"/>
              <a:t> </a:t>
            </a:r>
            <a:r>
              <a:rPr lang="en-US" err="1"/>
              <a:t>liệu</a:t>
            </a:r>
            <a:r>
              <a:rPr lang="en-US"/>
              <a:t> </a:t>
            </a:r>
            <a:r>
              <a:rPr lang="en-US" err="1"/>
              <a:t>và</a:t>
            </a:r>
            <a:r>
              <a:rPr lang="en-US"/>
              <a:t> </a:t>
            </a:r>
            <a:r>
              <a:rPr lang="en-US" err="1"/>
              <a:t>phương</a:t>
            </a:r>
            <a:r>
              <a:rPr lang="en-US"/>
              <a:t> </a:t>
            </a:r>
            <a:r>
              <a:rPr lang="en-US" err="1"/>
              <a:t>pháp</a:t>
            </a:r>
            <a:r>
              <a:rPr lang="en-US"/>
              <a:t> ……………………………………………….	5</a:t>
            </a:r>
          </a:p>
          <a:p>
            <a:pPr marL="514350" lvl="0" indent="-514350">
              <a:spcAft>
                <a:spcPts val="1200"/>
              </a:spcAft>
              <a:buFont typeface="+mj-lt"/>
              <a:buAutoNum type="arabicPeriod"/>
              <a:tabLst>
                <a:tab pos="9144000" algn="r"/>
              </a:tabLst>
            </a:pPr>
            <a:r>
              <a:rPr lang="en-US" err="1"/>
              <a:t>Kết</a:t>
            </a:r>
            <a:r>
              <a:rPr lang="en-US"/>
              <a:t> </a:t>
            </a:r>
            <a:r>
              <a:rPr lang="en-US" err="1"/>
              <a:t>quả</a:t>
            </a:r>
            <a:r>
              <a:rPr lang="en-US"/>
              <a:t> </a:t>
            </a:r>
            <a:r>
              <a:rPr lang="en-US" err="1"/>
              <a:t>và</a:t>
            </a:r>
            <a:r>
              <a:rPr lang="en-US"/>
              <a:t> </a:t>
            </a:r>
            <a:r>
              <a:rPr lang="en-US" err="1"/>
              <a:t>thảo</a:t>
            </a:r>
            <a:r>
              <a:rPr lang="en-US"/>
              <a:t> </a:t>
            </a:r>
            <a:r>
              <a:rPr lang="en-US" err="1"/>
              <a:t>luận</a:t>
            </a:r>
            <a:r>
              <a:rPr lang="en-US"/>
              <a:t>  …………………………………………………………..	8</a:t>
            </a:r>
          </a:p>
          <a:p>
            <a:pPr marL="514350" lvl="0" indent="-514350">
              <a:spcAft>
                <a:spcPts val="1200"/>
              </a:spcAft>
              <a:buFont typeface="+mj-lt"/>
              <a:buAutoNum type="arabicPeriod"/>
              <a:tabLst>
                <a:tab pos="9144000" algn="r"/>
              </a:tabLst>
            </a:pPr>
            <a:r>
              <a:rPr lang="en-US" err="1"/>
              <a:t>Kết</a:t>
            </a:r>
            <a:r>
              <a:rPr lang="en-US"/>
              <a:t> </a:t>
            </a:r>
            <a:r>
              <a:rPr lang="en-US" err="1"/>
              <a:t>luận</a:t>
            </a:r>
            <a:r>
              <a:rPr lang="en-US"/>
              <a:t>  ………………………………………………………………………………	</a:t>
            </a:r>
          </a:p>
          <a:p>
            <a:pPr marL="0" indent="0">
              <a:buNone/>
            </a:pPr>
            <a:endParaRPr lang="en-US"/>
          </a:p>
        </p:txBody>
      </p:sp>
      <p:sp>
        <p:nvSpPr>
          <p:cNvPr id="4" name="Slide Number Placeholder 3"/>
          <p:cNvSpPr>
            <a:spLocks noGrp="1"/>
          </p:cNvSpPr>
          <p:nvPr>
            <p:ph type="sldNum" sz="quarter" idx="12"/>
          </p:nvPr>
        </p:nvSpPr>
        <p:spPr/>
        <p:txBody>
          <a:bodyPr/>
          <a:lstStyle/>
          <a:p>
            <a:fld id="{4CB562B0-2A95-46D3-8970-CA63232D16E6}" type="slidenum">
              <a:rPr lang="en-US" sz="1400" smtClean="0">
                <a:solidFill>
                  <a:schemeClr val="tx1"/>
                </a:solidFill>
              </a:rPr>
              <a:t>2</a:t>
            </a:fld>
            <a:endParaRPr lang="en-US" sz="14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645" y="330145"/>
            <a:ext cx="10515600" cy="654049"/>
          </a:xfrm>
          <a:solidFill>
            <a:srgbClr val="002060"/>
          </a:solidFill>
        </p:spPr>
        <p:txBody>
          <a:bodyPr>
            <a:normAutofit fontScale="90000"/>
          </a:bodyPr>
          <a:lstStyle/>
          <a:p>
            <a:pPr algn="ctr"/>
            <a:r>
              <a:rPr lang="en-US">
                <a:solidFill>
                  <a:schemeClr val="bg1"/>
                </a:solidFill>
                <a:latin typeface="Times New Roman" panose="02020603050405020304" pitchFamily="18" charset="0"/>
                <a:cs typeface="Times New Roman" panose="02020603050405020304" pitchFamily="18" charset="0"/>
              </a:rPr>
              <a:t>1. </a:t>
            </a:r>
            <a:r>
              <a:rPr lang="en-US" err="1">
                <a:solidFill>
                  <a:schemeClr val="bg1"/>
                </a:solidFill>
                <a:latin typeface="Times New Roman" panose="02020603050405020304" pitchFamily="18" charset="0"/>
                <a:cs typeface="Times New Roman" panose="02020603050405020304" pitchFamily="18" charset="0"/>
              </a:rPr>
              <a:t>Giới</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thiệu</a:t>
            </a:r>
            <a:endParaRPr lang="en-US">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B562B0-2A95-46D3-8970-CA63232D16E6}" type="slidenum">
              <a:rPr lang="en-US" smtClean="0"/>
              <a:t>3</a:t>
            </a:fld>
            <a:endParaRPr lang="en-US"/>
          </a:p>
        </p:txBody>
      </p:sp>
      <p:pic>
        <p:nvPicPr>
          <p:cNvPr id="11" name="Content Placeholder 10" descr="A close up of a logo&#10;&#10;Description generated with very high confidence">
            <a:extLst>
              <a:ext uri="{FF2B5EF4-FFF2-40B4-BE49-F238E27FC236}">
                <a16:creationId xmlns:a16="http://schemas.microsoft.com/office/drawing/2014/main" id="{A9F96123-6926-4FBA-A1FE-E9B2E0CD88A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37514" y="2893718"/>
            <a:ext cx="5746172" cy="2134164"/>
          </a:xfrm>
        </p:spPr>
      </p:pic>
      <p:sp>
        <p:nvSpPr>
          <p:cNvPr id="16" name="TextBox 15">
            <a:extLst>
              <a:ext uri="{FF2B5EF4-FFF2-40B4-BE49-F238E27FC236}">
                <a16:creationId xmlns:a16="http://schemas.microsoft.com/office/drawing/2014/main" id="{55B4866A-5B02-4E6A-8524-333BB8B1A1AC}"/>
              </a:ext>
            </a:extLst>
          </p:cNvPr>
          <p:cNvSpPr txBox="1"/>
          <p:nvPr/>
        </p:nvSpPr>
        <p:spPr>
          <a:xfrm>
            <a:off x="1302904" y="1375599"/>
            <a:ext cx="9698294" cy="120032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Trong những năm gần đây, các chất mang thuốc như liposomes, niosome, sphingosome và vi hạt đã được sử dụng trong phòng khám để điều trị các bệnh khác nhau</a:t>
            </a:r>
          </a:p>
        </p:txBody>
      </p:sp>
      <p:sp>
        <p:nvSpPr>
          <p:cNvPr id="18" name="TextBox 17">
            <a:extLst>
              <a:ext uri="{FF2B5EF4-FFF2-40B4-BE49-F238E27FC236}">
                <a16:creationId xmlns:a16="http://schemas.microsoft.com/office/drawing/2014/main" id="{C74698CC-5393-4E63-B8F6-368E641BB623}"/>
              </a:ext>
            </a:extLst>
          </p:cNvPr>
          <p:cNvSpPr txBox="1"/>
          <p:nvPr/>
        </p:nvSpPr>
        <p:spPr>
          <a:xfrm>
            <a:off x="6844145" y="5297735"/>
            <a:ext cx="3352800"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Vi hạt chitosan</a:t>
            </a:r>
          </a:p>
        </p:txBody>
      </p:sp>
      <p:pic>
        <p:nvPicPr>
          <p:cNvPr id="19" name="Picture 18">
            <a:extLst>
              <a:ext uri="{FF2B5EF4-FFF2-40B4-BE49-F238E27FC236}">
                <a16:creationId xmlns:a16="http://schemas.microsoft.com/office/drawing/2014/main" id="{0BB57826-0052-4192-A308-78C894AF0BC5}"/>
              </a:ext>
            </a:extLst>
          </p:cNvPr>
          <p:cNvPicPr>
            <a:picLocks noChangeAspect="1"/>
          </p:cNvPicPr>
          <p:nvPr/>
        </p:nvPicPr>
        <p:blipFill>
          <a:blip r:embed="rId4"/>
          <a:stretch>
            <a:fillRect/>
          </a:stretch>
        </p:blipFill>
        <p:spPr>
          <a:xfrm>
            <a:off x="1302904" y="2893718"/>
            <a:ext cx="3657600" cy="2776710"/>
          </a:xfrm>
          <a:prstGeom prst="rect">
            <a:avLst/>
          </a:prstGeom>
        </p:spPr>
      </p:pic>
      <p:sp>
        <p:nvSpPr>
          <p:cNvPr id="3" name="TextBox 2">
            <a:extLst>
              <a:ext uri="{FF2B5EF4-FFF2-40B4-BE49-F238E27FC236}">
                <a16:creationId xmlns:a16="http://schemas.microsoft.com/office/drawing/2014/main" id="{A6FD7944-FBF5-42CB-9DE9-74920B98D812}"/>
              </a:ext>
            </a:extLst>
          </p:cNvPr>
          <p:cNvSpPr txBox="1"/>
          <p:nvPr/>
        </p:nvSpPr>
        <p:spPr>
          <a:xfrm>
            <a:off x="1514168" y="5742039"/>
            <a:ext cx="2998838"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Nguồn: namvietpharmacy</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645" y="330145"/>
            <a:ext cx="10515600" cy="654049"/>
          </a:xfrm>
          <a:solidFill>
            <a:srgbClr val="002060"/>
          </a:solidFill>
        </p:spPr>
        <p:txBody>
          <a:bodyPr>
            <a:normAutofit fontScale="90000"/>
          </a:bodyPr>
          <a:lstStyle/>
          <a:p>
            <a:pPr algn="ctr"/>
            <a:r>
              <a:rPr lang="en-US">
                <a:solidFill>
                  <a:schemeClr val="bg1"/>
                </a:solidFill>
                <a:latin typeface="Times New Roman" panose="02020603050405020304" pitchFamily="18" charset="0"/>
                <a:cs typeface="Times New Roman" panose="02020603050405020304" pitchFamily="18" charset="0"/>
              </a:rPr>
              <a:t>1. </a:t>
            </a:r>
            <a:r>
              <a:rPr lang="en-US" err="1">
                <a:solidFill>
                  <a:schemeClr val="bg1"/>
                </a:solidFill>
                <a:latin typeface="Times New Roman" panose="02020603050405020304" pitchFamily="18" charset="0"/>
                <a:cs typeface="Times New Roman" panose="02020603050405020304" pitchFamily="18" charset="0"/>
              </a:rPr>
              <a:t>Giới</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thiệu</a:t>
            </a:r>
            <a:endParaRPr lang="en-US">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B562B0-2A95-46D3-8970-CA63232D16E6}" type="slidenum">
              <a:rPr lang="en-US" smtClean="0"/>
              <a:t>4</a:t>
            </a:fld>
            <a:endParaRPr lang="en-US"/>
          </a:p>
        </p:txBody>
      </p:sp>
      <p:sp>
        <p:nvSpPr>
          <p:cNvPr id="6" name="Content Placeholder 5">
            <a:extLst>
              <a:ext uri="{FF2B5EF4-FFF2-40B4-BE49-F238E27FC236}">
                <a16:creationId xmlns:a16="http://schemas.microsoft.com/office/drawing/2014/main" id="{DEF45648-3A8F-4B79-8554-E6940F06D0D1}"/>
              </a:ext>
            </a:extLst>
          </p:cNvPr>
          <p:cNvSpPr>
            <a:spLocks noGrp="1"/>
          </p:cNvSpPr>
          <p:nvPr>
            <p:ph idx="1"/>
          </p:nvPr>
        </p:nvSpPr>
        <p:spPr>
          <a:xfrm>
            <a:off x="5190835" y="1308853"/>
            <a:ext cx="6263409" cy="3467733"/>
          </a:xfrm>
        </p:spPr>
        <p:txBody>
          <a:bodyPr>
            <a:normAutofit fontScale="77500" lnSpcReduction="20000"/>
          </a:bodyPr>
          <a:lstStyle/>
          <a:p>
            <a:pPr algn="just">
              <a:lnSpc>
                <a:spcPct val="120000"/>
              </a:lnSpc>
              <a:spcAft>
                <a:spcPts val="600"/>
              </a:spcAft>
            </a:pPr>
            <a:r>
              <a:rPr lang="en-US">
                <a:latin typeface="Times New Roman" panose="02020603050405020304" pitchFamily="18" charset="0"/>
                <a:cs typeface="Times New Roman" panose="02020603050405020304" pitchFamily="18" charset="0"/>
              </a:rPr>
              <a:t>Tiệt trùng là một thuật ngữ đề cập đến bất kỳ quá trình giết chết hoặc loại bỏ tất cả các vi sinh vật gây bệnh như nấm mốc, vi khuẩn và virus…</a:t>
            </a:r>
          </a:p>
          <a:p>
            <a:pPr>
              <a:lnSpc>
                <a:spcPct val="120000"/>
              </a:lnSpc>
              <a:spcAft>
                <a:spcPts val="600"/>
              </a:spcAft>
            </a:pPr>
            <a:r>
              <a:rPr lang="en-US">
                <a:latin typeface="Times New Roman" panose="02020603050405020304" pitchFamily="18" charset="0"/>
                <a:cs typeface="Times New Roman" panose="02020603050405020304" pitchFamily="18" charset="0"/>
              </a:rPr>
              <a:t>Các ph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pháp tiệt trùng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nhiệt, hóa chất, bức xạ …</a:t>
            </a:r>
          </a:p>
          <a:p>
            <a:pPr algn="just">
              <a:lnSpc>
                <a:spcPct val="120000"/>
              </a:lnSpc>
              <a:spcAft>
                <a:spcPts val="600"/>
              </a:spcAft>
            </a:pPr>
            <a:r>
              <a:rPr lang="en-US">
                <a:latin typeface="Times New Roman" panose="02020603050405020304" pitchFamily="18" charset="0"/>
                <a:cs typeface="Times New Roman" panose="02020603050405020304" pitchFamily="18" charset="0"/>
              </a:rPr>
              <a:t>Giống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các loại thuốc thông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c</a:t>
            </a:r>
            <a:r>
              <a:rPr lang="vi-VN">
                <a:latin typeface="Times New Roman" panose="02020603050405020304" pitchFamily="18" charset="0"/>
                <a:cs typeface="Times New Roman" panose="02020603050405020304" pitchFamily="18" charset="0"/>
              </a:rPr>
              <a:t>ác chất mang thuốc như liposome, niosome, sphingosome và</a:t>
            </a:r>
            <a:r>
              <a:rPr lang="en-US">
                <a:latin typeface="Times New Roman" panose="02020603050405020304" pitchFamily="18" charset="0"/>
                <a:cs typeface="Times New Roman" panose="02020603050405020304" pitchFamily="18" charset="0"/>
              </a:rPr>
              <a:t> vi</a:t>
            </a:r>
            <a:r>
              <a:rPr lang="vi-VN">
                <a:latin typeface="Times New Roman" panose="02020603050405020304" pitchFamily="18" charset="0"/>
                <a:cs typeface="Times New Roman" panose="02020603050405020304" pitchFamily="18" charset="0"/>
              </a:rPr>
              <a:t> hạt chitosan cũng được yêu cầu vô trùng</a:t>
            </a:r>
            <a:r>
              <a:rPr lang="en-US">
                <a:latin typeface="Times New Roman" panose="02020603050405020304" pitchFamily="18" charset="0"/>
                <a:cs typeface="Times New Roman" panose="02020603050405020304" pitchFamily="18" charset="0"/>
              </a:rPr>
              <a:t>.</a:t>
            </a:r>
          </a:p>
          <a:p>
            <a:endParaRPr lang="en-US"/>
          </a:p>
        </p:txBody>
      </p:sp>
      <p:pic>
        <p:nvPicPr>
          <p:cNvPr id="3" name="Picture 2">
            <a:extLst>
              <a:ext uri="{FF2B5EF4-FFF2-40B4-BE49-F238E27FC236}">
                <a16:creationId xmlns:a16="http://schemas.microsoft.com/office/drawing/2014/main" id="{1B15DDD4-4FAB-425E-ABE4-1E9887BC98A9}"/>
              </a:ext>
            </a:extLst>
          </p:cNvPr>
          <p:cNvPicPr>
            <a:picLocks noChangeAspect="1"/>
          </p:cNvPicPr>
          <p:nvPr/>
        </p:nvPicPr>
        <p:blipFill>
          <a:blip r:embed="rId3"/>
          <a:stretch>
            <a:fillRect/>
          </a:stretch>
        </p:blipFill>
        <p:spPr>
          <a:xfrm>
            <a:off x="1199572" y="1323892"/>
            <a:ext cx="3482109" cy="3128035"/>
          </a:xfrm>
          <a:prstGeom prst="rect">
            <a:avLst/>
          </a:prstGeom>
        </p:spPr>
      </p:pic>
      <p:sp>
        <p:nvSpPr>
          <p:cNvPr id="4" name="TextBox 3">
            <a:extLst>
              <a:ext uri="{FF2B5EF4-FFF2-40B4-BE49-F238E27FC236}">
                <a16:creationId xmlns:a16="http://schemas.microsoft.com/office/drawing/2014/main" id="{CA1498AC-5D33-4DCE-B701-390FCFEBDD35}"/>
              </a:ext>
            </a:extLst>
          </p:cNvPr>
          <p:cNvSpPr txBox="1"/>
          <p:nvPr/>
        </p:nvSpPr>
        <p:spPr>
          <a:xfrm>
            <a:off x="3057236" y="4950915"/>
            <a:ext cx="8201891" cy="1231106"/>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V</a:t>
            </a:r>
            <a:r>
              <a:rPr lang="vi-VN" sz="2800">
                <a:solidFill>
                  <a:srgbClr val="FF0000"/>
                </a:solidFill>
                <a:latin typeface="Times New Roman" panose="02020603050405020304" pitchFamily="18" charset="0"/>
                <a:cs typeface="Times New Roman" panose="02020603050405020304" pitchFamily="18" charset="0"/>
              </a:rPr>
              <a:t>iệc sử dụng chiếu xạ gamma trên chất mang thuốc để tiệt trùng cũng</a:t>
            </a:r>
            <a:r>
              <a:rPr lang="en-US" sz="2800">
                <a:solidFill>
                  <a:srgbClr val="FF0000"/>
                </a:solidFill>
                <a:latin typeface="Times New Roman" panose="02020603050405020304" pitchFamily="18" charset="0"/>
                <a:cs typeface="Times New Roman" panose="02020603050405020304" pitchFamily="18" charset="0"/>
              </a:rPr>
              <a:t> </a:t>
            </a:r>
            <a:r>
              <a:rPr lang="vi-VN" sz="2800">
                <a:solidFill>
                  <a:srgbClr val="FF0000"/>
                </a:solidFill>
                <a:latin typeface="Times New Roman" panose="02020603050405020304" pitchFamily="18" charset="0"/>
                <a:cs typeface="Times New Roman" panose="02020603050405020304" pitchFamily="18" charset="0"/>
              </a:rPr>
              <a:t>được nghiên cứu</a:t>
            </a:r>
            <a:br>
              <a:rPr lang="vi-VN"/>
            </a:br>
            <a:endParaRPr lang="en-US"/>
          </a:p>
        </p:txBody>
      </p:sp>
      <p:sp>
        <p:nvSpPr>
          <p:cNvPr id="7" name="Arrow: Right 6">
            <a:extLst>
              <a:ext uri="{FF2B5EF4-FFF2-40B4-BE49-F238E27FC236}">
                <a16:creationId xmlns:a16="http://schemas.microsoft.com/office/drawing/2014/main" id="{13FDAFD4-E709-4D70-B356-5F323ECC38E3}"/>
              </a:ext>
            </a:extLst>
          </p:cNvPr>
          <p:cNvSpPr/>
          <p:nvPr/>
        </p:nvSpPr>
        <p:spPr>
          <a:xfrm>
            <a:off x="1727201" y="516033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6657327-76B7-4AB3-A2CC-1D8FFFC378A0}"/>
              </a:ext>
            </a:extLst>
          </p:cNvPr>
          <p:cNvSpPr txBox="1"/>
          <p:nvPr/>
        </p:nvSpPr>
        <p:spPr>
          <a:xfrm>
            <a:off x="1828801" y="4517060"/>
            <a:ext cx="1562733" cy="369332"/>
          </a:xfrm>
          <a:prstGeom prst="rect">
            <a:avLst/>
          </a:prstGeom>
          <a:noFill/>
        </p:spPr>
        <p:txBody>
          <a:bodyPr wrap="square" rtlCol="0">
            <a:spAutoFit/>
          </a:bodyPr>
          <a:lstStyle/>
          <a:p>
            <a:r>
              <a:rPr lang="en-US"/>
              <a:t>Nguồn: tktg.vn</a:t>
            </a:r>
          </a:p>
        </p:txBody>
      </p:sp>
    </p:spTree>
    <p:extLst>
      <p:ext uri="{BB962C8B-B14F-4D97-AF65-F5344CB8AC3E}">
        <p14:creationId xmlns:p14="http://schemas.microsoft.com/office/powerpoint/2010/main" val="10697649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10" y="136526"/>
            <a:ext cx="11198279" cy="1018020"/>
          </a:xfrm>
          <a:solidFill>
            <a:srgbClr val="002060"/>
          </a:solidFill>
        </p:spPr>
        <p:txBody>
          <a:bodyPr>
            <a:noAutofit/>
          </a:bodyPr>
          <a:lstStyle/>
          <a:p>
            <a:pPr algn="ctr"/>
            <a:r>
              <a:rPr lang="en-US" sz="3000">
                <a:solidFill>
                  <a:schemeClr val="bg1"/>
                </a:solidFill>
                <a:latin typeface="Times New Roman" panose="02020603050405020304" pitchFamily="18" charset="0"/>
                <a:cs typeface="Times New Roman" panose="02020603050405020304" pitchFamily="18" charset="0"/>
              </a:rPr>
              <a:t>2. Vật liệu và ph</a:t>
            </a:r>
            <a:r>
              <a:rPr lang="vi-VN" sz="3000">
                <a:solidFill>
                  <a:schemeClr val="bg1"/>
                </a:solidFill>
                <a:latin typeface="Times New Roman" panose="02020603050405020304" pitchFamily="18" charset="0"/>
                <a:cs typeface="Times New Roman" panose="02020603050405020304" pitchFamily="18" charset="0"/>
              </a:rPr>
              <a:t>ư</a:t>
            </a:r>
            <a:r>
              <a:rPr lang="en-US" sz="3000">
                <a:solidFill>
                  <a:schemeClr val="bg1"/>
                </a:solidFill>
                <a:latin typeface="Times New Roman" panose="02020603050405020304" pitchFamily="18" charset="0"/>
                <a:cs typeface="Times New Roman" panose="02020603050405020304" pitchFamily="18" charset="0"/>
              </a:rPr>
              <a:t>ơng pháp</a:t>
            </a:r>
            <a:br>
              <a:rPr lang="en-US" sz="3000">
                <a:solidFill>
                  <a:schemeClr val="bg1"/>
                </a:solidFill>
                <a:latin typeface="Times New Roman" panose="02020603050405020304" pitchFamily="18" charset="0"/>
                <a:cs typeface="Times New Roman" panose="02020603050405020304" pitchFamily="18" charset="0"/>
              </a:rPr>
            </a:br>
            <a:r>
              <a:rPr lang="en-US" sz="3000">
                <a:solidFill>
                  <a:schemeClr val="bg1"/>
                </a:solidFill>
                <a:latin typeface="Times New Roman" panose="02020603050405020304" pitchFamily="18" charset="0"/>
                <a:cs typeface="Times New Roman" panose="02020603050405020304" pitchFamily="18" charset="0"/>
              </a:rPr>
              <a:t>2.1. Chuẩn bị, nghiên cứu đặc điểm liposome, noisome, sphingosome</a:t>
            </a:r>
          </a:p>
        </p:txBody>
      </p:sp>
      <p:sp>
        <p:nvSpPr>
          <p:cNvPr id="5" name="Slide Number Placeholder 4"/>
          <p:cNvSpPr>
            <a:spLocks noGrp="1"/>
          </p:cNvSpPr>
          <p:nvPr>
            <p:ph type="sldNum" sz="quarter" idx="12"/>
          </p:nvPr>
        </p:nvSpPr>
        <p:spPr/>
        <p:txBody>
          <a:bodyPr/>
          <a:lstStyle/>
          <a:p>
            <a:pPr algn="ctr"/>
            <a:r>
              <a:rPr lang="en-US" sz="1800">
                <a:solidFill>
                  <a:schemeClr val="tx1"/>
                </a:solidFill>
                <a:latin typeface="Times New Roman" panose="02020603050405020304" pitchFamily="18" charset="0"/>
                <a:cs typeface="Times New Roman" panose="02020603050405020304" pitchFamily="18" charset="0"/>
              </a:rPr>
              <a:t>Nguồn: redstarvietnam.om</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5547247-002D-4422-9D6C-BF82087EFE3C}"/>
                  </a:ext>
                </a:extLst>
              </p:cNvPr>
              <p:cNvSpPr txBox="1"/>
              <p:nvPr/>
            </p:nvSpPr>
            <p:spPr>
              <a:xfrm>
                <a:off x="7453745" y="1322117"/>
                <a:ext cx="4240644" cy="2037609"/>
              </a:xfrm>
              <a:prstGeom prst="rect">
                <a:avLst/>
              </a:prstGeom>
              <a:noFill/>
            </p:spPr>
            <p:txBody>
              <a:bodyPr wrap="square" rtlCol="0">
                <a:spAutoFit/>
              </a:bodyPr>
              <a:lstStyle/>
              <a:p>
                <a:pPr>
                  <a:tabLst>
                    <a:tab pos="914400" algn="l"/>
                  </a:tabLst>
                </a:pPr>
                <a:r>
                  <a:rPr lang="en-US">
                    <a:latin typeface="Times New Roman" panose="02020603050405020304" pitchFamily="18" charset="0"/>
                    <a:cs typeface="Times New Roman" panose="02020603050405020304" pitchFamily="18" charset="0"/>
                  </a:rPr>
                  <a:t>Với:</a:t>
                </a:r>
              </a:p>
              <a:p>
                <a:pPr>
                  <a:tabLst>
                    <a:tab pos="914400" algn="l"/>
                  </a:tabLst>
                </a:pPr>
                <a:r>
                  <a:rPr lang="en-US">
                    <a:latin typeface="Times New Roman" panose="02020603050405020304" pitchFamily="18" charset="0"/>
                    <a:cs typeface="Times New Roman" panose="02020603050405020304" pitchFamily="18" charset="0"/>
                  </a:rPr>
                  <a:t>PL-90H	: Phospholipon 90</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m:rPr>
                            <m:sty m:val="p"/>
                          </m:rPr>
                          <a:rPr lang="en-US" b="0" i="0" smtClean="0">
                            <a:latin typeface="Cambria Math" panose="02040503050406030204" pitchFamily="18" charset="0"/>
                            <a:cs typeface="Times New Roman" panose="02020603050405020304" pitchFamily="18" charset="0"/>
                          </a:rPr>
                          <m:t>H</m:t>
                        </m:r>
                      </m:e>
                      <m:sup>
                        <m:r>
                          <a:rPr lang="en-US" i="0" smtClean="0">
                            <a:latin typeface="Cambria Math" panose="02040503050406030204" pitchFamily="18" charset="0"/>
                            <a:cs typeface="Times New Roman" panose="02020603050405020304" pitchFamily="18" charset="0"/>
                          </a:rPr>
                          <m:t>®</m:t>
                        </m:r>
                      </m:sup>
                    </m:sSup>
                  </m:oMath>
                </a14:m>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DLPC	: Dilauroyl phosphatidylcholine</a:t>
                </a:r>
              </a:p>
              <a:p>
                <a:r>
                  <a:rPr lang="en-US">
                    <a:latin typeface="Times New Roman" panose="02020603050405020304" pitchFamily="18" charset="0"/>
                    <a:cs typeface="Times New Roman" panose="02020603050405020304" pitchFamily="18" charset="0"/>
                  </a:rPr>
                  <a:t>SUR II	: Hexandecyl poly-(3)-glycerol</a:t>
                </a:r>
              </a:p>
              <a:p>
                <a:r>
                  <a:rPr lang="en-US">
                    <a:latin typeface="Times New Roman" panose="02020603050405020304" pitchFamily="18" charset="0"/>
                    <a:cs typeface="Times New Roman" panose="02020603050405020304" pitchFamily="18" charset="0"/>
                  </a:rPr>
                  <a:t>SPM	: Sphingomyelin</a:t>
                </a:r>
              </a:p>
              <a:p>
                <a:r>
                  <a:rPr lang="en-US">
                    <a:latin typeface="Times New Roman" panose="02020603050405020304" pitchFamily="18" charset="0"/>
                    <a:cs typeface="Times New Roman" panose="02020603050405020304" pitchFamily="18" charset="0"/>
                  </a:rPr>
                  <a:t>DCP	: Dicetyl phosphate</a:t>
                </a:r>
              </a:p>
              <a:p>
                <a:r>
                  <a:rPr lang="en-US">
                    <a:latin typeface="Times New Roman" panose="02020603050405020304" pitchFamily="18" charset="0"/>
                    <a:cs typeface="Times New Roman" panose="02020603050405020304" pitchFamily="18" charset="0"/>
                  </a:rPr>
                  <a:t>CHOL	: Cholesterol</a:t>
                </a:r>
              </a:p>
            </p:txBody>
          </p:sp>
        </mc:Choice>
        <mc:Fallback>
          <p:sp>
            <p:nvSpPr>
              <p:cNvPr id="10" name="TextBox 9">
                <a:extLst>
                  <a:ext uri="{FF2B5EF4-FFF2-40B4-BE49-F238E27FC236}">
                    <a16:creationId xmlns:a16="http://schemas.microsoft.com/office/drawing/2014/main" id="{C5547247-002D-4422-9D6C-BF82087EFE3C}"/>
                  </a:ext>
                </a:extLst>
              </p:cNvPr>
              <p:cNvSpPr txBox="1">
                <a:spLocks noRot="1" noChangeAspect="1" noMove="1" noResize="1" noEditPoints="1" noAdjustHandles="1" noChangeArrowheads="1" noChangeShapeType="1" noTextEdit="1"/>
              </p:cNvSpPr>
              <p:nvPr/>
            </p:nvSpPr>
            <p:spPr>
              <a:xfrm>
                <a:off x="7453745" y="1322117"/>
                <a:ext cx="4240644" cy="2037609"/>
              </a:xfrm>
              <a:prstGeom prst="rect">
                <a:avLst/>
              </a:prstGeom>
              <a:blipFill>
                <a:blip r:embed="rId3"/>
                <a:stretch>
                  <a:fillRect l="-1295" t="-1796" b="-389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D494948-AFDA-46F3-96FB-85F3A45C0D3A}"/>
              </a:ext>
            </a:extLst>
          </p:cNvPr>
          <p:cNvSpPr txBox="1"/>
          <p:nvPr/>
        </p:nvSpPr>
        <p:spPr>
          <a:xfrm>
            <a:off x="938645" y="3572155"/>
            <a:ext cx="4822537" cy="2385268"/>
          </a:xfrm>
          <a:prstGeom prst="rect">
            <a:avLst/>
          </a:prstGeom>
          <a:noFill/>
        </p:spPr>
        <p:txBody>
          <a:bodyPr wrap="square" rtlCol="0">
            <a:spAutoFit/>
          </a:bodyPr>
          <a:lstStyle/>
          <a:p>
            <a:pPr>
              <a:spcAft>
                <a:spcPts val="600"/>
              </a:spcAft>
            </a:pPr>
            <a:r>
              <a:rPr lang="en-US">
                <a:latin typeface="Times New Roman" panose="02020603050405020304" pitchFamily="18" charset="0"/>
                <a:cs typeface="Times New Roman" panose="02020603050405020304" pitchFamily="18" charset="0"/>
              </a:rPr>
              <a:t>Các đặc điểm của sự phân tán liposome/niosome/sphingosome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và sau khi tiệt trùng bằng tia gamma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nghiên cứu:</a:t>
            </a:r>
          </a:p>
          <a:p>
            <a:pPr marL="285750" indent="-285750">
              <a:buFontTx/>
              <a:buChar char="-"/>
            </a:pPr>
            <a:r>
              <a:rPr lang="en-US">
                <a:latin typeface="Times New Roman" panose="02020603050405020304" pitchFamily="18" charset="0"/>
                <a:cs typeface="Times New Roman" panose="02020603050405020304" pitchFamily="18" charset="0"/>
              </a:rPr>
              <a:t>Đặc tính cảm quan (màu sắc, mùi, ngoại hình)</a:t>
            </a:r>
          </a:p>
          <a:p>
            <a:pPr marL="285750" indent="-285750">
              <a:buFontTx/>
              <a:buChar char="-"/>
            </a:pPr>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phospholipid</a:t>
            </a:r>
          </a:p>
          <a:p>
            <a:pPr marL="285750" indent="-285750">
              <a:buFontTx/>
              <a:buChar char="-"/>
            </a:pPr>
            <a:r>
              <a:rPr lang="en-US">
                <a:latin typeface="Times New Roman" panose="02020603050405020304" pitchFamily="18" charset="0"/>
                <a:cs typeface="Times New Roman" panose="02020603050405020304" pitchFamily="18" charset="0"/>
              </a:rPr>
              <a:t>Kích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hạt và sự phân bố kích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a:t>
            </a:r>
          </a:p>
          <a:p>
            <a:pPr marL="285750" indent="-285750">
              <a:buFontTx/>
              <a:buChar char="-"/>
            </a:pPr>
            <a:r>
              <a:rPr lang="en-US">
                <a:latin typeface="Times New Roman" panose="02020603050405020304" pitchFamily="18" charset="0"/>
                <a:cs typeface="Times New Roman" panose="02020603050405020304" pitchFamily="18" charset="0"/>
              </a:rPr>
              <a:t>Thế Zeta</a:t>
            </a:r>
          </a:p>
          <a:p>
            <a:pPr marL="285750" indent="-285750">
              <a:buFontTx/>
              <a:buChar char="-"/>
            </a:pPr>
            <a:r>
              <a:rPr lang="en-US">
                <a:latin typeface="Times New Roman" panose="02020603050405020304" pitchFamily="18" charset="0"/>
                <a:cs typeface="Times New Roman" panose="02020603050405020304" pitchFamily="18" charset="0"/>
              </a:rPr>
              <a:t>Hình thái bề mặt</a:t>
            </a:r>
          </a:p>
        </p:txBody>
      </p:sp>
      <p:pic>
        <p:nvPicPr>
          <p:cNvPr id="3" name="Picture 2">
            <a:extLst>
              <a:ext uri="{FF2B5EF4-FFF2-40B4-BE49-F238E27FC236}">
                <a16:creationId xmlns:a16="http://schemas.microsoft.com/office/drawing/2014/main" id="{49E6995E-D94E-45E3-95F6-81FF072FBC3E}"/>
              </a:ext>
            </a:extLst>
          </p:cNvPr>
          <p:cNvPicPr>
            <a:picLocks noChangeAspect="1"/>
          </p:cNvPicPr>
          <p:nvPr/>
        </p:nvPicPr>
        <p:blipFill>
          <a:blip r:embed="rId4"/>
          <a:stretch>
            <a:fillRect/>
          </a:stretch>
        </p:blipFill>
        <p:spPr>
          <a:xfrm>
            <a:off x="938645" y="1387218"/>
            <a:ext cx="6247246" cy="1952265"/>
          </a:xfrm>
          <a:prstGeom prst="rect">
            <a:avLst/>
          </a:prstGeom>
          <a:ln>
            <a:solidFill>
              <a:schemeClr val="tx1"/>
            </a:solidFill>
          </a:ln>
        </p:spPr>
      </p:pic>
      <p:pic>
        <p:nvPicPr>
          <p:cNvPr id="4" name="Picture 3">
            <a:extLst>
              <a:ext uri="{FF2B5EF4-FFF2-40B4-BE49-F238E27FC236}">
                <a16:creationId xmlns:a16="http://schemas.microsoft.com/office/drawing/2014/main" id="{32517D90-B2E0-4643-B840-B7A829A58EB9}"/>
              </a:ext>
            </a:extLst>
          </p:cNvPr>
          <p:cNvPicPr>
            <a:picLocks noChangeAspect="1"/>
          </p:cNvPicPr>
          <p:nvPr/>
        </p:nvPicPr>
        <p:blipFill>
          <a:blip r:embed="rId5"/>
          <a:stretch>
            <a:fillRect/>
          </a:stretch>
        </p:blipFill>
        <p:spPr>
          <a:xfrm>
            <a:off x="5680364" y="3413650"/>
            <a:ext cx="2615045" cy="2362053"/>
          </a:xfrm>
          <a:prstGeom prst="rect">
            <a:avLst/>
          </a:prstGeom>
        </p:spPr>
      </p:pic>
      <p:sp>
        <p:nvSpPr>
          <p:cNvPr id="6" name="TextBox 5">
            <a:extLst>
              <a:ext uri="{FF2B5EF4-FFF2-40B4-BE49-F238E27FC236}">
                <a16:creationId xmlns:a16="http://schemas.microsoft.com/office/drawing/2014/main" id="{EC858162-6BC1-47BA-9ED6-4C46730ED581}"/>
              </a:ext>
            </a:extLst>
          </p:cNvPr>
          <p:cNvSpPr txBox="1"/>
          <p:nvPr/>
        </p:nvSpPr>
        <p:spPr>
          <a:xfrm>
            <a:off x="5962073" y="5775703"/>
            <a:ext cx="2447636" cy="584775"/>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Máy đo kích th</a:t>
            </a:r>
            <a:r>
              <a:rPr lang="vi-VN" sz="1600">
                <a:latin typeface="Times New Roman" panose="02020603050405020304" pitchFamily="18" charset="0"/>
                <a:cs typeface="Times New Roman" panose="02020603050405020304" pitchFamily="18" charset="0"/>
              </a:rPr>
              <a:t>ư</a:t>
            </a:r>
            <a:r>
              <a:rPr lang="en-US" sz="1600">
                <a:latin typeface="Times New Roman" panose="02020603050405020304" pitchFamily="18" charset="0"/>
                <a:cs typeface="Times New Roman" panose="02020603050405020304" pitchFamily="18" charset="0"/>
              </a:rPr>
              <a:t>ớc hạt và thế zeta</a:t>
            </a:r>
          </a:p>
        </p:txBody>
      </p:sp>
      <p:pic>
        <p:nvPicPr>
          <p:cNvPr id="8" name="Picture 7" descr="A picture containing indoor, wall&#10;&#10;Description generated with very high confidence">
            <a:extLst>
              <a:ext uri="{FF2B5EF4-FFF2-40B4-BE49-F238E27FC236}">
                <a16:creationId xmlns:a16="http://schemas.microsoft.com/office/drawing/2014/main" id="{C213190C-735B-49AA-82C0-95ED01376D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4919" y="3650564"/>
            <a:ext cx="2699326" cy="1800225"/>
          </a:xfrm>
          <a:prstGeom prst="rect">
            <a:avLst/>
          </a:prstGeom>
        </p:spPr>
      </p:pic>
      <p:sp>
        <p:nvSpPr>
          <p:cNvPr id="9" name="TextBox 8">
            <a:extLst>
              <a:ext uri="{FF2B5EF4-FFF2-40B4-BE49-F238E27FC236}">
                <a16:creationId xmlns:a16="http://schemas.microsoft.com/office/drawing/2014/main" id="{CC80FA3D-6CA8-440F-9D9E-F481A7978FCC}"/>
              </a:ext>
            </a:extLst>
          </p:cNvPr>
          <p:cNvSpPr txBox="1"/>
          <p:nvPr/>
        </p:nvSpPr>
        <p:spPr>
          <a:xfrm>
            <a:off x="8732982" y="5775703"/>
            <a:ext cx="2743200" cy="338554"/>
          </a:xfrm>
          <a:prstGeom prst="rect">
            <a:avLst/>
          </a:prstGeom>
          <a:noFill/>
        </p:spPr>
        <p:txBody>
          <a:bodyPr wrap="square" rtlCol="0">
            <a:spAutoFit/>
          </a:bodyPr>
          <a:lstStyle/>
          <a:p>
            <a:pPr algn="ctr"/>
            <a:r>
              <a:rPr lang="en-US" sz="1600">
                <a:latin typeface="Times New Roman" panose="02020603050405020304" pitchFamily="18" charset="0"/>
                <a:cs typeface="Times New Roman" panose="02020603050405020304" pitchFamily="18" charset="0"/>
              </a:rPr>
              <a:t>Máy EQUINOX 3000</a:t>
            </a:r>
          </a:p>
        </p:txBody>
      </p:sp>
      <p:sp>
        <p:nvSpPr>
          <p:cNvPr id="7" name="TextBox 6">
            <a:extLst>
              <a:ext uri="{FF2B5EF4-FFF2-40B4-BE49-F238E27FC236}">
                <a16:creationId xmlns:a16="http://schemas.microsoft.com/office/drawing/2014/main" id="{817B061E-1560-405D-932F-0EC5269FE4B6}"/>
              </a:ext>
            </a:extLst>
          </p:cNvPr>
          <p:cNvSpPr txBox="1"/>
          <p:nvPr/>
        </p:nvSpPr>
        <p:spPr>
          <a:xfrm>
            <a:off x="5962073" y="6356350"/>
            <a:ext cx="206105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Nguồn: ACETECH</a:t>
            </a:r>
          </a:p>
        </p:txBody>
      </p:sp>
    </p:spTree>
    <p:extLst>
      <p:ext uri="{BB962C8B-B14F-4D97-AF65-F5344CB8AC3E}">
        <p14:creationId xmlns:p14="http://schemas.microsoft.com/office/powerpoint/2010/main" val="4266573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645" y="136525"/>
            <a:ext cx="10515600" cy="1239693"/>
          </a:xfrm>
          <a:solidFill>
            <a:srgbClr val="002060"/>
          </a:solidFill>
        </p:spPr>
        <p:txBody>
          <a:bodyPr>
            <a:normAutofit fontScale="90000"/>
          </a:bodyPr>
          <a:lstStyle/>
          <a:p>
            <a:pPr algn="ctr"/>
            <a:r>
              <a:rPr lang="en-US">
                <a:solidFill>
                  <a:schemeClr val="bg1"/>
                </a:solidFill>
                <a:latin typeface="Times New Roman" panose="02020603050405020304" pitchFamily="18" charset="0"/>
                <a:cs typeface="Times New Roman" panose="02020603050405020304" pitchFamily="18" charset="0"/>
              </a:rPr>
              <a:t>2. Vật liệu và ph</a:t>
            </a:r>
            <a:r>
              <a:rPr lang="vi-VN">
                <a:solidFill>
                  <a:schemeClr val="bg1"/>
                </a:solidFill>
                <a:latin typeface="Times New Roman" panose="02020603050405020304" pitchFamily="18" charset="0"/>
                <a:cs typeface="Times New Roman" panose="02020603050405020304" pitchFamily="18" charset="0"/>
              </a:rPr>
              <a:t>ư</a:t>
            </a:r>
            <a:r>
              <a:rPr lang="en-US">
                <a:solidFill>
                  <a:schemeClr val="bg1"/>
                </a:solidFill>
                <a:latin typeface="Times New Roman" panose="02020603050405020304" pitchFamily="18" charset="0"/>
                <a:cs typeface="Times New Roman" panose="02020603050405020304" pitchFamily="18" charset="0"/>
              </a:rPr>
              <a:t>ơng pháp</a:t>
            </a:r>
            <a:br>
              <a:rPr lang="en-US">
                <a:solidFill>
                  <a:schemeClr val="bg1"/>
                </a:solidFill>
                <a:latin typeface="Times New Roman" panose="02020603050405020304" pitchFamily="18" charset="0"/>
                <a:cs typeface="Times New Roman" panose="02020603050405020304" pitchFamily="18" charset="0"/>
              </a:rPr>
            </a:br>
            <a:r>
              <a:rPr lang="en-US">
                <a:solidFill>
                  <a:schemeClr val="bg1"/>
                </a:solidFill>
                <a:latin typeface="Times New Roman" panose="02020603050405020304" pitchFamily="18" charset="0"/>
                <a:cs typeface="Times New Roman" panose="02020603050405020304" pitchFamily="18" charset="0"/>
              </a:rPr>
              <a:t>2.2. Chuẩn bị các vi hạt chitosan</a:t>
            </a:r>
          </a:p>
        </p:txBody>
      </p:sp>
      <p:sp>
        <p:nvSpPr>
          <p:cNvPr id="3" name="TextBox 2">
            <a:extLst>
              <a:ext uri="{FF2B5EF4-FFF2-40B4-BE49-F238E27FC236}">
                <a16:creationId xmlns:a16="http://schemas.microsoft.com/office/drawing/2014/main" id="{DE82BD78-9875-4DE1-8BE1-0FCCD645C306}"/>
              </a:ext>
            </a:extLst>
          </p:cNvPr>
          <p:cNvSpPr txBox="1"/>
          <p:nvPr/>
        </p:nvSpPr>
        <p:spPr>
          <a:xfrm>
            <a:off x="856096" y="4695117"/>
            <a:ext cx="6434858" cy="1477328"/>
          </a:xfrm>
          <a:prstGeom prst="rect">
            <a:avLst/>
          </a:prstGeom>
          <a:noFill/>
        </p:spPr>
        <p:txBody>
          <a:bodyPr wrap="square" rtlCol="0">
            <a:spAutoFit/>
          </a:bodyPr>
          <a:lstStyle/>
          <a:p>
            <a:r>
              <a:rPr lang="vi-VN" sz="2400">
                <a:latin typeface="Times New Roman" panose="02020603050405020304" pitchFamily="18" charset="0"/>
                <a:cs typeface="Times New Roman" panose="02020603050405020304" pitchFamily="18" charset="0"/>
              </a:rPr>
              <a:t>Vi hạt Chitosan (trọng lượng phân tử trung bình, glutamate và clorua) được chuẩn bị bằng phương</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pháp</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phun sấy</a:t>
            </a:r>
            <a:br>
              <a:rPr lang="vi-VN"/>
            </a:br>
            <a:endParaRPr lang="en-US"/>
          </a:p>
        </p:txBody>
      </p:sp>
      <p:graphicFrame>
        <p:nvGraphicFramePr>
          <p:cNvPr id="7" name="Table 6">
            <a:extLst>
              <a:ext uri="{FF2B5EF4-FFF2-40B4-BE49-F238E27FC236}">
                <a16:creationId xmlns:a16="http://schemas.microsoft.com/office/drawing/2014/main" id="{604D2507-D319-4A7B-9282-0601F9961899}"/>
              </a:ext>
            </a:extLst>
          </p:cNvPr>
          <p:cNvGraphicFramePr>
            <a:graphicFrameLocks noGrp="1"/>
          </p:cNvGraphicFramePr>
          <p:nvPr>
            <p:extLst>
              <p:ext uri="{D42A27DB-BD31-4B8C-83A1-F6EECF244321}">
                <p14:modId xmlns:p14="http://schemas.microsoft.com/office/powerpoint/2010/main" val="2895352044"/>
              </p:ext>
            </p:extLst>
          </p:nvPr>
        </p:nvGraphicFramePr>
        <p:xfrm>
          <a:off x="938645" y="1701218"/>
          <a:ext cx="6352311" cy="2560320"/>
        </p:xfrm>
        <a:graphic>
          <a:graphicData uri="http://schemas.openxmlformats.org/drawingml/2006/table">
            <a:tbl>
              <a:tblPr firstRow="1" bandRow="1">
                <a:tableStyleId>{073A0DAA-6AF3-43AB-8588-CEC1D06C72B9}</a:tableStyleId>
              </a:tblPr>
              <a:tblGrid>
                <a:gridCol w="2117437">
                  <a:extLst>
                    <a:ext uri="{9D8B030D-6E8A-4147-A177-3AD203B41FA5}">
                      <a16:colId xmlns:a16="http://schemas.microsoft.com/office/drawing/2014/main" val="1312962025"/>
                    </a:ext>
                  </a:extLst>
                </a:gridCol>
                <a:gridCol w="2117437">
                  <a:extLst>
                    <a:ext uri="{9D8B030D-6E8A-4147-A177-3AD203B41FA5}">
                      <a16:colId xmlns:a16="http://schemas.microsoft.com/office/drawing/2014/main" val="2042383619"/>
                    </a:ext>
                  </a:extLst>
                </a:gridCol>
                <a:gridCol w="2117437">
                  <a:extLst>
                    <a:ext uri="{9D8B030D-6E8A-4147-A177-3AD203B41FA5}">
                      <a16:colId xmlns:a16="http://schemas.microsoft.com/office/drawing/2014/main" val="3189713064"/>
                    </a:ext>
                  </a:extLst>
                </a:gridCol>
              </a:tblGrid>
              <a:tr h="426445">
                <a:tc>
                  <a:txBody>
                    <a:bodyPr/>
                    <a:lstStyle/>
                    <a:p>
                      <a:pPr algn="ctr"/>
                      <a:r>
                        <a:rPr lang="en-US" sz="1600">
                          <a:solidFill>
                            <a:schemeClr val="tx1"/>
                          </a:solidFill>
                          <a:latin typeface="Times New Roman" panose="02020603050405020304" pitchFamily="18" charset="0"/>
                          <a:cs typeface="Times New Roman" panose="02020603050405020304" pitchFamily="18" charset="0"/>
                        </a:rPr>
                        <a:t>Công thức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Thành phần phần trăm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3398696"/>
                  </a:ext>
                </a:extLst>
              </a:tr>
              <a:tr h="609207">
                <a:tc>
                  <a:txBody>
                    <a:bodyPr/>
                    <a:lstStyle/>
                    <a:p>
                      <a:pPr algn="ctr"/>
                      <a:r>
                        <a:rPr lang="vi-VN" sz="1600" i="0" kern="1200">
                          <a:solidFill>
                            <a:schemeClr val="dk1"/>
                          </a:solidFill>
                          <a:effectLst/>
                          <a:latin typeface="Times New Roman" panose="02020603050405020304" pitchFamily="18" charset="0"/>
                          <a:ea typeface="+mn-ea"/>
                          <a:cs typeface="Times New Roman" panose="02020603050405020304" pitchFamily="18" charset="0"/>
                        </a:rPr>
                        <a:t>Trọng lượng trung bình phân tử</a:t>
                      </a:r>
                      <a:br>
                        <a:rPr lang="vi-VN" sz="1600" i="0" kern="1200">
                          <a:solidFill>
                            <a:schemeClr val="dk1"/>
                          </a:solidFill>
                          <a:effectLst/>
                          <a:latin typeface="Times New Roman" panose="02020603050405020304" pitchFamily="18" charset="0"/>
                          <a:ea typeface="+mn-ea"/>
                          <a:cs typeface="Times New Roman" panose="02020603050405020304" pitchFamily="18" charset="0"/>
                        </a:rPr>
                      </a:br>
                      <a:r>
                        <a:rPr lang="vi-VN" sz="1600" i="0" kern="1200">
                          <a:solidFill>
                            <a:schemeClr val="dk1"/>
                          </a:solidFill>
                          <a:effectLst/>
                          <a:latin typeface="Times New Roman" panose="02020603050405020304" pitchFamily="18" charset="0"/>
                          <a:ea typeface="+mn-ea"/>
                          <a:cs typeface="Times New Roman" panose="02020603050405020304" pitchFamily="18" charset="0"/>
                        </a:rPr>
                        <a:t>vi hạt Chitosa</a:t>
                      </a:r>
                      <a:r>
                        <a:rPr lang="en-US" sz="1600" i="0" kern="1200">
                          <a:solidFill>
                            <a:schemeClr val="dk1"/>
                          </a:solidFill>
                          <a:effectLst/>
                          <a:latin typeface="Times New Roman" panose="02020603050405020304" pitchFamily="18" charset="0"/>
                          <a:ea typeface="+mn-ea"/>
                          <a:cs typeface="Times New Roman" panose="02020603050405020304" pitchFamily="18" charset="0"/>
                        </a:rPr>
                        <a:t>n</a:t>
                      </a:r>
                      <a:endParaRPr lang="en-US" sz="16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i="0" kern="1200">
                          <a:solidFill>
                            <a:schemeClr val="dk1"/>
                          </a:solidFill>
                          <a:effectLst/>
                          <a:latin typeface="Times New Roman" panose="02020603050405020304" pitchFamily="18" charset="0"/>
                          <a:ea typeface="+mn-ea"/>
                          <a:cs typeface="Times New Roman" panose="02020603050405020304" pitchFamily="18" charset="0"/>
                        </a:rPr>
                        <a:t>Axit lactic, glutaraldehyde </a:t>
                      </a:r>
                      <a:endParaRPr lang="en-US" sz="16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K1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1154835"/>
                  </a:ext>
                </a:extLst>
              </a:tr>
              <a:tr h="542965">
                <a:tc>
                  <a:txBody>
                    <a:bodyPr/>
                    <a:lstStyle/>
                    <a:p>
                      <a:pPr algn="ctr"/>
                      <a:r>
                        <a:rPr lang="en-US" sz="1600" i="0" kern="1200">
                          <a:solidFill>
                            <a:schemeClr val="dk1"/>
                          </a:solidFill>
                          <a:effectLst/>
                          <a:latin typeface="Times New Roman" panose="02020603050405020304" pitchFamily="18" charset="0"/>
                          <a:ea typeface="+mn-ea"/>
                          <a:cs typeface="Times New Roman" panose="02020603050405020304" pitchFamily="18" charset="0"/>
                        </a:rPr>
                        <a:t>Chitosan glutamate</a:t>
                      </a:r>
                      <a:br>
                        <a:rPr lang="en-US" sz="1600" i="0" kern="1200">
                          <a:solidFill>
                            <a:schemeClr val="dk1"/>
                          </a:solidFill>
                          <a:effectLst/>
                          <a:latin typeface="Times New Roman" panose="02020603050405020304" pitchFamily="18" charset="0"/>
                          <a:ea typeface="+mn-ea"/>
                          <a:cs typeface="Times New Roman" panose="02020603050405020304" pitchFamily="18" charset="0"/>
                        </a:rPr>
                      </a:br>
                      <a:r>
                        <a:rPr lang="en-US" sz="1600" i="0" kern="1200">
                          <a:solidFill>
                            <a:schemeClr val="dk1"/>
                          </a:solidFill>
                          <a:effectLst/>
                          <a:latin typeface="Times New Roman" panose="02020603050405020304" pitchFamily="18" charset="0"/>
                          <a:ea typeface="+mn-ea"/>
                          <a:cs typeface="Times New Roman" panose="02020603050405020304" pitchFamily="18" charset="0"/>
                        </a:rPr>
                        <a:t>microparticles</a:t>
                      </a:r>
                      <a:endParaRPr lang="en-US" sz="16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i="0" kern="1200">
                          <a:solidFill>
                            <a:schemeClr val="dk1"/>
                          </a:solidFill>
                          <a:effectLst/>
                          <a:latin typeface="Times New Roman" panose="02020603050405020304" pitchFamily="18" charset="0"/>
                          <a:ea typeface="+mn-ea"/>
                          <a:cs typeface="Times New Roman" panose="02020603050405020304" pitchFamily="18" charset="0"/>
                        </a:rPr>
                        <a:t>Axit lactic, glutaraldehyde</a:t>
                      </a:r>
                      <a:endParaRPr lang="en-US" sz="16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K2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3917529"/>
                  </a:ext>
                </a:extLst>
              </a:tr>
              <a:tr h="426445">
                <a:tc>
                  <a:txBody>
                    <a:bodyPr/>
                    <a:lstStyle/>
                    <a:p>
                      <a:pPr algn="ctr"/>
                      <a:r>
                        <a:rPr lang="en-US" sz="1600" i="0" kern="1200">
                          <a:solidFill>
                            <a:schemeClr val="dk1"/>
                          </a:solidFill>
                          <a:effectLst/>
                          <a:latin typeface="Times New Roman" panose="02020603050405020304" pitchFamily="18" charset="0"/>
                          <a:ea typeface="+mn-ea"/>
                          <a:cs typeface="Times New Roman" panose="02020603050405020304" pitchFamily="18" charset="0"/>
                        </a:rPr>
                        <a:t>Vi hạt Chitosan clorua</a:t>
                      </a:r>
                      <a:endParaRPr lang="en-US" sz="16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i="0" kern="1200">
                          <a:solidFill>
                            <a:schemeClr val="dk1"/>
                          </a:solidFill>
                          <a:effectLst/>
                          <a:latin typeface="Times New Roman" panose="02020603050405020304" pitchFamily="18" charset="0"/>
                          <a:ea typeface="+mn-ea"/>
                          <a:cs typeface="Times New Roman" panose="02020603050405020304" pitchFamily="18" charset="0"/>
                        </a:rPr>
                        <a:t>Axit lactic, glutaraldehyde</a:t>
                      </a:r>
                      <a:endParaRPr lang="en-US" sz="16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K3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7607188"/>
                  </a:ext>
                </a:extLst>
              </a:tr>
            </a:tbl>
          </a:graphicData>
        </a:graphic>
      </p:graphicFrame>
      <p:pic>
        <p:nvPicPr>
          <p:cNvPr id="6" name="Picture 5">
            <a:extLst>
              <a:ext uri="{FF2B5EF4-FFF2-40B4-BE49-F238E27FC236}">
                <a16:creationId xmlns:a16="http://schemas.microsoft.com/office/drawing/2014/main" id="{2E70ED85-DA01-47B0-AA33-E1B529101857}"/>
              </a:ext>
            </a:extLst>
          </p:cNvPr>
          <p:cNvPicPr>
            <a:picLocks noChangeAspect="1"/>
          </p:cNvPicPr>
          <p:nvPr/>
        </p:nvPicPr>
        <p:blipFill>
          <a:blip r:embed="rId3"/>
          <a:stretch>
            <a:fillRect/>
          </a:stretch>
        </p:blipFill>
        <p:spPr>
          <a:xfrm>
            <a:off x="7491845" y="1408875"/>
            <a:ext cx="3962400" cy="4119419"/>
          </a:xfrm>
          <a:prstGeom prst="rect">
            <a:avLst/>
          </a:prstGeom>
        </p:spPr>
      </p:pic>
      <p:sp>
        <p:nvSpPr>
          <p:cNvPr id="8" name="TextBox 7">
            <a:extLst>
              <a:ext uri="{FF2B5EF4-FFF2-40B4-BE49-F238E27FC236}">
                <a16:creationId xmlns:a16="http://schemas.microsoft.com/office/drawing/2014/main" id="{188634F6-854B-4DBC-97C3-3EDB04F1D556}"/>
              </a:ext>
            </a:extLst>
          </p:cNvPr>
          <p:cNvSpPr txBox="1"/>
          <p:nvPr/>
        </p:nvSpPr>
        <p:spPr>
          <a:xfrm>
            <a:off x="8406411" y="5528294"/>
            <a:ext cx="2743200" cy="369332"/>
          </a:xfrm>
          <a:prstGeom prst="rect">
            <a:avLst/>
          </a:prstGeom>
          <a:noFill/>
        </p:spPr>
        <p:txBody>
          <a:bodyPr wrap="square" rtlCol="0">
            <a:spAutoFit/>
          </a:bodyPr>
          <a:lstStyle/>
          <a:p>
            <a:r>
              <a:rPr lang="en-US"/>
              <a:t>Máy phun sấy B-290</a:t>
            </a:r>
          </a:p>
        </p:txBody>
      </p:sp>
      <p:sp>
        <p:nvSpPr>
          <p:cNvPr id="4" name="Slide Number Placeholder 3">
            <a:extLst>
              <a:ext uri="{FF2B5EF4-FFF2-40B4-BE49-F238E27FC236}">
                <a16:creationId xmlns:a16="http://schemas.microsoft.com/office/drawing/2014/main" id="{2FAE128F-20E2-4F53-A288-6ED69DE62FA6}"/>
              </a:ext>
            </a:extLst>
          </p:cNvPr>
          <p:cNvSpPr>
            <a:spLocks noGrp="1"/>
          </p:cNvSpPr>
          <p:nvPr>
            <p:ph type="sldNum" sz="quarter" idx="12"/>
          </p:nvPr>
        </p:nvSpPr>
        <p:spPr/>
        <p:txBody>
          <a:bodyPr/>
          <a:lstStyle/>
          <a:p>
            <a:fld id="{4CB562B0-2A95-46D3-8970-CA63232D16E6}" type="slidenum">
              <a:rPr lang="en-US" smtClean="0"/>
              <a:t>6</a:t>
            </a:fld>
            <a:endParaRPr lang="en-US"/>
          </a:p>
        </p:txBody>
      </p:sp>
      <p:sp>
        <p:nvSpPr>
          <p:cNvPr id="5" name="TextBox 4">
            <a:extLst>
              <a:ext uri="{FF2B5EF4-FFF2-40B4-BE49-F238E27FC236}">
                <a16:creationId xmlns:a16="http://schemas.microsoft.com/office/drawing/2014/main" id="{BD3B0FEC-5B5C-4910-9F1D-BD4E8965FE5B}"/>
              </a:ext>
            </a:extLst>
          </p:cNvPr>
          <p:cNvSpPr txBox="1"/>
          <p:nvPr/>
        </p:nvSpPr>
        <p:spPr>
          <a:xfrm>
            <a:off x="8239432" y="5978013"/>
            <a:ext cx="2576052"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Nguồn: Vatgia.com</a:t>
            </a:r>
          </a:p>
        </p:txBody>
      </p:sp>
    </p:spTree>
    <p:extLst>
      <p:ext uri="{BB962C8B-B14F-4D97-AF65-F5344CB8AC3E}">
        <p14:creationId xmlns:p14="http://schemas.microsoft.com/office/powerpoint/2010/main" val="28764911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119620"/>
          </a:xfrm>
          <a:solidFill>
            <a:srgbClr val="002060"/>
          </a:solidFill>
        </p:spPr>
        <p:txBody>
          <a:bodyPr>
            <a:normAutofit fontScale="90000"/>
          </a:bodyPr>
          <a:lstStyle/>
          <a:p>
            <a:pPr algn="ctr"/>
            <a:r>
              <a:rPr lang="en-US" sz="3200">
                <a:solidFill>
                  <a:schemeClr val="bg1"/>
                </a:solidFill>
                <a:latin typeface="Times New Roman" panose="02020603050405020304" pitchFamily="18" charset="0"/>
                <a:cs typeface="Times New Roman" panose="02020603050405020304" pitchFamily="18" charset="0"/>
              </a:rPr>
              <a:t>2. Vật liệu và ph</a:t>
            </a:r>
            <a:r>
              <a:rPr lang="vi-VN" sz="3200">
                <a:solidFill>
                  <a:schemeClr val="bg1"/>
                </a:solidFill>
                <a:latin typeface="Times New Roman" panose="02020603050405020304" pitchFamily="18" charset="0"/>
                <a:cs typeface="Times New Roman" panose="02020603050405020304" pitchFamily="18" charset="0"/>
              </a:rPr>
              <a:t>ư</a:t>
            </a:r>
            <a:r>
              <a:rPr lang="en-US" sz="3200">
                <a:solidFill>
                  <a:schemeClr val="bg1"/>
                </a:solidFill>
                <a:latin typeface="Times New Roman" panose="02020603050405020304" pitchFamily="18" charset="0"/>
                <a:cs typeface="Times New Roman" panose="02020603050405020304" pitchFamily="18" charset="0"/>
              </a:rPr>
              <a:t>ơng pháp</a:t>
            </a:r>
            <a:br>
              <a:rPr lang="en-US" sz="3200">
                <a:solidFill>
                  <a:schemeClr val="bg1"/>
                </a:solidFill>
                <a:latin typeface="Times New Roman" panose="02020603050405020304" pitchFamily="18" charset="0"/>
                <a:cs typeface="Times New Roman" panose="02020603050405020304" pitchFamily="18" charset="0"/>
              </a:rPr>
            </a:br>
            <a:r>
              <a:rPr lang="en-US" sz="3200">
                <a:solidFill>
                  <a:schemeClr val="bg1"/>
                </a:solidFill>
                <a:latin typeface="Times New Roman" panose="02020603050405020304" pitchFamily="18" charset="0"/>
                <a:cs typeface="Times New Roman" panose="02020603050405020304" pitchFamily="18" charset="0"/>
              </a:rPr>
              <a:t>2.2. Nghiên cứu các đặc điểm của vi hạt chitosan trước và sau khi chiếu xạ</a:t>
            </a:r>
          </a:p>
        </p:txBody>
      </p:sp>
      <p:sp>
        <p:nvSpPr>
          <p:cNvPr id="20" name="Flowchart: Decision 19">
            <a:extLst>
              <a:ext uri="{FF2B5EF4-FFF2-40B4-BE49-F238E27FC236}">
                <a16:creationId xmlns:a16="http://schemas.microsoft.com/office/drawing/2014/main" id="{FFE253F0-448A-45D3-A7CA-081033876564}"/>
              </a:ext>
            </a:extLst>
          </p:cNvPr>
          <p:cNvSpPr/>
          <p:nvPr/>
        </p:nvSpPr>
        <p:spPr>
          <a:xfrm>
            <a:off x="5291768" y="1256146"/>
            <a:ext cx="1727201" cy="10190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Đặc điểm</a:t>
            </a:r>
          </a:p>
        </p:txBody>
      </p:sp>
      <p:sp>
        <p:nvSpPr>
          <p:cNvPr id="23" name="Rectangle 22">
            <a:extLst>
              <a:ext uri="{FF2B5EF4-FFF2-40B4-BE49-F238E27FC236}">
                <a16:creationId xmlns:a16="http://schemas.microsoft.com/office/drawing/2014/main" id="{AF5065C2-8D32-44C4-AE22-0A032B8A38D1}"/>
              </a:ext>
            </a:extLst>
          </p:cNvPr>
          <p:cNvSpPr/>
          <p:nvPr/>
        </p:nvSpPr>
        <p:spPr>
          <a:xfrm>
            <a:off x="34709" y="2509934"/>
            <a:ext cx="1121407" cy="919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Đặc tính </a:t>
            </a:r>
          </a:p>
          <a:p>
            <a:pPr algn="ctr"/>
            <a:r>
              <a:rPr lang="en-US">
                <a:latin typeface="Times New Roman" panose="02020603050405020304" pitchFamily="18" charset="0"/>
                <a:cs typeface="Times New Roman" panose="02020603050405020304" pitchFamily="18" charset="0"/>
              </a:rPr>
              <a:t>cảm quan</a:t>
            </a:r>
          </a:p>
        </p:txBody>
      </p:sp>
      <p:sp>
        <p:nvSpPr>
          <p:cNvPr id="28" name="Rectangle 27">
            <a:extLst>
              <a:ext uri="{FF2B5EF4-FFF2-40B4-BE49-F238E27FC236}">
                <a16:creationId xmlns:a16="http://schemas.microsoft.com/office/drawing/2014/main" id="{A9B6481C-9C1E-4A14-B484-38FB7F93E208}"/>
              </a:ext>
            </a:extLst>
          </p:cNvPr>
          <p:cNvSpPr/>
          <p:nvPr/>
        </p:nvSpPr>
        <p:spPr>
          <a:xfrm>
            <a:off x="1196970" y="2506838"/>
            <a:ext cx="25688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Kích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hạt trung bình và sự phân bố kích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a:t>
            </a:r>
          </a:p>
        </p:txBody>
      </p:sp>
      <p:sp>
        <p:nvSpPr>
          <p:cNvPr id="33" name="Rectangle 32">
            <a:extLst>
              <a:ext uri="{FF2B5EF4-FFF2-40B4-BE49-F238E27FC236}">
                <a16:creationId xmlns:a16="http://schemas.microsoft.com/office/drawing/2014/main" id="{A91E502E-D9BC-4C9F-95A4-189C68A57B50}"/>
              </a:ext>
            </a:extLst>
          </p:cNvPr>
          <p:cNvSpPr/>
          <p:nvPr/>
        </p:nvSpPr>
        <p:spPr>
          <a:xfrm>
            <a:off x="3787592" y="2506838"/>
            <a:ext cx="14696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Thế Zeta</a:t>
            </a:r>
          </a:p>
        </p:txBody>
      </p:sp>
      <p:sp>
        <p:nvSpPr>
          <p:cNvPr id="35" name="Rectangle 34">
            <a:extLst>
              <a:ext uri="{FF2B5EF4-FFF2-40B4-BE49-F238E27FC236}">
                <a16:creationId xmlns:a16="http://schemas.microsoft.com/office/drawing/2014/main" id="{7533A66D-9362-44B0-9DA7-7D66C1B79F43}"/>
              </a:ext>
            </a:extLst>
          </p:cNvPr>
          <p:cNvSpPr/>
          <p:nvPr/>
        </p:nvSpPr>
        <p:spPr>
          <a:xfrm>
            <a:off x="5291768" y="2514599"/>
            <a:ext cx="18279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Tính chất quang phổ</a:t>
            </a:r>
          </a:p>
        </p:txBody>
      </p:sp>
      <p:sp>
        <p:nvSpPr>
          <p:cNvPr id="36" name="Rectangle 35">
            <a:extLst>
              <a:ext uri="{FF2B5EF4-FFF2-40B4-BE49-F238E27FC236}">
                <a16:creationId xmlns:a16="http://schemas.microsoft.com/office/drawing/2014/main" id="{93E03221-CA20-4AE1-8E24-FE2AADD6FA92}"/>
              </a:ext>
            </a:extLst>
          </p:cNvPr>
          <p:cNvSpPr/>
          <p:nvPr/>
        </p:nvSpPr>
        <p:spPr>
          <a:xfrm>
            <a:off x="9484278" y="2504395"/>
            <a:ext cx="135092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Hình thái </a:t>
            </a:r>
          </a:p>
          <a:p>
            <a:pPr algn="ctr"/>
            <a:r>
              <a:rPr lang="en-US">
                <a:latin typeface="Times New Roman" panose="02020603050405020304" pitchFamily="18" charset="0"/>
                <a:cs typeface="Times New Roman" panose="02020603050405020304" pitchFamily="18" charset="0"/>
              </a:rPr>
              <a:t>bề mặt</a:t>
            </a:r>
          </a:p>
        </p:txBody>
      </p:sp>
      <p:sp>
        <p:nvSpPr>
          <p:cNvPr id="37" name="Rectangle 36">
            <a:extLst>
              <a:ext uri="{FF2B5EF4-FFF2-40B4-BE49-F238E27FC236}">
                <a16:creationId xmlns:a16="http://schemas.microsoft.com/office/drawing/2014/main" id="{234A538C-AAE0-43FA-9E7C-46ACAF7F6836}"/>
              </a:ext>
            </a:extLst>
          </p:cNvPr>
          <p:cNvSpPr/>
          <p:nvPr/>
        </p:nvSpPr>
        <p:spPr>
          <a:xfrm>
            <a:off x="10913463" y="2504395"/>
            <a:ext cx="124452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Nghiên cứu vi sinh</a:t>
            </a:r>
          </a:p>
        </p:txBody>
      </p:sp>
      <p:sp>
        <p:nvSpPr>
          <p:cNvPr id="4" name="TextBox 3">
            <a:extLst>
              <a:ext uri="{FF2B5EF4-FFF2-40B4-BE49-F238E27FC236}">
                <a16:creationId xmlns:a16="http://schemas.microsoft.com/office/drawing/2014/main" id="{45CABE02-80EB-4B82-9175-FABBBC60F737}"/>
              </a:ext>
            </a:extLst>
          </p:cNvPr>
          <p:cNvSpPr txBox="1"/>
          <p:nvPr/>
        </p:nvSpPr>
        <p:spPr>
          <a:xfrm>
            <a:off x="-31762" y="3702701"/>
            <a:ext cx="1294954" cy="1077218"/>
          </a:xfrm>
          <a:prstGeom prst="rect">
            <a:avLst/>
          </a:prstGeom>
          <a:noFill/>
        </p:spPr>
        <p:txBody>
          <a:bodyPr wrap="square" rtlCol="0">
            <a:spAutoFit/>
          </a:bodyPr>
          <a:lstStyle/>
          <a:p>
            <a:pPr>
              <a:spcAft>
                <a:spcPts val="600"/>
              </a:spcAft>
            </a:pPr>
            <a:r>
              <a:rPr lang="en-US">
                <a:latin typeface="Times New Roman" panose="02020603050405020304" pitchFamily="18" charset="0"/>
                <a:cs typeface="Times New Roman" panose="02020603050405020304" pitchFamily="18" charset="0"/>
              </a:rPr>
              <a:t>- Màu</a:t>
            </a:r>
          </a:p>
          <a:p>
            <a:pPr>
              <a:spcAft>
                <a:spcPts val="600"/>
              </a:spcAft>
            </a:pPr>
            <a:r>
              <a:rPr lang="en-US">
                <a:latin typeface="Times New Roman" panose="02020603050405020304" pitchFamily="18" charset="0"/>
                <a:cs typeface="Times New Roman" panose="02020603050405020304" pitchFamily="18" charset="0"/>
              </a:rPr>
              <a:t>- Mùi</a:t>
            </a:r>
          </a:p>
          <a:p>
            <a:pPr>
              <a:spcAft>
                <a:spcPts val="600"/>
              </a:spcAft>
            </a:pPr>
            <a:r>
              <a:rPr lang="en-US">
                <a:latin typeface="Times New Roman" panose="02020603050405020304" pitchFamily="18" charset="0"/>
                <a:cs typeface="Times New Roman" panose="02020603050405020304" pitchFamily="18" charset="0"/>
              </a:rPr>
              <a:t>- Hình dạng</a:t>
            </a:r>
          </a:p>
        </p:txBody>
      </p:sp>
      <p:sp>
        <p:nvSpPr>
          <p:cNvPr id="8" name="TextBox 7">
            <a:extLst>
              <a:ext uri="{FF2B5EF4-FFF2-40B4-BE49-F238E27FC236}">
                <a16:creationId xmlns:a16="http://schemas.microsoft.com/office/drawing/2014/main" id="{F7B9DB8B-A430-4A20-8CBE-712FA0ECD063}"/>
              </a:ext>
            </a:extLst>
          </p:cNvPr>
          <p:cNvSpPr txBox="1"/>
          <p:nvPr/>
        </p:nvSpPr>
        <p:spPr>
          <a:xfrm>
            <a:off x="1192778" y="3704445"/>
            <a:ext cx="2522727" cy="1200329"/>
          </a:xfrm>
          <a:prstGeom prst="rect">
            <a:avLst/>
          </a:prstGeom>
          <a:noFill/>
        </p:spPr>
        <p:txBody>
          <a:bodyPr wrap="square" rtlCol="0">
            <a:spAutoFit/>
          </a:bodyPr>
          <a:lstStyle/>
          <a:p>
            <a:pPr>
              <a:spcAft>
                <a:spcPts val="600"/>
              </a:spcAft>
            </a:pPr>
            <a:r>
              <a:rPr lang="en-US">
                <a:latin typeface="Times New Roman" panose="02020603050405020304" pitchFamily="18" charset="0"/>
                <a:cs typeface="Times New Roman" panose="02020603050405020304" pitchFamily="18" charset="0"/>
              </a:rPr>
              <a:t>Sử dụng thiết bị Nano-ZS đo ở 25 </a:t>
            </a:r>
            <a:r>
              <a:rPr lang="vi-V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C, vi hạt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phân tán trong 2ml n</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cất</a:t>
            </a:r>
          </a:p>
        </p:txBody>
      </p:sp>
      <p:sp>
        <p:nvSpPr>
          <p:cNvPr id="9" name="TextBox 8">
            <a:extLst>
              <a:ext uri="{FF2B5EF4-FFF2-40B4-BE49-F238E27FC236}">
                <a16:creationId xmlns:a16="http://schemas.microsoft.com/office/drawing/2014/main" id="{751A010C-7D8E-4C48-9BDE-A2F85EA14C08}"/>
              </a:ext>
            </a:extLst>
          </p:cNvPr>
          <p:cNvSpPr txBox="1"/>
          <p:nvPr/>
        </p:nvSpPr>
        <p:spPr>
          <a:xfrm>
            <a:off x="3744547" y="3697051"/>
            <a:ext cx="1555734" cy="1754326"/>
          </a:xfrm>
          <a:prstGeom prst="rect">
            <a:avLst/>
          </a:prstGeom>
          <a:noFill/>
        </p:spPr>
        <p:txBody>
          <a:bodyPr wrap="square" rtlCol="0">
            <a:spAutoFit/>
          </a:bodyPr>
          <a:lstStyle/>
          <a:p>
            <a:pPr>
              <a:spcAft>
                <a:spcPts val="600"/>
              </a:spcAft>
            </a:pPr>
            <a:r>
              <a:rPr lang="en-US">
                <a:latin typeface="Times New Roman" panose="02020603050405020304" pitchFamily="18" charset="0"/>
                <a:cs typeface="Times New Roman" panose="02020603050405020304" pitchFamily="18" charset="0"/>
              </a:rPr>
              <a:t>Sử dụng thiết bị zeta-meter, vi hạt chitosan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phân tán trong 200ml cồn isopropyl</a:t>
            </a:r>
          </a:p>
        </p:txBody>
      </p:sp>
      <p:sp>
        <p:nvSpPr>
          <p:cNvPr id="10" name="TextBox 9">
            <a:extLst>
              <a:ext uri="{FF2B5EF4-FFF2-40B4-BE49-F238E27FC236}">
                <a16:creationId xmlns:a16="http://schemas.microsoft.com/office/drawing/2014/main" id="{C9677954-4135-4603-B11B-8BA1DE1BD4EA}"/>
              </a:ext>
            </a:extLst>
          </p:cNvPr>
          <p:cNvSpPr txBox="1"/>
          <p:nvPr/>
        </p:nvSpPr>
        <p:spPr>
          <a:xfrm>
            <a:off x="5300281" y="3639262"/>
            <a:ext cx="1745741" cy="1831271"/>
          </a:xfrm>
          <a:prstGeom prst="rect">
            <a:avLst/>
          </a:prstGeom>
          <a:noFill/>
        </p:spPr>
        <p:txBody>
          <a:bodyPr wrap="square" rtlCol="0">
            <a:spAutoFit/>
          </a:bodyPr>
          <a:lstStyle/>
          <a:p>
            <a:pPr>
              <a:spcAft>
                <a:spcPts val="600"/>
              </a:spcAft>
            </a:pPr>
            <a:r>
              <a:rPr lang="en-US">
                <a:latin typeface="Times New Roman" panose="02020603050405020304" pitchFamily="18" charset="0"/>
                <a:cs typeface="Times New Roman" panose="02020603050405020304" pitchFamily="18" charset="0"/>
              </a:rPr>
              <a:t>- Quang phổ chuyển đổi hồng ngoại FT-IR</a:t>
            </a:r>
          </a:p>
          <a:p>
            <a:pPr>
              <a:spcAft>
                <a:spcPts val="600"/>
              </a:spcAft>
            </a:pPr>
            <a:r>
              <a:rPr lang="en-US">
                <a:latin typeface="Times New Roman" panose="02020603050405020304" pitchFamily="18" charset="0"/>
                <a:cs typeface="Times New Roman" panose="02020603050405020304" pitchFamily="18" charset="0"/>
              </a:rPr>
              <a:t>- Kĩ thuật cộng 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ởng thuận từ EPR</a:t>
            </a:r>
          </a:p>
        </p:txBody>
      </p:sp>
      <p:sp>
        <p:nvSpPr>
          <p:cNvPr id="11" name="TextBox 10">
            <a:extLst>
              <a:ext uri="{FF2B5EF4-FFF2-40B4-BE49-F238E27FC236}">
                <a16:creationId xmlns:a16="http://schemas.microsoft.com/office/drawing/2014/main" id="{8CF093A1-B6E2-422F-B0EC-0442367005C6}"/>
              </a:ext>
            </a:extLst>
          </p:cNvPr>
          <p:cNvSpPr txBox="1"/>
          <p:nvPr/>
        </p:nvSpPr>
        <p:spPr>
          <a:xfrm>
            <a:off x="10966728" y="3620106"/>
            <a:ext cx="1259360" cy="1831271"/>
          </a:xfrm>
          <a:prstGeom prst="rect">
            <a:avLst/>
          </a:prstGeom>
          <a:noFill/>
        </p:spPr>
        <p:txBody>
          <a:bodyPr wrap="square" rtlCol="0">
            <a:spAutoFit/>
          </a:bodyPr>
          <a:lstStyle/>
          <a:p>
            <a:pPr>
              <a:spcAft>
                <a:spcPts val="600"/>
              </a:spcAft>
            </a:pPr>
            <a:r>
              <a:rPr lang="en-US">
                <a:latin typeface="Times New Roman" panose="02020603050405020304" pitchFamily="18" charset="0"/>
                <a:cs typeface="Times New Roman" panose="02020603050405020304" pitchFamily="18" charset="0"/>
              </a:rPr>
              <a:t>- Xét nghiệm vô trùng</a:t>
            </a:r>
          </a:p>
          <a:p>
            <a:pPr>
              <a:spcAft>
                <a:spcPts val="600"/>
              </a:spcAft>
            </a:pPr>
            <a:r>
              <a:rPr lang="en-US">
                <a:latin typeface="Times New Roman" panose="02020603050405020304" pitchFamily="18" charset="0"/>
                <a:cs typeface="Times New Roman" panose="02020603050405020304" pitchFamily="18" charset="0"/>
              </a:rPr>
              <a:t>- Xét nghiệm pyrogen</a:t>
            </a:r>
          </a:p>
        </p:txBody>
      </p:sp>
      <p:sp>
        <p:nvSpPr>
          <p:cNvPr id="12" name="TextBox 11">
            <a:extLst>
              <a:ext uri="{FF2B5EF4-FFF2-40B4-BE49-F238E27FC236}">
                <a16:creationId xmlns:a16="http://schemas.microsoft.com/office/drawing/2014/main" id="{CCFFB74B-ECC1-4600-9ADB-2FB0D1F8F349}"/>
              </a:ext>
            </a:extLst>
          </p:cNvPr>
          <p:cNvSpPr txBox="1"/>
          <p:nvPr/>
        </p:nvSpPr>
        <p:spPr>
          <a:xfrm>
            <a:off x="9509536" y="3659524"/>
            <a:ext cx="1480194" cy="2108269"/>
          </a:xfrm>
          <a:prstGeom prst="rect">
            <a:avLst/>
          </a:prstGeom>
          <a:noFill/>
        </p:spPr>
        <p:txBody>
          <a:bodyPr wrap="square" rtlCol="0">
            <a:spAutoFit/>
          </a:bodyPr>
          <a:lstStyle/>
          <a:p>
            <a:pPr>
              <a:spcAft>
                <a:spcPts val="600"/>
              </a:spcAft>
            </a:pPr>
            <a:r>
              <a:rPr lang="en-US">
                <a:latin typeface="Times New Roman" panose="02020603050405020304" pitchFamily="18" charset="0"/>
                <a:cs typeface="Times New Roman" panose="02020603050405020304" pitchFamily="18" charset="0"/>
              </a:rPr>
              <a:t>- Nhiễu xạ tia X góc nhỏ và rộng (X-RD SWAX)</a:t>
            </a:r>
          </a:p>
          <a:p>
            <a:pPr>
              <a:spcAft>
                <a:spcPts val="600"/>
              </a:spcAft>
            </a:pPr>
            <a:r>
              <a:rPr lang="en-US">
                <a:latin typeface="Times New Roman" panose="02020603050405020304" pitchFamily="18" charset="0"/>
                <a:cs typeface="Times New Roman" panose="02020603050405020304" pitchFamily="18" charset="0"/>
              </a:rPr>
              <a:t>- Chụp ảnh bề mặt tán xạ (SEM)</a:t>
            </a:r>
          </a:p>
        </p:txBody>
      </p:sp>
      <p:sp>
        <p:nvSpPr>
          <p:cNvPr id="39" name="Rectangle 38">
            <a:extLst>
              <a:ext uri="{FF2B5EF4-FFF2-40B4-BE49-F238E27FC236}">
                <a16:creationId xmlns:a16="http://schemas.microsoft.com/office/drawing/2014/main" id="{050C4343-FD8B-4D4E-84E5-8D11DF329A92}"/>
              </a:ext>
            </a:extLst>
          </p:cNvPr>
          <p:cNvSpPr/>
          <p:nvPr/>
        </p:nvSpPr>
        <p:spPr>
          <a:xfrm>
            <a:off x="7191195" y="2514599"/>
            <a:ext cx="22272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Độ phồng</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2B8E858-6189-41D2-8AAA-C415C7B398BF}"/>
                  </a:ext>
                </a:extLst>
              </p:cNvPr>
              <p:cNvSpPr txBox="1"/>
              <p:nvPr/>
            </p:nvSpPr>
            <p:spPr>
              <a:xfrm>
                <a:off x="6926329" y="4782459"/>
                <a:ext cx="2660621" cy="9853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Psw</m:t>
                      </m:r>
                      <m:r>
                        <a:rPr lang="en-US" b="0" i="0"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Wt</m:t>
                              </m:r>
                              <m:r>
                                <a:rPr lang="en-US" b="0" i="0" smtClean="0">
                                  <a:latin typeface="Cambria Math" panose="02040503050406030204" pitchFamily="18" charset="0"/>
                                </a:rPr>
                                <m:t>−</m:t>
                              </m:r>
                              <m:r>
                                <m:rPr>
                                  <m:sty m:val="p"/>
                                </m:rPr>
                                <a:rPr lang="en-US" b="0" i="0" smtClean="0">
                                  <a:latin typeface="Cambria Math" panose="02040503050406030204" pitchFamily="18" charset="0"/>
                                </a:rPr>
                                <m:t>Wunsw</m:t>
                              </m:r>
                            </m:num>
                            <m:den>
                              <m:r>
                                <m:rPr>
                                  <m:sty m:val="p"/>
                                </m:rPr>
                                <a:rPr lang="en-US" b="0" i="0" smtClean="0">
                                  <a:latin typeface="Cambria Math" panose="02040503050406030204" pitchFamily="18" charset="0"/>
                                </a:rPr>
                                <m:t>Wunsw</m:t>
                              </m:r>
                            </m:den>
                          </m:f>
                        </m:e>
                      </m:d>
                      <m:r>
                        <a:rPr lang="en-US" i="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100</m:t>
                      </m:r>
                    </m:oMath>
                  </m:oMathPara>
                </a14:m>
                <a:endParaRPr lang="en-US">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D2B8E858-6189-41D2-8AAA-C415C7B398BF}"/>
                  </a:ext>
                </a:extLst>
              </p:cNvPr>
              <p:cNvSpPr txBox="1">
                <a:spLocks noRot="1" noChangeAspect="1" noMove="1" noResize="1" noEditPoints="1" noAdjustHandles="1" noChangeArrowheads="1" noChangeShapeType="1" noTextEdit="1"/>
              </p:cNvSpPr>
              <p:nvPr/>
            </p:nvSpPr>
            <p:spPr>
              <a:xfrm>
                <a:off x="6926329" y="4782459"/>
                <a:ext cx="2660621" cy="985334"/>
              </a:xfrm>
              <a:prstGeom prst="rect">
                <a:avLst/>
              </a:prstGeom>
              <a:blipFill>
                <a:blip r:embed="rId3"/>
                <a:stretch>
                  <a:fillRect/>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B35EFC1B-DA80-4318-A160-0679F91D059C}"/>
              </a:ext>
            </a:extLst>
          </p:cNvPr>
          <p:cNvSpPr txBox="1"/>
          <p:nvPr/>
        </p:nvSpPr>
        <p:spPr>
          <a:xfrm>
            <a:off x="7220293" y="3715068"/>
            <a:ext cx="2133935" cy="92333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Vi hạt chitosan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đặt trong 10mL n</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cất trong 1 giờ</a:t>
            </a:r>
          </a:p>
        </p:txBody>
      </p:sp>
      <p:sp>
        <p:nvSpPr>
          <p:cNvPr id="42" name="TextBox 41">
            <a:extLst>
              <a:ext uri="{FF2B5EF4-FFF2-40B4-BE49-F238E27FC236}">
                <a16:creationId xmlns:a16="http://schemas.microsoft.com/office/drawing/2014/main" id="{DB4B331F-A3AC-41C5-AD0D-CC230CB96584}"/>
              </a:ext>
            </a:extLst>
          </p:cNvPr>
          <p:cNvSpPr txBox="1"/>
          <p:nvPr/>
        </p:nvSpPr>
        <p:spPr>
          <a:xfrm>
            <a:off x="6852046" y="5890477"/>
            <a:ext cx="2809188" cy="830997"/>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Psw: phần trăm độ phồng</a:t>
            </a:r>
          </a:p>
          <a:p>
            <a:r>
              <a:rPr lang="en-US" sz="1600">
                <a:latin typeface="Times New Roman" panose="02020603050405020304" pitchFamily="18" charset="0"/>
                <a:cs typeface="Times New Roman" panose="02020603050405020304" pitchFamily="18" charset="0"/>
              </a:rPr>
              <a:t>Wt: trọng l</a:t>
            </a:r>
            <a:r>
              <a:rPr lang="vi-VN" sz="1600">
                <a:latin typeface="Times New Roman" panose="02020603050405020304" pitchFamily="18" charset="0"/>
                <a:cs typeface="Times New Roman" panose="02020603050405020304" pitchFamily="18" charset="0"/>
              </a:rPr>
              <a:t>ư</a:t>
            </a:r>
            <a:r>
              <a:rPr lang="en-US" sz="1600">
                <a:latin typeface="Times New Roman" panose="02020603050405020304" pitchFamily="18" charset="0"/>
                <a:cs typeface="Times New Roman" panose="02020603050405020304" pitchFamily="18" charset="0"/>
              </a:rPr>
              <a:t>ợng tại thời điểm t</a:t>
            </a:r>
          </a:p>
          <a:p>
            <a:r>
              <a:rPr lang="en-US" sz="1600">
                <a:latin typeface="Times New Roman" panose="02020603050405020304" pitchFamily="18" charset="0"/>
                <a:cs typeface="Times New Roman" panose="02020603050405020304" pitchFamily="18" charset="0"/>
              </a:rPr>
              <a:t>Wunsw: trọng l</a:t>
            </a:r>
            <a:r>
              <a:rPr lang="vi-VN" sz="1600">
                <a:latin typeface="Times New Roman" panose="02020603050405020304" pitchFamily="18" charset="0"/>
                <a:cs typeface="Times New Roman" panose="02020603050405020304" pitchFamily="18" charset="0"/>
              </a:rPr>
              <a:t>ư</a:t>
            </a:r>
            <a:r>
              <a:rPr lang="en-US" sz="1600">
                <a:latin typeface="Times New Roman" panose="02020603050405020304" pitchFamily="18" charset="0"/>
                <a:cs typeface="Times New Roman" panose="02020603050405020304" pitchFamily="18" charset="0"/>
              </a:rPr>
              <a:t>ợng ban đầu</a:t>
            </a:r>
          </a:p>
        </p:txBody>
      </p:sp>
      <p:cxnSp>
        <p:nvCxnSpPr>
          <p:cNvPr id="44" name="Straight Arrow Connector 43">
            <a:extLst>
              <a:ext uri="{FF2B5EF4-FFF2-40B4-BE49-F238E27FC236}">
                <a16:creationId xmlns:a16="http://schemas.microsoft.com/office/drawing/2014/main" id="{65C02300-C354-4E8A-A4E3-5D0DEB92738F}"/>
              </a:ext>
            </a:extLst>
          </p:cNvPr>
          <p:cNvCxnSpPr>
            <a:stCxn id="20" idx="1"/>
            <a:endCxn id="23" idx="0"/>
          </p:cNvCxnSpPr>
          <p:nvPr/>
        </p:nvCxnSpPr>
        <p:spPr>
          <a:xfrm flipH="1">
            <a:off x="595413" y="1765670"/>
            <a:ext cx="4696355" cy="74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C6E7CB-D8F6-44D3-9963-CB4A0D35D4DE}"/>
              </a:ext>
            </a:extLst>
          </p:cNvPr>
          <p:cNvCxnSpPr>
            <a:stCxn id="20" idx="1"/>
            <a:endCxn id="28" idx="0"/>
          </p:cNvCxnSpPr>
          <p:nvPr/>
        </p:nvCxnSpPr>
        <p:spPr>
          <a:xfrm flipH="1">
            <a:off x="2481405" y="1765670"/>
            <a:ext cx="2810363" cy="74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13E8366-A720-46E3-8A29-701894D01A1A}"/>
              </a:ext>
            </a:extLst>
          </p:cNvPr>
          <p:cNvCxnSpPr>
            <a:stCxn id="20" idx="1"/>
            <a:endCxn id="33" idx="0"/>
          </p:cNvCxnSpPr>
          <p:nvPr/>
        </p:nvCxnSpPr>
        <p:spPr>
          <a:xfrm flipH="1">
            <a:off x="4522414" y="1765670"/>
            <a:ext cx="769354" cy="74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466D2AC-B924-4734-A37A-D84358497567}"/>
              </a:ext>
            </a:extLst>
          </p:cNvPr>
          <p:cNvCxnSpPr>
            <a:stCxn id="20" idx="2"/>
            <a:endCxn id="35" idx="0"/>
          </p:cNvCxnSpPr>
          <p:nvPr/>
        </p:nvCxnSpPr>
        <p:spPr>
          <a:xfrm>
            <a:off x="6155369" y="2275193"/>
            <a:ext cx="50377" cy="239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0C1C73D-79ED-4835-88DF-558E404A45C0}"/>
              </a:ext>
            </a:extLst>
          </p:cNvPr>
          <p:cNvCxnSpPr>
            <a:stCxn id="20" idx="3"/>
            <a:endCxn id="39" idx="0"/>
          </p:cNvCxnSpPr>
          <p:nvPr/>
        </p:nvCxnSpPr>
        <p:spPr>
          <a:xfrm>
            <a:off x="7018969" y="1765670"/>
            <a:ext cx="1285845" cy="748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4767950-C276-4BE5-8BE4-A7D50583C462}"/>
              </a:ext>
            </a:extLst>
          </p:cNvPr>
          <p:cNvCxnSpPr>
            <a:stCxn id="20" idx="3"/>
            <a:endCxn id="36" idx="0"/>
          </p:cNvCxnSpPr>
          <p:nvPr/>
        </p:nvCxnSpPr>
        <p:spPr>
          <a:xfrm>
            <a:off x="7018969" y="1765670"/>
            <a:ext cx="3140770" cy="738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489CB3-951B-40F9-B3A4-30304BA168FE}"/>
              </a:ext>
            </a:extLst>
          </p:cNvPr>
          <p:cNvCxnSpPr>
            <a:stCxn id="20" idx="3"/>
            <a:endCxn id="37" idx="0"/>
          </p:cNvCxnSpPr>
          <p:nvPr/>
        </p:nvCxnSpPr>
        <p:spPr>
          <a:xfrm>
            <a:off x="7018969" y="1765670"/>
            <a:ext cx="4516756" cy="738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44B6C3F-CB5A-4E89-944B-3C3D03E4299C}"/>
              </a:ext>
            </a:extLst>
          </p:cNvPr>
          <p:cNvSpPr>
            <a:spLocks noGrp="1"/>
          </p:cNvSpPr>
          <p:nvPr>
            <p:ph type="sldNum" sz="quarter" idx="12"/>
          </p:nvPr>
        </p:nvSpPr>
        <p:spPr/>
        <p:txBody>
          <a:bodyPr/>
          <a:lstStyle/>
          <a:p>
            <a:fld id="{4CB562B0-2A95-46D3-8970-CA63232D16E6}" type="slidenum">
              <a:rPr lang="en-US" smtClean="0"/>
              <a:t>7</a:t>
            </a:fld>
            <a:endParaRPr lang="en-US"/>
          </a:p>
        </p:txBody>
      </p:sp>
    </p:spTree>
    <p:extLst>
      <p:ext uri="{BB962C8B-B14F-4D97-AF65-F5344CB8AC3E}">
        <p14:creationId xmlns:p14="http://schemas.microsoft.com/office/powerpoint/2010/main" val="10555490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barn(inVertical)">
                                      <p:cBhvr>
                                        <p:cTn id="18" dur="500"/>
                                        <p:tgtEl>
                                          <p:spTgt spid="4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Vertical)">
                                      <p:cBhvr>
                                        <p:cTn id="21" dur="500"/>
                                        <p:tgtEl>
                                          <p:spTgt spid="28"/>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down)">
                                      <p:cBhvr>
                                        <p:cTn id="29" dur="500"/>
                                        <p:tgtEl>
                                          <p:spTgt spid="4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barn(inVertical)">
                                      <p:cBhvr>
                                        <p:cTn id="40" dur="500"/>
                                        <p:tgtEl>
                                          <p:spTgt spid="5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down)">
                                      <p:cBhvr>
                                        <p:cTn id="54" dur="500"/>
                                        <p:tgtEl>
                                          <p:spTgt spid="3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down)">
                                      <p:cBhvr>
                                        <p:cTn id="57" dur="500"/>
                                        <p:tgtEl>
                                          <p:spTgt spid="4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down)">
                                      <p:cBhvr>
                                        <p:cTn id="60" dur="500"/>
                                        <p:tgtEl>
                                          <p:spTgt spid="4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down)">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down)">
                                      <p:cBhvr>
                                        <p:cTn id="68" dur="500"/>
                                        <p:tgtEl>
                                          <p:spTgt spid="5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down)">
                                      <p:cBhvr>
                                        <p:cTn id="71" dur="500"/>
                                        <p:tgtEl>
                                          <p:spTgt spid="3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down)">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arn(inVertical)">
                                      <p:cBhvr>
                                        <p:cTn id="79" dur="500"/>
                                        <p:tgtEl>
                                          <p:spTgt spid="37"/>
                                        </p:tgtEl>
                                      </p:cBhvr>
                                    </p:animEffect>
                                  </p:childTnLst>
                                </p:cTn>
                              </p:par>
                              <p:par>
                                <p:cTn id="80" presetID="16" presetClass="entr" presetSubtype="21" fill="hold"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barn(inVertical)">
                                      <p:cBhvr>
                                        <p:cTn id="82" dur="500"/>
                                        <p:tgtEl>
                                          <p:spTgt spid="56"/>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barn(inVertical)">
                                      <p:cBhvr>
                                        <p:cTn id="8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33" grpId="0" animBg="1"/>
      <p:bldP spid="35" grpId="0" animBg="1"/>
      <p:bldP spid="36" grpId="0" animBg="1"/>
      <p:bldP spid="37" grpId="0" animBg="1"/>
      <p:bldP spid="4" grpId="0"/>
      <p:bldP spid="8" grpId="0"/>
      <p:bldP spid="9" grpId="0"/>
      <p:bldP spid="10" grpId="0"/>
      <p:bldP spid="11" grpId="0"/>
      <p:bldP spid="12" grpId="0"/>
      <p:bldP spid="39" grpId="0" animBg="1"/>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sp>
        <p:nvSpPr>
          <p:cNvPr id="3" name="TextBox 2">
            <a:extLst>
              <a:ext uri="{FF2B5EF4-FFF2-40B4-BE49-F238E27FC236}">
                <a16:creationId xmlns:a16="http://schemas.microsoft.com/office/drawing/2014/main" id="{C8C5FFB1-460A-4F47-8F57-287EDD783C30}"/>
              </a:ext>
            </a:extLst>
          </p:cNvPr>
          <p:cNvSpPr txBox="1"/>
          <p:nvPr/>
        </p:nvSpPr>
        <p:spPr>
          <a:xfrm>
            <a:off x="74574" y="1286300"/>
            <a:ext cx="6502443" cy="1846659"/>
          </a:xfrm>
          <a:prstGeom prst="rect">
            <a:avLst/>
          </a:prstGeom>
          <a:noFill/>
        </p:spPr>
        <p:txBody>
          <a:bodyPr wrap="square" rtlCol="0">
            <a:spAutoFit/>
          </a:bodyPr>
          <a:lstStyle/>
          <a:p>
            <a:pPr>
              <a:spcAft>
                <a:spcPts val="1200"/>
              </a:spcAft>
            </a:pPr>
            <a:r>
              <a:rPr lang="en-US" sz="2400" b="1" u="sng">
                <a:latin typeface="Times New Roman" panose="02020603050405020304" pitchFamily="18" charset="0"/>
                <a:cs typeface="Times New Roman" panose="02020603050405020304" pitchFamily="18" charset="0"/>
              </a:rPr>
              <a:t>Đặc tính cảm quan:</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Các công thức liposome/niosome/sphingosome có màu trắng hoặc tráng nhạt</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Các vi hạt chitosan là bột, màu trắng và nhạt </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Không có sự thay đổi về mùi</a:t>
            </a:r>
          </a:p>
        </p:txBody>
      </p:sp>
      <p:sp>
        <p:nvSpPr>
          <p:cNvPr id="7" name="Arrow: Right 6">
            <a:extLst>
              <a:ext uri="{FF2B5EF4-FFF2-40B4-BE49-F238E27FC236}">
                <a16:creationId xmlns:a16="http://schemas.microsoft.com/office/drawing/2014/main" id="{35A60FB2-82AF-47EB-9A51-D3E195FD303F}"/>
              </a:ext>
            </a:extLst>
          </p:cNvPr>
          <p:cNvSpPr/>
          <p:nvPr/>
        </p:nvSpPr>
        <p:spPr>
          <a:xfrm>
            <a:off x="6902066" y="187295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6CFC0C7-4D8D-446B-B630-116C012ECBAD}"/>
              </a:ext>
            </a:extLst>
          </p:cNvPr>
          <p:cNvSpPr txBox="1"/>
          <p:nvPr/>
        </p:nvSpPr>
        <p:spPr>
          <a:xfrm>
            <a:off x="8205523" y="1697667"/>
            <a:ext cx="4039527" cy="1569660"/>
          </a:xfrm>
          <a:prstGeom prst="rect">
            <a:avLst/>
          </a:prstGeom>
          <a:noFill/>
        </p:spPr>
        <p:txBody>
          <a:bodyPr wrap="square" rtlCol="0">
            <a:spAutoFit/>
          </a:bodyPr>
          <a:lstStyle/>
          <a:p>
            <a:pPr>
              <a:spcAft>
                <a:spcPts val="600"/>
              </a:spcAft>
            </a:pPr>
            <a:r>
              <a:rPr lang="en-US" sz="2400" b="1">
                <a:solidFill>
                  <a:srgbClr val="FF0000"/>
                </a:solidFill>
                <a:latin typeface="Times New Roman" panose="02020603050405020304" pitchFamily="18" charset="0"/>
                <a:cs typeface="Times New Roman" panose="02020603050405020304" pitchFamily="18" charset="0"/>
              </a:rPr>
              <a:t>Các đặc tính cảm quan của các công thức cho thấy không có sự thay đổi sau khi chiếu xạ so với ban đầu</a:t>
            </a:r>
          </a:p>
        </p:txBody>
      </p:sp>
      <p:sp>
        <p:nvSpPr>
          <p:cNvPr id="15" name="Arrow: Right 14">
            <a:extLst>
              <a:ext uri="{FF2B5EF4-FFF2-40B4-BE49-F238E27FC236}">
                <a16:creationId xmlns:a16="http://schemas.microsoft.com/office/drawing/2014/main" id="{B2F7136A-2552-4404-B167-E98D263C9065}"/>
              </a:ext>
            </a:extLst>
          </p:cNvPr>
          <p:cNvSpPr/>
          <p:nvPr/>
        </p:nvSpPr>
        <p:spPr>
          <a:xfrm>
            <a:off x="6902066" y="37893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879F35-DC51-45B1-9E50-E81375FFB272}"/>
              </a:ext>
            </a:extLst>
          </p:cNvPr>
          <p:cNvSpPr txBox="1"/>
          <p:nvPr/>
        </p:nvSpPr>
        <p:spPr>
          <a:xfrm>
            <a:off x="7984190" y="3824926"/>
            <a:ext cx="4039527" cy="246221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b="1">
                <a:solidFill>
                  <a:srgbClr val="FF0000"/>
                </a:solidFill>
                <a:latin typeface="Times New Roman" panose="02020603050405020304" pitchFamily="18" charset="0"/>
                <a:cs typeface="Times New Roman" panose="02020603050405020304" pitchFamily="18" charset="0"/>
              </a:rPr>
              <a:t>Nồng độ phospholipid của liposome sau khi chiếu xạ đã giảm</a:t>
            </a:r>
          </a:p>
          <a:p>
            <a:pPr marL="285750" indent="-285750">
              <a:spcAft>
                <a:spcPts val="1200"/>
              </a:spcAft>
              <a:buFont typeface="Arial" panose="020B0604020202020204" pitchFamily="34" charset="0"/>
              <a:buChar char="•"/>
            </a:pPr>
            <a:r>
              <a:rPr lang="en-US" sz="2400" b="1">
                <a:solidFill>
                  <a:srgbClr val="FF0000"/>
                </a:solidFill>
                <a:latin typeface="Times New Roman" panose="02020603050405020304" pitchFamily="18" charset="0"/>
                <a:cs typeface="Times New Roman" panose="02020603050405020304" pitchFamily="18" charset="0"/>
              </a:rPr>
              <a:t>Hiệu suất của phospholipid giảm mạnh với liều chiếu xạ ngày càng tăng</a:t>
            </a:r>
          </a:p>
        </p:txBody>
      </p:sp>
      <p:pic>
        <p:nvPicPr>
          <p:cNvPr id="17" name="Picture 16">
            <a:extLst>
              <a:ext uri="{FF2B5EF4-FFF2-40B4-BE49-F238E27FC236}">
                <a16:creationId xmlns:a16="http://schemas.microsoft.com/office/drawing/2014/main" id="{2F09E4AF-F550-493D-8DF9-92B5BC935611}"/>
              </a:ext>
            </a:extLst>
          </p:cNvPr>
          <p:cNvPicPr>
            <a:picLocks noChangeAspect="1"/>
          </p:cNvPicPr>
          <p:nvPr/>
        </p:nvPicPr>
        <p:blipFill>
          <a:blip r:embed="rId3"/>
          <a:stretch>
            <a:fillRect/>
          </a:stretch>
        </p:blipFill>
        <p:spPr>
          <a:xfrm>
            <a:off x="228516" y="3817130"/>
            <a:ext cx="6558569" cy="2904344"/>
          </a:xfrm>
          <a:prstGeom prst="rect">
            <a:avLst/>
          </a:prstGeom>
        </p:spPr>
      </p:pic>
      <p:sp>
        <p:nvSpPr>
          <p:cNvPr id="4" name="TextBox 3">
            <a:extLst>
              <a:ext uri="{FF2B5EF4-FFF2-40B4-BE49-F238E27FC236}">
                <a16:creationId xmlns:a16="http://schemas.microsoft.com/office/drawing/2014/main" id="{6953F4C8-A313-4957-9874-E9C2267A2D1C}"/>
              </a:ext>
            </a:extLst>
          </p:cNvPr>
          <p:cNvSpPr txBox="1"/>
          <p:nvPr/>
        </p:nvSpPr>
        <p:spPr>
          <a:xfrm>
            <a:off x="102638" y="3198167"/>
            <a:ext cx="3728890"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Nồng độ phospholipid:</a:t>
            </a:r>
          </a:p>
        </p:txBody>
      </p:sp>
      <p:sp>
        <p:nvSpPr>
          <p:cNvPr id="5" name="Slide Number Placeholder 4">
            <a:extLst>
              <a:ext uri="{FF2B5EF4-FFF2-40B4-BE49-F238E27FC236}">
                <a16:creationId xmlns:a16="http://schemas.microsoft.com/office/drawing/2014/main" id="{9A4E6063-96F5-4878-9A74-120278C44E3D}"/>
              </a:ext>
            </a:extLst>
          </p:cNvPr>
          <p:cNvSpPr>
            <a:spLocks noGrp="1"/>
          </p:cNvSpPr>
          <p:nvPr>
            <p:ph type="sldNum" sz="quarter" idx="12"/>
          </p:nvPr>
        </p:nvSpPr>
        <p:spPr/>
        <p:txBody>
          <a:bodyPr/>
          <a:lstStyle/>
          <a:p>
            <a:fld id="{4CB562B0-2A95-46D3-8970-CA63232D16E6}" type="slidenum">
              <a:rPr lang="en-US" smtClean="0"/>
              <a:t>8</a:t>
            </a:fld>
            <a:endParaRPr lang="en-US"/>
          </a:p>
        </p:txBody>
      </p:sp>
    </p:spTree>
    <p:extLst>
      <p:ext uri="{BB962C8B-B14F-4D97-AF65-F5344CB8AC3E}">
        <p14:creationId xmlns:p14="http://schemas.microsoft.com/office/powerpoint/2010/main" val="22643039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arn(inVertical)">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3" grpId="0"/>
      <p:bldP spid="15" grpId="0" animBg="1"/>
      <p:bldP spid="16"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8" y="136526"/>
            <a:ext cx="11932344" cy="1011338"/>
          </a:xfrm>
          <a:solidFill>
            <a:srgbClr val="002060"/>
          </a:solidFill>
        </p:spPr>
        <p:txBody>
          <a:bodyPr>
            <a:normAutofit/>
          </a:bodyPr>
          <a:lstStyle/>
          <a:p>
            <a:pPr algn="ctr"/>
            <a:r>
              <a:rPr lang="en-US" sz="3200">
                <a:solidFill>
                  <a:schemeClr val="bg1"/>
                </a:solidFill>
                <a:latin typeface="Times New Roman" panose="02020603050405020304" pitchFamily="18" charset="0"/>
                <a:cs typeface="Times New Roman" panose="02020603050405020304" pitchFamily="18" charset="0"/>
              </a:rPr>
              <a:t>3. Kết quả và thảo luận</a:t>
            </a:r>
          </a:p>
        </p:txBody>
      </p:sp>
      <p:pic>
        <p:nvPicPr>
          <p:cNvPr id="5" name="Picture 4">
            <a:extLst>
              <a:ext uri="{FF2B5EF4-FFF2-40B4-BE49-F238E27FC236}">
                <a16:creationId xmlns:a16="http://schemas.microsoft.com/office/drawing/2014/main" id="{57739ECC-BB4A-4521-9501-50FCA550000E}"/>
              </a:ext>
            </a:extLst>
          </p:cNvPr>
          <p:cNvPicPr>
            <a:picLocks noChangeAspect="1"/>
          </p:cNvPicPr>
          <p:nvPr/>
        </p:nvPicPr>
        <p:blipFill>
          <a:blip r:embed="rId3"/>
          <a:stretch>
            <a:fillRect/>
          </a:stretch>
        </p:blipFill>
        <p:spPr>
          <a:xfrm>
            <a:off x="102638" y="2301404"/>
            <a:ext cx="3944262" cy="4067074"/>
          </a:xfrm>
          <a:prstGeom prst="rect">
            <a:avLst/>
          </a:prstGeom>
          <a:ln>
            <a:solidFill>
              <a:schemeClr val="tx1"/>
            </a:solidFill>
          </a:ln>
        </p:spPr>
      </p:pic>
      <p:pic>
        <p:nvPicPr>
          <p:cNvPr id="6" name="Picture 5">
            <a:extLst>
              <a:ext uri="{FF2B5EF4-FFF2-40B4-BE49-F238E27FC236}">
                <a16:creationId xmlns:a16="http://schemas.microsoft.com/office/drawing/2014/main" id="{E824E6F9-0203-4CFE-A0E6-2A42B309827E}"/>
              </a:ext>
            </a:extLst>
          </p:cNvPr>
          <p:cNvPicPr>
            <a:picLocks noChangeAspect="1"/>
          </p:cNvPicPr>
          <p:nvPr/>
        </p:nvPicPr>
        <p:blipFill>
          <a:blip r:embed="rId4"/>
          <a:stretch>
            <a:fillRect/>
          </a:stretch>
        </p:blipFill>
        <p:spPr>
          <a:xfrm>
            <a:off x="4179210" y="2301404"/>
            <a:ext cx="3643012" cy="4067074"/>
          </a:xfrm>
          <a:prstGeom prst="rect">
            <a:avLst/>
          </a:prstGeom>
          <a:ln>
            <a:solidFill>
              <a:schemeClr val="tx1"/>
            </a:solidFill>
          </a:ln>
        </p:spPr>
      </p:pic>
      <p:sp>
        <p:nvSpPr>
          <p:cNvPr id="9" name="TextBox 8">
            <a:extLst>
              <a:ext uri="{FF2B5EF4-FFF2-40B4-BE49-F238E27FC236}">
                <a16:creationId xmlns:a16="http://schemas.microsoft.com/office/drawing/2014/main" id="{CDEBADD0-DF59-455A-B9C3-007DE598A4BE}"/>
              </a:ext>
            </a:extLst>
          </p:cNvPr>
          <p:cNvSpPr txBox="1"/>
          <p:nvPr/>
        </p:nvSpPr>
        <p:spPr>
          <a:xfrm>
            <a:off x="321013" y="1829166"/>
            <a:ext cx="331196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Liposome/niosome/sphringosome</a:t>
            </a:r>
          </a:p>
        </p:txBody>
      </p:sp>
      <p:sp>
        <p:nvSpPr>
          <p:cNvPr id="10" name="TextBox 9">
            <a:extLst>
              <a:ext uri="{FF2B5EF4-FFF2-40B4-BE49-F238E27FC236}">
                <a16:creationId xmlns:a16="http://schemas.microsoft.com/office/drawing/2014/main" id="{5BDA9D27-F906-44D9-82DA-5215D517B6C5}"/>
              </a:ext>
            </a:extLst>
          </p:cNvPr>
          <p:cNvSpPr txBox="1"/>
          <p:nvPr/>
        </p:nvSpPr>
        <p:spPr>
          <a:xfrm>
            <a:off x="73649" y="1264595"/>
            <a:ext cx="4328808"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Kích th</a:t>
            </a:r>
            <a:r>
              <a:rPr lang="vi-VN" sz="2400" b="1" u="sng">
                <a:latin typeface="Times New Roman" panose="02020603050405020304" pitchFamily="18" charset="0"/>
                <a:cs typeface="Times New Roman" panose="02020603050405020304" pitchFamily="18" charset="0"/>
              </a:rPr>
              <a:t>ư</a:t>
            </a:r>
            <a:r>
              <a:rPr lang="en-US" sz="2400" b="1" u="sng">
                <a:latin typeface="Times New Roman" panose="02020603050405020304" pitchFamily="18" charset="0"/>
                <a:cs typeface="Times New Roman" panose="02020603050405020304" pitchFamily="18" charset="0"/>
              </a:rPr>
              <a:t>ớc hạt trung bình:</a:t>
            </a:r>
          </a:p>
        </p:txBody>
      </p:sp>
      <p:sp>
        <p:nvSpPr>
          <p:cNvPr id="11" name="TextBox 10">
            <a:extLst>
              <a:ext uri="{FF2B5EF4-FFF2-40B4-BE49-F238E27FC236}">
                <a16:creationId xmlns:a16="http://schemas.microsoft.com/office/drawing/2014/main" id="{C8629CA1-77FE-441F-9916-889646B84610}"/>
              </a:ext>
            </a:extLst>
          </p:cNvPr>
          <p:cNvSpPr txBox="1"/>
          <p:nvPr/>
        </p:nvSpPr>
        <p:spPr>
          <a:xfrm>
            <a:off x="5192695" y="1829166"/>
            <a:ext cx="161604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Vi hạt chitosan</a:t>
            </a:r>
          </a:p>
        </p:txBody>
      </p:sp>
      <p:sp>
        <p:nvSpPr>
          <p:cNvPr id="12" name="Arrow: Right 11">
            <a:extLst>
              <a:ext uri="{FF2B5EF4-FFF2-40B4-BE49-F238E27FC236}">
                <a16:creationId xmlns:a16="http://schemas.microsoft.com/office/drawing/2014/main" id="{7E176A04-3B58-4C6C-8649-939CE297E200}"/>
              </a:ext>
            </a:extLst>
          </p:cNvPr>
          <p:cNvSpPr/>
          <p:nvPr/>
        </p:nvSpPr>
        <p:spPr>
          <a:xfrm>
            <a:off x="8081406" y="22370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FFCAB48-7F2D-4933-852A-729679E7CAE1}"/>
              </a:ext>
            </a:extLst>
          </p:cNvPr>
          <p:cNvSpPr txBox="1"/>
          <p:nvPr/>
        </p:nvSpPr>
        <p:spPr>
          <a:xfrm>
            <a:off x="9274446" y="2198498"/>
            <a:ext cx="2760536" cy="1815882"/>
          </a:xfrm>
          <a:prstGeom prst="rect">
            <a:avLst/>
          </a:prstGeom>
          <a:noFill/>
        </p:spPr>
        <p:txBody>
          <a:bodyPr wrap="square" rtlCol="0">
            <a:spAutoFit/>
          </a:bodyPr>
          <a:lstStyle/>
          <a:p>
            <a:r>
              <a:rPr lang="en-US" sz="2800" b="1">
                <a:solidFill>
                  <a:srgbClr val="FF0000"/>
                </a:solidFill>
                <a:latin typeface="Times New Roman" panose="02020603050405020304" pitchFamily="18" charset="0"/>
                <a:cs typeface="Times New Roman" panose="02020603050405020304" pitchFamily="18" charset="0"/>
              </a:rPr>
              <a:t>Kích th</a:t>
            </a:r>
            <a:r>
              <a:rPr lang="vi-VN" sz="2800" b="1">
                <a:solidFill>
                  <a:srgbClr val="FF0000"/>
                </a:solidFill>
                <a:latin typeface="Times New Roman" panose="02020603050405020304" pitchFamily="18" charset="0"/>
                <a:cs typeface="Times New Roman" panose="02020603050405020304" pitchFamily="18" charset="0"/>
              </a:rPr>
              <a:t>ư</a:t>
            </a:r>
            <a:r>
              <a:rPr lang="en-US" sz="2800" b="1">
                <a:solidFill>
                  <a:srgbClr val="FF0000"/>
                </a:solidFill>
                <a:latin typeface="Times New Roman" panose="02020603050405020304" pitchFamily="18" charset="0"/>
                <a:cs typeface="Times New Roman" panose="02020603050405020304" pitchFamily="18" charset="0"/>
              </a:rPr>
              <a:t>ớc hạt giảm đáng kể với liều chiếu xạ ngày càng tăng</a:t>
            </a:r>
          </a:p>
        </p:txBody>
      </p:sp>
      <p:sp>
        <p:nvSpPr>
          <p:cNvPr id="15" name="Slide Number Placeholder 14">
            <a:extLst>
              <a:ext uri="{FF2B5EF4-FFF2-40B4-BE49-F238E27FC236}">
                <a16:creationId xmlns:a16="http://schemas.microsoft.com/office/drawing/2014/main" id="{1F526207-8E0C-43DE-83A1-B848B1837303}"/>
              </a:ext>
            </a:extLst>
          </p:cNvPr>
          <p:cNvSpPr>
            <a:spLocks noGrp="1"/>
          </p:cNvSpPr>
          <p:nvPr>
            <p:ph type="sldNum" sz="quarter" idx="12"/>
          </p:nvPr>
        </p:nvSpPr>
        <p:spPr/>
        <p:txBody>
          <a:bodyPr/>
          <a:lstStyle/>
          <a:p>
            <a:fld id="{4CB562B0-2A95-46D3-8970-CA63232D16E6}" type="slidenum">
              <a:rPr lang="en-US" smtClean="0"/>
              <a:t>9</a:t>
            </a:fld>
            <a:endParaRPr lang="en-US"/>
          </a:p>
        </p:txBody>
      </p:sp>
    </p:spTree>
    <p:extLst>
      <p:ext uri="{BB962C8B-B14F-4D97-AF65-F5344CB8AC3E}">
        <p14:creationId xmlns:p14="http://schemas.microsoft.com/office/powerpoint/2010/main" val="34166062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1800</Words>
  <Application>Microsoft Office PowerPoint</Application>
  <PresentationFormat>Widescreen</PresentationFormat>
  <Paragraphs>177</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Courier New</vt:lpstr>
      <vt:lpstr>Times New Roman</vt:lpstr>
      <vt:lpstr>Office Theme</vt:lpstr>
      <vt:lpstr>Chất mang thuốc nano và  tiệt trùng bằng bức xạ gamma</vt:lpstr>
      <vt:lpstr>Chất mang thuốc nano và tiệt trùng bằng bức xạ gamma</vt:lpstr>
      <vt:lpstr>1. Giới thiệu</vt:lpstr>
      <vt:lpstr>1. Giới thiệu</vt:lpstr>
      <vt:lpstr>2. Vật liệu và phương pháp 2.1. Chuẩn bị, nghiên cứu đặc điểm liposome, noisome, sphingosome</vt:lpstr>
      <vt:lpstr>2. Vật liệu và phương pháp 2.2. Chuẩn bị các vi hạt chitosan</vt:lpstr>
      <vt:lpstr>2. Vật liệu và phương pháp 2.2. Nghiên cứu các đặc điểm của vi hạt chitosan trước và sau khi chiếu xạ</vt:lpstr>
      <vt:lpstr>3. Kết quả và thảo luận</vt:lpstr>
      <vt:lpstr>3. Kết quả và thảo luận</vt:lpstr>
      <vt:lpstr>3. Kết quả và thảo luận</vt:lpstr>
      <vt:lpstr>3. Kết quả và thảo luận</vt:lpstr>
      <vt:lpstr>3. Kết quả và thảo luận</vt:lpstr>
      <vt:lpstr>3. Kết quả và thảo luận</vt:lpstr>
      <vt:lpstr>3. Kết quả và thảo luận</vt:lpstr>
      <vt:lpstr>3. Kết quả và thảo luận</vt:lpstr>
      <vt:lpstr>3. Kết quả và thảo luận</vt:lpstr>
      <vt:lpstr>3. Kết quả và thảo luận</vt:lpstr>
      <vt:lpstr>4. 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VAN HUYNH</dc:creator>
  <cp:lastModifiedBy>DO VAN HUYNH</cp:lastModifiedBy>
  <cp:revision>154</cp:revision>
  <dcterms:created xsi:type="dcterms:W3CDTF">2018-04-01T10:59:00Z</dcterms:created>
  <dcterms:modified xsi:type="dcterms:W3CDTF">2018-05-10T18:45:48Z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