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84" r:id="rId2"/>
    <p:sldId id="277" r:id="rId3"/>
    <p:sldId id="256" r:id="rId4"/>
    <p:sldId id="280" r:id="rId5"/>
    <p:sldId id="281" r:id="rId6"/>
    <p:sldId id="282" r:id="rId7"/>
    <p:sldId id="283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711"/>
    <a:srgbClr val="67EF21"/>
    <a:srgbClr val="30E845"/>
    <a:srgbClr val="3FE19B"/>
    <a:srgbClr val="4DD8DB"/>
    <a:srgbClr val="5B9BD5"/>
    <a:srgbClr val="ED7D31"/>
    <a:srgbClr val="FFC000"/>
    <a:srgbClr val="70AD47"/>
    <a:srgbClr val="DF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A7E5-A308-49CD-9FE6-F7269EA33A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C5C2-053D-4ACE-8D4C-0D3C7D7AF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C5C2-053D-4ACE-8D4C-0D3C7D7AF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9399-7A6B-4B03-A85A-764752B3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23660-4752-4109-8562-1810F826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A0C2-C956-4B87-972F-06A134A3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741B-5093-44DD-9FBF-99F63659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0999-DE46-46B4-8AAA-9322B0D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4592-E570-4232-92FE-6FE12472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69F3A-0894-408B-8A7A-AFA4880A6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2185-11DF-4AE7-99ED-2D53CF0A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775C-3AD4-49CC-BA31-D542E28D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91E0-41E2-4EB7-A8EF-13A01D83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789F-B5A4-4FB2-BD7B-D72EA2B43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9C00-9D50-41C6-9440-648593ED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E5EA-A2F8-4615-87CB-F2991FC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5733-45D7-44CE-8C50-1B337425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ED57-C2E4-43CC-9479-A616BCDF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A92-871A-41A5-8ECE-1C92DC64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5C5A-A059-4590-866A-A061BC25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571E-4176-4BD6-9F1F-9CF438F1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599D-02DF-4299-9C2F-E3F3F036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7E96-5D9E-43A6-BE40-FE12CC3E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2CFB-B20B-4D7E-90F9-6D863CF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3AE0-B55E-4589-ADF2-D85DCE4D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C655-4764-4589-93DA-E33B9E9F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97B4-517D-4049-B522-9C059383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CB57-2596-451E-B2AB-1AD5AE37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C41D-F257-4BEE-AAAB-BBE8037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F32C-BDF9-43C1-8A01-4C19C52B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A72C6-1B6C-4C8F-B003-30902E4D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44398-7321-42D8-AA77-49AD8A89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DB056-9040-4921-9E17-4BC68C01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E765-63BB-4332-81B4-EBB59C0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BB8-B445-4139-89CE-D5830D9C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302A-BF2E-4914-979B-FFFD1ABA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C75A8-4036-44F4-8215-835062E76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953EA-BBEF-4E6D-B13C-D9C2CC347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9733B-EE86-4CBF-A19E-90A96927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1FE2E-AE5F-4BDB-A84D-0B250E60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7580-60EA-4478-A96B-F55DF92C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6F0CB-D6A5-4515-8E9A-7C5201FF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E505-5362-42FE-B2F0-65448A74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747E-869D-4849-A7D2-285D3EF7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4989-5981-436E-ABD4-5D1CAF1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43E74-6104-40D3-A2E4-ED50AECC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9953-F312-4BCF-8664-F5AEE73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7126-ECB8-4F32-9650-6E7C80B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7BB20-0C6A-4EBE-88D0-6388EEE4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869F-1BFE-4C4E-B244-B3552980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35C9-E4BC-4008-AECF-2FABAAAA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8AB-2B12-4CC7-AC97-C5B0A50E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6FFE-0ADB-4618-82ED-E6D53052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2673-CC70-4E50-8139-03416C0F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BA5A-7C74-479F-B6C0-2E455220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A6CA-20AB-4DCE-A346-0E6B2B5A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A1A2B-2E68-4F64-9AFF-222A81C03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40C95-FCD8-4248-9276-D26188CD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A7AA-C124-4BD6-95F5-85E9C687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E868-3E93-4085-A8CB-8120C604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AD86-0FA6-4D21-9E90-C78E5A9B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3D291-8A5A-4793-84C9-25E4606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238A-2756-483B-9A52-2DF6FF9F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F763-91A1-4118-8236-36985187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F208-CE50-44B3-8014-CC93B054AD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9680-6BDB-42AC-B68D-E2F8678C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8AA4-47A5-4B19-8F63-B30CB1D93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28E8-7E45-4CD0-8284-ED433242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D6302-1F18-47C1-900A-3A1ED25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7"/>
            <a:ext cx="8577072" cy="5352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E8420-2DD3-49DD-ADF6-6C38C5D67FE8}"/>
              </a:ext>
            </a:extLst>
          </p:cNvPr>
          <p:cNvSpPr/>
          <p:nvPr/>
        </p:nvSpPr>
        <p:spPr>
          <a:xfrm>
            <a:off x="7379207" y="4078742"/>
            <a:ext cx="4601291" cy="2589311"/>
          </a:xfrm>
          <a:prstGeom prst="rect">
            <a:avLst/>
          </a:prstGeom>
          <a:solidFill>
            <a:srgbClr val="00B5F9"/>
          </a:solidFill>
          <a:ln>
            <a:noFill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KOMPA CONSULTING</a:t>
            </a:r>
          </a:p>
          <a:p>
            <a:pPr algn="ctr"/>
            <a:endParaRPr lang="en-US" sz="1100" dirty="0"/>
          </a:p>
          <a:p>
            <a:pPr algn="ctr"/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&amp; </a:t>
            </a:r>
            <a:r>
              <a:rPr lang="en-US" sz="2800" dirty="0" err="1"/>
              <a:t>Lộ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algn="ctr"/>
            <a:endParaRPr lang="en-US" sz="1100" dirty="0"/>
          </a:p>
          <a:p>
            <a:pPr algn="ctr"/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2000" dirty="0"/>
              <a:t>: 11/04/2019</a:t>
            </a:r>
          </a:p>
        </p:txBody>
      </p:sp>
    </p:spTree>
    <p:extLst>
      <p:ext uri="{BB962C8B-B14F-4D97-AF65-F5344CB8AC3E}">
        <p14:creationId xmlns:p14="http://schemas.microsoft.com/office/powerpoint/2010/main" val="288475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700000">
            <a:off x="9770351" y="1154989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700000">
            <a:off x="3825604" y="1264715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rgbClr val="F79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700000">
            <a:off x="938715" y="1264714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3" name="Group 49"/>
          <p:cNvGrpSpPr/>
          <p:nvPr/>
        </p:nvGrpSpPr>
        <p:grpSpPr>
          <a:xfrm>
            <a:off x="9118505" y="3237229"/>
            <a:ext cx="2990816" cy="3243326"/>
            <a:chOff x="6858016" y="3357568"/>
            <a:chExt cx="1643074" cy="2432489"/>
          </a:xfrm>
        </p:grpSpPr>
        <p:sp>
          <p:nvSpPr>
            <p:cNvPr id="23" name="Rectangle 22"/>
            <p:cNvSpPr/>
            <p:nvPr/>
          </p:nvSpPr>
          <p:spPr>
            <a:xfrm>
              <a:off x="6858016" y="3643320"/>
              <a:ext cx="1643074" cy="2146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 trí chuyên viên và quản lí.</a:t>
              </a:r>
            </a:p>
            <a:p>
              <a:r>
                <a:rPr lang="ms-MY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Vai trò chính: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Tìm kiếm khách hàng m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ới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phát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triển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thị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tr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ờng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Quản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lí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,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đào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cải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tiến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team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để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thực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hiện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sản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phẩm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Tổng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hợp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thông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tin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master database.</a:t>
              </a:r>
            </a:p>
            <a:p>
              <a:endPara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Nhân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sẵn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sàng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để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chuyển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trí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cao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h</a:t>
              </a:r>
              <a:r>
                <a:rPr lang="vi-VN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khi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Hiểu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về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business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marketing.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vấn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chiến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l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ợc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chốt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dự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án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độc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lập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22454" y="3357568"/>
              <a:ext cx="91996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Consultant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 rot="13500000">
            <a:off x="11037280" y="1716886"/>
            <a:ext cx="126348" cy="14844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6" name="Group 48"/>
          <p:cNvGrpSpPr/>
          <p:nvPr/>
        </p:nvGrpSpPr>
        <p:grpSpPr>
          <a:xfrm>
            <a:off x="5960197" y="3099169"/>
            <a:ext cx="3281728" cy="3797322"/>
            <a:chOff x="4786314" y="3357568"/>
            <a:chExt cx="1643074" cy="2847992"/>
          </a:xfrm>
        </p:grpSpPr>
        <p:sp>
          <p:nvSpPr>
            <p:cNvPr id="21" name="Rectangle 20"/>
            <p:cNvSpPr/>
            <p:nvPr/>
          </p:nvSpPr>
          <p:spPr>
            <a:xfrm>
              <a:off x="4786314" y="3643320"/>
              <a:ext cx="1643074" cy="2562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 trí chuyên viên và quản lí.</a:t>
              </a:r>
            </a:p>
            <a:p>
              <a:r>
                <a:rPr lang="ms-MY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Vai trò chính: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Quản lí, đào tạo và cải tiến team để th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ực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hiện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sản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phẩm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Triển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khai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dự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án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nghiên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cứu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/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vi ng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ời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tiêu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dung.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bài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định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kì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vì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xu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h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ớng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/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vi ng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ời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tiêu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dung.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Chăm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sóc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up-sale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đối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với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hiện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tại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Tổng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hợp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thông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tin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master database.</a:t>
              </a:r>
            </a:p>
            <a:p>
              <a:endPara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Nhân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sẵn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sàng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để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chuyển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trí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cao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h</a:t>
              </a:r>
              <a:r>
                <a:rPr lang="vi-VN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khi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Hiểu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về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business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marketing.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vấn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chiến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l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ư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ợc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20023" y="3357568"/>
              <a:ext cx="142010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Account Manager</a:t>
              </a:r>
            </a:p>
          </p:txBody>
        </p:sp>
      </p:grpSp>
      <p:sp>
        <p:nvSpPr>
          <p:cNvPr id="10" name="Rectangle 9"/>
          <p:cNvSpPr/>
          <p:nvPr/>
        </p:nvSpPr>
        <p:spPr>
          <a:xfrm rot="2700000">
            <a:off x="6715474" y="1264717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8100000">
            <a:off x="7965907" y="688696"/>
            <a:ext cx="126348" cy="14844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39" name="Group 46"/>
          <p:cNvGrpSpPr/>
          <p:nvPr/>
        </p:nvGrpSpPr>
        <p:grpSpPr>
          <a:xfrm>
            <a:off x="109871" y="3245603"/>
            <a:ext cx="2852588" cy="3058660"/>
            <a:chOff x="571472" y="3357568"/>
            <a:chExt cx="1643074" cy="2293987"/>
          </a:xfrm>
        </p:grpSpPr>
        <p:sp>
          <p:nvSpPr>
            <p:cNvPr id="17" name="Rectangle 16"/>
            <p:cNvSpPr/>
            <p:nvPr/>
          </p:nvSpPr>
          <p:spPr>
            <a:xfrm>
              <a:off x="571472" y="3643320"/>
              <a:ext cx="1643074" cy="2008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 trị kh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ởi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đầu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của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công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ty.</a:t>
              </a:r>
            </a:p>
            <a:p>
              <a:r>
                <a:rPr lang="ms-MY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Vai trò chỉnh: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Hiểu cách th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ức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vận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hệ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thống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Tổng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hợp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,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hỗ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thập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dữ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liệu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thô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(raw data).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Thực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hiện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c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bản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(Daily Report).</a:t>
              </a:r>
            </a:p>
            <a:p>
              <a:endPara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Nhân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sẵn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sàng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để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trí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cao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h</a:t>
              </a:r>
              <a:r>
                <a:rPr lang="vi-VN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khi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Biết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vận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hệ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thống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công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cụ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hỗ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kĩ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tổng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hợp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thông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tin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làm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c</a:t>
              </a:r>
              <a:r>
                <a:rPr lang="vi-VN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bản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419" y="3357568"/>
              <a:ext cx="1332336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Social Operation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 rot="2700000">
            <a:off x="354071" y="2524550"/>
            <a:ext cx="1484408" cy="13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42" name="Group 47"/>
          <p:cNvGrpSpPr/>
          <p:nvPr/>
        </p:nvGrpSpPr>
        <p:grpSpPr>
          <a:xfrm>
            <a:off x="2937692" y="3227303"/>
            <a:ext cx="3158308" cy="3427990"/>
            <a:chOff x="2643175" y="3357568"/>
            <a:chExt cx="1643073" cy="2570993"/>
          </a:xfrm>
        </p:grpSpPr>
        <p:sp>
          <p:nvSpPr>
            <p:cNvPr id="19" name="Rectangle 18"/>
            <p:cNvSpPr/>
            <p:nvPr/>
          </p:nvSpPr>
          <p:spPr>
            <a:xfrm>
              <a:off x="2643175" y="3643320"/>
              <a:ext cx="1643073" cy="2285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 trí trung câp.</a:t>
              </a:r>
            </a:p>
            <a:p>
              <a:r>
                <a:rPr lang="ms-MY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Vai tró chính: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ms-MY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Thực hiện các báo cáo định kì. Bao gồm thuyết trình sau khi báo cáo hoàn thiện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Chủ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động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triển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khai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dự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án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theo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yêu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cầu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của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Chăm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sóc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sẵn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Nhân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viên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sẵn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sàng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để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chuyển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lên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vị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trí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cao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h</a:t>
              </a:r>
              <a:r>
                <a:rPr lang="vi-VN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ơ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 </a:t>
              </a:r>
              <a:r>
                <a:rPr lang="en-US" sz="1200" b="1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khi</a:t>
              </a:r>
              <a:r>
                <a:rPr lang="en-US" sz="1200" b="1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Biết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chủ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động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thực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hiện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thuyết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trình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Biết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chăm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sóc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khách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hàng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và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làm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giấy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tờ</a:t>
              </a:r>
              <a:endPara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Có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khả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năng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đào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tạo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nhân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</a:t>
              </a:r>
              <a:r>
                <a:rPr lang="en-US" sz="1200" dirty="0" err="1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sự</a:t>
              </a:r>
              <a:r>
                <a:rPr lang="en-US" sz="12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1357" y="3357568"/>
              <a:ext cx="114117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Social Analyst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 rot="2700000">
            <a:off x="3927777" y="693974"/>
            <a:ext cx="126348" cy="1484408"/>
          </a:xfrm>
          <a:prstGeom prst="rect">
            <a:avLst/>
          </a:prstGeom>
          <a:solidFill>
            <a:srgbClr val="F6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4C7AD-938C-4899-8484-99ACF8E9377E}"/>
              </a:ext>
            </a:extLst>
          </p:cNvPr>
          <p:cNvSpPr txBox="1"/>
          <p:nvPr/>
        </p:nvSpPr>
        <p:spPr>
          <a:xfrm>
            <a:off x="109871" y="51950"/>
            <a:ext cx="4343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VỊ TRÍ &amp; VAI TRÒ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7CC8D3-94D2-4E9E-AA29-58024390B425}"/>
              </a:ext>
            </a:extLst>
          </p:cNvPr>
          <p:cNvGrpSpPr/>
          <p:nvPr/>
        </p:nvGrpSpPr>
        <p:grpSpPr>
          <a:xfrm>
            <a:off x="1290964" y="1597887"/>
            <a:ext cx="749140" cy="701680"/>
            <a:chOff x="4064000" y="5461000"/>
            <a:chExt cx="735013" cy="709613"/>
          </a:xfrm>
          <a:solidFill>
            <a:schemeClr val="accent1"/>
          </a:solidFill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F0E29B1C-ED36-4FF3-8A13-92F376E84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3CC6184B-E363-4D0E-B0A4-B04BC813F2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3DCAC3CE-47AE-4292-98F5-BBEA724D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</p:grpSp>
      <p:sp>
        <p:nvSpPr>
          <p:cNvPr id="57" name="Freeform 30">
            <a:extLst>
              <a:ext uri="{FF2B5EF4-FFF2-40B4-BE49-F238E27FC236}">
                <a16:creationId xmlns:a16="http://schemas.microsoft.com/office/drawing/2014/main" id="{73319163-A981-4512-B423-580F74B10BDB}"/>
              </a:ext>
            </a:extLst>
          </p:cNvPr>
          <p:cNvSpPr>
            <a:spLocks noEditPoints="1"/>
          </p:cNvSpPr>
          <p:nvPr/>
        </p:nvSpPr>
        <p:spPr bwMode="auto">
          <a:xfrm>
            <a:off x="4143104" y="1655321"/>
            <a:ext cx="834102" cy="556390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0A0A0A"/>
              </a:solidFill>
            </a:endParaRPr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BC963349-D3DC-4EE7-9C64-25A24EEE18EB}"/>
              </a:ext>
            </a:extLst>
          </p:cNvPr>
          <p:cNvSpPr>
            <a:spLocks noEditPoints="1"/>
          </p:cNvSpPr>
          <p:nvPr/>
        </p:nvSpPr>
        <p:spPr bwMode="auto">
          <a:xfrm>
            <a:off x="7104888" y="1562238"/>
            <a:ext cx="771470" cy="772978"/>
          </a:xfrm>
          <a:custGeom>
            <a:avLst/>
            <a:gdLst>
              <a:gd name="T0" fmla="*/ 102 w 415"/>
              <a:gd name="T1" fmla="*/ 148 h 437"/>
              <a:gd name="T2" fmla="*/ 158 w 415"/>
              <a:gd name="T3" fmla="*/ 148 h 437"/>
              <a:gd name="T4" fmla="*/ 231 w 415"/>
              <a:gd name="T5" fmla="*/ 77 h 437"/>
              <a:gd name="T6" fmla="*/ 231 w 415"/>
              <a:gd name="T7" fmla="*/ 105 h 437"/>
              <a:gd name="T8" fmla="*/ 231 w 415"/>
              <a:gd name="T9" fmla="*/ 77 h 437"/>
              <a:gd name="T10" fmla="*/ 365 w 415"/>
              <a:gd name="T11" fmla="*/ 206 h 437"/>
              <a:gd name="T12" fmla="*/ 356 w 415"/>
              <a:gd name="T13" fmla="*/ 125 h 437"/>
              <a:gd name="T14" fmla="*/ 41 w 415"/>
              <a:gd name="T15" fmla="*/ 82 h 437"/>
              <a:gd name="T16" fmla="*/ 70 w 415"/>
              <a:gd name="T17" fmla="*/ 437 h 437"/>
              <a:gd name="T18" fmla="*/ 298 w 415"/>
              <a:gd name="T19" fmla="*/ 409 h 437"/>
              <a:gd name="T20" fmla="*/ 382 w 415"/>
              <a:gd name="T21" fmla="*/ 386 h 437"/>
              <a:gd name="T22" fmla="*/ 375 w 415"/>
              <a:gd name="T23" fmla="*/ 337 h 437"/>
              <a:gd name="T24" fmla="*/ 379 w 415"/>
              <a:gd name="T25" fmla="*/ 314 h 437"/>
              <a:gd name="T26" fmla="*/ 386 w 415"/>
              <a:gd name="T27" fmla="*/ 279 h 437"/>
              <a:gd name="T28" fmla="*/ 200 w 415"/>
              <a:gd name="T29" fmla="*/ 158 h 437"/>
              <a:gd name="T30" fmla="*/ 180 w 415"/>
              <a:gd name="T31" fmla="*/ 164 h 437"/>
              <a:gd name="T32" fmla="*/ 187 w 415"/>
              <a:gd name="T33" fmla="*/ 185 h 437"/>
              <a:gd name="T34" fmla="*/ 187 w 415"/>
              <a:gd name="T35" fmla="*/ 189 h 437"/>
              <a:gd name="T36" fmla="*/ 167 w 415"/>
              <a:gd name="T37" fmla="*/ 204 h 437"/>
              <a:gd name="T38" fmla="*/ 146 w 415"/>
              <a:gd name="T39" fmla="*/ 198 h 437"/>
              <a:gd name="T40" fmla="*/ 140 w 415"/>
              <a:gd name="T41" fmla="*/ 218 h 437"/>
              <a:gd name="T42" fmla="*/ 116 w 415"/>
              <a:gd name="T43" fmla="*/ 215 h 437"/>
              <a:gd name="T44" fmla="*/ 106 w 415"/>
              <a:gd name="T45" fmla="*/ 195 h 437"/>
              <a:gd name="T46" fmla="*/ 91 w 415"/>
              <a:gd name="T47" fmla="*/ 205 h 437"/>
              <a:gd name="T48" fmla="*/ 73 w 415"/>
              <a:gd name="T49" fmla="*/ 187 h 437"/>
              <a:gd name="T50" fmla="*/ 83 w 415"/>
              <a:gd name="T51" fmla="*/ 172 h 437"/>
              <a:gd name="T52" fmla="*/ 62 w 415"/>
              <a:gd name="T53" fmla="*/ 161 h 437"/>
              <a:gd name="T54" fmla="*/ 60 w 415"/>
              <a:gd name="T55" fmla="*/ 137 h 437"/>
              <a:gd name="T56" fmla="*/ 79 w 415"/>
              <a:gd name="T57" fmla="*/ 131 h 437"/>
              <a:gd name="T58" fmla="*/ 73 w 415"/>
              <a:gd name="T59" fmla="*/ 110 h 437"/>
              <a:gd name="T60" fmla="*/ 73 w 415"/>
              <a:gd name="T61" fmla="*/ 106 h 437"/>
              <a:gd name="T62" fmla="*/ 93 w 415"/>
              <a:gd name="T63" fmla="*/ 91 h 437"/>
              <a:gd name="T64" fmla="*/ 114 w 415"/>
              <a:gd name="T65" fmla="*/ 97 h 437"/>
              <a:gd name="T66" fmla="*/ 120 w 415"/>
              <a:gd name="T67" fmla="*/ 77 h 437"/>
              <a:gd name="T68" fmla="*/ 143 w 415"/>
              <a:gd name="T69" fmla="*/ 80 h 437"/>
              <a:gd name="T70" fmla="*/ 154 w 415"/>
              <a:gd name="T71" fmla="*/ 100 h 437"/>
              <a:gd name="T72" fmla="*/ 169 w 415"/>
              <a:gd name="T73" fmla="*/ 90 h 437"/>
              <a:gd name="T74" fmla="*/ 187 w 415"/>
              <a:gd name="T75" fmla="*/ 108 h 437"/>
              <a:gd name="T76" fmla="*/ 177 w 415"/>
              <a:gd name="T77" fmla="*/ 123 h 437"/>
              <a:gd name="T78" fmla="*/ 197 w 415"/>
              <a:gd name="T79" fmla="*/ 134 h 437"/>
              <a:gd name="T80" fmla="*/ 200 w 415"/>
              <a:gd name="T81" fmla="*/ 158 h 437"/>
              <a:gd name="T82" fmla="*/ 257 w 415"/>
              <a:gd name="T83" fmla="*/ 102 h 437"/>
              <a:gd name="T84" fmla="*/ 259 w 415"/>
              <a:gd name="T85" fmla="*/ 122 h 437"/>
              <a:gd name="T86" fmla="*/ 245 w 415"/>
              <a:gd name="T87" fmla="*/ 131 h 437"/>
              <a:gd name="T88" fmla="*/ 231 w 415"/>
              <a:gd name="T89" fmla="*/ 119 h 437"/>
              <a:gd name="T90" fmla="*/ 217 w 415"/>
              <a:gd name="T91" fmla="*/ 131 h 437"/>
              <a:gd name="T92" fmla="*/ 203 w 415"/>
              <a:gd name="T93" fmla="*/ 122 h 437"/>
              <a:gd name="T94" fmla="*/ 206 w 415"/>
              <a:gd name="T95" fmla="*/ 102 h 437"/>
              <a:gd name="T96" fmla="*/ 189 w 415"/>
              <a:gd name="T97" fmla="*/ 83 h 437"/>
              <a:gd name="T98" fmla="*/ 209 w 415"/>
              <a:gd name="T99" fmla="*/ 74 h 437"/>
              <a:gd name="T100" fmla="*/ 204 w 415"/>
              <a:gd name="T101" fmla="*/ 58 h 437"/>
              <a:gd name="T102" fmla="*/ 228 w 415"/>
              <a:gd name="T103" fmla="*/ 63 h 437"/>
              <a:gd name="T104" fmla="*/ 235 w 415"/>
              <a:gd name="T105" fmla="*/ 63 h 437"/>
              <a:gd name="T106" fmla="*/ 245 w 415"/>
              <a:gd name="T107" fmla="*/ 50 h 437"/>
              <a:gd name="T108" fmla="*/ 259 w 415"/>
              <a:gd name="T109" fmla="*/ 59 h 437"/>
              <a:gd name="T110" fmla="*/ 257 w 415"/>
              <a:gd name="T111" fmla="*/ 80 h 437"/>
              <a:gd name="T112" fmla="*/ 273 w 415"/>
              <a:gd name="T113" fmla="*/ 9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37">
                <a:moveTo>
                  <a:pt x="130" y="119"/>
                </a:moveTo>
                <a:cubicBezTo>
                  <a:pt x="114" y="119"/>
                  <a:pt x="102" y="132"/>
                  <a:pt x="102" y="148"/>
                </a:cubicBezTo>
                <a:cubicBezTo>
                  <a:pt x="102" y="163"/>
                  <a:pt x="114" y="176"/>
                  <a:pt x="130" y="176"/>
                </a:cubicBezTo>
                <a:cubicBezTo>
                  <a:pt x="145" y="176"/>
                  <a:pt x="158" y="163"/>
                  <a:pt x="158" y="148"/>
                </a:cubicBezTo>
                <a:cubicBezTo>
                  <a:pt x="158" y="132"/>
                  <a:pt x="145" y="119"/>
                  <a:pt x="130" y="119"/>
                </a:cubicBezTo>
                <a:close/>
                <a:moveTo>
                  <a:pt x="231" y="77"/>
                </a:moveTo>
                <a:cubicBezTo>
                  <a:pt x="224" y="77"/>
                  <a:pt x="217" y="83"/>
                  <a:pt x="217" y="91"/>
                </a:cubicBezTo>
                <a:cubicBezTo>
                  <a:pt x="217" y="98"/>
                  <a:pt x="224" y="105"/>
                  <a:pt x="231" y="105"/>
                </a:cubicBezTo>
                <a:cubicBezTo>
                  <a:pt x="239" y="105"/>
                  <a:pt x="245" y="98"/>
                  <a:pt x="245" y="91"/>
                </a:cubicBezTo>
                <a:cubicBezTo>
                  <a:pt x="245" y="83"/>
                  <a:pt x="239" y="77"/>
                  <a:pt x="231" y="77"/>
                </a:cubicBezTo>
                <a:close/>
                <a:moveTo>
                  <a:pt x="407" y="258"/>
                </a:moveTo>
                <a:cubicBezTo>
                  <a:pt x="400" y="246"/>
                  <a:pt x="371" y="214"/>
                  <a:pt x="365" y="206"/>
                </a:cubicBezTo>
                <a:cubicBezTo>
                  <a:pt x="360" y="199"/>
                  <a:pt x="357" y="194"/>
                  <a:pt x="360" y="186"/>
                </a:cubicBezTo>
                <a:cubicBezTo>
                  <a:pt x="364" y="179"/>
                  <a:pt x="370" y="163"/>
                  <a:pt x="356" y="125"/>
                </a:cubicBezTo>
                <a:cubicBezTo>
                  <a:pt x="342" y="88"/>
                  <a:pt x="320" y="34"/>
                  <a:pt x="249" y="17"/>
                </a:cubicBezTo>
                <a:cubicBezTo>
                  <a:pt x="178" y="0"/>
                  <a:pt x="80" y="9"/>
                  <a:pt x="41" y="82"/>
                </a:cubicBezTo>
                <a:cubicBezTo>
                  <a:pt x="41" y="82"/>
                  <a:pt x="0" y="141"/>
                  <a:pt x="29" y="223"/>
                </a:cubicBezTo>
                <a:cubicBezTo>
                  <a:pt x="63" y="294"/>
                  <a:pt x="113" y="317"/>
                  <a:pt x="70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285" y="416"/>
                  <a:pt x="298" y="409"/>
                </a:cubicBezTo>
                <a:cubicBezTo>
                  <a:pt x="310" y="402"/>
                  <a:pt x="324" y="404"/>
                  <a:pt x="337" y="405"/>
                </a:cubicBezTo>
                <a:cubicBezTo>
                  <a:pt x="350" y="407"/>
                  <a:pt x="380" y="406"/>
                  <a:pt x="382" y="386"/>
                </a:cubicBezTo>
                <a:cubicBezTo>
                  <a:pt x="384" y="373"/>
                  <a:pt x="377" y="362"/>
                  <a:pt x="374" y="355"/>
                </a:cubicBezTo>
                <a:cubicBezTo>
                  <a:pt x="371" y="347"/>
                  <a:pt x="369" y="342"/>
                  <a:pt x="375" y="337"/>
                </a:cubicBezTo>
                <a:cubicBezTo>
                  <a:pt x="381" y="333"/>
                  <a:pt x="382" y="324"/>
                  <a:pt x="379" y="321"/>
                </a:cubicBezTo>
                <a:cubicBezTo>
                  <a:pt x="375" y="318"/>
                  <a:pt x="376" y="317"/>
                  <a:pt x="379" y="314"/>
                </a:cubicBezTo>
                <a:cubicBezTo>
                  <a:pt x="382" y="312"/>
                  <a:pt x="381" y="303"/>
                  <a:pt x="376" y="296"/>
                </a:cubicBezTo>
                <a:cubicBezTo>
                  <a:pt x="372" y="289"/>
                  <a:pt x="376" y="279"/>
                  <a:pt x="386" y="279"/>
                </a:cubicBezTo>
                <a:cubicBezTo>
                  <a:pt x="397" y="279"/>
                  <a:pt x="415" y="270"/>
                  <a:pt x="407" y="258"/>
                </a:cubicBezTo>
                <a:close/>
                <a:moveTo>
                  <a:pt x="200" y="158"/>
                </a:moveTo>
                <a:cubicBezTo>
                  <a:pt x="200" y="159"/>
                  <a:pt x="199" y="161"/>
                  <a:pt x="197" y="161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79" y="167"/>
                  <a:pt x="178" y="169"/>
                  <a:pt x="177" y="172"/>
                </a:cubicBezTo>
                <a:cubicBezTo>
                  <a:pt x="180" y="176"/>
                  <a:pt x="183" y="180"/>
                  <a:pt x="187" y="185"/>
                </a:cubicBezTo>
                <a:cubicBezTo>
                  <a:pt x="187" y="185"/>
                  <a:pt x="187" y="186"/>
                  <a:pt x="187" y="187"/>
                </a:cubicBezTo>
                <a:cubicBezTo>
                  <a:pt x="187" y="188"/>
                  <a:pt x="187" y="188"/>
                  <a:pt x="187" y="189"/>
                </a:cubicBezTo>
                <a:cubicBezTo>
                  <a:pt x="185" y="192"/>
                  <a:pt x="172" y="205"/>
                  <a:pt x="169" y="205"/>
                </a:cubicBezTo>
                <a:cubicBezTo>
                  <a:pt x="168" y="205"/>
                  <a:pt x="167" y="205"/>
                  <a:pt x="167" y="204"/>
                </a:cubicBezTo>
                <a:cubicBezTo>
                  <a:pt x="154" y="195"/>
                  <a:pt x="154" y="195"/>
                  <a:pt x="154" y="195"/>
                </a:cubicBezTo>
                <a:cubicBezTo>
                  <a:pt x="151" y="196"/>
                  <a:pt x="149" y="197"/>
                  <a:pt x="146" y="198"/>
                </a:cubicBezTo>
                <a:cubicBezTo>
                  <a:pt x="145" y="204"/>
                  <a:pt x="145" y="210"/>
                  <a:pt x="143" y="215"/>
                </a:cubicBezTo>
                <a:cubicBezTo>
                  <a:pt x="143" y="216"/>
                  <a:pt x="142" y="218"/>
                  <a:pt x="140" y="218"/>
                </a:cubicBezTo>
                <a:cubicBezTo>
                  <a:pt x="120" y="218"/>
                  <a:pt x="120" y="218"/>
                  <a:pt x="120" y="218"/>
                </a:cubicBezTo>
                <a:cubicBezTo>
                  <a:pt x="118" y="218"/>
                  <a:pt x="117" y="216"/>
                  <a:pt x="116" y="215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11" y="197"/>
                  <a:pt x="108" y="196"/>
                  <a:pt x="106" y="195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5"/>
                  <a:pt x="91" y="205"/>
                  <a:pt x="91" y="205"/>
                </a:cubicBezTo>
                <a:cubicBezTo>
                  <a:pt x="90" y="205"/>
                  <a:pt x="89" y="205"/>
                  <a:pt x="88" y="204"/>
                </a:cubicBezTo>
                <a:cubicBezTo>
                  <a:pt x="85" y="202"/>
                  <a:pt x="73" y="190"/>
                  <a:pt x="73" y="187"/>
                </a:cubicBezTo>
                <a:cubicBezTo>
                  <a:pt x="73" y="186"/>
                  <a:pt x="73" y="185"/>
                  <a:pt x="73" y="185"/>
                </a:cubicBezTo>
                <a:cubicBezTo>
                  <a:pt x="76" y="181"/>
                  <a:pt x="80" y="176"/>
                  <a:pt x="83" y="172"/>
                </a:cubicBezTo>
                <a:cubicBezTo>
                  <a:pt x="81" y="169"/>
                  <a:pt x="80" y="166"/>
                  <a:pt x="79" y="163"/>
                </a:cubicBezTo>
                <a:cubicBezTo>
                  <a:pt x="62" y="161"/>
                  <a:pt x="62" y="161"/>
                  <a:pt x="62" y="161"/>
                </a:cubicBezTo>
                <a:cubicBezTo>
                  <a:pt x="61" y="160"/>
                  <a:pt x="60" y="159"/>
                  <a:pt x="60" y="15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6"/>
                  <a:pt x="61" y="134"/>
                  <a:pt x="62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28"/>
                  <a:pt x="81" y="126"/>
                  <a:pt x="83" y="123"/>
                </a:cubicBezTo>
                <a:cubicBezTo>
                  <a:pt x="80" y="119"/>
                  <a:pt x="76" y="115"/>
                  <a:pt x="73" y="110"/>
                </a:cubicBezTo>
                <a:cubicBezTo>
                  <a:pt x="73" y="110"/>
                  <a:pt x="72" y="109"/>
                  <a:pt x="72" y="108"/>
                </a:cubicBezTo>
                <a:cubicBezTo>
                  <a:pt x="72" y="107"/>
                  <a:pt x="72" y="107"/>
                  <a:pt x="73" y="106"/>
                </a:cubicBezTo>
                <a:cubicBezTo>
                  <a:pt x="75" y="103"/>
                  <a:pt x="87" y="90"/>
                  <a:pt x="91" y="90"/>
                </a:cubicBezTo>
                <a:cubicBezTo>
                  <a:pt x="91" y="90"/>
                  <a:pt x="92" y="90"/>
                  <a:pt x="93" y="9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8" y="99"/>
                  <a:pt x="111" y="98"/>
                  <a:pt x="114" y="97"/>
                </a:cubicBezTo>
                <a:cubicBezTo>
                  <a:pt x="114" y="91"/>
                  <a:pt x="115" y="85"/>
                  <a:pt x="116" y="80"/>
                </a:cubicBezTo>
                <a:cubicBezTo>
                  <a:pt x="117" y="79"/>
                  <a:pt x="118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2" y="77"/>
                  <a:pt x="143" y="79"/>
                  <a:pt x="143" y="80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9" y="98"/>
                  <a:pt x="151" y="99"/>
                  <a:pt x="154" y="100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0"/>
                  <a:pt x="168" y="90"/>
                  <a:pt x="169" y="90"/>
                </a:cubicBezTo>
                <a:cubicBezTo>
                  <a:pt x="170" y="90"/>
                  <a:pt x="171" y="90"/>
                  <a:pt x="171" y="91"/>
                </a:cubicBezTo>
                <a:cubicBezTo>
                  <a:pt x="174" y="93"/>
                  <a:pt x="187" y="105"/>
                  <a:pt x="187" y="108"/>
                </a:cubicBezTo>
                <a:cubicBezTo>
                  <a:pt x="187" y="109"/>
                  <a:pt x="187" y="110"/>
                  <a:pt x="186" y="110"/>
                </a:cubicBezTo>
                <a:cubicBezTo>
                  <a:pt x="183" y="115"/>
                  <a:pt x="180" y="119"/>
                  <a:pt x="177" y="123"/>
                </a:cubicBezTo>
                <a:cubicBezTo>
                  <a:pt x="178" y="126"/>
                  <a:pt x="180" y="129"/>
                  <a:pt x="181" y="132"/>
                </a:cubicBezTo>
                <a:cubicBezTo>
                  <a:pt x="197" y="134"/>
                  <a:pt x="197" y="134"/>
                  <a:pt x="197" y="134"/>
                </a:cubicBezTo>
                <a:cubicBezTo>
                  <a:pt x="199" y="135"/>
                  <a:pt x="200" y="136"/>
                  <a:pt x="200" y="138"/>
                </a:cubicBezTo>
                <a:lnTo>
                  <a:pt x="200" y="158"/>
                </a:lnTo>
                <a:close/>
                <a:moveTo>
                  <a:pt x="273" y="98"/>
                </a:moveTo>
                <a:cubicBezTo>
                  <a:pt x="273" y="100"/>
                  <a:pt x="259" y="101"/>
                  <a:pt x="257" y="102"/>
                </a:cubicBezTo>
                <a:cubicBezTo>
                  <a:pt x="256" y="104"/>
                  <a:pt x="255" y="106"/>
                  <a:pt x="254" y="107"/>
                </a:cubicBezTo>
                <a:cubicBezTo>
                  <a:pt x="255" y="110"/>
                  <a:pt x="259" y="120"/>
                  <a:pt x="259" y="122"/>
                </a:cubicBezTo>
                <a:cubicBezTo>
                  <a:pt x="259" y="123"/>
                  <a:pt x="259" y="123"/>
                  <a:pt x="259" y="123"/>
                </a:cubicBezTo>
                <a:cubicBezTo>
                  <a:pt x="258" y="124"/>
                  <a:pt x="246" y="131"/>
                  <a:pt x="245" y="131"/>
                </a:cubicBezTo>
                <a:cubicBezTo>
                  <a:pt x="244" y="131"/>
                  <a:pt x="236" y="120"/>
                  <a:pt x="235" y="118"/>
                </a:cubicBezTo>
                <a:cubicBezTo>
                  <a:pt x="234" y="119"/>
                  <a:pt x="232" y="119"/>
                  <a:pt x="231" y="119"/>
                </a:cubicBezTo>
                <a:cubicBezTo>
                  <a:pt x="230" y="119"/>
                  <a:pt x="229" y="119"/>
                  <a:pt x="228" y="118"/>
                </a:cubicBezTo>
                <a:cubicBezTo>
                  <a:pt x="227" y="120"/>
                  <a:pt x="219" y="131"/>
                  <a:pt x="217" y="131"/>
                </a:cubicBezTo>
                <a:cubicBezTo>
                  <a:pt x="217" y="131"/>
                  <a:pt x="205" y="124"/>
                  <a:pt x="204" y="123"/>
                </a:cubicBezTo>
                <a:cubicBezTo>
                  <a:pt x="203" y="123"/>
                  <a:pt x="203" y="123"/>
                  <a:pt x="203" y="122"/>
                </a:cubicBezTo>
                <a:cubicBezTo>
                  <a:pt x="203" y="121"/>
                  <a:pt x="208" y="110"/>
                  <a:pt x="209" y="107"/>
                </a:cubicBezTo>
                <a:cubicBezTo>
                  <a:pt x="208" y="106"/>
                  <a:pt x="206" y="104"/>
                  <a:pt x="206" y="102"/>
                </a:cubicBezTo>
                <a:cubicBezTo>
                  <a:pt x="203" y="101"/>
                  <a:pt x="189" y="100"/>
                  <a:pt x="189" y="98"/>
                </a:cubicBezTo>
                <a:cubicBezTo>
                  <a:pt x="189" y="83"/>
                  <a:pt x="189" y="83"/>
                  <a:pt x="189" y="83"/>
                </a:cubicBezTo>
                <a:cubicBezTo>
                  <a:pt x="189" y="81"/>
                  <a:pt x="203" y="80"/>
                  <a:pt x="206" y="80"/>
                </a:cubicBezTo>
                <a:cubicBezTo>
                  <a:pt x="206" y="78"/>
                  <a:pt x="208" y="76"/>
                  <a:pt x="209" y="74"/>
                </a:cubicBezTo>
                <a:cubicBezTo>
                  <a:pt x="208" y="72"/>
                  <a:pt x="203" y="61"/>
                  <a:pt x="203" y="59"/>
                </a:cubicBezTo>
                <a:cubicBezTo>
                  <a:pt x="203" y="59"/>
                  <a:pt x="203" y="58"/>
                  <a:pt x="204" y="58"/>
                </a:cubicBezTo>
                <a:cubicBezTo>
                  <a:pt x="205" y="57"/>
                  <a:pt x="217" y="50"/>
                  <a:pt x="217" y="50"/>
                </a:cubicBezTo>
                <a:cubicBezTo>
                  <a:pt x="219" y="50"/>
                  <a:pt x="227" y="61"/>
                  <a:pt x="228" y="63"/>
                </a:cubicBezTo>
                <a:cubicBezTo>
                  <a:pt x="229" y="63"/>
                  <a:pt x="230" y="63"/>
                  <a:pt x="231" y="63"/>
                </a:cubicBezTo>
                <a:cubicBezTo>
                  <a:pt x="232" y="63"/>
                  <a:pt x="234" y="63"/>
                  <a:pt x="235" y="63"/>
                </a:cubicBezTo>
                <a:cubicBezTo>
                  <a:pt x="238" y="59"/>
                  <a:pt x="241" y="54"/>
                  <a:pt x="245" y="51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46" y="50"/>
                  <a:pt x="258" y="57"/>
                  <a:pt x="259" y="58"/>
                </a:cubicBezTo>
                <a:cubicBezTo>
                  <a:pt x="259" y="58"/>
                  <a:pt x="259" y="59"/>
                  <a:pt x="259" y="59"/>
                </a:cubicBezTo>
                <a:cubicBezTo>
                  <a:pt x="259" y="61"/>
                  <a:pt x="255" y="72"/>
                  <a:pt x="254" y="74"/>
                </a:cubicBezTo>
                <a:cubicBezTo>
                  <a:pt x="255" y="76"/>
                  <a:pt x="256" y="78"/>
                  <a:pt x="257" y="80"/>
                </a:cubicBezTo>
                <a:cubicBezTo>
                  <a:pt x="259" y="80"/>
                  <a:pt x="273" y="81"/>
                  <a:pt x="273" y="83"/>
                </a:cubicBezTo>
                <a:lnTo>
                  <a:pt x="273" y="9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A42034DC-D791-4C6A-A102-0D8C537CED81}"/>
              </a:ext>
            </a:extLst>
          </p:cNvPr>
          <p:cNvSpPr>
            <a:spLocks noEditPoints="1"/>
          </p:cNvSpPr>
          <p:nvPr/>
        </p:nvSpPr>
        <p:spPr bwMode="auto">
          <a:xfrm>
            <a:off x="10123228" y="1527306"/>
            <a:ext cx="778654" cy="800076"/>
          </a:xfrm>
          <a:custGeom>
            <a:avLst/>
            <a:gdLst>
              <a:gd name="T0" fmla="*/ 127 w 130"/>
              <a:gd name="T1" fmla="*/ 42 h 128"/>
              <a:gd name="T2" fmla="*/ 87 w 130"/>
              <a:gd name="T3" fmla="*/ 2 h 128"/>
              <a:gd name="T4" fmla="*/ 79 w 130"/>
              <a:gd name="T5" fmla="*/ 0 h 128"/>
              <a:gd name="T6" fmla="*/ 75 w 130"/>
              <a:gd name="T7" fmla="*/ 2 h 128"/>
              <a:gd name="T8" fmla="*/ 73 w 130"/>
              <a:gd name="T9" fmla="*/ 6 h 128"/>
              <a:gd name="T10" fmla="*/ 64 w 130"/>
              <a:gd name="T11" fmla="*/ 21 h 128"/>
              <a:gd name="T12" fmla="*/ 41 w 130"/>
              <a:gd name="T13" fmla="*/ 37 h 128"/>
              <a:gd name="T14" fmla="*/ 15 w 130"/>
              <a:gd name="T15" fmla="*/ 55 h 128"/>
              <a:gd name="T16" fmla="*/ 1 w 130"/>
              <a:gd name="T17" fmla="*/ 78 h 128"/>
              <a:gd name="T18" fmla="*/ 3 w 130"/>
              <a:gd name="T19" fmla="*/ 86 h 128"/>
              <a:gd name="T20" fmla="*/ 43 w 130"/>
              <a:gd name="T21" fmla="*/ 126 h 128"/>
              <a:gd name="T22" fmla="*/ 51 w 130"/>
              <a:gd name="T23" fmla="*/ 128 h 128"/>
              <a:gd name="T24" fmla="*/ 55 w 130"/>
              <a:gd name="T25" fmla="*/ 126 h 128"/>
              <a:gd name="T26" fmla="*/ 57 w 130"/>
              <a:gd name="T27" fmla="*/ 122 h 128"/>
              <a:gd name="T28" fmla="*/ 66 w 130"/>
              <a:gd name="T29" fmla="*/ 107 h 128"/>
              <a:gd name="T30" fmla="*/ 89 w 130"/>
              <a:gd name="T31" fmla="*/ 91 h 128"/>
              <a:gd name="T32" fmla="*/ 115 w 130"/>
              <a:gd name="T33" fmla="*/ 73 h 128"/>
              <a:gd name="T34" fmla="*/ 129 w 130"/>
              <a:gd name="T35" fmla="*/ 50 h 128"/>
              <a:gd name="T36" fmla="*/ 127 w 130"/>
              <a:gd name="T37" fmla="*/ 42 h 128"/>
              <a:gd name="T38" fmla="*/ 49 w 130"/>
              <a:gd name="T39" fmla="*/ 120 h 128"/>
              <a:gd name="T40" fmla="*/ 9 w 130"/>
              <a:gd name="T41" fmla="*/ 80 h 128"/>
              <a:gd name="T42" fmla="*/ 81 w 130"/>
              <a:gd name="T43" fmla="*/ 8 h 128"/>
              <a:gd name="T44" fmla="*/ 121 w 130"/>
              <a:gd name="T45" fmla="*/ 48 h 128"/>
              <a:gd name="T46" fmla="*/ 49 w 130"/>
              <a:gd name="T4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128">
                <a:moveTo>
                  <a:pt x="127" y="42"/>
                </a:move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79" y="0"/>
                </a:cubicBezTo>
                <a:cubicBezTo>
                  <a:pt x="78" y="1"/>
                  <a:pt x="76" y="1"/>
                  <a:pt x="75" y="2"/>
                </a:cubicBezTo>
                <a:cubicBezTo>
                  <a:pt x="74" y="3"/>
                  <a:pt x="74" y="4"/>
                  <a:pt x="73" y="6"/>
                </a:cubicBezTo>
                <a:cubicBezTo>
                  <a:pt x="72" y="12"/>
                  <a:pt x="68" y="17"/>
                  <a:pt x="64" y="21"/>
                </a:cubicBezTo>
                <a:cubicBezTo>
                  <a:pt x="58" y="27"/>
                  <a:pt x="50" y="32"/>
                  <a:pt x="41" y="37"/>
                </a:cubicBezTo>
                <a:cubicBezTo>
                  <a:pt x="32" y="42"/>
                  <a:pt x="23" y="48"/>
                  <a:pt x="15" y="55"/>
                </a:cubicBezTo>
                <a:cubicBezTo>
                  <a:pt x="8" y="62"/>
                  <a:pt x="4" y="69"/>
                  <a:pt x="1" y="78"/>
                </a:cubicBezTo>
                <a:cubicBezTo>
                  <a:pt x="0" y="80"/>
                  <a:pt x="1" y="84"/>
                  <a:pt x="3" y="86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5" y="128"/>
                  <a:pt x="48" y="128"/>
                  <a:pt x="51" y="128"/>
                </a:cubicBezTo>
                <a:cubicBezTo>
                  <a:pt x="52" y="127"/>
                  <a:pt x="54" y="127"/>
                  <a:pt x="55" y="126"/>
                </a:cubicBezTo>
                <a:cubicBezTo>
                  <a:pt x="56" y="125"/>
                  <a:pt x="56" y="124"/>
                  <a:pt x="57" y="122"/>
                </a:cubicBezTo>
                <a:cubicBezTo>
                  <a:pt x="58" y="116"/>
                  <a:pt x="62" y="111"/>
                  <a:pt x="66" y="107"/>
                </a:cubicBezTo>
                <a:cubicBezTo>
                  <a:pt x="72" y="101"/>
                  <a:pt x="80" y="96"/>
                  <a:pt x="89" y="91"/>
                </a:cubicBezTo>
                <a:cubicBezTo>
                  <a:pt x="98" y="86"/>
                  <a:pt x="107" y="80"/>
                  <a:pt x="115" y="73"/>
                </a:cubicBezTo>
                <a:cubicBezTo>
                  <a:pt x="122" y="66"/>
                  <a:pt x="126" y="59"/>
                  <a:pt x="129" y="50"/>
                </a:cubicBezTo>
                <a:cubicBezTo>
                  <a:pt x="130" y="48"/>
                  <a:pt x="129" y="44"/>
                  <a:pt x="127" y="42"/>
                </a:cubicBezTo>
                <a:close/>
                <a:moveTo>
                  <a:pt x="49" y="120"/>
                </a:moveTo>
                <a:cubicBezTo>
                  <a:pt x="36" y="107"/>
                  <a:pt x="22" y="93"/>
                  <a:pt x="9" y="80"/>
                </a:cubicBezTo>
                <a:cubicBezTo>
                  <a:pt x="20" y="43"/>
                  <a:pt x="70" y="45"/>
                  <a:pt x="81" y="8"/>
                </a:cubicBezTo>
                <a:cubicBezTo>
                  <a:pt x="94" y="21"/>
                  <a:pt x="108" y="35"/>
                  <a:pt x="121" y="48"/>
                </a:cubicBezTo>
                <a:cubicBezTo>
                  <a:pt x="110" y="85"/>
                  <a:pt x="60" y="83"/>
                  <a:pt x="49" y="12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5F211D0C-2CEC-49B7-8D04-ADD66C9BDFE4}"/>
              </a:ext>
            </a:extLst>
          </p:cNvPr>
          <p:cNvSpPr>
            <a:spLocks noEditPoints="1"/>
          </p:cNvSpPr>
          <p:nvPr/>
        </p:nvSpPr>
        <p:spPr bwMode="auto">
          <a:xfrm>
            <a:off x="10387584" y="1819657"/>
            <a:ext cx="266523" cy="210312"/>
          </a:xfrm>
          <a:custGeom>
            <a:avLst/>
            <a:gdLst>
              <a:gd name="T0" fmla="*/ 28 w 35"/>
              <a:gd name="T1" fmla="*/ 12 h 36"/>
              <a:gd name="T2" fmla="*/ 20 w 35"/>
              <a:gd name="T3" fmla="*/ 13 h 36"/>
              <a:gd name="T4" fmla="*/ 10 w 35"/>
              <a:gd name="T5" fmla="*/ 7 h 36"/>
              <a:gd name="T6" fmla="*/ 15 w 35"/>
              <a:gd name="T7" fmla="*/ 6 h 36"/>
              <a:gd name="T8" fmla="*/ 19 w 35"/>
              <a:gd name="T9" fmla="*/ 6 h 36"/>
              <a:gd name="T10" fmla="*/ 20 w 35"/>
              <a:gd name="T11" fmla="*/ 2 h 36"/>
              <a:gd name="T12" fmla="*/ 13 w 35"/>
              <a:gd name="T13" fmla="*/ 1 h 36"/>
              <a:gd name="T14" fmla="*/ 6 w 35"/>
              <a:gd name="T15" fmla="*/ 4 h 36"/>
              <a:gd name="T16" fmla="*/ 5 w 35"/>
              <a:gd name="T17" fmla="*/ 3 h 36"/>
              <a:gd name="T18" fmla="*/ 3 w 35"/>
              <a:gd name="T19" fmla="*/ 5 h 36"/>
              <a:gd name="T20" fmla="*/ 4 w 35"/>
              <a:gd name="T21" fmla="*/ 6 h 36"/>
              <a:gd name="T22" fmla="*/ 1 w 35"/>
              <a:gd name="T23" fmla="*/ 15 h 36"/>
              <a:gd name="T24" fmla="*/ 3 w 35"/>
              <a:gd name="T25" fmla="*/ 22 h 36"/>
              <a:gd name="T26" fmla="*/ 18 w 35"/>
              <a:gd name="T27" fmla="*/ 21 h 36"/>
              <a:gd name="T28" fmla="*/ 23 w 35"/>
              <a:gd name="T29" fmla="*/ 31 h 36"/>
              <a:gd name="T30" fmla="*/ 19 w 35"/>
              <a:gd name="T31" fmla="*/ 30 h 36"/>
              <a:gd name="T32" fmla="*/ 16 w 35"/>
              <a:gd name="T33" fmla="*/ 28 h 36"/>
              <a:gd name="T34" fmla="*/ 13 w 35"/>
              <a:gd name="T35" fmla="*/ 31 h 36"/>
              <a:gd name="T36" fmla="*/ 17 w 35"/>
              <a:gd name="T37" fmla="*/ 35 h 36"/>
              <a:gd name="T38" fmla="*/ 25 w 35"/>
              <a:gd name="T39" fmla="*/ 36 h 36"/>
              <a:gd name="T40" fmla="*/ 31 w 35"/>
              <a:gd name="T41" fmla="*/ 35 h 36"/>
              <a:gd name="T42" fmla="*/ 33 w 35"/>
              <a:gd name="T43" fmla="*/ 34 h 36"/>
              <a:gd name="T44" fmla="*/ 33 w 35"/>
              <a:gd name="T45" fmla="*/ 32 h 36"/>
              <a:gd name="T46" fmla="*/ 34 w 35"/>
              <a:gd name="T47" fmla="*/ 26 h 36"/>
              <a:gd name="T48" fmla="*/ 35 w 35"/>
              <a:gd name="T49" fmla="*/ 18 h 36"/>
              <a:gd name="T50" fmla="*/ 10 w 35"/>
              <a:gd name="T51" fmla="*/ 17 h 36"/>
              <a:gd name="T52" fmla="*/ 6 w 35"/>
              <a:gd name="T53" fmla="*/ 15 h 36"/>
              <a:gd name="T54" fmla="*/ 7 w 35"/>
              <a:gd name="T55" fmla="*/ 11 h 36"/>
              <a:gd name="T56" fmla="*/ 14 w 35"/>
              <a:gd name="T57" fmla="*/ 16 h 36"/>
              <a:gd name="T58" fmla="*/ 29 w 35"/>
              <a:gd name="T59" fmla="*/ 25 h 36"/>
              <a:gd name="T60" fmla="*/ 21 w 35"/>
              <a:gd name="T61" fmla="*/ 20 h 36"/>
              <a:gd name="T62" fmla="*/ 25 w 35"/>
              <a:gd name="T63" fmla="*/ 18 h 36"/>
              <a:gd name="T64" fmla="*/ 28 w 35"/>
              <a:gd name="T65" fmla="*/ 20 h 36"/>
              <a:gd name="T66" fmla="*/ 29 w 35"/>
              <a:gd name="T6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" h="36">
                <a:moveTo>
                  <a:pt x="32" y="15"/>
                </a:moveTo>
                <a:cubicBezTo>
                  <a:pt x="31" y="14"/>
                  <a:pt x="30" y="13"/>
                  <a:pt x="28" y="12"/>
                </a:cubicBezTo>
                <a:cubicBezTo>
                  <a:pt x="27" y="12"/>
                  <a:pt x="26" y="12"/>
                  <a:pt x="24" y="12"/>
                </a:cubicBezTo>
                <a:cubicBezTo>
                  <a:pt x="23" y="12"/>
                  <a:pt x="22" y="12"/>
                  <a:pt x="20" y="13"/>
                </a:cubicBezTo>
                <a:cubicBezTo>
                  <a:pt x="19" y="13"/>
                  <a:pt x="18" y="14"/>
                  <a:pt x="16" y="15"/>
                </a:cubicBezTo>
                <a:cubicBezTo>
                  <a:pt x="14" y="12"/>
                  <a:pt x="12" y="10"/>
                  <a:pt x="10" y="7"/>
                </a:cubicBezTo>
                <a:cubicBezTo>
                  <a:pt x="11" y="7"/>
                  <a:pt x="12" y="6"/>
                  <a:pt x="13" y="6"/>
                </a:cubicBezTo>
                <a:cubicBezTo>
                  <a:pt x="14" y="6"/>
                  <a:pt x="14" y="6"/>
                  <a:pt x="15" y="6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7"/>
                  <a:pt x="19" y="7"/>
                  <a:pt x="19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20" y="4"/>
                  <a:pt x="20" y="3"/>
                  <a:pt x="20" y="2"/>
                </a:cubicBezTo>
                <a:cubicBezTo>
                  <a:pt x="19" y="1"/>
                  <a:pt x="18" y="1"/>
                  <a:pt x="16" y="0"/>
                </a:cubicBezTo>
                <a:cubicBezTo>
                  <a:pt x="15" y="0"/>
                  <a:pt x="14" y="0"/>
                  <a:pt x="13" y="1"/>
                </a:cubicBezTo>
                <a:cubicBezTo>
                  <a:pt x="11" y="1"/>
                  <a:pt x="10" y="1"/>
                  <a:pt x="9" y="2"/>
                </a:cubicBezTo>
                <a:cubicBezTo>
                  <a:pt x="8" y="3"/>
                  <a:pt x="7" y="3"/>
                  <a:pt x="6" y="4"/>
                </a:cubicBezTo>
                <a:cubicBezTo>
                  <a:pt x="6" y="4"/>
                  <a:pt x="6" y="3"/>
                  <a:pt x="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3"/>
                  <a:pt x="3" y="3"/>
                </a:cubicBezTo>
                <a:cubicBezTo>
                  <a:pt x="3" y="4"/>
                  <a:pt x="3" y="4"/>
                  <a:pt x="3" y="5"/>
                </a:cubicBezTo>
                <a:cubicBezTo>
                  <a:pt x="3" y="5"/>
                  <a:pt x="3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9"/>
                  <a:pt x="2" y="10"/>
                </a:cubicBezTo>
                <a:cubicBezTo>
                  <a:pt x="1" y="12"/>
                  <a:pt x="1" y="13"/>
                  <a:pt x="1" y="15"/>
                </a:cubicBezTo>
                <a:cubicBezTo>
                  <a:pt x="0" y="16"/>
                  <a:pt x="1" y="17"/>
                  <a:pt x="1" y="18"/>
                </a:cubicBezTo>
                <a:cubicBezTo>
                  <a:pt x="1" y="20"/>
                  <a:pt x="2" y="21"/>
                  <a:pt x="3" y="22"/>
                </a:cubicBezTo>
                <a:cubicBezTo>
                  <a:pt x="5" y="23"/>
                  <a:pt x="8" y="24"/>
                  <a:pt x="10" y="24"/>
                </a:cubicBezTo>
                <a:cubicBezTo>
                  <a:pt x="13" y="23"/>
                  <a:pt x="15" y="23"/>
                  <a:pt x="18" y="21"/>
                </a:cubicBezTo>
                <a:cubicBezTo>
                  <a:pt x="21" y="24"/>
                  <a:pt x="23" y="27"/>
                  <a:pt x="25" y="29"/>
                </a:cubicBezTo>
                <a:cubicBezTo>
                  <a:pt x="24" y="30"/>
                  <a:pt x="24" y="30"/>
                  <a:pt x="23" y="31"/>
                </a:cubicBezTo>
                <a:cubicBezTo>
                  <a:pt x="22" y="31"/>
                  <a:pt x="21" y="31"/>
                  <a:pt x="21" y="31"/>
                </a:cubicBezTo>
                <a:cubicBezTo>
                  <a:pt x="20" y="30"/>
                  <a:pt x="20" y="30"/>
                  <a:pt x="19" y="30"/>
                </a:cubicBezTo>
                <a:cubicBezTo>
                  <a:pt x="18" y="29"/>
                  <a:pt x="18" y="29"/>
                  <a:pt x="17" y="29"/>
                </a:cubicBezTo>
                <a:cubicBezTo>
                  <a:pt x="17" y="28"/>
                  <a:pt x="16" y="28"/>
                  <a:pt x="16" y="28"/>
                </a:cubicBezTo>
                <a:cubicBezTo>
                  <a:pt x="15" y="28"/>
                  <a:pt x="15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2"/>
                  <a:pt x="13" y="33"/>
                  <a:pt x="14" y="33"/>
                </a:cubicBezTo>
                <a:cubicBezTo>
                  <a:pt x="15" y="34"/>
                  <a:pt x="16" y="35"/>
                  <a:pt x="17" y="35"/>
                </a:cubicBezTo>
                <a:cubicBezTo>
                  <a:pt x="18" y="36"/>
                  <a:pt x="19" y="36"/>
                  <a:pt x="20" y="36"/>
                </a:cubicBezTo>
                <a:cubicBezTo>
                  <a:pt x="22" y="36"/>
                  <a:pt x="23" y="36"/>
                  <a:pt x="25" y="36"/>
                </a:cubicBezTo>
                <a:cubicBezTo>
                  <a:pt x="26" y="35"/>
                  <a:pt x="27" y="34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1" y="35"/>
                  <a:pt x="32" y="35"/>
                  <a:pt x="32" y="35"/>
                </a:cubicBezTo>
                <a:cubicBezTo>
                  <a:pt x="33" y="35"/>
                  <a:pt x="33" y="35"/>
                  <a:pt x="33" y="34"/>
                </a:cubicBezTo>
                <a:cubicBezTo>
                  <a:pt x="33" y="34"/>
                  <a:pt x="34" y="34"/>
                  <a:pt x="34" y="33"/>
                </a:cubicBezTo>
                <a:cubicBezTo>
                  <a:pt x="34" y="33"/>
                  <a:pt x="33" y="32"/>
                  <a:pt x="33" y="32"/>
                </a:cubicBezTo>
                <a:cubicBezTo>
                  <a:pt x="32" y="32"/>
                  <a:pt x="32" y="31"/>
                  <a:pt x="31" y="30"/>
                </a:cubicBezTo>
                <a:cubicBezTo>
                  <a:pt x="32" y="29"/>
                  <a:pt x="33" y="27"/>
                  <a:pt x="34" y="26"/>
                </a:cubicBezTo>
                <a:cubicBezTo>
                  <a:pt x="35" y="24"/>
                  <a:pt x="35" y="23"/>
                  <a:pt x="35" y="21"/>
                </a:cubicBezTo>
                <a:cubicBezTo>
                  <a:pt x="35" y="20"/>
                  <a:pt x="35" y="19"/>
                  <a:pt x="35" y="18"/>
                </a:cubicBezTo>
                <a:cubicBezTo>
                  <a:pt x="34" y="17"/>
                  <a:pt x="33" y="16"/>
                  <a:pt x="32" y="15"/>
                </a:cubicBezTo>
                <a:close/>
                <a:moveTo>
                  <a:pt x="10" y="17"/>
                </a:moveTo>
                <a:cubicBezTo>
                  <a:pt x="9" y="17"/>
                  <a:pt x="8" y="17"/>
                  <a:pt x="7" y="16"/>
                </a:cubicBezTo>
                <a:cubicBezTo>
                  <a:pt x="7" y="16"/>
                  <a:pt x="6" y="15"/>
                  <a:pt x="6" y="15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2"/>
                  <a:pt x="7" y="11"/>
                </a:cubicBezTo>
                <a:cubicBezTo>
                  <a:pt x="7" y="11"/>
                  <a:pt x="7" y="10"/>
                  <a:pt x="8" y="9"/>
                </a:cubicBezTo>
                <a:cubicBezTo>
                  <a:pt x="10" y="11"/>
                  <a:pt x="12" y="14"/>
                  <a:pt x="14" y="16"/>
                </a:cubicBezTo>
                <a:cubicBezTo>
                  <a:pt x="12" y="17"/>
                  <a:pt x="11" y="17"/>
                  <a:pt x="10" y="17"/>
                </a:cubicBezTo>
                <a:close/>
                <a:moveTo>
                  <a:pt x="29" y="25"/>
                </a:moveTo>
                <a:cubicBezTo>
                  <a:pt x="28" y="26"/>
                  <a:pt x="28" y="27"/>
                  <a:pt x="27" y="27"/>
                </a:cubicBezTo>
                <a:cubicBezTo>
                  <a:pt x="25" y="25"/>
                  <a:pt x="23" y="22"/>
                  <a:pt x="21" y="20"/>
                </a:cubicBezTo>
                <a:cubicBezTo>
                  <a:pt x="21" y="20"/>
                  <a:pt x="22" y="19"/>
                  <a:pt x="23" y="19"/>
                </a:cubicBezTo>
                <a:cubicBezTo>
                  <a:pt x="23" y="19"/>
                  <a:pt x="24" y="19"/>
                  <a:pt x="25" y="18"/>
                </a:cubicBezTo>
                <a:cubicBezTo>
                  <a:pt x="25" y="18"/>
                  <a:pt x="26" y="18"/>
                  <a:pt x="27" y="19"/>
                </a:cubicBezTo>
                <a:cubicBezTo>
                  <a:pt x="27" y="19"/>
                  <a:pt x="28" y="19"/>
                  <a:pt x="28" y="20"/>
                </a:cubicBezTo>
                <a:cubicBezTo>
                  <a:pt x="29" y="20"/>
                  <a:pt x="29" y="21"/>
                  <a:pt x="29" y="21"/>
                </a:cubicBezTo>
                <a:cubicBezTo>
                  <a:pt x="30" y="22"/>
                  <a:pt x="30" y="23"/>
                  <a:pt x="29" y="23"/>
                </a:cubicBezTo>
                <a:cubicBezTo>
                  <a:pt x="29" y="24"/>
                  <a:pt x="29" y="25"/>
                  <a:pt x="29" y="25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8" grpId="0" animBg="1"/>
      <p:bldP spid="16" grpId="0" animBg="1"/>
      <p:bldP spid="10" grpId="0" animBg="1"/>
      <p:bldP spid="1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690CC-D75E-4531-A0FC-5605F881F8C2}"/>
              </a:ext>
            </a:extLst>
          </p:cNvPr>
          <p:cNvSpPr txBox="1"/>
          <p:nvPr/>
        </p:nvSpPr>
        <p:spPr>
          <a:xfrm>
            <a:off x="109871" y="51950"/>
            <a:ext cx="540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MÔ HÌNH PHÁT TRIỂN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1881C-45AF-4DD4-901D-57508EF9CCC5}"/>
              </a:ext>
            </a:extLst>
          </p:cNvPr>
          <p:cNvSpPr/>
          <p:nvPr/>
        </p:nvSpPr>
        <p:spPr>
          <a:xfrm rot="2700000">
            <a:off x="1825683" y="1128822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0F710-7A5C-4EB1-A6B5-9BD67A5109DE}"/>
              </a:ext>
            </a:extLst>
          </p:cNvPr>
          <p:cNvSpPr/>
          <p:nvPr/>
        </p:nvSpPr>
        <p:spPr>
          <a:xfrm rot="2700000">
            <a:off x="1241039" y="2388658"/>
            <a:ext cx="1484408" cy="13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2D46E-C3D9-49DE-816E-8912562F5A78}"/>
              </a:ext>
            </a:extLst>
          </p:cNvPr>
          <p:cNvGrpSpPr/>
          <p:nvPr/>
        </p:nvGrpSpPr>
        <p:grpSpPr>
          <a:xfrm>
            <a:off x="2177932" y="1461995"/>
            <a:ext cx="749140" cy="701680"/>
            <a:chOff x="4064000" y="5461000"/>
            <a:chExt cx="735013" cy="709613"/>
          </a:xfrm>
          <a:solidFill>
            <a:schemeClr val="accent1"/>
          </a:solidFill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43B28755-BB1D-4092-B8DF-B468DF5B3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8ACCAAD0-4D74-49D5-9C4D-E78D03405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67256921-2F2B-4CA7-9B5B-42C110FEC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0A0A0A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AF3FE-A56C-4900-88DA-AAFC9270DA27}"/>
              </a:ext>
            </a:extLst>
          </p:cNvPr>
          <p:cNvSpPr/>
          <p:nvPr/>
        </p:nvSpPr>
        <p:spPr>
          <a:xfrm rot="2700000">
            <a:off x="1812725" y="3240827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rgbClr val="F6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45A4-ADCE-419E-B60D-BAAFB6B4B51A}"/>
              </a:ext>
            </a:extLst>
          </p:cNvPr>
          <p:cNvSpPr/>
          <p:nvPr/>
        </p:nvSpPr>
        <p:spPr>
          <a:xfrm rot="18906733">
            <a:off x="3080767" y="2657665"/>
            <a:ext cx="126348" cy="1484408"/>
          </a:xfrm>
          <a:prstGeom prst="rect">
            <a:avLst/>
          </a:prstGeom>
          <a:solidFill>
            <a:srgbClr val="F6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id="{29C3ACBF-365E-41AF-B77B-951C3EAE335C}"/>
              </a:ext>
            </a:extLst>
          </p:cNvPr>
          <p:cNvSpPr>
            <a:spLocks noEditPoints="1"/>
          </p:cNvSpPr>
          <p:nvPr/>
        </p:nvSpPr>
        <p:spPr bwMode="auto">
          <a:xfrm>
            <a:off x="2137878" y="3621963"/>
            <a:ext cx="834102" cy="556390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0A0A0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CF674-7763-411B-978D-9C181BDF58E8}"/>
              </a:ext>
            </a:extLst>
          </p:cNvPr>
          <p:cNvSpPr/>
          <p:nvPr/>
        </p:nvSpPr>
        <p:spPr>
          <a:xfrm rot="2700000">
            <a:off x="719900" y="4303197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A43EFA-C097-40FD-9C18-6C60113ED1D0}"/>
              </a:ext>
            </a:extLst>
          </p:cNvPr>
          <p:cNvSpPr/>
          <p:nvPr/>
        </p:nvSpPr>
        <p:spPr>
          <a:xfrm rot="2702233">
            <a:off x="818520" y="3708841"/>
            <a:ext cx="126348" cy="14844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C1967E7B-F7B0-47B8-88EF-7779980E56C5}"/>
              </a:ext>
            </a:extLst>
          </p:cNvPr>
          <p:cNvSpPr>
            <a:spLocks noEditPoints="1"/>
          </p:cNvSpPr>
          <p:nvPr/>
        </p:nvSpPr>
        <p:spPr bwMode="auto">
          <a:xfrm>
            <a:off x="1109314" y="4600718"/>
            <a:ext cx="771470" cy="772978"/>
          </a:xfrm>
          <a:custGeom>
            <a:avLst/>
            <a:gdLst>
              <a:gd name="T0" fmla="*/ 102 w 415"/>
              <a:gd name="T1" fmla="*/ 148 h 437"/>
              <a:gd name="T2" fmla="*/ 158 w 415"/>
              <a:gd name="T3" fmla="*/ 148 h 437"/>
              <a:gd name="T4" fmla="*/ 231 w 415"/>
              <a:gd name="T5" fmla="*/ 77 h 437"/>
              <a:gd name="T6" fmla="*/ 231 w 415"/>
              <a:gd name="T7" fmla="*/ 105 h 437"/>
              <a:gd name="T8" fmla="*/ 231 w 415"/>
              <a:gd name="T9" fmla="*/ 77 h 437"/>
              <a:gd name="T10" fmla="*/ 365 w 415"/>
              <a:gd name="T11" fmla="*/ 206 h 437"/>
              <a:gd name="T12" fmla="*/ 356 w 415"/>
              <a:gd name="T13" fmla="*/ 125 h 437"/>
              <a:gd name="T14" fmla="*/ 41 w 415"/>
              <a:gd name="T15" fmla="*/ 82 h 437"/>
              <a:gd name="T16" fmla="*/ 70 w 415"/>
              <a:gd name="T17" fmla="*/ 437 h 437"/>
              <a:gd name="T18" fmla="*/ 298 w 415"/>
              <a:gd name="T19" fmla="*/ 409 h 437"/>
              <a:gd name="T20" fmla="*/ 382 w 415"/>
              <a:gd name="T21" fmla="*/ 386 h 437"/>
              <a:gd name="T22" fmla="*/ 375 w 415"/>
              <a:gd name="T23" fmla="*/ 337 h 437"/>
              <a:gd name="T24" fmla="*/ 379 w 415"/>
              <a:gd name="T25" fmla="*/ 314 h 437"/>
              <a:gd name="T26" fmla="*/ 386 w 415"/>
              <a:gd name="T27" fmla="*/ 279 h 437"/>
              <a:gd name="T28" fmla="*/ 200 w 415"/>
              <a:gd name="T29" fmla="*/ 158 h 437"/>
              <a:gd name="T30" fmla="*/ 180 w 415"/>
              <a:gd name="T31" fmla="*/ 164 h 437"/>
              <a:gd name="T32" fmla="*/ 187 w 415"/>
              <a:gd name="T33" fmla="*/ 185 h 437"/>
              <a:gd name="T34" fmla="*/ 187 w 415"/>
              <a:gd name="T35" fmla="*/ 189 h 437"/>
              <a:gd name="T36" fmla="*/ 167 w 415"/>
              <a:gd name="T37" fmla="*/ 204 h 437"/>
              <a:gd name="T38" fmla="*/ 146 w 415"/>
              <a:gd name="T39" fmla="*/ 198 h 437"/>
              <a:gd name="T40" fmla="*/ 140 w 415"/>
              <a:gd name="T41" fmla="*/ 218 h 437"/>
              <a:gd name="T42" fmla="*/ 116 w 415"/>
              <a:gd name="T43" fmla="*/ 215 h 437"/>
              <a:gd name="T44" fmla="*/ 106 w 415"/>
              <a:gd name="T45" fmla="*/ 195 h 437"/>
              <a:gd name="T46" fmla="*/ 91 w 415"/>
              <a:gd name="T47" fmla="*/ 205 h 437"/>
              <a:gd name="T48" fmla="*/ 73 w 415"/>
              <a:gd name="T49" fmla="*/ 187 h 437"/>
              <a:gd name="T50" fmla="*/ 83 w 415"/>
              <a:gd name="T51" fmla="*/ 172 h 437"/>
              <a:gd name="T52" fmla="*/ 62 w 415"/>
              <a:gd name="T53" fmla="*/ 161 h 437"/>
              <a:gd name="T54" fmla="*/ 60 w 415"/>
              <a:gd name="T55" fmla="*/ 137 h 437"/>
              <a:gd name="T56" fmla="*/ 79 w 415"/>
              <a:gd name="T57" fmla="*/ 131 h 437"/>
              <a:gd name="T58" fmla="*/ 73 w 415"/>
              <a:gd name="T59" fmla="*/ 110 h 437"/>
              <a:gd name="T60" fmla="*/ 73 w 415"/>
              <a:gd name="T61" fmla="*/ 106 h 437"/>
              <a:gd name="T62" fmla="*/ 93 w 415"/>
              <a:gd name="T63" fmla="*/ 91 h 437"/>
              <a:gd name="T64" fmla="*/ 114 w 415"/>
              <a:gd name="T65" fmla="*/ 97 h 437"/>
              <a:gd name="T66" fmla="*/ 120 w 415"/>
              <a:gd name="T67" fmla="*/ 77 h 437"/>
              <a:gd name="T68" fmla="*/ 143 w 415"/>
              <a:gd name="T69" fmla="*/ 80 h 437"/>
              <a:gd name="T70" fmla="*/ 154 w 415"/>
              <a:gd name="T71" fmla="*/ 100 h 437"/>
              <a:gd name="T72" fmla="*/ 169 w 415"/>
              <a:gd name="T73" fmla="*/ 90 h 437"/>
              <a:gd name="T74" fmla="*/ 187 w 415"/>
              <a:gd name="T75" fmla="*/ 108 h 437"/>
              <a:gd name="T76" fmla="*/ 177 w 415"/>
              <a:gd name="T77" fmla="*/ 123 h 437"/>
              <a:gd name="T78" fmla="*/ 197 w 415"/>
              <a:gd name="T79" fmla="*/ 134 h 437"/>
              <a:gd name="T80" fmla="*/ 200 w 415"/>
              <a:gd name="T81" fmla="*/ 158 h 437"/>
              <a:gd name="T82" fmla="*/ 257 w 415"/>
              <a:gd name="T83" fmla="*/ 102 h 437"/>
              <a:gd name="T84" fmla="*/ 259 w 415"/>
              <a:gd name="T85" fmla="*/ 122 h 437"/>
              <a:gd name="T86" fmla="*/ 245 w 415"/>
              <a:gd name="T87" fmla="*/ 131 h 437"/>
              <a:gd name="T88" fmla="*/ 231 w 415"/>
              <a:gd name="T89" fmla="*/ 119 h 437"/>
              <a:gd name="T90" fmla="*/ 217 w 415"/>
              <a:gd name="T91" fmla="*/ 131 h 437"/>
              <a:gd name="T92" fmla="*/ 203 w 415"/>
              <a:gd name="T93" fmla="*/ 122 h 437"/>
              <a:gd name="T94" fmla="*/ 206 w 415"/>
              <a:gd name="T95" fmla="*/ 102 h 437"/>
              <a:gd name="T96" fmla="*/ 189 w 415"/>
              <a:gd name="T97" fmla="*/ 83 h 437"/>
              <a:gd name="T98" fmla="*/ 209 w 415"/>
              <a:gd name="T99" fmla="*/ 74 h 437"/>
              <a:gd name="T100" fmla="*/ 204 w 415"/>
              <a:gd name="T101" fmla="*/ 58 h 437"/>
              <a:gd name="T102" fmla="*/ 228 w 415"/>
              <a:gd name="T103" fmla="*/ 63 h 437"/>
              <a:gd name="T104" fmla="*/ 235 w 415"/>
              <a:gd name="T105" fmla="*/ 63 h 437"/>
              <a:gd name="T106" fmla="*/ 245 w 415"/>
              <a:gd name="T107" fmla="*/ 50 h 437"/>
              <a:gd name="T108" fmla="*/ 259 w 415"/>
              <a:gd name="T109" fmla="*/ 59 h 437"/>
              <a:gd name="T110" fmla="*/ 257 w 415"/>
              <a:gd name="T111" fmla="*/ 80 h 437"/>
              <a:gd name="T112" fmla="*/ 273 w 415"/>
              <a:gd name="T113" fmla="*/ 9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37">
                <a:moveTo>
                  <a:pt x="130" y="119"/>
                </a:moveTo>
                <a:cubicBezTo>
                  <a:pt x="114" y="119"/>
                  <a:pt x="102" y="132"/>
                  <a:pt x="102" y="148"/>
                </a:cubicBezTo>
                <a:cubicBezTo>
                  <a:pt x="102" y="163"/>
                  <a:pt x="114" y="176"/>
                  <a:pt x="130" y="176"/>
                </a:cubicBezTo>
                <a:cubicBezTo>
                  <a:pt x="145" y="176"/>
                  <a:pt x="158" y="163"/>
                  <a:pt x="158" y="148"/>
                </a:cubicBezTo>
                <a:cubicBezTo>
                  <a:pt x="158" y="132"/>
                  <a:pt x="145" y="119"/>
                  <a:pt x="130" y="119"/>
                </a:cubicBezTo>
                <a:close/>
                <a:moveTo>
                  <a:pt x="231" y="77"/>
                </a:moveTo>
                <a:cubicBezTo>
                  <a:pt x="224" y="77"/>
                  <a:pt x="217" y="83"/>
                  <a:pt x="217" y="91"/>
                </a:cubicBezTo>
                <a:cubicBezTo>
                  <a:pt x="217" y="98"/>
                  <a:pt x="224" y="105"/>
                  <a:pt x="231" y="105"/>
                </a:cubicBezTo>
                <a:cubicBezTo>
                  <a:pt x="239" y="105"/>
                  <a:pt x="245" y="98"/>
                  <a:pt x="245" y="91"/>
                </a:cubicBezTo>
                <a:cubicBezTo>
                  <a:pt x="245" y="83"/>
                  <a:pt x="239" y="77"/>
                  <a:pt x="231" y="77"/>
                </a:cubicBezTo>
                <a:close/>
                <a:moveTo>
                  <a:pt x="407" y="258"/>
                </a:moveTo>
                <a:cubicBezTo>
                  <a:pt x="400" y="246"/>
                  <a:pt x="371" y="214"/>
                  <a:pt x="365" y="206"/>
                </a:cubicBezTo>
                <a:cubicBezTo>
                  <a:pt x="360" y="199"/>
                  <a:pt x="357" y="194"/>
                  <a:pt x="360" y="186"/>
                </a:cubicBezTo>
                <a:cubicBezTo>
                  <a:pt x="364" y="179"/>
                  <a:pt x="370" y="163"/>
                  <a:pt x="356" y="125"/>
                </a:cubicBezTo>
                <a:cubicBezTo>
                  <a:pt x="342" y="88"/>
                  <a:pt x="320" y="34"/>
                  <a:pt x="249" y="17"/>
                </a:cubicBezTo>
                <a:cubicBezTo>
                  <a:pt x="178" y="0"/>
                  <a:pt x="80" y="9"/>
                  <a:pt x="41" y="82"/>
                </a:cubicBezTo>
                <a:cubicBezTo>
                  <a:pt x="41" y="82"/>
                  <a:pt x="0" y="141"/>
                  <a:pt x="29" y="223"/>
                </a:cubicBezTo>
                <a:cubicBezTo>
                  <a:pt x="63" y="294"/>
                  <a:pt x="113" y="317"/>
                  <a:pt x="70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285" y="416"/>
                  <a:pt x="298" y="409"/>
                </a:cubicBezTo>
                <a:cubicBezTo>
                  <a:pt x="310" y="402"/>
                  <a:pt x="324" y="404"/>
                  <a:pt x="337" y="405"/>
                </a:cubicBezTo>
                <a:cubicBezTo>
                  <a:pt x="350" y="407"/>
                  <a:pt x="380" y="406"/>
                  <a:pt x="382" y="386"/>
                </a:cubicBezTo>
                <a:cubicBezTo>
                  <a:pt x="384" y="373"/>
                  <a:pt x="377" y="362"/>
                  <a:pt x="374" y="355"/>
                </a:cubicBezTo>
                <a:cubicBezTo>
                  <a:pt x="371" y="347"/>
                  <a:pt x="369" y="342"/>
                  <a:pt x="375" y="337"/>
                </a:cubicBezTo>
                <a:cubicBezTo>
                  <a:pt x="381" y="333"/>
                  <a:pt x="382" y="324"/>
                  <a:pt x="379" y="321"/>
                </a:cubicBezTo>
                <a:cubicBezTo>
                  <a:pt x="375" y="318"/>
                  <a:pt x="376" y="317"/>
                  <a:pt x="379" y="314"/>
                </a:cubicBezTo>
                <a:cubicBezTo>
                  <a:pt x="382" y="312"/>
                  <a:pt x="381" y="303"/>
                  <a:pt x="376" y="296"/>
                </a:cubicBezTo>
                <a:cubicBezTo>
                  <a:pt x="372" y="289"/>
                  <a:pt x="376" y="279"/>
                  <a:pt x="386" y="279"/>
                </a:cubicBezTo>
                <a:cubicBezTo>
                  <a:pt x="397" y="279"/>
                  <a:pt x="415" y="270"/>
                  <a:pt x="407" y="258"/>
                </a:cubicBezTo>
                <a:close/>
                <a:moveTo>
                  <a:pt x="200" y="158"/>
                </a:moveTo>
                <a:cubicBezTo>
                  <a:pt x="200" y="159"/>
                  <a:pt x="199" y="161"/>
                  <a:pt x="197" y="161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79" y="167"/>
                  <a:pt x="178" y="169"/>
                  <a:pt x="177" y="172"/>
                </a:cubicBezTo>
                <a:cubicBezTo>
                  <a:pt x="180" y="176"/>
                  <a:pt x="183" y="180"/>
                  <a:pt x="187" y="185"/>
                </a:cubicBezTo>
                <a:cubicBezTo>
                  <a:pt x="187" y="185"/>
                  <a:pt x="187" y="186"/>
                  <a:pt x="187" y="187"/>
                </a:cubicBezTo>
                <a:cubicBezTo>
                  <a:pt x="187" y="188"/>
                  <a:pt x="187" y="188"/>
                  <a:pt x="187" y="189"/>
                </a:cubicBezTo>
                <a:cubicBezTo>
                  <a:pt x="185" y="192"/>
                  <a:pt x="172" y="205"/>
                  <a:pt x="169" y="205"/>
                </a:cubicBezTo>
                <a:cubicBezTo>
                  <a:pt x="168" y="205"/>
                  <a:pt x="167" y="205"/>
                  <a:pt x="167" y="204"/>
                </a:cubicBezTo>
                <a:cubicBezTo>
                  <a:pt x="154" y="195"/>
                  <a:pt x="154" y="195"/>
                  <a:pt x="154" y="195"/>
                </a:cubicBezTo>
                <a:cubicBezTo>
                  <a:pt x="151" y="196"/>
                  <a:pt x="149" y="197"/>
                  <a:pt x="146" y="198"/>
                </a:cubicBezTo>
                <a:cubicBezTo>
                  <a:pt x="145" y="204"/>
                  <a:pt x="145" y="210"/>
                  <a:pt x="143" y="215"/>
                </a:cubicBezTo>
                <a:cubicBezTo>
                  <a:pt x="143" y="216"/>
                  <a:pt x="142" y="218"/>
                  <a:pt x="140" y="218"/>
                </a:cubicBezTo>
                <a:cubicBezTo>
                  <a:pt x="120" y="218"/>
                  <a:pt x="120" y="218"/>
                  <a:pt x="120" y="218"/>
                </a:cubicBezTo>
                <a:cubicBezTo>
                  <a:pt x="118" y="218"/>
                  <a:pt x="117" y="216"/>
                  <a:pt x="116" y="215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11" y="197"/>
                  <a:pt x="108" y="196"/>
                  <a:pt x="106" y="195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5"/>
                  <a:pt x="91" y="205"/>
                  <a:pt x="91" y="205"/>
                </a:cubicBezTo>
                <a:cubicBezTo>
                  <a:pt x="90" y="205"/>
                  <a:pt x="89" y="205"/>
                  <a:pt x="88" y="204"/>
                </a:cubicBezTo>
                <a:cubicBezTo>
                  <a:pt x="85" y="202"/>
                  <a:pt x="73" y="190"/>
                  <a:pt x="73" y="187"/>
                </a:cubicBezTo>
                <a:cubicBezTo>
                  <a:pt x="73" y="186"/>
                  <a:pt x="73" y="185"/>
                  <a:pt x="73" y="185"/>
                </a:cubicBezTo>
                <a:cubicBezTo>
                  <a:pt x="76" y="181"/>
                  <a:pt x="80" y="176"/>
                  <a:pt x="83" y="172"/>
                </a:cubicBezTo>
                <a:cubicBezTo>
                  <a:pt x="81" y="169"/>
                  <a:pt x="80" y="166"/>
                  <a:pt x="79" y="163"/>
                </a:cubicBezTo>
                <a:cubicBezTo>
                  <a:pt x="62" y="161"/>
                  <a:pt x="62" y="161"/>
                  <a:pt x="62" y="161"/>
                </a:cubicBezTo>
                <a:cubicBezTo>
                  <a:pt x="61" y="160"/>
                  <a:pt x="60" y="159"/>
                  <a:pt x="60" y="15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6"/>
                  <a:pt x="61" y="134"/>
                  <a:pt x="62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28"/>
                  <a:pt x="81" y="126"/>
                  <a:pt x="83" y="123"/>
                </a:cubicBezTo>
                <a:cubicBezTo>
                  <a:pt x="80" y="119"/>
                  <a:pt x="76" y="115"/>
                  <a:pt x="73" y="110"/>
                </a:cubicBezTo>
                <a:cubicBezTo>
                  <a:pt x="73" y="110"/>
                  <a:pt x="72" y="109"/>
                  <a:pt x="72" y="108"/>
                </a:cubicBezTo>
                <a:cubicBezTo>
                  <a:pt x="72" y="107"/>
                  <a:pt x="72" y="107"/>
                  <a:pt x="73" y="106"/>
                </a:cubicBezTo>
                <a:cubicBezTo>
                  <a:pt x="75" y="103"/>
                  <a:pt x="87" y="90"/>
                  <a:pt x="91" y="90"/>
                </a:cubicBezTo>
                <a:cubicBezTo>
                  <a:pt x="91" y="90"/>
                  <a:pt x="92" y="90"/>
                  <a:pt x="93" y="9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8" y="99"/>
                  <a:pt x="111" y="98"/>
                  <a:pt x="114" y="97"/>
                </a:cubicBezTo>
                <a:cubicBezTo>
                  <a:pt x="114" y="91"/>
                  <a:pt x="115" y="85"/>
                  <a:pt x="116" y="80"/>
                </a:cubicBezTo>
                <a:cubicBezTo>
                  <a:pt x="117" y="79"/>
                  <a:pt x="118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2" y="77"/>
                  <a:pt x="143" y="79"/>
                  <a:pt x="143" y="80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9" y="98"/>
                  <a:pt x="151" y="99"/>
                  <a:pt x="154" y="100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0"/>
                  <a:pt x="168" y="90"/>
                  <a:pt x="169" y="90"/>
                </a:cubicBezTo>
                <a:cubicBezTo>
                  <a:pt x="170" y="90"/>
                  <a:pt x="171" y="90"/>
                  <a:pt x="171" y="91"/>
                </a:cubicBezTo>
                <a:cubicBezTo>
                  <a:pt x="174" y="93"/>
                  <a:pt x="187" y="105"/>
                  <a:pt x="187" y="108"/>
                </a:cubicBezTo>
                <a:cubicBezTo>
                  <a:pt x="187" y="109"/>
                  <a:pt x="187" y="110"/>
                  <a:pt x="186" y="110"/>
                </a:cubicBezTo>
                <a:cubicBezTo>
                  <a:pt x="183" y="115"/>
                  <a:pt x="180" y="119"/>
                  <a:pt x="177" y="123"/>
                </a:cubicBezTo>
                <a:cubicBezTo>
                  <a:pt x="178" y="126"/>
                  <a:pt x="180" y="129"/>
                  <a:pt x="181" y="132"/>
                </a:cubicBezTo>
                <a:cubicBezTo>
                  <a:pt x="197" y="134"/>
                  <a:pt x="197" y="134"/>
                  <a:pt x="197" y="134"/>
                </a:cubicBezTo>
                <a:cubicBezTo>
                  <a:pt x="199" y="135"/>
                  <a:pt x="200" y="136"/>
                  <a:pt x="200" y="138"/>
                </a:cubicBezTo>
                <a:lnTo>
                  <a:pt x="200" y="158"/>
                </a:lnTo>
                <a:close/>
                <a:moveTo>
                  <a:pt x="273" y="98"/>
                </a:moveTo>
                <a:cubicBezTo>
                  <a:pt x="273" y="100"/>
                  <a:pt x="259" y="101"/>
                  <a:pt x="257" y="102"/>
                </a:cubicBezTo>
                <a:cubicBezTo>
                  <a:pt x="256" y="104"/>
                  <a:pt x="255" y="106"/>
                  <a:pt x="254" y="107"/>
                </a:cubicBezTo>
                <a:cubicBezTo>
                  <a:pt x="255" y="110"/>
                  <a:pt x="259" y="120"/>
                  <a:pt x="259" y="122"/>
                </a:cubicBezTo>
                <a:cubicBezTo>
                  <a:pt x="259" y="123"/>
                  <a:pt x="259" y="123"/>
                  <a:pt x="259" y="123"/>
                </a:cubicBezTo>
                <a:cubicBezTo>
                  <a:pt x="258" y="124"/>
                  <a:pt x="246" y="131"/>
                  <a:pt x="245" y="131"/>
                </a:cubicBezTo>
                <a:cubicBezTo>
                  <a:pt x="244" y="131"/>
                  <a:pt x="236" y="120"/>
                  <a:pt x="235" y="118"/>
                </a:cubicBezTo>
                <a:cubicBezTo>
                  <a:pt x="234" y="119"/>
                  <a:pt x="232" y="119"/>
                  <a:pt x="231" y="119"/>
                </a:cubicBezTo>
                <a:cubicBezTo>
                  <a:pt x="230" y="119"/>
                  <a:pt x="229" y="119"/>
                  <a:pt x="228" y="118"/>
                </a:cubicBezTo>
                <a:cubicBezTo>
                  <a:pt x="227" y="120"/>
                  <a:pt x="219" y="131"/>
                  <a:pt x="217" y="131"/>
                </a:cubicBezTo>
                <a:cubicBezTo>
                  <a:pt x="217" y="131"/>
                  <a:pt x="205" y="124"/>
                  <a:pt x="204" y="123"/>
                </a:cubicBezTo>
                <a:cubicBezTo>
                  <a:pt x="203" y="123"/>
                  <a:pt x="203" y="123"/>
                  <a:pt x="203" y="122"/>
                </a:cubicBezTo>
                <a:cubicBezTo>
                  <a:pt x="203" y="121"/>
                  <a:pt x="208" y="110"/>
                  <a:pt x="209" y="107"/>
                </a:cubicBezTo>
                <a:cubicBezTo>
                  <a:pt x="208" y="106"/>
                  <a:pt x="206" y="104"/>
                  <a:pt x="206" y="102"/>
                </a:cubicBezTo>
                <a:cubicBezTo>
                  <a:pt x="203" y="101"/>
                  <a:pt x="189" y="100"/>
                  <a:pt x="189" y="98"/>
                </a:cubicBezTo>
                <a:cubicBezTo>
                  <a:pt x="189" y="83"/>
                  <a:pt x="189" y="83"/>
                  <a:pt x="189" y="83"/>
                </a:cubicBezTo>
                <a:cubicBezTo>
                  <a:pt x="189" y="81"/>
                  <a:pt x="203" y="80"/>
                  <a:pt x="206" y="80"/>
                </a:cubicBezTo>
                <a:cubicBezTo>
                  <a:pt x="206" y="78"/>
                  <a:pt x="208" y="76"/>
                  <a:pt x="209" y="74"/>
                </a:cubicBezTo>
                <a:cubicBezTo>
                  <a:pt x="208" y="72"/>
                  <a:pt x="203" y="61"/>
                  <a:pt x="203" y="59"/>
                </a:cubicBezTo>
                <a:cubicBezTo>
                  <a:pt x="203" y="59"/>
                  <a:pt x="203" y="58"/>
                  <a:pt x="204" y="58"/>
                </a:cubicBezTo>
                <a:cubicBezTo>
                  <a:pt x="205" y="57"/>
                  <a:pt x="217" y="50"/>
                  <a:pt x="217" y="50"/>
                </a:cubicBezTo>
                <a:cubicBezTo>
                  <a:pt x="219" y="50"/>
                  <a:pt x="227" y="61"/>
                  <a:pt x="228" y="63"/>
                </a:cubicBezTo>
                <a:cubicBezTo>
                  <a:pt x="229" y="63"/>
                  <a:pt x="230" y="63"/>
                  <a:pt x="231" y="63"/>
                </a:cubicBezTo>
                <a:cubicBezTo>
                  <a:pt x="232" y="63"/>
                  <a:pt x="234" y="63"/>
                  <a:pt x="235" y="63"/>
                </a:cubicBezTo>
                <a:cubicBezTo>
                  <a:pt x="238" y="59"/>
                  <a:pt x="241" y="54"/>
                  <a:pt x="245" y="51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46" y="50"/>
                  <a:pt x="258" y="57"/>
                  <a:pt x="259" y="58"/>
                </a:cubicBezTo>
                <a:cubicBezTo>
                  <a:pt x="259" y="58"/>
                  <a:pt x="259" y="59"/>
                  <a:pt x="259" y="59"/>
                </a:cubicBezTo>
                <a:cubicBezTo>
                  <a:pt x="259" y="61"/>
                  <a:pt x="255" y="72"/>
                  <a:pt x="254" y="74"/>
                </a:cubicBezTo>
                <a:cubicBezTo>
                  <a:pt x="255" y="76"/>
                  <a:pt x="256" y="78"/>
                  <a:pt x="257" y="80"/>
                </a:cubicBezTo>
                <a:cubicBezTo>
                  <a:pt x="259" y="80"/>
                  <a:pt x="273" y="81"/>
                  <a:pt x="273" y="83"/>
                </a:cubicBezTo>
                <a:lnTo>
                  <a:pt x="273" y="9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8F37-8803-424C-9274-06009CFBF7AA}"/>
              </a:ext>
            </a:extLst>
          </p:cNvPr>
          <p:cNvSpPr/>
          <p:nvPr/>
        </p:nvSpPr>
        <p:spPr>
          <a:xfrm rot="2700000">
            <a:off x="2914134" y="4286871"/>
            <a:ext cx="1484408" cy="148440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86B082-C762-46EC-9919-157B9B5E23D3}"/>
              </a:ext>
            </a:extLst>
          </p:cNvPr>
          <p:cNvSpPr/>
          <p:nvPr/>
        </p:nvSpPr>
        <p:spPr>
          <a:xfrm rot="13500000">
            <a:off x="4181063" y="4848768"/>
            <a:ext cx="126348" cy="14844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AA80A9DE-02E6-44A8-BF4F-84B4485BE226}"/>
              </a:ext>
            </a:extLst>
          </p:cNvPr>
          <p:cNvSpPr>
            <a:spLocks noEditPoints="1"/>
          </p:cNvSpPr>
          <p:nvPr/>
        </p:nvSpPr>
        <p:spPr bwMode="auto">
          <a:xfrm>
            <a:off x="3523153" y="4901872"/>
            <a:ext cx="266523" cy="210312"/>
          </a:xfrm>
          <a:custGeom>
            <a:avLst/>
            <a:gdLst>
              <a:gd name="T0" fmla="*/ 28 w 35"/>
              <a:gd name="T1" fmla="*/ 12 h 36"/>
              <a:gd name="T2" fmla="*/ 20 w 35"/>
              <a:gd name="T3" fmla="*/ 13 h 36"/>
              <a:gd name="T4" fmla="*/ 10 w 35"/>
              <a:gd name="T5" fmla="*/ 7 h 36"/>
              <a:gd name="T6" fmla="*/ 15 w 35"/>
              <a:gd name="T7" fmla="*/ 6 h 36"/>
              <a:gd name="T8" fmla="*/ 19 w 35"/>
              <a:gd name="T9" fmla="*/ 6 h 36"/>
              <a:gd name="T10" fmla="*/ 20 w 35"/>
              <a:gd name="T11" fmla="*/ 2 h 36"/>
              <a:gd name="T12" fmla="*/ 13 w 35"/>
              <a:gd name="T13" fmla="*/ 1 h 36"/>
              <a:gd name="T14" fmla="*/ 6 w 35"/>
              <a:gd name="T15" fmla="*/ 4 h 36"/>
              <a:gd name="T16" fmla="*/ 5 w 35"/>
              <a:gd name="T17" fmla="*/ 3 h 36"/>
              <a:gd name="T18" fmla="*/ 3 w 35"/>
              <a:gd name="T19" fmla="*/ 5 h 36"/>
              <a:gd name="T20" fmla="*/ 4 w 35"/>
              <a:gd name="T21" fmla="*/ 6 h 36"/>
              <a:gd name="T22" fmla="*/ 1 w 35"/>
              <a:gd name="T23" fmla="*/ 15 h 36"/>
              <a:gd name="T24" fmla="*/ 3 w 35"/>
              <a:gd name="T25" fmla="*/ 22 h 36"/>
              <a:gd name="T26" fmla="*/ 18 w 35"/>
              <a:gd name="T27" fmla="*/ 21 h 36"/>
              <a:gd name="T28" fmla="*/ 23 w 35"/>
              <a:gd name="T29" fmla="*/ 31 h 36"/>
              <a:gd name="T30" fmla="*/ 19 w 35"/>
              <a:gd name="T31" fmla="*/ 30 h 36"/>
              <a:gd name="T32" fmla="*/ 16 w 35"/>
              <a:gd name="T33" fmla="*/ 28 h 36"/>
              <a:gd name="T34" fmla="*/ 13 w 35"/>
              <a:gd name="T35" fmla="*/ 31 h 36"/>
              <a:gd name="T36" fmla="*/ 17 w 35"/>
              <a:gd name="T37" fmla="*/ 35 h 36"/>
              <a:gd name="T38" fmla="*/ 25 w 35"/>
              <a:gd name="T39" fmla="*/ 36 h 36"/>
              <a:gd name="T40" fmla="*/ 31 w 35"/>
              <a:gd name="T41" fmla="*/ 35 h 36"/>
              <a:gd name="T42" fmla="*/ 33 w 35"/>
              <a:gd name="T43" fmla="*/ 34 h 36"/>
              <a:gd name="T44" fmla="*/ 33 w 35"/>
              <a:gd name="T45" fmla="*/ 32 h 36"/>
              <a:gd name="T46" fmla="*/ 34 w 35"/>
              <a:gd name="T47" fmla="*/ 26 h 36"/>
              <a:gd name="T48" fmla="*/ 35 w 35"/>
              <a:gd name="T49" fmla="*/ 18 h 36"/>
              <a:gd name="T50" fmla="*/ 10 w 35"/>
              <a:gd name="T51" fmla="*/ 17 h 36"/>
              <a:gd name="T52" fmla="*/ 6 w 35"/>
              <a:gd name="T53" fmla="*/ 15 h 36"/>
              <a:gd name="T54" fmla="*/ 7 w 35"/>
              <a:gd name="T55" fmla="*/ 11 h 36"/>
              <a:gd name="T56" fmla="*/ 14 w 35"/>
              <a:gd name="T57" fmla="*/ 16 h 36"/>
              <a:gd name="T58" fmla="*/ 29 w 35"/>
              <a:gd name="T59" fmla="*/ 25 h 36"/>
              <a:gd name="T60" fmla="*/ 21 w 35"/>
              <a:gd name="T61" fmla="*/ 20 h 36"/>
              <a:gd name="T62" fmla="*/ 25 w 35"/>
              <a:gd name="T63" fmla="*/ 18 h 36"/>
              <a:gd name="T64" fmla="*/ 28 w 35"/>
              <a:gd name="T65" fmla="*/ 20 h 36"/>
              <a:gd name="T66" fmla="*/ 29 w 35"/>
              <a:gd name="T6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" h="36">
                <a:moveTo>
                  <a:pt x="32" y="15"/>
                </a:moveTo>
                <a:cubicBezTo>
                  <a:pt x="31" y="14"/>
                  <a:pt x="30" y="13"/>
                  <a:pt x="28" y="12"/>
                </a:cubicBezTo>
                <a:cubicBezTo>
                  <a:pt x="27" y="12"/>
                  <a:pt x="26" y="12"/>
                  <a:pt x="24" y="12"/>
                </a:cubicBezTo>
                <a:cubicBezTo>
                  <a:pt x="23" y="12"/>
                  <a:pt x="22" y="12"/>
                  <a:pt x="20" y="13"/>
                </a:cubicBezTo>
                <a:cubicBezTo>
                  <a:pt x="19" y="13"/>
                  <a:pt x="18" y="14"/>
                  <a:pt x="16" y="15"/>
                </a:cubicBezTo>
                <a:cubicBezTo>
                  <a:pt x="14" y="12"/>
                  <a:pt x="12" y="10"/>
                  <a:pt x="10" y="7"/>
                </a:cubicBezTo>
                <a:cubicBezTo>
                  <a:pt x="11" y="7"/>
                  <a:pt x="12" y="6"/>
                  <a:pt x="13" y="6"/>
                </a:cubicBezTo>
                <a:cubicBezTo>
                  <a:pt x="14" y="6"/>
                  <a:pt x="14" y="6"/>
                  <a:pt x="15" y="6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7"/>
                  <a:pt x="19" y="7"/>
                  <a:pt x="19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20" y="4"/>
                  <a:pt x="20" y="3"/>
                  <a:pt x="20" y="2"/>
                </a:cubicBezTo>
                <a:cubicBezTo>
                  <a:pt x="19" y="1"/>
                  <a:pt x="18" y="1"/>
                  <a:pt x="16" y="0"/>
                </a:cubicBezTo>
                <a:cubicBezTo>
                  <a:pt x="15" y="0"/>
                  <a:pt x="14" y="0"/>
                  <a:pt x="13" y="1"/>
                </a:cubicBezTo>
                <a:cubicBezTo>
                  <a:pt x="11" y="1"/>
                  <a:pt x="10" y="1"/>
                  <a:pt x="9" y="2"/>
                </a:cubicBezTo>
                <a:cubicBezTo>
                  <a:pt x="8" y="3"/>
                  <a:pt x="7" y="3"/>
                  <a:pt x="6" y="4"/>
                </a:cubicBezTo>
                <a:cubicBezTo>
                  <a:pt x="6" y="4"/>
                  <a:pt x="6" y="3"/>
                  <a:pt x="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3"/>
                  <a:pt x="3" y="3"/>
                </a:cubicBezTo>
                <a:cubicBezTo>
                  <a:pt x="3" y="4"/>
                  <a:pt x="3" y="4"/>
                  <a:pt x="3" y="5"/>
                </a:cubicBezTo>
                <a:cubicBezTo>
                  <a:pt x="3" y="5"/>
                  <a:pt x="3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9"/>
                  <a:pt x="2" y="10"/>
                </a:cubicBezTo>
                <a:cubicBezTo>
                  <a:pt x="1" y="12"/>
                  <a:pt x="1" y="13"/>
                  <a:pt x="1" y="15"/>
                </a:cubicBezTo>
                <a:cubicBezTo>
                  <a:pt x="0" y="16"/>
                  <a:pt x="1" y="17"/>
                  <a:pt x="1" y="18"/>
                </a:cubicBezTo>
                <a:cubicBezTo>
                  <a:pt x="1" y="20"/>
                  <a:pt x="2" y="21"/>
                  <a:pt x="3" y="22"/>
                </a:cubicBezTo>
                <a:cubicBezTo>
                  <a:pt x="5" y="23"/>
                  <a:pt x="8" y="24"/>
                  <a:pt x="10" y="24"/>
                </a:cubicBezTo>
                <a:cubicBezTo>
                  <a:pt x="13" y="23"/>
                  <a:pt x="15" y="23"/>
                  <a:pt x="18" y="21"/>
                </a:cubicBezTo>
                <a:cubicBezTo>
                  <a:pt x="21" y="24"/>
                  <a:pt x="23" y="27"/>
                  <a:pt x="25" y="29"/>
                </a:cubicBezTo>
                <a:cubicBezTo>
                  <a:pt x="24" y="30"/>
                  <a:pt x="24" y="30"/>
                  <a:pt x="23" y="31"/>
                </a:cubicBezTo>
                <a:cubicBezTo>
                  <a:pt x="22" y="31"/>
                  <a:pt x="21" y="31"/>
                  <a:pt x="21" y="31"/>
                </a:cubicBezTo>
                <a:cubicBezTo>
                  <a:pt x="20" y="30"/>
                  <a:pt x="20" y="30"/>
                  <a:pt x="19" y="30"/>
                </a:cubicBezTo>
                <a:cubicBezTo>
                  <a:pt x="18" y="29"/>
                  <a:pt x="18" y="29"/>
                  <a:pt x="17" y="29"/>
                </a:cubicBezTo>
                <a:cubicBezTo>
                  <a:pt x="17" y="28"/>
                  <a:pt x="16" y="28"/>
                  <a:pt x="16" y="28"/>
                </a:cubicBezTo>
                <a:cubicBezTo>
                  <a:pt x="15" y="28"/>
                  <a:pt x="15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2"/>
                  <a:pt x="13" y="33"/>
                  <a:pt x="14" y="33"/>
                </a:cubicBezTo>
                <a:cubicBezTo>
                  <a:pt x="15" y="34"/>
                  <a:pt x="16" y="35"/>
                  <a:pt x="17" y="35"/>
                </a:cubicBezTo>
                <a:cubicBezTo>
                  <a:pt x="18" y="36"/>
                  <a:pt x="19" y="36"/>
                  <a:pt x="20" y="36"/>
                </a:cubicBezTo>
                <a:cubicBezTo>
                  <a:pt x="22" y="36"/>
                  <a:pt x="23" y="36"/>
                  <a:pt x="25" y="36"/>
                </a:cubicBezTo>
                <a:cubicBezTo>
                  <a:pt x="26" y="35"/>
                  <a:pt x="27" y="34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1" y="35"/>
                  <a:pt x="32" y="35"/>
                  <a:pt x="32" y="35"/>
                </a:cubicBezTo>
                <a:cubicBezTo>
                  <a:pt x="33" y="35"/>
                  <a:pt x="33" y="35"/>
                  <a:pt x="33" y="34"/>
                </a:cubicBezTo>
                <a:cubicBezTo>
                  <a:pt x="33" y="34"/>
                  <a:pt x="34" y="34"/>
                  <a:pt x="34" y="33"/>
                </a:cubicBezTo>
                <a:cubicBezTo>
                  <a:pt x="34" y="33"/>
                  <a:pt x="33" y="32"/>
                  <a:pt x="33" y="32"/>
                </a:cubicBezTo>
                <a:cubicBezTo>
                  <a:pt x="32" y="32"/>
                  <a:pt x="32" y="31"/>
                  <a:pt x="31" y="30"/>
                </a:cubicBezTo>
                <a:cubicBezTo>
                  <a:pt x="32" y="29"/>
                  <a:pt x="33" y="27"/>
                  <a:pt x="34" y="26"/>
                </a:cubicBezTo>
                <a:cubicBezTo>
                  <a:pt x="35" y="24"/>
                  <a:pt x="35" y="23"/>
                  <a:pt x="35" y="21"/>
                </a:cubicBezTo>
                <a:cubicBezTo>
                  <a:pt x="35" y="20"/>
                  <a:pt x="35" y="19"/>
                  <a:pt x="35" y="18"/>
                </a:cubicBezTo>
                <a:cubicBezTo>
                  <a:pt x="34" y="17"/>
                  <a:pt x="33" y="16"/>
                  <a:pt x="32" y="15"/>
                </a:cubicBezTo>
                <a:close/>
                <a:moveTo>
                  <a:pt x="10" y="17"/>
                </a:moveTo>
                <a:cubicBezTo>
                  <a:pt x="9" y="17"/>
                  <a:pt x="8" y="17"/>
                  <a:pt x="7" y="16"/>
                </a:cubicBezTo>
                <a:cubicBezTo>
                  <a:pt x="7" y="16"/>
                  <a:pt x="6" y="15"/>
                  <a:pt x="6" y="15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2"/>
                  <a:pt x="7" y="11"/>
                </a:cubicBezTo>
                <a:cubicBezTo>
                  <a:pt x="7" y="11"/>
                  <a:pt x="7" y="10"/>
                  <a:pt x="8" y="9"/>
                </a:cubicBezTo>
                <a:cubicBezTo>
                  <a:pt x="10" y="11"/>
                  <a:pt x="12" y="14"/>
                  <a:pt x="14" y="16"/>
                </a:cubicBezTo>
                <a:cubicBezTo>
                  <a:pt x="12" y="17"/>
                  <a:pt x="11" y="17"/>
                  <a:pt x="10" y="17"/>
                </a:cubicBezTo>
                <a:close/>
                <a:moveTo>
                  <a:pt x="29" y="25"/>
                </a:moveTo>
                <a:cubicBezTo>
                  <a:pt x="28" y="26"/>
                  <a:pt x="28" y="27"/>
                  <a:pt x="27" y="27"/>
                </a:cubicBezTo>
                <a:cubicBezTo>
                  <a:pt x="25" y="25"/>
                  <a:pt x="23" y="22"/>
                  <a:pt x="21" y="20"/>
                </a:cubicBezTo>
                <a:cubicBezTo>
                  <a:pt x="21" y="20"/>
                  <a:pt x="22" y="19"/>
                  <a:pt x="23" y="19"/>
                </a:cubicBezTo>
                <a:cubicBezTo>
                  <a:pt x="23" y="19"/>
                  <a:pt x="24" y="19"/>
                  <a:pt x="25" y="18"/>
                </a:cubicBezTo>
                <a:cubicBezTo>
                  <a:pt x="25" y="18"/>
                  <a:pt x="26" y="18"/>
                  <a:pt x="27" y="19"/>
                </a:cubicBezTo>
                <a:cubicBezTo>
                  <a:pt x="27" y="19"/>
                  <a:pt x="28" y="19"/>
                  <a:pt x="28" y="20"/>
                </a:cubicBezTo>
                <a:cubicBezTo>
                  <a:pt x="29" y="20"/>
                  <a:pt x="29" y="21"/>
                  <a:pt x="29" y="21"/>
                </a:cubicBezTo>
                <a:cubicBezTo>
                  <a:pt x="30" y="22"/>
                  <a:pt x="30" y="23"/>
                  <a:pt x="29" y="23"/>
                </a:cubicBezTo>
                <a:cubicBezTo>
                  <a:pt x="29" y="24"/>
                  <a:pt x="29" y="25"/>
                  <a:pt x="29" y="25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A4CBABA3-DF6B-4720-A93C-B94ABA8AB1A5}"/>
              </a:ext>
            </a:extLst>
          </p:cNvPr>
          <p:cNvSpPr>
            <a:spLocks noEditPoints="1"/>
          </p:cNvSpPr>
          <p:nvPr/>
        </p:nvSpPr>
        <p:spPr bwMode="auto">
          <a:xfrm>
            <a:off x="3258797" y="4612302"/>
            <a:ext cx="778654" cy="800076"/>
          </a:xfrm>
          <a:custGeom>
            <a:avLst/>
            <a:gdLst>
              <a:gd name="T0" fmla="*/ 127 w 130"/>
              <a:gd name="T1" fmla="*/ 42 h 128"/>
              <a:gd name="T2" fmla="*/ 87 w 130"/>
              <a:gd name="T3" fmla="*/ 2 h 128"/>
              <a:gd name="T4" fmla="*/ 79 w 130"/>
              <a:gd name="T5" fmla="*/ 0 h 128"/>
              <a:gd name="T6" fmla="*/ 75 w 130"/>
              <a:gd name="T7" fmla="*/ 2 h 128"/>
              <a:gd name="T8" fmla="*/ 73 w 130"/>
              <a:gd name="T9" fmla="*/ 6 h 128"/>
              <a:gd name="T10" fmla="*/ 64 w 130"/>
              <a:gd name="T11" fmla="*/ 21 h 128"/>
              <a:gd name="T12" fmla="*/ 41 w 130"/>
              <a:gd name="T13" fmla="*/ 37 h 128"/>
              <a:gd name="T14" fmla="*/ 15 w 130"/>
              <a:gd name="T15" fmla="*/ 55 h 128"/>
              <a:gd name="T16" fmla="*/ 1 w 130"/>
              <a:gd name="T17" fmla="*/ 78 h 128"/>
              <a:gd name="T18" fmla="*/ 3 w 130"/>
              <a:gd name="T19" fmla="*/ 86 h 128"/>
              <a:gd name="T20" fmla="*/ 43 w 130"/>
              <a:gd name="T21" fmla="*/ 126 h 128"/>
              <a:gd name="T22" fmla="*/ 51 w 130"/>
              <a:gd name="T23" fmla="*/ 128 h 128"/>
              <a:gd name="T24" fmla="*/ 55 w 130"/>
              <a:gd name="T25" fmla="*/ 126 h 128"/>
              <a:gd name="T26" fmla="*/ 57 w 130"/>
              <a:gd name="T27" fmla="*/ 122 h 128"/>
              <a:gd name="T28" fmla="*/ 66 w 130"/>
              <a:gd name="T29" fmla="*/ 107 h 128"/>
              <a:gd name="T30" fmla="*/ 89 w 130"/>
              <a:gd name="T31" fmla="*/ 91 h 128"/>
              <a:gd name="T32" fmla="*/ 115 w 130"/>
              <a:gd name="T33" fmla="*/ 73 h 128"/>
              <a:gd name="T34" fmla="*/ 129 w 130"/>
              <a:gd name="T35" fmla="*/ 50 h 128"/>
              <a:gd name="T36" fmla="*/ 127 w 130"/>
              <a:gd name="T37" fmla="*/ 42 h 128"/>
              <a:gd name="T38" fmla="*/ 49 w 130"/>
              <a:gd name="T39" fmla="*/ 120 h 128"/>
              <a:gd name="T40" fmla="*/ 9 w 130"/>
              <a:gd name="T41" fmla="*/ 80 h 128"/>
              <a:gd name="T42" fmla="*/ 81 w 130"/>
              <a:gd name="T43" fmla="*/ 8 h 128"/>
              <a:gd name="T44" fmla="*/ 121 w 130"/>
              <a:gd name="T45" fmla="*/ 48 h 128"/>
              <a:gd name="T46" fmla="*/ 49 w 130"/>
              <a:gd name="T4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128">
                <a:moveTo>
                  <a:pt x="127" y="42"/>
                </a:move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79" y="0"/>
                </a:cubicBezTo>
                <a:cubicBezTo>
                  <a:pt x="78" y="1"/>
                  <a:pt x="76" y="1"/>
                  <a:pt x="75" y="2"/>
                </a:cubicBezTo>
                <a:cubicBezTo>
                  <a:pt x="74" y="3"/>
                  <a:pt x="74" y="4"/>
                  <a:pt x="73" y="6"/>
                </a:cubicBezTo>
                <a:cubicBezTo>
                  <a:pt x="72" y="12"/>
                  <a:pt x="68" y="17"/>
                  <a:pt x="64" y="21"/>
                </a:cubicBezTo>
                <a:cubicBezTo>
                  <a:pt x="58" y="27"/>
                  <a:pt x="50" y="32"/>
                  <a:pt x="41" y="37"/>
                </a:cubicBezTo>
                <a:cubicBezTo>
                  <a:pt x="32" y="42"/>
                  <a:pt x="23" y="48"/>
                  <a:pt x="15" y="55"/>
                </a:cubicBezTo>
                <a:cubicBezTo>
                  <a:pt x="8" y="62"/>
                  <a:pt x="4" y="69"/>
                  <a:pt x="1" y="78"/>
                </a:cubicBezTo>
                <a:cubicBezTo>
                  <a:pt x="0" y="80"/>
                  <a:pt x="1" y="84"/>
                  <a:pt x="3" y="86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5" y="128"/>
                  <a:pt x="48" y="128"/>
                  <a:pt x="51" y="128"/>
                </a:cubicBezTo>
                <a:cubicBezTo>
                  <a:pt x="52" y="127"/>
                  <a:pt x="54" y="127"/>
                  <a:pt x="55" y="126"/>
                </a:cubicBezTo>
                <a:cubicBezTo>
                  <a:pt x="56" y="125"/>
                  <a:pt x="56" y="124"/>
                  <a:pt x="57" y="122"/>
                </a:cubicBezTo>
                <a:cubicBezTo>
                  <a:pt x="58" y="116"/>
                  <a:pt x="62" y="111"/>
                  <a:pt x="66" y="107"/>
                </a:cubicBezTo>
                <a:cubicBezTo>
                  <a:pt x="72" y="101"/>
                  <a:pt x="80" y="96"/>
                  <a:pt x="89" y="91"/>
                </a:cubicBezTo>
                <a:cubicBezTo>
                  <a:pt x="98" y="86"/>
                  <a:pt x="107" y="80"/>
                  <a:pt x="115" y="73"/>
                </a:cubicBezTo>
                <a:cubicBezTo>
                  <a:pt x="122" y="66"/>
                  <a:pt x="126" y="59"/>
                  <a:pt x="129" y="50"/>
                </a:cubicBezTo>
                <a:cubicBezTo>
                  <a:pt x="130" y="48"/>
                  <a:pt x="129" y="44"/>
                  <a:pt x="127" y="42"/>
                </a:cubicBezTo>
                <a:close/>
                <a:moveTo>
                  <a:pt x="49" y="120"/>
                </a:moveTo>
                <a:cubicBezTo>
                  <a:pt x="36" y="107"/>
                  <a:pt x="22" y="93"/>
                  <a:pt x="9" y="80"/>
                </a:cubicBezTo>
                <a:cubicBezTo>
                  <a:pt x="20" y="43"/>
                  <a:pt x="70" y="45"/>
                  <a:pt x="81" y="8"/>
                </a:cubicBezTo>
                <a:cubicBezTo>
                  <a:pt x="94" y="21"/>
                  <a:pt x="108" y="35"/>
                  <a:pt x="121" y="48"/>
                </a:cubicBezTo>
                <a:cubicBezTo>
                  <a:pt x="110" y="85"/>
                  <a:pt x="60" y="83"/>
                  <a:pt x="49" y="12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3D12598-6732-4FE1-BF6C-6BEB07AB338E}"/>
              </a:ext>
            </a:extLst>
          </p:cNvPr>
          <p:cNvSpPr/>
          <p:nvPr/>
        </p:nvSpPr>
        <p:spPr>
          <a:xfrm>
            <a:off x="3941395" y="821391"/>
            <a:ext cx="585216" cy="3067155"/>
          </a:xfrm>
          <a:prstGeom prst="rightBrace">
            <a:avLst>
              <a:gd name="adj1" fmla="val 81770"/>
              <a:gd name="adj2" fmla="val 50000"/>
            </a:avLst>
          </a:prstGeom>
          <a:ln w="28575">
            <a:solidFill>
              <a:srgbClr val="DF5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86BD6-8FA8-4CD3-9AA6-2FF42B1323BD}"/>
              </a:ext>
            </a:extLst>
          </p:cNvPr>
          <p:cNvSpPr txBox="1"/>
          <p:nvPr/>
        </p:nvSpPr>
        <p:spPr>
          <a:xfrm>
            <a:off x="5001744" y="1677449"/>
            <a:ext cx="50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Social Operation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Social Analyst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b="1" dirty="0" err="1"/>
              <a:t>luôn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đảm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qui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 </a:t>
            </a:r>
          </a:p>
          <a:p>
            <a:pPr algn="just"/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97B5A-4D18-44CD-83F4-EF3505CD7B91}"/>
              </a:ext>
            </a:extLst>
          </p:cNvPr>
          <p:cNvSpPr/>
          <p:nvPr/>
        </p:nvSpPr>
        <p:spPr>
          <a:xfrm>
            <a:off x="5001744" y="1248009"/>
            <a:ext cx="33908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72C4"/>
                </a:solidFill>
              </a:rPr>
              <a:t>ĐỘI NGŨ CỐT LÕI</a:t>
            </a:r>
            <a:endParaRPr lang="en-US" sz="2400" dirty="0">
              <a:solidFill>
                <a:srgbClr val="FA1230"/>
              </a:solidFill>
              <a:latin typeface="Robot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EB2D8-6492-4F59-BA5F-59E0BCFD81AB}"/>
              </a:ext>
            </a:extLst>
          </p:cNvPr>
          <p:cNvSpPr txBox="1"/>
          <p:nvPr/>
        </p:nvSpPr>
        <p:spPr>
          <a:xfrm>
            <a:off x="5001745" y="4235791"/>
            <a:ext cx="6958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Account Manager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Consultant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đảm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THÊM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Hai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/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7294D-73E6-4434-89E3-CB2E5A198809}"/>
              </a:ext>
            </a:extLst>
          </p:cNvPr>
          <p:cNvSpPr/>
          <p:nvPr/>
        </p:nvSpPr>
        <p:spPr>
          <a:xfrm>
            <a:off x="5001744" y="3794598"/>
            <a:ext cx="375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72C4"/>
                </a:solidFill>
              </a:rPr>
              <a:t>ĐỘI NGŨ CHUYÊN VIÊN</a:t>
            </a:r>
            <a:endParaRPr lang="en-US" sz="2400" dirty="0">
              <a:solidFill>
                <a:srgbClr val="FA123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27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4" presetClass="entr" presetSubtype="1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4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13" grpId="0" animBg="1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3" grpId="0" animBg="1"/>
          <p:bldP spid="24" grpId="0"/>
          <p:bldP spid="25" grpId="0"/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4" presetClass="entr" presetSubtype="1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13" grpId="0" animBg="1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3" grpId="0" animBg="1"/>
          <p:bldP spid="24" grpId="0"/>
          <p:bldP spid="25" grpId="0"/>
          <p:bldP spid="26" grpId="0"/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A5E36A0-18D5-4070-809C-1F3B0F4AAA62}"/>
              </a:ext>
            </a:extLst>
          </p:cNvPr>
          <p:cNvSpPr txBox="1"/>
          <p:nvPr/>
        </p:nvSpPr>
        <p:spPr>
          <a:xfrm>
            <a:off x="109871" y="51950"/>
            <a:ext cx="540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LỘ TRÌNH ĐÀO TẠO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DD4A5B-FD34-4259-BA40-1843824ADC61}"/>
              </a:ext>
            </a:extLst>
          </p:cNvPr>
          <p:cNvGrpSpPr/>
          <p:nvPr/>
        </p:nvGrpSpPr>
        <p:grpSpPr>
          <a:xfrm>
            <a:off x="10715" y="700300"/>
            <a:ext cx="3345133" cy="2509243"/>
            <a:chOff x="10715" y="791772"/>
            <a:chExt cx="3202781" cy="217961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ACAC7A6-E367-4124-BC6A-6E53EA38D4E1}"/>
                </a:ext>
              </a:extLst>
            </p:cNvPr>
            <p:cNvSpPr/>
            <p:nvPr/>
          </p:nvSpPr>
          <p:spPr>
            <a:xfrm>
              <a:off x="10715" y="791772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26E6A55D-0C11-46A7-AC24-4A42C3AFE111}"/>
                </a:ext>
              </a:extLst>
            </p:cNvPr>
            <p:cNvSpPr txBox="1"/>
            <p:nvPr/>
          </p:nvSpPr>
          <p:spPr>
            <a:xfrm>
              <a:off x="74554" y="855611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 </a:t>
              </a: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1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/>
                <a:t>Company Credential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/>
                <a:t>Social Listening </a:t>
              </a:r>
              <a:r>
                <a:rPr lang="en-US" sz="1200" kern="1200" dirty="0" err="1"/>
                <a:t>là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gì</a:t>
              </a:r>
              <a:r>
                <a:rPr lang="en-US" sz="1200" kern="1200" dirty="0"/>
                <a:t>?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/>
                <a:t>Process </a:t>
              </a:r>
              <a:r>
                <a:rPr lang="en-US" sz="1200" kern="1200" dirty="0" err="1"/>
                <a:t>phối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hợp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nội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bộ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giữa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các</a:t>
              </a:r>
              <a:r>
                <a:rPr lang="en-US" sz="1200" kern="1200" dirty="0"/>
                <a:t> team.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Phân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cấp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trí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và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nhiệm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Yêu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cầu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kỹ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năng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và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kiến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thức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của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từng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cấp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trí</a:t>
              </a:r>
              <a:r>
                <a:rPr lang="en-US" sz="1200" kern="1200" dirty="0"/>
                <a:t>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xử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lí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dữ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liệu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trên</a:t>
              </a:r>
              <a:r>
                <a:rPr lang="en-US" sz="1200" kern="1200" dirty="0"/>
                <a:t> excel (sentiment &amp; label)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Thời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: 2 </a:t>
              </a:r>
              <a:r>
                <a:rPr lang="en-US" sz="1200" kern="1200" dirty="0" err="1"/>
                <a:t>tuần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1 – 5  Việt /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Như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 6  </a:t>
              </a:r>
              <a:r>
                <a:rPr lang="en-US" sz="1200" kern="1200" dirty="0" err="1"/>
                <a:t>đại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diện</a:t>
              </a:r>
              <a:r>
                <a:rPr lang="en-US" sz="1200" kern="1200" dirty="0"/>
                <a:t> Social Op / Analyst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EB7182-102C-4D66-81D8-AA6FAE357728}"/>
              </a:ext>
            </a:extLst>
          </p:cNvPr>
          <p:cNvGrpSpPr/>
          <p:nvPr/>
        </p:nvGrpSpPr>
        <p:grpSpPr>
          <a:xfrm>
            <a:off x="3531724" y="1392963"/>
            <a:ext cx="678989" cy="794289"/>
            <a:chOff x="3495341" y="1484434"/>
            <a:chExt cx="678989" cy="79428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1CB35C0-8371-47CB-B4DD-AEEF502F75BB}"/>
                </a:ext>
              </a:extLst>
            </p:cNvPr>
            <p:cNvSpPr/>
            <p:nvPr/>
          </p:nvSpPr>
          <p:spPr>
            <a:xfrm>
              <a:off x="3495341" y="1484434"/>
              <a:ext cx="678989" cy="7942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Right 6">
              <a:extLst>
                <a:ext uri="{FF2B5EF4-FFF2-40B4-BE49-F238E27FC236}">
                  <a16:creationId xmlns:a16="http://schemas.microsoft.com/office/drawing/2014/main" id="{EB7BD565-3387-43E1-81CA-62E5EF18ED84}"/>
                </a:ext>
              </a:extLst>
            </p:cNvPr>
            <p:cNvSpPr txBox="1"/>
            <p:nvPr/>
          </p:nvSpPr>
          <p:spPr>
            <a:xfrm>
              <a:off x="3495341" y="1643292"/>
              <a:ext cx="475292" cy="47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51C00B-8399-41DE-A2B9-17A5B1D7C9CE}"/>
              </a:ext>
            </a:extLst>
          </p:cNvPr>
          <p:cNvGrpSpPr/>
          <p:nvPr/>
        </p:nvGrpSpPr>
        <p:grpSpPr>
          <a:xfrm>
            <a:off x="4306485" y="700301"/>
            <a:ext cx="3533258" cy="2509242"/>
            <a:chOff x="4494609" y="791772"/>
            <a:chExt cx="3202781" cy="217961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0808D5F-4610-40A9-8889-A992E96471F0}"/>
                </a:ext>
              </a:extLst>
            </p:cNvPr>
            <p:cNvSpPr/>
            <p:nvPr/>
          </p:nvSpPr>
          <p:spPr>
            <a:xfrm>
              <a:off x="4494609" y="791772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51709"/>
                <a:satOff val="-3484"/>
                <a:lumOff val="-2353"/>
                <a:alphaOff val="0"/>
              </a:schemeClr>
            </a:fillRef>
            <a:effectRef idx="0">
              <a:schemeClr val="accent5">
                <a:hueOff val="-1351709"/>
                <a:satOff val="-3484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8">
              <a:extLst>
                <a:ext uri="{FF2B5EF4-FFF2-40B4-BE49-F238E27FC236}">
                  <a16:creationId xmlns:a16="http://schemas.microsoft.com/office/drawing/2014/main" id="{5CBDD500-D914-4108-A632-D3A505B5906E}"/>
                </a:ext>
              </a:extLst>
            </p:cNvPr>
            <p:cNvSpPr txBox="1"/>
            <p:nvPr/>
          </p:nvSpPr>
          <p:spPr>
            <a:xfrm>
              <a:off x="4558448" y="855611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 </a:t>
              </a: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2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xử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lí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dữ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liệu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trên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hệ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thống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vận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hành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các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công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cụ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hỗ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trợ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của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hệ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thống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import </a:t>
              </a:r>
              <a:r>
                <a:rPr lang="en-US" sz="1200" kern="1200" dirty="0" err="1"/>
                <a:t>và</a:t>
              </a:r>
              <a:r>
                <a:rPr lang="en-US" sz="1200" kern="1200" dirty="0"/>
                <a:t> export </a:t>
              </a:r>
              <a:r>
                <a:rPr lang="en-US" sz="1200" kern="1200" dirty="0" err="1"/>
                <a:t>dữ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liệu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vào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hệ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thống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Nguyên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tắc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lấy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dữ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liệu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của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hệ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thống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 topic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 err="1"/>
                <a:t>Thời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: 2 </a:t>
              </a:r>
              <a:r>
                <a:rPr lang="en-US" sz="1200" kern="1200" dirty="0" err="1"/>
                <a:t>tuần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1 – 4  </a:t>
              </a:r>
              <a:r>
                <a:rPr lang="en-US" sz="1200" kern="1200" dirty="0" err="1"/>
                <a:t>đại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diện</a:t>
              </a:r>
              <a:r>
                <a:rPr lang="en-US" sz="1200" kern="1200" dirty="0"/>
                <a:t> Social Op / Analyst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5  Việt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677E79-A25F-4D4E-9343-D43A7811362F}"/>
              </a:ext>
            </a:extLst>
          </p:cNvPr>
          <p:cNvGrpSpPr/>
          <p:nvPr/>
        </p:nvGrpSpPr>
        <p:grpSpPr>
          <a:xfrm>
            <a:off x="8061392" y="1392963"/>
            <a:ext cx="678989" cy="794289"/>
            <a:chOff x="7979235" y="1484434"/>
            <a:chExt cx="678989" cy="794289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BBB21DC-F0F7-417B-A5D1-EF85EA1FD469}"/>
                </a:ext>
              </a:extLst>
            </p:cNvPr>
            <p:cNvSpPr/>
            <p:nvPr/>
          </p:nvSpPr>
          <p:spPr>
            <a:xfrm>
              <a:off x="7979235" y="1484434"/>
              <a:ext cx="678989" cy="7942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0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Right 10">
              <a:extLst>
                <a:ext uri="{FF2B5EF4-FFF2-40B4-BE49-F238E27FC236}">
                  <a16:creationId xmlns:a16="http://schemas.microsoft.com/office/drawing/2014/main" id="{C65A0693-0615-4023-9B57-C51189E86AD5}"/>
                </a:ext>
              </a:extLst>
            </p:cNvPr>
            <p:cNvSpPr txBox="1"/>
            <p:nvPr/>
          </p:nvSpPr>
          <p:spPr>
            <a:xfrm>
              <a:off x="7979235" y="1643292"/>
              <a:ext cx="475292" cy="47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45DDDC-1194-4E32-A26F-18C722192A00}"/>
              </a:ext>
            </a:extLst>
          </p:cNvPr>
          <p:cNvGrpSpPr/>
          <p:nvPr/>
        </p:nvGrpSpPr>
        <p:grpSpPr>
          <a:xfrm>
            <a:off x="8826726" y="700301"/>
            <a:ext cx="3345132" cy="2509242"/>
            <a:chOff x="8978503" y="791772"/>
            <a:chExt cx="3202781" cy="217961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1F89EAC-F9E2-4D4D-A936-86A6BDCCCED7}"/>
                </a:ext>
              </a:extLst>
            </p:cNvPr>
            <p:cNvSpPr/>
            <p:nvPr/>
          </p:nvSpPr>
          <p:spPr>
            <a:xfrm>
              <a:off x="8978503" y="791772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703417"/>
                <a:satOff val="-6968"/>
                <a:lumOff val="-4706"/>
                <a:alphaOff val="0"/>
              </a:schemeClr>
            </a:fillRef>
            <a:effectRef idx="0">
              <a:schemeClr val="accent5">
                <a:hueOff val="-2703417"/>
                <a:satOff val="-6968"/>
                <a:lumOff val="-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12">
              <a:extLst>
                <a:ext uri="{FF2B5EF4-FFF2-40B4-BE49-F238E27FC236}">
                  <a16:creationId xmlns:a16="http://schemas.microsoft.com/office/drawing/2014/main" id="{6DE16886-7BE6-40D3-987A-E76FA11992BD}"/>
                </a:ext>
              </a:extLst>
            </p:cNvPr>
            <p:cNvSpPr txBox="1"/>
            <p:nvPr/>
          </p:nvSpPr>
          <p:spPr>
            <a:xfrm>
              <a:off x="9042342" y="855611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3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300" kern="1200" dirty="0" err="1"/>
                <a:t>Các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loại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sản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phẩm</a:t>
              </a:r>
              <a:r>
                <a:rPr lang="en-US" sz="1300" kern="1200" dirty="0"/>
                <a:t> report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300" kern="1200" dirty="0" err="1"/>
                <a:t>Cách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sử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dụng</a:t>
              </a:r>
              <a:r>
                <a:rPr lang="en-US" sz="1300" kern="1200" dirty="0"/>
                <a:t> pivot table </a:t>
              </a:r>
              <a:r>
                <a:rPr lang="en-US" sz="1300" kern="1200" dirty="0" err="1"/>
                <a:t>để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làm</a:t>
              </a:r>
              <a:r>
                <a:rPr lang="en-US" sz="1300" kern="1200" dirty="0"/>
                <a:t> ra </a:t>
              </a:r>
              <a:r>
                <a:rPr lang="en-US" sz="1300" kern="1200" dirty="0" err="1"/>
                <a:t>các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số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liệu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báo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cáo</a:t>
              </a:r>
              <a:endParaRPr lang="en-US" sz="13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300" kern="1200" dirty="0" err="1"/>
                <a:t>Các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loại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biểu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đồ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thông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dụng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và</a:t>
              </a:r>
              <a:r>
                <a:rPr lang="en-US" sz="1300" kern="1200" dirty="0"/>
                <a:t> ý </a:t>
              </a:r>
              <a:r>
                <a:rPr lang="en-US" sz="1300" kern="1200" dirty="0" err="1"/>
                <a:t>nghĩa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biểu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thị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của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từng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biểu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đồ</a:t>
              </a:r>
              <a:endParaRPr lang="en-US" sz="13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300" kern="1200" dirty="0" err="1"/>
                <a:t>Cách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làm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báo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cáo</a:t>
              </a:r>
              <a:r>
                <a:rPr lang="en-US" sz="1300" kern="1200" dirty="0"/>
                <a:t> Daily / </a:t>
              </a:r>
              <a:r>
                <a:rPr lang="en-US" sz="1300" kern="1200" dirty="0" err="1"/>
                <a:t>Điểm</a:t>
              </a:r>
              <a:r>
                <a:rPr lang="en-US" sz="1300" kern="1200" dirty="0"/>
                <a:t> tin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endParaRPr lang="en-US" sz="13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300" kern="1200" dirty="0" err="1"/>
                <a:t>Thời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gian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đào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tạo</a:t>
              </a:r>
              <a:r>
                <a:rPr lang="en-US" sz="1300" kern="1200" dirty="0"/>
                <a:t>: 2 </a:t>
              </a:r>
              <a:r>
                <a:rPr lang="en-US" sz="1300" kern="1200" dirty="0" err="1"/>
                <a:t>tuần</a:t>
              </a:r>
              <a:endParaRPr lang="en-US" sz="13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300" kern="1200" dirty="0" err="1"/>
                <a:t>Kiểm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tra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kết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quả</a:t>
              </a:r>
              <a:r>
                <a:rPr lang="en-US" sz="1300" kern="1200" dirty="0"/>
                <a:t>: 2 4  </a:t>
              </a:r>
              <a:r>
                <a:rPr lang="en-US" sz="1300" kern="1200" dirty="0" err="1"/>
                <a:t>đại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diện</a:t>
              </a:r>
              <a:r>
                <a:rPr lang="en-US" sz="1300" kern="1200" dirty="0"/>
                <a:t> Analyst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300" kern="1200" dirty="0" err="1"/>
                <a:t>Kiểm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tra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kết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quả</a:t>
              </a:r>
              <a:r>
                <a:rPr lang="en-US" sz="1300" kern="1200" dirty="0"/>
                <a:t> : 1 3 4 Việt / </a:t>
              </a:r>
              <a:r>
                <a:rPr lang="en-US" sz="1300" kern="1200" dirty="0" err="1"/>
                <a:t>chị</a:t>
              </a:r>
              <a:r>
                <a:rPr lang="en-US" sz="1300" kern="1200" dirty="0"/>
                <a:t> </a:t>
              </a:r>
              <a:r>
                <a:rPr lang="en-US" sz="1300" kern="1200" dirty="0" err="1"/>
                <a:t>Như</a:t>
              </a:r>
              <a:endParaRPr lang="en-US" sz="13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BE28CE-852B-4BD7-8EE9-B70DD0A4DE46}"/>
              </a:ext>
            </a:extLst>
          </p:cNvPr>
          <p:cNvGrpSpPr/>
          <p:nvPr/>
        </p:nvGrpSpPr>
        <p:grpSpPr>
          <a:xfrm>
            <a:off x="10182748" y="3286103"/>
            <a:ext cx="794289" cy="582029"/>
            <a:chOff x="10182748" y="3222126"/>
            <a:chExt cx="794289" cy="582029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94E834D3-F9B4-44CC-98F6-47D29447AC53}"/>
                </a:ext>
              </a:extLst>
            </p:cNvPr>
            <p:cNvSpPr/>
            <p:nvPr/>
          </p:nvSpPr>
          <p:spPr>
            <a:xfrm rot="5400000">
              <a:off x="10288878" y="3115996"/>
              <a:ext cx="582029" cy="7942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14">
              <a:extLst>
                <a:ext uri="{FF2B5EF4-FFF2-40B4-BE49-F238E27FC236}">
                  <a16:creationId xmlns:a16="http://schemas.microsoft.com/office/drawing/2014/main" id="{30B4E2F2-DD8E-446E-AA5F-B67E8EEFB221}"/>
                </a:ext>
              </a:extLst>
            </p:cNvPr>
            <p:cNvSpPr txBox="1"/>
            <p:nvPr/>
          </p:nvSpPr>
          <p:spPr>
            <a:xfrm>
              <a:off x="10341607" y="3222126"/>
              <a:ext cx="476573" cy="407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A7F6D0-84DE-40FB-B82D-8447569216F3}"/>
              </a:ext>
            </a:extLst>
          </p:cNvPr>
          <p:cNvGrpSpPr/>
          <p:nvPr/>
        </p:nvGrpSpPr>
        <p:grpSpPr>
          <a:xfrm>
            <a:off x="8826726" y="3959796"/>
            <a:ext cx="3345132" cy="2818076"/>
            <a:chOff x="8978503" y="4069556"/>
            <a:chExt cx="3202781" cy="217961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404C15-3DE8-4BB5-89A6-024797B18039}"/>
                </a:ext>
              </a:extLst>
            </p:cNvPr>
            <p:cNvSpPr/>
            <p:nvPr/>
          </p:nvSpPr>
          <p:spPr>
            <a:xfrm>
              <a:off x="8978503" y="4069556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55126"/>
                <a:satOff val="-10451"/>
                <a:lumOff val="-7059"/>
                <a:alphaOff val="0"/>
              </a:schemeClr>
            </a:fillRef>
            <a:effectRef idx="0">
              <a:schemeClr val="accent5">
                <a:hueOff val="-4055126"/>
                <a:satOff val="-10451"/>
                <a:lumOff val="-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16">
              <a:extLst>
                <a:ext uri="{FF2B5EF4-FFF2-40B4-BE49-F238E27FC236}">
                  <a16:creationId xmlns:a16="http://schemas.microsoft.com/office/drawing/2014/main" id="{5EBB70BD-DD73-4DCB-A80B-B164F04F46FF}"/>
                </a:ext>
              </a:extLst>
            </p:cNvPr>
            <p:cNvSpPr txBox="1"/>
            <p:nvPr/>
          </p:nvSpPr>
          <p:spPr>
            <a:xfrm>
              <a:off x="9042342" y="4133395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 </a:t>
              </a: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4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làm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báo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cáo</a:t>
              </a:r>
              <a:r>
                <a:rPr lang="en-US" sz="1200" kern="1200" dirty="0"/>
                <a:t> / </a:t>
              </a:r>
              <a:r>
                <a:rPr lang="en-US" sz="1200" kern="1200" dirty="0" err="1"/>
                <a:t>nhận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xét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biểu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đồ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cơ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bản</a:t>
              </a:r>
              <a:r>
                <a:rPr lang="en-US" sz="1200" kern="1200" dirty="0"/>
                <a:t>.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làm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báo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cáo</a:t>
              </a:r>
              <a:r>
                <a:rPr lang="en-US" sz="1200" kern="1200" dirty="0"/>
                <a:t> Weekly / Monthly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Xây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dựng</a:t>
              </a:r>
              <a:r>
                <a:rPr lang="en-US" sz="1200" kern="1200" dirty="0"/>
                <a:t> Monitoring Plan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Xây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dựng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bộ</a:t>
              </a:r>
              <a:r>
                <a:rPr lang="en-US" sz="1200" kern="1200" dirty="0"/>
                <a:t> label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/>
                <a:t>Social Listening / Online Research / Crisis Management </a:t>
              </a:r>
              <a:r>
                <a:rPr lang="en-US" sz="1200" kern="1200" dirty="0" err="1"/>
                <a:t>hỗ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trợ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cho</a:t>
              </a:r>
              <a:r>
                <a:rPr lang="en-US" sz="1200" kern="1200" dirty="0"/>
                <a:t> Brands / Marketers </a:t>
              </a:r>
              <a:r>
                <a:rPr lang="en-US" sz="1200" kern="1200" dirty="0" err="1"/>
                <a:t>như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thế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nào</a:t>
              </a:r>
              <a:r>
                <a:rPr lang="en-US" sz="1200" kern="1200" dirty="0"/>
                <a:t>?</a:t>
              </a:r>
            </a:p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dirty="0" err="1"/>
                <a:t>Cập</a:t>
              </a:r>
              <a:r>
                <a:rPr lang="en-US" sz="1200" dirty="0"/>
                <a:t> </a:t>
              </a:r>
              <a:r>
                <a:rPr lang="en-US" sz="1200" dirty="0" err="1"/>
                <a:t>nhật</a:t>
              </a:r>
              <a:r>
                <a:rPr lang="en-US" sz="1200" dirty="0"/>
                <a:t> </a:t>
              </a:r>
              <a:r>
                <a:rPr lang="en-US" sz="1200" dirty="0" err="1"/>
                <a:t>thông</a:t>
              </a:r>
              <a:r>
                <a:rPr lang="en-US" sz="1200" dirty="0"/>
                <a:t> tin </a:t>
              </a:r>
              <a:r>
                <a:rPr lang="en-US" sz="1200" dirty="0" err="1"/>
                <a:t>dự</a:t>
              </a:r>
              <a:r>
                <a:rPr lang="en-US" sz="1200" dirty="0"/>
                <a:t> </a:t>
              </a:r>
              <a:r>
                <a:rPr lang="en-US" sz="1200" dirty="0" err="1"/>
                <a:t>án</a:t>
              </a:r>
              <a:r>
                <a:rPr lang="en-US" sz="1200" dirty="0"/>
                <a:t> </a:t>
              </a:r>
              <a:r>
                <a:rPr lang="en-US" sz="1200" dirty="0" err="1"/>
                <a:t>trên</a:t>
              </a:r>
              <a:r>
                <a:rPr lang="en-US" sz="1200" dirty="0"/>
                <a:t> </a:t>
              </a:r>
              <a:r>
                <a:rPr lang="en-US" sz="1200" dirty="0" err="1"/>
                <a:t>Airtable</a:t>
              </a:r>
              <a:endParaRPr lang="en-US" sz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Thời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: 2 </a:t>
              </a:r>
              <a:r>
                <a:rPr lang="en-US" sz="1200" kern="1200" dirty="0" err="1"/>
                <a:t>tuần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1 2 3 4 </a:t>
              </a:r>
              <a:r>
                <a:rPr lang="en-US" sz="1200" kern="1200" dirty="0" err="1"/>
                <a:t>đại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diện</a:t>
              </a:r>
              <a:r>
                <a:rPr lang="en-US" sz="1200" kern="1200" dirty="0"/>
                <a:t> Analyst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5 Việt /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Như</a:t>
              </a:r>
              <a:endParaRPr lang="en-US" sz="12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AE24A6-2D64-40E8-B71A-C69F9121C47E}"/>
              </a:ext>
            </a:extLst>
          </p:cNvPr>
          <p:cNvGrpSpPr/>
          <p:nvPr/>
        </p:nvGrpSpPr>
        <p:grpSpPr>
          <a:xfrm>
            <a:off x="7959544" y="4652459"/>
            <a:ext cx="678989" cy="794289"/>
            <a:chOff x="8017668" y="4762218"/>
            <a:chExt cx="678989" cy="79428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EFB94F1-2A00-4596-8524-CA0F325423C1}"/>
                </a:ext>
              </a:extLst>
            </p:cNvPr>
            <p:cNvSpPr/>
            <p:nvPr/>
          </p:nvSpPr>
          <p:spPr>
            <a:xfrm rot="10800000">
              <a:off x="8017668" y="4762218"/>
              <a:ext cx="678989" cy="7942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0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18">
              <a:extLst>
                <a:ext uri="{FF2B5EF4-FFF2-40B4-BE49-F238E27FC236}">
                  <a16:creationId xmlns:a16="http://schemas.microsoft.com/office/drawing/2014/main" id="{5E442FB1-D137-462D-8790-8B5FDD244F22}"/>
                </a:ext>
              </a:extLst>
            </p:cNvPr>
            <p:cNvSpPr txBox="1"/>
            <p:nvPr/>
          </p:nvSpPr>
          <p:spPr>
            <a:xfrm rot="21600000">
              <a:off x="8221365" y="4921076"/>
              <a:ext cx="475292" cy="47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5488AA-F229-4F2A-970B-FC2ECEF53803}"/>
              </a:ext>
            </a:extLst>
          </p:cNvPr>
          <p:cNvGrpSpPr/>
          <p:nvPr/>
        </p:nvGrpSpPr>
        <p:grpSpPr>
          <a:xfrm>
            <a:off x="4306485" y="3959797"/>
            <a:ext cx="3390905" cy="2509240"/>
            <a:chOff x="4494609" y="4069556"/>
            <a:chExt cx="3202781" cy="21796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66936E1-4482-4953-871E-3235BD52A477}"/>
                </a:ext>
              </a:extLst>
            </p:cNvPr>
            <p:cNvSpPr/>
            <p:nvPr/>
          </p:nvSpPr>
          <p:spPr>
            <a:xfrm>
              <a:off x="4494609" y="4069556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406834"/>
                <a:satOff val="-13935"/>
                <a:lumOff val="-9412"/>
                <a:alphaOff val="0"/>
              </a:schemeClr>
            </a:fillRef>
            <a:effectRef idx="0">
              <a:schemeClr val="accent5">
                <a:hueOff val="-5406834"/>
                <a:satOff val="-13935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531B89-67EC-48CD-938B-53AE0DD80854}"/>
                </a:ext>
              </a:extLst>
            </p:cNvPr>
            <p:cNvSpPr txBox="1"/>
            <p:nvPr/>
          </p:nvSpPr>
          <p:spPr>
            <a:xfrm>
              <a:off x="4558448" y="4133395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6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Thuyết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trình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sản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phẩm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báo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cáo</a:t>
              </a:r>
              <a:r>
                <a:rPr lang="en-US" sz="1200" kern="1200" dirty="0"/>
                <a:t> Weekly / Monthly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/>
                <a:t>Branding &amp; Brand stories </a:t>
              </a:r>
              <a:r>
                <a:rPr lang="en-US" sz="1200" kern="1200" dirty="0" err="1"/>
                <a:t>là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gì</a:t>
              </a:r>
              <a:r>
                <a:rPr lang="en-US" sz="1200" kern="1200" dirty="0"/>
                <a:t>?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hướng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phát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triển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chuyên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môn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cho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người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làm</a:t>
              </a:r>
              <a:r>
                <a:rPr lang="en-US" sz="1200" kern="1200" dirty="0"/>
                <a:t> report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Thời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: 4 </a:t>
              </a:r>
              <a:r>
                <a:rPr lang="en-US" sz="1200" kern="1200" dirty="0" err="1"/>
                <a:t>tuần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1 – 3  Việt /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Như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5 </a:t>
              </a:r>
              <a:r>
                <a:rPr lang="en-US" sz="1200" kern="1200" dirty="0" err="1"/>
                <a:t>đại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diện</a:t>
              </a:r>
              <a:r>
                <a:rPr lang="en-US" sz="1200" kern="1200" dirty="0"/>
                <a:t> Analyst /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Như</a:t>
              </a:r>
              <a:endParaRPr lang="en-US" sz="12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339446-50FC-4030-90C9-2B0DA2FC570A}"/>
              </a:ext>
            </a:extLst>
          </p:cNvPr>
          <p:cNvGrpSpPr/>
          <p:nvPr/>
        </p:nvGrpSpPr>
        <p:grpSpPr>
          <a:xfrm>
            <a:off x="3434375" y="4652458"/>
            <a:ext cx="678989" cy="794289"/>
            <a:chOff x="3533775" y="4762218"/>
            <a:chExt cx="678989" cy="79428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FE913D6-B4B6-42B6-9A22-935F57F11602}"/>
                </a:ext>
              </a:extLst>
            </p:cNvPr>
            <p:cNvSpPr/>
            <p:nvPr/>
          </p:nvSpPr>
          <p:spPr>
            <a:xfrm rot="10800000">
              <a:off x="3533775" y="4762218"/>
              <a:ext cx="678989" cy="7942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22">
              <a:extLst>
                <a:ext uri="{FF2B5EF4-FFF2-40B4-BE49-F238E27FC236}">
                  <a16:creationId xmlns:a16="http://schemas.microsoft.com/office/drawing/2014/main" id="{D1DF15DC-862F-4710-8A53-4E601113BA48}"/>
                </a:ext>
              </a:extLst>
            </p:cNvPr>
            <p:cNvSpPr txBox="1"/>
            <p:nvPr/>
          </p:nvSpPr>
          <p:spPr>
            <a:xfrm rot="21600000">
              <a:off x="3737472" y="4921076"/>
              <a:ext cx="475292" cy="47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7638B8-31DB-444F-A31E-AF3E67BAEC65}"/>
              </a:ext>
            </a:extLst>
          </p:cNvPr>
          <p:cNvGrpSpPr/>
          <p:nvPr/>
        </p:nvGrpSpPr>
        <p:grpSpPr>
          <a:xfrm>
            <a:off x="10715" y="3959797"/>
            <a:ext cx="3345133" cy="2509240"/>
            <a:chOff x="10715" y="4069556"/>
            <a:chExt cx="3202781" cy="217961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E5E5917-ABC6-448E-94B5-75089D1A83ED}"/>
                </a:ext>
              </a:extLst>
            </p:cNvPr>
            <p:cNvSpPr/>
            <p:nvPr/>
          </p:nvSpPr>
          <p:spPr>
            <a:xfrm>
              <a:off x="10715" y="4069556"/>
              <a:ext cx="3202781" cy="21796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24">
              <a:extLst>
                <a:ext uri="{FF2B5EF4-FFF2-40B4-BE49-F238E27FC236}">
                  <a16:creationId xmlns:a16="http://schemas.microsoft.com/office/drawing/2014/main" id="{22E3B851-D18E-4C0E-B6D8-CBF7AE8442CD}"/>
                </a:ext>
              </a:extLst>
            </p:cNvPr>
            <p:cNvSpPr txBox="1"/>
            <p:nvPr/>
          </p:nvSpPr>
          <p:spPr>
            <a:xfrm>
              <a:off x="74554" y="4133395"/>
              <a:ext cx="3075103" cy="2051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u="sng" kern="1200" dirty="0" err="1"/>
                <a:t>Giai</a:t>
              </a:r>
              <a:r>
                <a:rPr lang="en-US" sz="1400" b="1" u="sng" kern="1200" dirty="0"/>
                <a:t> </a:t>
              </a:r>
              <a:r>
                <a:rPr lang="en-US" sz="1400" b="1" u="sng" kern="1200" dirty="0" err="1"/>
                <a:t>đoạn</a:t>
              </a:r>
              <a:r>
                <a:rPr lang="en-US" sz="1400" b="1" u="sng" kern="1200" dirty="0"/>
                <a:t> 7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bước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nghiên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cứu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khách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hàng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Các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hình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thức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tiếp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cận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khách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hàng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eriod"/>
              </a:pPr>
              <a:r>
                <a:rPr lang="en-US" sz="1200" kern="1200" dirty="0" err="1"/>
                <a:t>Kỹ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năng</a:t>
              </a:r>
              <a:r>
                <a:rPr lang="en-US" sz="1200" kern="1200" dirty="0"/>
                <a:t> networking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Thời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gian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đào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tạo</a:t>
              </a:r>
              <a:r>
                <a:rPr lang="en-US" sz="1200" kern="1200" dirty="0"/>
                <a:t>: 4 </a:t>
              </a:r>
              <a:r>
                <a:rPr lang="en-US" sz="1200" kern="1200" dirty="0" err="1"/>
                <a:t>tuần</a:t>
              </a:r>
              <a:endParaRPr lang="en-US" sz="1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Kiểm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tra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kết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quả</a:t>
              </a:r>
              <a:r>
                <a:rPr lang="en-US" sz="1200" kern="1200" dirty="0"/>
                <a:t>: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Khánh</a:t>
              </a:r>
              <a:r>
                <a:rPr lang="en-US" sz="1200" kern="1200" dirty="0"/>
                <a:t> / </a:t>
              </a:r>
              <a:r>
                <a:rPr lang="en-US" sz="1200" kern="1200" dirty="0" err="1"/>
                <a:t>chị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Như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832039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9A40E2A-56AE-4FF0-BFDD-49C7D0DE4638}"/>
              </a:ext>
            </a:extLst>
          </p:cNvPr>
          <p:cNvGrpSpPr/>
          <p:nvPr/>
        </p:nvGrpSpPr>
        <p:grpSpPr>
          <a:xfrm>
            <a:off x="273929" y="846311"/>
            <a:ext cx="11644142" cy="1617505"/>
            <a:chOff x="164201" y="956039"/>
            <a:chExt cx="11644142" cy="161750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F7F20E-192F-4E7D-A203-6EF1A6D17DF3}"/>
                </a:ext>
              </a:extLst>
            </p:cNvPr>
            <p:cNvSpPr/>
            <p:nvPr/>
          </p:nvSpPr>
          <p:spPr>
            <a:xfrm>
              <a:off x="10190525" y="956221"/>
              <a:ext cx="1617818" cy="16173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117A09-43E9-405C-8CF4-2AB03BB23120}"/>
                </a:ext>
              </a:extLst>
            </p:cNvPr>
            <p:cNvGrpSpPr/>
            <p:nvPr/>
          </p:nvGrpSpPr>
          <p:grpSpPr>
            <a:xfrm>
              <a:off x="10245488" y="1010141"/>
              <a:ext cx="1509087" cy="1509482"/>
              <a:chOff x="10522896" y="1051340"/>
              <a:chExt cx="1509087" cy="150948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93E1FB2-3806-425B-9AD7-0A6AA5DDE713}"/>
                  </a:ext>
                </a:extLst>
              </p:cNvPr>
              <p:cNvSpPr/>
              <p:nvPr/>
            </p:nvSpPr>
            <p:spPr>
              <a:xfrm>
                <a:off x="10522896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D2BC90A6-555E-4C37-948B-64A90BB6D017}"/>
                  </a:ext>
                </a:extLst>
              </p:cNvPr>
              <p:cNvSpPr txBox="1"/>
              <p:nvPr/>
            </p:nvSpPr>
            <p:spPr>
              <a:xfrm>
                <a:off x="10737968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Account Manager 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Consultant</a:t>
                </a:r>
              </a:p>
            </p:txBody>
          </p:sp>
        </p:grp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978DB5C2-CECC-4655-A032-637BDDD9635E}"/>
                </a:ext>
              </a:extLst>
            </p:cNvPr>
            <p:cNvSpPr/>
            <p:nvPr/>
          </p:nvSpPr>
          <p:spPr>
            <a:xfrm rot="2700000">
              <a:off x="8519744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633482"/>
                <a:satOff val="-6796"/>
                <a:lumOff val="1601"/>
                <a:alphaOff val="0"/>
              </a:schemeClr>
            </a:fillRef>
            <a:effectRef idx="0">
              <a:schemeClr val="accent4">
                <a:hueOff val="1633482"/>
                <a:satOff val="-6796"/>
                <a:lumOff val="1601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121467-824B-4F0A-9EF8-7A808414E0E3}"/>
                </a:ext>
              </a:extLst>
            </p:cNvPr>
            <p:cNvGrpSpPr/>
            <p:nvPr/>
          </p:nvGrpSpPr>
          <p:grpSpPr>
            <a:xfrm>
              <a:off x="8573901" y="1010141"/>
              <a:ext cx="1509087" cy="1509482"/>
              <a:chOff x="8851309" y="1051340"/>
              <a:chExt cx="1509087" cy="150948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DE40610-D406-4C64-9AC8-60AD8BEEC7F2}"/>
                  </a:ext>
                </a:extLst>
              </p:cNvPr>
              <p:cNvSpPr/>
              <p:nvPr/>
            </p:nvSpPr>
            <p:spPr>
              <a:xfrm>
                <a:off x="8851309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1633482"/>
                  <a:satOff val="-6796"/>
                  <a:lumOff val="160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Oval 8">
                <a:extLst>
                  <a:ext uri="{FF2B5EF4-FFF2-40B4-BE49-F238E27FC236}">
                    <a16:creationId xmlns:a16="http://schemas.microsoft.com/office/drawing/2014/main" id="{900A2004-F97F-4FD2-88A3-72DCF5AC2D27}"/>
                  </a:ext>
                </a:extLst>
              </p:cNvPr>
              <p:cNvSpPr txBox="1"/>
              <p:nvPr/>
            </p:nvSpPr>
            <p:spPr>
              <a:xfrm>
                <a:off x="9066381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Lv.3</a:t>
                </a:r>
              </a:p>
            </p:txBody>
          </p:sp>
        </p:grp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2F8A9DD5-79E5-482C-97D4-58CCBA7D717D}"/>
                </a:ext>
              </a:extLst>
            </p:cNvPr>
            <p:cNvSpPr/>
            <p:nvPr/>
          </p:nvSpPr>
          <p:spPr>
            <a:xfrm rot="2700000">
              <a:off x="6849352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0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E974D0-ABC3-4C84-A35C-59D346FB5E49}"/>
                </a:ext>
              </a:extLst>
            </p:cNvPr>
            <p:cNvGrpSpPr/>
            <p:nvPr/>
          </p:nvGrpSpPr>
          <p:grpSpPr>
            <a:xfrm>
              <a:off x="6902315" y="1010141"/>
              <a:ext cx="1509087" cy="1509482"/>
              <a:chOff x="7179723" y="1051340"/>
              <a:chExt cx="1509087" cy="150948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476FD1E-0322-4D65-9110-7AA62E6DB6EB}"/>
                  </a:ext>
                </a:extLst>
              </p:cNvPr>
              <p:cNvSpPr/>
              <p:nvPr/>
            </p:nvSpPr>
            <p:spPr>
              <a:xfrm>
                <a:off x="7179723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3266964"/>
                  <a:satOff val="-13592"/>
                  <a:lumOff val="320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F47CF57E-224F-41D8-9812-87AFCC4DED61}"/>
                  </a:ext>
                </a:extLst>
              </p:cNvPr>
              <p:cNvSpPr txBox="1"/>
              <p:nvPr/>
            </p:nvSpPr>
            <p:spPr>
              <a:xfrm>
                <a:off x="7395990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Lv.2</a:t>
                </a:r>
              </a:p>
            </p:txBody>
          </p:sp>
        </p:grp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85EB500A-89D4-461A-A583-0133A1B15CD7}"/>
                </a:ext>
              </a:extLst>
            </p:cNvPr>
            <p:cNvSpPr/>
            <p:nvPr/>
          </p:nvSpPr>
          <p:spPr>
            <a:xfrm rot="2700000">
              <a:off x="5177766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8DBDBA-D6AC-404F-B2F8-D591CEB0397F}"/>
                </a:ext>
              </a:extLst>
            </p:cNvPr>
            <p:cNvGrpSpPr/>
            <p:nvPr/>
          </p:nvGrpSpPr>
          <p:grpSpPr>
            <a:xfrm>
              <a:off x="5231923" y="1010141"/>
              <a:ext cx="1509087" cy="1509482"/>
              <a:chOff x="5509331" y="1051340"/>
              <a:chExt cx="1509087" cy="150948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938AF2-6F36-46BE-B72D-57F7F9F39628}"/>
                  </a:ext>
                </a:extLst>
              </p:cNvPr>
              <p:cNvSpPr/>
              <p:nvPr/>
            </p:nvSpPr>
            <p:spPr>
              <a:xfrm>
                <a:off x="5509331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4900445"/>
                  <a:satOff val="-20388"/>
                  <a:lumOff val="4804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7" name="Oval 14">
                <a:extLst>
                  <a:ext uri="{FF2B5EF4-FFF2-40B4-BE49-F238E27FC236}">
                    <a16:creationId xmlns:a16="http://schemas.microsoft.com/office/drawing/2014/main" id="{15ECDE0E-3604-4256-8CB0-A02ED50DC216}"/>
                  </a:ext>
                </a:extLst>
              </p:cNvPr>
              <p:cNvSpPr txBox="1"/>
              <p:nvPr/>
            </p:nvSpPr>
            <p:spPr>
              <a:xfrm>
                <a:off x="5724403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Lv.1</a:t>
                </a:r>
              </a:p>
            </p:txBody>
          </p:sp>
        </p:grp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342C5B30-FFAE-4DE6-A15B-2448D048B384}"/>
                </a:ext>
              </a:extLst>
            </p:cNvPr>
            <p:cNvSpPr/>
            <p:nvPr/>
          </p:nvSpPr>
          <p:spPr>
            <a:xfrm rot="2700000">
              <a:off x="3506179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33927"/>
                <a:satOff val="-27185"/>
                <a:lumOff val="6405"/>
                <a:alphaOff val="0"/>
              </a:schemeClr>
            </a:fillRef>
            <a:effectRef idx="0">
              <a:schemeClr val="accent4"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A61D843-B344-4A13-A20B-719219FB8A9E}"/>
                </a:ext>
              </a:extLst>
            </p:cNvPr>
            <p:cNvGrpSpPr/>
            <p:nvPr/>
          </p:nvGrpSpPr>
          <p:grpSpPr>
            <a:xfrm>
              <a:off x="3560337" y="1010141"/>
              <a:ext cx="1509087" cy="1509482"/>
              <a:chOff x="3837745" y="1051340"/>
              <a:chExt cx="1509087" cy="150948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558A60A-FEBC-4647-B706-C17C55859938}"/>
                  </a:ext>
                </a:extLst>
              </p:cNvPr>
              <p:cNvSpPr/>
              <p:nvPr/>
            </p:nvSpPr>
            <p:spPr>
              <a:xfrm>
                <a:off x="3837745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6533927"/>
                  <a:satOff val="-27185"/>
                  <a:lumOff val="640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Oval 17">
                <a:extLst>
                  <a:ext uri="{FF2B5EF4-FFF2-40B4-BE49-F238E27FC236}">
                    <a16:creationId xmlns:a16="http://schemas.microsoft.com/office/drawing/2014/main" id="{9638412C-D9FE-48FF-AFA6-C451AC18840B}"/>
                  </a:ext>
                </a:extLst>
              </p:cNvPr>
              <p:cNvSpPr txBox="1"/>
              <p:nvPr/>
            </p:nvSpPr>
            <p:spPr>
              <a:xfrm>
                <a:off x="4052817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Lv.3</a:t>
                </a:r>
              </a:p>
            </p:txBody>
          </p:sp>
        </p:grp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403FA363-C006-48DD-B5C7-78DFBAE5F98D}"/>
                </a:ext>
              </a:extLst>
            </p:cNvPr>
            <p:cNvSpPr/>
            <p:nvPr/>
          </p:nvSpPr>
          <p:spPr>
            <a:xfrm rot="2700000">
              <a:off x="1835787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167408"/>
                <a:satOff val="-33981"/>
                <a:lumOff val="8007"/>
                <a:alphaOff val="0"/>
              </a:schemeClr>
            </a:fillRef>
            <a:effectRef idx="0">
              <a:schemeClr val="accent4">
                <a:hueOff val="8167408"/>
                <a:satOff val="-33981"/>
                <a:lumOff val="800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9FD6B23-B12D-4AAD-A914-FE374A79DBAB}"/>
                </a:ext>
              </a:extLst>
            </p:cNvPr>
            <p:cNvGrpSpPr/>
            <p:nvPr/>
          </p:nvGrpSpPr>
          <p:grpSpPr>
            <a:xfrm>
              <a:off x="1888750" y="1010141"/>
              <a:ext cx="1509087" cy="1509482"/>
              <a:chOff x="2166158" y="1051340"/>
              <a:chExt cx="1509087" cy="150948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368F58D-6FFE-4944-9F0B-3E95CA31E86F}"/>
                  </a:ext>
                </a:extLst>
              </p:cNvPr>
              <p:cNvSpPr/>
              <p:nvPr/>
            </p:nvSpPr>
            <p:spPr>
              <a:xfrm>
                <a:off x="2166158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8167408"/>
                  <a:satOff val="-33981"/>
                  <a:lumOff val="80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Oval 20">
                <a:extLst>
                  <a:ext uri="{FF2B5EF4-FFF2-40B4-BE49-F238E27FC236}">
                    <a16:creationId xmlns:a16="http://schemas.microsoft.com/office/drawing/2014/main" id="{1B748426-F7BB-4127-A5F1-65928C33144E}"/>
                  </a:ext>
                </a:extLst>
              </p:cNvPr>
              <p:cNvSpPr txBox="1"/>
              <p:nvPr/>
            </p:nvSpPr>
            <p:spPr>
              <a:xfrm>
                <a:off x="2382425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Lv.2</a:t>
                </a:r>
              </a:p>
            </p:txBody>
          </p:sp>
        </p:grp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50835017-21E8-4128-BDE4-209E15813AA2}"/>
                </a:ext>
              </a:extLst>
            </p:cNvPr>
            <p:cNvSpPr/>
            <p:nvPr/>
          </p:nvSpPr>
          <p:spPr>
            <a:xfrm rot="2700000">
              <a:off x="164201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C439C26-756A-415A-ABE7-4BC1E4643DA2}"/>
                </a:ext>
              </a:extLst>
            </p:cNvPr>
            <p:cNvGrpSpPr/>
            <p:nvPr/>
          </p:nvGrpSpPr>
          <p:grpSpPr>
            <a:xfrm>
              <a:off x="218358" y="1010141"/>
              <a:ext cx="1509087" cy="1509482"/>
              <a:chOff x="495766" y="1051340"/>
              <a:chExt cx="1509087" cy="150948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F5C008-707F-49A7-98EF-5819CB9522A5}"/>
                  </a:ext>
                </a:extLst>
              </p:cNvPr>
              <p:cNvSpPr/>
              <p:nvPr/>
            </p:nvSpPr>
            <p:spPr>
              <a:xfrm>
                <a:off x="495766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9800891"/>
                  <a:satOff val="-40777"/>
                  <a:lumOff val="960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Oval 23">
                <a:extLst>
                  <a:ext uri="{FF2B5EF4-FFF2-40B4-BE49-F238E27FC236}">
                    <a16:creationId xmlns:a16="http://schemas.microsoft.com/office/drawing/2014/main" id="{2D49091E-8FA5-4EF1-BEC7-D2DE9CE6F2BF}"/>
                  </a:ext>
                </a:extLst>
              </p:cNvPr>
              <p:cNvSpPr txBox="1"/>
              <p:nvPr/>
            </p:nvSpPr>
            <p:spPr>
              <a:xfrm>
                <a:off x="710838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Lv.1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440FB7D-A927-4983-A0F8-1F2230B86309}"/>
              </a:ext>
            </a:extLst>
          </p:cNvPr>
          <p:cNvSpPr txBox="1"/>
          <p:nvPr/>
        </p:nvSpPr>
        <p:spPr>
          <a:xfrm>
            <a:off x="109871" y="51950"/>
            <a:ext cx="8576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PHẠM VI CÔNG VIỆC VÀ KIẾN THỨC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A79CEBA-E82F-4EB9-8A8B-1D44FC2A90ED}"/>
              </a:ext>
            </a:extLst>
          </p:cNvPr>
          <p:cNvSpPr/>
          <p:nvPr/>
        </p:nvSpPr>
        <p:spPr>
          <a:xfrm>
            <a:off x="109871" y="2674620"/>
            <a:ext cx="557498" cy="209854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77E79F9-65A7-4BB5-89BE-D70782FF3B41}"/>
              </a:ext>
            </a:extLst>
          </p:cNvPr>
          <p:cNvSpPr/>
          <p:nvPr/>
        </p:nvSpPr>
        <p:spPr>
          <a:xfrm>
            <a:off x="109871" y="4931530"/>
            <a:ext cx="557498" cy="187452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4D7891-9CCB-4CD9-9911-01D1C2BC8144}"/>
              </a:ext>
            </a:extLst>
          </p:cNvPr>
          <p:cNvSpPr/>
          <p:nvPr/>
        </p:nvSpPr>
        <p:spPr>
          <a:xfrm>
            <a:off x="663392" y="2807760"/>
            <a:ext cx="1971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3578F0-7665-4EBD-B768-78DCFBD2CB2F}"/>
              </a:ext>
            </a:extLst>
          </p:cNvPr>
          <p:cNvSpPr/>
          <p:nvPr/>
        </p:nvSpPr>
        <p:spPr>
          <a:xfrm>
            <a:off x="2665246" y="2803224"/>
            <a:ext cx="2391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tool / extension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lấy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2351E-6218-4395-85D7-040E64837CD9}"/>
              </a:ext>
            </a:extLst>
          </p:cNvPr>
          <p:cNvSpPr/>
          <p:nvPr/>
        </p:nvSpPr>
        <p:spPr>
          <a:xfrm>
            <a:off x="5073644" y="2794704"/>
            <a:ext cx="2470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tool / extension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lấy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Làm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báo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cáo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Daily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7CF6AE-4AB2-4438-A9A9-72679A12D81F}"/>
              </a:ext>
            </a:extLst>
          </p:cNvPr>
          <p:cNvSpPr/>
          <p:nvPr/>
        </p:nvSpPr>
        <p:spPr>
          <a:xfrm>
            <a:off x="667368" y="4931530"/>
            <a:ext cx="1947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kiến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thức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cơ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bản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nội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dung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Monitoring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BF433AB-2999-43E0-B469-4450FFFF38A5}"/>
              </a:ext>
            </a:extLst>
          </p:cNvPr>
          <p:cNvCxnSpPr>
            <a:cxnSpLocks/>
            <a:stCxn id="70" idx="4"/>
            <a:endCxn id="95" idx="0"/>
          </p:cNvCxnSpPr>
          <p:nvPr/>
        </p:nvCxnSpPr>
        <p:spPr>
          <a:xfrm rot="16200000" flipH="1">
            <a:off x="1216999" y="2275526"/>
            <a:ext cx="299976" cy="568714"/>
          </a:xfrm>
          <a:prstGeom prst="bentConnector3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8419963-16C2-4598-9C92-3695528D7EDB}"/>
              </a:ext>
            </a:extLst>
          </p:cNvPr>
          <p:cNvSpPr/>
          <p:nvPr/>
        </p:nvSpPr>
        <p:spPr>
          <a:xfrm>
            <a:off x="1597368" y="2709871"/>
            <a:ext cx="107951" cy="933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1337C4-452C-470F-BFBB-D0EA0764622A}"/>
              </a:ext>
            </a:extLst>
          </p:cNvPr>
          <p:cNvCxnSpPr>
            <a:cxnSpLocks/>
          </p:cNvCxnSpPr>
          <p:nvPr/>
        </p:nvCxnSpPr>
        <p:spPr>
          <a:xfrm>
            <a:off x="164397" y="4846320"/>
            <a:ext cx="1186320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C737A-1123-42B9-ACD7-E93029A330E1}"/>
              </a:ext>
            </a:extLst>
          </p:cNvPr>
          <p:cNvSpPr/>
          <p:nvPr/>
        </p:nvSpPr>
        <p:spPr>
          <a:xfrm>
            <a:off x="2665246" y="4919473"/>
            <a:ext cx="23913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kiến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thức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cơ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bản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nội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dung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Monitoring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tool / extension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lây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thức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6893EA-0108-4F26-B195-7F7D1F3A8922}"/>
              </a:ext>
            </a:extLst>
          </p:cNvPr>
          <p:cNvSpPr/>
          <p:nvPr/>
        </p:nvSpPr>
        <p:spPr>
          <a:xfrm>
            <a:off x="5106694" y="4919472"/>
            <a:ext cx="3663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kiến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thức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cơ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bản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nội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dung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Monitoring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tool / extension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lây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thức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điểm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tin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chính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thể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đ</a:t>
            </a:r>
            <a:r>
              <a:rPr lang="vi-VN" sz="1200" dirty="0">
                <a:solidFill>
                  <a:srgbClr val="0070C0"/>
                </a:solidFill>
              </a:rPr>
              <a:t>ư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a ra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gợi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ý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cải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bộ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label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74A1E46-D228-440B-B264-36E03D926CF2}"/>
              </a:ext>
            </a:extLst>
          </p:cNvPr>
          <p:cNvCxnSpPr>
            <a:cxnSpLocks/>
            <a:stCxn id="66" idx="1"/>
            <a:endCxn id="107" idx="0"/>
          </p:cNvCxnSpPr>
          <p:nvPr/>
        </p:nvCxnSpPr>
        <p:spPr>
          <a:xfrm rot="10800000" flipH="1" flipV="1">
            <a:off x="2754216" y="2463712"/>
            <a:ext cx="840838" cy="269227"/>
          </a:xfrm>
          <a:prstGeom prst="bentConnector4">
            <a:avLst>
              <a:gd name="adj1" fmla="val -1087"/>
              <a:gd name="adj2" fmla="val 50000"/>
            </a:avLst>
          </a:prstGeom>
          <a:ln w="28575">
            <a:solidFill>
              <a:srgbClr val="4D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88DDB3B-527A-4727-933F-B1BC711A6188}"/>
              </a:ext>
            </a:extLst>
          </p:cNvPr>
          <p:cNvSpPr/>
          <p:nvPr/>
        </p:nvSpPr>
        <p:spPr>
          <a:xfrm>
            <a:off x="3541078" y="2732940"/>
            <a:ext cx="107951" cy="93353"/>
          </a:xfrm>
          <a:prstGeom prst="ellipse">
            <a:avLst/>
          </a:prstGeom>
          <a:solidFill>
            <a:srgbClr val="4D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855916-D9F6-4A18-BCD3-91F281D80E2D}"/>
              </a:ext>
            </a:extLst>
          </p:cNvPr>
          <p:cNvCxnSpPr>
            <a:cxnSpLocks/>
            <a:stCxn id="64" idx="1"/>
            <a:endCxn id="90" idx="0"/>
          </p:cNvCxnSpPr>
          <p:nvPr/>
        </p:nvCxnSpPr>
        <p:spPr>
          <a:xfrm rot="10800000" flipH="1" flipV="1">
            <a:off x="4424608" y="2463712"/>
            <a:ext cx="1884114" cy="330991"/>
          </a:xfrm>
          <a:prstGeom prst="bentConnector4">
            <a:avLst>
              <a:gd name="adj1" fmla="val 0"/>
              <a:gd name="adj2" fmla="val 50000"/>
            </a:avLst>
          </a:prstGeom>
          <a:ln w="28575">
            <a:solidFill>
              <a:srgbClr val="3FE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F888923-88BD-49AB-8CC5-A7418F92B220}"/>
              </a:ext>
            </a:extLst>
          </p:cNvPr>
          <p:cNvSpPr/>
          <p:nvPr/>
        </p:nvSpPr>
        <p:spPr>
          <a:xfrm>
            <a:off x="6252198" y="2729674"/>
            <a:ext cx="107951" cy="93353"/>
          </a:xfrm>
          <a:prstGeom prst="ellipse">
            <a:avLst/>
          </a:prstGeom>
          <a:solidFill>
            <a:srgbClr val="3FE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9A40E2A-56AE-4FF0-BFDD-49C7D0DE4638}"/>
              </a:ext>
            </a:extLst>
          </p:cNvPr>
          <p:cNvGrpSpPr/>
          <p:nvPr/>
        </p:nvGrpSpPr>
        <p:grpSpPr>
          <a:xfrm>
            <a:off x="273929" y="846311"/>
            <a:ext cx="11644142" cy="1617505"/>
            <a:chOff x="164201" y="956039"/>
            <a:chExt cx="11644142" cy="161750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F7F20E-192F-4E7D-A203-6EF1A6D17DF3}"/>
                </a:ext>
              </a:extLst>
            </p:cNvPr>
            <p:cNvSpPr/>
            <p:nvPr/>
          </p:nvSpPr>
          <p:spPr>
            <a:xfrm>
              <a:off x="10190525" y="956221"/>
              <a:ext cx="1617818" cy="16173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117A09-43E9-405C-8CF4-2AB03BB23120}"/>
                </a:ext>
              </a:extLst>
            </p:cNvPr>
            <p:cNvGrpSpPr/>
            <p:nvPr/>
          </p:nvGrpSpPr>
          <p:grpSpPr>
            <a:xfrm>
              <a:off x="10245488" y="1010141"/>
              <a:ext cx="1509087" cy="1509482"/>
              <a:chOff x="10522896" y="1051340"/>
              <a:chExt cx="1509087" cy="150948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93E1FB2-3806-425B-9AD7-0A6AA5DDE713}"/>
                  </a:ext>
                </a:extLst>
              </p:cNvPr>
              <p:cNvSpPr/>
              <p:nvPr/>
            </p:nvSpPr>
            <p:spPr>
              <a:xfrm>
                <a:off x="10522896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D2BC90A6-555E-4C37-948B-64A90BB6D017}"/>
                  </a:ext>
                </a:extLst>
              </p:cNvPr>
              <p:cNvSpPr txBox="1"/>
              <p:nvPr/>
            </p:nvSpPr>
            <p:spPr>
              <a:xfrm>
                <a:off x="10737968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Account Manager 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Consultant</a:t>
                </a:r>
              </a:p>
            </p:txBody>
          </p:sp>
        </p:grp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978DB5C2-CECC-4655-A032-637BDDD9635E}"/>
                </a:ext>
              </a:extLst>
            </p:cNvPr>
            <p:cNvSpPr/>
            <p:nvPr/>
          </p:nvSpPr>
          <p:spPr>
            <a:xfrm rot="2700000">
              <a:off x="8519744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633482"/>
                <a:satOff val="-6796"/>
                <a:lumOff val="1601"/>
                <a:alphaOff val="0"/>
              </a:schemeClr>
            </a:fillRef>
            <a:effectRef idx="0">
              <a:schemeClr val="accent4">
                <a:hueOff val="1633482"/>
                <a:satOff val="-6796"/>
                <a:lumOff val="1601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121467-824B-4F0A-9EF8-7A808414E0E3}"/>
                </a:ext>
              </a:extLst>
            </p:cNvPr>
            <p:cNvGrpSpPr/>
            <p:nvPr/>
          </p:nvGrpSpPr>
          <p:grpSpPr>
            <a:xfrm>
              <a:off x="8573901" y="1010141"/>
              <a:ext cx="1509087" cy="1509482"/>
              <a:chOff x="8851309" y="1051340"/>
              <a:chExt cx="1509087" cy="150948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DE40610-D406-4C64-9AC8-60AD8BEEC7F2}"/>
                  </a:ext>
                </a:extLst>
              </p:cNvPr>
              <p:cNvSpPr/>
              <p:nvPr/>
            </p:nvSpPr>
            <p:spPr>
              <a:xfrm>
                <a:off x="8851309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1633482"/>
                  <a:satOff val="-6796"/>
                  <a:lumOff val="160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Oval 8">
                <a:extLst>
                  <a:ext uri="{FF2B5EF4-FFF2-40B4-BE49-F238E27FC236}">
                    <a16:creationId xmlns:a16="http://schemas.microsoft.com/office/drawing/2014/main" id="{900A2004-F97F-4FD2-88A3-72DCF5AC2D27}"/>
                  </a:ext>
                </a:extLst>
              </p:cNvPr>
              <p:cNvSpPr txBox="1"/>
              <p:nvPr/>
            </p:nvSpPr>
            <p:spPr>
              <a:xfrm>
                <a:off x="9066381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Lv.3</a:t>
                </a:r>
              </a:p>
            </p:txBody>
          </p:sp>
        </p:grp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2F8A9DD5-79E5-482C-97D4-58CCBA7D717D}"/>
                </a:ext>
              </a:extLst>
            </p:cNvPr>
            <p:cNvSpPr/>
            <p:nvPr/>
          </p:nvSpPr>
          <p:spPr>
            <a:xfrm rot="2700000">
              <a:off x="6849352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0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E974D0-ABC3-4C84-A35C-59D346FB5E49}"/>
                </a:ext>
              </a:extLst>
            </p:cNvPr>
            <p:cNvGrpSpPr/>
            <p:nvPr/>
          </p:nvGrpSpPr>
          <p:grpSpPr>
            <a:xfrm>
              <a:off x="6902315" y="1010141"/>
              <a:ext cx="1509087" cy="1509482"/>
              <a:chOff x="7179723" y="1051340"/>
              <a:chExt cx="1509087" cy="150948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476FD1E-0322-4D65-9110-7AA62E6DB6EB}"/>
                  </a:ext>
                </a:extLst>
              </p:cNvPr>
              <p:cNvSpPr/>
              <p:nvPr/>
            </p:nvSpPr>
            <p:spPr>
              <a:xfrm>
                <a:off x="7179723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3266964"/>
                  <a:satOff val="-13592"/>
                  <a:lumOff val="320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F47CF57E-224F-41D8-9812-87AFCC4DED61}"/>
                  </a:ext>
                </a:extLst>
              </p:cNvPr>
              <p:cNvSpPr txBox="1"/>
              <p:nvPr/>
            </p:nvSpPr>
            <p:spPr>
              <a:xfrm>
                <a:off x="7395990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Lv.2</a:t>
                </a:r>
              </a:p>
            </p:txBody>
          </p:sp>
        </p:grp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85EB500A-89D4-461A-A583-0133A1B15CD7}"/>
                </a:ext>
              </a:extLst>
            </p:cNvPr>
            <p:cNvSpPr/>
            <p:nvPr/>
          </p:nvSpPr>
          <p:spPr>
            <a:xfrm rot="2700000">
              <a:off x="5177766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8DBDBA-D6AC-404F-B2F8-D591CEB0397F}"/>
                </a:ext>
              </a:extLst>
            </p:cNvPr>
            <p:cNvGrpSpPr/>
            <p:nvPr/>
          </p:nvGrpSpPr>
          <p:grpSpPr>
            <a:xfrm>
              <a:off x="5231923" y="1010141"/>
              <a:ext cx="1509087" cy="1509482"/>
              <a:chOff x="5509331" y="1051340"/>
              <a:chExt cx="1509087" cy="150948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938AF2-6F36-46BE-B72D-57F7F9F39628}"/>
                  </a:ext>
                </a:extLst>
              </p:cNvPr>
              <p:cNvSpPr/>
              <p:nvPr/>
            </p:nvSpPr>
            <p:spPr>
              <a:xfrm>
                <a:off x="5509331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4900445"/>
                  <a:satOff val="-20388"/>
                  <a:lumOff val="4804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7" name="Oval 14">
                <a:extLst>
                  <a:ext uri="{FF2B5EF4-FFF2-40B4-BE49-F238E27FC236}">
                    <a16:creationId xmlns:a16="http://schemas.microsoft.com/office/drawing/2014/main" id="{15ECDE0E-3604-4256-8CB0-A02ED50DC216}"/>
                  </a:ext>
                </a:extLst>
              </p:cNvPr>
              <p:cNvSpPr txBox="1"/>
              <p:nvPr/>
            </p:nvSpPr>
            <p:spPr>
              <a:xfrm>
                <a:off x="5724403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Analyst Lv.1</a:t>
                </a:r>
              </a:p>
            </p:txBody>
          </p:sp>
        </p:grp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342C5B30-FFAE-4DE6-A15B-2448D048B384}"/>
                </a:ext>
              </a:extLst>
            </p:cNvPr>
            <p:cNvSpPr/>
            <p:nvPr/>
          </p:nvSpPr>
          <p:spPr>
            <a:xfrm rot="2700000">
              <a:off x="3506179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33927"/>
                <a:satOff val="-27185"/>
                <a:lumOff val="6405"/>
                <a:alphaOff val="0"/>
              </a:schemeClr>
            </a:fillRef>
            <a:effectRef idx="0">
              <a:schemeClr val="accent4"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A61D843-B344-4A13-A20B-719219FB8A9E}"/>
                </a:ext>
              </a:extLst>
            </p:cNvPr>
            <p:cNvGrpSpPr/>
            <p:nvPr/>
          </p:nvGrpSpPr>
          <p:grpSpPr>
            <a:xfrm>
              <a:off x="3560337" y="1010141"/>
              <a:ext cx="1509087" cy="1509482"/>
              <a:chOff x="3837745" y="1051340"/>
              <a:chExt cx="1509087" cy="150948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558A60A-FEBC-4647-B706-C17C55859938}"/>
                  </a:ext>
                </a:extLst>
              </p:cNvPr>
              <p:cNvSpPr/>
              <p:nvPr/>
            </p:nvSpPr>
            <p:spPr>
              <a:xfrm>
                <a:off x="3837745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6533927"/>
                  <a:satOff val="-27185"/>
                  <a:lumOff val="640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Oval 17">
                <a:extLst>
                  <a:ext uri="{FF2B5EF4-FFF2-40B4-BE49-F238E27FC236}">
                    <a16:creationId xmlns:a16="http://schemas.microsoft.com/office/drawing/2014/main" id="{9638412C-D9FE-48FF-AFA6-C451AC18840B}"/>
                  </a:ext>
                </a:extLst>
              </p:cNvPr>
              <p:cNvSpPr txBox="1"/>
              <p:nvPr/>
            </p:nvSpPr>
            <p:spPr>
              <a:xfrm>
                <a:off x="4052817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Lv.3</a:t>
                </a:r>
              </a:p>
            </p:txBody>
          </p:sp>
        </p:grp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403FA363-C006-48DD-B5C7-78DFBAE5F98D}"/>
                </a:ext>
              </a:extLst>
            </p:cNvPr>
            <p:cNvSpPr/>
            <p:nvPr/>
          </p:nvSpPr>
          <p:spPr>
            <a:xfrm rot="2700000">
              <a:off x="1835787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167408"/>
                <a:satOff val="-33981"/>
                <a:lumOff val="8007"/>
                <a:alphaOff val="0"/>
              </a:schemeClr>
            </a:fillRef>
            <a:effectRef idx="0">
              <a:schemeClr val="accent4">
                <a:hueOff val="8167408"/>
                <a:satOff val="-33981"/>
                <a:lumOff val="800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9FD6B23-B12D-4AAD-A914-FE374A79DBAB}"/>
                </a:ext>
              </a:extLst>
            </p:cNvPr>
            <p:cNvGrpSpPr/>
            <p:nvPr/>
          </p:nvGrpSpPr>
          <p:grpSpPr>
            <a:xfrm>
              <a:off x="1888750" y="1010141"/>
              <a:ext cx="1509087" cy="1509482"/>
              <a:chOff x="2166158" y="1051340"/>
              <a:chExt cx="1509087" cy="150948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368F58D-6FFE-4944-9F0B-3E95CA31E86F}"/>
                  </a:ext>
                </a:extLst>
              </p:cNvPr>
              <p:cNvSpPr/>
              <p:nvPr/>
            </p:nvSpPr>
            <p:spPr>
              <a:xfrm>
                <a:off x="2166158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8167408"/>
                  <a:satOff val="-33981"/>
                  <a:lumOff val="80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Oval 20">
                <a:extLst>
                  <a:ext uri="{FF2B5EF4-FFF2-40B4-BE49-F238E27FC236}">
                    <a16:creationId xmlns:a16="http://schemas.microsoft.com/office/drawing/2014/main" id="{1B748426-F7BB-4127-A5F1-65928C33144E}"/>
                  </a:ext>
                </a:extLst>
              </p:cNvPr>
              <p:cNvSpPr txBox="1"/>
              <p:nvPr/>
            </p:nvSpPr>
            <p:spPr>
              <a:xfrm>
                <a:off x="2382425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Lv.2</a:t>
                </a:r>
              </a:p>
            </p:txBody>
          </p:sp>
        </p:grp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50835017-21E8-4128-BDE4-209E15813AA2}"/>
                </a:ext>
              </a:extLst>
            </p:cNvPr>
            <p:cNvSpPr/>
            <p:nvPr/>
          </p:nvSpPr>
          <p:spPr>
            <a:xfrm rot="2700000">
              <a:off x="164201" y="956039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C439C26-756A-415A-ABE7-4BC1E4643DA2}"/>
                </a:ext>
              </a:extLst>
            </p:cNvPr>
            <p:cNvGrpSpPr/>
            <p:nvPr/>
          </p:nvGrpSpPr>
          <p:grpSpPr>
            <a:xfrm>
              <a:off x="218358" y="1010141"/>
              <a:ext cx="1509087" cy="1509482"/>
              <a:chOff x="495766" y="1051340"/>
              <a:chExt cx="1509087" cy="150948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F5C008-707F-49A7-98EF-5819CB9522A5}"/>
                  </a:ext>
                </a:extLst>
              </p:cNvPr>
              <p:cNvSpPr/>
              <p:nvPr/>
            </p:nvSpPr>
            <p:spPr>
              <a:xfrm>
                <a:off x="495766" y="1051340"/>
                <a:ext cx="1509087" cy="1509482"/>
              </a:xfrm>
              <a:prstGeom prst="ellipse">
                <a:avLst/>
              </a:prstGeom>
            </p:spPr>
            <p:style>
              <a:lnRef idx="2">
                <a:schemeClr val="accent4">
                  <a:hueOff val="9800891"/>
                  <a:satOff val="-40777"/>
                  <a:lumOff val="960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Oval 23">
                <a:extLst>
                  <a:ext uri="{FF2B5EF4-FFF2-40B4-BE49-F238E27FC236}">
                    <a16:creationId xmlns:a16="http://schemas.microsoft.com/office/drawing/2014/main" id="{2D49091E-8FA5-4EF1-BEC7-D2DE9CE6F2BF}"/>
                  </a:ext>
                </a:extLst>
              </p:cNvPr>
              <p:cNvSpPr txBox="1"/>
              <p:nvPr/>
            </p:nvSpPr>
            <p:spPr>
              <a:xfrm>
                <a:off x="710838" y="1267021"/>
                <a:ext cx="1077749" cy="1078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Social Op Lv.1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440FB7D-A927-4983-A0F8-1F2230B86309}"/>
              </a:ext>
            </a:extLst>
          </p:cNvPr>
          <p:cNvSpPr txBox="1"/>
          <p:nvPr/>
        </p:nvSpPr>
        <p:spPr>
          <a:xfrm>
            <a:off x="109871" y="51950"/>
            <a:ext cx="8576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PHẠM VI CÔNG VIỆC VÀ KIẾN THỨC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A79CEBA-E82F-4EB9-8A8B-1D44FC2A90ED}"/>
              </a:ext>
            </a:extLst>
          </p:cNvPr>
          <p:cNvSpPr/>
          <p:nvPr/>
        </p:nvSpPr>
        <p:spPr>
          <a:xfrm>
            <a:off x="109871" y="2674620"/>
            <a:ext cx="557498" cy="209854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77E79F9-65A7-4BB5-89BE-D70782FF3B41}"/>
              </a:ext>
            </a:extLst>
          </p:cNvPr>
          <p:cNvSpPr/>
          <p:nvPr/>
        </p:nvSpPr>
        <p:spPr>
          <a:xfrm>
            <a:off x="109871" y="5265089"/>
            <a:ext cx="557498" cy="138499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4D7891-9CCB-4CD9-9911-01D1C2BC8144}"/>
              </a:ext>
            </a:extLst>
          </p:cNvPr>
          <p:cNvSpPr/>
          <p:nvPr/>
        </p:nvSpPr>
        <p:spPr>
          <a:xfrm>
            <a:off x="851495" y="2855972"/>
            <a:ext cx="3046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tool / extension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lấy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Làm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Làm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Weekly / 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QC keywords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QC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chất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ợng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data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Chủ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theo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kèm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vụ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dịch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của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KH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3578F0-7665-4EBD-B768-78DCFBD2CB2F}"/>
              </a:ext>
            </a:extLst>
          </p:cNvPr>
          <p:cNvSpPr/>
          <p:nvPr/>
        </p:nvSpPr>
        <p:spPr>
          <a:xfrm>
            <a:off x="4005586" y="2890559"/>
            <a:ext cx="3781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itchFamily="34" charset="0"/>
              </a:rPr>
              <a:t>QC keywords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itchFamily="34" charset="0"/>
              </a:rPr>
              <a:t>QC </a:t>
            </a:r>
            <a:r>
              <a:rPr lang="en-US" sz="1200" dirty="0" err="1">
                <a:latin typeface="Open Sans Light" pitchFamily="34" charset="0"/>
              </a:rPr>
              <a:t>chất</a:t>
            </a:r>
            <a:r>
              <a:rPr lang="en-US" sz="1200" dirty="0">
                <a:latin typeface="Open Sans Light" pitchFamily="34" charset="0"/>
              </a:rPr>
              <a:t> l</a:t>
            </a:r>
            <a:r>
              <a:rPr lang="vi-VN" sz="1200" dirty="0">
                <a:latin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</a:rPr>
              <a:t>ợng</a:t>
            </a:r>
            <a:r>
              <a:rPr lang="en-US" sz="1200" dirty="0">
                <a:latin typeface="Open Sans Light" pitchFamily="34" charset="0"/>
              </a:rPr>
              <a:t> data topic.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Làm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Daily / Weekly 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Làm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Quaterly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Year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Chủ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theo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kèm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vụ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dịch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của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KH.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Tôi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u,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cải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theo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yêu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cầu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2351E-6218-4395-85D7-040E64837CD9}"/>
              </a:ext>
            </a:extLst>
          </p:cNvPr>
          <p:cNvSpPr/>
          <p:nvPr/>
        </p:nvSpPr>
        <p:spPr>
          <a:xfrm>
            <a:off x="7597444" y="2833128"/>
            <a:ext cx="4439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Làm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Daily / Weekly Monthly / </a:t>
            </a:r>
            <a:r>
              <a:rPr lang="en-US" sz="1200" dirty="0" err="1">
                <a:latin typeface="Open Sans Light" pitchFamily="34" charset="0"/>
              </a:rPr>
              <a:t>Quaterly</a:t>
            </a:r>
            <a:r>
              <a:rPr lang="en-US" sz="1200" dirty="0">
                <a:latin typeface="Open Sans Light" pitchFamily="34" charset="0"/>
              </a:rPr>
              <a:t> / Year Review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QC keywords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QC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chất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ợng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data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Chủ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theo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kèm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vụ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dịch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của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KH.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Tôi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u,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cải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theo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yêu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cầu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Đào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điều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phối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trong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lập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Làm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paper works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với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KH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7CF6AE-4AB2-4438-A9A9-72679A12D81F}"/>
              </a:ext>
            </a:extLst>
          </p:cNvPr>
          <p:cNvSpPr/>
          <p:nvPr/>
        </p:nvSpPr>
        <p:spPr>
          <a:xfrm>
            <a:off x="851495" y="5222400"/>
            <a:ext cx="2945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khả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cập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nhật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label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BF433AB-2999-43E0-B469-4450FFFF38A5}"/>
              </a:ext>
            </a:extLst>
          </p:cNvPr>
          <p:cNvCxnSpPr>
            <a:cxnSpLocks/>
            <a:stCxn id="76" idx="4"/>
            <a:endCxn id="88" idx="0"/>
          </p:cNvCxnSpPr>
          <p:nvPr/>
        </p:nvCxnSpPr>
        <p:spPr>
          <a:xfrm rot="5400000">
            <a:off x="4012520" y="772296"/>
            <a:ext cx="446077" cy="3721274"/>
          </a:xfrm>
          <a:prstGeom prst="bentConnector3">
            <a:avLst>
              <a:gd name="adj1" fmla="val 50000"/>
            </a:avLst>
          </a:prstGeom>
          <a:ln w="28575">
            <a:solidFill>
              <a:srgbClr val="30E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8419963-16C2-4598-9C92-3695528D7EDB}"/>
              </a:ext>
            </a:extLst>
          </p:cNvPr>
          <p:cNvSpPr/>
          <p:nvPr/>
        </p:nvSpPr>
        <p:spPr>
          <a:xfrm>
            <a:off x="2313540" y="2819470"/>
            <a:ext cx="107951" cy="93353"/>
          </a:xfrm>
          <a:prstGeom prst="ellipse">
            <a:avLst/>
          </a:prstGeom>
          <a:solidFill>
            <a:srgbClr val="30E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1337C4-452C-470F-BFBB-D0EA0764622A}"/>
              </a:ext>
            </a:extLst>
          </p:cNvPr>
          <p:cNvCxnSpPr>
            <a:cxnSpLocks/>
          </p:cNvCxnSpPr>
          <p:nvPr/>
        </p:nvCxnSpPr>
        <p:spPr>
          <a:xfrm>
            <a:off x="109871" y="5141452"/>
            <a:ext cx="1186320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C737A-1123-42B9-ACD7-E93029A330E1}"/>
              </a:ext>
            </a:extLst>
          </p:cNvPr>
          <p:cNvSpPr/>
          <p:nvPr/>
        </p:nvSpPr>
        <p:spPr>
          <a:xfrm>
            <a:off x="4005586" y="5197835"/>
            <a:ext cx="2945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khả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cập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nhật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Kỹ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6893EA-0108-4F26-B195-7F7D1F3A8922}"/>
              </a:ext>
            </a:extLst>
          </p:cNvPr>
          <p:cNvSpPr/>
          <p:nvPr/>
        </p:nvSpPr>
        <p:spPr>
          <a:xfrm>
            <a:off x="7597444" y="5222400"/>
            <a:ext cx="44392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về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vận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hành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hỗ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trợ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khả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cập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nhật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Kỹ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Lên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kế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hoạch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soạn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thảo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tài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liệu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đào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tạo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Nắm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rõ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quy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1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74A1E46-D228-440B-B264-36E03D926CF2}"/>
              </a:ext>
            </a:extLst>
          </p:cNvPr>
          <p:cNvCxnSpPr>
            <a:cxnSpLocks/>
            <a:stCxn id="78" idx="4"/>
            <a:endCxn id="107" idx="0"/>
          </p:cNvCxnSpPr>
          <p:nvPr/>
        </p:nvCxnSpPr>
        <p:spPr>
          <a:xfrm rot="5400000">
            <a:off x="6500885" y="1553767"/>
            <a:ext cx="409574" cy="2121831"/>
          </a:xfrm>
          <a:prstGeom prst="bentConnector3">
            <a:avLst>
              <a:gd name="adj1" fmla="val 79768"/>
            </a:avLst>
          </a:prstGeom>
          <a:ln w="28575">
            <a:solidFill>
              <a:srgbClr val="67E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88DDB3B-527A-4727-933F-B1BC711A6188}"/>
              </a:ext>
            </a:extLst>
          </p:cNvPr>
          <p:cNvSpPr/>
          <p:nvPr/>
        </p:nvSpPr>
        <p:spPr>
          <a:xfrm>
            <a:off x="5590780" y="2819469"/>
            <a:ext cx="107951" cy="93353"/>
          </a:xfrm>
          <a:prstGeom prst="ellipse">
            <a:avLst/>
          </a:prstGeom>
          <a:solidFill>
            <a:srgbClr val="67E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855916-D9F6-4A18-BCD3-91F281D80E2D}"/>
              </a:ext>
            </a:extLst>
          </p:cNvPr>
          <p:cNvCxnSpPr>
            <a:cxnSpLocks/>
            <a:stCxn id="80" idx="4"/>
            <a:endCxn id="90" idx="0"/>
          </p:cNvCxnSpPr>
          <p:nvPr/>
        </p:nvCxnSpPr>
        <p:spPr>
          <a:xfrm rot="16200000" flipH="1">
            <a:off x="9416010" y="2432058"/>
            <a:ext cx="423233" cy="378906"/>
          </a:xfrm>
          <a:prstGeom prst="bentConnector3">
            <a:avLst>
              <a:gd name="adj1" fmla="val 50000"/>
            </a:avLst>
          </a:prstGeom>
          <a:ln w="28575">
            <a:solidFill>
              <a:srgbClr val="C7F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F888923-88BD-49AB-8CC5-A7418F92B220}"/>
              </a:ext>
            </a:extLst>
          </p:cNvPr>
          <p:cNvSpPr/>
          <p:nvPr/>
        </p:nvSpPr>
        <p:spPr>
          <a:xfrm>
            <a:off x="9774863" y="2800109"/>
            <a:ext cx="107951" cy="93353"/>
          </a:xfrm>
          <a:prstGeom prst="ellipse">
            <a:avLst/>
          </a:prstGeom>
          <a:solidFill>
            <a:srgbClr val="C7F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6EF7F20E-192F-4E7D-A203-6EF1A6D17DF3}"/>
              </a:ext>
            </a:extLst>
          </p:cNvPr>
          <p:cNvSpPr/>
          <p:nvPr/>
        </p:nvSpPr>
        <p:spPr>
          <a:xfrm>
            <a:off x="8463833" y="785743"/>
            <a:ext cx="1617818" cy="161732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117A09-43E9-405C-8CF4-2AB03BB23120}"/>
              </a:ext>
            </a:extLst>
          </p:cNvPr>
          <p:cNvGrpSpPr/>
          <p:nvPr/>
        </p:nvGrpSpPr>
        <p:grpSpPr>
          <a:xfrm>
            <a:off x="8517601" y="839663"/>
            <a:ext cx="1510282" cy="1509482"/>
            <a:chOff x="10521701" y="1051340"/>
            <a:chExt cx="1510282" cy="150948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93E1FB2-3806-425B-9AD7-0A6AA5DDE713}"/>
                </a:ext>
              </a:extLst>
            </p:cNvPr>
            <p:cNvSpPr/>
            <p:nvPr/>
          </p:nvSpPr>
          <p:spPr>
            <a:xfrm>
              <a:off x="10522896" y="1051340"/>
              <a:ext cx="1509087" cy="1509482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Oval 5">
              <a:extLst>
                <a:ext uri="{FF2B5EF4-FFF2-40B4-BE49-F238E27FC236}">
                  <a16:creationId xmlns:a16="http://schemas.microsoft.com/office/drawing/2014/main" id="{D2BC90A6-555E-4C37-948B-64A90BB6D017}"/>
                </a:ext>
              </a:extLst>
            </p:cNvPr>
            <p:cNvSpPr txBox="1"/>
            <p:nvPr/>
          </p:nvSpPr>
          <p:spPr>
            <a:xfrm>
              <a:off x="10521701" y="1227801"/>
              <a:ext cx="1510282" cy="1078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Consultant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&amp;</a:t>
              </a:r>
              <a:endParaRPr lang="en-US" sz="1600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Senior Consultant</a:t>
              </a:r>
              <a:endParaRPr lang="en-US" sz="1600" kern="12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440FB7D-A927-4983-A0F8-1F2230B86309}"/>
              </a:ext>
            </a:extLst>
          </p:cNvPr>
          <p:cNvSpPr txBox="1"/>
          <p:nvPr/>
        </p:nvSpPr>
        <p:spPr>
          <a:xfrm>
            <a:off x="109871" y="51950"/>
            <a:ext cx="8576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PHẠM VI CÔNG VIỆC VÀ KIẾN THỨC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A79CEBA-E82F-4EB9-8A8B-1D44FC2A90ED}"/>
              </a:ext>
            </a:extLst>
          </p:cNvPr>
          <p:cNvSpPr/>
          <p:nvPr/>
        </p:nvSpPr>
        <p:spPr>
          <a:xfrm>
            <a:off x="109871" y="2371340"/>
            <a:ext cx="557498" cy="209854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77E79F9-65A7-4BB5-89BE-D70782FF3B41}"/>
              </a:ext>
            </a:extLst>
          </p:cNvPr>
          <p:cNvSpPr/>
          <p:nvPr/>
        </p:nvSpPr>
        <p:spPr>
          <a:xfrm>
            <a:off x="109871" y="4999913"/>
            <a:ext cx="557498" cy="138499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4D7891-9CCB-4CD9-9911-01D1C2BC8144}"/>
              </a:ext>
            </a:extLst>
          </p:cNvPr>
          <p:cNvSpPr/>
          <p:nvPr/>
        </p:nvSpPr>
        <p:spPr>
          <a:xfrm>
            <a:off x="851495" y="2371340"/>
            <a:ext cx="46756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Làm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Daily / Weekly Monthly / </a:t>
            </a:r>
            <a:r>
              <a:rPr lang="en-US" sz="1200" dirty="0" err="1">
                <a:latin typeface="Open Sans Light" pitchFamily="34" charset="0"/>
              </a:rPr>
              <a:t>Quaterly</a:t>
            </a:r>
            <a:r>
              <a:rPr lang="en-US" sz="1200" dirty="0">
                <a:latin typeface="Open Sans Light" pitchFamily="34" charset="0"/>
              </a:rPr>
              <a:t> / Year Review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itchFamily="34" charset="0"/>
              </a:rPr>
              <a:t>QC keywords topic / </a:t>
            </a:r>
            <a:r>
              <a:rPr lang="en-US" sz="1200" dirty="0" err="1">
                <a:latin typeface="Open Sans Light" pitchFamily="34" charset="0"/>
              </a:rPr>
              <a:t>chất</a:t>
            </a:r>
            <a:r>
              <a:rPr lang="en-US" sz="1200" dirty="0">
                <a:latin typeface="Open Sans Light" pitchFamily="34" charset="0"/>
              </a:rPr>
              <a:t> l</a:t>
            </a:r>
            <a:r>
              <a:rPr lang="vi-VN" sz="1200" dirty="0">
                <a:latin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</a:rPr>
              <a:t>ợng</a:t>
            </a:r>
            <a:r>
              <a:rPr lang="en-US" sz="1200" dirty="0">
                <a:latin typeface="Open Sans Light" pitchFamily="34" charset="0"/>
              </a:rPr>
              <a:t> data topic.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Chủ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động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theo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kèm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việc</a:t>
            </a:r>
            <a:r>
              <a:rPr lang="en-US" sz="1200" dirty="0">
                <a:latin typeface="Open Sans Light" pitchFamily="34" charset="0"/>
              </a:rPr>
              <a:t> / </a:t>
            </a:r>
            <a:r>
              <a:rPr lang="en-US" sz="1200" dirty="0" err="1">
                <a:latin typeface="Open Sans Light" pitchFamily="34" charset="0"/>
              </a:rPr>
              <a:t>chiến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</a:rPr>
              <a:t> / </a:t>
            </a:r>
            <a:r>
              <a:rPr lang="en-US" sz="1200" dirty="0" err="1">
                <a:latin typeface="Open Sans Light" pitchFamily="34" charset="0"/>
              </a:rPr>
              <a:t>sự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kiện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</a:rPr>
              <a:t> KH.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Tôi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vi-VN" sz="1200" dirty="0">
                <a:latin typeface="Open Sans Light" pitchFamily="34" charset="0"/>
              </a:rPr>
              <a:t>ư</a:t>
            </a:r>
            <a:r>
              <a:rPr lang="en-US" sz="1200" dirty="0">
                <a:latin typeface="Open Sans Light" pitchFamily="34" charset="0"/>
              </a:rPr>
              <a:t>u, </a:t>
            </a:r>
            <a:r>
              <a:rPr lang="en-US" sz="1200" dirty="0" err="1">
                <a:latin typeface="Open Sans Light" pitchFamily="34" charset="0"/>
              </a:rPr>
              <a:t>cải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tiến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cáo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theo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yêu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cầu</a:t>
            </a:r>
            <a:endParaRPr lang="en-US" sz="1200" dirty="0"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Đào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điều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phối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trong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team.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lập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Chăm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sóc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làm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paperworks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với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KH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tại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bài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định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kì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nghiên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cứu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vi ng</a:t>
            </a:r>
            <a:r>
              <a:rPr lang="vi-VN" sz="1200" dirty="0">
                <a:solidFill>
                  <a:srgbClr val="0070C0"/>
                </a:solidFill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ời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dùng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/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thay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đổi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của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ngành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Open Sans Light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2351E-6218-4395-85D7-040E64837CD9}"/>
              </a:ext>
            </a:extLst>
          </p:cNvPr>
          <p:cNvSpPr/>
          <p:nvPr/>
        </p:nvSpPr>
        <p:spPr>
          <a:xfrm>
            <a:off x="6752810" y="2403065"/>
            <a:ext cx="5398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Xử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lí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dữ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đ</a:t>
            </a:r>
            <a:r>
              <a:rPr lang="vi-VN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ợc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giao</a:t>
            </a:r>
            <a:endParaRPr lang="en-US" sz="1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 &amp; update keywords</a:t>
            </a:r>
            <a:r>
              <a:rPr lang="en-US" sz="1200" dirty="0">
                <a:solidFill>
                  <a:schemeClr val="accent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itchFamily="34" charset="0"/>
              </a:rPr>
              <a:t>QC keywords topic / </a:t>
            </a:r>
            <a:r>
              <a:rPr lang="en-US" sz="1200" dirty="0" err="1">
                <a:latin typeface="Open Sans Light" pitchFamily="34" charset="0"/>
              </a:rPr>
              <a:t>chất</a:t>
            </a:r>
            <a:r>
              <a:rPr lang="en-US" sz="1200" dirty="0">
                <a:latin typeface="Open Sans Light" pitchFamily="34" charset="0"/>
              </a:rPr>
              <a:t> l</a:t>
            </a:r>
            <a:r>
              <a:rPr lang="vi-VN" sz="1200" dirty="0">
                <a:latin typeface="Open Sans Light" pitchFamily="34" charset="0"/>
              </a:rPr>
              <a:t>ư</a:t>
            </a:r>
            <a:r>
              <a:rPr lang="en-US" sz="1200" dirty="0" err="1">
                <a:latin typeface="Open Sans Light" pitchFamily="34" charset="0"/>
              </a:rPr>
              <a:t>ợng</a:t>
            </a:r>
            <a:r>
              <a:rPr lang="en-US" sz="1200" dirty="0">
                <a:latin typeface="Open Sans Light" pitchFamily="34" charset="0"/>
              </a:rPr>
              <a:t> data topic.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Chủ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động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theo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kèm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việc</a:t>
            </a:r>
            <a:r>
              <a:rPr lang="en-US" sz="1200" dirty="0">
                <a:latin typeface="Open Sans Light" pitchFamily="34" charset="0"/>
              </a:rPr>
              <a:t> / </a:t>
            </a:r>
            <a:r>
              <a:rPr lang="en-US" sz="1200" dirty="0" err="1">
                <a:latin typeface="Open Sans Light" pitchFamily="34" charset="0"/>
              </a:rPr>
              <a:t>chiến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</a:rPr>
              <a:t> / </a:t>
            </a:r>
            <a:r>
              <a:rPr lang="en-US" sz="1200" dirty="0" err="1">
                <a:latin typeface="Open Sans Light" pitchFamily="34" charset="0"/>
              </a:rPr>
              <a:t>sự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kiện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</a:rPr>
              <a:t> KH.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Thuyết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Đào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điều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phối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trong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team.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lập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Tiếp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cận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chịu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nhiệm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doanh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số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Thực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hiện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làm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thông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tin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ngành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để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phục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vụ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việc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tiếp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cận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7CF6AE-4AB2-4438-A9A9-72679A12D81F}"/>
              </a:ext>
            </a:extLst>
          </p:cNvPr>
          <p:cNvSpPr/>
          <p:nvPr/>
        </p:nvSpPr>
        <p:spPr>
          <a:xfrm>
            <a:off x="851495" y="4841949"/>
            <a:ext cx="4675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rất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rõ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khả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cập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nhật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label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Kỹ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thuyết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trình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cáo</a:t>
            </a:r>
            <a:endParaRPr lang="en-US" sz="1200" dirty="0"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Lên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kế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hoạch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soạn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thảo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tài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đào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tạo</a:t>
            </a:r>
            <a:endParaRPr lang="en-US" sz="1200" dirty="0"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Nắm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rõ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quy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1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Hiểu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về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ợc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doanh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marketing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up-sale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dịch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vụ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của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công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Biết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tổ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chức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tổng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hợp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dữ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liệu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ngành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vấn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ớc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.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1337C4-452C-470F-BFBB-D0EA0764622A}"/>
              </a:ext>
            </a:extLst>
          </p:cNvPr>
          <p:cNvCxnSpPr>
            <a:cxnSpLocks/>
          </p:cNvCxnSpPr>
          <p:nvPr/>
        </p:nvCxnSpPr>
        <p:spPr>
          <a:xfrm>
            <a:off x="109871" y="4803124"/>
            <a:ext cx="1186320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DE62F51-7B83-48C9-BBB3-CD096DFD5C4A}"/>
              </a:ext>
            </a:extLst>
          </p:cNvPr>
          <p:cNvSpPr/>
          <p:nvPr/>
        </p:nvSpPr>
        <p:spPr>
          <a:xfrm>
            <a:off x="2441536" y="748478"/>
            <a:ext cx="1617818" cy="161732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30A87B-2E49-48D2-8798-393C0BA9B64A}"/>
              </a:ext>
            </a:extLst>
          </p:cNvPr>
          <p:cNvGrpSpPr/>
          <p:nvPr/>
        </p:nvGrpSpPr>
        <p:grpSpPr>
          <a:xfrm>
            <a:off x="2496499" y="802398"/>
            <a:ext cx="1509087" cy="1509482"/>
            <a:chOff x="10522896" y="1051340"/>
            <a:chExt cx="1509087" cy="150948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2184034-D938-441A-BD66-3E4296EC5A32}"/>
                </a:ext>
              </a:extLst>
            </p:cNvPr>
            <p:cNvSpPr/>
            <p:nvPr/>
          </p:nvSpPr>
          <p:spPr>
            <a:xfrm>
              <a:off x="10522896" y="1051340"/>
              <a:ext cx="1509087" cy="1509482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59B93972-6390-4249-97F7-509D40D65CFC}"/>
                </a:ext>
              </a:extLst>
            </p:cNvPr>
            <p:cNvSpPr txBox="1"/>
            <p:nvPr/>
          </p:nvSpPr>
          <p:spPr>
            <a:xfrm>
              <a:off x="10522896" y="1267021"/>
              <a:ext cx="1507894" cy="1078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Account Manager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&amp;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Senior AM</a:t>
              </a:r>
              <a:endParaRPr lang="en-US" sz="1600" kern="1200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B642E42-901C-4A7B-86B1-4E7946AFFF08}"/>
              </a:ext>
            </a:extLst>
          </p:cNvPr>
          <p:cNvSpPr/>
          <p:nvPr/>
        </p:nvSpPr>
        <p:spPr>
          <a:xfrm>
            <a:off x="6752810" y="4841949"/>
            <a:ext cx="4675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Hiểu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rất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rõ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các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dịch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vụ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của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công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Biết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cach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topic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Có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khả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tạo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cập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nhật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bộ</a:t>
            </a:r>
            <a:r>
              <a:rPr lang="en-US" sz="12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label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Kỹ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năng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thuyết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trình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báo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cáo</a:t>
            </a:r>
            <a:endParaRPr lang="en-US" sz="1200" dirty="0"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 Light" pitchFamily="34" charset="0"/>
              </a:rPr>
              <a:t>Lên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kế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hoạch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và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soạn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thảo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tài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liệu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đào</a:t>
            </a:r>
            <a:r>
              <a:rPr lang="en-US" sz="1200" dirty="0">
                <a:latin typeface="Open Sans Light" pitchFamily="34" charset="0"/>
              </a:rPr>
              <a:t> </a:t>
            </a:r>
            <a:r>
              <a:rPr lang="en-US" sz="1200" dirty="0" err="1">
                <a:latin typeface="Open Sans Light" pitchFamily="34" charset="0"/>
              </a:rPr>
              <a:t>tạo</a:t>
            </a:r>
            <a:endParaRPr lang="en-US" sz="1200" dirty="0"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Nắm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rõ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quy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trình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triển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khai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1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mới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Hiểu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về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ợc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kinh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doanh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và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marketing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chốt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dự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án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độc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lập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t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vấn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chiến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l</a:t>
            </a:r>
            <a:r>
              <a:rPr lang="vi-VN" sz="1200" dirty="0">
                <a:solidFill>
                  <a:srgbClr val="0070C0"/>
                </a:solidFill>
                <a:latin typeface="Open Sans Light" pitchFamily="34" charset="0"/>
              </a:rPr>
              <a:t>ư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ớc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cho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khách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hàng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Có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khả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năng</a:t>
            </a:r>
            <a:r>
              <a:rPr lang="en-US" sz="1200" dirty="0">
                <a:solidFill>
                  <a:srgbClr val="0070C0"/>
                </a:solidFill>
                <a:latin typeface="Open Sans Light" pitchFamily="34" charset="0"/>
              </a:rPr>
              <a:t> networking </a:t>
            </a:r>
            <a:r>
              <a:rPr lang="en-US" sz="1200" dirty="0" err="1">
                <a:solidFill>
                  <a:srgbClr val="0070C0"/>
                </a:solidFill>
                <a:latin typeface="Open Sans Light" pitchFamily="34" charset="0"/>
              </a:rPr>
              <a:t>tốt</a:t>
            </a:r>
            <a:endParaRPr lang="en-US" sz="1200" dirty="0">
              <a:solidFill>
                <a:srgbClr val="0070C0"/>
              </a:solidFill>
              <a:latin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0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D6302-1F18-47C1-900A-3A1ED25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7"/>
            <a:ext cx="8577072" cy="5352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48D88-0A02-48C1-95A6-E07A879C4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21958" r="19224" b="21067"/>
          <a:stretch/>
        </p:blipFill>
        <p:spPr>
          <a:xfrm>
            <a:off x="8576252" y="2234438"/>
            <a:ext cx="3615748" cy="191693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380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2013</Words>
  <Application>Microsoft Office PowerPoint</Application>
  <PresentationFormat>Widescreen</PresentationFormat>
  <Paragraphs>256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Việt Lâm</dc:creator>
  <cp:lastModifiedBy>Kompa</cp:lastModifiedBy>
  <cp:revision>60</cp:revision>
  <dcterms:created xsi:type="dcterms:W3CDTF">2019-03-18T08:22:13Z</dcterms:created>
  <dcterms:modified xsi:type="dcterms:W3CDTF">2019-05-06T07:00:29Z</dcterms:modified>
</cp:coreProperties>
</file>