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5" r:id="rId39"/>
    <p:sldId id="306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62072"/>
            <a:ext cx="12192000" cy="1446530"/>
          </a:xfrm>
          <a:custGeom>
            <a:avLst/>
            <a:gdLst/>
            <a:ahLst/>
            <a:cxnLst/>
            <a:rect l="l" t="t" r="r" b="b"/>
            <a:pathLst>
              <a:path w="12192000" h="1446529">
                <a:moveTo>
                  <a:pt x="0" y="1446276"/>
                </a:moveTo>
                <a:lnTo>
                  <a:pt x="12192000" y="1446276"/>
                </a:lnTo>
                <a:lnTo>
                  <a:pt x="12192000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4501" y="3426967"/>
            <a:ext cx="214299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407" y="2258441"/>
            <a:ext cx="6132830" cy="314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257" y="6464985"/>
            <a:ext cx="20637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446" y="2707385"/>
            <a:ext cx="470090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15" dirty="0">
                <a:solidFill>
                  <a:srgbClr val="1F3863"/>
                </a:solidFill>
              </a:rPr>
              <a:t>NỘI </a:t>
            </a:r>
            <a:r>
              <a:rPr sz="3700" spc="20" dirty="0">
                <a:solidFill>
                  <a:srgbClr val="1F3863"/>
                </a:solidFill>
              </a:rPr>
              <a:t>QUY LAO</a:t>
            </a:r>
            <a:r>
              <a:rPr sz="3700" spc="-190" dirty="0">
                <a:solidFill>
                  <a:srgbClr val="1F3863"/>
                </a:solidFill>
              </a:rPr>
              <a:t> </a:t>
            </a:r>
            <a:r>
              <a:rPr sz="3700" spc="20" dirty="0">
                <a:solidFill>
                  <a:srgbClr val="1F3863"/>
                </a:solidFill>
              </a:rPr>
              <a:t>ĐỘNG</a:t>
            </a:r>
            <a:endParaRPr sz="3700"/>
          </a:p>
        </p:txBody>
      </p:sp>
      <p:sp>
        <p:nvSpPr>
          <p:cNvPr id="4" name="object 4"/>
          <p:cNvSpPr/>
          <p:nvPr/>
        </p:nvSpPr>
        <p:spPr>
          <a:xfrm>
            <a:off x="4339875" y="3902515"/>
            <a:ext cx="4072604" cy="1785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2443180" cy="657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632587"/>
            <a:ext cx="2795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3384" algn="l"/>
              </a:tabLst>
            </a:pPr>
            <a:r>
              <a:rPr sz="2000" spc="-20" dirty="0">
                <a:solidFill>
                  <a:srgbClr val="1F3863"/>
                </a:solidFill>
              </a:rPr>
              <a:t>I.	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</a:t>
            </a:r>
            <a:r>
              <a:rPr sz="2000" spc="-195" dirty="0">
                <a:solidFill>
                  <a:srgbClr val="1F3863"/>
                </a:solidFill>
              </a:rPr>
              <a:t> sách: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061451"/>
            <a:ext cx="11262360" cy="37534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345"/>
              </a:spcBef>
            </a:pPr>
            <a:r>
              <a:rPr sz="1800" b="1" spc="-70" dirty="0">
                <a:latin typeface="Arial"/>
                <a:cs typeface="Arial"/>
              </a:rPr>
              <a:t>1.7 </a:t>
            </a:r>
            <a:r>
              <a:rPr sz="1800" b="1" spc="-150" dirty="0">
                <a:latin typeface="Arial"/>
                <a:cs typeface="Arial"/>
              </a:rPr>
              <a:t>Thuyên </a:t>
            </a:r>
            <a:r>
              <a:rPr sz="1800" b="1" spc="-155" dirty="0">
                <a:latin typeface="Arial"/>
                <a:cs typeface="Arial"/>
              </a:rPr>
              <a:t>chuyển </a:t>
            </a:r>
            <a:r>
              <a:rPr sz="1800" b="1" spc="-195" dirty="0">
                <a:latin typeface="Arial"/>
                <a:cs typeface="Arial"/>
              </a:rPr>
              <a:t>công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75" dirty="0">
                <a:latin typeface="Arial"/>
                <a:cs typeface="Arial"/>
              </a:rPr>
              <a:t>quyền </a:t>
            </a:r>
            <a:r>
              <a:rPr sz="1600" spc="-40" dirty="0">
                <a:latin typeface="Arial"/>
                <a:cs typeface="Arial"/>
              </a:rPr>
              <a:t>tạm </a:t>
            </a:r>
            <a:r>
              <a:rPr sz="1600" spc="-80" dirty="0">
                <a:latin typeface="Arial"/>
                <a:cs typeface="Arial"/>
              </a:rPr>
              <a:t>chuyển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65" dirty="0">
                <a:latin typeface="Arial"/>
                <a:cs typeface="Arial"/>
              </a:rPr>
              <a:t>làm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00" dirty="0">
                <a:latin typeface="Arial"/>
                <a:cs typeface="Arial"/>
              </a:rPr>
              <a:t>khác </a:t>
            </a:r>
            <a:r>
              <a:rPr sz="1600" spc="-80" dirty="0">
                <a:latin typeface="Arial"/>
                <a:cs typeface="Arial"/>
              </a:rPr>
              <a:t>ngoài hợp </a:t>
            </a:r>
            <a:r>
              <a:rPr sz="1600" spc="-65" dirty="0">
                <a:latin typeface="Arial"/>
                <a:cs typeface="Arial"/>
              </a:rPr>
              <a:t>đồng </a:t>
            </a:r>
            <a:r>
              <a:rPr sz="1600" spc="-55" dirty="0">
                <a:latin typeface="Arial"/>
                <a:cs typeface="Arial"/>
              </a:rPr>
              <a:t>lao </a:t>
            </a:r>
            <a:r>
              <a:rPr sz="1600" spc="-65" dirty="0">
                <a:latin typeface="Arial"/>
                <a:cs typeface="Arial"/>
              </a:rPr>
              <a:t>động </a:t>
            </a:r>
            <a:r>
              <a:rPr sz="1600" b="1" spc="-105" dirty="0">
                <a:solidFill>
                  <a:srgbClr val="FF0000"/>
                </a:solidFill>
                <a:latin typeface="Arial"/>
                <a:cs typeface="Arial"/>
              </a:rPr>
              <a:t>trong 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thời </a:t>
            </a:r>
            <a:r>
              <a:rPr sz="1600" b="1" spc="-120" dirty="0">
                <a:solidFill>
                  <a:srgbClr val="FF0000"/>
                </a:solidFill>
                <a:latin typeface="Arial"/>
                <a:cs typeface="Arial"/>
              </a:rPr>
              <a:t>hạn 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60 </a:t>
            </a:r>
            <a:r>
              <a:rPr sz="1600" b="1" spc="-160" dirty="0">
                <a:solidFill>
                  <a:srgbClr val="FF0000"/>
                </a:solidFill>
                <a:latin typeface="Arial"/>
                <a:cs typeface="Arial"/>
              </a:rPr>
              <a:t>ngày 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làm </a:t>
            </a:r>
            <a:r>
              <a:rPr sz="1600" b="1" spc="-130" dirty="0">
                <a:solidFill>
                  <a:srgbClr val="FF0000"/>
                </a:solidFill>
                <a:latin typeface="Arial"/>
                <a:cs typeface="Arial"/>
              </a:rPr>
              <a:t>việc </a:t>
            </a:r>
            <a:r>
              <a:rPr sz="1600" b="1" spc="-105" dirty="0">
                <a:solidFill>
                  <a:srgbClr val="FF0000"/>
                </a:solidFill>
                <a:latin typeface="Arial"/>
                <a:cs typeface="Arial"/>
              </a:rPr>
              <a:t>trong</a:t>
            </a:r>
            <a:r>
              <a:rPr sz="16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FF0000"/>
                </a:solidFill>
                <a:latin typeface="Arial"/>
                <a:cs typeface="Arial"/>
              </a:rPr>
              <a:t>năm</a:t>
            </a:r>
            <a:r>
              <a:rPr sz="1600" spc="-100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trừ </a:t>
            </a:r>
            <a:r>
              <a:rPr sz="1600" spc="-55" dirty="0">
                <a:latin typeface="Arial"/>
                <a:cs typeface="Arial"/>
              </a:rPr>
              <a:t>trường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40" dirty="0">
                <a:latin typeface="Arial"/>
                <a:cs typeface="Arial"/>
              </a:rPr>
              <a:t>thoả thuận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khác.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20" dirty="0">
                <a:latin typeface="Arial"/>
                <a:cs typeface="Arial"/>
              </a:rPr>
              <a:t>. </a:t>
            </a:r>
            <a:r>
              <a:rPr sz="1600" spc="-9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45" dirty="0">
                <a:latin typeface="Arial"/>
                <a:cs typeface="Arial"/>
              </a:rPr>
              <a:t>thông </a:t>
            </a:r>
            <a:r>
              <a:rPr sz="1600" spc="-65" dirty="0">
                <a:latin typeface="Arial"/>
                <a:cs typeface="Arial"/>
              </a:rPr>
              <a:t>báo: </a:t>
            </a:r>
            <a:r>
              <a:rPr sz="1600" spc="-85" dirty="0">
                <a:latin typeface="Arial"/>
                <a:cs typeface="Arial"/>
              </a:rPr>
              <a:t>03</a:t>
            </a:r>
            <a:r>
              <a:rPr sz="1600" spc="-120" dirty="0">
                <a:latin typeface="Arial"/>
                <a:cs typeface="Arial"/>
              </a:rPr>
              <a:t> ngày.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05" dirty="0">
                <a:latin typeface="Arial"/>
                <a:cs typeface="Arial"/>
              </a:rPr>
              <a:t>Thu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nhập:</a:t>
            </a:r>
            <a:endParaRPr sz="1600">
              <a:latin typeface="Arial"/>
              <a:cs typeface="Arial"/>
            </a:endParaRPr>
          </a:p>
          <a:p>
            <a:pPr marL="257810" indent="-106680">
              <a:lnSpc>
                <a:spcPct val="100000"/>
              </a:lnSpc>
              <a:spcBef>
                <a:spcPts val="960"/>
              </a:spcBef>
              <a:buChar char="-"/>
              <a:tabLst>
                <a:tab pos="258445" algn="l"/>
              </a:tabLst>
            </a:pPr>
            <a:r>
              <a:rPr sz="1600" spc="-135" dirty="0">
                <a:latin typeface="Arial"/>
                <a:cs typeface="Arial"/>
              </a:rPr>
              <a:t>Được </a:t>
            </a:r>
            <a:r>
              <a:rPr sz="1600" spc="-100" dirty="0">
                <a:latin typeface="Arial"/>
                <a:cs typeface="Arial"/>
              </a:rPr>
              <a:t>hưởng </a:t>
            </a:r>
            <a:r>
              <a:rPr sz="1600" spc="-30" dirty="0">
                <a:latin typeface="Arial"/>
                <a:cs typeface="Arial"/>
              </a:rPr>
              <a:t>theo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mới.</a:t>
            </a:r>
            <a:endParaRPr sz="1600">
              <a:latin typeface="Arial"/>
              <a:cs typeface="Arial"/>
            </a:endParaRPr>
          </a:p>
          <a:p>
            <a:pPr marL="257810" indent="-106680">
              <a:lnSpc>
                <a:spcPct val="100000"/>
              </a:lnSpc>
              <a:spcBef>
                <a:spcPts val="965"/>
              </a:spcBef>
              <a:buChar char="-"/>
              <a:tabLst>
                <a:tab pos="258445" algn="l"/>
              </a:tabLst>
            </a:pPr>
            <a:r>
              <a:rPr sz="1600" spc="-95" dirty="0">
                <a:latin typeface="Arial"/>
                <a:cs typeface="Arial"/>
              </a:rPr>
              <a:t>Nếu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60" dirty="0">
                <a:latin typeface="Arial"/>
                <a:cs typeface="Arial"/>
              </a:rPr>
              <a:t>mới </a:t>
            </a:r>
            <a:r>
              <a:rPr sz="1600" spc="-40" dirty="0">
                <a:latin typeface="Arial"/>
                <a:cs typeface="Arial"/>
              </a:rPr>
              <a:t>thấp </a:t>
            </a:r>
            <a:r>
              <a:rPr sz="1600" spc="-80" dirty="0">
                <a:latin typeface="Arial"/>
                <a:cs typeface="Arial"/>
              </a:rPr>
              <a:t>hơn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75" dirty="0">
                <a:latin typeface="Arial"/>
                <a:cs typeface="Arial"/>
              </a:rPr>
              <a:t>cũ,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90" dirty="0">
                <a:latin typeface="Arial"/>
                <a:cs typeface="Arial"/>
              </a:rPr>
              <a:t>cũ </a:t>
            </a:r>
            <a:r>
              <a:rPr sz="1600" spc="-100" dirty="0">
                <a:latin typeface="Arial"/>
                <a:cs typeface="Arial"/>
              </a:rPr>
              <a:t>được </a:t>
            </a:r>
            <a:r>
              <a:rPr sz="1600" spc="-80" dirty="0">
                <a:latin typeface="Arial"/>
                <a:cs typeface="Arial"/>
              </a:rPr>
              <a:t>giữ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90" dirty="0">
                <a:latin typeface="Arial"/>
                <a:cs typeface="Arial"/>
              </a:rPr>
              <a:t>vòng 30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60" dirty="0">
                <a:latin typeface="Arial"/>
                <a:cs typeface="Arial"/>
              </a:rPr>
              <a:t>làm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việc.</a:t>
            </a:r>
            <a:endParaRPr sz="1600">
              <a:latin typeface="Arial"/>
              <a:cs typeface="Arial"/>
            </a:endParaRPr>
          </a:p>
          <a:p>
            <a:pPr marL="257810" indent="-106680">
              <a:lnSpc>
                <a:spcPct val="100000"/>
              </a:lnSpc>
              <a:spcBef>
                <a:spcPts val="960"/>
              </a:spcBef>
              <a:buChar char="-"/>
              <a:tabLst>
                <a:tab pos="258445" algn="l"/>
              </a:tabLst>
            </a:pPr>
            <a:r>
              <a:rPr sz="1600" spc="-70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60" dirty="0">
                <a:latin typeface="Arial"/>
                <a:cs typeface="Arial"/>
              </a:rPr>
              <a:t>mới phải </a:t>
            </a:r>
            <a:r>
              <a:rPr sz="1600" spc="-20" dirty="0">
                <a:latin typeface="Arial"/>
                <a:cs typeface="Arial"/>
              </a:rPr>
              <a:t>đạt </a:t>
            </a:r>
            <a:r>
              <a:rPr sz="1600" spc="10" dirty="0">
                <a:latin typeface="Arial"/>
                <a:cs typeface="Arial"/>
              </a:rPr>
              <a:t>tối </a:t>
            </a:r>
            <a:r>
              <a:rPr sz="1600" spc="-20" dirty="0">
                <a:latin typeface="Arial"/>
                <a:cs typeface="Arial"/>
              </a:rPr>
              <a:t>thiểu </a:t>
            </a:r>
            <a:r>
              <a:rPr sz="1600" spc="-95" dirty="0">
                <a:latin typeface="Arial"/>
                <a:cs typeface="Arial"/>
              </a:rPr>
              <a:t>bằng </a:t>
            </a:r>
            <a:r>
              <a:rPr sz="1600" spc="-155" dirty="0">
                <a:latin typeface="Arial"/>
                <a:cs typeface="Arial"/>
              </a:rPr>
              <a:t>85%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75" dirty="0">
                <a:latin typeface="Arial"/>
                <a:cs typeface="Arial"/>
              </a:rPr>
              <a:t>cũ, </a:t>
            </a:r>
            <a:r>
              <a:rPr sz="1600" spc="-85" dirty="0">
                <a:latin typeface="Arial"/>
                <a:cs typeface="Arial"/>
              </a:rPr>
              <a:t>nhưng </a:t>
            </a:r>
            <a:r>
              <a:rPr sz="1600" spc="-75" dirty="0">
                <a:latin typeface="Arial"/>
                <a:cs typeface="Arial"/>
              </a:rPr>
              <a:t>không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40" dirty="0">
                <a:latin typeface="Arial"/>
                <a:cs typeface="Arial"/>
              </a:rPr>
              <a:t>thấp </a:t>
            </a:r>
            <a:r>
              <a:rPr sz="1600" spc="-80" dirty="0">
                <a:latin typeface="Arial"/>
                <a:cs typeface="Arial"/>
              </a:rPr>
              <a:t>hơn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10" dirty="0">
                <a:latin typeface="Arial"/>
                <a:cs typeface="Arial"/>
              </a:rPr>
              <a:t>tối </a:t>
            </a:r>
            <a:r>
              <a:rPr sz="1600" spc="-25" dirty="0">
                <a:latin typeface="Arial"/>
                <a:cs typeface="Arial"/>
              </a:rPr>
              <a:t>thiểu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vùng </a:t>
            </a:r>
            <a:r>
              <a:rPr sz="1600" spc="-55" dirty="0">
                <a:latin typeface="Arial"/>
                <a:cs typeface="Arial"/>
              </a:rPr>
              <a:t>do </a:t>
            </a:r>
            <a:r>
              <a:rPr sz="1600" spc="-110" dirty="0">
                <a:latin typeface="Arial"/>
                <a:cs typeface="Arial"/>
              </a:rPr>
              <a:t>Chính </a:t>
            </a:r>
            <a:r>
              <a:rPr sz="1600" spc="-55" dirty="0">
                <a:latin typeface="Arial"/>
                <a:cs typeface="Arial"/>
              </a:rPr>
              <a:t>phủ </a:t>
            </a:r>
            <a:r>
              <a:rPr sz="1600" spc="-70" dirty="0">
                <a:latin typeface="Arial"/>
                <a:cs typeface="Arial"/>
              </a:rPr>
              <a:t>quy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30" dirty="0">
                <a:latin typeface="Arial"/>
                <a:cs typeface="Arial"/>
              </a:rPr>
              <a:t>định.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b="1" spc="-140" dirty="0">
                <a:latin typeface="Arial"/>
                <a:cs typeface="Arial"/>
              </a:rPr>
              <a:t>Quy </a:t>
            </a:r>
            <a:r>
              <a:rPr sz="1600" b="1" spc="-70" dirty="0">
                <a:latin typeface="Arial"/>
                <a:cs typeface="Arial"/>
              </a:rPr>
              <a:t>trình </a:t>
            </a:r>
            <a:r>
              <a:rPr sz="1600" b="1" spc="-100" dirty="0">
                <a:latin typeface="Arial"/>
                <a:cs typeface="Arial"/>
              </a:rPr>
              <a:t>thuyên </a:t>
            </a:r>
            <a:r>
              <a:rPr sz="1600" b="1" spc="-140" dirty="0">
                <a:latin typeface="Arial"/>
                <a:cs typeface="Arial"/>
              </a:rPr>
              <a:t>chuyển </a:t>
            </a:r>
            <a:r>
              <a:rPr sz="1600" b="1" spc="-175" dirty="0">
                <a:latin typeface="Arial"/>
                <a:cs typeface="Arial"/>
              </a:rPr>
              <a:t>công</a:t>
            </a:r>
            <a:r>
              <a:rPr sz="1600" b="1" spc="-125" dirty="0">
                <a:latin typeface="Arial"/>
                <a:cs typeface="Arial"/>
              </a:rPr>
              <a:t> việc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296" y="5111496"/>
            <a:ext cx="1784985" cy="820419"/>
          </a:xfrm>
          <a:custGeom>
            <a:avLst/>
            <a:gdLst/>
            <a:ahLst/>
            <a:cxnLst/>
            <a:rect l="l" t="t" r="r" b="b"/>
            <a:pathLst>
              <a:path w="1784985" h="820420">
                <a:moveTo>
                  <a:pt x="1702562" y="0"/>
                </a:moveTo>
                <a:lnTo>
                  <a:pt x="82041" y="0"/>
                </a:lnTo>
                <a:lnTo>
                  <a:pt x="50095" y="6443"/>
                </a:lnTo>
                <a:lnTo>
                  <a:pt x="24018" y="24018"/>
                </a:lnTo>
                <a:lnTo>
                  <a:pt x="6443" y="50095"/>
                </a:lnTo>
                <a:lnTo>
                  <a:pt x="0" y="82041"/>
                </a:lnTo>
                <a:lnTo>
                  <a:pt x="0" y="737920"/>
                </a:lnTo>
                <a:lnTo>
                  <a:pt x="6443" y="769837"/>
                </a:lnTo>
                <a:lnTo>
                  <a:pt x="24018" y="795899"/>
                </a:lnTo>
                <a:lnTo>
                  <a:pt x="50095" y="813469"/>
                </a:lnTo>
                <a:lnTo>
                  <a:pt x="82041" y="819911"/>
                </a:lnTo>
                <a:lnTo>
                  <a:pt x="1702562" y="819911"/>
                </a:lnTo>
                <a:lnTo>
                  <a:pt x="1734508" y="813469"/>
                </a:lnTo>
                <a:lnTo>
                  <a:pt x="1760585" y="795899"/>
                </a:lnTo>
                <a:lnTo>
                  <a:pt x="1778160" y="769837"/>
                </a:lnTo>
                <a:lnTo>
                  <a:pt x="1784603" y="737920"/>
                </a:lnTo>
                <a:lnTo>
                  <a:pt x="1784603" y="82041"/>
                </a:lnTo>
                <a:lnTo>
                  <a:pt x="1778160" y="50095"/>
                </a:lnTo>
                <a:lnTo>
                  <a:pt x="1760585" y="24018"/>
                </a:lnTo>
                <a:lnTo>
                  <a:pt x="1734508" y="6443"/>
                </a:lnTo>
                <a:lnTo>
                  <a:pt x="1702562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6296" y="5111496"/>
            <a:ext cx="1784985" cy="820419"/>
          </a:xfrm>
          <a:custGeom>
            <a:avLst/>
            <a:gdLst/>
            <a:ahLst/>
            <a:cxnLst/>
            <a:rect l="l" t="t" r="r" b="b"/>
            <a:pathLst>
              <a:path w="1784985" h="820420">
                <a:moveTo>
                  <a:pt x="0" y="82041"/>
                </a:moveTo>
                <a:lnTo>
                  <a:pt x="6443" y="50095"/>
                </a:lnTo>
                <a:lnTo>
                  <a:pt x="24018" y="24018"/>
                </a:lnTo>
                <a:lnTo>
                  <a:pt x="50095" y="6443"/>
                </a:lnTo>
                <a:lnTo>
                  <a:pt x="82041" y="0"/>
                </a:lnTo>
                <a:lnTo>
                  <a:pt x="1702562" y="0"/>
                </a:lnTo>
                <a:lnTo>
                  <a:pt x="1734508" y="6443"/>
                </a:lnTo>
                <a:lnTo>
                  <a:pt x="1760585" y="24018"/>
                </a:lnTo>
                <a:lnTo>
                  <a:pt x="1778160" y="50095"/>
                </a:lnTo>
                <a:lnTo>
                  <a:pt x="1784603" y="82041"/>
                </a:lnTo>
                <a:lnTo>
                  <a:pt x="1784603" y="737920"/>
                </a:lnTo>
                <a:lnTo>
                  <a:pt x="1778160" y="769837"/>
                </a:lnTo>
                <a:lnTo>
                  <a:pt x="1760585" y="795899"/>
                </a:lnTo>
                <a:lnTo>
                  <a:pt x="1734508" y="813469"/>
                </a:lnTo>
                <a:lnTo>
                  <a:pt x="1702562" y="819911"/>
                </a:lnTo>
                <a:lnTo>
                  <a:pt x="82041" y="819911"/>
                </a:lnTo>
                <a:lnTo>
                  <a:pt x="50095" y="813469"/>
                </a:lnTo>
                <a:lnTo>
                  <a:pt x="24018" y="795899"/>
                </a:lnTo>
                <a:lnTo>
                  <a:pt x="6443" y="769837"/>
                </a:lnTo>
                <a:lnTo>
                  <a:pt x="0" y="737920"/>
                </a:lnTo>
                <a:lnTo>
                  <a:pt x="0" y="82041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050" y="5174360"/>
            <a:ext cx="387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70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8132" y="5501640"/>
            <a:ext cx="1786255" cy="1127760"/>
          </a:xfrm>
          <a:custGeom>
            <a:avLst/>
            <a:gdLst/>
            <a:ahLst/>
            <a:cxnLst/>
            <a:rect l="l" t="t" r="r" b="b"/>
            <a:pathLst>
              <a:path w="1786254" h="1127759">
                <a:moveTo>
                  <a:pt x="1673352" y="0"/>
                </a:moveTo>
                <a:lnTo>
                  <a:pt x="112775" y="0"/>
                </a:lnTo>
                <a:lnTo>
                  <a:pt x="68901" y="8870"/>
                </a:lnTo>
                <a:lnTo>
                  <a:pt x="33051" y="33051"/>
                </a:lnTo>
                <a:lnTo>
                  <a:pt x="8870" y="68901"/>
                </a:lnTo>
                <a:lnTo>
                  <a:pt x="0" y="112776"/>
                </a:lnTo>
                <a:lnTo>
                  <a:pt x="0" y="1014984"/>
                </a:lnTo>
                <a:lnTo>
                  <a:pt x="8870" y="1058879"/>
                </a:lnTo>
                <a:lnTo>
                  <a:pt x="33051" y="1094727"/>
                </a:lnTo>
                <a:lnTo>
                  <a:pt x="68901" y="1118896"/>
                </a:lnTo>
                <a:lnTo>
                  <a:pt x="112775" y="1127760"/>
                </a:lnTo>
                <a:lnTo>
                  <a:pt x="1673352" y="1127760"/>
                </a:lnTo>
                <a:lnTo>
                  <a:pt x="1717226" y="1118896"/>
                </a:lnTo>
                <a:lnTo>
                  <a:pt x="1753076" y="1094727"/>
                </a:lnTo>
                <a:lnTo>
                  <a:pt x="1777257" y="1058879"/>
                </a:lnTo>
                <a:lnTo>
                  <a:pt x="1786128" y="1014984"/>
                </a:lnTo>
                <a:lnTo>
                  <a:pt x="1786128" y="112776"/>
                </a:lnTo>
                <a:lnTo>
                  <a:pt x="1777257" y="68901"/>
                </a:lnTo>
                <a:lnTo>
                  <a:pt x="1753076" y="33051"/>
                </a:lnTo>
                <a:lnTo>
                  <a:pt x="1717226" y="8870"/>
                </a:lnTo>
                <a:lnTo>
                  <a:pt x="16733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8132" y="5501640"/>
            <a:ext cx="1786255" cy="1127760"/>
          </a:xfrm>
          <a:custGeom>
            <a:avLst/>
            <a:gdLst/>
            <a:ahLst/>
            <a:cxnLst/>
            <a:rect l="l" t="t" r="r" b="b"/>
            <a:pathLst>
              <a:path w="1786254" h="1127759">
                <a:moveTo>
                  <a:pt x="0" y="112776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1673352" y="0"/>
                </a:lnTo>
                <a:lnTo>
                  <a:pt x="1717226" y="8870"/>
                </a:lnTo>
                <a:lnTo>
                  <a:pt x="1753076" y="33051"/>
                </a:lnTo>
                <a:lnTo>
                  <a:pt x="1777257" y="68901"/>
                </a:lnTo>
                <a:lnTo>
                  <a:pt x="1786128" y="112776"/>
                </a:lnTo>
                <a:lnTo>
                  <a:pt x="1786128" y="1014984"/>
                </a:lnTo>
                <a:lnTo>
                  <a:pt x="1777257" y="1058879"/>
                </a:lnTo>
                <a:lnTo>
                  <a:pt x="1753076" y="1094727"/>
                </a:lnTo>
                <a:lnTo>
                  <a:pt x="1717226" y="1118896"/>
                </a:lnTo>
                <a:lnTo>
                  <a:pt x="1673352" y="1127760"/>
                </a:lnTo>
                <a:lnTo>
                  <a:pt x="112775" y="1127760"/>
                </a:lnTo>
                <a:lnTo>
                  <a:pt x="68901" y="1118896"/>
                </a:lnTo>
                <a:lnTo>
                  <a:pt x="33051" y="1094727"/>
                </a:lnTo>
                <a:lnTo>
                  <a:pt x="8870" y="1058879"/>
                </a:lnTo>
                <a:lnTo>
                  <a:pt x="0" y="1014984"/>
                </a:lnTo>
                <a:lnTo>
                  <a:pt x="0" y="112776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4304" y="5582208"/>
            <a:ext cx="139065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080" indent="-11430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spc="-90" dirty="0">
                <a:latin typeface="Arial"/>
                <a:cs typeface="Arial"/>
              </a:rPr>
              <a:t>Trao </a:t>
            </a:r>
            <a:r>
              <a:rPr sz="1200" spc="-15" dirty="0">
                <a:latin typeface="Arial"/>
                <a:cs typeface="Arial"/>
              </a:rPr>
              <a:t>đổi </a:t>
            </a:r>
            <a:r>
              <a:rPr sz="1200" spc="-55" dirty="0">
                <a:latin typeface="Arial"/>
                <a:cs typeface="Arial"/>
              </a:rPr>
              <a:t>với nhau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về  </a:t>
            </a:r>
            <a:r>
              <a:rPr sz="1200" spc="-55" dirty="0">
                <a:latin typeface="Arial"/>
                <a:cs typeface="Arial"/>
              </a:rPr>
              <a:t>việc </a:t>
            </a:r>
            <a:r>
              <a:rPr sz="1200" spc="-35" dirty="0">
                <a:latin typeface="Arial"/>
                <a:cs typeface="Arial"/>
              </a:rPr>
              <a:t>thuyên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chuyển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4304" y="5944615"/>
            <a:ext cx="1509395" cy="544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0" marR="5080" indent="-114300">
              <a:lnSpc>
                <a:spcPct val="91700"/>
              </a:lnSpc>
              <a:spcBef>
                <a:spcPts val="220"/>
              </a:spcBef>
              <a:buChar char="•"/>
              <a:tabLst>
                <a:tab pos="127000" algn="l"/>
              </a:tabLst>
            </a:pPr>
            <a:r>
              <a:rPr sz="1200" spc="-90" dirty="0">
                <a:latin typeface="Arial"/>
                <a:cs typeface="Arial"/>
              </a:rPr>
              <a:t>Trao </a:t>
            </a:r>
            <a:r>
              <a:rPr sz="1200" spc="-15" dirty="0">
                <a:latin typeface="Arial"/>
                <a:cs typeface="Arial"/>
              </a:rPr>
              <a:t>đổi </a:t>
            </a:r>
            <a:r>
              <a:rPr sz="1200" spc="-55" dirty="0">
                <a:latin typeface="Arial"/>
                <a:cs typeface="Arial"/>
              </a:rPr>
              <a:t>với </a:t>
            </a:r>
            <a:r>
              <a:rPr sz="1200" spc="-50" dirty="0">
                <a:latin typeface="Arial"/>
                <a:cs typeface="Arial"/>
              </a:rPr>
              <a:t>nhân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viên  </a:t>
            </a:r>
            <a:r>
              <a:rPr sz="1200" spc="-80" dirty="0">
                <a:latin typeface="Arial"/>
                <a:cs typeface="Arial"/>
              </a:rPr>
              <a:t>của </a:t>
            </a:r>
            <a:r>
              <a:rPr sz="1200" spc="-45" dirty="0">
                <a:latin typeface="Arial"/>
                <a:cs typeface="Arial"/>
              </a:rPr>
              <a:t>mình </a:t>
            </a:r>
            <a:r>
              <a:rPr sz="1200" spc="-75" dirty="0">
                <a:latin typeface="Arial"/>
                <a:cs typeface="Arial"/>
              </a:rPr>
              <a:t>về </a:t>
            </a:r>
            <a:r>
              <a:rPr sz="1200" spc="-55" dirty="0">
                <a:latin typeface="Arial"/>
                <a:cs typeface="Arial"/>
              </a:rPr>
              <a:t>việc  </a:t>
            </a:r>
            <a:r>
              <a:rPr sz="1200" spc="-35" dirty="0">
                <a:latin typeface="Arial"/>
                <a:cs typeface="Arial"/>
              </a:rPr>
              <a:t>thuyên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chuyển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1664" y="5159502"/>
            <a:ext cx="574040" cy="444500"/>
          </a:xfrm>
          <a:custGeom>
            <a:avLst/>
            <a:gdLst/>
            <a:ahLst/>
            <a:cxnLst/>
            <a:rect l="l" t="t" r="r" b="b"/>
            <a:pathLst>
              <a:path w="574039" h="444500">
                <a:moveTo>
                  <a:pt x="440716" y="355600"/>
                </a:moveTo>
                <a:lnTo>
                  <a:pt x="352044" y="355600"/>
                </a:lnTo>
                <a:lnTo>
                  <a:pt x="352171" y="444500"/>
                </a:lnTo>
                <a:lnTo>
                  <a:pt x="440716" y="355600"/>
                </a:lnTo>
                <a:close/>
              </a:path>
              <a:path w="574039" h="444500">
                <a:moveTo>
                  <a:pt x="351282" y="0"/>
                </a:moveTo>
                <a:lnTo>
                  <a:pt x="351536" y="88900"/>
                </a:lnTo>
                <a:lnTo>
                  <a:pt x="0" y="89535"/>
                </a:lnTo>
                <a:lnTo>
                  <a:pt x="508" y="356362"/>
                </a:lnTo>
                <a:lnTo>
                  <a:pt x="440716" y="355600"/>
                </a:lnTo>
                <a:lnTo>
                  <a:pt x="574039" y="221742"/>
                </a:lnTo>
                <a:lnTo>
                  <a:pt x="351282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64" y="5159502"/>
            <a:ext cx="574040" cy="444500"/>
          </a:xfrm>
          <a:custGeom>
            <a:avLst/>
            <a:gdLst/>
            <a:ahLst/>
            <a:cxnLst/>
            <a:rect l="l" t="t" r="r" b="b"/>
            <a:pathLst>
              <a:path w="574039" h="444500">
                <a:moveTo>
                  <a:pt x="0" y="89535"/>
                </a:moveTo>
                <a:lnTo>
                  <a:pt x="351536" y="88900"/>
                </a:lnTo>
                <a:lnTo>
                  <a:pt x="351282" y="0"/>
                </a:lnTo>
                <a:lnTo>
                  <a:pt x="574039" y="221742"/>
                </a:lnTo>
                <a:lnTo>
                  <a:pt x="352171" y="444500"/>
                </a:lnTo>
                <a:lnTo>
                  <a:pt x="352044" y="355600"/>
                </a:lnTo>
                <a:lnTo>
                  <a:pt x="508" y="356362"/>
                </a:lnTo>
                <a:lnTo>
                  <a:pt x="0" y="89535"/>
                </a:lnTo>
                <a:close/>
              </a:path>
            </a:pathLst>
          </a:custGeom>
          <a:ln w="9525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4464" y="5105400"/>
            <a:ext cx="1784985" cy="821690"/>
          </a:xfrm>
          <a:custGeom>
            <a:avLst/>
            <a:gdLst/>
            <a:ahLst/>
            <a:cxnLst/>
            <a:rect l="l" t="t" r="r" b="b"/>
            <a:pathLst>
              <a:path w="1784985" h="821689">
                <a:moveTo>
                  <a:pt x="1702435" y="0"/>
                </a:moveTo>
                <a:lnTo>
                  <a:pt x="82169" y="0"/>
                </a:lnTo>
                <a:lnTo>
                  <a:pt x="50202" y="6463"/>
                </a:lnTo>
                <a:lnTo>
                  <a:pt x="24082" y="24082"/>
                </a:lnTo>
                <a:lnTo>
                  <a:pt x="6463" y="50202"/>
                </a:lnTo>
                <a:lnTo>
                  <a:pt x="0" y="82168"/>
                </a:lnTo>
                <a:lnTo>
                  <a:pt x="0" y="739292"/>
                </a:lnTo>
                <a:lnTo>
                  <a:pt x="6463" y="771265"/>
                </a:lnTo>
                <a:lnTo>
                  <a:pt x="24082" y="797375"/>
                </a:lnTo>
                <a:lnTo>
                  <a:pt x="50202" y="814980"/>
                </a:lnTo>
                <a:lnTo>
                  <a:pt x="82169" y="821436"/>
                </a:lnTo>
                <a:lnTo>
                  <a:pt x="1702435" y="821436"/>
                </a:lnTo>
                <a:lnTo>
                  <a:pt x="1734401" y="814980"/>
                </a:lnTo>
                <a:lnTo>
                  <a:pt x="1760521" y="797375"/>
                </a:lnTo>
                <a:lnTo>
                  <a:pt x="1778140" y="771265"/>
                </a:lnTo>
                <a:lnTo>
                  <a:pt x="1784603" y="739292"/>
                </a:lnTo>
                <a:lnTo>
                  <a:pt x="1784603" y="82168"/>
                </a:lnTo>
                <a:lnTo>
                  <a:pt x="1778140" y="50202"/>
                </a:lnTo>
                <a:lnTo>
                  <a:pt x="1760521" y="24082"/>
                </a:lnTo>
                <a:lnTo>
                  <a:pt x="1734401" y="6463"/>
                </a:lnTo>
                <a:lnTo>
                  <a:pt x="1702435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4464" y="5105400"/>
            <a:ext cx="1784985" cy="821690"/>
          </a:xfrm>
          <a:custGeom>
            <a:avLst/>
            <a:gdLst/>
            <a:ahLst/>
            <a:cxnLst/>
            <a:rect l="l" t="t" r="r" b="b"/>
            <a:pathLst>
              <a:path w="1784985" h="821689">
                <a:moveTo>
                  <a:pt x="0" y="82168"/>
                </a:moveTo>
                <a:lnTo>
                  <a:pt x="6463" y="50202"/>
                </a:lnTo>
                <a:lnTo>
                  <a:pt x="24082" y="24082"/>
                </a:lnTo>
                <a:lnTo>
                  <a:pt x="50202" y="6463"/>
                </a:lnTo>
                <a:lnTo>
                  <a:pt x="82169" y="0"/>
                </a:lnTo>
                <a:lnTo>
                  <a:pt x="1702435" y="0"/>
                </a:lnTo>
                <a:lnTo>
                  <a:pt x="1734401" y="6463"/>
                </a:lnTo>
                <a:lnTo>
                  <a:pt x="1760521" y="24082"/>
                </a:lnTo>
                <a:lnTo>
                  <a:pt x="1778140" y="50202"/>
                </a:lnTo>
                <a:lnTo>
                  <a:pt x="1784603" y="82168"/>
                </a:lnTo>
                <a:lnTo>
                  <a:pt x="1784603" y="739292"/>
                </a:lnTo>
                <a:lnTo>
                  <a:pt x="1778140" y="771265"/>
                </a:lnTo>
                <a:lnTo>
                  <a:pt x="1760521" y="797375"/>
                </a:lnTo>
                <a:lnTo>
                  <a:pt x="1734401" y="814980"/>
                </a:lnTo>
                <a:lnTo>
                  <a:pt x="1702435" y="821436"/>
                </a:lnTo>
                <a:lnTo>
                  <a:pt x="82169" y="821436"/>
                </a:lnTo>
                <a:lnTo>
                  <a:pt x="50202" y="814980"/>
                </a:lnTo>
                <a:lnTo>
                  <a:pt x="24082" y="797375"/>
                </a:lnTo>
                <a:lnTo>
                  <a:pt x="6463" y="771265"/>
                </a:lnTo>
                <a:lnTo>
                  <a:pt x="0" y="739292"/>
                </a:lnTo>
                <a:lnTo>
                  <a:pt x="0" y="82168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3576" y="5168341"/>
            <a:ext cx="248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1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7635" y="5501640"/>
            <a:ext cx="1784985" cy="1127760"/>
          </a:xfrm>
          <a:custGeom>
            <a:avLst/>
            <a:gdLst/>
            <a:ahLst/>
            <a:cxnLst/>
            <a:rect l="l" t="t" r="r" b="b"/>
            <a:pathLst>
              <a:path w="1784985" h="1127759">
                <a:moveTo>
                  <a:pt x="1671827" y="0"/>
                </a:moveTo>
                <a:lnTo>
                  <a:pt x="112775" y="0"/>
                </a:lnTo>
                <a:lnTo>
                  <a:pt x="68901" y="8870"/>
                </a:lnTo>
                <a:lnTo>
                  <a:pt x="33051" y="33051"/>
                </a:lnTo>
                <a:lnTo>
                  <a:pt x="8870" y="68901"/>
                </a:lnTo>
                <a:lnTo>
                  <a:pt x="0" y="112776"/>
                </a:lnTo>
                <a:lnTo>
                  <a:pt x="0" y="1014984"/>
                </a:lnTo>
                <a:lnTo>
                  <a:pt x="8870" y="1058879"/>
                </a:lnTo>
                <a:lnTo>
                  <a:pt x="33051" y="1094727"/>
                </a:lnTo>
                <a:lnTo>
                  <a:pt x="68901" y="1118896"/>
                </a:lnTo>
                <a:lnTo>
                  <a:pt x="112775" y="1127760"/>
                </a:lnTo>
                <a:lnTo>
                  <a:pt x="1671827" y="1127760"/>
                </a:lnTo>
                <a:lnTo>
                  <a:pt x="1715702" y="1118896"/>
                </a:lnTo>
                <a:lnTo>
                  <a:pt x="1751552" y="1094727"/>
                </a:lnTo>
                <a:lnTo>
                  <a:pt x="1775733" y="1058879"/>
                </a:lnTo>
                <a:lnTo>
                  <a:pt x="1784603" y="1014984"/>
                </a:lnTo>
                <a:lnTo>
                  <a:pt x="1784603" y="112776"/>
                </a:lnTo>
                <a:lnTo>
                  <a:pt x="1775733" y="68901"/>
                </a:lnTo>
                <a:lnTo>
                  <a:pt x="1751552" y="33051"/>
                </a:lnTo>
                <a:lnTo>
                  <a:pt x="1715702" y="8870"/>
                </a:lnTo>
                <a:lnTo>
                  <a:pt x="167182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7635" y="5501640"/>
            <a:ext cx="1784985" cy="1127760"/>
          </a:xfrm>
          <a:custGeom>
            <a:avLst/>
            <a:gdLst/>
            <a:ahLst/>
            <a:cxnLst/>
            <a:rect l="l" t="t" r="r" b="b"/>
            <a:pathLst>
              <a:path w="1784985" h="1127759">
                <a:moveTo>
                  <a:pt x="0" y="112776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1671827" y="0"/>
                </a:lnTo>
                <a:lnTo>
                  <a:pt x="1715702" y="8870"/>
                </a:lnTo>
                <a:lnTo>
                  <a:pt x="1751552" y="33051"/>
                </a:lnTo>
                <a:lnTo>
                  <a:pt x="1775733" y="68901"/>
                </a:lnTo>
                <a:lnTo>
                  <a:pt x="1784603" y="112776"/>
                </a:lnTo>
                <a:lnTo>
                  <a:pt x="1784603" y="1014984"/>
                </a:lnTo>
                <a:lnTo>
                  <a:pt x="1775733" y="1058879"/>
                </a:lnTo>
                <a:lnTo>
                  <a:pt x="1751552" y="1094727"/>
                </a:lnTo>
                <a:lnTo>
                  <a:pt x="1715702" y="1118896"/>
                </a:lnTo>
                <a:lnTo>
                  <a:pt x="1671827" y="1127760"/>
                </a:lnTo>
                <a:lnTo>
                  <a:pt x="112775" y="1127760"/>
                </a:lnTo>
                <a:lnTo>
                  <a:pt x="68901" y="1118896"/>
                </a:lnTo>
                <a:lnTo>
                  <a:pt x="33051" y="1094727"/>
                </a:lnTo>
                <a:lnTo>
                  <a:pt x="8870" y="1058879"/>
                </a:lnTo>
                <a:lnTo>
                  <a:pt x="0" y="1014984"/>
                </a:lnTo>
                <a:lnTo>
                  <a:pt x="0" y="112776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13172" y="5582208"/>
            <a:ext cx="13677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38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85" dirty="0">
                <a:latin typeface="Arial"/>
                <a:cs typeface="Arial"/>
              </a:rPr>
              <a:t>Trưởng </a:t>
            </a:r>
            <a:r>
              <a:rPr sz="1200" spc="-35" dirty="0">
                <a:latin typeface="Arial"/>
                <a:cs typeface="Arial"/>
              </a:rPr>
              <a:t>bộ </a:t>
            </a:r>
            <a:r>
              <a:rPr sz="1200" spc="-55" dirty="0">
                <a:latin typeface="Arial"/>
                <a:cs typeface="Arial"/>
              </a:rPr>
              <a:t>phận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xác</a:t>
            </a:r>
            <a:endParaRPr sz="1200">
              <a:latin typeface="Arial"/>
              <a:cs typeface="Arial"/>
            </a:endParaRPr>
          </a:p>
          <a:p>
            <a:pPr marL="94615" algn="ctr">
              <a:lnSpc>
                <a:spcPts val="1380"/>
              </a:lnSpc>
            </a:pPr>
            <a:r>
              <a:rPr sz="1200" spc="-55" dirty="0">
                <a:latin typeface="Arial"/>
                <a:cs typeface="Arial"/>
              </a:rPr>
              <a:t>nhận với </a:t>
            </a:r>
            <a:r>
              <a:rPr sz="1200" spc="-170" dirty="0">
                <a:latin typeface="Arial"/>
                <a:cs typeface="Arial"/>
              </a:rPr>
              <a:t>HR </a:t>
            </a:r>
            <a:r>
              <a:rPr sz="1200" spc="-75" dirty="0">
                <a:latin typeface="Arial"/>
                <a:cs typeface="Arial"/>
              </a:rPr>
              <a:t>về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việc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7472" y="5917184"/>
            <a:ext cx="943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thuyên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chuyển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9705" y="5159755"/>
            <a:ext cx="574040" cy="445134"/>
          </a:xfrm>
          <a:custGeom>
            <a:avLst/>
            <a:gdLst/>
            <a:ahLst/>
            <a:cxnLst/>
            <a:rect l="l" t="t" r="r" b="b"/>
            <a:pathLst>
              <a:path w="574040" h="445135">
                <a:moveTo>
                  <a:pt x="352298" y="0"/>
                </a:moveTo>
                <a:lnTo>
                  <a:pt x="352044" y="88900"/>
                </a:lnTo>
                <a:lnTo>
                  <a:pt x="506" y="88900"/>
                </a:lnTo>
                <a:lnTo>
                  <a:pt x="0" y="354965"/>
                </a:lnTo>
                <a:lnTo>
                  <a:pt x="351536" y="355727"/>
                </a:lnTo>
                <a:lnTo>
                  <a:pt x="351409" y="444576"/>
                </a:lnTo>
                <a:lnTo>
                  <a:pt x="574040" y="222758"/>
                </a:lnTo>
                <a:lnTo>
                  <a:pt x="440792" y="88900"/>
                </a:lnTo>
                <a:lnTo>
                  <a:pt x="352044" y="88900"/>
                </a:lnTo>
                <a:lnTo>
                  <a:pt x="440160" y="88265"/>
                </a:lnTo>
                <a:lnTo>
                  <a:pt x="352298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9705" y="5159755"/>
            <a:ext cx="574040" cy="445134"/>
          </a:xfrm>
          <a:custGeom>
            <a:avLst/>
            <a:gdLst/>
            <a:ahLst/>
            <a:cxnLst/>
            <a:rect l="l" t="t" r="r" b="b"/>
            <a:pathLst>
              <a:path w="574040" h="445135">
                <a:moveTo>
                  <a:pt x="508" y="88265"/>
                </a:moveTo>
                <a:lnTo>
                  <a:pt x="352044" y="88900"/>
                </a:lnTo>
                <a:lnTo>
                  <a:pt x="352298" y="0"/>
                </a:lnTo>
                <a:lnTo>
                  <a:pt x="574040" y="222758"/>
                </a:lnTo>
                <a:lnTo>
                  <a:pt x="351409" y="444576"/>
                </a:lnTo>
                <a:lnTo>
                  <a:pt x="351536" y="355727"/>
                </a:lnTo>
                <a:lnTo>
                  <a:pt x="0" y="354965"/>
                </a:lnTo>
                <a:lnTo>
                  <a:pt x="508" y="88265"/>
                </a:lnTo>
                <a:close/>
              </a:path>
            </a:pathLst>
          </a:custGeom>
          <a:ln w="9525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2631" y="5111496"/>
            <a:ext cx="1784985" cy="820419"/>
          </a:xfrm>
          <a:custGeom>
            <a:avLst/>
            <a:gdLst/>
            <a:ahLst/>
            <a:cxnLst/>
            <a:rect l="l" t="t" r="r" b="b"/>
            <a:pathLst>
              <a:path w="1784984" h="820420">
                <a:moveTo>
                  <a:pt x="1702562" y="0"/>
                </a:moveTo>
                <a:lnTo>
                  <a:pt x="82042" y="0"/>
                </a:lnTo>
                <a:lnTo>
                  <a:pt x="50095" y="6443"/>
                </a:lnTo>
                <a:lnTo>
                  <a:pt x="24018" y="24018"/>
                </a:lnTo>
                <a:lnTo>
                  <a:pt x="6443" y="50095"/>
                </a:lnTo>
                <a:lnTo>
                  <a:pt x="0" y="82041"/>
                </a:lnTo>
                <a:lnTo>
                  <a:pt x="0" y="737920"/>
                </a:lnTo>
                <a:lnTo>
                  <a:pt x="6443" y="769837"/>
                </a:lnTo>
                <a:lnTo>
                  <a:pt x="24018" y="795899"/>
                </a:lnTo>
                <a:lnTo>
                  <a:pt x="50095" y="813469"/>
                </a:lnTo>
                <a:lnTo>
                  <a:pt x="82042" y="819911"/>
                </a:lnTo>
                <a:lnTo>
                  <a:pt x="1702562" y="819911"/>
                </a:lnTo>
                <a:lnTo>
                  <a:pt x="1734508" y="813469"/>
                </a:lnTo>
                <a:lnTo>
                  <a:pt x="1760585" y="795899"/>
                </a:lnTo>
                <a:lnTo>
                  <a:pt x="1778160" y="769837"/>
                </a:lnTo>
                <a:lnTo>
                  <a:pt x="1784603" y="737920"/>
                </a:lnTo>
                <a:lnTo>
                  <a:pt x="1784603" y="82041"/>
                </a:lnTo>
                <a:lnTo>
                  <a:pt x="1778160" y="50095"/>
                </a:lnTo>
                <a:lnTo>
                  <a:pt x="1760585" y="24018"/>
                </a:lnTo>
                <a:lnTo>
                  <a:pt x="1734508" y="6443"/>
                </a:lnTo>
                <a:lnTo>
                  <a:pt x="170256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42631" y="5111496"/>
            <a:ext cx="1784985" cy="820419"/>
          </a:xfrm>
          <a:custGeom>
            <a:avLst/>
            <a:gdLst/>
            <a:ahLst/>
            <a:cxnLst/>
            <a:rect l="l" t="t" r="r" b="b"/>
            <a:pathLst>
              <a:path w="1784984" h="820420">
                <a:moveTo>
                  <a:pt x="0" y="82041"/>
                </a:moveTo>
                <a:lnTo>
                  <a:pt x="6443" y="50095"/>
                </a:lnTo>
                <a:lnTo>
                  <a:pt x="24018" y="24018"/>
                </a:lnTo>
                <a:lnTo>
                  <a:pt x="50095" y="6443"/>
                </a:lnTo>
                <a:lnTo>
                  <a:pt x="82042" y="0"/>
                </a:lnTo>
                <a:lnTo>
                  <a:pt x="1702562" y="0"/>
                </a:lnTo>
                <a:lnTo>
                  <a:pt x="1734508" y="6443"/>
                </a:lnTo>
                <a:lnTo>
                  <a:pt x="1760585" y="24018"/>
                </a:lnTo>
                <a:lnTo>
                  <a:pt x="1778160" y="50095"/>
                </a:lnTo>
                <a:lnTo>
                  <a:pt x="1784603" y="82041"/>
                </a:lnTo>
                <a:lnTo>
                  <a:pt x="1784603" y="737920"/>
                </a:lnTo>
                <a:lnTo>
                  <a:pt x="1778160" y="769837"/>
                </a:lnTo>
                <a:lnTo>
                  <a:pt x="1760585" y="795899"/>
                </a:lnTo>
                <a:lnTo>
                  <a:pt x="1734508" y="813469"/>
                </a:lnTo>
                <a:lnTo>
                  <a:pt x="1702562" y="819911"/>
                </a:lnTo>
                <a:lnTo>
                  <a:pt x="82042" y="819911"/>
                </a:lnTo>
                <a:lnTo>
                  <a:pt x="50095" y="813469"/>
                </a:lnTo>
                <a:lnTo>
                  <a:pt x="24018" y="795899"/>
                </a:lnTo>
                <a:lnTo>
                  <a:pt x="6443" y="769837"/>
                </a:lnTo>
                <a:lnTo>
                  <a:pt x="0" y="737920"/>
                </a:lnTo>
                <a:lnTo>
                  <a:pt x="0" y="82041"/>
                </a:lnTo>
                <a:close/>
              </a:path>
            </a:pathLst>
          </a:custGeom>
          <a:ln w="12192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31581" y="5174360"/>
            <a:ext cx="8070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Nhân</a:t>
            </a:r>
            <a:r>
              <a:rPr sz="15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3047" y="5501640"/>
            <a:ext cx="1786255" cy="1127760"/>
          </a:xfrm>
          <a:custGeom>
            <a:avLst/>
            <a:gdLst/>
            <a:ahLst/>
            <a:cxnLst/>
            <a:rect l="l" t="t" r="r" b="b"/>
            <a:pathLst>
              <a:path w="1786254" h="1127759">
                <a:moveTo>
                  <a:pt x="1673352" y="0"/>
                </a:moveTo>
                <a:lnTo>
                  <a:pt x="112775" y="0"/>
                </a:lnTo>
                <a:lnTo>
                  <a:pt x="68901" y="8870"/>
                </a:lnTo>
                <a:lnTo>
                  <a:pt x="33051" y="33051"/>
                </a:lnTo>
                <a:lnTo>
                  <a:pt x="8870" y="68901"/>
                </a:lnTo>
                <a:lnTo>
                  <a:pt x="0" y="112776"/>
                </a:lnTo>
                <a:lnTo>
                  <a:pt x="0" y="1014984"/>
                </a:lnTo>
                <a:lnTo>
                  <a:pt x="8870" y="1058879"/>
                </a:lnTo>
                <a:lnTo>
                  <a:pt x="33051" y="1094727"/>
                </a:lnTo>
                <a:lnTo>
                  <a:pt x="68901" y="1118896"/>
                </a:lnTo>
                <a:lnTo>
                  <a:pt x="112775" y="1127760"/>
                </a:lnTo>
                <a:lnTo>
                  <a:pt x="1673352" y="1127760"/>
                </a:lnTo>
                <a:lnTo>
                  <a:pt x="1717226" y="1118896"/>
                </a:lnTo>
                <a:lnTo>
                  <a:pt x="1753076" y="1094727"/>
                </a:lnTo>
                <a:lnTo>
                  <a:pt x="1777257" y="1058879"/>
                </a:lnTo>
                <a:lnTo>
                  <a:pt x="1786127" y="1014984"/>
                </a:lnTo>
                <a:lnTo>
                  <a:pt x="1786127" y="112776"/>
                </a:lnTo>
                <a:lnTo>
                  <a:pt x="1777257" y="68901"/>
                </a:lnTo>
                <a:lnTo>
                  <a:pt x="1753076" y="33051"/>
                </a:lnTo>
                <a:lnTo>
                  <a:pt x="1717226" y="8870"/>
                </a:lnTo>
                <a:lnTo>
                  <a:pt x="16733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3047" y="5501640"/>
            <a:ext cx="1786255" cy="1127760"/>
          </a:xfrm>
          <a:custGeom>
            <a:avLst/>
            <a:gdLst/>
            <a:ahLst/>
            <a:cxnLst/>
            <a:rect l="l" t="t" r="r" b="b"/>
            <a:pathLst>
              <a:path w="1786254" h="1127759">
                <a:moveTo>
                  <a:pt x="0" y="112776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1673352" y="0"/>
                </a:lnTo>
                <a:lnTo>
                  <a:pt x="1717226" y="8870"/>
                </a:lnTo>
                <a:lnTo>
                  <a:pt x="1753076" y="33051"/>
                </a:lnTo>
                <a:lnTo>
                  <a:pt x="1777257" y="68901"/>
                </a:lnTo>
                <a:lnTo>
                  <a:pt x="1786127" y="112776"/>
                </a:lnTo>
                <a:lnTo>
                  <a:pt x="1786127" y="1014984"/>
                </a:lnTo>
                <a:lnTo>
                  <a:pt x="1777257" y="1058879"/>
                </a:lnTo>
                <a:lnTo>
                  <a:pt x="1753076" y="1094727"/>
                </a:lnTo>
                <a:lnTo>
                  <a:pt x="1717226" y="1118896"/>
                </a:lnTo>
                <a:lnTo>
                  <a:pt x="1673352" y="1127760"/>
                </a:lnTo>
                <a:lnTo>
                  <a:pt x="112775" y="1127760"/>
                </a:lnTo>
                <a:lnTo>
                  <a:pt x="68901" y="1118896"/>
                </a:lnTo>
                <a:lnTo>
                  <a:pt x="33051" y="1094727"/>
                </a:lnTo>
                <a:lnTo>
                  <a:pt x="8870" y="1058879"/>
                </a:lnTo>
                <a:lnTo>
                  <a:pt x="0" y="1014984"/>
                </a:lnTo>
                <a:lnTo>
                  <a:pt x="0" y="112776"/>
                </a:lnTo>
                <a:close/>
              </a:path>
            </a:pathLst>
          </a:custGeom>
          <a:ln w="12192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29855" y="5582208"/>
            <a:ext cx="130238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080" indent="-11430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spc="-100" dirty="0">
                <a:latin typeface="Arial"/>
                <a:cs typeface="Arial"/>
              </a:rPr>
              <a:t>Được </a:t>
            </a:r>
            <a:r>
              <a:rPr sz="1200" spc="-35" dirty="0">
                <a:latin typeface="Arial"/>
                <a:cs typeface="Arial"/>
              </a:rPr>
              <a:t>bộ </a:t>
            </a:r>
            <a:r>
              <a:rPr sz="1200" spc="-55" dirty="0">
                <a:latin typeface="Arial"/>
                <a:cs typeface="Arial"/>
              </a:rPr>
              <a:t>phận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mới  </a:t>
            </a:r>
            <a:r>
              <a:rPr sz="1200" spc="-50" dirty="0">
                <a:latin typeface="Arial"/>
                <a:cs typeface="Arial"/>
              </a:rPr>
              <a:t>phỏng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vấn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28" name="object 28"/>
          <p:cNvSpPr txBox="1"/>
          <p:nvPr/>
        </p:nvSpPr>
        <p:spPr>
          <a:xfrm>
            <a:off x="7729855" y="5944615"/>
            <a:ext cx="1512570" cy="544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0" marR="5080" indent="-114300">
              <a:lnSpc>
                <a:spcPct val="91700"/>
              </a:lnSpc>
              <a:spcBef>
                <a:spcPts val="220"/>
              </a:spcBef>
              <a:buChar char="•"/>
              <a:tabLst>
                <a:tab pos="127000" algn="l"/>
              </a:tabLst>
            </a:pPr>
            <a:r>
              <a:rPr sz="1200" spc="-65" dirty="0">
                <a:latin typeface="Arial"/>
                <a:cs typeface="Arial"/>
              </a:rPr>
              <a:t>Nhận </a:t>
            </a:r>
            <a:r>
              <a:rPr sz="1200" spc="-30" dirty="0">
                <a:latin typeface="Arial"/>
                <a:cs typeface="Arial"/>
              </a:rPr>
              <a:t>thông </a:t>
            </a:r>
            <a:r>
              <a:rPr sz="1200" spc="-55" dirty="0">
                <a:latin typeface="Arial"/>
                <a:cs typeface="Arial"/>
              </a:rPr>
              <a:t>báo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chính  </a:t>
            </a:r>
            <a:r>
              <a:rPr sz="1200" spc="-40" dirty="0">
                <a:latin typeface="Arial"/>
                <a:cs typeface="Arial"/>
              </a:rPr>
              <a:t>thức </a:t>
            </a:r>
            <a:r>
              <a:rPr sz="1200" spc="-75" dirty="0">
                <a:latin typeface="Arial"/>
                <a:cs typeface="Arial"/>
              </a:rPr>
              <a:t>về </a:t>
            </a:r>
            <a:r>
              <a:rPr sz="1200" spc="-55" dirty="0">
                <a:latin typeface="Arial"/>
                <a:cs typeface="Arial"/>
              </a:rPr>
              <a:t>việc </a:t>
            </a:r>
            <a:r>
              <a:rPr sz="1200" spc="-35" dirty="0">
                <a:latin typeface="Arial"/>
                <a:cs typeface="Arial"/>
              </a:rPr>
              <a:t>thuyên  </a:t>
            </a:r>
            <a:r>
              <a:rPr sz="1200" spc="-60" dirty="0">
                <a:latin typeface="Arial"/>
                <a:cs typeface="Arial"/>
              </a:rPr>
              <a:t>chuyển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632587"/>
            <a:ext cx="2795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3384" algn="l"/>
              </a:tabLst>
            </a:pPr>
            <a:r>
              <a:rPr sz="2000" spc="-20" dirty="0">
                <a:solidFill>
                  <a:srgbClr val="1F3863"/>
                </a:solidFill>
              </a:rPr>
              <a:t>I.	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</a:t>
            </a:r>
            <a:r>
              <a:rPr sz="2000" spc="-195" dirty="0">
                <a:solidFill>
                  <a:srgbClr val="1F3863"/>
                </a:solidFill>
              </a:rPr>
              <a:t> sách: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72236" y="1219580"/>
            <a:ext cx="620268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1.8 </a:t>
            </a:r>
            <a:r>
              <a:rPr sz="1800" b="1" spc="-170" dirty="0">
                <a:latin typeface="Arial"/>
                <a:cs typeface="Arial"/>
              </a:rPr>
              <a:t>Thăng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195" dirty="0">
                <a:latin typeface="Arial"/>
                <a:cs typeface="Arial"/>
              </a:rPr>
              <a:t>chức</a:t>
            </a:r>
            <a:endParaRPr sz="18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195"/>
              </a:spcBef>
            </a:pPr>
            <a:r>
              <a:rPr sz="1600" spc="-140" dirty="0">
                <a:latin typeface="Arial"/>
                <a:cs typeface="Arial"/>
              </a:rPr>
              <a:t>Dựa </a:t>
            </a:r>
            <a:r>
              <a:rPr sz="1600" spc="-20" dirty="0">
                <a:latin typeface="Arial"/>
                <a:cs typeface="Arial"/>
              </a:rPr>
              <a:t>trên </a:t>
            </a:r>
            <a:r>
              <a:rPr sz="1600" spc="-55" dirty="0">
                <a:latin typeface="Arial"/>
                <a:cs typeface="Arial"/>
              </a:rPr>
              <a:t>nhu </a:t>
            </a:r>
            <a:r>
              <a:rPr sz="1600" spc="-110" dirty="0">
                <a:latin typeface="Arial"/>
                <a:cs typeface="Arial"/>
              </a:rPr>
              <a:t>cầu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50" dirty="0">
                <a:latin typeface="Arial"/>
                <a:cs typeface="Arial"/>
              </a:rPr>
              <a:t>hiệu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35" dirty="0">
                <a:latin typeface="Arial"/>
                <a:cs typeface="Arial"/>
              </a:rPr>
              <a:t>cá </a:t>
            </a:r>
            <a:r>
              <a:rPr sz="1600" spc="-75" dirty="0">
                <a:latin typeface="Arial"/>
                <a:cs typeface="Arial"/>
              </a:rPr>
              <a:t>nhân nhân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viên.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b="1" spc="-140" dirty="0">
                <a:latin typeface="Arial"/>
                <a:cs typeface="Arial"/>
              </a:rPr>
              <a:t>Quy </a:t>
            </a:r>
            <a:r>
              <a:rPr sz="1600" b="1" spc="-70" dirty="0">
                <a:latin typeface="Arial"/>
                <a:cs typeface="Arial"/>
              </a:rPr>
              <a:t>trình </a:t>
            </a:r>
            <a:r>
              <a:rPr sz="1600" b="1" spc="-110" dirty="0">
                <a:latin typeface="Arial"/>
                <a:cs typeface="Arial"/>
              </a:rPr>
              <a:t>thăng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80" dirty="0">
                <a:latin typeface="Arial"/>
                <a:cs typeface="Arial"/>
              </a:rPr>
              <a:t>chức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127" y="2976372"/>
            <a:ext cx="1316990" cy="908685"/>
          </a:xfrm>
          <a:custGeom>
            <a:avLst/>
            <a:gdLst/>
            <a:ahLst/>
            <a:cxnLst/>
            <a:rect l="l" t="t" r="r" b="b"/>
            <a:pathLst>
              <a:path w="1316989" h="908685">
                <a:moveTo>
                  <a:pt x="1225930" y="0"/>
                </a:moveTo>
                <a:lnTo>
                  <a:pt x="90830" y="0"/>
                </a:lnTo>
                <a:lnTo>
                  <a:pt x="55474" y="7133"/>
                </a:lnTo>
                <a:lnTo>
                  <a:pt x="26603" y="26590"/>
                </a:lnTo>
                <a:lnTo>
                  <a:pt x="7137" y="55453"/>
                </a:lnTo>
                <a:lnTo>
                  <a:pt x="0" y="90804"/>
                </a:lnTo>
                <a:lnTo>
                  <a:pt x="0" y="817498"/>
                </a:lnTo>
                <a:lnTo>
                  <a:pt x="7137" y="852850"/>
                </a:lnTo>
                <a:lnTo>
                  <a:pt x="26603" y="881713"/>
                </a:lnTo>
                <a:lnTo>
                  <a:pt x="55474" y="901170"/>
                </a:lnTo>
                <a:lnTo>
                  <a:pt x="90830" y="908303"/>
                </a:lnTo>
                <a:lnTo>
                  <a:pt x="1225930" y="908303"/>
                </a:lnTo>
                <a:lnTo>
                  <a:pt x="1261282" y="901170"/>
                </a:lnTo>
                <a:lnTo>
                  <a:pt x="1290145" y="881713"/>
                </a:lnTo>
                <a:lnTo>
                  <a:pt x="1309602" y="852850"/>
                </a:lnTo>
                <a:lnTo>
                  <a:pt x="1316736" y="817498"/>
                </a:lnTo>
                <a:lnTo>
                  <a:pt x="1316736" y="90804"/>
                </a:lnTo>
                <a:lnTo>
                  <a:pt x="1309602" y="55453"/>
                </a:lnTo>
                <a:lnTo>
                  <a:pt x="1290145" y="26590"/>
                </a:lnTo>
                <a:lnTo>
                  <a:pt x="1261282" y="7133"/>
                </a:lnTo>
                <a:lnTo>
                  <a:pt x="122593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2976372"/>
            <a:ext cx="1316990" cy="908685"/>
          </a:xfrm>
          <a:custGeom>
            <a:avLst/>
            <a:gdLst/>
            <a:ahLst/>
            <a:cxnLst/>
            <a:rect l="l" t="t" r="r" b="b"/>
            <a:pathLst>
              <a:path w="1316989" h="908685">
                <a:moveTo>
                  <a:pt x="0" y="90804"/>
                </a:moveTo>
                <a:lnTo>
                  <a:pt x="7137" y="55453"/>
                </a:lnTo>
                <a:lnTo>
                  <a:pt x="26603" y="26590"/>
                </a:lnTo>
                <a:lnTo>
                  <a:pt x="55474" y="7133"/>
                </a:lnTo>
                <a:lnTo>
                  <a:pt x="90830" y="0"/>
                </a:lnTo>
                <a:lnTo>
                  <a:pt x="1225930" y="0"/>
                </a:lnTo>
                <a:lnTo>
                  <a:pt x="1261282" y="7133"/>
                </a:lnTo>
                <a:lnTo>
                  <a:pt x="1290145" y="26590"/>
                </a:lnTo>
                <a:lnTo>
                  <a:pt x="1309602" y="55453"/>
                </a:lnTo>
                <a:lnTo>
                  <a:pt x="1316736" y="90804"/>
                </a:lnTo>
                <a:lnTo>
                  <a:pt x="1316736" y="817498"/>
                </a:lnTo>
                <a:lnTo>
                  <a:pt x="1309602" y="852850"/>
                </a:lnTo>
                <a:lnTo>
                  <a:pt x="1290145" y="881713"/>
                </a:lnTo>
                <a:lnTo>
                  <a:pt x="1261282" y="901170"/>
                </a:lnTo>
                <a:lnTo>
                  <a:pt x="1225930" y="908303"/>
                </a:lnTo>
                <a:lnTo>
                  <a:pt x="90830" y="908303"/>
                </a:lnTo>
                <a:lnTo>
                  <a:pt x="55474" y="901170"/>
                </a:lnTo>
                <a:lnTo>
                  <a:pt x="26603" y="881713"/>
                </a:lnTo>
                <a:lnTo>
                  <a:pt x="7137" y="852850"/>
                </a:lnTo>
                <a:lnTo>
                  <a:pt x="0" y="817498"/>
                </a:lnTo>
                <a:lnTo>
                  <a:pt x="0" y="90804"/>
                </a:lnTo>
                <a:close/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4652" y="3068269"/>
            <a:ext cx="5334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29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2352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89" h="1399539">
                <a:moveTo>
                  <a:pt x="1185036" y="0"/>
                </a:moveTo>
                <a:lnTo>
                  <a:pt x="131698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1267333"/>
                </a:lnTo>
                <a:lnTo>
                  <a:pt x="6710" y="1308973"/>
                </a:lnTo>
                <a:lnTo>
                  <a:pt x="25400" y="1345128"/>
                </a:lnTo>
                <a:lnTo>
                  <a:pt x="53903" y="1373632"/>
                </a:lnTo>
                <a:lnTo>
                  <a:pt x="90058" y="1392321"/>
                </a:lnTo>
                <a:lnTo>
                  <a:pt x="131698" y="1399032"/>
                </a:lnTo>
                <a:lnTo>
                  <a:pt x="1185036" y="1399032"/>
                </a:lnTo>
                <a:lnTo>
                  <a:pt x="1226677" y="1392321"/>
                </a:lnTo>
                <a:lnTo>
                  <a:pt x="1262832" y="1373632"/>
                </a:lnTo>
                <a:lnTo>
                  <a:pt x="1291336" y="1345128"/>
                </a:lnTo>
                <a:lnTo>
                  <a:pt x="1310025" y="1308973"/>
                </a:lnTo>
                <a:lnTo>
                  <a:pt x="1316736" y="1267333"/>
                </a:lnTo>
                <a:lnTo>
                  <a:pt x="1316736" y="131699"/>
                </a:lnTo>
                <a:lnTo>
                  <a:pt x="1310025" y="90058"/>
                </a:lnTo>
                <a:lnTo>
                  <a:pt x="1291336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2352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89" h="1399539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8" y="0"/>
                </a:lnTo>
                <a:lnTo>
                  <a:pt x="1185036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6" y="53903"/>
                </a:lnTo>
                <a:lnTo>
                  <a:pt x="1310025" y="90058"/>
                </a:lnTo>
                <a:lnTo>
                  <a:pt x="1316736" y="131699"/>
                </a:lnTo>
                <a:lnTo>
                  <a:pt x="1316736" y="1267333"/>
                </a:lnTo>
                <a:lnTo>
                  <a:pt x="1310025" y="1308973"/>
                </a:lnTo>
                <a:lnTo>
                  <a:pt x="1291336" y="1345128"/>
                </a:lnTo>
                <a:lnTo>
                  <a:pt x="1262832" y="1373632"/>
                </a:lnTo>
                <a:lnTo>
                  <a:pt x="1226677" y="1392321"/>
                </a:lnTo>
                <a:lnTo>
                  <a:pt x="1185036" y="1399032"/>
                </a:lnTo>
                <a:lnTo>
                  <a:pt x="131698" y="1399032"/>
                </a:lnTo>
                <a:lnTo>
                  <a:pt x="90058" y="1392321"/>
                </a:lnTo>
                <a:lnTo>
                  <a:pt x="53903" y="1373632"/>
                </a:lnTo>
                <a:lnTo>
                  <a:pt x="25400" y="1345128"/>
                </a:lnTo>
                <a:lnTo>
                  <a:pt x="6710" y="1308973"/>
                </a:lnTo>
                <a:lnTo>
                  <a:pt x="0" y="1267333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1605" y="3594938"/>
            <a:ext cx="1071245" cy="11607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marR="5080" indent="-114300">
              <a:lnSpc>
                <a:spcPct val="91600"/>
              </a:lnSpc>
              <a:spcBef>
                <a:spcPts val="229"/>
              </a:spcBef>
              <a:buChar char="•"/>
              <a:tabLst>
                <a:tab pos="127000" algn="l"/>
              </a:tabLst>
            </a:pPr>
            <a:r>
              <a:rPr sz="1300" spc="-85" dirty="0">
                <a:latin typeface="Arial"/>
                <a:cs typeface="Arial"/>
              </a:rPr>
              <a:t>Đánh </a:t>
            </a:r>
            <a:r>
              <a:rPr sz="1300" spc="-70" dirty="0">
                <a:latin typeface="Arial"/>
                <a:cs typeface="Arial"/>
              </a:rPr>
              <a:t>giá </a:t>
            </a:r>
            <a:r>
              <a:rPr sz="1300" spc="-40" dirty="0">
                <a:latin typeface="Arial"/>
                <a:cs typeface="Arial"/>
              </a:rPr>
              <a:t>hiệu  </a:t>
            </a:r>
            <a:r>
              <a:rPr sz="1300" spc="-65" dirty="0">
                <a:latin typeface="Arial"/>
                <a:cs typeface="Arial"/>
              </a:rPr>
              <a:t>quả </a:t>
            </a:r>
            <a:r>
              <a:rPr sz="1300" spc="-80" dirty="0">
                <a:latin typeface="Arial"/>
                <a:cs typeface="Arial"/>
              </a:rPr>
              <a:t>công </a:t>
            </a:r>
            <a:r>
              <a:rPr sz="1300" spc="-50" dirty="0">
                <a:latin typeface="Arial"/>
                <a:cs typeface="Arial"/>
              </a:rPr>
              <a:t>tác  </a:t>
            </a:r>
            <a:r>
              <a:rPr sz="1300" spc="-85" dirty="0">
                <a:latin typeface="Arial"/>
                <a:cs typeface="Arial"/>
              </a:rPr>
              <a:t>của </a:t>
            </a:r>
            <a:r>
              <a:rPr sz="1300" spc="-60" dirty="0">
                <a:latin typeface="Arial"/>
                <a:cs typeface="Arial"/>
              </a:rPr>
              <a:t>nhân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viên</a:t>
            </a:r>
            <a:endParaRPr sz="1300">
              <a:latin typeface="Arial"/>
              <a:cs typeface="Arial"/>
            </a:endParaRPr>
          </a:p>
          <a:p>
            <a:pPr marL="127000" marR="158115" indent="-114300" algn="just">
              <a:lnSpc>
                <a:spcPts val="1430"/>
              </a:lnSpc>
              <a:spcBef>
                <a:spcPts val="260"/>
              </a:spcBef>
              <a:buChar char="•"/>
              <a:tabLst>
                <a:tab pos="127000" algn="l"/>
              </a:tabLst>
            </a:pPr>
            <a:r>
              <a:rPr sz="1300" spc="-95" dirty="0">
                <a:latin typeface="Arial"/>
                <a:cs typeface="Arial"/>
              </a:rPr>
              <a:t>Gửi </a:t>
            </a:r>
            <a:r>
              <a:rPr sz="1300" spc="-45" dirty="0">
                <a:latin typeface="Arial"/>
                <a:cs typeface="Arial"/>
              </a:rPr>
              <a:t>đề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nghị  </a:t>
            </a:r>
            <a:r>
              <a:rPr sz="1300" spc="-50" dirty="0">
                <a:latin typeface="Arial"/>
                <a:cs typeface="Arial"/>
              </a:rPr>
              <a:t>thăng </a:t>
            </a:r>
            <a:r>
              <a:rPr sz="1300" spc="-85" dirty="0">
                <a:latin typeface="Arial"/>
                <a:cs typeface="Arial"/>
              </a:rPr>
              <a:t>chức  </a:t>
            </a:r>
            <a:r>
              <a:rPr sz="1300" spc="-65" dirty="0">
                <a:latin typeface="Arial"/>
                <a:cs typeface="Arial"/>
              </a:rPr>
              <a:t>cho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190" dirty="0"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983" y="3076955"/>
            <a:ext cx="424180" cy="327660"/>
          </a:xfrm>
          <a:custGeom>
            <a:avLst/>
            <a:gdLst/>
            <a:ahLst/>
            <a:cxnLst/>
            <a:rect l="l" t="t" r="r" b="b"/>
            <a:pathLst>
              <a:path w="424180" h="327660">
                <a:moveTo>
                  <a:pt x="259842" y="0"/>
                </a:moveTo>
                <a:lnTo>
                  <a:pt x="259842" y="65532"/>
                </a:lnTo>
                <a:lnTo>
                  <a:pt x="0" y="65532"/>
                </a:lnTo>
                <a:lnTo>
                  <a:pt x="0" y="262128"/>
                </a:lnTo>
                <a:lnTo>
                  <a:pt x="259842" y="262128"/>
                </a:lnTo>
                <a:lnTo>
                  <a:pt x="259842" y="327660"/>
                </a:lnTo>
                <a:lnTo>
                  <a:pt x="423672" y="163830"/>
                </a:lnTo>
                <a:lnTo>
                  <a:pt x="259842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8983" y="3076955"/>
            <a:ext cx="424180" cy="327660"/>
          </a:xfrm>
          <a:custGeom>
            <a:avLst/>
            <a:gdLst/>
            <a:ahLst/>
            <a:cxnLst/>
            <a:rect l="l" t="t" r="r" b="b"/>
            <a:pathLst>
              <a:path w="424180" h="327660">
                <a:moveTo>
                  <a:pt x="0" y="65532"/>
                </a:moveTo>
                <a:lnTo>
                  <a:pt x="259842" y="65532"/>
                </a:lnTo>
                <a:lnTo>
                  <a:pt x="259842" y="0"/>
                </a:lnTo>
                <a:lnTo>
                  <a:pt x="423672" y="163830"/>
                </a:lnTo>
                <a:lnTo>
                  <a:pt x="259842" y="327660"/>
                </a:lnTo>
                <a:lnTo>
                  <a:pt x="259842" y="262128"/>
                </a:lnTo>
                <a:lnTo>
                  <a:pt x="0" y="262128"/>
                </a:lnTo>
                <a:lnTo>
                  <a:pt x="0" y="65532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7916" y="2976372"/>
            <a:ext cx="1243965" cy="908685"/>
          </a:xfrm>
          <a:custGeom>
            <a:avLst/>
            <a:gdLst/>
            <a:ahLst/>
            <a:cxnLst/>
            <a:rect l="l" t="t" r="r" b="b"/>
            <a:pathLst>
              <a:path w="1243964" h="908685">
                <a:moveTo>
                  <a:pt x="1152779" y="0"/>
                </a:moveTo>
                <a:lnTo>
                  <a:pt x="90804" y="0"/>
                </a:lnTo>
                <a:lnTo>
                  <a:pt x="55453" y="7133"/>
                </a:lnTo>
                <a:lnTo>
                  <a:pt x="26590" y="26590"/>
                </a:lnTo>
                <a:lnTo>
                  <a:pt x="7133" y="55453"/>
                </a:lnTo>
                <a:lnTo>
                  <a:pt x="0" y="90804"/>
                </a:lnTo>
                <a:lnTo>
                  <a:pt x="0" y="817498"/>
                </a:lnTo>
                <a:lnTo>
                  <a:pt x="7133" y="852850"/>
                </a:lnTo>
                <a:lnTo>
                  <a:pt x="26590" y="881713"/>
                </a:lnTo>
                <a:lnTo>
                  <a:pt x="55453" y="901170"/>
                </a:lnTo>
                <a:lnTo>
                  <a:pt x="90804" y="908303"/>
                </a:lnTo>
                <a:lnTo>
                  <a:pt x="1152779" y="908303"/>
                </a:lnTo>
                <a:lnTo>
                  <a:pt x="1188130" y="901170"/>
                </a:lnTo>
                <a:lnTo>
                  <a:pt x="1216993" y="881713"/>
                </a:lnTo>
                <a:lnTo>
                  <a:pt x="1236450" y="852850"/>
                </a:lnTo>
                <a:lnTo>
                  <a:pt x="1243583" y="817498"/>
                </a:lnTo>
                <a:lnTo>
                  <a:pt x="1243583" y="90804"/>
                </a:lnTo>
                <a:lnTo>
                  <a:pt x="1236450" y="55453"/>
                </a:lnTo>
                <a:lnTo>
                  <a:pt x="1216993" y="26590"/>
                </a:lnTo>
                <a:lnTo>
                  <a:pt x="1188130" y="7133"/>
                </a:lnTo>
                <a:lnTo>
                  <a:pt x="115277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99179" y="3062986"/>
            <a:ext cx="322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1088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89" h="1399539">
                <a:moveTo>
                  <a:pt x="1185037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1267333"/>
                </a:lnTo>
                <a:lnTo>
                  <a:pt x="6710" y="1308973"/>
                </a:lnTo>
                <a:lnTo>
                  <a:pt x="25400" y="1345128"/>
                </a:lnTo>
                <a:lnTo>
                  <a:pt x="53903" y="1373632"/>
                </a:lnTo>
                <a:lnTo>
                  <a:pt x="90058" y="1392321"/>
                </a:lnTo>
                <a:lnTo>
                  <a:pt x="131699" y="1399032"/>
                </a:lnTo>
                <a:lnTo>
                  <a:pt x="1185037" y="1399032"/>
                </a:lnTo>
                <a:lnTo>
                  <a:pt x="1226677" y="1392321"/>
                </a:lnTo>
                <a:lnTo>
                  <a:pt x="1262832" y="1373632"/>
                </a:lnTo>
                <a:lnTo>
                  <a:pt x="1291336" y="1345128"/>
                </a:lnTo>
                <a:lnTo>
                  <a:pt x="1310025" y="1308973"/>
                </a:lnTo>
                <a:lnTo>
                  <a:pt x="1316736" y="1267333"/>
                </a:lnTo>
                <a:lnTo>
                  <a:pt x="1316736" y="131699"/>
                </a:lnTo>
                <a:lnTo>
                  <a:pt x="1310025" y="90058"/>
                </a:lnTo>
                <a:lnTo>
                  <a:pt x="1291336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1088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89" h="1399539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9" y="0"/>
                </a:lnTo>
                <a:lnTo>
                  <a:pt x="1185037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6" y="53903"/>
                </a:lnTo>
                <a:lnTo>
                  <a:pt x="1310025" y="90058"/>
                </a:lnTo>
                <a:lnTo>
                  <a:pt x="1316736" y="131699"/>
                </a:lnTo>
                <a:lnTo>
                  <a:pt x="1316736" y="1267333"/>
                </a:lnTo>
                <a:lnTo>
                  <a:pt x="1310025" y="1308973"/>
                </a:lnTo>
                <a:lnTo>
                  <a:pt x="1291336" y="1345128"/>
                </a:lnTo>
                <a:lnTo>
                  <a:pt x="1262832" y="1373632"/>
                </a:lnTo>
                <a:lnTo>
                  <a:pt x="1226677" y="1392321"/>
                </a:lnTo>
                <a:lnTo>
                  <a:pt x="1185037" y="1399032"/>
                </a:lnTo>
                <a:lnTo>
                  <a:pt x="131699" y="1399032"/>
                </a:lnTo>
                <a:lnTo>
                  <a:pt x="90058" y="1392321"/>
                </a:lnTo>
                <a:lnTo>
                  <a:pt x="53903" y="1373632"/>
                </a:lnTo>
                <a:lnTo>
                  <a:pt x="25400" y="1345128"/>
                </a:lnTo>
                <a:lnTo>
                  <a:pt x="6710" y="1308973"/>
                </a:lnTo>
                <a:lnTo>
                  <a:pt x="0" y="1267333"/>
                </a:lnTo>
                <a:lnTo>
                  <a:pt x="0" y="131699"/>
                </a:lnTo>
                <a:close/>
              </a:path>
            </a:pathLst>
          </a:custGeom>
          <a:ln w="12191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90086" y="3594938"/>
            <a:ext cx="993140" cy="79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ts val="1495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spc="-100" dirty="0">
                <a:latin typeface="Arial"/>
                <a:cs typeface="Arial"/>
              </a:rPr>
              <a:t>Trao </a:t>
            </a:r>
            <a:r>
              <a:rPr sz="1300" spc="-15" dirty="0">
                <a:latin typeface="Arial"/>
                <a:cs typeface="Arial"/>
              </a:rPr>
              <a:t>đổi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với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spc="-150" dirty="0">
                <a:latin typeface="Arial"/>
                <a:cs typeface="Arial"/>
              </a:rPr>
              <a:t>HOD</a:t>
            </a:r>
            <a:endParaRPr sz="1300">
              <a:latin typeface="Arial"/>
              <a:cs typeface="Arial"/>
            </a:endParaRPr>
          </a:p>
          <a:p>
            <a:pPr marL="127000" marR="5080" indent="-114300">
              <a:lnSpc>
                <a:spcPts val="143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300" spc="-110" dirty="0">
                <a:latin typeface="Arial"/>
                <a:cs typeface="Arial"/>
              </a:rPr>
              <a:t>Đề </a:t>
            </a:r>
            <a:r>
              <a:rPr sz="1300" spc="-50" dirty="0">
                <a:latin typeface="Arial"/>
                <a:cs typeface="Arial"/>
              </a:rPr>
              <a:t>xuất </a:t>
            </a:r>
            <a:r>
              <a:rPr sz="1300" spc="15" dirty="0">
                <a:latin typeface="Arial"/>
                <a:cs typeface="Arial"/>
              </a:rPr>
              <a:t>&amp;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tư  </a:t>
            </a:r>
            <a:r>
              <a:rPr sz="1300" spc="-80" dirty="0">
                <a:latin typeface="Arial"/>
                <a:cs typeface="Arial"/>
              </a:rPr>
              <a:t>vấn </a:t>
            </a:r>
            <a:r>
              <a:rPr sz="1300" spc="-65" dirty="0">
                <a:latin typeface="Arial"/>
                <a:cs typeface="Arial"/>
              </a:rPr>
              <a:t>cho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225" dirty="0">
                <a:latin typeface="Arial"/>
                <a:cs typeface="Arial"/>
              </a:rPr>
              <a:t>CEO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0288" y="3076955"/>
            <a:ext cx="441959" cy="327660"/>
          </a:xfrm>
          <a:custGeom>
            <a:avLst/>
            <a:gdLst/>
            <a:ahLst/>
            <a:cxnLst/>
            <a:rect l="l" t="t" r="r" b="b"/>
            <a:pathLst>
              <a:path w="441960" h="327660">
                <a:moveTo>
                  <a:pt x="278129" y="0"/>
                </a:moveTo>
                <a:lnTo>
                  <a:pt x="278129" y="65532"/>
                </a:lnTo>
                <a:lnTo>
                  <a:pt x="0" y="65532"/>
                </a:lnTo>
                <a:lnTo>
                  <a:pt x="0" y="262128"/>
                </a:lnTo>
                <a:lnTo>
                  <a:pt x="278129" y="262128"/>
                </a:lnTo>
                <a:lnTo>
                  <a:pt x="278129" y="327660"/>
                </a:lnTo>
                <a:lnTo>
                  <a:pt x="441960" y="163830"/>
                </a:lnTo>
                <a:lnTo>
                  <a:pt x="278129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0288" y="3076955"/>
            <a:ext cx="441959" cy="327660"/>
          </a:xfrm>
          <a:custGeom>
            <a:avLst/>
            <a:gdLst/>
            <a:ahLst/>
            <a:cxnLst/>
            <a:rect l="l" t="t" r="r" b="b"/>
            <a:pathLst>
              <a:path w="441960" h="327660">
                <a:moveTo>
                  <a:pt x="0" y="65532"/>
                </a:moveTo>
                <a:lnTo>
                  <a:pt x="278129" y="65532"/>
                </a:lnTo>
                <a:lnTo>
                  <a:pt x="278129" y="0"/>
                </a:lnTo>
                <a:lnTo>
                  <a:pt x="441960" y="163830"/>
                </a:lnTo>
                <a:lnTo>
                  <a:pt x="278129" y="327660"/>
                </a:lnTo>
                <a:lnTo>
                  <a:pt x="278129" y="262128"/>
                </a:lnTo>
                <a:lnTo>
                  <a:pt x="0" y="262128"/>
                </a:lnTo>
                <a:lnTo>
                  <a:pt x="0" y="65532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6652" y="2976372"/>
            <a:ext cx="1316990" cy="908685"/>
          </a:xfrm>
          <a:custGeom>
            <a:avLst/>
            <a:gdLst/>
            <a:ahLst/>
            <a:cxnLst/>
            <a:rect l="l" t="t" r="r" b="b"/>
            <a:pathLst>
              <a:path w="1316990" h="908685">
                <a:moveTo>
                  <a:pt x="1225931" y="0"/>
                </a:moveTo>
                <a:lnTo>
                  <a:pt x="90805" y="0"/>
                </a:lnTo>
                <a:lnTo>
                  <a:pt x="55453" y="7133"/>
                </a:lnTo>
                <a:lnTo>
                  <a:pt x="26590" y="26590"/>
                </a:lnTo>
                <a:lnTo>
                  <a:pt x="7133" y="55453"/>
                </a:lnTo>
                <a:lnTo>
                  <a:pt x="0" y="90804"/>
                </a:lnTo>
                <a:lnTo>
                  <a:pt x="0" y="817498"/>
                </a:lnTo>
                <a:lnTo>
                  <a:pt x="7133" y="852850"/>
                </a:lnTo>
                <a:lnTo>
                  <a:pt x="26590" y="881713"/>
                </a:lnTo>
                <a:lnTo>
                  <a:pt x="55453" y="901170"/>
                </a:lnTo>
                <a:lnTo>
                  <a:pt x="90805" y="908303"/>
                </a:lnTo>
                <a:lnTo>
                  <a:pt x="1225931" y="908303"/>
                </a:lnTo>
                <a:lnTo>
                  <a:pt x="1261282" y="901170"/>
                </a:lnTo>
                <a:lnTo>
                  <a:pt x="1290145" y="881713"/>
                </a:lnTo>
                <a:lnTo>
                  <a:pt x="1309602" y="852850"/>
                </a:lnTo>
                <a:lnTo>
                  <a:pt x="1316736" y="817498"/>
                </a:lnTo>
                <a:lnTo>
                  <a:pt x="1316736" y="90804"/>
                </a:lnTo>
                <a:lnTo>
                  <a:pt x="1309602" y="55453"/>
                </a:lnTo>
                <a:lnTo>
                  <a:pt x="1290145" y="26590"/>
                </a:lnTo>
                <a:lnTo>
                  <a:pt x="1261282" y="7133"/>
                </a:lnTo>
                <a:lnTo>
                  <a:pt x="1225931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50229" y="3062986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9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6400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90" h="1399539">
                <a:moveTo>
                  <a:pt x="118503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1267333"/>
                </a:lnTo>
                <a:lnTo>
                  <a:pt x="6710" y="1308973"/>
                </a:lnTo>
                <a:lnTo>
                  <a:pt x="25400" y="1345128"/>
                </a:lnTo>
                <a:lnTo>
                  <a:pt x="53903" y="1373632"/>
                </a:lnTo>
                <a:lnTo>
                  <a:pt x="90058" y="1392321"/>
                </a:lnTo>
                <a:lnTo>
                  <a:pt x="131699" y="1399032"/>
                </a:lnTo>
                <a:lnTo>
                  <a:pt x="1185036" y="1399032"/>
                </a:lnTo>
                <a:lnTo>
                  <a:pt x="1226677" y="1392321"/>
                </a:lnTo>
                <a:lnTo>
                  <a:pt x="1262832" y="1373632"/>
                </a:lnTo>
                <a:lnTo>
                  <a:pt x="1291335" y="1345128"/>
                </a:lnTo>
                <a:lnTo>
                  <a:pt x="1310025" y="1308973"/>
                </a:lnTo>
                <a:lnTo>
                  <a:pt x="1316735" y="1267333"/>
                </a:lnTo>
                <a:lnTo>
                  <a:pt x="1316735" y="131699"/>
                </a:lnTo>
                <a:lnTo>
                  <a:pt x="1310025" y="90058"/>
                </a:lnTo>
                <a:lnTo>
                  <a:pt x="1291336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6400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90" h="1399539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9" y="0"/>
                </a:lnTo>
                <a:lnTo>
                  <a:pt x="1185036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6" y="53903"/>
                </a:lnTo>
                <a:lnTo>
                  <a:pt x="1310025" y="90058"/>
                </a:lnTo>
                <a:lnTo>
                  <a:pt x="1316735" y="131699"/>
                </a:lnTo>
                <a:lnTo>
                  <a:pt x="1316735" y="1267333"/>
                </a:lnTo>
                <a:lnTo>
                  <a:pt x="1310025" y="1308973"/>
                </a:lnTo>
                <a:lnTo>
                  <a:pt x="1291335" y="1345128"/>
                </a:lnTo>
                <a:lnTo>
                  <a:pt x="1262832" y="1373632"/>
                </a:lnTo>
                <a:lnTo>
                  <a:pt x="1226677" y="1392321"/>
                </a:lnTo>
                <a:lnTo>
                  <a:pt x="1185036" y="1399032"/>
                </a:lnTo>
                <a:lnTo>
                  <a:pt x="131699" y="1399032"/>
                </a:lnTo>
                <a:lnTo>
                  <a:pt x="90058" y="1392321"/>
                </a:lnTo>
                <a:lnTo>
                  <a:pt x="53903" y="1373632"/>
                </a:lnTo>
                <a:lnTo>
                  <a:pt x="25400" y="1345128"/>
                </a:lnTo>
                <a:lnTo>
                  <a:pt x="6710" y="1308973"/>
                </a:lnTo>
                <a:lnTo>
                  <a:pt x="0" y="1267333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5398" y="3594938"/>
            <a:ext cx="814069" cy="40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ts val="1495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spc="-105" dirty="0">
                <a:latin typeface="Arial"/>
                <a:cs typeface="Arial"/>
              </a:rPr>
              <a:t>Phê</a:t>
            </a:r>
            <a:r>
              <a:rPr sz="1300" spc="-12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duyệt</a:t>
            </a:r>
            <a:endParaRPr sz="1300">
              <a:latin typeface="Arial"/>
              <a:cs typeface="Arial"/>
            </a:endParaRPr>
          </a:p>
          <a:p>
            <a:pPr marL="80645" algn="ctr">
              <a:lnSpc>
                <a:spcPts val="1495"/>
              </a:lnSpc>
            </a:pPr>
            <a:r>
              <a:rPr sz="1300" spc="-45" dirty="0">
                <a:latin typeface="Arial"/>
                <a:cs typeface="Arial"/>
              </a:rPr>
              <a:t>cuối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75" dirty="0">
                <a:latin typeface="Arial"/>
                <a:cs typeface="Arial"/>
              </a:rPr>
              <a:t>cùng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3031" y="3076955"/>
            <a:ext cx="424180" cy="327660"/>
          </a:xfrm>
          <a:custGeom>
            <a:avLst/>
            <a:gdLst/>
            <a:ahLst/>
            <a:cxnLst/>
            <a:rect l="l" t="t" r="r" b="b"/>
            <a:pathLst>
              <a:path w="424179" h="327660">
                <a:moveTo>
                  <a:pt x="259842" y="0"/>
                </a:moveTo>
                <a:lnTo>
                  <a:pt x="259842" y="65532"/>
                </a:lnTo>
                <a:lnTo>
                  <a:pt x="0" y="65532"/>
                </a:lnTo>
                <a:lnTo>
                  <a:pt x="0" y="262128"/>
                </a:lnTo>
                <a:lnTo>
                  <a:pt x="259842" y="262128"/>
                </a:lnTo>
                <a:lnTo>
                  <a:pt x="259842" y="327660"/>
                </a:lnTo>
                <a:lnTo>
                  <a:pt x="423672" y="163830"/>
                </a:lnTo>
                <a:lnTo>
                  <a:pt x="259842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3031" y="3076955"/>
            <a:ext cx="424180" cy="327660"/>
          </a:xfrm>
          <a:custGeom>
            <a:avLst/>
            <a:gdLst/>
            <a:ahLst/>
            <a:cxnLst/>
            <a:rect l="l" t="t" r="r" b="b"/>
            <a:pathLst>
              <a:path w="424179" h="327660">
                <a:moveTo>
                  <a:pt x="0" y="65532"/>
                </a:moveTo>
                <a:lnTo>
                  <a:pt x="259842" y="65532"/>
                </a:lnTo>
                <a:lnTo>
                  <a:pt x="259842" y="0"/>
                </a:lnTo>
                <a:lnTo>
                  <a:pt x="423672" y="163830"/>
                </a:lnTo>
                <a:lnTo>
                  <a:pt x="259842" y="327660"/>
                </a:lnTo>
                <a:lnTo>
                  <a:pt x="259842" y="262128"/>
                </a:lnTo>
                <a:lnTo>
                  <a:pt x="0" y="262128"/>
                </a:lnTo>
                <a:lnTo>
                  <a:pt x="0" y="65532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1964" y="2976372"/>
            <a:ext cx="1316990" cy="908685"/>
          </a:xfrm>
          <a:custGeom>
            <a:avLst/>
            <a:gdLst/>
            <a:ahLst/>
            <a:cxnLst/>
            <a:rect l="l" t="t" r="r" b="b"/>
            <a:pathLst>
              <a:path w="1316990" h="908685">
                <a:moveTo>
                  <a:pt x="1225930" y="0"/>
                </a:moveTo>
                <a:lnTo>
                  <a:pt x="90804" y="0"/>
                </a:lnTo>
                <a:lnTo>
                  <a:pt x="55453" y="7133"/>
                </a:lnTo>
                <a:lnTo>
                  <a:pt x="26590" y="26590"/>
                </a:lnTo>
                <a:lnTo>
                  <a:pt x="7133" y="55453"/>
                </a:lnTo>
                <a:lnTo>
                  <a:pt x="0" y="90804"/>
                </a:lnTo>
                <a:lnTo>
                  <a:pt x="0" y="817498"/>
                </a:lnTo>
                <a:lnTo>
                  <a:pt x="7133" y="852850"/>
                </a:lnTo>
                <a:lnTo>
                  <a:pt x="26590" y="881713"/>
                </a:lnTo>
                <a:lnTo>
                  <a:pt x="55453" y="901170"/>
                </a:lnTo>
                <a:lnTo>
                  <a:pt x="90804" y="908303"/>
                </a:lnTo>
                <a:lnTo>
                  <a:pt x="1225930" y="908303"/>
                </a:lnTo>
                <a:lnTo>
                  <a:pt x="1261282" y="901170"/>
                </a:lnTo>
                <a:lnTo>
                  <a:pt x="1290145" y="881713"/>
                </a:lnTo>
                <a:lnTo>
                  <a:pt x="1309602" y="852850"/>
                </a:lnTo>
                <a:lnTo>
                  <a:pt x="1316735" y="817498"/>
                </a:lnTo>
                <a:lnTo>
                  <a:pt x="1316735" y="90804"/>
                </a:lnTo>
                <a:lnTo>
                  <a:pt x="1309602" y="55453"/>
                </a:lnTo>
                <a:lnTo>
                  <a:pt x="1290145" y="26590"/>
                </a:lnTo>
                <a:lnTo>
                  <a:pt x="1261282" y="7133"/>
                </a:lnTo>
                <a:lnTo>
                  <a:pt x="1225930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31964" y="2976372"/>
            <a:ext cx="1316990" cy="908685"/>
          </a:xfrm>
          <a:custGeom>
            <a:avLst/>
            <a:gdLst/>
            <a:ahLst/>
            <a:cxnLst/>
            <a:rect l="l" t="t" r="r" b="b"/>
            <a:pathLst>
              <a:path w="1316990" h="908685">
                <a:moveTo>
                  <a:pt x="0" y="90804"/>
                </a:moveTo>
                <a:lnTo>
                  <a:pt x="7133" y="55453"/>
                </a:lnTo>
                <a:lnTo>
                  <a:pt x="26590" y="26590"/>
                </a:lnTo>
                <a:lnTo>
                  <a:pt x="55453" y="7133"/>
                </a:lnTo>
                <a:lnTo>
                  <a:pt x="90804" y="0"/>
                </a:lnTo>
                <a:lnTo>
                  <a:pt x="1225930" y="0"/>
                </a:lnTo>
                <a:lnTo>
                  <a:pt x="1261282" y="7133"/>
                </a:lnTo>
                <a:lnTo>
                  <a:pt x="1290145" y="26590"/>
                </a:lnTo>
                <a:lnTo>
                  <a:pt x="1309602" y="55453"/>
                </a:lnTo>
                <a:lnTo>
                  <a:pt x="1316735" y="90804"/>
                </a:lnTo>
                <a:lnTo>
                  <a:pt x="1316735" y="817498"/>
                </a:lnTo>
                <a:lnTo>
                  <a:pt x="1309602" y="852850"/>
                </a:lnTo>
                <a:lnTo>
                  <a:pt x="1290145" y="881713"/>
                </a:lnTo>
                <a:lnTo>
                  <a:pt x="1261282" y="901170"/>
                </a:lnTo>
                <a:lnTo>
                  <a:pt x="1225930" y="908303"/>
                </a:lnTo>
                <a:lnTo>
                  <a:pt x="90804" y="908303"/>
                </a:lnTo>
                <a:lnTo>
                  <a:pt x="55453" y="901170"/>
                </a:lnTo>
                <a:lnTo>
                  <a:pt x="26590" y="881713"/>
                </a:lnTo>
                <a:lnTo>
                  <a:pt x="7133" y="852850"/>
                </a:lnTo>
                <a:lnTo>
                  <a:pt x="0" y="817498"/>
                </a:lnTo>
                <a:lnTo>
                  <a:pt x="0" y="90804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9550" y="3062986"/>
            <a:ext cx="322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01711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90" h="1399539">
                <a:moveTo>
                  <a:pt x="1185037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1267333"/>
                </a:lnTo>
                <a:lnTo>
                  <a:pt x="6710" y="1308973"/>
                </a:lnTo>
                <a:lnTo>
                  <a:pt x="25400" y="1345128"/>
                </a:lnTo>
                <a:lnTo>
                  <a:pt x="53903" y="1373632"/>
                </a:lnTo>
                <a:lnTo>
                  <a:pt x="90058" y="1392321"/>
                </a:lnTo>
                <a:lnTo>
                  <a:pt x="131699" y="1399032"/>
                </a:lnTo>
                <a:lnTo>
                  <a:pt x="1185037" y="1399032"/>
                </a:lnTo>
                <a:lnTo>
                  <a:pt x="1226677" y="1392321"/>
                </a:lnTo>
                <a:lnTo>
                  <a:pt x="1262832" y="1373632"/>
                </a:lnTo>
                <a:lnTo>
                  <a:pt x="1291336" y="1345128"/>
                </a:lnTo>
                <a:lnTo>
                  <a:pt x="1310025" y="1308973"/>
                </a:lnTo>
                <a:lnTo>
                  <a:pt x="1316736" y="1267333"/>
                </a:lnTo>
                <a:lnTo>
                  <a:pt x="1316736" y="131699"/>
                </a:lnTo>
                <a:lnTo>
                  <a:pt x="1310025" y="90058"/>
                </a:lnTo>
                <a:lnTo>
                  <a:pt x="1291336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1711" y="3503676"/>
            <a:ext cx="1316990" cy="1399540"/>
          </a:xfrm>
          <a:custGeom>
            <a:avLst/>
            <a:gdLst/>
            <a:ahLst/>
            <a:cxnLst/>
            <a:rect l="l" t="t" r="r" b="b"/>
            <a:pathLst>
              <a:path w="1316990" h="1399539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9" y="0"/>
                </a:lnTo>
                <a:lnTo>
                  <a:pt x="1185037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6" y="53903"/>
                </a:lnTo>
                <a:lnTo>
                  <a:pt x="1310025" y="90058"/>
                </a:lnTo>
                <a:lnTo>
                  <a:pt x="1316736" y="131699"/>
                </a:lnTo>
                <a:lnTo>
                  <a:pt x="1316736" y="1267333"/>
                </a:lnTo>
                <a:lnTo>
                  <a:pt x="1310025" y="1308973"/>
                </a:lnTo>
                <a:lnTo>
                  <a:pt x="1291336" y="1345128"/>
                </a:lnTo>
                <a:lnTo>
                  <a:pt x="1262832" y="1373632"/>
                </a:lnTo>
                <a:lnTo>
                  <a:pt x="1226677" y="1392321"/>
                </a:lnTo>
                <a:lnTo>
                  <a:pt x="1185037" y="1399032"/>
                </a:lnTo>
                <a:lnTo>
                  <a:pt x="131699" y="1399032"/>
                </a:lnTo>
                <a:lnTo>
                  <a:pt x="90058" y="1392321"/>
                </a:lnTo>
                <a:lnTo>
                  <a:pt x="53903" y="1373632"/>
                </a:lnTo>
                <a:lnTo>
                  <a:pt x="25400" y="1345128"/>
                </a:lnTo>
                <a:lnTo>
                  <a:pt x="6710" y="1308973"/>
                </a:lnTo>
                <a:lnTo>
                  <a:pt x="0" y="1267333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20710" y="3594938"/>
            <a:ext cx="1024890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ts val="1495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spc="-85" dirty="0">
                <a:latin typeface="Arial"/>
                <a:cs typeface="Arial"/>
              </a:rPr>
              <a:t>Thông </a:t>
            </a:r>
            <a:r>
              <a:rPr sz="1300" spc="-65" dirty="0">
                <a:latin typeface="Arial"/>
                <a:cs typeface="Arial"/>
              </a:rPr>
              <a:t>báo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spc="-40" dirty="0">
                <a:latin typeface="Arial"/>
                <a:cs typeface="Arial"/>
              </a:rPr>
              <a:t>kết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quả</a:t>
            </a:r>
            <a:endParaRPr sz="1300">
              <a:latin typeface="Arial"/>
              <a:cs typeface="Arial"/>
            </a:endParaRPr>
          </a:p>
          <a:p>
            <a:pPr marL="127000" marR="5080" indent="-114300">
              <a:lnSpc>
                <a:spcPts val="143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300" spc="-135" dirty="0">
                <a:latin typeface="Arial"/>
                <a:cs typeface="Arial"/>
              </a:rPr>
              <a:t>Cập </a:t>
            </a:r>
            <a:r>
              <a:rPr sz="1300" spc="-35" dirty="0">
                <a:latin typeface="Arial"/>
                <a:cs typeface="Arial"/>
              </a:rPr>
              <a:t>nhật  thông </a:t>
            </a:r>
            <a:r>
              <a:rPr sz="1300" spc="10" dirty="0">
                <a:latin typeface="Arial"/>
                <a:cs typeface="Arial"/>
              </a:rPr>
              <a:t>tin</a:t>
            </a:r>
            <a:r>
              <a:rPr sz="1300" spc="-160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vào  </a:t>
            </a:r>
            <a:r>
              <a:rPr sz="1300" spc="-65" dirty="0">
                <a:latin typeface="Arial"/>
                <a:cs typeface="Arial"/>
              </a:rPr>
              <a:t>hệ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thống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17" y="1140714"/>
            <a:ext cx="137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5" dirty="0">
                <a:latin typeface="Arial"/>
                <a:cs typeface="Arial"/>
              </a:rPr>
              <a:t>1.9 </a:t>
            </a:r>
            <a:r>
              <a:rPr sz="1800" b="1" spc="-185" dirty="0">
                <a:latin typeface="Arial"/>
                <a:cs typeface="Arial"/>
              </a:rPr>
              <a:t>Trang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phục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146" y="2460752"/>
            <a:ext cx="204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60" dirty="0">
                <a:latin typeface="Arial"/>
                <a:cs typeface="Arial"/>
              </a:rPr>
              <a:t>Không</a:t>
            </a:r>
            <a:r>
              <a:rPr sz="2400" b="1" spc="-190" dirty="0">
                <a:latin typeface="Arial"/>
                <a:cs typeface="Arial"/>
              </a:rPr>
              <a:t> </a:t>
            </a:r>
            <a:r>
              <a:rPr sz="2400" b="1" spc="-320" dirty="0">
                <a:latin typeface="Arial"/>
                <a:cs typeface="Arial"/>
              </a:rPr>
              <a:t>mang</a:t>
            </a:r>
            <a:r>
              <a:rPr sz="2400" spc="-32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6135" y="3046475"/>
            <a:ext cx="3311652" cy="331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0792" y="691895"/>
            <a:ext cx="2909316" cy="2909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5843" y="3653028"/>
            <a:ext cx="2874263" cy="2965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34728" y="702563"/>
            <a:ext cx="957072" cy="2921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7686" y="1903380"/>
            <a:ext cx="1367271" cy="433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431" y="1926335"/>
            <a:ext cx="961644" cy="4266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4667" y="1501139"/>
            <a:ext cx="544068" cy="455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63811" y="212213"/>
            <a:ext cx="336537" cy="4232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6763" y="632587"/>
            <a:ext cx="2795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3384" algn="l"/>
              </a:tabLst>
            </a:pPr>
            <a:r>
              <a:rPr sz="2000" spc="-20" dirty="0">
                <a:solidFill>
                  <a:srgbClr val="1F3863"/>
                </a:solidFill>
              </a:rPr>
              <a:t>I.	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</a:t>
            </a:r>
            <a:r>
              <a:rPr sz="2000" spc="-195" dirty="0">
                <a:solidFill>
                  <a:srgbClr val="1F3863"/>
                </a:solidFill>
              </a:rPr>
              <a:t> sách:</a:t>
            </a:r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005078"/>
            <a:ext cx="804989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2.1 </a:t>
            </a:r>
            <a:r>
              <a:rPr sz="1800" b="1" spc="-140" dirty="0">
                <a:latin typeface="Arial"/>
                <a:cs typeface="Arial"/>
              </a:rPr>
              <a:t>Thời </a:t>
            </a:r>
            <a:r>
              <a:rPr sz="1800" b="1" spc="-145" dirty="0">
                <a:latin typeface="Arial"/>
                <a:cs typeface="Arial"/>
              </a:rPr>
              <a:t>gian </a:t>
            </a:r>
            <a:r>
              <a:rPr sz="1800" b="1" spc="-105" dirty="0">
                <a:latin typeface="Arial"/>
                <a:cs typeface="Arial"/>
              </a:rPr>
              <a:t>làm </a:t>
            </a:r>
            <a:r>
              <a:rPr sz="1800" b="1" spc="-140" dirty="0">
                <a:latin typeface="Arial"/>
                <a:cs typeface="Arial"/>
              </a:rPr>
              <a:t>việc </a:t>
            </a:r>
            <a:r>
              <a:rPr sz="1800" b="1" spc="-145" dirty="0">
                <a:latin typeface="Arial"/>
                <a:cs typeface="Arial"/>
              </a:rPr>
              <a:t>và </a:t>
            </a:r>
            <a:r>
              <a:rPr sz="1800" b="1" spc="-150" dirty="0">
                <a:latin typeface="Arial"/>
                <a:cs typeface="Arial"/>
              </a:rPr>
              <a:t>nghỉ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ngơi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00"/>
              </a:spcBef>
            </a:pPr>
            <a:r>
              <a:rPr sz="1600" spc="-85" dirty="0">
                <a:latin typeface="Arial"/>
                <a:cs typeface="Arial"/>
              </a:rPr>
              <a:t>4</a:t>
            </a:r>
            <a:r>
              <a:rPr lang="en-US" sz="1600" spc="-85" dirty="0">
                <a:latin typeface="Arial"/>
                <a:cs typeface="Arial"/>
              </a:rPr>
              <a:t>4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giờ/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tuần</a:t>
            </a:r>
            <a:endParaRPr sz="16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45"/>
              </a:spcBef>
            </a:pPr>
            <a:r>
              <a:rPr sz="1600" spc="-70" dirty="0">
                <a:latin typeface="Arial"/>
                <a:cs typeface="Arial"/>
              </a:rPr>
              <a:t>8:30 </a:t>
            </a:r>
            <a:r>
              <a:rPr sz="1600" spc="-140" dirty="0">
                <a:latin typeface="Arial"/>
                <a:cs typeface="Arial"/>
              </a:rPr>
              <a:t>~ </a:t>
            </a:r>
            <a:r>
              <a:rPr sz="1600" spc="-75" dirty="0">
                <a:latin typeface="Arial"/>
                <a:cs typeface="Arial"/>
              </a:rPr>
              <a:t>1</a:t>
            </a:r>
            <a:r>
              <a:rPr lang="en-US" sz="1600" spc="-75" dirty="0">
                <a:latin typeface="Arial"/>
                <a:cs typeface="Arial"/>
              </a:rPr>
              <a:t>8</a:t>
            </a:r>
            <a:r>
              <a:rPr sz="1600" spc="-75" dirty="0">
                <a:latin typeface="Arial"/>
                <a:cs typeface="Arial"/>
              </a:rPr>
              <a:t>:</a:t>
            </a:r>
            <a:r>
              <a:rPr lang="en-US" sz="1600" spc="-75" dirty="0">
                <a:latin typeface="Arial"/>
                <a:cs typeface="Arial"/>
              </a:rPr>
              <a:t>0</a:t>
            </a:r>
            <a:r>
              <a:rPr sz="1600" spc="-75" dirty="0">
                <a:latin typeface="Arial"/>
                <a:cs typeface="Arial"/>
              </a:rPr>
              <a:t>0 </a:t>
            </a:r>
            <a:r>
              <a:rPr sz="1600" spc="-105" dirty="0">
                <a:latin typeface="Arial"/>
                <a:cs typeface="Arial"/>
              </a:rPr>
              <a:t>(Thứ </a:t>
            </a:r>
            <a:r>
              <a:rPr sz="1600" spc="-95" dirty="0">
                <a:latin typeface="Arial"/>
                <a:cs typeface="Arial"/>
              </a:rPr>
              <a:t>Hai – </a:t>
            </a:r>
            <a:r>
              <a:rPr sz="1600" spc="-125" dirty="0">
                <a:latin typeface="Arial"/>
                <a:cs typeface="Arial"/>
              </a:rPr>
              <a:t>Thứ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Sáu)</a:t>
            </a:r>
            <a:endParaRPr sz="16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sz="1600" spc="-9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50" dirty="0">
                <a:latin typeface="Arial"/>
                <a:cs typeface="Arial"/>
              </a:rPr>
              <a:t>nghỉ: </a:t>
            </a:r>
            <a:r>
              <a:rPr sz="1600" spc="-75" dirty="0">
                <a:latin typeface="Arial"/>
                <a:cs typeface="Arial"/>
              </a:rPr>
              <a:t>12:00 </a:t>
            </a:r>
            <a:r>
              <a:rPr sz="1600" spc="-140" dirty="0">
                <a:latin typeface="Arial"/>
                <a:cs typeface="Arial"/>
              </a:rPr>
              <a:t>~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13:</a:t>
            </a:r>
            <a:r>
              <a:rPr lang="en-US" sz="1600" spc="-75" dirty="0">
                <a:latin typeface="Arial"/>
                <a:cs typeface="Arial"/>
              </a:rPr>
              <a:t>3</a:t>
            </a:r>
            <a:r>
              <a:rPr sz="1600" spc="-75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757555">
              <a:lnSpc>
                <a:spcPct val="100000"/>
              </a:lnSpc>
            </a:pPr>
            <a:r>
              <a:rPr sz="1600" i="1" spc="-45" dirty="0">
                <a:latin typeface="Arial"/>
                <a:cs typeface="Arial"/>
              </a:rPr>
              <a:t>. </a:t>
            </a:r>
            <a:r>
              <a:rPr sz="1600" i="1" spc="-114" dirty="0">
                <a:latin typeface="Arial"/>
                <a:cs typeface="Arial"/>
              </a:rPr>
              <a:t>Khuyến </a:t>
            </a:r>
            <a:r>
              <a:rPr sz="1600" i="1" spc="-90" dirty="0">
                <a:latin typeface="Arial"/>
                <a:cs typeface="Arial"/>
              </a:rPr>
              <a:t>khích </a:t>
            </a:r>
            <a:r>
              <a:rPr sz="1600" i="1" spc="-105" dirty="0">
                <a:latin typeface="Arial"/>
                <a:cs typeface="Arial"/>
              </a:rPr>
              <a:t>cân </a:t>
            </a:r>
            <a:r>
              <a:rPr sz="1600" i="1" spc="-75" dirty="0">
                <a:latin typeface="Arial"/>
                <a:cs typeface="Arial"/>
              </a:rPr>
              <a:t>bằng </a:t>
            </a:r>
            <a:r>
              <a:rPr sz="1600" i="1" spc="-110" dirty="0">
                <a:latin typeface="Arial"/>
                <a:cs typeface="Arial"/>
              </a:rPr>
              <a:t>cuộc </a:t>
            </a:r>
            <a:r>
              <a:rPr sz="1600" i="1" spc="-105" dirty="0">
                <a:latin typeface="Arial"/>
                <a:cs typeface="Arial"/>
              </a:rPr>
              <a:t>sống </a:t>
            </a:r>
            <a:r>
              <a:rPr sz="1600" i="1" spc="20" dirty="0">
                <a:latin typeface="Arial"/>
                <a:cs typeface="Arial"/>
              </a:rPr>
              <a:t>&amp; </a:t>
            </a:r>
            <a:r>
              <a:rPr sz="1600" i="1" spc="-95" dirty="0">
                <a:latin typeface="Arial"/>
                <a:cs typeface="Arial"/>
              </a:rPr>
              <a:t>công </a:t>
            </a:r>
            <a:r>
              <a:rPr sz="1600" i="1" spc="-80" dirty="0">
                <a:latin typeface="Arial"/>
                <a:cs typeface="Arial"/>
              </a:rPr>
              <a:t>việc, không </a:t>
            </a:r>
            <a:r>
              <a:rPr sz="1600" i="1" spc="-90" dirty="0">
                <a:latin typeface="Arial"/>
                <a:cs typeface="Arial"/>
              </a:rPr>
              <a:t>khuyến khích </a:t>
            </a:r>
            <a:r>
              <a:rPr sz="1600" i="1" spc="-45" dirty="0">
                <a:latin typeface="Arial"/>
                <a:cs typeface="Arial"/>
              </a:rPr>
              <a:t>làm thêm</a:t>
            </a:r>
            <a:r>
              <a:rPr sz="1600" i="1" spc="65" dirty="0">
                <a:latin typeface="Arial"/>
                <a:cs typeface="Arial"/>
              </a:rPr>
              <a:t> </a:t>
            </a:r>
            <a:r>
              <a:rPr sz="1600" i="1" spc="-45" dirty="0">
                <a:latin typeface="Arial"/>
                <a:cs typeface="Arial"/>
              </a:rPr>
              <a:t>giờ.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0268" y="4363211"/>
            <a:ext cx="3701796" cy="2028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6993635" y="1632204"/>
            <a:ext cx="3233928" cy="147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829" y="1005078"/>
            <a:ext cx="9428480" cy="466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2.2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204" dirty="0">
                <a:latin typeface="Arial"/>
                <a:cs typeface="Arial"/>
              </a:rPr>
              <a:t>Lương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9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20" dirty="0">
                <a:latin typeface="Arial"/>
                <a:cs typeface="Arial"/>
              </a:rPr>
              <a:t>trả </a:t>
            </a:r>
            <a:r>
              <a:rPr sz="1600" spc="-75" dirty="0">
                <a:latin typeface="Arial"/>
                <a:cs typeface="Arial"/>
              </a:rPr>
              <a:t>lương: </a:t>
            </a:r>
            <a:r>
              <a:rPr sz="1600" spc="-135" dirty="0" err="1">
                <a:latin typeface="Arial"/>
                <a:cs typeface="Arial"/>
              </a:rPr>
              <a:t>Tuần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cuối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cùng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sz="1600" spc="-105" dirty="0" err="1">
                <a:latin typeface="Arial"/>
                <a:cs typeface="Arial"/>
              </a:rPr>
              <a:t>của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tháng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90" dirty="0">
                <a:latin typeface="Arial"/>
                <a:cs typeface="Arial"/>
              </a:rPr>
              <a:t>Hình </a:t>
            </a:r>
            <a:r>
              <a:rPr sz="1600" spc="-55" dirty="0">
                <a:latin typeface="Arial"/>
                <a:cs typeface="Arial"/>
              </a:rPr>
              <a:t>thức </a:t>
            </a:r>
            <a:r>
              <a:rPr sz="1600" spc="-20" dirty="0">
                <a:latin typeface="Arial"/>
                <a:cs typeface="Arial"/>
              </a:rPr>
              <a:t>trả </a:t>
            </a:r>
            <a:r>
              <a:rPr sz="1600" spc="-75" dirty="0">
                <a:latin typeface="Arial"/>
                <a:cs typeface="Arial"/>
              </a:rPr>
              <a:t>lương: </a:t>
            </a:r>
            <a:r>
              <a:rPr sz="1600" spc="-85" dirty="0">
                <a:latin typeface="Arial"/>
                <a:cs typeface="Arial"/>
              </a:rPr>
              <a:t>chuyển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khoản.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30" dirty="0">
                <a:latin typeface="Arial"/>
                <a:cs typeface="Arial"/>
              </a:rPr>
              <a:t>Ngày </a:t>
            </a:r>
            <a:r>
              <a:rPr sz="1600" spc="-60" dirty="0">
                <a:latin typeface="Arial"/>
                <a:cs typeface="Arial"/>
              </a:rPr>
              <a:t>làm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5" dirty="0">
                <a:latin typeface="Arial"/>
                <a:cs typeface="Arial"/>
              </a:rPr>
              <a:t>tiêu </a:t>
            </a:r>
            <a:r>
              <a:rPr sz="1600" spc="-85" dirty="0">
                <a:latin typeface="Arial"/>
                <a:cs typeface="Arial"/>
              </a:rPr>
              <a:t>chuẩn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50" dirty="0">
                <a:latin typeface="Arial"/>
                <a:cs typeface="Arial"/>
              </a:rPr>
              <a:t>tháng: </a:t>
            </a:r>
            <a:r>
              <a:rPr sz="1600" spc="-85" dirty="0">
                <a:latin typeface="Arial"/>
                <a:cs typeface="Arial"/>
              </a:rPr>
              <a:t>2</a:t>
            </a:r>
            <a:r>
              <a:rPr lang="en-US" sz="1600" spc="-85" dirty="0">
                <a:latin typeface="Arial"/>
                <a:cs typeface="Arial"/>
              </a:rPr>
              <a:t>2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ngày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55" dirty="0">
                <a:latin typeface="Arial"/>
                <a:cs typeface="Arial"/>
              </a:rPr>
              <a:t>Cách </a:t>
            </a:r>
            <a:r>
              <a:rPr sz="1600" spc="-25" dirty="0">
                <a:latin typeface="Arial"/>
                <a:cs typeface="Arial"/>
              </a:rPr>
              <a:t>tính</a:t>
            </a:r>
            <a:r>
              <a:rPr sz="1600" spc="-75" dirty="0">
                <a:latin typeface="Arial"/>
                <a:cs typeface="Arial"/>
              </a:rPr>
              <a:t> lương: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30" dirty="0">
                <a:latin typeface="Arial"/>
                <a:cs typeface="Arial"/>
              </a:rPr>
              <a:t>Lương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170" dirty="0">
                <a:latin typeface="Arial"/>
                <a:cs typeface="Arial"/>
              </a:rPr>
              <a:t>/ </a:t>
            </a:r>
            <a:r>
              <a:rPr sz="1600" spc="-85" dirty="0">
                <a:latin typeface="Arial"/>
                <a:cs typeface="Arial"/>
              </a:rPr>
              <a:t>2</a:t>
            </a:r>
            <a:r>
              <a:rPr lang="en-US" sz="1600" spc="-85" dirty="0">
                <a:latin typeface="Arial"/>
                <a:cs typeface="Arial"/>
              </a:rPr>
              <a:t>2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70" dirty="0">
                <a:latin typeface="Arial"/>
                <a:cs typeface="Arial"/>
              </a:rPr>
              <a:t>*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số ngày </a:t>
            </a:r>
            <a:r>
              <a:rPr sz="1600" spc="-60" dirty="0">
                <a:latin typeface="Arial"/>
                <a:cs typeface="Arial"/>
              </a:rPr>
              <a:t>làm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55" dirty="0">
                <a:latin typeface="Arial"/>
                <a:cs typeface="Arial"/>
              </a:rPr>
              <a:t>tháng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200" dirty="0">
                <a:latin typeface="Arial"/>
                <a:cs typeface="Arial"/>
              </a:rPr>
              <a:t>Kỳ </a:t>
            </a:r>
            <a:r>
              <a:rPr sz="1600" spc="-25" dirty="0">
                <a:latin typeface="Arial"/>
                <a:cs typeface="Arial"/>
              </a:rPr>
              <a:t>tính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lương: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04" dirty="0">
                <a:latin typeface="Arial"/>
                <a:cs typeface="Arial"/>
              </a:rPr>
              <a:t>Từ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85" dirty="0">
                <a:latin typeface="Arial"/>
                <a:cs typeface="Arial"/>
              </a:rPr>
              <a:t>01 </a:t>
            </a:r>
            <a:r>
              <a:rPr sz="1600" spc="-55" dirty="0">
                <a:latin typeface="Arial"/>
                <a:cs typeface="Arial"/>
              </a:rPr>
              <a:t>đến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55" dirty="0">
                <a:latin typeface="Arial"/>
                <a:cs typeface="Arial"/>
              </a:rPr>
              <a:t>cuối </a:t>
            </a:r>
            <a:r>
              <a:rPr sz="1600" spc="-95" dirty="0">
                <a:latin typeface="Arial"/>
                <a:cs typeface="Arial"/>
              </a:rPr>
              <a:t>cùng </a:t>
            </a:r>
            <a:r>
              <a:rPr sz="1600" spc="-100" dirty="0">
                <a:latin typeface="Arial"/>
                <a:cs typeface="Arial"/>
              </a:rPr>
              <a:t>của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tháng.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255"/>
              </a:spcBef>
            </a:pPr>
            <a:r>
              <a:rPr sz="1600" b="1" i="1" spc="-20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1600" b="1" spc="-100" dirty="0">
                <a:solidFill>
                  <a:srgbClr val="FF0000"/>
                </a:solidFill>
                <a:latin typeface="Arial"/>
                <a:cs typeface="Arial"/>
              </a:rPr>
              <a:t>Mức </a:t>
            </a:r>
            <a:r>
              <a:rPr sz="1600" b="1" spc="-130" dirty="0">
                <a:solidFill>
                  <a:srgbClr val="FF0000"/>
                </a:solidFill>
                <a:latin typeface="Arial"/>
                <a:cs typeface="Arial"/>
              </a:rPr>
              <a:t>lương </a:t>
            </a:r>
            <a:r>
              <a:rPr sz="1600" b="1" spc="-135" dirty="0">
                <a:solidFill>
                  <a:srgbClr val="FF0000"/>
                </a:solidFill>
                <a:latin typeface="Arial"/>
                <a:cs typeface="Arial"/>
              </a:rPr>
              <a:t>và </a:t>
            </a:r>
            <a:r>
              <a:rPr sz="1600" b="1" spc="-190" dirty="0">
                <a:solidFill>
                  <a:srgbClr val="FF0000"/>
                </a:solidFill>
                <a:latin typeface="Arial"/>
                <a:cs typeface="Arial"/>
              </a:rPr>
              <a:t>các </a:t>
            </a:r>
            <a:r>
              <a:rPr sz="1600" b="1" spc="-120" dirty="0">
                <a:solidFill>
                  <a:srgbClr val="FF0000"/>
                </a:solidFill>
                <a:latin typeface="Arial"/>
                <a:cs typeface="Arial"/>
              </a:rPr>
              <a:t>thông 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tin </a:t>
            </a:r>
            <a:r>
              <a:rPr sz="1600" b="1" spc="-145" dirty="0">
                <a:solidFill>
                  <a:srgbClr val="FF0000"/>
                </a:solidFill>
                <a:latin typeface="Arial"/>
                <a:cs typeface="Arial"/>
              </a:rPr>
              <a:t>khác 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liên </a:t>
            </a:r>
            <a:r>
              <a:rPr sz="1600" b="1" spc="-120" dirty="0">
                <a:solidFill>
                  <a:srgbClr val="FF0000"/>
                </a:solidFill>
                <a:latin typeface="Arial"/>
                <a:cs typeface="Arial"/>
              </a:rPr>
              <a:t>quan 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đến 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tiền </a:t>
            </a:r>
            <a:r>
              <a:rPr sz="1600" b="1" spc="-135" dirty="0">
                <a:solidFill>
                  <a:srgbClr val="FF0000"/>
                </a:solidFill>
                <a:latin typeface="Arial"/>
                <a:cs typeface="Arial"/>
              </a:rPr>
              <a:t>lương </a:t>
            </a:r>
            <a:r>
              <a:rPr sz="1600" b="1" spc="-105" dirty="0">
                <a:solidFill>
                  <a:srgbClr val="FF0000"/>
                </a:solidFill>
                <a:latin typeface="Arial"/>
                <a:cs typeface="Arial"/>
              </a:rPr>
              <a:t>phải </a:t>
            </a:r>
            <a:r>
              <a:rPr sz="1600" b="1" spc="-120" dirty="0">
                <a:solidFill>
                  <a:srgbClr val="FF0000"/>
                </a:solidFill>
                <a:latin typeface="Arial"/>
                <a:cs typeface="Arial"/>
              </a:rPr>
              <a:t>bảo 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mật </a:t>
            </a:r>
            <a:r>
              <a:rPr sz="1600" b="1" spc="-135" dirty="0">
                <a:solidFill>
                  <a:srgbClr val="FF0000"/>
                </a:solidFill>
                <a:latin typeface="Arial"/>
                <a:cs typeface="Arial"/>
              </a:rPr>
              <a:t>và </a:t>
            </a:r>
            <a:r>
              <a:rPr sz="1600" b="1" spc="-145" dirty="0">
                <a:solidFill>
                  <a:srgbClr val="FF0000"/>
                </a:solidFill>
                <a:latin typeface="Arial"/>
                <a:cs typeface="Arial"/>
              </a:rPr>
              <a:t>không </a:t>
            </a:r>
            <a:r>
              <a:rPr sz="1600" b="1" spc="-140" dirty="0">
                <a:solidFill>
                  <a:srgbClr val="FF0000"/>
                </a:solidFill>
                <a:latin typeface="Arial"/>
                <a:cs typeface="Arial"/>
              </a:rPr>
              <a:t>được 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tiết </a:t>
            </a:r>
            <a:r>
              <a:rPr sz="1600" b="1" spc="-90" dirty="0">
                <a:solidFill>
                  <a:srgbClr val="FF0000"/>
                </a:solidFill>
                <a:latin typeface="Arial"/>
                <a:cs typeface="Arial"/>
              </a:rPr>
              <a:t>lộ </a:t>
            </a:r>
            <a:r>
              <a:rPr sz="1600" b="1" spc="-160" dirty="0">
                <a:solidFill>
                  <a:srgbClr val="FF0000"/>
                </a:solidFill>
                <a:latin typeface="Arial"/>
                <a:cs typeface="Arial"/>
              </a:rPr>
              <a:t>cho 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bất </a:t>
            </a:r>
            <a:r>
              <a:rPr sz="1600" b="1" spc="-175" dirty="0">
                <a:solidFill>
                  <a:srgbClr val="FF0000"/>
                </a:solidFill>
                <a:latin typeface="Arial"/>
                <a:cs typeface="Arial"/>
              </a:rPr>
              <a:t>cứ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ai.</a:t>
            </a:r>
            <a:endParaRPr sz="1600" dirty="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40"/>
              </a:spcBef>
            </a:pP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Nếu </a:t>
            </a:r>
            <a:r>
              <a:rPr sz="16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tiết </a:t>
            </a:r>
            <a:r>
              <a:rPr sz="16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lộ </a:t>
            </a:r>
            <a:r>
              <a:rPr sz="16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bất </a:t>
            </a:r>
            <a:r>
              <a:rPr sz="16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kỳ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thông </a:t>
            </a:r>
            <a:r>
              <a:rPr sz="1600" b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tin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bảo </a:t>
            </a:r>
            <a:r>
              <a:rPr sz="1600" b="1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mật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nào </a:t>
            </a:r>
            <a:r>
              <a:rPr sz="1600" b="1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nêu </a:t>
            </a:r>
            <a:r>
              <a:rPr sz="1600" b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trên,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nhân </a:t>
            </a:r>
            <a:r>
              <a:rPr sz="1600"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viên </a:t>
            </a:r>
            <a:r>
              <a:rPr sz="1600" b="1" u="heavy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sẽ </a:t>
            </a:r>
            <a:r>
              <a:rPr sz="16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bị </a:t>
            </a:r>
            <a:r>
              <a:rPr sz="16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kỷ </a:t>
            </a:r>
            <a:r>
              <a:rPr sz="1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luật </a:t>
            </a:r>
            <a:r>
              <a:rPr sz="1600" b="1" u="heavy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hoặc </a:t>
            </a:r>
            <a:r>
              <a:rPr sz="16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thậm </a:t>
            </a:r>
            <a:r>
              <a:rPr sz="1600" b="1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chí </a:t>
            </a:r>
            <a:r>
              <a:rPr sz="16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bị </a:t>
            </a:r>
            <a:r>
              <a:rPr sz="1600" b="1" u="heavy" spc="-1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 </a:t>
            </a:r>
            <a:r>
              <a:rPr sz="1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thải</a:t>
            </a:r>
            <a:r>
              <a:rPr sz="1600" b="1" u="heavy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ngay.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600710">
              <a:lnSpc>
                <a:spcPct val="100000"/>
              </a:lnSpc>
              <a:spcBef>
                <a:spcPts val="5"/>
              </a:spcBef>
            </a:pPr>
            <a:r>
              <a:rPr sz="1600"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005078"/>
            <a:ext cx="11059795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2.3 </a:t>
            </a:r>
            <a:r>
              <a:rPr sz="1800" b="1" spc="-245" dirty="0">
                <a:latin typeface="Arial"/>
                <a:cs typeface="Arial"/>
              </a:rPr>
              <a:t>Các </a:t>
            </a:r>
            <a:r>
              <a:rPr sz="1800" b="1" spc="-130" dirty="0">
                <a:latin typeface="Arial"/>
                <a:cs typeface="Arial"/>
              </a:rPr>
              <a:t>khoản khấu</a:t>
            </a:r>
            <a:r>
              <a:rPr sz="1800" b="1" spc="-21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trừ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. </a:t>
            </a:r>
            <a:r>
              <a:rPr sz="1600" b="1" spc="-160" dirty="0">
                <a:latin typeface="Arial"/>
                <a:cs typeface="Arial"/>
              </a:rPr>
              <a:t>Bảo </a:t>
            </a:r>
            <a:r>
              <a:rPr sz="1600" b="1" spc="-100" dirty="0">
                <a:latin typeface="Arial"/>
                <a:cs typeface="Arial"/>
              </a:rPr>
              <a:t>hiểm </a:t>
            </a:r>
            <a:r>
              <a:rPr sz="1600" b="1" spc="-75" dirty="0">
                <a:latin typeface="Arial"/>
                <a:cs typeface="Arial"/>
              </a:rPr>
              <a:t>bắt </a:t>
            </a:r>
            <a:r>
              <a:rPr sz="1600" b="1" spc="-140" dirty="0">
                <a:latin typeface="Arial"/>
                <a:cs typeface="Arial"/>
              </a:rPr>
              <a:t>buộc: </a:t>
            </a:r>
            <a:r>
              <a:rPr sz="1600" b="1" spc="-145" dirty="0">
                <a:latin typeface="Arial"/>
                <a:cs typeface="Arial"/>
              </a:rPr>
              <a:t>BHXH</a:t>
            </a:r>
            <a:r>
              <a:rPr sz="1600" spc="-145" dirty="0">
                <a:latin typeface="Arial"/>
                <a:cs typeface="Arial"/>
              </a:rPr>
              <a:t>(SI), </a:t>
            </a:r>
            <a:r>
              <a:rPr sz="1600" spc="-215" dirty="0">
                <a:latin typeface="Arial"/>
                <a:cs typeface="Arial"/>
              </a:rPr>
              <a:t>BHYT </a:t>
            </a:r>
            <a:r>
              <a:rPr sz="1600" spc="-75" dirty="0">
                <a:latin typeface="Arial"/>
                <a:cs typeface="Arial"/>
              </a:rPr>
              <a:t>(HI), </a:t>
            </a:r>
            <a:r>
              <a:rPr sz="1600" spc="-114" dirty="0">
                <a:latin typeface="Arial"/>
                <a:cs typeface="Arial"/>
              </a:rPr>
              <a:t>BHTN(UI), </a:t>
            </a:r>
            <a:r>
              <a:rPr sz="1600" spc="-185" dirty="0">
                <a:latin typeface="Arial"/>
                <a:cs typeface="Arial"/>
              </a:rPr>
              <a:t>BH </a:t>
            </a:r>
            <a:r>
              <a:rPr sz="1600" spc="-15" dirty="0">
                <a:latin typeface="Arial"/>
                <a:cs typeface="Arial"/>
              </a:rPr>
              <a:t>tai </a:t>
            </a:r>
            <a:r>
              <a:rPr sz="1600" spc="-80" dirty="0">
                <a:latin typeface="Arial"/>
                <a:cs typeface="Arial"/>
              </a:rPr>
              <a:t>nạn </a:t>
            </a:r>
            <a:r>
              <a:rPr sz="1600" spc="-55" dirty="0">
                <a:latin typeface="Arial"/>
                <a:cs typeface="Arial"/>
              </a:rPr>
              <a:t>lao </a:t>
            </a:r>
            <a:r>
              <a:rPr sz="1600" spc="-70" dirty="0">
                <a:latin typeface="Arial"/>
                <a:cs typeface="Arial"/>
              </a:rPr>
              <a:t>động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00" dirty="0">
                <a:latin typeface="Arial"/>
                <a:cs typeface="Arial"/>
              </a:rPr>
              <a:t>Bệnh </a:t>
            </a:r>
            <a:r>
              <a:rPr sz="1600" spc="-90" dirty="0">
                <a:latin typeface="Arial"/>
                <a:cs typeface="Arial"/>
              </a:rPr>
              <a:t>nghề </a:t>
            </a:r>
            <a:r>
              <a:rPr sz="1600" spc="-65" dirty="0">
                <a:latin typeface="Arial"/>
                <a:cs typeface="Arial"/>
              </a:rPr>
              <a:t>nghiệp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(AI)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latin typeface="Arial"/>
                <a:cs typeface="Arial"/>
              </a:rPr>
              <a:t>. </a:t>
            </a:r>
            <a:r>
              <a:rPr sz="1600" b="1" spc="-135" dirty="0">
                <a:latin typeface="Arial"/>
                <a:cs typeface="Arial"/>
              </a:rPr>
              <a:t>Phí </a:t>
            </a:r>
            <a:r>
              <a:rPr sz="1600" b="1" spc="-175" dirty="0" err="1">
                <a:latin typeface="Arial"/>
                <a:cs typeface="Arial"/>
              </a:rPr>
              <a:t>công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05" dirty="0" err="1">
                <a:latin typeface="Arial"/>
                <a:cs typeface="Arial"/>
              </a:rPr>
              <a:t>đoàn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597650">
              <a:lnSpc>
                <a:spcPct val="100000"/>
              </a:lnSpc>
            </a:pPr>
            <a:r>
              <a:rPr sz="1600" b="1" spc="-200" dirty="0">
                <a:latin typeface="Arial"/>
                <a:cs typeface="Arial"/>
              </a:rPr>
              <a:t>Kể </a:t>
            </a:r>
            <a:r>
              <a:rPr sz="1600" b="1" spc="-55" dirty="0" err="1">
                <a:latin typeface="Arial"/>
                <a:cs typeface="Arial"/>
              </a:rPr>
              <a:t>từ</a:t>
            </a:r>
            <a:r>
              <a:rPr sz="1600" b="1" spc="-2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01/01/201</a:t>
            </a:r>
            <a:r>
              <a:rPr lang="en-US" sz="1600" b="1" spc="-20" dirty="0"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  <a:p>
            <a:pPr marL="659765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70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65" dirty="0">
                <a:latin typeface="Arial"/>
                <a:cs typeface="Arial"/>
              </a:rPr>
              <a:t>đóng </a:t>
            </a:r>
            <a:r>
              <a:rPr sz="1600" spc="-185" dirty="0">
                <a:latin typeface="Arial"/>
                <a:cs typeface="Arial"/>
              </a:rPr>
              <a:t>BH </a:t>
            </a:r>
            <a:r>
              <a:rPr sz="1600" spc="-35" dirty="0">
                <a:latin typeface="Arial"/>
                <a:cs typeface="Arial"/>
              </a:rPr>
              <a:t>bắt </a:t>
            </a:r>
            <a:r>
              <a:rPr sz="1600" spc="-75" dirty="0">
                <a:latin typeface="Arial"/>
                <a:cs typeface="Arial"/>
              </a:rPr>
              <a:t>buộc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135" dirty="0">
                <a:latin typeface="Arial"/>
                <a:cs typeface="Arial"/>
              </a:rPr>
              <a:t>cơ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bản</a:t>
            </a:r>
            <a:endParaRPr sz="1600" dirty="0">
              <a:latin typeface="Arial"/>
              <a:cs typeface="Arial"/>
            </a:endParaRPr>
          </a:p>
          <a:p>
            <a:pPr marL="659765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14" dirty="0">
                <a:latin typeface="Arial"/>
                <a:cs typeface="Arial"/>
              </a:rPr>
              <a:t>Hợp </a:t>
            </a:r>
            <a:r>
              <a:rPr sz="1600" spc="-70" dirty="0">
                <a:latin typeface="Arial"/>
                <a:cs typeface="Arial"/>
              </a:rPr>
              <a:t>đồng </a:t>
            </a:r>
            <a:r>
              <a:rPr sz="1600" spc="-50" dirty="0">
                <a:latin typeface="Arial"/>
                <a:cs typeface="Arial"/>
              </a:rPr>
              <a:t>lao </a:t>
            </a:r>
            <a:r>
              <a:rPr sz="1600" spc="-70" dirty="0">
                <a:latin typeface="Arial"/>
                <a:cs typeface="Arial"/>
              </a:rPr>
              <a:t>động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20" dirty="0">
                <a:latin typeface="Arial"/>
                <a:cs typeface="Arial"/>
              </a:rPr>
              <a:t>thời </a:t>
            </a:r>
            <a:r>
              <a:rPr sz="1600" spc="-85" dirty="0">
                <a:latin typeface="Arial"/>
                <a:cs typeface="Arial"/>
              </a:rPr>
              <a:t>hạn </a:t>
            </a:r>
            <a:r>
              <a:rPr sz="1600" spc="-15" dirty="0" err="1">
                <a:latin typeface="Arial"/>
                <a:cs typeface="Arial"/>
              </a:rPr>
              <a:t>từ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lang="en-US" sz="1600" spc="-80" dirty="0">
                <a:latin typeface="Arial"/>
                <a:cs typeface="Arial"/>
              </a:rPr>
              <a:t>3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tháng </a:t>
            </a:r>
            <a:r>
              <a:rPr sz="1600" spc="-15" dirty="0">
                <a:latin typeface="Arial"/>
                <a:cs typeface="Arial"/>
              </a:rPr>
              <a:t>trở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lên</a:t>
            </a:r>
            <a:endParaRPr sz="1600" dirty="0">
              <a:latin typeface="Arial"/>
              <a:cs typeface="Arial"/>
            </a:endParaRPr>
          </a:p>
          <a:p>
            <a:pPr marL="6597650">
              <a:lnSpc>
                <a:spcPct val="100000"/>
              </a:lnSpc>
              <a:spcBef>
                <a:spcPts val="965"/>
              </a:spcBef>
            </a:pPr>
            <a:r>
              <a:rPr sz="1600" spc="-35" dirty="0">
                <a:latin typeface="Arial"/>
                <a:cs typeface="Arial"/>
              </a:rPr>
              <a:t>bắt </a:t>
            </a:r>
            <a:r>
              <a:rPr sz="1600" spc="-75" dirty="0">
                <a:latin typeface="Arial"/>
                <a:cs typeface="Arial"/>
              </a:rPr>
              <a:t>buộc </a:t>
            </a:r>
            <a:r>
              <a:rPr sz="1600" spc="-60" dirty="0">
                <a:latin typeface="Arial"/>
                <a:cs typeface="Arial"/>
              </a:rPr>
              <a:t>phải </a:t>
            </a:r>
            <a:r>
              <a:rPr sz="1600" spc="-65" dirty="0">
                <a:latin typeface="Arial"/>
                <a:cs typeface="Arial"/>
              </a:rPr>
              <a:t>đóng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BH.</a:t>
            </a:r>
            <a:endParaRPr sz="1600" dirty="0">
              <a:latin typeface="Arial"/>
              <a:cs typeface="Arial"/>
            </a:endParaRPr>
          </a:p>
          <a:p>
            <a:pPr marL="659765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00" dirty="0">
                <a:latin typeface="Arial"/>
                <a:cs typeface="Arial"/>
              </a:rPr>
              <a:t>Người </a:t>
            </a:r>
            <a:r>
              <a:rPr sz="1600" spc="-105" dirty="0">
                <a:latin typeface="Arial"/>
                <a:cs typeface="Arial"/>
              </a:rPr>
              <a:t>nước </a:t>
            </a:r>
            <a:r>
              <a:rPr sz="1600" spc="-75" dirty="0">
                <a:latin typeface="Arial"/>
                <a:cs typeface="Arial"/>
              </a:rPr>
              <a:t>ngoài </a:t>
            </a:r>
            <a:r>
              <a:rPr sz="1600" spc="-40" dirty="0">
                <a:latin typeface="Arial"/>
                <a:cs typeface="Arial"/>
              </a:rPr>
              <a:t>tham </a:t>
            </a:r>
            <a:r>
              <a:rPr sz="1600" spc="-85" dirty="0">
                <a:latin typeface="Arial"/>
                <a:cs typeface="Arial"/>
              </a:rPr>
              <a:t>gia </a:t>
            </a:r>
            <a:r>
              <a:rPr sz="1600" spc="-70" dirty="0">
                <a:latin typeface="Arial"/>
                <a:cs typeface="Arial"/>
              </a:rPr>
              <a:t>đóng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BHXH</a:t>
            </a:r>
            <a:endParaRPr sz="1600" dirty="0">
              <a:latin typeface="Arial"/>
              <a:cs typeface="Arial"/>
            </a:endParaRPr>
          </a:p>
          <a:p>
            <a:pPr marL="6597650">
              <a:lnSpc>
                <a:spcPct val="100000"/>
              </a:lnSpc>
              <a:spcBef>
                <a:spcPts val="960"/>
              </a:spcBef>
            </a:pPr>
            <a:r>
              <a:rPr sz="1600" spc="-120" dirty="0">
                <a:latin typeface="Arial"/>
                <a:cs typeface="Arial"/>
              </a:rPr>
              <a:t>(Lương </a:t>
            </a:r>
            <a:r>
              <a:rPr sz="1600" spc="10" dirty="0">
                <a:latin typeface="Arial"/>
                <a:cs typeface="Arial"/>
              </a:rPr>
              <a:t>tối </a:t>
            </a:r>
            <a:r>
              <a:rPr sz="1600" spc="-20" dirty="0">
                <a:latin typeface="Arial"/>
                <a:cs typeface="Arial"/>
              </a:rPr>
              <a:t>thiểu </a:t>
            </a:r>
            <a:r>
              <a:rPr sz="1600" spc="-80" dirty="0">
                <a:latin typeface="Arial"/>
                <a:cs typeface="Arial"/>
              </a:rPr>
              <a:t>vùng </a:t>
            </a:r>
            <a:r>
              <a:rPr sz="1600" spc="-85" dirty="0" err="1">
                <a:latin typeface="Arial"/>
                <a:cs typeface="Arial"/>
              </a:rPr>
              <a:t>năm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201</a:t>
            </a:r>
            <a:r>
              <a:rPr lang="en-US" sz="1600" spc="-80" dirty="0">
                <a:latin typeface="Arial"/>
                <a:cs typeface="Arial"/>
              </a:rPr>
              <a:t>9</a:t>
            </a:r>
            <a:r>
              <a:rPr sz="1600" spc="-80" dirty="0">
                <a:latin typeface="Arial"/>
                <a:cs typeface="Arial"/>
              </a:rPr>
              <a:t>: </a:t>
            </a:r>
            <a:r>
              <a:rPr lang="en-US" sz="1600" spc="-80" dirty="0">
                <a:latin typeface="Arial"/>
                <a:cs typeface="Arial"/>
              </a:rPr>
              <a:t> 4,180,000 </a:t>
            </a:r>
            <a:r>
              <a:rPr sz="1600" spc="-130" dirty="0">
                <a:latin typeface="Arial"/>
                <a:cs typeface="Arial"/>
              </a:rPr>
              <a:t> VND)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73613"/>
              </p:ext>
            </p:extLst>
          </p:nvPr>
        </p:nvGraphicFramePr>
        <p:xfrm>
          <a:off x="570407" y="2258441"/>
          <a:ext cx="6122670" cy="313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Các </a:t>
                      </a:r>
                      <a:r>
                        <a:rPr sz="16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khoản khấu</a:t>
                      </a:r>
                      <a:r>
                        <a:rPr sz="16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trừ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Công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Nhân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viên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95" dirty="0">
                          <a:latin typeface="Arial"/>
                          <a:cs typeface="Arial"/>
                        </a:rPr>
                        <a:t>BHXH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17</a:t>
                      </a:r>
                      <a:r>
                        <a:rPr lang="en-US" sz="1600" spc="-160" dirty="0">
                          <a:latin typeface="Arial"/>
                          <a:cs typeface="Arial"/>
                        </a:rPr>
                        <a:t>.5</a:t>
                      </a:r>
                      <a:r>
                        <a:rPr sz="1600" spc="-160" dirty="0">
                          <a:latin typeface="Arial"/>
                          <a:cs typeface="Arial"/>
                        </a:rPr>
                        <a:t>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8%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15" dirty="0">
                          <a:latin typeface="Arial"/>
                          <a:cs typeface="Arial"/>
                        </a:rPr>
                        <a:t>BHYT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7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3%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1.5%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75" dirty="0">
                          <a:latin typeface="Arial"/>
                          <a:cs typeface="Arial"/>
                        </a:rPr>
                        <a:t>BHTN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7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1%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1%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85" dirty="0">
                          <a:latin typeface="Arial"/>
                          <a:cs typeface="Arial"/>
                        </a:rPr>
                        <a:t>BH 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Tai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nạn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</a:t>
                      </a:r>
                      <a:r>
                        <a:rPr sz="16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0.5%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0%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0" dirty="0">
                          <a:latin typeface="Arial"/>
                          <a:cs typeface="Arial"/>
                        </a:rPr>
                        <a:t>Tổng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loại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BH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21.5%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10.5%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đoàn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7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2%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1%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204" dirty="0">
                          <a:latin typeface="Arial"/>
                          <a:cs typeface="Arial"/>
                        </a:rPr>
                        <a:t>TỔNG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25" dirty="0">
                          <a:latin typeface="Arial"/>
                          <a:cs typeface="Arial"/>
                        </a:rPr>
                        <a:t>CỘNG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23.5%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11.5%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E51721-E590-43F2-8D93-B28B3D04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35973"/>
              </p:ext>
            </p:extLst>
          </p:nvPr>
        </p:nvGraphicFramePr>
        <p:xfrm>
          <a:off x="570407" y="5485179"/>
          <a:ext cx="81280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17435601"/>
                    </a:ext>
                  </a:extLst>
                </a:gridCol>
              </a:tblGrid>
              <a:tr h="369146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chú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 tai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lao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đ</a:t>
                      </a:r>
                      <a:r>
                        <a:rPr lang="vi-VN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lúc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BH ở n</a:t>
                      </a:r>
                      <a:r>
                        <a:rPr lang="vi-VN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endParaRPr lang="en-US" sz="15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đoàn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khấu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trừ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1% l</a:t>
                      </a:r>
                      <a:r>
                        <a:rPr lang="vi-VN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vi-VN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đoàn</a:t>
                      </a:r>
                      <a:endParaRPr lang="en-US" sz="15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273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005078"/>
            <a:ext cx="8039734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2.3 </a:t>
            </a:r>
            <a:r>
              <a:rPr sz="1800" b="1" spc="-175" dirty="0">
                <a:latin typeface="Arial"/>
                <a:cs typeface="Arial"/>
              </a:rPr>
              <a:t>Khấu </a:t>
            </a:r>
            <a:r>
              <a:rPr sz="1800" b="1" spc="-60" dirty="0">
                <a:latin typeface="Arial"/>
                <a:cs typeface="Arial"/>
              </a:rPr>
              <a:t>trừ </a:t>
            </a:r>
            <a:r>
              <a:rPr sz="1800" b="1" spc="-85" dirty="0">
                <a:latin typeface="Arial"/>
                <a:cs typeface="Arial"/>
              </a:rPr>
              <a:t>thuế </a:t>
            </a:r>
            <a:r>
              <a:rPr sz="1800" b="1" spc="-204" dirty="0">
                <a:latin typeface="Arial"/>
                <a:cs typeface="Arial"/>
              </a:rPr>
              <a:t>TNCN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(PIT)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9102" y="1821586"/>
            <a:ext cx="4489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114" dirty="0">
                <a:latin typeface="Arial"/>
                <a:cs typeface="Arial"/>
              </a:rPr>
              <a:t>Hợp </a:t>
            </a:r>
            <a:r>
              <a:rPr sz="1600" spc="-70" dirty="0">
                <a:latin typeface="Arial"/>
                <a:cs typeface="Arial"/>
              </a:rPr>
              <a:t>đồng </a:t>
            </a:r>
            <a:r>
              <a:rPr sz="1600" spc="-30" dirty="0">
                <a:latin typeface="Arial"/>
                <a:cs typeface="Arial"/>
              </a:rPr>
              <a:t>thử </a:t>
            </a:r>
            <a:r>
              <a:rPr sz="1600" spc="-70" dirty="0">
                <a:latin typeface="Arial"/>
                <a:cs typeface="Arial"/>
              </a:rPr>
              <a:t>việc,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70" dirty="0">
                <a:latin typeface="Arial"/>
                <a:cs typeface="Arial"/>
              </a:rPr>
              <a:t>đồng </a:t>
            </a:r>
            <a:r>
              <a:rPr sz="1600" spc="-60" dirty="0">
                <a:latin typeface="Arial"/>
                <a:cs typeface="Arial"/>
              </a:rPr>
              <a:t>dịch </a:t>
            </a:r>
            <a:r>
              <a:rPr sz="1600" spc="-65" dirty="0">
                <a:latin typeface="Arial"/>
                <a:cs typeface="Arial"/>
              </a:rPr>
              <a:t>vụ, </a:t>
            </a:r>
            <a:r>
              <a:rPr sz="1600" spc="-80" dirty="0">
                <a:latin typeface="Arial"/>
                <a:cs typeface="Arial"/>
              </a:rPr>
              <a:t>mùa </a:t>
            </a:r>
            <a:r>
              <a:rPr sz="1600" spc="-140" dirty="0">
                <a:latin typeface="Arial"/>
                <a:cs typeface="Arial"/>
              </a:rPr>
              <a:t>vụ,…: </a:t>
            </a:r>
            <a:r>
              <a:rPr sz="1600" spc="-80" dirty="0">
                <a:latin typeface="Arial"/>
                <a:cs typeface="Arial"/>
              </a:rPr>
              <a:t>khấu  </a:t>
            </a:r>
            <a:r>
              <a:rPr sz="1600" spc="-5" dirty="0">
                <a:latin typeface="Arial"/>
                <a:cs typeface="Arial"/>
              </a:rPr>
              <a:t>trừ </a:t>
            </a:r>
            <a:r>
              <a:rPr sz="1600" spc="-155" dirty="0">
                <a:latin typeface="Arial"/>
                <a:cs typeface="Arial"/>
              </a:rPr>
              <a:t>10% </a:t>
            </a:r>
            <a:r>
              <a:rPr sz="1600" spc="-30" dirty="0">
                <a:latin typeface="Arial"/>
                <a:cs typeface="Arial"/>
              </a:rPr>
              <a:t>thuế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TNCN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9102" y="2796263"/>
            <a:ext cx="4608195" cy="20999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100" dirty="0">
                <a:latin typeface="Arial"/>
                <a:cs typeface="Arial"/>
              </a:rPr>
              <a:t>Thu </a:t>
            </a:r>
            <a:r>
              <a:rPr sz="1600" spc="-75" dirty="0">
                <a:latin typeface="Arial"/>
                <a:cs typeface="Arial"/>
              </a:rPr>
              <a:t>nhập </a:t>
            </a:r>
            <a:r>
              <a:rPr sz="1600" spc="-55" dirty="0">
                <a:latin typeface="Arial"/>
                <a:cs typeface="Arial"/>
              </a:rPr>
              <a:t>chịu </a:t>
            </a:r>
            <a:r>
              <a:rPr sz="1600" spc="-30" dirty="0">
                <a:latin typeface="Arial"/>
                <a:cs typeface="Arial"/>
              </a:rPr>
              <a:t>thuế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150" dirty="0">
                <a:latin typeface="Arial"/>
                <a:cs typeface="Arial"/>
              </a:rPr>
              <a:t>Tổng </a:t>
            </a:r>
            <a:r>
              <a:rPr sz="1600" spc="-5" dirty="0">
                <a:latin typeface="Arial"/>
                <a:cs typeface="Arial"/>
              </a:rPr>
              <a:t>thu </a:t>
            </a:r>
            <a:r>
              <a:rPr sz="1600" spc="-75" dirty="0">
                <a:latin typeface="Arial"/>
                <a:cs typeface="Arial"/>
              </a:rPr>
              <a:t>nhập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75" dirty="0">
                <a:latin typeface="Arial"/>
                <a:cs typeface="Arial"/>
              </a:rPr>
              <a:t>khoản </a:t>
            </a:r>
            <a:r>
              <a:rPr sz="1600" spc="-185" dirty="0">
                <a:latin typeface="Arial"/>
                <a:cs typeface="Arial"/>
              </a:rPr>
              <a:t>BH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bắt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75" dirty="0">
                <a:latin typeface="Arial"/>
                <a:cs typeface="Arial"/>
              </a:rPr>
              <a:t>buộc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80" dirty="0">
                <a:latin typeface="Arial"/>
                <a:cs typeface="Arial"/>
              </a:rPr>
              <a:t>giảm </a:t>
            </a:r>
            <a:r>
              <a:rPr sz="1600" spc="-5" dirty="0">
                <a:latin typeface="Arial"/>
                <a:cs typeface="Arial"/>
              </a:rPr>
              <a:t>trừ </a:t>
            </a:r>
            <a:r>
              <a:rPr sz="1600" spc="-80" dirty="0">
                <a:latin typeface="Arial"/>
                <a:cs typeface="Arial"/>
              </a:rPr>
              <a:t>bản </a:t>
            </a:r>
            <a:r>
              <a:rPr sz="1600" spc="-40" dirty="0">
                <a:latin typeface="Arial"/>
                <a:cs typeface="Arial"/>
              </a:rPr>
              <a:t>thân </a:t>
            </a:r>
            <a:r>
              <a:rPr sz="1600" spc="20" dirty="0">
                <a:latin typeface="Arial"/>
                <a:cs typeface="Arial"/>
              </a:rPr>
              <a:t>&amp;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người </a:t>
            </a:r>
            <a:r>
              <a:rPr sz="1600" spc="-55" dirty="0">
                <a:latin typeface="Arial"/>
                <a:cs typeface="Arial"/>
              </a:rPr>
              <a:t>phụ </a:t>
            </a:r>
            <a:r>
              <a:rPr sz="1600" spc="-45" dirty="0">
                <a:latin typeface="Arial"/>
                <a:cs typeface="Arial"/>
              </a:rPr>
              <a:t>thuộc.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70" dirty="0">
                <a:latin typeface="Arial"/>
                <a:cs typeface="Arial"/>
              </a:rPr>
              <a:t>Mức </a:t>
            </a:r>
            <a:r>
              <a:rPr sz="1600" spc="-80" dirty="0">
                <a:latin typeface="Arial"/>
                <a:cs typeface="Arial"/>
              </a:rPr>
              <a:t>giảm </a:t>
            </a:r>
            <a:r>
              <a:rPr sz="1600" spc="-5" dirty="0">
                <a:latin typeface="Arial"/>
                <a:cs typeface="Arial"/>
              </a:rPr>
              <a:t>trừ </a:t>
            </a:r>
            <a:r>
              <a:rPr sz="1600" spc="-80" dirty="0">
                <a:latin typeface="Arial"/>
                <a:cs typeface="Arial"/>
              </a:rPr>
              <a:t>bản </a:t>
            </a:r>
            <a:r>
              <a:rPr sz="1600" spc="-60" dirty="0">
                <a:latin typeface="Arial"/>
                <a:cs typeface="Arial"/>
              </a:rPr>
              <a:t>thân= </a:t>
            </a:r>
            <a:r>
              <a:rPr sz="1600" spc="-80" dirty="0">
                <a:latin typeface="Arial"/>
                <a:cs typeface="Arial"/>
              </a:rPr>
              <a:t>9,000,000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VND.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70" dirty="0">
                <a:latin typeface="Arial"/>
                <a:cs typeface="Arial"/>
              </a:rPr>
              <a:t>Mức </a:t>
            </a:r>
            <a:r>
              <a:rPr sz="1600" spc="-80" dirty="0">
                <a:latin typeface="Arial"/>
                <a:cs typeface="Arial"/>
              </a:rPr>
              <a:t>giảm </a:t>
            </a:r>
            <a:r>
              <a:rPr sz="1600" dirty="0">
                <a:latin typeface="Arial"/>
                <a:cs typeface="Arial"/>
              </a:rPr>
              <a:t>trừ </a:t>
            </a:r>
            <a:r>
              <a:rPr sz="1600" spc="-85" dirty="0">
                <a:latin typeface="Arial"/>
                <a:cs typeface="Arial"/>
              </a:rPr>
              <a:t>người </a:t>
            </a:r>
            <a:r>
              <a:rPr sz="1600" spc="-55" dirty="0">
                <a:latin typeface="Arial"/>
                <a:cs typeface="Arial"/>
              </a:rPr>
              <a:t>phụ </a:t>
            </a:r>
            <a:r>
              <a:rPr sz="1600" spc="-40" dirty="0">
                <a:latin typeface="Arial"/>
                <a:cs typeface="Arial"/>
              </a:rPr>
              <a:t>thuộc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80" dirty="0">
                <a:latin typeface="Arial"/>
                <a:cs typeface="Arial"/>
              </a:rPr>
              <a:t>3,600,000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VND/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80" dirty="0">
                <a:latin typeface="Arial"/>
                <a:cs typeface="Arial"/>
              </a:rPr>
              <a:t>người.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6432" y="2332863"/>
          <a:ext cx="6003924" cy="294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95"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 </a:t>
                      </a: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tính</a:t>
                      </a:r>
                      <a:r>
                        <a:rPr sz="16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thuế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Tỷ 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lệ </a:t>
                      </a:r>
                      <a:r>
                        <a:rPr sz="16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khấu</a:t>
                      </a:r>
                      <a:r>
                        <a:rPr sz="1600" b="1" spc="-2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trừ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Trên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5,000,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90" dirty="0">
                          <a:latin typeface="Arial"/>
                          <a:cs typeface="Arial"/>
                        </a:rPr>
                        <a:t>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5,000,000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10,000,000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55" dirty="0">
                          <a:latin typeface="Arial"/>
                          <a:cs typeface="Arial"/>
                        </a:rPr>
                        <a:t>10%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10,000,000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18,000,000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15%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18,000,000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32,000,000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155" dirty="0">
                          <a:latin typeface="Arial"/>
                          <a:cs typeface="Arial"/>
                        </a:rPr>
                        <a:t>20%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32,000,000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52,000,000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155" dirty="0">
                          <a:latin typeface="Arial"/>
                          <a:cs typeface="Arial"/>
                        </a:rPr>
                        <a:t>25%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52,000,000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80,000,000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30%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Trên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80,000,000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155" dirty="0">
                          <a:latin typeface="Arial"/>
                          <a:cs typeface="Arial"/>
                        </a:rPr>
                        <a:t>35%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576957" y="4920996"/>
            <a:ext cx="2470774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005078"/>
            <a:ext cx="7136765" cy="26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2.4 </a:t>
            </a:r>
            <a:r>
              <a:rPr sz="1800" b="1" spc="-135" dirty="0">
                <a:latin typeface="Arial"/>
                <a:cs typeface="Arial"/>
              </a:rPr>
              <a:t>Đánh </a:t>
            </a:r>
            <a:r>
              <a:rPr sz="1800" b="1" spc="-145" dirty="0">
                <a:latin typeface="Arial"/>
                <a:cs typeface="Arial"/>
              </a:rPr>
              <a:t>giá </a:t>
            </a:r>
            <a:r>
              <a:rPr sz="1800" b="1" spc="-105" dirty="0">
                <a:latin typeface="Arial"/>
                <a:cs typeface="Arial"/>
              </a:rPr>
              <a:t>hiệu </a:t>
            </a:r>
            <a:r>
              <a:rPr sz="1800" b="1" spc="-125" dirty="0">
                <a:latin typeface="Arial"/>
                <a:cs typeface="Arial"/>
              </a:rPr>
              <a:t>quả </a:t>
            </a:r>
            <a:r>
              <a:rPr sz="1800" b="1" spc="-195" dirty="0">
                <a:latin typeface="Arial"/>
                <a:cs typeface="Arial"/>
              </a:rPr>
              <a:t>công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việc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. </a:t>
            </a:r>
            <a:r>
              <a:rPr sz="1600" spc="-85" dirty="0">
                <a:latin typeface="Arial"/>
                <a:cs typeface="Arial"/>
              </a:rPr>
              <a:t>0</a:t>
            </a:r>
            <a:r>
              <a:rPr lang="en-US" sz="1600" spc="-85" dirty="0">
                <a:latin typeface="Arial"/>
                <a:cs typeface="Arial"/>
              </a:rPr>
              <a:t>2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lần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85" dirty="0">
                <a:latin typeface="Arial"/>
                <a:cs typeface="Arial"/>
              </a:rPr>
              <a:t>01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năm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b="1" spc="-105" dirty="0">
                <a:latin typeface="Arial"/>
                <a:cs typeface="Arial"/>
              </a:rPr>
              <a:t>Đối </a:t>
            </a:r>
            <a:r>
              <a:rPr sz="1600" b="1" spc="-120" dirty="0">
                <a:latin typeface="Arial"/>
                <a:cs typeface="Arial"/>
              </a:rPr>
              <a:t>tượng </a:t>
            </a:r>
            <a:r>
              <a:rPr sz="1600" b="1" spc="-140" dirty="0">
                <a:latin typeface="Arial"/>
                <a:cs typeface="Arial"/>
              </a:rPr>
              <a:t>được </a:t>
            </a:r>
            <a:r>
              <a:rPr sz="1600" b="1" spc="-105" dirty="0">
                <a:latin typeface="Arial"/>
                <a:cs typeface="Arial"/>
              </a:rPr>
              <a:t>đánh </a:t>
            </a:r>
            <a:r>
              <a:rPr sz="1600" b="1" spc="-120" dirty="0">
                <a:latin typeface="Arial"/>
                <a:cs typeface="Arial"/>
              </a:rPr>
              <a:t>giá: </a:t>
            </a:r>
            <a:r>
              <a:rPr sz="1600" spc="5" dirty="0">
                <a:latin typeface="Arial"/>
                <a:cs typeface="Arial"/>
              </a:rPr>
              <a:t>tất </a:t>
            </a:r>
            <a:r>
              <a:rPr sz="1600" spc="-135" dirty="0">
                <a:latin typeface="Arial"/>
                <a:cs typeface="Arial"/>
              </a:rPr>
              <a:t>cả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55" dirty="0">
                <a:latin typeface="Arial"/>
                <a:cs typeface="Arial"/>
              </a:rPr>
              <a:t>thức </a:t>
            </a:r>
            <a:r>
              <a:rPr sz="1600" spc="-50" dirty="0">
                <a:latin typeface="Arial"/>
                <a:cs typeface="Arial"/>
              </a:rPr>
              <a:t>hiện </a:t>
            </a:r>
            <a:r>
              <a:rPr sz="1600" spc="-85" dirty="0">
                <a:latin typeface="Arial"/>
                <a:cs typeface="Arial"/>
              </a:rPr>
              <a:t>đang </a:t>
            </a:r>
            <a:r>
              <a:rPr sz="1600" spc="-60" dirty="0">
                <a:latin typeface="Arial"/>
                <a:cs typeface="Arial"/>
              </a:rPr>
              <a:t>làm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5" dirty="0">
                <a:latin typeface="Arial"/>
                <a:cs typeface="Arial"/>
              </a:rPr>
              <a:t>tại </a:t>
            </a:r>
            <a:r>
              <a:rPr sz="1600" spc="-100" dirty="0">
                <a:latin typeface="Arial"/>
                <a:cs typeface="Arial"/>
              </a:rPr>
              <a:t>công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ty.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200" dirty="0">
                <a:latin typeface="Arial"/>
                <a:cs typeface="Arial"/>
              </a:rPr>
              <a:t>Kỳ </a:t>
            </a:r>
            <a:r>
              <a:rPr sz="1600" spc="-65" dirty="0">
                <a:latin typeface="Arial"/>
                <a:cs typeface="Arial"/>
              </a:rPr>
              <a:t>đánh </a:t>
            </a:r>
            <a:r>
              <a:rPr sz="1600" spc="-70" dirty="0" err="1">
                <a:latin typeface="Arial"/>
                <a:cs typeface="Arial"/>
              </a:rPr>
              <a:t>giá</a:t>
            </a:r>
            <a:r>
              <a:rPr sz="1600" spc="-70" dirty="0">
                <a:latin typeface="Arial"/>
                <a:cs typeface="Arial"/>
              </a:rPr>
              <a:t>:</a:t>
            </a:r>
            <a:endParaRPr lang="en-US" sz="1600" spc="-7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7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Lần</a:t>
            </a:r>
            <a:r>
              <a:rPr lang="en-US" sz="1600" spc="-10" dirty="0">
                <a:latin typeface="Arial"/>
                <a:cs typeface="Arial"/>
              </a:rPr>
              <a:t> 1: </a:t>
            </a:r>
            <a:r>
              <a:rPr lang="en-US" sz="1600" spc="-10" dirty="0" err="1">
                <a:latin typeface="Arial"/>
                <a:cs typeface="Arial"/>
              </a:rPr>
              <a:t>từ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Tháng</a:t>
            </a:r>
            <a:r>
              <a:rPr lang="en-US" sz="1600" spc="-10" dirty="0">
                <a:latin typeface="Arial"/>
                <a:cs typeface="Arial"/>
              </a:rPr>
              <a:t> 9 </a:t>
            </a:r>
            <a:r>
              <a:rPr lang="en-US" sz="1600" spc="-10" dirty="0" err="1">
                <a:latin typeface="Arial"/>
                <a:cs typeface="Arial"/>
              </a:rPr>
              <a:t>năm</a:t>
            </a:r>
            <a:r>
              <a:rPr lang="en-US" sz="1600" spc="-10" dirty="0">
                <a:latin typeface="Arial"/>
                <a:cs typeface="Arial"/>
              </a:rPr>
              <a:t> tr</a:t>
            </a:r>
            <a:r>
              <a:rPr lang="vi-VN" sz="1600" spc="-10" dirty="0">
                <a:latin typeface="Arial"/>
                <a:cs typeface="Arial"/>
              </a:rPr>
              <a:t>ư</a:t>
            </a:r>
            <a:r>
              <a:rPr lang="en-US" sz="1600" spc="-10" dirty="0" err="1">
                <a:latin typeface="Arial"/>
                <a:cs typeface="Arial"/>
              </a:rPr>
              <a:t>ớc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đến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tháng</a:t>
            </a:r>
            <a:r>
              <a:rPr lang="en-US" sz="1600" spc="-10" dirty="0">
                <a:latin typeface="Arial"/>
                <a:cs typeface="Arial"/>
              </a:rPr>
              <a:t> 8 </a:t>
            </a:r>
            <a:r>
              <a:rPr lang="en-US" sz="1600" spc="-10" dirty="0" err="1">
                <a:latin typeface="Arial"/>
                <a:cs typeface="Arial"/>
              </a:rPr>
              <a:t>năm</a:t>
            </a:r>
            <a:r>
              <a:rPr lang="en-US" sz="1600" spc="-10" dirty="0">
                <a:latin typeface="Arial"/>
                <a:cs typeface="Arial"/>
              </a:rPr>
              <a:t> nay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10" dirty="0">
                <a:latin typeface="Arial"/>
                <a:cs typeface="Arial"/>
              </a:rPr>
              <a:t>  </a:t>
            </a:r>
            <a:r>
              <a:rPr lang="en-US" sz="1600" spc="-10" dirty="0" err="1">
                <a:latin typeface="Arial"/>
                <a:cs typeface="Arial"/>
              </a:rPr>
              <a:t>Lần</a:t>
            </a:r>
            <a:r>
              <a:rPr lang="en-US" sz="1600" spc="-10" dirty="0">
                <a:latin typeface="Arial"/>
                <a:cs typeface="Arial"/>
              </a:rPr>
              <a:t> 2: </a:t>
            </a:r>
            <a:r>
              <a:rPr lang="en-US" sz="1600" spc="-10" dirty="0" err="1">
                <a:latin typeface="Arial"/>
                <a:cs typeface="Arial"/>
              </a:rPr>
              <a:t>vào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thời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điểm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tháng</a:t>
            </a:r>
            <a:r>
              <a:rPr lang="en-US" sz="1600" spc="-10" dirty="0">
                <a:latin typeface="Arial"/>
                <a:cs typeface="Arial"/>
              </a:rPr>
              <a:t> 12 </a:t>
            </a:r>
            <a:r>
              <a:rPr lang="en-US" sz="1600" spc="-10" dirty="0" err="1">
                <a:latin typeface="Arial"/>
                <a:cs typeface="Arial"/>
              </a:rPr>
              <a:t>hằng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"/>
                <a:cs typeface="Arial"/>
              </a:rPr>
              <a:t>năm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45" dirty="0">
                <a:latin typeface="Arial"/>
                <a:cs typeface="Arial"/>
              </a:rPr>
              <a:t>Xếp </a:t>
            </a:r>
            <a:r>
              <a:rPr sz="1600" spc="-45" dirty="0">
                <a:latin typeface="Arial"/>
                <a:cs typeface="Arial"/>
              </a:rPr>
              <a:t>loại </a:t>
            </a:r>
            <a:r>
              <a:rPr sz="1600" spc="-65" dirty="0" err="1">
                <a:latin typeface="Arial"/>
                <a:cs typeface="Arial"/>
              </a:rPr>
              <a:t>đánh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 err="1">
                <a:latin typeface="Arial"/>
                <a:cs typeface="Arial"/>
              </a:rPr>
              <a:t>giá</a:t>
            </a:r>
            <a:r>
              <a:rPr lang="en-US" sz="1600" spc="-85" dirty="0">
                <a:latin typeface="Arial"/>
                <a:cs typeface="Arial"/>
              </a:rPr>
              <a:t> 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5930" y="3542791"/>
            <a:ext cx="2855595" cy="225446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95" dirty="0">
                <a:solidFill>
                  <a:srgbClr val="FF0000"/>
                </a:solidFill>
                <a:latin typeface="Arial"/>
                <a:cs typeface="Arial"/>
              </a:rPr>
              <a:t>Kết 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quả 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đánh </a:t>
            </a:r>
            <a:r>
              <a:rPr sz="1600" spc="-85" dirty="0">
                <a:solidFill>
                  <a:srgbClr val="FF0000"/>
                </a:solidFill>
                <a:latin typeface="Arial"/>
                <a:cs typeface="Arial"/>
              </a:rPr>
              <a:t>giá 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là </a:t>
            </a:r>
            <a:r>
              <a:rPr sz="1600" spc="-135" dirty="0">
                <a:solidFill>
                  <a:srgbClr val="FF0000"/>
                </a:solidFill>
                <a:latin typeface="Arial"/>
                <a:cs typeface="Arial"/>
              </a:rPr>
              <a:t>cơ </a:t>
            </a:r>
            <a:r>
              <a:rPr sz="1600" spc="-155" dirty="0">
                <a:solidFill>
                  <a:srgbClr val="FF0000"/>
                </a:solidFill>
                <a:latin typeface="Arial"/>
                <a:cs typeface="Arial"/>
              </a:rPr>
              <a:t>sở 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cho</a:t>
            </a:r>
            <a:r>
              <a:rPr sz="16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việc: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45" dirty="0" err="1">
                <a:latin typeface="Arial"/>
                <a:cs typeface="Arial"/>
              </a:rPr>
              <a:t>Lần</a:t>
            </a:r>
            <a:r>
              <a:rPr lang="en-US" sz="1600" spc="-45" dirty="0">
                <a:latin typeface="Arial"/>
                <a:cs typeface="Arial"/>
              </a:rPr>
              <a:t> 1: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Điều </a:t>
            </a:r>
            <a:r>
              <a:rPr sz="1600" spc="-55" dirty="0" err="1">
                <a:latin typeface="Arial"/>
                <a:cs typeface="Arial"/>
              </a:rPr>
              <a:t>chỉnh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75" dirty="0" err="1">
                <a:latin typeface="Arial"/>
                <a:cs typeface="Arial"/>
              </a:rPr>
              <a:t>lương</a:t>
            </a:r>
            <a:endParaRPr lang="en-US" sz="1600" spc="-19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Thăng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95" dirty="0" err="1">
                <a:latin typeface="Arial"/>
                <a:cs typeface="Arial"/>
              </a:rPr>
              <a:t>chức</a:t>
            </a:r>
            <a:r>
              <a:rPr sz="1600" spc="-95" dirty="0">
                <a:latin typeface="Arial"/>
                <a:cs typeface="Arial"/>
              </a:rPr>
              <a:t>.</a:t>
            </a:r>
            <a:endParaRPr lang="en-US" sz="1600" spc="-9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95" dirty="0" err="1">
                <a:latin typeface="Arial"/>
                <a:cs typeface="Arial"/>
              </a:rPr>
              <a:t>Lần</a:t>
            </a:r>
            <a:r>
              <a:rPr lang="en-US" sz="1600" spc="-95" dirty="0">
                <a:latin typeface="Arial"/>
                <a:cs typeface="Arial"/>
              </a:rPr>
              <a:t> 2: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95" dirty="0" err="1">
                <a:latin typeface="Arial"/>
                <a:cs typeface="Arial"/>
              </a:rPr>
              <a:t>Xem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xét</a:t>
            </a:r>
            <a:r>
              <a:rPr lang="en-US" sz="1600" spc="-95" dirty="0">
                <a:latin typeface="Arial"/>
                <a:cs typeface="Arial"/>
              </a:rPr>
              <a:t> Th</a:t>
            </a:r>
            <a:r>
              <a:rPr lang="vi-VN" sz="1600" spc="-95" dirty="0">
                <a:latin typeface="Arial"/>
                <a:cs typeface="Arial"/>
              </a:rPr>
              <a:t>ư</a:t>
            </a:r>
            <a:r>
              <a:rPr lang="en-US" sz="1600" spc="-95" dirty="0" err="1">
                <a:latin typeface="Arial"/>
                <a:cs typeface="Arial"/>
              </a:rPr>
              <a:t>ởng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cuối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năm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9249" y="2682493"/>
            <a:ext cx="3014980" cy="3723640"/>
          </a:xfrm>
          <a:custGeom>
            <a:avLst/>
            <a:gdLst/>
            <a:ahLst/>
            <a:cxnLst/>
            <a:rect l="l" t="t" r="r" b="b"/>
            <a:pathLst>
              <a:path w="3014979" h="3723640">
                <a:moveTo>
                  <a:pt x="0" y="3723132"/>
                </a:moveTo>
                <a:lnTo>
                  <a:pt x="3014472" y="3723132"/>
                </a:lnTo>
                <a:lnTo>
                  <a:pt x="3014472" y="0"/>
                </a:lnTo>
                <a:lnTo>
                  <a:pt x="0" y="0"/>
                </a:lnTo>
                <a:lnTo>
                  <a:pt x="0" y="3723132"/>
                </a:lnTo>
                <a:close/>
              </a:path>
            </a:pathLst>
          </a:custGeom>
          <a:ln w="19812">
            <a:solidFill>
              <a:srgbClr val="2C4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9895" y="3699077"/>
            <a:ext cx="546100" cy="428625"/>
          </a:xfrm>
          <a:custGeom>
            <a:avLst/>
            <a:gdLst/>
            <a:ahLst/>
            <a:cxnLst/>
            <a:rect l="l" t="t" r="r" b="b"/>
            <a:pathLst>
              <a:path w="546100" h="428625">
                <a:moveTo>
                  <a:pt x="272795" y="0"/>
                </a:moveTo>
                <a:lnTo>
                  <a:pt x="217829" y="4350"/>
                </a:lnTo>
                <a:lnTo>
                  <a:pt x="166627" y="16829"/>
                </a:lnTo>
                <a:lnTo>
                  <a:pt x="120290" y="36573"/>
                </a:lnTo>
                <a:lnTo>
                  <a:pt x="79914" y="62722"/>
                </a:lnTo>
                <a:lnTo>
                  <a:pt x="46599" y="94412"/>
                </a:lnTo>
                <a:lnTo>
                  <a:pt x="21443" y="130784"/>
                </a:lnTo>
                <a:lnTo>
                  <a:pt x="5543" y="170974"/>
                </a:lnTo>
                <a:lnTo>
                  <a:pt x="0" y="214121"/>
                </a:lnTo>
                <a:lnTo>
                  <a:pt x="5543" y="257269"/>
                </a:lnTo>
                <a:lnTo>
                  <a:pt x="21443" y="297459"/>
                </a:lnTo>
                <a:lnTo>
                  <a:pt x="46599" y="333831"/>
                </a:lnTo>
                <a:lnTo>
                  <a:pt x="79914" y="365521"/>
                </a:lnTo>
                <a:lnTo>
                  <a:pt x="120290" y="391670"/>
                </a:lnTo>
                <a:lnTo>
                  <a:pt x="166627" y="411414"/>
                </a:lnTo>
                <a:lnTo>
                  <a:pt x="217829" y="423893"/>
                </a:lnTo>
                <a:lnTo>
                  <a:pt x="272795" y="428243"/>
                </a:lnTo>
                <a:lnTo>
                  <a:pt x="327762" y="423893"/>
                </a:lnTo>
                <a:lnTo>
                  <a:pt x="378964" y="411414"/>
                </a:lnTo>
                <a:lnTo>
                  <a:pt x="425301" y="391670"/>
                </a:lnTo>
                <a:lnTo>
                  <a:pt x="465677" y="365521"/>
                </a:lnTo>
                <a:lnTo>
                  <a:pt x="498992" y="333831"/>
                </a:lnTo>
                <a:lnTo>
                  <a:pt x="524148" y="297459"/>
                </a:lnTo>
                <a:lnTo>
                  <a:pt x="540048" y="257269"/>
                </a:lnTo>
                <a:lnTo>
                  <a:pt x="545591" y="214121"/>
                </a:lnTo>
                <a:lnTo>
                  <a:pt x="540048" y="170974"/>
                </a:lnTo>
                <a:lnTo>
                  <a:pt x="524148" y="130784"/>
                </a:lnTo>
                <a:lnTo>
                  <a:pt x="498992" y="94412"/>
                </a:lnTo>
                <a:lnTo>
                  <a:pt x="465677" y="62722"/>
                </a:lnTo>
                <a:lnTo>
                  <a:pt x="425301" y="36573"/>
                </a:lnTo>
                <a:lnTo>
                  <a:pt x="378964" y="16829"/>
                </a:lnTo>
                <a:lnTo>
                  <a:pt x="327762" y="4350"/>
                </a:lnTo>
                <a:lnTo>
                  <a:pt x="272795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0800000" flipV="1">
            <a:off x="5928265" y="3748606"/>
            <a:ext cx="3354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5218" y="3789377"/>
            <a:ext cx="17710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al"/>
                <a:cs typeface="Arial"/>
              </a:rPr>
              <a:t>Vượt </a:t>
            </a:r>
            <a:r>
              <a:rPr sz="1200" spc="-75" dirty="0">
                <a:latin typeface="Arial"/>
                <a:cs typeface="Arial"/>
              </a:rPr>
              <a:t>mức </a:t>
            </a:r>
            <a:r>
              <a:rPr sz="1200" spc="-65" dirty="0">
                <a:latin typeface="Arial"/>
                <a:cs typeface="Arial"/>
              </a:rPr>
              <a:t>yêu </a:t>
            </a:r>
            <a:r>
              <a:rPr sz="1200" spc="-85" dirty="0">
                <a:latin typeface="Arial"/>
                <a:cs typeface="Arial"/>
              </a:rPr>
              <a:t>cầu </a:t>
            </a:r>
            <a:r>
              <a:rPr sz="1200" spc="-75" dirty="0">
                <a:latin typeface="Arial"/>
                <a:cs typeface="Arial"/>
              </a:rPr>
              <a:t>công</a:t>
            </a:r>
            <a:r>
              <a:rPr sz="1200" spc="-55" dirty="0">
                <a:latin typeface="Arial"/>
                <a:cs typeface="Arial"/>
              </a:rPr>
              <a:t> việc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5218" y="4461744"/>
            <a:ext cx="1675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"/>
                <a:cs typeface="Arial"/>
              </a:rPr>
              <a:t>Đạt </a:t>
            </a:r>
            <a:r>
              <a:rPr sz="1200" spc="-75" dirty="0">
                <a:latin typeface="Arial"/>
                <a:cs typeface="Arial"/>
              </a:rPr>
              <a:t>mức </a:t>
            </a:r>
            <a:r>
              <a:rPr sz="1200" spc="-65" dirty="0">
                <a:latin typeface="Arial"/>
                <a:cs typeface="Arial"/>
              </a:rPr>
              <a:t>yêu </a:t>
            </a:r>
            <a:r>
              <a:rPr sz="1200" spc="-85" dirty="0">
                <a:latin typeface="Arial"/>
                <a:cs typeface="Arial"/>
              </a:rPr>
              <a:t>cầu </a:t>
            </a:r>
            <a:r>
              <a:rPr sz="1200" spc="-75" dirty="0">
                <a:latin typeface="Arial"/>
                <a:cs typeface="Arial"/>
              </a:rPr>
              <a:t>công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việc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5218" y="5006700"/>
            <a:ext cx="1997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"/>
                <a:cs typeface="Arial"/>
              </a:rPr>
              <a:t>Đạt </a:t>
            </a:r>
            <a:r>
              <a:rPr sz="1200" spc="-5" dirty="0">
                <a:latin typeface="Arial"/>
                <a:cs typeface="Arial"/>
              </a:rPr>
              <a:t>một </a:t>
            </a:r>
            <a:r>
              <a:rPr sz="1200" spc="-55" dirty="0">
                <a:latin typeface="Arial"/>
                <a:cs typeface="Arial"/>
              </a:rPr>
              <a:t>phần </a:t>
            </a:r>
            <a:r>
              <a:rPr sz="1200" spc="-65" dirty="0">
                <a:latin typeface="Arial"/>
                <a:cs typeface="Arial"/>
              </a:rPr>
              <a:t>yêu </a:t>
            </a:r>
            <a:r>
              <a:rPr sz="1200" spc="-85" dirty="0">
                <a:latin typeface="Arial"/>
                <a:cs typeface="Arial"/>
              </a:rPr>
              <a:t>cầu </a:t>
            </a:r>
            <a:r>
              <a:rPr sz="1200" spc="-75" dirty="0">
                <a:latin typeface="Arial"/>
                <a:cs typeface="Arial"/>
              </a:rPr>
              <a:t>công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việc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5218" y="5644643"/>
            <a:ext cx="177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Không </a:t>
            </a:r>
            <a:r>
              <a:rPr sz="1200" spc="-15" dirty="0">
                <a:latin typeface="Arial"/>
                <a:cs typeface="Arial"/>
              </a:rPr>
              <a:t>đạt </a:t>
            </a:r>
            <a:r>
              <a:rPr sz="1200" spc="-65" dirty="0">
                <a:latin typeface="Arial"/>
                <a:cs typeface="Arial"/>
              </a:rPr>
              <a:t>yêu </a:t>
            </a:r>
            <a:r>
              <a:rPr sz="1200" spc="-85" dirty="0">
                <a:latin typeface="Arial"/>
                <a:cs typeface="Arial"/>
              </a:rPr>
              <a:t>cầu </a:t>
            </a:r>
            <a:r>
              <a:rPr sz="1200" spc="-75" dirty="0">
                <a:latin typeface="Arial"/>
                <a:cs typeface="Arial"/>
              </a:rPr>
              <a:t>công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việc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9895" y="4280535"/>
            <a:ext cx="546100" cy="429895"/>
          </a:xfrm>
          <a:custGeom>
            <a:avLst/>
            <a:gdLst/>
            <a:ahLst/>
            <a:cxnLst/>
            <a:rect l="l" t="t" r="r" b="b"/>
            <a:pathLst>
              <a:path w="546100" h="429895">
                <a:moveTo>
                  <a:pt x="272796" y="0"/>
                </a:moveTo>
                <a:lnTo>
                  <a:pt x="217829" y="4368"/>
                </a:lnTo>
                <a:lnTo>
                  <a:pt x="166627" y="16894"/>
                </a:lnTo>
                <a:lnTo>
                  <a:pt x="120290" y="36714"/>
                </a:lnTo>
                <a:lnTo>
                  <a:pt x="79914" y="62960"/>
                </a:lnTo>
                <a:lnTo>
                  <a:pt x="46599" y="94766"/>
                </a:lnTo>
                <a:lnTo>
                  <a:pt x="21443" y="131266"/>
                </a:lnTo>
                <a:lnTo>
                  <a:pt x="5543" y="171594"/>
                </a:lnTo>
                <a:lnTo>
                  <a:pt x="0" y="214883"/>
                </a:lnTo>
                <a:lnTo>
                  <a:pt x="5543" y="258173"/>
                </a:lnTo>
                <a:lnTo>
                  <a:pt x="21443" y="298501"/>
                </a:lnTo>
                <a:lnTo>
                  <a:pt x="46599" y="335001"/>
                </a:lnTo>
                <a:lnTo>
                  <a:pt x="79914" y="366807"/>
                </a:lnTo>
                <a:lnTo>
                  <a:pt x="120290" y="393053"/>
                </a:lnTo>
                <a:lnTo>
                  <a:pt x="166627" y="412873"/>
                </a:lnTo>
                <a:lnTo>
                  <a:pt x="217829" y="425399"/>
                </a:lnTo>
                <a:lnTo>
                  <a:pt x="272796" y="429767"/>
                </a:lnTo>
                <a:lnTo>
                  <a:pt x="327762" y="425399"/>
                </a:lnTo>
                <a:lnTo>
                  <a:pt x="378964" y="412873"/>
                </a:lnTo>
                <a:lnTo>
                  <a:pt x="425301" y="393053"/>
                </a:lnTo>
                <a:lnTo>
                  <a:pt x="465677" y="366807"/>
                </a:lnTo>
                <a:lnTo>
                  <a:pt x="498992" y="335001"/>
                </a:lnTo>
                <a:lnTo>
                  <a:pt x="524148" y="298501"/>
                </a:lnTo>
                <a:lnTo>
                  <a:pt x="540048" y="258173"/>
                </a:lnTo>
                <a:lnTo>
                  <a:pt x="545592" y="214883"/>
                </a:lnTo>
                <a:lnTo>
                  <a:pt x="540048" y="171594"/>
                </a:lnTo>
                <a:lnTo>
                  <a:pt x="524148" y="131266"/>
                </a:lnTo>
                <a:lnTo>
                  <a:pt x="498992" y="94766"/>
                </a:lnTo>
                <a:lnTo>
                  <a:pt x="465677" y="62960"/>
                </a:lnTo>
                <a:lnTo>
                  <a:pt x="425301" y="36714"/>
                </a:lnTo>
                <a:lnTo>
                  <a:pt x="378964" y="16894"/>
                </a:lnTo>
                <a:lnTo>
                  <a:pt x="327762" y="4368"/>
                </a:lnTo>
                <a:lnTo>
                  <a:pt x="272796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8266" y="437528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4815" y="4922059"/>
            <a:ext cx="546100" cy="429895"/>
          </a:xfrm>
          <a:custGeom>
            <a:avLst/>
            <a:gdLst/>
            <a:ahLst/>
            <a:cxnLst/>
            <a:rect l="l" t="t" r="r" b="b"/>
            <a:pathLst>
              <a:path w="546100" h="429895">
                <a:moveTo>
                  <a:pt x="272796" y="0"/>
                </a:moveTo>
                <a:lnTo>
                  <a:pt x="217829" y="4368"/>
                </a:lnTo>
                <a:lnTo>
                  <a:pt x="166627" y="16894"/>
                </a:lnTo>
                <a:lnTo>
                  <a:pt x="120290" y="36714"/>
                </a:lnTo>
                <a:lnTo>
                  <a:pt x="79914" y="62960"/>
                </a:lnTo>
                <a:lnTo>
                  <a:pt x="46599" y="94766"/>
                </a:lnTo>
                <a:lnTo>
                  <a:pt x="21443" y="131266"/>
                </a:lnTo>
                <a:lnTo>
                  <a:pt x="5543" y="171594"/>
                </a:lnTo>
                <a:lnTo>
                  <a:pt x="0" y="214883"/>
                </a:lnTo>
                <a:lnTo>
                  <a:pt x="5543" y="258173"/>
                </a:lnTo>
                <a:lnTo>
                  <a:pt x="21443" y="298501"/>
                </a:lnTo>
                <a:lnTo>
                  <a:pt x="46599" y="335001"/>
                </a:lnTo>
                <a:lnTo>
                  <a:pt x="79914" y="366807"/>
                </a:lnTo>
                <a:lnTo>
                  <a:pt x="120290" y="393053"/>
                </a:lnTo>
                <a:lnTo>
                  <a:pt x="166627" y="412873"/>
                </a:lnTo>
                <a:lnTo>
                  <a:pt x="217829" y="425399"/>
                </a:lnTo>
                <a:lnTo>
                  <a:pt x="272796" y="429767"/>
                </a:lnTo>
                <a:lnTo>
                  <a:pt x="327762" y="425399"/>
                </a:lnTo>
                <a:lnTo>
                  <a:pt x="378964" y="412873"/>
                </a:lnTo>
                <a:lnTo>
                  <a:pt x="425301" y="393053"/>
                </a:lnTo>
                <a:lnTo>
                  <a:pt x="465677" y="366807"/>
                </a:lnTo>
                <a:lnTo>
                  <a:pt x="498992" y="335001"/>
                </a:lnTo>
                <a:lnTo>
                  <a:pt x="524148" y="298501"/>
                </a:lnTo>
                <a:lnTo>
                  <a:pt x="540048" y="258173"/>
                </a:lnTo>
                <a:lnTo>
                  <a:pt x="545592" y="214883"/>
                </a:lnTo>
                <a:lnTo>
                  <a:pt x="540048" y="171594"/>
                </a:lnTo>
                <a:lnTo>
                  <a:pt x="524148" y="131266"/>
                </a:lnTo>
                <a:lnTo>
                  <a:pt x="498992" y="94766"/>
                </a:lnTo>
                <a:lnTo>
                  <a:pt x="465677" y="62960"/>
                </a:lnTo>
                <a:lnTo>
                  <a:pt x="425301" y="36714"/>
                </a:lnTo>
                <a:lnTo>
                  <a:pt x="378964" y="16894"/>
                </a:lnTo>
                <a:lnTo>
                  <a:pt x="327762" y="4368"/>
                </a:lnTo>
                <a:lnTo>
                  <a:pt x="272796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38266" y="496098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59895" y="5546343"/>
            <a:ext cx="546100" cy="428625"/>
          </a:xfrm>
          <a:custGeom>
            <a:avLst/>
            <a:gdLst/>
            <a:ahLst/>
            <a:cxnLst/>
            <a:rect l="l" t="t" r="r" b="b"/>
            <a:pathLst>
              <a:path w="546100" h="428625">
                <a:moveTo>
                  <a:pt x="272795" y="0"/>
                </a:moveTo>
                <a:lnTo>
                  <a:pt x="217829" y="4349"/>
                </a:lnTo>
                <a:lnTo>
                  <a:pt x="166627" y="16825"/>
                </a:lnTo>
                <a:lnTo>
                  <a:pt x="120290" y="36567"/>
                </a:lnTo>
                <a:lnTo>
                  <a:pt x="79914" y="62712"/>
                </a:lnTo>
                <a:lnTo>
                  <a:pt x="46599" y="94401"/>
                </a:lnTo>
                <a:lnTo>
                  <a:pt x="21443" y="130773"/>
                </a:lnTo>
                <a:lnTo>
                  <a:pt x="5543" y="170967"/>
                </a:lnTo>
                <a:lnTo>
                  <a:pt x="0" y="214121"/>
                </a:lnTo>
                <a:lnTo>
                  <a:pt x="5543" y="257273"/>
                </a:lnTo>
                <a:lnTo>
                  <a:pt x="21443" y="297465"/>
                </a:lnTo>
                <a:lnTo>
                  <a:pt x="46599" y="333836"/>
                </a:lnTo>
                <a:lnTo>
                  <a:pt x="79914" y="365526"/>
                </a:lnTo>
                <a:lnTo>
                  <a:pt x="120290" y="391673"/>
                </a:lnTo>
                <a:lnTo>
                  <a:pt x="166627" y="411416"/>
                </a:lnTo>
                <a:lnTo>
                  <a:pt x="217829" y="423893"/>
                </a:lnTo>
                <a:lnTo>
                  <a:pt x="272795" y="428243"/>
                </a:lnTo>
                <a:lnTo>
                  <a:pt x="327762" y="423893"/>
                </a:lnTo>
                <a:lnTo>
                  <a:pt x="378964" y="411416"/>
                </a:lnTo>
                <a:lnTo>
                  <a:pt x="425301" y="391673"/>
                </a:lnTo>
                <a:lnTo>
                  <a:pt x="465677" y="365526"/>
                </a:lnTo>
                <a:lnTo>
                  <a:pt x="498992" y="333836"/>
                </a:lnTo>
                <a:lnTo>
                  <a:pt x="524148" y="297465"/>
                </a:lnTo>
                <a:lnTo>
                  <a:pt x="540048" y="257273"/>
                </a:lnTo>
                <a:lnTo>
                  <a:pt x="545591" y="214121"/>
                </a:lnTo>
                <a:lnTo>
                  <a:pt x="540048" y="170967"/>
                </a:lnTo>
                <a:lnTo>
                  <a:pt x="524148" y="130773"/>
                </a:lnTo>
                <a:lnTo>
                  <a:pt x="498992" y="94401"/>
                </a:lnTo>
                <a:lnTo>
                  <a:pt x="465677" y="62712"/>
                </a:lnTo>
                <a:lnTo>
                  <a:pt x="425301" y="36567"/>
                </a:lnTo>
                <a:lnTo>
                  <a:pt x="378964" y="16825"/>
                </a:lnTo>
                <a:lnTo>
                  <a:pt x="327762" y="4349"/>
                </a:lnTo>
                <a:lnTo>
                  <a:pt x="272795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22868" y="561079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59895" y="3001771"/>
            <a:ext cx="546100" cy="428625"/>
          </a:xfrm>
          <a:custGeom>
            <a:avLst/>
            <a:gdLst/>
            <a:ahLst/>
            <a:cxnLst/>
            <a:rect l="l" t="t" r="r" b="b"/>
            <a:pathLst>
              <a:path w="546100" h="428625">
                <a:moveTo>
                  <a:pt x="272795" y="0"/>
                </a:moveTo>
                <a:lnTo>
                  <a:pt x="217829" y="4350"/>
                </a:lnTo>
                <a:lnTo>
                  <a:pt x="166627" y="16829"/>
                </a:lnTo>
                <a:lnTo>
                  <a:pt x="120290" y="36573"/>
                </a:lnTo>
                <a:lnTo>
                  <a:pt x="79914" y="62722"/>
                </a:lnTo>
                <a:lnTo>
                  <a:pt x="46599" y="94412"/>
                </a:lnTo>
                <a:lnTo>
                  <a:pt x="21443" y="130784"/>
                </a:lnTo>
                <a:lnTo>
                  <a:pt x="5543" y="170974"/>
                </a:lnTo>
                <a:lnTo>
                  <a:pt x="0" y="214121"/>
                </a:lnTo>
                <a:lnTo>
                  <a:pt x="5543" y="257269"/>
                </a:lnTo>
                <a:lnTo>
                  <a:pt x="21443" y="297459"/>
                </a:lnTo>
                <a:lnTo>
                  <a:pt x="46599" y="333831"/>
                </a:lnTo>
                <a:lnTo>
                  <a:pt x="79914" y="365521"/>
                </a:lnTo>
                <a:lnTo>
                  <a:pt x="120290" y="391670"/>
                </a:lnTo>
                <a:lnTo>
                  <a:pt x="166627" y="411414"/>
                </a:lnTo>
                <a:lnTo>
                  <a:pt x="217829" y="423893"/>
                </a:lnTo>
                <a:lnTo>
                  <a:pt x="272795" y="428243"/>
                </a:lnTo>
                <a:lnTo>
                  <a:pt x="327762" y="423893"/>
                </a:lnTo>
                <a:lnTo>
                  <a:pt x="378964" y="411414"/>
                </a:lnTo>
                <a:lnTo>
                  <a:pt x="425301" y="391670"/>
                </a:lnTo>
                <a:lnTo>
                  <a:pt x="465677" y="365521"/>
                </a:lnTo>
                <a:lnTo>
                  <a:pt x="498992" y="333831"/>
                </a:lnTo>
                <a:lnTo>
                  <a:pt x="524148" y="297459"/>
                </a:lnTo>
                <a:lnTo>
                  <a:pt x="540048" y="257269"/>
                </a:lnTo>
                <a:lnTo>
                  <a:pt x="545591" y="214121"/>
                </a:lnTo>
                <a:lnTo>
                  <a:pt x="540048" y="170974"/>
                </a:lnTo>
                <a:lnTo>
                  <a:pt x="524148" y="130784"/>
                </a:lnTo>
                <a:lnTo>
                  <a:pt x="498992" y="94412"/>
                </a:lnTo>
                <a:lnTo>
                  <a:pt x="465677" y="62722"/>
                </a:lnTo>
                <a:lnTo>
                  <a:pt x="425301" y="36573"/>
                </a:lnTo>
                <a:lnTo>
                  <a:pt x="378964" y="16829"/>
                </a:lnTo>
                <a:lnTo>
                  <a:pt x="327762" y="4350"/>
                </a:lnTo>
                <a:lnTo>
                  <a:pt x="272795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38266" y="305170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20" name="object 20"/>
          <p:cNvSpPr txBox="1"/>
          <p:nvPr/>
        </p:nvSpPr>
        <p:spPr>
          <a:xfrm>
            <a:off x="6445363" y="3074544"/>
            <a:ext cx="2111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al"/>
                <a:cs typeface="Arial"/>
              </a:rPr>
              <a:t>Vượt </a:t>
            </a:r>
            <a:r>
              <a:rPr sz="1200" spc="5" dirty="0">
                <a:latin typeface="Arial"/>
                <a:cs typeface="Arial"/>
              </a:rPr>
              <a:t>trội </a:t>
            </a:r>
            <a:r>
              <a:rPr sz="1200" spc="-90" dirty="0">
                <a:latin typeface="Arial"/>
                <a:cs typeface="Arial"/>
              </a:rPr>
              <a:t>so </a:t>
            </a:r>
            <a:r>
              <a:rPr sz="1200" spc="-55" dirty="0">
                <a:latin typeface="Arial"/>
                <a:cs typeface="Arial"/>
              </a:rPr>
              <a:t>với </a:t>
            </a:r>
            <a:r>
              <a:rPr sz="1200" spc="-65" dirty="0">
                <a:latin typeface="Arial"/>
                <a:cs typeface="Arial"/>
              </a:rPr>
              <a:t>yêu </a:t>
            </a:r>
            <a:r>
              <a:rPr sz="1200" spc="-85" dirty="0">
                <a:latin typeface="Arial"/>
                <a:cs typeface="Arial"/>
              </a:rPr>
              <a:t>cầu </a:t>
            </a:r>
            <a:r>
              <a:rPr sz="1200" spc="-75" dirty="0">
                <a:latin typeface="Arial"/>
                <a:cs typeface="Arial"/>
              </a:rPr>
              <a:t>công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việc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873446"/>
            <a:ext cx="10417810" cy="405944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871219" lvl="1" indent="-344805">
              <a:lnSpc>
                <a:spcPct val="100000"/>
              </a:lnSpc>
              <a:spcBef>
                <a:spcPts val="1135"/>
              </a:spcBef>
              <a:buAutoNum type="arabicPeriod" startAt="5"/>
              <a:tabLst>
                <a:tab pos="871855" algn="l"/>
              </a:tabLst>
            </a:pPr>
            <a:r>
              <a:rPr sz="1800" b="1" spc="-204" dirty="0">
                <a:latin typeface="Arial"/>
                <a:cs typeface="Arial"/>
              </a:rPr>
              <a:t>Lương </a:t>
            </a:r>
            <a:r>
              <a:rPr sz="1800" b="1" spc="-120" dirty="0">
                <a:latin typeface="Arial"/>
                <a:cs typeface="Arial"/>
              </a:rPr>
              <a:t>tháng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13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b="1" spc="-20" dirty="0">
                <a:latin typeface="Arial"/>
                <a:cs typeface="Arial"/>
              </a:rPr>
              <a:t>. </a:t>
            </a:r>
            <a:r>
              <a:rPr sz="1600" spc="-100" dirty="0">
                <a:latin typeface="Arial"/>
                <a:cs typeface="Arial"/>
              </a:rPr>
              <a:t>Áp </a:t>
            </a:r>
            <a:r>
              <a:rPr sz="1600" spc="-75" dirty="0">
                <a:latin typeface="Arial"/>
                <a:cs typeface="Arial"/>
              </a:rPr>
              <a:t>dụng cho 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75" dirty="0">
                <a:latin typeface="Arial"/>
                <a:cs typeface="Arial"/>
              </a:rPr>
              <a:t>chính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thức.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Lương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tháng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13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được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tính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tỷ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lệ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thời</a:t>
            </a:r>
            <a:r>
              <a:rPr sz="1600" spc="-80" dirty="0">
                <a:latin typeface="Arial"/>
                <a:cs typeface="Arial"/>
              </a:rPr>
              <a:t> gian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làm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việc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thực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tế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của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năm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(tính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ngày)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10" dirty="0">
                <a:latin typeface="Arial"/>
                <a:cs typeface="Arial"/>
              </a:rPr>
              <a:t>Không </a:t>
            </a:r>
            <a:r>
              <a:rPr sz="1600" spc="-90" dirty="0">
                <a:latin typeface="Arial"/>
                <a:cs typeface="Arial"/>
              </a:rPr>
              <a:t>áp </a:t>
            </a:r>
            <a:r>
              <a:rPr sz="1600" spc="-75" dirty="0">
                <a:latin typeface="Arial"/>
                <a:cs typeface="Arial"/>
              </a:rPr>
              <a:t>dụng cho 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25" dirty="0">
                <a:latin typeface="Arial"/>
                <a:cs typeface="Arial"/>
              </a:rPr>
              <a:t>thử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việc.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14" dirty="0">
                <a:latin typeface="Arial"/>
                <a:cs typeface="Arial"/>
              </a:rPr>
              <a:t>Chi </a:t>
            </a:r>
            <a:r>
              <a:rPr sz="1600" spc="-20" dirty="0">
                <a:latin typeface="Arial"/>
                <a:cs typeface="Arial"/>
              </a:rPr>
              <a:t>trả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85" dirty="0">
                <a:latin typeface="Arial"/>
                <a:cs typeface="Arial"/>
              </a:rPr>
              <a:t>1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15" dirty="0">
                <a:latin typeface="Arial"/>
                <a:cs typeface="Arial"/>
              </a:rPr>
              <a:t>tiếp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theo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802005" lvl="1" indent="-344805">
              <a:lnSpc>
                <a:spcPct val="100000"/>
              </a:lnSpc>
              <a:buAutoNum type="arabicPeriod" startAt="6"/>
              <a:tabLst>
                <a:tab pos="802640" algn="l"/>
              </a:tabLst>
            </a:pPr>
            <a:r>
              <a:rPr sz="1800" b="1" spc="-170" dirty="0">
                <a:latin typeface="Arial"/>
                <a:cs typeface="Arial"/>
              </a:rPr>
              <a:t>Thưởng </a:t>
            </a:r>
            <a:r>
              <a:rPr sz="1800" b="1" spc="-105" dirty="0">
                <a:latin typeface="Arial"/>
                <a:cs typeface="Arial"/>
              </a:rPr>
              <a:t>hiệu </a:t>
            </a:r>
            <a:r>
              <a:rPr sz="1800" b="1" spc="-125" dirty="0">
                <a:latin typeface="Arial"/>
                <a:cs typeface="Arial"/>
              </a:rPr>
              <a:t>quả </a:t>
            </a:r>
            <a:r>
              <a:rPr sz="1800" b="1" spc="-195" dirty="0">
                <a:latin typeface="Arial"/>
                <a:cs typeface="Arial"/>
              </a:rPr>
              <a:t>công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việc</a:t>
            </a:r>
            <a:endParaRPr sz="1800" dirty="0">
              <a:latin typeface="Arial"/>
              <a:cs typeface="Arial"/>
            </a:endParaRPr>
          </a:p>
          <a:p>
            <a:pPr marL="12700">
              <a:spcBef>
                <a:spcPts val="1490"/>
              </a:spcBef>
            </a:pPr>
            <a:r>
              <a:rPr sz="1600" b="1" spc="-20" dirty="0">
                <a:latin typeface="Arial"/>
                <a:cs typeface="Arial"/>
              </a:rPr>
              <a:t>. </a:t>
            </a:r>
            <a:r>
              <a:rPr lang="en-US" sz="1600" spc="-100" dirty="0" err="1">
                <a:latin typeface="Arial"/>
                <a:cs typeface="Arial"/>
              </a:rPr>
              <a:t>Áp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dụng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cho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nhân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55" dirty="0" err="1">
                <a:latin typeface="Arial"/>
                <a:cs typeface="Arial"/>
              </a:rPr>
              <a:t>viên</a:t>
            </a:r>
            <a:r>
              <a:rPr lang="en-US" sz="1600" spc="-5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chính</a:t>
            </a:r>
            <a:r>
              <a:rPr lang="en-US" sz="1600" spc="-220" dirty="0">
                <a:latin typeface="Arial"/>
                <a:cs typeface="Arial"/>
              </a:rPr>
              <a:t> </a:t>
            </a:r>
            <a:r>
              <a:rPr lang="en-US" sz="1600" spc="-50" dirty="0" err="1">
                <a:latin typeface="Arial"/>
                <a:cs typeface="Arial"/>
              </a:rPr>
              <a:t>thức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50" dirty="0" err="1">
                <a:latin typeface="Arial"/>
                <a:cs typeface="Arial"/>
              </a:rPr>
              <a:t>làm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-50" dirty="0" err="1">
                <a:latin typeface="Arial"/>
                <a:cs typeface="Arial"/>
              </a:rPr>
              <a:t>trên</a:t>
            </a:r>
            <a:r>
              <a:rPr lang="en-US" sz="1600" spc="-50" dirty="0">
                <a:latin typeface="Arial"/>
                <a:cs typeface="Arial"/>
              </a:rPr>
              <a:t> 1 </a:t>
            </a:r>
            <a:r>
              <a:rPr lang="en-US" sz="1600" spc="-50" dirty="0" err="1">
                <a:latin typeface="Arial"/>
                <a:cs typeface="Arial"/>
              </a:rPr>
              <a:t>năm</a:t>
            </a:r>
            <a:r>
              <a:rPr lang="en-US" sz="1600" spc="-50" dirty="0">
                <a:latin typeface="Arial"/>
                <a:cs typeface="Arial"/>
              </a:rPr>
              <a:t>.</a:t>
            </a:r>
            <a:endParaRPr lang="en-US" sz="1600" b="1" spc="-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1600" b="1" spc="-20" dirty="0">
                <a:latin typeface="Arial"/>
                <a:cs typeface="Arial"/>
              </a:rPr>
              <a:t>. </a:t>
            </a:r>
            <a:r>
              <a:rPr sz="1600" spc="-165" dirty="0" err="1">
                <a:latin typeface="Arial"/>
                <a:cs typeface="Arial"/>
              </a:rPr>
              <a:t>Căn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cứ </a:t>
            </a:r>
            <a:r>
              <a:rPr sz="1600" spc="-50" dirty="0">
                <a:latin typeface="Arial"/>
                <a:cs typeface="Arial"/>
              </a:rPr>
              <a:t>kết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50" dirty="0">
                <a:latin typeface="Arial"/>
                <a:cs typeface="Arial"/>
              </a:rPr>
              <a:t>kinh </a:t>
            </a:r>
            <a:r>
              <a:rPr sz="1600" spc="-70" dirty="0">
                <a:latin typeface="Arial"/>
                <a:cs typeface="Arial"/>
              </a:rPr>
              <a:t>doanh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50" dirty="0">
                <a:latin typeface="Arial"/>
                <a:cs typeface="Arial"/>
              </a:rPr>
              <a:t>kết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65" dirty="0">
                <a:latin typeface="Arial"/>
                <a:cs typeface="Arial"/>
              </a:rPr>
              <a:t>đánh </a:t>
            </a:r>
            <a:r>
              <a:rPr sz="1600" spc="-85" dirty="0">
                <a:latin typeface="Arial"/>
                <a:cs typeface="Arial"/>
              </a:rPr>
              <a:t>giá </a:t>
            </a:r>
            <a:r>
              <a:rPr sz="1600" spc="-50" dirty="0">
                <a:latin typeface="Arial"/>
                <a:cs typeface="Arial"/>
              </a:rPr>
              <a:t>hiệu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35" dirty="0">
                <a:latin typeface="Arial"/>
                <a:cs typeface="Arial"/>
              </a:rPr>
              <a:t>cá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nhân.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1600" b="1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Nhân </a:t>
            </a:r>
            <a:r>
              <a:rPr sz="1600"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viên </a:t>
            </a:r>
            <a:r>
              <a:rPr sz="1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thôi </a:t>
            </a:r>
            <a:r>
              <a:rPr sz="16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việc </a:t>
            </a:r>
            <a:r>
              <a:rPr sz="1600" b="1" u="heavy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hoặc </a:t>
            </a:r>
            <a:r>
              <a:rPr sz="1600"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bị </a:t>
            </a:r>
            <a:r>
              <a:rPr sz="1600" b="1" u="heavy" spc="-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cho </a:t>
            </a:r>
            <a:r>
              <a:rPr sz="16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thôi </a:t>
            </a:r>
            <a:r>
              <a:rPr sz="16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việc </a:t>
            </a:r>
            <a:r>
              <a:rPr sz="1600" b="1" u="heavy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trước </a:t>
            </a:r>
            <a:r>
              <a:rPr sz="1600" b="1" u="heavy" spc="-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ngày </a:t>
            </a:r>
            <a:r>
              <a:rPr sz="1600" b="1" u="heavy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trả </a:t>
            </a:r>
            <a:r>
              <a:rPr sz="1600" b="1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lương </a:t>
            </a:r>
            <a:r>
              <a:rPr sz="1600" b="1" u="heavy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tháng </a:t>
            </a:r>
            <a:r>
              <a:rPr sz="16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13 </a:t>
            </a:r>
            <a:r>
              <a:rPr sz="16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và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thưởng </a:t>
            </a:r>
            <a:r>
              <a:rPr sz="16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hiệu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quả </a:t>
            </a:r>
            <a:r>
              <a:rPr sz="1600" b="1" u="heavy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công </a:t>
            </a:r>
            <a:r>
              <a:rPr sz="16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việc </a:t>
            </a:r>
            <a:r>
              <a:rPr sz="1600" b="1" u="heavy" spc="-1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sẽ </a:t>
            </a:r>
            <a:r>
              <a:rPr sz="1600" b="1" u="heavy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không </a:t>
            </a:r>
            <a:r>
              <a:rPr sz="1600" b="1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được</a:t>
            </a:r>
            <a:r>
              <a:rPr sz="1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nhận</a:t>
            </a:r>
            <a:endParaRPr sz="1600" dirty="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b="1" u="heavy" spc="-1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các </a:t>
            </a:r>
            <a:r>
              <a:rPr sz="16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khoản </a:t>
            </a:r>
            <a:r>
              <a:rPr sz="1600" b="1" u="heavy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tiền</a:t>
            </a:r>
            <a:r>
              <a:rPr sz="1600" b="1" u="heavy" spc="-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này.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463118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8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968146" y="1005078"/>
            <a:ext cx="213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2.7 </a:t>
            </a:r>
            <a:r>
              <a:rPr sz="1800" b="1" spc="-150" dirty="0">
                <a:latin typeface="Arial"/>
                <a:cs typeface="Arial"/>
              </a:rPr>
              <a:t>Quy </a:t>
            </a:r>
            <a:r>
              <a:rPr sz="1800" b="1" spc="-75" dirty="0">
                <a:latin typeface="Arial"/>
                <a:cs typeface="Arial"/>
              </a:rPr>
              <a:t>trình thôi</a:t>
            </a:r>
            <a:r>
              <a:rPr sz="1800" b="1" spc="-17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việc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1700783"/>
            <a:ext cx="1472565" cy="1597660"/>
          </a:xfrm>
          <a:custGeom>
            <a:avLst/>
            <a:gdLst/>
            <a:ahLst/>
            <a:cxnLst/>
            <a:rect l="l" t="t" r="r" b="b"/>
            <a:pathLst>
              <a:path w="1472564" h="1597660">
                <a:moveTo>
                  <a:pt x="1324991" y="0"/>
                </a:moveTo>
                <a:lnTo>
                  <a:pt x="147193" y="0"/>
                </a:lnTo>
                <a:lnTo>
                  <a:pt x="100673" y="7505"/>
                </a:lnTo>
                <a:lnTo>
                  <a:pt x="60268" y="28403"/>
                </a:lnTo>
                <a:lnTo>
                  <a:pt x="28403" y="60268"/>
                </a:lnTo>
                <a:lnTo>
                  <a:pt x="7505" y="100673"/>
                </a:lnTo>
                <a:lnTo>
                  <a:pt x="0" y="147192"/>
                </a:lnTo>
                <a:lnTo>
                  <a:pt x="0" y="1449958"/>
                </a:lnTo>
                <a:lnTo>
                  <a:pt x="7505" y="1496478"/>
                </a:lnTo>
                <a:lnTo>
                  <a:pt x="28403" y="1536883"/>
                </a:lnTo>
                <a:lnTo>
                  <a:pt x="60268" y="1568748"/>
                </a:lnTo>
                <a:lnTo>
                  <a:pt x="100673" y="1589646"/>
                </a:lnTo>
                <a:lnTo>
                  <a:pt x="147193" y="1597152"/>
                </a:lnTo>
                <a:lnTo>
                  <a:pt x="1324991" y="1597152"/>
                </a:lnTo>
                <a:lnTo>
                  <a:pt x="1371510" y="1589646"/>
                </a:lnTo>
                <a:lnTo>
                  <a:pt x="1411915" y="1568748"/>
                </a:lnTo>
                <a:lnTo>
                  <a:pt x="1443780" y="1536883"/>
                </a:lnTo>
                <a:lnTo>
                  <a:pt x="1464678" y="1496478"/>
                </a:lnTo>
                <a:lnTo>
                  <a:pt x="1472183" y="1449958"/>
                </a:lnTo>
                <a:lnTo>
                  <a:pt x="1472183" y="147192"/>
                </a:lnTo>
                <a:lnTo>
                  <a:pt x="1464678" y="100673"/>
                </a:lnTo>
                <a:lnTo>
                  <a:pt x="1443780" y="60268"/>
                </a:lnTo>
                <a:lnTo>
                  <a:pt x="1411915" y="28403"/>
                </a:lnTo>
                <a:lnTo>
                  <a:pt x="1371510" y="7505"/>
                </a:lnTo>
                <a:lnTo>
                  <a:pt x="1324991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7300" y="1700783"/>
            <a:ext cx="1472565" cy="1597660"/>
          </a:xfrm>
          <a:custGeom>
            <a:avLst/>
            <a:gdLst/>
            <a:ahLst/>
            <a:cxnLst/>
            <a:rect l="l" t="t" r="r" b="b"/>
            <a:pathLst>
              <a:path w="1472564" h="1597660">
                <a:moveTo>
                  <a:pt x="0" y="147192"/>
                </a:moveTo>
                <a:lnTo>
                  <a:pt x="7505" y="100673"/>
                </a:lnTo>
                <a:lnTo>
                  <a:pt x="28403" y="60268"/>
                </a:lnTo>
                <a:lnTo>
                  <a:pt x="60268" y="28403"/>
                </a:lnTo>
                <a:lnTo>
                  <a:pt x="100673" y="7505"/>
                </a:lnTo>
                <a:lnTo>
                  <a:pt x="147193" y="0"/>
                </a:lnTo>
                <a:lnTo>
                  <a:pt x="1324991" y="0"/>
                </a:lnTo>
                <a:lnTo>
                  <a:pt x="1371510" y="7505"/>
                </a:lnTo>
                <a:lnTo>
                  <a:pt x="1411915" y="28403"/>
                </a:lnTo>
                <a:lnTo>
                  <a:pt x="1443780" y="60268"/>
                </a:lnTo>
                <a:lnTo>
                  <a:pt x="1464678" y="100673"/>
                </a:lnTo>
                <a:lnTo>
                  <a:pt x="1472183" y="147192"/>
                </a:lnTo>
                <a:lnTo>
                  <a:pt x="1472183" y="1449958"/>
                </a:lnTo>
                <a:lnTo>
                  <a:pt x="1464678" y="1496478"/>
                </a:lnTo>
                <a:lnTo>
                  <a:pt x="1443780" y="1536883"/>
                </a:lnTo>
                <a:lnTo>
                  <a:pt x="1411915" y="1568748"/>
                </a:lnTo>
                <a:lnTo>
                  <a:pt x="1371510" y="1589646"/>
                </a:lnTo>
                <a:lnTo>
                  <a:pt x="1324991" y="1597152"/>
                </a:lnTo>
                <a:lnTo>
                  <a:pt x="147193" y="1597152"/>
                </a:lnTo>
                <a:lnTo>
                  <a:pt x="100673" y="1589646"/>
                </a:lnTo>
                <a:lnTo>
                  <a:pt x="60268" y="1568748"/>
                </a:lnTo>
                <a:lnTo>
                  <a:pt x="28403" y="1536883"/>
                </a:lnTo>
                <a:lnTo>
                  <a:pt x="7505" y="1496478"/>
                </a:lnTo>
                <a:lnTo>
                  <a:pt x="0" y="1449958"/>
                </a:lnTo>
                <a:lnTo>
                  <a:pt x="0" y="147192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4497" y="1785874"/>
            <a:ext cx="109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Nhân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2100" y="2311907"/>
            <a:ext cx="1472565" cy="2131060"/>
          </a:xfrm>
          <a:custGeom>
            <a:avLst/>
            <a:gdLst/>
            <a:ahLst/>
            <a:cxnLst/>
            <a:rect l="l" t="t" r="r" b="b"/>
            <a:pathLst>
              <a:path w="1472564" h="2131060">
                <a:moveTo>
                  <a:pt x="1324991" y="0"/>
                </a:moveTo>
                <a:lnTo>
                  <a:pt x="147193" y="0"/>
                </a:lnTo>
                <a:lnTo>
                  <a:pt x="100673" y="7505"/>
                </a:lnTo>
                <a:lnTo>
                  <a:pt x="60268" y="28403"/>
                </a:lnTo>
                <a:lnTo>
                  <a:pt x="28403" y="60268"/>
                </a:lnTo>
                <a:lnTo>
                  <a:pt x="7505" y="100673"/>
                </a:lnTo>
                <a:lnTo>
                  <a:pt x="0" y="147192"/>
                </a:lnTo>
                <a:lnTo>
                  <a:pt x="0" y="1983358"/>
                </a:lnTo>
                <a:lnTo>
                  <a:pt x="7505" y="2029878"/>
                </a:lnTo>
                <a:lnTo>
                  <a:pt x="28403" y="2070283"/>
                </a:lnTo>
                <a:lnTo>
                  <a:pt x="60268" y="2102148"/>
                </a:lnTo>
                <a:lnTo>
                  <a:pt x="100673" y="2123046"/>
                </a:lnTo>
                <a:lnTo>
                  <a:pt x="147193" y="2130552"/>
                </a:lnTo>
                <a:lnTo>
                  <a:pt x="1324991" y="2130552"/>
                </a:lnTo>
                <a:lnTo>
                  <a:pt x="1371510" y="2123046"/>
                </a:lnTo>
                <a:lnTo>
                  <a:pt x="1411915" y="2102148"/>
                </a:lnTo>
                <a:lnTo>
                  <a:pt x="1443780" y="2070283"/>
                </a:lnTo>
                <a:lnTo>
                  <a:pt x="1464678" y="2029878"/>
                </a:lnTo>
                <a:lnTo>
                  <a:pt x="1472183" y="1983358"/>
                </a:lnTo>
                <a:lnTo>
                  <a:pt x="1472183" y="147192"/>
                </a:lnTo>
                <a:lnTo>
                  <a:pt x="1464678" y="100673"/>
                </a:lnTo>
                <a:lnTo>
                  <a:pt x="1443780" y="60268"/>
                </a:lnTo>
                <a:lnTo>
                  <a:pt x="1411915" y="28403"/>
                </a:lnTo>
                <a:lnTo>
                  <a:pt x="1371510" y="7505"/>
                </a:lnTo>
                <a:lnTo>
                  <a:pt x="132499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100" y="2311907"/>
            <a:ext cx="1472565" cy="2131060"/>
          </a:xfrm>
          <a:custGeom>
            <a:avLst/>
            <a:gdLst/>
            <a:ahLst/>
            <a:cxnLst/>
            <a:rect l="l" t="t" r="r" b="b"/>
            <a:pathLst>
              <a:path w="1472564" h="2131060">
                <a:moveTo>
                  <a:pt x="0" y="147192"/>
                </a:moveTo>
                <a:lnTo>
                  <a:pt x="7505" y="100673"/>
                </a:lnTo>
                <a:lnTo>
                  <a:pt x="28403" y="60268"/>
                </a:lnTo>
                <a:lnTo>
                  <a:pt x="60268" y="28403"/>
                </a:lnTo>
                <a:lnTo>
                  <a:pt x="100673" y="7505"/>
                </a:lnTo>
                <a:lnTo>
                  <a:pt x="147193" y="0"/>
                </a:lnTo>
                <a:lnTo>
                  <a:pt x="1324991" y="0"/>
                </a:lnTo>
                <a:lnTo>
                  <a:pt x="1371510" y="7505"/>
                </a:lnTo>
                <a:lnTo>
                  <a:pt x="1411915" y="28403"/>
                </a:lnTo>
                <a:lnTo>
                  <a:pt x="1443780" y="60268"/>
                </a:lnTo>
                <a:lnTo>
                  <a:pt x="1464678" y="100673"/>
                </a:lnTo>
                <a:lnTo>
                  <a:pt x="1472183" y="147192"/>
                </a:lnTo>
                <a:lnTo>
                  <a:pt x="1472183" y="1983358"/>
                </a:lnTo>
                <a:lnTo>
                  <a:pt x="1464678" y="2029878"/>
                </a:lnTo>
                <a:lnTo>
                  <a:pt x="1443780" y="2070283"/>
                </a:lnTo>
                <a:lnTo>
                  <a:pt x="1411915" y="2102148"/>
                </a:lnTo>
                <a:lnTo>
                  <a:pt x="1371510" y="2123046"/>
                </a:lnTo>
                <a:lnTo>
                  <a:pt x="1324991" y="2130552"/>
                </a:lnTo>
                <a:lnTo>
                  <a:pt x="147193" y="2130552"/>
                </a:lnTo>
                <a:lnTo>
                  <a:pt x="100673" y="2123046"/>
                </a:lnTo>
                <a:lnTo>
                  <a:pt x="60268" y="2102148"/>
                </a:lnTo>
                <a:lnTo>
                  <a:pt x="28403" y="2070283"/>
                </a:lnTo>
                <a:lnTo>
                  <a:pt x="7505" y="2029878"/>
                </a:lnTo>
                <a:lnTo>
                  <a:pt x="0" y="1983358"/>
                </a:lnTo>
                <a:lnTo>
                  <a:pt x="0" y="147192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4782" y="2407666"/>
            <a:ext cx="1076960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ts val="1495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spc="-100" dirty="0">
                <a:latin typeface="Arial"/>
                <a:cs typeface="Arial"/>
              </a:rPr>
              <a:t>Đơn </a:t>
            </a:r>
            <a:r>
              <a:rPr sz="1300" spc="-45" dirty="0">
                <a:latin typeface="Arial"/>
                <a:cs typeface="Arial"/>
              </a:rPr>
              <a:t>xin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thôi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spc="-60" dirty="0">
                <a:latin typeface="Arial"/>
                <a:cs typeface="Arial"/>
              </a:rPr>
              <a:t>việc </a:t>
            </a:r>
            <a:r>
              <a:rPr sz="1300" spc="-80" dirty="0">
                <a:latin typeface="Arial"/>
                <a:cs typeface="Arial"/>
              </a:rPr>
              <a:t>có chữ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spc="-70" dirty="0">
                <a:latin typeface="Arial"/>
                <a:cs typeface="Arial"/>
              </a:rPr>
              <a:t>ký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1860" y="1823211"/>
            <a:ext cx="476250" cy="367030"/>
          </a:xfrm>
          <a:custGeom>
            <a:avLst/>
            <a:gdLst/>
            <a:ahLst/>
            <a:cxnLst/>
            <a:rect l="l" t="t" r="r" b="b"/>
            <a:pathLst>
              <a:path w="476250" h="367030">
                <a:moveTo>
                  <a:pt x="294386" y="0"/>
                </a:moveTo>
                <a:lnTo>
                  <a:pt x="293750" y="73278"/>
                </a:lnTo>
                <a:lnTo>
                  <a:pt x="2131" y="73278"/>
                </a:lnTo>
                <a:lnTo>
                  <a:pt x="0" y="290449"/>
                </a:lnTo>
                <a:lnTo>
                  <a:pt x="291591" y="293242"/>
                </a:lnTo>
                <a:lnTo>
                  <a:pt x="290830" y="366522"/>
                </a:lnTo>
                <a:lnTo>
                  <a:pt x="475868" y="185038"/>
                </a:lnTo>
                <a:lnTo>
                  <a:pt x="366256" y="73278"/>
                </a:lnTo>
                <a:lnTo>
                  <a:pt x="293750" y="73278"/>
                </a:lnTo>
                <a:lnTo>
                  <a:pt x="363516" y="70485"/>
                </a:lnTo>
                <a:lnTo>
                  <a:pt x="294386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1860" y="1823211"/>
            <a:ext cx="476250" cy="367030"/>
          </a:xfrm>
          <a:custGeom>
            <a:avLst/>
            <a:gdLst/>
            <a:ahLst/>
            <a:cxnLst/>
            <a:rect l="l" t="t" r="r" b="b"/>
            <a:pathLst>
              <a:path w="476250" h="367030">
                <a:moveTo>
                  <a:pt x="2158" y="70485"/>
                </a:moveTo>
                <a:lnTo>
                  <a:pt x="293750" y="73278"/>
                </a:lnTo>
                <a:lnTo>
                  <a:pt x="294386" y="0"/>
                </a:lnTo>
                <a:lnTo>
                  <a:pt x="475868" y="185038"/>
                </a:lnTo>
                <a:lnTo>
                  <a:pt x="290830" y="366522"/>
                </a:lnTo>
                <a:lnTo>
                  <a:pt x="291591" y="293242"/>
                </a:lnTo>
                <a:lnTo>
                  <a:pt x="0" y="290449"/>
                </a:lnTo>
                <a:lnTo>
                  <a:pt x="2158" y="70485"/>
                </a:lnTo>
                <a:close/>
              </a:path>
            </a:pathLst>
          </a:custGeom>
          <a:ln w="9525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5596" y="1722120"/>
            <a:ext cx="1470660" cy="1598930"/>
          </a:xfrm>
          <a:custGeom>
            <a:avLst/>
            <a:gdLst/>
            <a:ahLst/>
            <a:cxnLst/>
            <a:rect l="l" t="t" r="r" b="b"/>
            <a:pathLst>
              <a:path w="1470660" h="1598929">
                <a:moveTo>
                  <a:pt x="1323593" y="0"/>
                </a:moveTo>
                <a:lnTo>
                  <a:pt x="147065" y="0"/>
                </a:lnTo>
                <a:lnTo>
                  <a:pt x="100559" y="7491"/>
                </a:lnTo>
                <a:lnTo>
                  <a:pt x="60185" y="28358"/>
                </a:lnTo>
                <a:lnTo>
                  <a:pt x="28358" y="60185"/>
                </a:lnTo>
                <a:lnTo>
                  <a:pt x="7491" y="100559"/>
                </a:lnTo>
                <a:lnTo>
                  <a:pt x="0" y="147065"/>
                </a:lnTo>
                <a:lnTo>
                  <a:pt x="0" y="1451609"/>
                </a:lnTo>
                <a:lnTo>
                  <a:pt x="7491" y="1498116"/>
                </a:lnTo>
                <a:lnTo>
                  <a:pt x="28358" y="1538490"/>
                </a:lnTo>
                <a:lnTo>
                  <a:pt x="60185" y="1570317"/>
                </a:lnTo>
                <a:lnTo>
                  <a:pt x="100559" y="1591184"/>
                </a:lnTo>
                <a:lnTo>
                  <a:pt x="147065" y="1598676"/>
                </a:lnTo>
                <a:lnTo>
                  <a:pt x="1323593" y="1598676"/>
                </a:lnTo>
                <a:lnTo>
                  <a:pt x="1370100" y="1591184"/>
                </a:lnTo>
                <a:lnTo>
                  <a:pt x="1410474" y="1570317"/>
                </a:lnTo>
                <a:lnTo>
                  <a:pt x="1442301" y="1538490"/>
                </a:lnTo>
                <a:lnTo>
                  <a:pt x="1463168" y="1498116"/>
                </a:lnTo>
                <a:lnTo>
                  <a:pt x="1470659" y="1451609"/>
                </a:lnTo>
                <a:lnTo>
                  <a:pt x="1470659" y="147065"/>
                </a:lnTo>
                <a:lnTo>
                  <a:pt x="1463168" y="100559"/>
                </a:lnTo>
                <a:lnTo>
                  <a:pt x="1442301" y="60185"/>
                </a:lnTo>
                <a:lnTo>
                  <a:pt x="1410474" y="28358"/>
                </a:lnTo>
                <a:lnTo>
                  <a:pt x="1370100" y="7491"/>
                </a:lnTo>
                <a:lnTo>
                  <a:pt x="1323593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5596" y="1722120"/>
            <a:ext cx="1470660" cy="1598930"/>
          </a:xfrm>
          <a:custGeom>
            <a:avLst/>
            <a:gdLst/>
            <a:ahLst/>
            <a:cxnLst/>
            <a:rect l="l" t="t" r="r" b="b"/>
            <a:pathLst>
              <a:path w="1470660" h="1598929">
                <a:moveTo>
                  <a:pt x="0" y="147065"/>
                </a:moveTo>
                <a:lnTo>
                  <a:pt x="7491" y="100559"/>
                </a:lnTo>
                <a:lnTo>
                  <a:pt x="28358" y="60185"/>
                </a:lnTo>
                <a:lnTo>
                  <a:pt x="60185" y="28358"/>
                </a:lnTo>
                <a:lnTo>
                  <a:pt x="100559" y="7491"/>
                </a:lnTo>
                <a:lnTo>
                  <a:pt x="147065" y="0"/>
                </a:lnTo>
                <a:lnTo>
                  <a:pt x="1323593" y="0"/>
                </a:lnTo>
                <a:lnTo>
                  <a:pt x="1370100" y="7491"/>
                </a:lnTo>
                <a:lnTo>
                  <a:pt x="1410474" y="28358"/>
                </a:lnTo>
                <a:lnTo>
                  <a:pt x="1442301" y="60185"/>
                </a:lnTo>
                <a:lnTo>
                  <a:pt x="1463168" y="100559"/>
                </a:lnTo>
                <a:lnTo>
                  <a:pt x="1470659" y="147065"/>
                </a:lnTo>
                <a:lnTo>
                  <a:pt x="1470659" y="1451609"/>
                </a:lnTo>
                <a:lnTo>
                  <a:pt x="1463168" y="1498116"/>
                </a:lnTo>
                <a:lnTo>
                  <a:pt x="1442301" y="1538490"/>
                </a:lnTo>
                <a:lnTo>
                  <a:pt x="1410474" y="1570317"/>
                </a:lnTo>
                <a:lnTo>
                  <a:pt x="1370100" y="1591184"/>
                </a:lnTo>
                <a:lnTo>
                  <a:pt x="1323593" y="1598676"/>
                </a:lnTo>
                <a:lnTo>
                  <a:pt x="147065" y="1598676"/>
                </a:lnTo>
                <a:lnTo>
                  <a:pt x="100559" y="1591184"/>
                </a:lnTo>
                <a:lnTo>
                  <a:pt x="60185" y="1570317"/>
                </a:lnTo>
                <a:lnTo>
                  <a:pt x="28358" y="1538490"/>
                </a:lnTo>
                <a:lnTo>
                  <a:pt x="7491" y="1498116"/>
                </a:lnTo>
                <a:lnTo>
                  <a:pt x="0" y="1451609"/>
                </a:lnTo>
                <a:lnTo>
                  <a:pt x="0" y="147065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2353" y="1808175"/>
            <a:ext cx="5187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5823" y="2311907"/>
            <a:ext cx="1472565" cy="2131060"/>
          </a:xfrm>
          <a:custGeom>
            <a:avLst/>
            <a:gdLst/>
            <a:ahLst/>
            <a:cxnLst/>
            <a:rect l="l" t="t" r="r" b="b"/>
            <a:pathLst>
              <a:path w="1472564" h="2131060">
                <a:moveTo>
                  <a:pt x="1324990" y="0"/>
                </a:moveTo>
                <a:lnTo>
                  <a:pt x="147192" y="0"/>
                </a:lnTo>
                <a:lnTo>
                  <a:pt x="100673" y="7505"/>
                </a:lnTo>
                <a:lnTo>
                  <a:pt x="60268" y="28403"/>
                </a:lnTo>
                <a:lnTo>
                  <a:pt x="28403" y="60268"/>
                </a:lnTo>
                <a:lnTo>
                  <a:pt x="7505" y="100673"/>
                </a:lnTo>
                <a:lnTo>
                  <a:pt x="0" y="147192"/>
                </a:lnTo>
                <a:lnTo>
                  <a:pt x="0" y="1983358"/>
                </a:lnTo>
                <a:lnTo>
                  <a:pt x="7505" y="2029878"/>
                </a:lnTo>
                <a:lnTo>
                  <a:pt x="28403" y="2070283"/>
                </a:lnTo>
                <a:lnTo>
                  <a:pt x="60268" y="2102148"/>
                </a:lnTo>
                <a:lnTo>
                  <a:pt x="100673" y="2123046"/>
                </a:lnTo>
                <a:lnTo>
                  <a:pt x="147192" y="2130552"/>
                </a:lnTo>
                <a:lnTo>
                  <a:pt x="1324990" y="2130552"/>
                </a:lnTo>
                <a:lnTo>
                  <a:pt x="1371510" y="2123046"/>
                </a:lnTo>
                <a:lnTo>
                  <a:pt x="1411915" y="2102148"/>
                </a:lnTo>
                <a:lnTo>
                  <a:pt x="1443780" y="2070283"/>
                </a:lnTo>
                <a:lnTo>
                  <a:pt x="1464678" y="2029878"/>
                </a:lnTo>
                <a:lnTo>
                  <a:pt x="1472184" y="1983358"/>
                </a:lnTo>
                <a:lnTo>
                  <a:pt x="1472184" y="147192"/>
                </a:lnTo>
                <a:lnTo>
                  <a:pt x="1464678" y="100673"/>
                </a:lnTo>
                <a:lnTo>
                  <a:pt x="1443780" y="60268"/>
                </a:lnTo>
                <a:lnTo>
                  <a:pt x="1411915" y="28403"/>
                </a:lnTo>
                <a:lnTo>
                  <a:pt x="1371510" y="7505"/>
                </a:lnTo>
                <a:lnTo>
                  <a:pt x="132499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5823" y="2311907"/>
            <a:ext cx="1472565" cy="2131060"/>
          </a:xfrm>
          <a:custGeom>
            <a:avLst/>
            <a:gdLst/>
            <a:ahLst/>
            <a:cxnLst/>
            <a:rect l="l" t="t" r="r" b="b"/>
            <a:pathLst>
              <a:path w="1472564" h="2131060">
                <a:moveTo>
                  <a:pt x="0" y="147192"/>
                </a:moveTo>
                <a:lnTo>
                  <a:pt x="7505" y="100673"/>
                </a:lnTo>
                <a:lnTo>
                  <a:pt x="28403" y="60268"/>
                </a:lnTo>
                <a:lnTo>
                  <a:pt x="60268" y="28403"/>
                </a:lnTo>
                <a:lnTo>
                  <a:pt x="100673" y="7505"/>
                </a:lnTo>
                <a:lnTo>
                  <a:pt x="147192" y="0"/>
                </a:lnTo>
                <a:lnTo>
                  <a:pt x="1324990" y="0"/>
                </a:lnTo>
                <a:lnTo>
                  <a:pt x="1371510" y="7505"/>
                </a:lnTo>
                <a:lnTo>
                  <a:pt x="1411915" y="28403"/>
                </a:lnTo>
                <a:lnTo>
                  <a:pt x="1443780" y="60268"/>
                </a:lnTo>
                <a:lnTo>
                  <a:pt x="1464678" y="100673"/>
                </a:lnTo>
                <a:lnTo>
                  <a:pt x="1472184" y="147192"/>
                </a:lnTo>
                <a:lnTo>
                  <a:pt x="1472184" y="1983358"/>
                </a:lnTo>
                <a:lnTo>
                  <a:pt x="1464678" y="2029878"/>
                </a:lnTo>
                <a:lnTo>
                  <a:pt x="1443780" y="2070283"/>
                </a:lnTo>
                <a:lnTo>
                  <a:pt x="1411915" y="2102148"/>
                </a:lnTo>
                <a:lnTo>
                  <a:pt x="1371510" y="2123046"/>
                </a:lnTo>
                <a:lnTo>
                  <a:pt x="1324990" y="2130552"/>
                </a:lnTo>
                <a:lnTo>
                  <a:pt x="147192" y="2130552"/>
                </a:lnTo>
                <a:lnTo>
                  <a:pt x="100673" y="2123046"/>
                </a:lnTo>
                <a:lnTo>
                  <a:pt x="60268" y="2102148"/>
                </a:lnTo>
                <a:lnTo>
                  <a:pt x="28403" y="2070283"/>
                </a:lnTo>
                <a:lnTo>
                  <a:pt x="7505" y="2029878"/>
                </a:lnTo>
                <a:lnTo>
                  <a:pt x="0" y="1983358"/>
                </a:lnTo>
                <a:lnTo>
                  <a:pt x="0" y="147192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9648" y="2407666"/>
            <a:ext cx="1120775" cy="97916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 algn="just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0" dirty="0">
                <a:latin typeface="Arial"/>
                <a:cs typeface="Arial"/>
              </a:rPr>
              <a:t>Trao </a:t>
            </a:r>
            <a:r>
              <a:rPr sz="1300" spc="-15" dirty="0">
                <a:latin typeface="Arial"/>
                <a:cs typeface="Arial"/>
              </a:rPr>
              <a:t>đổi </a:t>
            </a:r>
            <a:r>
              <a:rPr sz="1300" spc="15" dirty="0">
                <a:latin typeface="Arial"/>
                <a:cs typeface="Arial"/>
              </a:rPr>
              <a:t>&amp; </a:t>
            </a:r>
            <a:r>
              <a:rPr sz="1300" spc="-65" dirty="0">
                <a:latin typeface="Arial"/>
                <a:cs typeface="Arial"/>
              </a:rPr>
              <a:t>giữ  </a:t>
            </a:r>
            <a:r>
              <a:rPr sz="1300" spc="-75" dirty="0">
                <a:latin typeface="Arial"/>
                <a:cs typeface="Arial"/>
              </a:rPr>
              <a:t>người </a:t>
            </a:r>
            <a:r>
              <a:rPr sz="1300" spc="-65" dirty="0">
                <a:latin typeface="Arial"/>
                <a:cs typeface="Arial"/>
              </a:rPr>
              <a:t>(có </a:t>
            </a:r>
            <a:r>
              <a:rPr sz="1300" spc="-20" dirty="0">
                <a:latin typeface="Arial"/>
                <a:cs typeface="Arial"/>
              </a:rPr>
              <a:t>thể  </a:t>
            </a:r>
            <a:r>
              <a:rPr sz="1300" spc="-90" dirty="0">
                <a:latin typeface="Arial"/>
                <a:cs typeface="Arial"/>
              </a:rPr>
              <a:t>cần </a:t>
            </a:r>
            <a:r>
              <a:rPr sz="1300" spc="-190" dirty="0">
                <a:latin typeface="Arial"/>
                <a:cs typeface="Arial"/>
              </a:rPr>
              <a:t>HR  </a:t>
            </a:r>
            <a:r>
              <a:rPr sz="1300" spc="-15" dirty="0">
                <a:latin typeface="Arial"/>
                <a:cs typeface="Arial"/>
              </a:rPr>
              <a:t>tư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spc="-70" dirty="0">
                <a:latin typeface="Arial"/>
                <a:cs typeface="Arial"/>
              </a:rPr>
              <a:t>vấn)</a:t>
            </a:r>
            <a:endParaRPr sz="1300">
              <a:latin typeface="Arial"/>
              <a:cs typeface="Arial"/>
            </a:endParaRPr>
          </a:p>
          <a:p>
            <a:pPr marL="127000" indent="-114300">
              <a:lnSpc>
                <a:spcPts val="1495"/>
              </a:lnSpc>
              <a:spcBef>
                <a:spcPts val="80"/>
              </a:spcBef>
              <a:buChar char="•"/>
              <a:tabLst>
                <a:tab pos="127000" algn="l"/>
              </a:tabLst>
            </a:pPr>
            <a:r>
              <a:rPr sz="1300" spc="-140" dirty="0">
                <a:latin typeface="Arial"/>
                <a:cs typeface="Arial"/>
              </a:rPr>
              <a:t>Xác </a:t>
            </a:r>
            <a:r>
              <a:rPr sz="1300" spc="-60" dirty="0">
                <a:latin typeface="Arial"/>
                <a:cs typeface="Arial"/>
              </a:rPr>
              <a:t>nhận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việc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dirty="0">
                <a:latin typeface="Arial"/>
                <a:cs typeface="Arial"/>
              </a:rPr>
              <a:t>thôi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việc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0284" y="1833372"/>
            <a:ext cx="472440" cy="367665"/>
          </a:xfrm>
          <a:custGeom>
            <a:avLst/>
            <a:gdLst/>
            <a:ahLst/>
            <a:cxnLst/>
            <a:rect l="l" t="t" r="r" b="b"/>
            <a:pathLst>
              <a:path w="472439" h="367664">
                <a:moveTo>
                  <a:pt x="288798" y="0"/>
                </a:moveTo>
                <a:lnTo>
                  <a:pt x="288798" y="73405"/>
                </a:lnTo>
                <a:lnTo>
                  <a:pt x="0" y="73405"/>
                </a:lnTo>
                <a:lnTo>
                  <a:pt x="0" y="293877"/>
                </a:lnTo>
                <a:lnTo>
                  <a:pt x="288798" y="293877"/>
                </a:lnTo>
                <a:lnTo>
                  <a:pt x="288798" y="367283"/>
                </a:lnTo>
                <a:lnTo>
                  <a:pt x="472439" y="183641"/>
                </a:lnTo>
                <a:lnTo>
                  <a:pt x="288798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0284" y="1833372"/>
            <a:ext cx="472440" cy="367665"/>
          </a:xfrm>
          <a:custGeom>
            <a:avLst/>
            <a:gdLst/>
            <a:ahLst/>
            <a:cxnLst/>
            <a:rect l="l" t="t" r="r" b="b"/>
            <a:pathLst>
              <a:path w="472439" h="367664">
                <a:moveTo>
                  <a:pt x="0" y="73405"/>
                </a:moveTo>
                <a:lnTo>
                  <a:pt x="288798" y="73405"/>
                </a:lnTo>
                <a:lnTo>
                  <a:pt x="288798" y="0"/>
                </a:lnTo>
                <a:lnTo>
                  <a:pt x="472439" y="183641"/>
                </a:lnTo>
                <a:lnTo>
                  <a:pt x="288798" y="367283"/>
                </a:lnTo>
                <a:lnTo>
                  <a:pt x="288798" y="293877"/>
                </a:lnTo>
                <a:lnTo>
                  <a:pt x="0" y="293877"/>
                </a:lnTo>
                <a:lnTo>
                  <a:pt x="0" y="73405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9320" y="1722120"/>
            <a:ext cx="1472565" cy="1598930"/>
          </a:xfrm>
          <a:custGeom>
            <a:avLst/>
            <a:gdLst/>
            <a:ahLst/>
            <a:cxnLst/>
            <a:rect l="l" t="t" r="r" b="b"/>
            <a:pathLst>
              <a:path w="1472565" h="1598929">
                <a:moveTo>
                  <a:pt x="1324990" y="0"/>
                </a:moveTo>
                <a:lnTo>
                  <a:pt x="147192" y="0"/>
                </a:lnTo>
                <a:lnTo>
                  <a:pt x="100673" y="7505"/>
                </a:lnTo>
                <a:lnTo>
                  <a:pt x="60268" y="28403"/>
                </a:lnTo>
                <a:lnTo>
                  <a:pt x="28403" y="60268"/>
                </a:lnTo>
                <a:lnTo>
                  <a:pt x="7505" y="100673"/>
                </a:lnTo>
                <a:lnTo>
                  <a:pt x="0" y="147192"/>
                </a:lnTo>
                <a:lnTo>
                  <a:pt x="0" y="1451482"/>
                </a:lnTo>
                <a:lnTo>
                  <a:pt x="7505" y="1498002"/>
                </a:lnTo>
                <a:lnTo>
                  <a:pt x="28403" y="1538407"/>
                </a:lnTo>
                <a:lnTo>
                  <a:pt x="60268" y="1570272"/>
                </a:lnTo>
                <a:lnTo>
                  <a:pt x="100673" y="1591170"/>
                </a:lnTo>
                <a:lnTo>
                  <a:pt x="147192" y="1598676"/>
                </a:lnTo>
                <a:lnTo>
                  <a:pt x="1324990" y="1598676"/>
                </a:lnTo>
                <a:lnTo>
                  <a:pt x="1371510" y="1591170"/>
                </a:lnTo>
                <a:lnTo>
                  <a:pt x="1411915" y="1570272"/>
                </a:lnTo>
                <a:lnTo>
                  <a:pt x="1443780" y="1538407"/>
                </a:lnTo>
                <a:lnTo>
                  <a:pt x="1464678" y="1498002"/>
                </a:lnTo>
                <a:lnTo>
                  <a:pt x="1472183" y="1451482"/>
                </a:lnTo>
                <a:lnTo>
                  <a:pt x="1472183" y="147192"/>
                </a:lnTo>
                <a:lnTo>
                  <a:pt x="1464678" y="100673"/>
                </a:lnTo>
                <a:lnTo>
                  <a:pt x="1443780" y="60268"/>
                </a:lnTo>
                <a:lnTo>
                  <a:pt x="1411915" y="28403"/>
                </a:lnTo>
                <a:lnTo>
                  <a:pt x="1371510" y="7505"/>
                </a:lnTo>
                <a:lnTo>
                  <a:pt x="1324990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9320" y="1722120"/>
            <a:ext cx="1472565" cy="1598930"/>
          </a:xfrm>
          <a:custGeom>
            <a:avLst/>
            <a:gdLst/>
            <a:ahLst/>
            <a:cxnLst/>
            <a:rect l="l" t="t" r="r" b="b"/>
            <a:pathLst>
              <a:path w="1472565" h="1598929">
                <a:moveTo>
                  <a:pt x="0" y="147192"/>
                </a:moveTo>
                <a:lnTo>
                  <a:pt x="7505" y="100673"/>
                </a:lnTo>
                <a:lnTo>
                  <a:pt x="28403" y="60268"/>
                </a:lnTo>
                <a:lnTo>
                  <a:pt x="60268" y="28403"/>
                </a:lnTo>
                <a:lnTo>
                  <a:pt x="100673" y="7505"/>
                </a:lnTo>
                <a:lnTo>
                  <a:pt x="147192" y="0"/>
                </a:lnTo>
                <a:lnTo>
                  <a:pt x="1324990" y="0"/>
                </a:lnTo>
                <a:lnTo>
                  <a:pt x="1371510" y="7505"/>
                </a:lnTo>
                <a:lnTo>
                  <a:pt x="1411915" y="28403"/>
                </a:lnTo>
                <a:lnTo>
                  <a:pt x="1443780" y="60268"/>
                </a:lnTo>
                <a:lnTo>
                  <a:pt x="1464678" y="100673"/>
                </a:lnTo>
                <a:lnTo>
                  <a:pt x="1472183" y="147192"/>
                </a:lnTo>
                <a:lnTo>
                  <a:pt x="1472183" y="1451482"/>
                </a:lnTo>
                <a:lnTo>
                  <a:pt x="1464678" y="1498002"/>
                </a:lnTo>
                <a:lnTo>
                  <a:pt x="1443780" y="1538407"/>
                </a:lnTo>
                <a:lnTo>
                  <a:pt x="1411915" y="1570272"/>
                </a:lnTo>
                <a:lnTo>
                  <a:pt x="1371510" y="1591170"/>
                </a:lnTo>
                <a:lnTo>
                  <a:pt x="1324990" y="1598676"/>
                </a:lnTo>
                <a:lnTo>
                  <a:pt x="147192" y="1598676"/>
                </a:lnTo>
                <a:lnTo>
                  <a:pt x="100673" y="1591170"/>
                </a:lnTo>
                <a:lnTo>
                  <a:pt x="60268" y="1570272"/>
                </a:lnTo>
                <a:lnTo>
                  <a:pt x="28403" y="1538407"/>
                </a:lnTo>
                <a:lnTo>
                  <a:pt x="7505" y="1498002"/>
                </a:lnTo>
                <a:lnTo>
                  <a:pt x="0" y="1451482"/>
                </a:lnTo>
                <a:lnTo>
                  <a:pt x="0" y="147192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61835" y="1808175"/>
            <a:ext cx="3282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60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1071" y="2311907"/>
            <a:ext cx="1472565" cy="2131060"/>
          </a:xfrm>
          <a:custGeom>
            <a:avLst/>
            <a:gdLst/>
            <a:ahLst/>
            <a:cxnLst/>
            <a:rect l="l" t="t" r="r" b="b"/>
            <a:pathLst>
              <a:path w="1472565" h="2131060">
                <a:moveTo>
                  <a:pt x="1324991" y="0"/>
                </a:moveTo>
                <a:lnTo>
                  <a:pt x="147192" y="0"/>
                </a:lnTo>
                <a:lnTo>
                  <a:pt x="100673" y="7505"/>
                </a:lnTo>
                <a:lnTo>
                  <a:pt x="60268" y="28403"/>
                </a:lnTo>
                <a:lnTo>
                  <a:pt x="28403" y="60268"/>
                </a:lnTo>
                <a:lnTo>
                  <a:pt x="7505" y="100673"/>
                </a:lnTo>
                <a:lnTo>
                  <a:pt x="0" y="147192"/>
                </a:lnTo>
                <a:lnTo>
                  <a:pt x="0" y="1983358"/>
                </a:lnTo>
                <a:lnTo>
                  <a:pt x="7505" y="2029878"/>
                </a:lnTo>
                <a:lnTo>
                  <a:pt x="28403" y="2070283"/>
                </a:lnTo>
                <a:lnTo>
                  <a:pt x="60268" y="2102148"/>
                </a:lnTo>
                <a:lnTo>
                  <a:pt x="100673" y="2123046"/>
                </a:lnTo>
                <a:lnTo>
                  <a:pt x="147192" y="2130552"/>
                </a:lnTo>
                <a:lnTo>
                  <a:pt x="1324991" y="2130552"/>
                </a:lnTo>
                <a:lnTo>
                  <a:pt x="1371510" y="2123046"/>
                </a:lnTo>
                <a:lnTo>
                  <a:pt x="1411915" y="2102148"/>
                </a:lnTo>
                <a:lnTo>
                  <a:pt x="1443780" y="2070283"/>
                </a:lnTo>
                <a:lnTo>
                  <a:pt x="1464678" y="2029878"/>
                </a:lnTo>
                <a:lnTo>
                  <a:pt x="1472183" y="1983358"/>
                </a:lnTo>
                <a:lnTo>
                  <a:pt x="1472183" y="147192"/>
                </a:lnTo>
                <a:lnTo>
                  <a:pt x="1464678" y="100673"/>
                </a:lnTo>
                <a:lnTo>
                  <a:pt x="1443780" y="60268"/>
                </a:lnTo>
                <a:lnTo>
                  <a:pt x="1411915" y="28403"/>
                </a:lnTo>
                <a:lnTo>
                  <a:pt x="1371510" y="7505"/>
                </a:lnTo>
                <a:lnTo>
                  <a:pt x="132499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1071" y="2311907"/>
            <a:ext cx="1472565" cy="2131060"/>
          </a:xfrm>
          <a:custGeom>
            <a:avLst/>
            <a:gdLst/>
            <a:ahLst/>
            <a:cxnLst/>
            <a:rect l="l" t="t" r="r" b="b"/>
            <a:pathLst>
              <a:path w="1472565" h="2131060">
                <a:moveTo>
                  <a:pt x="0" y="147192"/>
                </a:moveTo>
                <a:lnTo>
                  <a:pt x="7505" y="100673"/>
                </a:lnTo>
                <a:lnTo>
                  <a:pt x="28403" y="60268"/>
                </a:lnTo>
                <a:lnTo>
                  <a:pt x="60268" y="28403"/>
                </a:lnTo>
                <a:lnTo>
                  <a:pt x="100673" y="7505"/>
                </a:lnTo>
                <a:lnTo>
                  <a:pt x="147192" y="0"/>
                </a:lnTo>
                <a:lnTo>
                  <a:pt x="1324991" y="0"/>
                </a:lnTo>
                <a:lnTo>
                  <a:pt x="1371510" y="7505"/>
                </a:lnTo>
                <a:lnTo>
                  <a:pt x="1411915" y="28403"/>
                </a:lnTo>
                <a:lnTo>
                  <a:pt x="1443780" y="60268"/>
                </a:lnTo>
                <a:lnTo>
                  <a:pt x="1464678" y="100673"/>
                </a:lnTo>
                <a:lnTo>
                  <a:pt x="1472183" y="147192"/>
                </a:lnTo>
                <a:lnTo>
                  <a:pt x="1472183" y="1983358"/>
                </a:lnTo>
                <a:lnTo>
                  <a:pt x="1464678" y="2029878"/>
                </a:lnTo>
                <a:lnTo>
                  <a:pt x="1443780" y="2070283"/>
                </a:lnTo>
                <a:lnTo>
                  <a:pt x="1411915" y="2102148"/>
                </a:lnTo>
                <a:lnTo>
                  <a:pt x="1371510" y="2123046"/>
                </a:lnTo>
                <a:lnTo>
                  <a:pt x="1324991" y="2130552"/>
                </a:lnTo>
                <a:lnTo>
                  <a:pt x="147192" y="2130552"/>
                </a:lnTo>
                <a:lnTo>
                  <a:pt x="100673" y="2123046"/>
                </a:lnTo>
                <a:lnTo>
                  <a:pt x="60268" y="2102148"/>
                </a:lnTo>
                <a:lnTo>
                  <a:pt x="28403" y="2070283"/>
                </a:lnTo>
                <a:lnTo>
                  <a:pt x="7505" y="2029878"/>
                </a:lnTo>
                <a:lnTo>
                  <a:pt x="0" y="1983358"/>
                </a:lnTo>
                <a:lnTo>
                  <a:pt x="0" y="147192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14642" y="2407666"/>
            <a:ext cx="1144270" cy="1523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5" dirty="0">
                <a:latin typeface="Arial"/>
                <a:cs typeface="Arial"/>
              </a:rPr>
              <a:t>Thực </a:t>
            </a:r>
            <a:r>
              <a:rPr sz="1300" spc="-40" dirty="0">
                <a:latin typeface="Arial"/>
                <a:cs typeface="Arial"/>
              </a:rPr>
              <a:t>hiện  </a:t>
            </a:r>
            <a:r>
              <a:rPr sz="1300" spc="-60" dirty="0">
                <a:latin typeface="Arial"/>
                <a:cs typeface="Arial"/>
              </a:rPr>
              <a:t>phỏng </a:t>
            </a:r>
            <a:r>
              <a:rPr sz="1300" spc="-80" dirty="0">
                <a:latin typeface="Arial"/>
                <a:cs typeface="Arial"/>
              </a:rPr>
              <a:t>vấn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thôi  </a:t>
            </a:r>
            <a:r>
              <a:rPr sz="1300" spc="-60" dirty="0">
                <a:latin typeface="Arial"/>
                <a:cs typeface="Arial"/>
              </a:rPr>
              <a:t>việc</a:t>
            </a:r>
            <a:endParaRPr sz="1300">
              <a:latin typeface="Arial"/>
              <a:cs typeface="Arial"/>
            </a:endParaRPr>
          </a:p>
          <a:p>
            <a:pPr marL="127000" indent="-114300">
              <a:lnSpc>
                <a:spcPts val="1495"/>
              </a:lnSpc>
              <a:spcBef>
                <a:spcPts val="80"/>
              </a:spcBef>
              <a:buChar char="•"/>
              <a:tabLst>
                <a:tab pos="127000" algn="l"/>
              </a:tabLst>
            </a:pPr>
            <a:r>
              <a:rPr sz="1300" spc="-110" dirty="0">
                <a:latin typeface="Arial"/>
                <a:cs typeface="Arial"/>
              </a:rPr>
              <a:t>Phê </a:t>
            </a:r>
            <a:r>
              <a:rPr sz="1300" spc="-40" dirty="0">
                <a:latin typeface="Arial"/>
                <a:cs typeface="Arial"/>
              </a:rPr>
              <a:t>duyệt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việc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30"/>
              </a:lnSpc>
            </a:pPr>
            <a:r>
              <a:rPr sz="1300" dirty="0">
                <a:latin typeface="Arial"/>
                <a:cs typeface="Arial"/>
              </a:rPr>
              <a:t>thôi </a:t>
            </a:r>
            <a:r>
              <a:rPr sz="1300" spc="-60" dirty="0">
                <a:latin typeface="Arial"/>
                <a:cs typeface="Arial"/>
              </a:rPr>
              <a:t>việc</a:t>
            </a:r>
            <a:r>
              <a:rPr sz="1300" spc="-155" dirty="0">
                <a:latin typeface="Arial"/>
                <a:cs typeface="Arial"/>
              </a:rPr>
              <a:t> </a:t>
            </a:r>
            <a:r>
              <a:rPr sz="1300" spc="-110" dirty="0">
                <a:latin typeface="Arial"/>
                <a:cs typeface="Arial"/>
              </a:rPr>
              <a:t>và</a:t>
            </a:r>
            <a:endParaRPr sz="1300">
              <a:latin typeface="Arial"/>
              <a:cs typeface="Arial"/>
            </a:endParaRPr>
          </a:p>
          <a:p>
            <a:pPr marL="127000" marR="100965" algn="just">
              <a:lnSpc>
                <a:spcPts val="1430"/>
              </a:lnSpc>
              <a:spcBef>
                <a:spcPts val="90"/>
              </a:spcBef>
            </a:pPr>
            <a:r>
              <a:rPr sz="1300" spc="-45" dirty="0">
                <a:latin typeface="Arial"/>
                <a:cs typeface="Arial"/>
              </a:rPr>
              <a:t>thực </a:t>
            </a:r>
            <a:r>
              <a:rPr sz="1300" spc="-40" dirty="0">
                <a:latin typeface="Arial"/>
                <a:cs typeface="Arial"/>
              </a:rPr>
              <a:t>hiện</a:t>
            </a:r>
            <a:r>
              <a:rPr sz="1300" spc="-15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thủ  </a:t>
            </a:r>
            <a:r>
              <a:rPr sz="1300" spc="-25" dirty="0">
                <a:latin typeface="Arial"/>
                <a:cs typeface="Arial"/>
              </a:rPr>
              <a:t>tục </a:t>
            </a:r>
            <a:r>
              <a:rPr sz="1300" spc="-75" dirty="0">
                <a:latin typeface="Arial"/>
                <a:cs typeface="Arial"/>
              </a:rPr>
              <a:t>chấm </a:t>
            </a:r>
            <a:r>
              <a:rPr sz="1300" spc="-25" dirty="0">
                <a:latin typeface="Arial"/>
                <a:cs typeface="Arial"/>
              </a:rPr>
              <a:t>dứt  </a:t>
            </a:r>
            <a:r>
              <a:rPr sz="1300" spc="-70" dirty="0">
                <a:latin typeface="Arial"/>
                <a:cs typeface="Arial"/>
              </a:rPr>
              <a:t>hợp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đồng.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26" name="object 26"/>
          <p:cNvSpPr txBox="1"/>
          <p:nvPr/>
        </p:nvSpPr>
        <p:spPr>
          <a:xfrm>
            <a:off x="1261110" y="4874205"/>
            <a:ext cx="9635490" cy="118110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-50" dirty="0">
                <a:latin typeface="Arial"/>
                <a:cs typeface="Arial"/>
              </a:rPr>
              <a:t>. </a:t>
            </a: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100" dirty="0">
                <a:latin typeface="Arial"/>
                <a:cs typeface="Arial"/>
              </a:rPr>
              <a:t>được </a:t>
            </a:r>
            <a:r>
              <a:rPr sz="1600" spc="-45" dirty="0">
                <a:latin typeface="Arial"/>
                <a:cs typeface="Arial"/>
              </a:rPr>
              <a:t>thông </a:t>
            </a:r>
            <a:r>
              <a:rPr sz="1600" spc="-80" dirty="0">
                <a:latin typeface="Arial"/>
                <a:cs typeface="Arial"/>
              </a:rPr>
              <a:t>báo </a:t>
            </a:r>
            <a:r>
              <a:rPr sz="1600" spc="-95" dirty="0">
                <a:latin typeface="Arial"/>
                <a:cs typeface="Arial"/>
              </a:rPr>
              <a:t>về </a:t>
            </a:r>
            <a:r>
              <a:rPr sz="1600" spc="-25" dirty="0">
                <a:latin typeface="Arial"/>
                <a:cs typeface="Arial"/>
              </a:rPr>
              <a:t>thời </a:t>
            </a:r>
            <a:r>
              <a:rPr sz="1600" spc="-75" dirty="0">
                <a:latin typeface="Arial"/>
                <a:cs typeface="Arial"/>
              </a:rPr>
              <a:t>gian </a:t>
            </a:r>
            <a:r>
              <a:rPr sz="1600" spc="-5" dirty="0">
                <a:latin typeface="Arial"/>
                <a:cs typeface="Arial"/>
              </a:rPr>
              <a:t>thôi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việc;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20" dirty="0">
                <a:latin typeface="Arial"/>
                <a:cs typeface="Arial"/>
              </a:rPr>
              <a:t>thời </a:t>
            </a:r>
            <a:r>
              <a:rPr sz="1600" spc="-75" dirty="0">
                <a:latin typeface="Arial"/>
                <a:cs typeface="Arial"/>
              </a:rPr>
              <a:t>gian </a:t>
            </a:r>
            <a:r>
              <a:rPr sz="1600" spc="-15" dirty="0">
                <a:latin typeface="Arial"/>
                <a:cs typeface="Arial"/>
              </a:rPr>
              <a:t>tìm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145" dirty="0">
                <a:latin typeface="Arial"/>
                <a:cs typeface="Arial"/>
              </a:rPr>
              <a:t>sự </a:t>
            </a:r>
            <a:r>
              <a:rPr sz="1600" spc="-50" dirty="0">
                <a:latin typeface="Arial"/>
                <a:cs typeface="Arial"/>
              </a:rPr>
              <a:t>thay </a:t>
            </a:r>
            <a:r>
              <a:rPr sz="1600" spc="-20" dirty="0">
                <a:latin typeface="Arial"/>
                <a:cs typeface="Arial"/>
              </a:rPr>
              <a:t>thế </a:t>
            </a:r>
            <a:r>
              <a:rPr sz="1600" spc="-55" dirty="0">
                <a:latin typeface="Arial"/>
                <a:cs typeface="Arial"/>
              </a:rPr>
              <a:t>phù </a:t>
            </a:r>
            <a:r>
              <a:rPr sz="1600" spc="-65" dirty="0">
                <a:latin typeface="Arial"/>
                <a:cs typeface="Arial"/>
              </a:rPr>
              <a:t>hợp;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14" dirty="0">
                <a:latin typeface="Arial"/>
                <a:cs typeface="Arial"/>
              </a:rPr>
              <a:t>Đảm </a:t>
            </a:r>
            <a:r>
              <a:rPr sz="1600" spc="-80" dirty="0">
                <a:latin typeface="Arial"/>
                <a:cs typeface="Arial"/>
              </a:rPr>
              <a:t>bảo </a:t>
            </a:r>
            <a:r>
              <a:rPr sz="1600" spc="-75" dirty="0">
                <a:latin typeface="Arial"/>
                <a:cs typeface="Arial"/>
              </a:rPr>
              <a:t>hoàn </a:t>
            </a:r>
            <a:r>
              <a:rPr sz="1600" spc="-40" dirty="0">
                <a:latin typeface="Arial"/>
                <a:cs typeface="Arial"/>
              </a:rPr>
              <a:t>thành </a:t>
            </a:r>
            <a:r>
              <a:rPr sz="1600" spc="-85" dirty="0">
                <a:latin typeface="Arial"/>
                <a:cs typeface="Arial"/>
              </a:rPr>
              <a:t>đầy </a:t>
            </a:r>
            <a:r>
              <a:rPr sz="1600" spc="-35" dirty="0">
                <a:latin typeface="Arial"/>
                <a:cs typeface="Arial"/>
              </a:rPr>
              <a:t>đủ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80" dirty="0">
                <a:latin typeface="Arial"/>
                <a:cs typeface="Arial"/>
              </a:rPr>
              <a:t>bàn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giao.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305"/>
              </a:spcBef>
              <a:tabLst>
                <a:tab pos="1266190" algn="l"/>
                <a:tab pos="2264410" algn="l"/>
                <a:tab pos="2938145" algn="l"/>
                <a:tab pos="3686810" algn="l"/>
                <a:tab pos="4387850" algn="l"/>
              </a:tabLst>
            </a:pPr>
            <a:r>
              <a:rPr sz="2400" b="0" spc="-200" dirty="0">
                <a:latin typeface="Arial"/>
                <a:cs typeface="Arial"/>
              </a:rPr>
              <a:t>TỔ</a:t>
            </a:r>
            <a:r>
              <a:rPr sz="2400" b="0" spc="-415" dirty="0">
                <a:latin typeface="Arial"/>
                <a:cs typeface="Arial"/>
              </a:rPr>
              <a:t> </a:t>
            </a:r>
            <a:r>
              <a:rPr sz="2400" b="0" spc="-185" dirty="0">
                <a:latin typeface="Arial"/>
                <a:cs typeface="Arial"/>
              </a:rPr>
              <a:t>N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spc="-355" dirty="0">
                <a:latin typeface="Arial"/>
                <a:cs typeface="Arial"/>
              </a:rPr>
              <a:t>G	</a:t>
            </a:r>
            <a:r>
              <a:rPr sz="2400" b="0" spc="-254" dirty="0">
                <a:latin typeface="Arial"/>
                <a:cs typeface="Arial"/>
              </a:rPr>
              <a:t>Q</a:t>
            </a:r>
            <a:r>
              <a:rPr sz="2400" b="0" spc="-400" dirty="0">
                <a:latin typeface="Arial"/>
                <a:cs typeface="Arial"/>
              </a:rPr>
              <a:t> </a:t>
            </a:r>
            <a:r>
              <a:rPr sz="2400" b="0" spc="-100" dirty="0">
                <a:latin typeface="Arial"/>
                <a:cs typeface="Arial"/>
              </a:rPr>
              <a:t>UA</a:t>
            </a:r>
            <a:r>
              <a:rPr sz="2400" b="0" spc="-405" dirty="0">
                <a:latin typeface="Arial"/>
                <a:cs typeface="Arial"/>
              </a:rPr>
              <a:t> </a:t>
            </a:r>
            <a:r>
              <a:rPr sz="2400" b="0" spc="-185" dirty="0">
                <a:latin typeface="Arial"/>
                <a:cs typeface="Arial"/>
              </a:rPr>
              <a:t>N	N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spc="-280" dirty="0">
                <a:latin typeface="Arial"/>
                <a:cs typeface="Arial"/>
              </a:rPr>
              <a:t>Ộ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spc="-65" dirty="0">
                <a:latin typeface="Arial"/>
                <a:cs typeface="Arial"/>
              </a:rPr>
              <a:t>I	</a:t>
            </a:r>
            <a:r>
              <a:rPr sz="2400" b="0" spc="-254" dirty="0">
                <a:latin typeface="Arial"/>
                <a:cs typeface="Arial"/>
              </a:rPr>
              <a:t>Q</a:t>
            </a:r>
            <a:r>
              <a:rPr sz="2400" b="0" spc="-405" dirty="0">
                <a:latin typeface="Arial"/>
                <a:cs typeface="Arial"/>
              </a:rPr>
              <a:t> </a:t>
            </a:r>
            <a:r>
              <a:rPr sz="2400" b="0" spc="-195" dirty="0">
                <a:latin typeface="Arial"/>
                <a:cs typeface="Arial"/>
              </a:rPr>
              <a:t>U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spc="-434" dirty="0">
                <a:latin typeface="Arial"/>
                <a:cs typeface="Arial"/>
              </a:rPr>
              <a:t>Y	</a:t>
            </a:r>
            <a:r>
              <a:rPr sz="2400" b="0" spc="-325" dirty="0">
                <a:latin typeface="Arial"/>
                <a:cs typeface="Arial"/>
              </a:rPr>
              <a:t>L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spc="-215" dirty="0">
                <a:latin typeface="Arial"/>
                <a:cs typeface="Arial"/>
              </a:rPr>
              <a:t>A</a:t>
            </a:r>
            <a:r>
              <a:rPr sz="2400" b="0" spc="-430" dirty="0">
                <a:latin typeface="Arial"/>
                <a:cs typeface="Arial"/>
              </a:rPr>
              <a:t> </a:t>
            </a:r>
            <a:r>
              <a:rPr sz="2400" b="0" spc="-280" dirty="0">
                <a:latin typeface="Arial"/>
                <a:cs typeface="Arial"/>
              </a:rPr>
              <a:t>O	</a:t>
            </a:r>
            <a:r>
              <a:rPr sz="2400" b="0" spc="-235" dirty="0">
                <a:latin typeface="Arial"/>
                <a:cs typeface="Arial"/>
              </a:rPr>
              <a:t>Đ</a:t>
            </a:r>
            <a:r>
              <a:rPr sz="2400" b="0" spc="-425" dirty="0">
                <a:latin typeface="Arial"/>
                <a:cs typeface="Arial"/>
              </a:rPr>
              <a:t> </a:t>
            </a:r>
            <a:r>
              <a:rPr sz="2400" b="0" spc="-280" dirty="0">
                <a:latin typeface="Arial"/>
                <a:cs typeface="Arial"/>
              </a:rPr>
              <a:t>Ộ</a:t>
            </a:r>
            <a:r>
              <a:rPr sz="2400" b="0" spc="-425" dirty="0">
                <a:latin typeface="Arial"/>
                <a:cs typeface="Arial"/>
              </a:rPr>
              <a:t> </a:t>
            </a:r>
            <a:r>
              <a:rPr sz="2400" b="0" spc="-185" dirty="0">
                <a:latin typeface="Arial"/>
                <a:cs typeface="Arial"/>
              </a:rPr>
              <a:t>N</a:t>
            </a:r>
            <a:r>
              <a:rPr sz="2400" b="0" spc="-425" dirty="0">
                <a:latin typeface="Arial"/>
                <a:cs typeface="Arial"/>
              </a:rPr>
              <a:t> </a:t>
            </a:r>
            <a:r>
              <a:rPr sz="2400" b="0" spc="-355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0180" y="23177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0979" y="1474165"/>
            <a:ext cx="8538845" cy="313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212A35"/>
                </a:solidFill>
                <a:latin typeface="Arial"/>
                <a:cs typeface="Arial"/>
              </a:rPr>
              <a:t>GIỚI</a:t>
            </a:r>
            <a:r>
              <a:rPr sz="2400" spc="-20" dirty="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A35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366395" indent="-33909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CƠ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SỞ ÁP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DỤNG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367030" indent="-338455">
              <a:lnSpc>
                <a:spcPct val="100000"/>
              </a:lnSpc>
              <a:buAutoNum type="arabicPeriod"/>
              <a:tabLst>
                <a:tab pos="367665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NỘI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DUNG</a:t>
            </a:r>
            <a:endParaRPr sz="2400">
              <a:latin typeface="Arial"/>
              <a:cs typeface="Arial"/>
            </a:endParaRPr>
          </a:p>
          <a:p>
            <a:pPr marL="704850" marR="5080" indent="15240">
              <a:lnSpc>
                <a:spcPct val="140100"/>
              </a:lnSpc>
              <a:spcBef>
                <a:spcPts val="85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CHƯƠNG 1 –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HỢP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ĐỒNG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LAO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ĐỘNG VÀ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CHÍNH SÁCH LÀM VIỆC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CHƯƠNG 2 – CHÍNH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SÁCH ĐI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CÔNG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TÁC</a:t>
            </a:r>
            <a:endParaRPr sz="2000">
              <a:latin typeface="Arial"/>
              <a:cs typeface="Arial"/>
            </a:endParaRPr>
          </a:p>
          <a:p>
            <a:pPr marL="708025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CHƯƠNG 3 –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KỶ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LUẬT LAO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56857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55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nhập: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49986" y="960500"/>
            <a:ext cx="1080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latin typeface="Arial"/>
                <a:cs typeface="Arial"/>
              </a:rPr>
              <a:t>2.7 </a:t>
            </a:r>
            <a:r>
              <a:rPr sz="1600" b="1" spc="-125" dirty="0">
                <a:latin typeface="Arial"/>
                <a:cs typeface="Arial"/>
              </a:rPr>
              <a:t>Thôi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việc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65473"/>
              </p:ext>
            </p:extLst>
          </p:nvPr>
        </p:nvGraphicFramePr>
        <p:xfrm>
          <a:off x="550608" y="1360042"/>
          <a:ext cx="10753724" cy="524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9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LOẠI </a:t>
                      </a:r>
                      <a:r>
                        <a:rPr sz="14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HỢP </a:t>
                      </a: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ĐỒNG </a:t>
                      </a:r>
                      <a:r>
                        <a:rPr sz="14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LAO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56210" marR="139065" indent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THỜI 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GIAN </a:t>
                      </a:r>
                      <a:r>
                        <a:rPr sz="14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NGƯỜI  </a:t>
                      </a:r>
                      <a:r>
                        <a:rPr sz="14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LAO </a:t>
                      </a: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ĐỘNG </a:t>
                      </a:r>
                      <a:r>
                        <a:rPr sz="14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PHẢI  </a:t>
                      </a:r>
                      <a:r>
                        <a:rPr sz="14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THÔNG 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BÁO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TRƯỚC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86995" indent="-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THỜI 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GIAN  </a:t>
                      </a:r>
                      <a:r>
                        <a:rPr sz="14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NGƯỜI </a:t>
                      </a:r>
                      <a:r>
                        <a:rPr sz="14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SỬ </a:t>
                      </a:r>
                      <a:r>
                        <a:rPr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DỤNG  </a:t>
                      </a:r>
                      <a:r>
                        <a:rPr sz="14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LAO </a:t>
                      </a: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ĐỘNG </a:t>
                      </a:r>
                      <a:r>
                        <a:rPr sz="14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PHẢI  </a:t>
                      </a:r>
                      <a:r>
                        <a:rPr sz="14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THÔNG 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BÁO  </a:t>
                      </a:r>
                      <a:r>
                        <a:rPr sz="14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TRƯỚC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CỤ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THỂ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xác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45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630"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xác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03 </a:t>
                      </a:r>
                      <a:r>
                        <a:rPr sz="1600" b="1" spc="-160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b="1" spc="-13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trường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hợp: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 marR="176530">
                        <a:lnSpc>
                          <a:spcPct val="100000"/>
                        </a:lnSpc>
                        <a:buAutoNum type="alphaLcParenR"/>
                        <a:tabLst>
                          <a:tab pos="303530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đúng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 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kiện 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thỏa thuận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 marR="23304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lphaLcParenR"/>
                        <a:tabLst>
                          <a:tab pos="313690" algn="l"/>
                        </a:tabLst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Lương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trả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đủ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đúng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thoả  thuận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động;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2100" indent="-193675">
                        <a:lnSpc>
                          <a:spcPct val="100000"/>
                        </a:lnSpc>
                        <a:buAutoNum type="alphaLcParenR"/>
                        <a:tabLst>
                          <a:tab pos="292735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ngược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đãi,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quấy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rối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tình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dục,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cưỡng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bức;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 marR="287020">
                        <a:lnSpc>
                          <a:spcPct val="100000"/>
                        </a:lnSpc>
                        <a:buAutoNum type="alphaLcParenR"/>
                        <a:tabLst>
                          <a:tab pos="314325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ốm đau,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tai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nạn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phục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hồi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sau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90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trị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liên tục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hợp 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xác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giản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03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 thường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xuyên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34290" algn="r">
                        <a:lnSpc>
                          <a:spcPts val="1230"/>
                        </a:lnSpc>
                        <a:spcBef>
                          <a:spcPts val="1035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935">
                <a:tc>
                  <a:txBody>
                    <a:bodyPr/>
                    <a:lstStyle/>
                    <a:p>
                      <a:pPr marL="97790" marR="2286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giản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đơn 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 err="1">
                          <a:latin typeface="Arial"/>
                          <a:cs typeface="Arial"/>
                        </a:rPr>
                        <a:t>đồng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55" dirty="0" err="1">
                          <a:latin typeface="Arial"/>
                          <a:cs typeface="Arial"/>
                        </a:rPr>
                        <a:t>học</a:t>
                      </a:r>
                      <a:r>
                        <a:rPr lang="en-US"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55" dirty="0" err="1">
                          <a:latin typeface="Arial"/>
                          <a:cs typeface="Arial"/>
                        </a:rPr>
                        <a:t>nghề</a:t>
                      </a:r>
                      <a:r>
                        <a:rPr lang="en-US" sz="16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600" spc="-55" dirty="0" err="1">
                          <a:latin typeface="Arial"/>
                          <a:cs typeface="Arial"/>
                        </a:rPr>
                        <a:t>cộng</a:t>
                      </a:r>
                      <a:r>
                        <a:rPr lang="en-US"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55" dirty="0" err="1">
                          <a:latin typeface="Arial"/>
                          <a:cs typeface="Arial"/>
                        </a:rPr>
                        <a:t>tác</a:t>
                      </a:r>
                      <a:r>
                        <a:rPr lang="en-US"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55" dirty="0" err="1">
                          <a:latin typeface="Arial"/>
                          <a:cs typeface="Arial"/>
                        </a:rPr>
                        <a:t>viên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11835"/>
            <a:ext cx="44481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solidFill>
                  <a:srgbClr val="1F3863"/>
                </a:solidFill>
              </a:rPr>
              <a:t>II. </a:t>
            </a:r>
            <a:r>
              <a:rPr sz="1900" spc="-150" dirty="0">
                <a:solidFill>
                  <a:srgbClr val="1F3863"/>
                </a:solidFill>
              </a:rPr>
              <a:t>Thời gian </a:t>
            </a:r>
            <a:r>
              <a:rPr sz="1900" spc="-110" dirty="0">
                <a:solidFill>
                  <a:srgbClr val="1F3863"/>
                </a:solidFill>
              </a:rPr>
              <a:t>làm </a:t>
            </a:r>
            <a:r>
              <a:rPr sz="1900" spc="-150" dirty="0">
                <a:solidFill>
                  <a:srgbClr val="1F3863"/>
                </a:solidFill>
              </a:rPr>
              <a:t>việc </a:t>
            </a:r>
            <a:r>
              <a:rPr sz="1900" spc="-35" dirty="0">
                <a:solidFill>
                  <a:srgbClr val="1F3863"/>
                </a:solidFill>
              </a:rPr>
              <a:t>&amp; </a:t>
            </a:r>
            <a:r>
              <a:rPr sz="1900" spc="-155" dirty="0">
                <a:solidFill>
                  <a:srgbClr val="1F3863"/>
                </a:solidFill>
              </a:rPr>
              <a:t>chính </a:t>
            </a:r>
            <a:r>
              <a:rPr sz="1900" spc="-210" dirty="0">
                <a:solidFill>
                  <a:srgbClr val="1F3863"/>
                </a:solidFill>
              </a:rPr>
              <a:t>sách </a:t>
            </a:r>
            <a:r>
              <a:rPr sz="1900" spc="-90" dirty="0">
                <a:solidFill>
                  <a:srgbClr val="1F3863"/>
                </a:solidFill>
              </a:rPr>
              <a:t>thu</a:t>
            </a:r>
            <a:r>
              <a:rPr sz="1900" spc="-225" dirty="0">
                <a:solidFill>
                  <a:srgbClr val="1F3863"/>
                </a:solidFill>
              </a:rPr>
              <a:t> </a:t>
            </a:r>
            <a:r>
              <a:rPr sz="1900" spc="-135" dirty="0">
                <a:solidFill>
                  <a:srgbClr val="1F3863"/>
                </a:solidFill>
              </a:rPr>
              <a:t>nhập:</a:t>
            </a:r>
            <a:endParaRPr sz="1900"/>
          </a:p>
        </p:txBody>
      </p:sp>
      <p:sp>
        <p:nvSpPr>
          <p:cNvPr id="3" name="object 3"/>
          <p:cNvSpPr/>
          <p:nvPr/>
        </p:nvSpPr>
        <p:spPr>
          <a:xfrm>
            <a:off x="278015" y="5765456"/>
            <a:ext cx="11604625" cy="0"/>
          </a:xfrm>
          <a:custGeom>
            <a:avLst/>
            <a:gdLst/>
            <a:ahLst/>
            <a:cxnLst/>
            <a:rect l="l" t="t" r="r" b="b"/>
            <a:pathLst>
              <a:path w="11604625">
                <a:moveTo>
                  <a:pt x="0" y="0"/>
                </a:moveTo>
                <a:lnTo>
                  <a:pt x="116046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015" y="1065149"/>
          <a:ext cx="11604625" cy="425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2.7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Thôi việc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929">
                <a:tc>
                  <a:txBody>
                    <a:bodyPr/>
                    <a:lstStyle/>
                    <a:p>
                      <a:pPr marL="90805" marR="1644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i="1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i="1" spc="-70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i="1" spc="-114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i="1" spc="-40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phương  </a:t>
                      </a:r>
                      <a:r>
                        <a:rPr sz="1600" i="1" spc="-90" dirty="0"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i="1" spc="-20" dirty="0">
                          <a:latin typeface="Arial"/>
                          <a:cs typeface="Arial"/>
                        </a:rPr>
                        <a:t>dứt </a:t>
                      </a:r>
                      <a:r>
                        <a:rPr sz="1600" i="1" spc="-180" dirty="0"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i="1" spc="-2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i="1" spc="-125" dirty="0">
                          <a:latin typeface="Arial"/>
                          <a:cs typeface="Arial"/>
                        </a:rPr>
                        <a:t>các  </a:t>
                      </a:r>
                      <a:r>
                        <a:rPr sz="1600" i="1" spc="-30" dirty="0">
                          <a:latin typeface="Arial"/>
                          <a:cs typeface="Arial"/>
                        </a:rPr>
                        <a:t>trường</a:t>
                      </a:r>
                      <a:r>
                        <a:rPr sz="16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hợp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984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-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 cung 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 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đúng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công 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 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hoặc</a:t>
                      </a:r>
                      <a:r>
                        <a:rPr sz="16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kiện làm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thoả thuận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80" dirty="0">
                          <a:latin typeface="Arial"/>
                          <a:cs typeface="Arial"/>
                        </a:rPr>
                        <a:t>HĐLĐ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 indent="-342900">
                        <a:lnSpc>
                          <a:spcPct val="100000"/>
                        </a:lnSpc>
                        <a:spcBef>
                          <a:spcPts val="1195"/>
                        </a:spcBef>
                        <a:buChar char="-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Tiền lương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thanh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đúng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đúng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thoả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thuận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HĐLĐ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 indent="-342900">
                        <a:lnSpc>
                          <a:spcPct val="100000"/>
                        </a:lnSpc>
                        <a:spcBef>
                          <a:spcPts val="1205"/>
                        </a:spcBef>
                        <a:buChar char="-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ngược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đãi,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quấy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rối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tình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dục,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cưỡng</a:t>
                      </a:r>
                      <a:r>
                        <a:rPr sz="16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bức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Char char="-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Bản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thân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gia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đình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gặp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khó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khăn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tiếp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tục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thực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hiện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HĐLĐ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Char char="-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bầu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chọn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để thực hiện nhiệm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vụ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chuyên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môn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tại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cơ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quan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dân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cử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được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để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>
                        <a:lnSpc>
                          <a:spcPct val="100000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giữ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một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vị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trí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chính quyền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 marR="8509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Char char="-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mang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thai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thôi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sự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cơ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sở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khám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bệnh,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chữa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thẩm 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quyền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4984" marR="84455" indent="-342900" algn="just">
                        <a:lnSpc>
                          <a:spcPct val="100000"/>
                        </a:lnSpc>
                        <a:spcBef>
                          <a:spcPts val="1205"/>
                        </a:spcBef>
                        <a:buChar char="-"/>
                        <a:tabLst>
                          <a:tab pos="515620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ốm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đau,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tai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nạn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phục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hồi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sau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90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trị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liên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tục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làm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xác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giản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thường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xuyên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2" name="object 2"/>
          <p:cNvSpPr txBox="1"/>
          <p:nvPr/>
        </p:nvSpPr>
        <p:spPr>
          <a:xfrm>
            <a:off x="356717" y="709675"/>
            <a:ext cx="3745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1F3863"/>
                </a:solidFill>
                <a:latin typeface="Arial"/>
                <a:cs typeface="Arial"/>
              </a:rPr>
              <a:t>II. </a:t>
            </a:r>
            <a:r>
              <a:rPr sz="1600" b="1" spc="-130" dirty="0">
                <a:solidFill>
                  <a:srgbClr val="1F3863"/>
                </a:solidFill>
                <a:latin typeface="Arial"/>
                <a:cs typeface="Arial"/>
              </a:rPr>
              <a:t>Thời gian </a:t>
            </a:r>
            <a:r>
              <a:rPr sz="1600" b="1" spc="-95" dirty="0">
                <a:solidFill>
                  <a:srgbClr val="1F3863"/>
                </a:solidFill>
                <a:latin typeface="Arial"/>
                <a:cs typeface="Arial"/>
              </a:rPr>
              <a:t>làm </a:t>
            </a:r>
            <a:r>
              <a:rPr sz="1600" b="1" spc="-130" dirty="0">
                <a:solidFill>
                  <a:srgbClr val="1F3863"/>
                </a:solidFill>
                <a:latin typeface="Arial"/>
                <a:cs typeface="Arial"/>
              </a:rPr>
              <a:t>việc </a:t>
            </a:r>
            <a:r>
              <a:rPr sz="1600" b="1" spc="-35" dirty="0">
                <a:solidFill>
                  <a:srgbClr val="1F3863"/>
                </a:solidFill>
                <a:latin typeface="Arial"/>
                <a:cs typeface="Arial"/>
              </a:rPr>
              <a:t>&amp; </a:t>
            </a:r>
            <a:r>
              <a:rPr sz="1600" b="1" spc="-130" dirty="0">
                <a:solidFill>
                  <a:srgbClr val="1F3863"/>
                </a:solidFill>
                <a:latin typeface="Arial"/>
                <a:cs typeface="Arial"/>
              </a:rPr>
              <a:t>chính </a:t>
            </a:r>
            <a:r>
              <a:rPr sz="1600" b="1" spc="-175" dirty="0">
                <a:solidFill>
                  <a:srgbClr val="1F3863"/>
                </a:solidFill>
                <a:latin typeface="Arial"/>
                <a:cs typeface="Arial"/>
              </a:rPr>
              <a:t>sách </a:t>
            </a:r>
            <a:r>
              <a:rPr sz="1600" b="1" spc="-80" dirty="0">
                <a:solidFill>
                  <a:srgbClr val="1F3863"/>
                </a:solidFill>
                <a:latin typeface="Arial"/>
                <a:cs typeface="Arial"/>
              </a:rPr>
              <a:t>thu</a:t>
            </a:r>
            <a:r>
              <a:rPr sz="1600" b="1" spc="-13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1F3863"/>
                </a:solidFill>
                <a:latin typeface="Arial"/>
                <a:cs typeface="Arial"/>
              </a:rPr>
              <a:t>nhập: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66693"/>
              </p:ext>
            </p:extLst>
          </p:nvPr>
        </p:nvGraphicFramePr>
        <p:xfrm>
          <a:off x="278015" y="1220216"/>
          <a:ext cx="11514455" cy="512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2.7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Thôi</a:t>
                      </a:r>
                      <a:r>
                        <a:rPr sz="18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việc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730">
                <a:tc>
                  <a:txBody>
                    <a:bodyPr/>
                    <a:lstStyle/>
                    <a:p>
                      <a:pPr marL="90805" marR="2552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i="1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i="1" spc="-114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i="1" spc="-40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phương  </a:t>
                      </a:r>
                      <a:r>
                        <a:rPr sz="1600" i="1" spc="-90" dirty="0"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i="1" spc="-20" dirty="0">
                          <a:latin typeface="Arial"/>
                          <a:cs typeface="Arial"/>
                        </a:rPr>
                        <a:t>dứt </a:t>
                      </a:r>
                      <a:r>
                        <a:rPr sz="1600" i="1" spc="-180" dirty="0"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i="1" spc="-2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i="1" spc="-125" dirty="0">
                          <a:latin typeface="Arial"/>
                          <a:cs typeface="Arial"/>
                        </a:rPr>
                        <a:t>các  </a:t>
                      </a:r>
                      <a:r>
                        <a:rPr sz="1600" i="1" spc="-30" dirty="0">
                          <a:latin typeface="Arial"/>
                          <a:cs typeface="Arial"/>
                        </a:rPr>
                        <a:t>trường</a:t>
                      </a:r>
                      <a:r>
                        <a:rPr sz="16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hợp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 marR="81915" indent="-342900" algn="just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-"/>
                        <a:tabLst>
                          <a:tab pos="606425" algn="l"/>
                        </a:tabLst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giảm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sút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sắp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xếp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lại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tổ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chức,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bao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gồm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cả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giải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sáp </a:t>
                      </a:r>
                      <a:r>
                        <a:rPr sz="1600" spc="-75" dirty="0" err="1">
                          <a:latin typeface="Arial"/>
                          <a:cs typeface="Arial"/>
                        </a:rPr>
                        <a:t>nhập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 </a:t>
                      </a:r>
                      <a:r>
                        <a:rPr lang="vi-VN" sz="1600" spc="-70" dirty="0">
                          <a:latin typeface="Arial"/>
                          <a:cs typeface="Arial"/>
                        </a:rPr>
                        <a:t>hợp nhất</a:t>
                      </a:r>
                      <a:r>
                        <a:rPr lang="en-US"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5" dirty="0" err="1">
                          <a:latin typeface="Arial"/>
                          <a:cs typeface="Arial"/>
                        </a:rPr>
                        <a:t>các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 err="1">
                          <a:latin typeface="Arial"/>
                          <a:cs typeface="Arial"/>
                        </a:rPr>
                        <a:t>phòng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ban</a:t>
                      </a:r>
                      <a:r>
                        <a:rPr lang="vi-VN" sz="1600" spc="-70" dirty="0">
                          <a:latin typeface="Arial"/>
                          <a:cs typeface="Arial"/>
                        </a:rPr>
                        <a:t>, chia tách doanh nghiệp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này,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yêu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cầu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đào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tạo lại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phân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các 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khác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ty. 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Tuy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nhiên,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nếu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sắp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xếp được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mới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viên, 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tiến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thủ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tục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dứt 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Luật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động.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ít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nhất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 marR="84455" indent="-342900">
                        <a:lnSpc>
                          <a:spcPct val="100000"/>
                        </a:lnSpc>
                        <a:spcBef>
                          <a:spcPts val="1205"/>
                        </a:spcBef>
                        <a:buChar char="-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spc="-14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buộc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giảm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bớt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mặc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dù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đã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cố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gắng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phục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hồi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thiên tai,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hỏa 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hoạn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một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sự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kiện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bất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khả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kháng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7950834" algn="l"/>
                        </a:tabLst>
                      </a:pPr>
                      <a:r>
                        <a:rPr sz="1600" b="1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Trong  </a:t>
                      </a:r>
                      <a:r>
                        <a:rPr sz="160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trường  </a:t>
                      </a:r>
                      <a:r>
                        <a:rPr sz="1600" b="1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hợp  </a:t>
                      </a:r>
                      <a:r>
                        <a:rPr sz="1600" b="1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này,  </a:t>
                      </a:r>
                      <a:r>
                        <a:rPr sz="1600" b="1" spc="-1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công  </a:t>
                      </a:r>
                      <a:r>
                        <a:rPr sz="1600" b="1" spc="-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ty </a:t>
                      </a:r>
                      <a:r>
                        <a:rPr sz="1600" b="1" spc="-1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sẽ  </a:t>
                      </a:r>
                      <a:r>
                        <a:rPr sz="160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thông  </a:t>
                      </a:r>
                      <a:r>
                        <a:rPr sz="16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báo  </a:t>
                      </a:r>
                      <a:r>
                        <a:rPr sz="16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trước </a:t>
                      </a:r>
                      <a:r>
                        <a:rPr sz="160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45 </a:t>
                      </a:r>
                      <a:r>
                        <a:rPr sz="1600" b="1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ngày  </a:t>
                      </a:r>
                      <a:r>
                        <a:rPr sz="1600" b="1" spc="-1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cho  </a:t>
                      </a:r>
                      <a:r>
                        <a:rPr sz="16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nhân  </a:t>
                      </a:r>
                      <a:r>
                        <a:rPr sz="160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viên</a:t>
                      </a:r>
                      <a:r>
                        <a:rPr sz="16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có </a:t>
                      </a:r>
                      <a:r>
                        <a:rPr sz="1600" b="1" spc="-1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HĐLĐ	</a:t>
                      </a:r>
                      <a:r>
                        <a:rPr sz="1600" b="1" spc="-1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xác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>
                        <a:lnSpc>
                          <a:spcPct val="100000"/>
                        </a:lnSpc>
                      </a:pPr>
                      <a:r>
                        <a:rPr sz="1600" b="1" spc="-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hạn; </a:t>
                      </a:r>
                      <a:r>
                        <a:rPr sz="160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30 </a:t>
                      </a:r>
                      <a:r>
                        <a:rPr sz="1600" b="1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b="1" spc="-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với </a:t>
                      </a:r>
                      <a:r>
                        <a:rPr sz="1600" b="1" spc="-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b="1" spc="-1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xác </a:t>
                      </a:r>
                      <a:r>
                        <a:rPr sz="1600" b="1" spc="-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b="1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và </a:t>
                      </a:r>
                      <a:r>
                        <a:rPr sz="160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03 </a:t>
                      </a:r>
                      <a:r>
                        <a:rPr sz="1600" b="1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b="1" spc="-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với </a:t>
                      </a:r>
                      <a:r>
                        <a:rPr sz="1600" b="1" spc="-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b="1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giản</a:t>
                      </a:r>
                      <a:r>
                        <a:rPr sz="1600" b="1" spc="1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đơn.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Char char="-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qua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đời,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5" dirty="0" err="1">
                          <a:latin typeface="Arial"/>
                          <a:cs typeface="Arial"/>
                        </a:rPr>
                        <a:t>nghỉ</a:t>
                      </a:r>
                      <a:r>
                        <a:rPr sz="16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 err="1">
                          <a:latin typeface="Arial"/>
                          <a:cs typeface="Arial"/>
                        </a:rPr>
                        <a:t>hưu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 indent="-342900">
                        <a:lnSpc>
                          <a:spcPct val="100000"/>
                        </a:lnSpc>
                        <a:spcBef>
                          <a:spcPts val="1205"/>
                        </a:spcBef>
                        <a:buChar char="-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Hết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xác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gia</a:t>
                      </a:r>
                      <a:r>
                        <a:rPr sz="1600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hạn.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 indent="-342900">
                        <a:lnSpc>
                          <a:spcPct val="100000"/>
                        </a:lnSpc>
                        <a:spcBef>
                          <a:spcPts val="1195"/>
                        </a:spcBef>
                        <a:buChar char="-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Hoàn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thành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nhiệm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vụ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cụ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[Công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6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dứt 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trước15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ngày]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0579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Char char="-"/>
                        <a:tabLst>
                          <a:tab pos="605790" algn="l"/>
                          <a:tab pos="606425" algn="l"/>
                        </a:tabLst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Hiệu quả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đáp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ứng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yêu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 err="1">
                          <a:latin typeface="Arial"/>
                          <a:cs typeface="Arial"/>
                        </a:rPr>
                        <a:t>cầu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.</a:t>
                      </a:r>
                      <a:endParaRPr lang="en-US" sz="1600" spc="-90" dirty="0">
                        <a:latin typeface="Arial"/>
                        <a:cs typeface="Arial"/>
                      </a:endParaRPr>
                    </a:p>
                    <a:p>
                      <a:pPr marL="60579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Char char="-"/>
                        <a:tabLst>
                          <a:tab pos="605790" algn="l"/>
                          <a:tab pos="606425" algn="l"/>
                        </a:tabLst>
                      </a:pPr>
                      <a:r>
                        <a:rPr lang="vi-VN" sz="1600" spc="-7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Người lao động bị xử lý kỷ luật sa thải theo</a:t>
                      </a:r>
                      <a:r>
                        <a:rPr lang="en-US" sz="1600" spc="-7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600" spc="-75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Mục</a:t>
                      </a:r>
                      <a:r>
                        <a:rPr lang="en-US" sz="1600" spc="-7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3 </a:t>
                      </a:r>
                      <a:r>
                        <a:rPr lang="en-US" sz="1600" spc="-75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Điều</a:t>
                      </a:r>
                      <a:r>
                        <a:rPr lang="en-US" sz="1600" spc="-7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VI</a:t>
                      </a:r>
                      <a:endParaRPr sz="1600" spc="-7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98880"/>
              </p:ext>
            </p:extLst>
          </p:nvPr>
        </p:nvGraphicFramePr>
        <p:xfrm>
          <a:off x="353593" y="1299083"/>
          <a:ext cx="11690985" cy="2358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5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2.8 </a:t>
                      </a:r>
                      <a:r>
                        <a:rPr sz="1800" b="1" spc="-150" dirty="0">
                          <a:latin typeface="Arial"/>
                          <a:cs typeface="Arial"/>
                        </a:rPr>
                        <a:t>Thanh</a:t>
                      </a:r>
                      <a:r>
                        <a:rPr sz="18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toán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75" dirty="0">
                          <a:latin typeface="Arial"/>
                          <a:cs typeface="Arial"/>
                        </a:rPr>
                        <a:t>Sau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kết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thúc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quá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trình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bàn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giao,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thanh toán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dứt 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HĐLĐ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cuối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cùng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chi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trả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cùng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kỳ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trả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lương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gần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nhất,</a:t>
                      </a:r>
                      <a:r>
                        <a:rPr sz="1600" u="heavy" spc="-4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600" u="heavy" spc="-8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nhưng </a:t>
                      </a:r>
                      <a:r>
                        <a:rPr sz="1600" u="heavy" spc="-8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không quá </a:t>
                      </a:r>
                      <a:r>
                        <a:rPr sz="1600" u="heavy" spc="-9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30 </a:t>
                      </a:r>
                      <a:r>
                        <a:rPr sz="1600" u="heavy" spc="-114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ngày kể </a:t>
                      </a:r>
                      <a:r>
                        <a:rPr sz="1600" u="heavy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từ </a:t>
                      </a:r>
                      <a:r>
                        <a:rPr sz="1600" u="heavy" spc="-114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u="heavy" spc="-9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u="heavy" spc="-3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dứt</a:t>
                      </a:r>
                      <a:r>
                        <a:rPr sz="1600" u="heavy" spc="-16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600" u="heavy" spc="-18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HĐLĐ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61670">
                        <a:lnSpc>
                          <a:spcPct val="100000"/>
                        </a:lnSpc>
                      </a:pPr>
                      <a:r>
                        <a:rPr sz="1600" u="heavy" spc="-40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heavy" spc="-10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có </a:t>
                      </a:r>
                      <a:r>
                        <a:rPr sz="1600" u="heavy" spc="-5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hiệu</a:t>
                      </a:r>
                      <a:r>
                        <a:rPr sz="1600" u="heavy" spc="-7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600" u="heavy" spc="-8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lực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000760" indent="-10858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1001394" algn="l"/>
                        </a:tabLst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Lương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000760" indent="-108585">
                        <a:lnSpc>
                          <a:spcPct val="100000"/>
                        </a:lnSpc>
                        <a:buChar char="-"/>
                        <a:tabLst>
                          <a:tab pos="1001394" algn="l"/>
                        </a:tabLst>
                      </a:pPr>
                      <a:r>
                        <a:rPr sz="1600" spc="-190" dirty="0" err="1">
                          <a:latin typeface="Arial"/>
                          <a:cs typeface="Arial"/>
                        </a:rPr>
                        <a:t>Các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khoản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thanh </a:t>
                      </a:r>
                      <a:r>
                        <a:rPr sz="1600" spc="-40" dirty="0" err="1">
                          <a:latin typeface="Arial"/>
                          <a:cs typeface="Arial"/>
                        </a:rPr>
                        <a:t>toán</a:t>
                      </a:r>
                      <a:r>
                        <a:rPr sz="16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 err="1">
                          <a:latin typeface="Arial"/>
                          <a:cs typeface="Arial"/>
                        </a:rPr>
                        <a:t>khác</a:t>
                      </a:r>
                      <a:r>
                        <a:rPr lang="en-US" sz="1600" spc="-95" dirty="0"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600" spc="-95" dirty="0" err="1">
                          <a:latin typeface="Arial"/>
                          <a:cs typeface="Arial"/>
                        </a:rPr>
                        <a:t>nếu</a:t>
                      </a:r>
                      <a:r>
                        <a:rPr lang="en-US"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95" dirty="0" err="1">
                          <a:latin typeface="Arial"/>
                          <a:cs typeface="Arial"/>
                        </a:rPr>
                        <a:t>có</a:t>
                      </a:r>
                      <a:r>
                        <a:rPr lang="en-US" sz="1600" spc="-95" dirty="0">
                          <a:latin typeface="Arial"/>
                          <a:cs typeface="Arial"/>
                        </a:rPr>
                        <a:t>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17" y="632206"/>
            <a:ext cx="4608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55" dirty="0">
                <a:solidFill>
                  <a:srgbClr val="1F3863"/>
                </a:solidFill>
              </a:rPr>
              <a:t> </a:t>
            </a:r>
            <a:r>
              <a:rPr sz="2000" spc="-140" dirty="0">
                <a:solidFill>
                  <a:srgbClr val="1F3863"/>
                </a:solidFill>
              </a:rPr>
              <a:t>nhập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45998"/>
            <a:ext cx="4608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II. </a:t>
            </a:r>
            <a:r>
              <a:rPr sz="2000" spc="-150" dirty="0">
                <a:solidFill>
                  <a:srgbClr val="1F3863"/>
                </a:solidFill>
              </a:rPr>
              <a:t>Thời </a:t>
            </a:r>
            <a:r>
              <a:rPr sz="2000" spc="-160" dirty="0">
                <a:solidFill>
                  <a:srgbClr val="1F3863"/>
                </a:solidFill>
              </a:rPr>
              <a:t>gian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 </a:t>
            </a:r>
            <a:r>
              <a:rPr sz="2000" spc="-215" dirty="0">
                <a:solidFill>
                  <a:srgbClr val="1F3863"/>
                </a:solidFill>
              </a:rPr>
              <a:t>sách </a:t>
            </a:r>
            <a:r>
              <a:rPr sz="2000" spc="-90" dirty="0">
                <a:solidFill>
                  <a:srgbClr val="1F3863"/>
                </a:solidFill>
              </a:rPr>
              <a:t>thu</a:t>
            </a:r>
            <a:r>
              <a:rPr sz="2000" spc="-390" dirty="0">
                <a:solidFill>
                  <a:srgbClr val="1F3863"/>
                </a:solidFill>
              </a:rPr>
              <a:t> </a:t>
            </a:r>
            <a:r>
              <a:rPr sz="2000" spc="-140" dirty="0">
                <a:solidFill>
                  <a:srgbClr val="1F3863"/>
                </a:solidFill>
              </a:rPr>
              <a:t>nhập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77075" y="6474967"/>
            <a:ext cx="11196320" cy="0"/>
          </a:xfrm>
          <a:custGeom>
            <a:avLst/>
            <a:gdLst/>
            <a:ahLst/>
            <a:cxnLst/>
            <a:rect l="l" t="t" r="r" b="b"/>
            <a:pathLst>
              <a:path w="11196320">
                <a:moveTo>
                  <a:pt x="0" y="0"/>
                </a:moveTo>
                <a:lnTo>
                  <a:pt x="11195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3966"/>
              </p:ext>
            </p:extLst>
          </p:nvPr>
        </p:nvGraphicFramePr>
        <p:xfrm>
          <a:off x="377075" y="1248663"/>
          <a:ext cx="11195050" cy="187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75" dirty="0">
                          <a:latin typeface="Arial"/>
                          <a:cs typeface="Arial"/>
                        </a:rPr>
                        <a:t>2.</a:t>
                      </a:r>
                      <a:r>
                        <a:rPr lang="en-US" sz="1800" b="1" spc="-7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5" dirty="0">
                          <a:latin typeface="Arial"/>
                          <a:cs typeface="Arial"/>
                        </a:rPr>
                        <a:t>Những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thủ 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tục </a:t>
                      </a:r>
                      <a:r>
                        <a:rPr sz="1800" b="1" spc="-170" dirty="0">
                          <a:latin typeface="Arial"/>
                          <a:cs typeface="Arial"/>
                        </a:rPr>
                        <a:t>cần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thiết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14" dirty="0">
                          <a:latin typeface="Arial"/>
                          <a:cs typeface="Arial"/>
                        </a:rPr>
                        <a:t>trước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thôi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việc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Bàn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giao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công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hoàn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tất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trình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thôi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việc;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5290" indent="-107950">
                        <a:lnSpc>
                          <a:spcPct val="100000"/>
                        </a:lnSpc>
                        <a:spcBef>
                          <a:spcPts val="1000"/>
                        </a:spcBef>
                        <a:buChar char="-"/>
                        <a:tabLst>
                          <a:tab pos="415925" algn="l"/>
                        </a:tabLst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Gởi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nhà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cấp;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5290" indent="-107950">
                        <a:lnSpc>
                          <a:spcPct val="100000"/>
                        </a:lnSpc>
                        <a:spcBef>
                          <a:spcPts val="965"/>
                        </a:spcBef>
                        <a:buChar char="-"/>
                        <a:tabLst>
                          <a:tab pos="415925" algn="l"/>
                        </a:tabLst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Tất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khoản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nợ;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5290" indent="-107950">
                        <a:lnSpc>
                          <a:spcPct val="100000"/>
                        </a:lnSpc>
                        <a:spcBef>
                          <a:spcPts val="960"/>
                        </a:spcBef>
                        <a:buChar char="-"/>
                        <a:tabLst>
                          <a:tab pos="415925" algn="l"/>
                        </a:tabLst>
                      </a:pPr>
                      <a:r>
                        <a:rPr sz="1600" spc="-105" dirty="0">
                          <a:latin typeface="Arial"/>
                          <a:cs typeface="Arial"/>
                        </a:rPr>
                        <a:t>Hoàn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trả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tất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cả các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thiết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bị,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cụ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đã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cung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tình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trạng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tốt.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0805">
                        <a:lnSpc>
                          <a:spcPts val="2150"/>
                        </a:lnSpc>
                        <a:spcBef>
                          <a:spcPts val="245"/>
                        </a:spcBef>
                      </a:pPr>
                      <a:r>
                        <a:rPr sz="1800" b="1" spc="-75" dirty="0">
                          <a:latin typeface="Arial"/>
                          <a:cs typeface="Arial"/>
                        </a:rPr>
                        <a:t>2.1</a:t>
                      </a:r>
                      <a:r>
                        <a:rPr lang="en-US" sz="1800" b="1" spc="-7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60" dirty="0">
                          <a:latin typeface="Arial"/>
                          <a:cs typeface="Arial"/>
                        </a:rPr>
                        <a:t>Phê 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duyệt 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thôi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việc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7334" y="3269869"/>
          <a:ext cx="11052807" cy="291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Chứng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từ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Cấp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bậc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R="2298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R="7461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Nhân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viên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35">
                <a:tc rowSpan="3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0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1600" b="1" spc="-70" dirty="0">
                          <a:latin typeface="Arial"/>
                          <a:cs typeface="Arial"/>
                        </a:rPr>
                        <a:t>thôi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30" dirty="0">
                          <a:latin typeface="Arial"/>
                          <a:cs typeface="Arial"/>
                        </a:rPr>
                        <a:t>việc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6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Trưởng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nhóm/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Trưởng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phòng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6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5" dirty="0">
                          <a:latin typeface="Arial"/>
                          <a:cs typeface="Arial"/>
                        </a:rPr>
                        <a:t>Giám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đốc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6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35" dirty="0">
                          <a:latin typeface="Arial"/>
                          <a:cs typeface="Arial"/>
                        </a:rPr>
                        <a:t>Thanh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toán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b="1" spc="-70" dirty="0">
                          <a:latin typeface="Arial"/>
                          <a:cs typeface="Arial"/>
                        </a:rPr>
                        <a:t>thôi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30" dirty="0">
                          <a:latin typeface="Arial"/>
                          <a:cs typeface="Arial"/>
                        </a:rPr>
                        <a:t>việc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Tất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cả các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bậc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6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568578"/>
            <a:ext cx="2082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215" dirty="0">
                <a:solidFill>
                  <a:srgbClr val="1F3863"/>
                </a:solidFill>
              </a:rPr>
              <a:t>Chế </a:t>
            </a:r>
            <a:r>
              <a:rPr sz="2000" spc="-114" dirty="0">
                <a:solidFill>
                  <a:srgbClr val="1F3863"/>
                </a:solidFill>
              </a:rPr>
              <a:t>độ </a:t>
            </a:r>
            <a:r>
              <a:rPr sz="2000" spc="-180" dirty="0">
                <a:solidFill>
                  <a:srgbClr val="1F3863"/>
                </a:solidFill>
              </a:rPr>
              <a:t>phúc</a:t>
            </a:r>
            <a:r>
              <a:rPr sz="2000" spc="-165" dirty="0">
                <a:solidFill>
                  <a:srgbClr val="1F3863"/>
                </a:solidFill>
              </a:rPr>
              <a:t> </a:t>
            </a:r>
            <a:r>
              <a:rPr sz="2000" spc="-100" dirty="0">
                <a:solidFill>
                  <a:srgbClr val="1F3863"/>
                </a:solidFill>
              </a:rPr>
              <a:t>lợi: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504304" y="1415033"/>
            <a:ext cx="11083925" cy="0"/>
          </a:xfrm>
          <a:custGeom>
            <a:avLst/>
            <a:gdLst/>
            <a:ahLst/>
            <a:cxnLst/>
            <a:rect l="l" t="t" r="r" b="b"/>
            <a:pathLst>
              <a:path w="11083925">
                <a:moveTo>
                  <a:pt x="0" y="0"/>
                </a:moveTo>
                <a:lnTo>
                  <a:pt x="110836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04" y="1049274"/>
            <a:ext cx="11083925" cy="0"/>
          </a:xfrm>
          <a:custGeom>
            <a:avLst/>
            <a:gdLst/>
            <a:ahLst/>
            <a:cxnLst/>
            <a:rect l="l" t="t" r="r" b="b"/>
            <a:pathLst>
              <a:path w="11083925">
                <a:moveTo>
                  <a:pt x="0" y="0"/>
                </a:moveTo>
                <a:lnTo>
                  <a:pt x="110836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04" y="6465455"/>
            <a:ext cx="11083925" cy="0"/>
          </a:xfrm>
          <a:custGeom>
            <a:avLst/>
            <a:gdLst/>
            <a:ahLst/>
            <a:cxnLst/>
            <a:rect l="l" t="t" r="r" b="b"/>
            <a:pathLst>
              <a:path w="11083925">
                <a:moveTo>
                  <a:pt x="0" y="0"/>
                </a:moveTo>
                <a:lnTo>
                  <a:pt x="110836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183" y="1067561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3.1 </a:t>
            </a:r>
            <a:r>
              <a:rPr sz="1800" b="1" spc="-155" dirty="0">
                <a:latin typeface="Arial"/>
                <a:cs typeface="Arial"/>
              </a:rPr>
              <a:t>Phép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năm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8796" y="1436369"/>
            <a:ext cx="265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Bắt </a:t>
            </a:r>
            <a:r>
              <a:rPr sz="1600" spc="-65" dirty="0">
                <a:latin typeface="Arial"/>
                <a:cs typeface="Arial"/>
              </a:rPr>
              <a:t>đầu </a:t>
            </a:r>
            <a:r>
              <a:rPr sz="1600" spc="-10" dirty="0">
                <a:latin typeface="Arial"/>
                <a:cs typeface="Arial"/>
              </a:rPr>
              <a:t>từ </a:t>
            </a:r>
            <a:r>
              <a:rPr sz="1600" spc="-40" dirty="0">
                <a:latin typeface="Arial"/>
                <a:cs typeface="Arial"/>
              </a:rPr>
              <a:t>01/01 </a:t>
            </a:r>
            <a:r>
              <a:rPr sz="1600" spc="-55" dirty="0">
                <a:latin typeface="Arial"/>
                <a:cs typeface="Arial"/>
              </a:rPr>
              <a:t>đến </a:t>
            </a:r>
            <a:r>
              <a:rPr sz="1600" spc="-30" dirty="0">
                <a:latin typeface="Arial"/>
                <a:cs typeface="Arial"/>
              </a:rPr>
              <a:t>hết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31/12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183" y="1323839"/>
            <a:ext cx="2035810" cy="7378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-9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25" dirty="0">
                <a:latin typeface="Arial"/>
                <a:cs typeface="Arial"/>
              </a:rPr>
              <a:t>tính </a:t>
            </a:r>
            <a:r>
              <a:rPr sz="1600" spc="-70" dirty="0">
                <a:latin typeface="Arial"/>
                <a:cs typeface="Arial"/>
              </a:rPr>
              <a:t>phép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năm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i="1" spc="-140" dirty="0">
                <a:latin typeface="Arial"/>
                <a:cs typeface="Arial"/>
              </a:rPr>
              <a:t>Tổng </a:t>
            </a:r>
            <a:r>
              <a:rPr sz="1600" i="1" spc="-125" dirty="0">
                <a:latin typeface="Arial"/>
                <a:cs typeface="Arial"/>
              </a:rPr>
              <a:t>số </a:t>
            </a:r>
            <a:r>
              <a:rPr sz="1600" i="1" spc="-90" dirty="0">
                <a:latin typeface="Arial"/>
                <a:cs typeface="Arial"/>
              </a:rPr>
              <a:t>phép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80" dirty="0">
                <a:latin typeface="Arial"/>
                <a:cs typeface="Arial"/>
              </a:rPr>
              <a:t>năm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8796" y="1753085"/>
            <a:ext cx="8013065" cy="175240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05" dirty="0">
                <a:latin typeface="Arial"/>
                <a:cs typeface="Arial"/>
              </a:rPr>
              <a:t>Năm </a:t>
            </a:r>
            <a:r>
              <a:rPr sz="1600" spc="-65" dirty="0">
                <a:latin typeface="Arial"/>
                <a:cs typeface="Arial"/>
              </a:rPr>
              <a:t>đầu </a:t>
            </a:r>
            <a:r>
              <a:rPr sz="1600" spc="-10" dirty="0">
                <a:latin typeface="Arial"/>
                <a:cs typeface="Arial"/>
              </a:rPr>
              <a:t>tiên </a:t>
            </a:r>
            <a:r>
              <a:rPr sz="1600" spc="-55" dirty="0">
                <a:latin typeface="Arial"/>
                <a:cs typeface="Arial"/>
              </a:rPr>
              <a:t>làm </a:t>
            </a:r>
            <a:r>
              <a:rPr sz="1600" spc="-65" dirty="0">
                <a:latin typeface="Arial"/>
                <a:cs typeface="Arial"/>
              </a:rPr>
              <a:t>việc: </a:t>
            </a:r>
            <a:r>
              <a:rPr sz="1600" spc="-85" dirty="0">
                <a:latin typeface="Arial"/>
                <a:cs typeface="Arial"/>
              </a:rPr>
              <a:t>12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ngày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Từ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năm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thứ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Năm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trở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đi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, </a:t>
            </a:r>
            <a:r>
              <a:rPr lang="en-US" sz="1600" b="1" spc="-155" dirty="0" err="1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600" b="1" spc="-190" dirty="0" err="1">
                <a:solidFill>
                  <a:srgbClr val="C55A11"/>
                </a:solidFill>
                <a:latin typeface="Arial"/>
                <a:cs typeface="Arial"/>
              </a:rPr>
              <a:t>ho</a:t>
            </a:r>
            <a:r>
              <a:rPr sz="1600" b="1" spc="-19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600" b="1" spc="-105" dirty="0" err="1">
                <a:solidFill>
                  <a:srgbClr val="C55A11"/>
                </a:solidFill>
                <a:latin typeface="Arial"/>
                <a:cs typeface="Arial"/>
              </a:rPr>
              <a:t>mỗi</a:t>
            </a:r>
            <a:r>
              <a:rPr sz="1600" b="1" spc="-10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600" b="1" spc="-120" dirty="0" err="1">
                <a:solidFill>
                  <a:srgbClr val="C55A11"/>
                </a:solidFill>
                <a:latin typeface="Arial"/>
                <a:cs typeface="Arial"/>
              </a:rPr>
              <a:t>năm</a:t>
            </a:r>
            <a:r>
              <a:rPr sz="1600" b="1" spc="-1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C55A11"/>
                </a:solidFill>
                <a:latin typeface="Arial"/>
                <a:cs typeface="Arial"/>
              </a:rPr>
              <a:t>làm </a:t>
            </a:r>
            <a:r>
              <a:rPr sz="1600" b="1" spc="-130" dirty="0">
                <a:solidFill>
                  <a:srgbClr val="C55A11"/>
                </a:solidFill>
                <a:latin typeface="Arial"/>
                <a:cs typeface="Arial"/>
              </a:rPr>
              <a:t>việc </a:t>
            </a:r>
            <a:r>
              <a:rPr sz="1600" b="1" spc="-60" dirty="0">
                <a:solidFill>
                  <a:srgbClr val="C55A11"/>
                </a:solidFill>
                <a:latin typeface="Arial"/>
                <a:cs typeface="Arial"/>
              </a:rPr>
              <a:t>tiếp </a:t>
            </a:r>
            <a:r>
              <a:rPr sz="1600" b="1" spc="-75" dirty="0">
                <a:solidFill>
                  <a:srgbClr val="C55A11"/>
                </a:solidFill>
                <a:latin typeface="Arial"/>
                <a:cs typeface="Arial"/>
              </a:rPr>
              <a:t>theo, </a:t>
            </a:r>
            <a:r>
              <a:rPr sz="1600" b="1" spc="-120" dirty="0">
                <a:solidFill>
                  <a:srgbClr val="C55A11"/>
                </a:solidFill>
                <a:latin typeface="Arial"/>
                <a:cs typeface="Arial"/>
              </a:rPr>
              <a:t>nhân </a:t>
            </a:r>
            <a:r>
              <a:rPr sz="1600" b="1" spc="-105" dirty="0">
                <a:solidFill>
                  <a:srgbClr val="C55A11"/>
                </a:solidFill>
                <a:latin typeface="Arial"/>
                <a:cs typeface="Arial"/>
              </a:rPr>
              <a:t>viên </a:t>
            </a:r>
            <a:r>
              <a:rPr sz="1600" b="1" spc="-140" dirty="0">
                <a:solidFill>
                  <a:srgbClr val="C55A11"/>
                </a:solidFill>
                <a:latin typeface="Arial"/>
                <a:cs typeface="Arial"/>
              </a:rPr>
              <a:t>được </a:t>
            </a:r>
            <a:r>
              <a:rPr sz="1600" b="1" spc="-85" dirty="0">
                <a:solidFill>
                  <a:srgbClr val="C55A11"/>
                </a:solidFill>
                <a:latin typeface="Arial"/>
                <a:cs typeface="Arial"/>
              </a:rPr>
              <a:t>thêm 01 </a:t>
            </a:r>
            <a:r>
              <a:rPr sz="1600" b="1" spc="-160" dirty="0">
                <a:solidFill>
                  <a:srgbClr val="C55A11"/>
                </a:solidFill>
                <a:latin typeface="Arial"/>
                <a:cs typeface="Arial"/>
              </a:rPr>
              <a:t>ngày </a:t>
            </a:r>
            <a:r>
              <a:rPr sz="1600" b="1" spc="-105" dirty="0">
                <a:solidFill>
                  <a:srgbClr val="C55A11"/>
                </a:solidFill>
                <a:latin typeface="Arial"/>
                <a:cs typeface="Arial"/>
              </a:rPr>
              <a:t>phép, </a:t>
            </a:r>
            <a:r>
              <a:rPr sz="1600" b="1" spc="-60" dirty="0">
                <a:solidFill>
                  <a:srgbClr val="C55A11"/>
                </a:solidFill>
                <a:latin typeface="Arial"/>
                <a:cs typeface="Arial"/>
              </a:rPr>
              <a:t>tối </a:t>
            </a:r>
            <a:r>
              <a:rPr sz="1600" b="1" spc="-90" dirty="0">
                <a:solidFill>
                  <a:srgbClr val="C55A11"/>
                </a:solidFill>
                <a:latin typeface="Arial"/>
                <a:cs typeface="Arial"/>
              </a:rPr>
              <a:t>đa </a:t>
            </a:r>
            <a:r>
              <a:rPr sz="1600" b="1" spc="-85" dirty="0">
                <a:solidFill>
                  <a:srgbClr val="C55A11"/>
                </a:solidFill>
                <a:latin typeface="Arial"/>
                <a:cs typeface="Arial"/>
              </a:rPr>
              <a:t>18</a:t>
            </a:r>
            <a:r>
              <a:rPr sz="1600" b="1" spc="-1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600" b="1" spc="-155" dirty="0" err="1">
                <a:solidFill>
                  <a:srgbClr val="C55A11"/>
                </a:solidFill>
                <a:latin typeface="Arial"/>
                <a:cs typeface="Arial"/>
              </a:rPr>
              <a:t>ngày</a:t>
            </a:r>
            <a:r>
              <a:rPr lang="en-US" sz="1600" b="1" spc="-155" dirty="0">
                <a:solidFill>
                  <a:srgbClr val="C55A1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20" dirty="0">
                <a:latin typeface="Arial"/>
                <a:cs typeface="Arial"/>
              </a:rPr>
              <a:t>. </a:t>
            </a: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2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60" dirty="0">
                <a:latin typeface="Arial"/>
                <a:cs typeface="Arial"/>
              </a:rPr>
              <a:t>làm </a:t>
            </a:r>
            <a:r>
              <a:rPr sz="1600" spc="-75" dirty="0">
                <a:latin typeface="Arial"/>
                <a:cs typeface="Arial"/>
              </a:rPr>
              <a:t>việc dưới </a:t>
            </a:r>
            <a:r>
              <a:rPr sz="1600" spc="-85" dirty="0">
                <a:latin typeface="Arial"/>
                <a:cs typeface="Arial"/>
              </a:rPr>
              <a:t>01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100" dirty="0">
                <a:latin typeface="Arial"/>
                <a:cs typeface="Arial"/>
              </a:rPr>
              <a:t>được hưởng </a:t>
            </a:r>
            <a:r>
              <a:rPr sz="1600" spc="-114" dirty="0">
                <a:latin typeface="Arial"/>
                <a:cs typeface="Arial"/>
              </a:rPr>
              <a:t>số ngày </a:t>
            </a:r>
            <a:r>
              <a:rPr sz="1600" spc="-65" dirty="0">
                <a:latin typeface="Arial"/>
                <a:cs typeface="Arial"/>
              </a:rPr>
              <a:t>phép </a:t>
            </a:r>
            <a:r>
              <a:rPr sz="1600" spc="-30" dirty="0">
                <a:latin typeface="Arial"/>
                <a:cs typeface="Arial"/>
              </a:rPr>
              <a:t>theo </a:t>
            </a:r>
            <a:r>
              <a:rPr sz="1600" spc="5" dirty="0">
                <a:latin typeface="Arial"/>
                <a:cs typeface="Arial"/>
              </a:rPr>
              <a:t>tỷ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lệ.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30" dirty="0">
                <a:latin typeface="Arial"/>
                <a:cs typeface="Arial"/>
              </a:rPr>
              <a:t>Ngày </a:t>
            </a:r>
            <a:r>
              <a:rPr sz="1600" spc="-70" dirty="0">
                <a:latin typeface="Arial"/>
                <a:cs typeface="Arial"/>
              </a:rPr>
              <a:t>phép </a:t>
            </a:r>
            <a:r>
              <a:rPr sz="1600" spc="-105" dirty="0">
                <a:latin typeface="Arial"/>
                <a:cs typeface="Arial"/>
              </a:rPr>
              <a:t>chưa </a:t>
            </a:r>
            <a:r>
              <a:rPr sz="1600" spc="-150" dirty="0">
                <a:latin typeface="Arial"/>
                <a:cs typeface="Arial"/>
              </a:rPr>
              <a:t>sử </a:t>
            </a:r>
            <a:r>
              <a:rPr sz="1600" spc="-75" dirty="0">
                <a:latin typeface="Arial"/>
                <a:cs typeface="Arial"/>
              </a:rPr>
              <a:t>dụng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55" dirty="0">
                <a:latin typeface="Arial"/>
                <a:cs typeface="Arial"/>
              </a:rPr>
              <a:t>trước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85" dirty="0">
                <a:latin typeface="Arial"/>
                <a:cs typeface="Arial"/>
              </a:rPr>
              <a:t>gia </a:t>
            </a:r>
            <a:r>
              <a:rPr sz="1600" spc="-80" dirty="0">
                <a:latin typeface="Arial"/>
                <a:cs typeface="Arial"/>
              </a:rPr>
              <a:t>hạn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60" dirty="0">
                <a:latin typeface="Arial"/>
                <a:cs typeface="Arial"/>
              </a:rPr>
              <a:t>phải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150" dirty="0">
                <a:latin typeface="Arial"/>
                <a:cs typeface="Arial"/>
              </a:rPr>
              <a:t>sử </a:t>
            </a:r>
            <a:r>
              <a:rPr sz="1600" spc="-75" dirty="0">
                <a:latin typeface="Arial"/>
                <a:cs typeface="Arial"/>
              </a:rPr>
              <a:t>dụng </a:t>
            </a:r>
            <a:r>
              <a:rPr sz="1600" spc="-30" dirty="0">
                <a:latin typeface="Arial"/>
                <a:cs typeface="Arial"/>
              </a:rPr>
              <a:t>hết </a:t>
            </a:r>
            <a:r>
              <a:rPr sz="1600" spc="-55" dirty="0">
                <a:latin typeface="Arial"/>
                <a:cs typeface="Arial"/>
              </a:rPr>
              <a:t>trước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31/03.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183" y="4068317"/>
            <a:ext cx="226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3.2 </a:t>
            </a:r>
            <a:r>
              <a:rPr sz="1800" b="1" spc="-150" dirty="0">
                <a:latin typeface="Arial"/>
                <a:cs typeface="Arial"/>
              </a:rPr>
              <a:t>Quy </a:t>
            </a:r>
            <a:r>
              <a:rPr sz="1800" b="1" spc="-75" dirty="0">
                <a:latin typeface="Arial"/>
                <a:cs typeface="Arial"/>
              </a:rPr>
              <a:t>trình </a:t>
            </a:r>
            <a:r>
              <a:rPr sz="1800" b="1" spc="-150" dirty="0">
                <a:latin typeface="Arial"/>
                <a:cs typeface="Arial"/>
              </a:rPr>
              <a:t>nghỉ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phép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năm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5555" y="4280915"/>
            <a:ext cx="1790700" cy="561340"/>
          </a:xfrm>
          <a:custGeom>
            <a:avLst/>
            <a:gdLst/>
            <a:ahLst/>
            <a:cxnLst/>
            <a:rect l="l" t="t" r="r" b="b"/>
            <a:pathLst>
              <a:path w="1790700" h="561339">
                <a:moveTo>
                  <a:pt x="1734566" y="0"/>
                </a:moveTo>
                <a:lnTo>
                  <a:pt x="56134" y="0"/>
                </a:lnTo>
                <a:lnTo>
                  <a:pt x="34290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504697"/>
                </a:lnTo>
                <a:lnTo>
                  <a:pt x="4413" y="526541"/>
                </a:lnTo>
                <a:lnTo>
                  <a:pt x="16446" y="544385"/>
                </a:lnTo>
                <a:lnTo>
                  <a:pt x="34289" y="556418"/>
                </a:lnTo>
                <a:lnTo>
                  <a:pt x="56134" y="560831"/>
                </a:lnTo>
                <a:lnTo>
                  <a:pt x="1734566" y="560831"/>
                </a:lnTo>
                <a:lnTo>
                  <a:pt x="1756410" y="556418"/>
                </a:lnTo>
                <a:lnTo>
                  <a:pt x="1774253" y="544385"/>
                </a:lnTo>
                <a:lnTo>
                  <a:pt x="1786286" y="526541"/>
                </a:lnTo>
                <a:lnTo>
                  <a:pt x="1790700" y="504697"/>
                </a:lnTo>
                <a:lnTo>
                  <a:pt x="1790700" y="56133"/>
                </a:lnTo>
                <a:lnTo>
                  <a:pt x="1786286" y="34289"/>
                </a:lnTo>
                <a:lnTo>
                  <a:pt x="1774253" y="16446"/>
                </a:lnTo>
                <a:lnTo>
                  <a:pt x="1756410" y="4413"/>
                </a:lnTo>
                <a:lnTo>
                  <a:pt x="1734566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5555" y="4280915"/>
            <a:ext cx="1790700" cy="561340"/>
          </a:xfrm>
          <a:custGeom>
            <a:avLst/>
            <a:gdLst/>
            <a:ahLst/>
            <a:cxnLst/>
            <a:rect l="l" t="t" r="r" b="b"/>
            <a:pathLst>
              <a:path w="1790700" h="561339">
                <a:moveTo>
                  <a:pt x="0" y="56133"/>
                </a:moveTo>
                <a:lnTo>
                  <a:pt x="4413" y="34289"/>
                </a:lnTo>
                <a:lnTo>
                  <a:pt x="16446" y="16446"/>
                </a:lnTo>
                <a:lnTo>
                  <a:pt x="34290" y="4413"/>
                </a:lnTo>
                <a:lnTo>
                  <a:pt x="56134" y="0"/>
                </a:lnTo>
                <a:lnTo>
                  <a:pt x="1734566" y="0"/>
                </a:lnTo>
                <a:lnTo>
                  <a:pt x="1756410" y="4413"/>
                </a:lnTo>
                <a:lnTo>
                  <a:pt x="1774253" y="16446"/>
                </a:lnTo>
                <a:lnTo>
                  <a:pt x="1786286" y="34289"/>
                </a:lnTo>
                <a:lnTo>
                  <a:pt x="1790700" y="56133"/>
                </a:lnTo>
                <a:lnTo>
                  <a:pt x="1790700" y="504697"/>
                </a:lnTo>
                <a:lnTo>
                  <a:pt x="1786286" y="526541"/>
                </a:lnTo>
                <a:lnTo>
                  <a:pt x="1774253" y="544385"/>
                </a:lnTo>
                <a:lnTo>
                  <a:pt x="1756410" y="556418"/>
                </a:lnTo>
                <a:lnTo>
                  <a:pt x="1734566" y="560831"/>
                </a:lnTo>
                <a:lnTo>
                  <a:pt x="56134" y="560831"/>
                </a:lnTo>
                <a:lnTo>
                  <a:pt x="34289" y="556418"/>
                </a:lnTo>
                <a:lnTo>
                  <a:pt x="16446" y="544385"/>
                </a:lnTo>
                <a:lnTo>
                  <a:pt x="4413" y="526541"/>
                </a:lnTo>
                <a:lnTo>
                  <a:pt x="0" y="504697"/>
                </a:lnTo>
                <a:lnTo>
                  <a:pt x="0" y="56133"/>
                </a:lnTo>
                <a:close/>
              </a:path>
            </a:pathLst>
          </a:custGeom>
          <a:ln w="9144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75278" y="4327982"/>
            <a:ext cx="651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Nhân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00984" y="4696967"/>
            <a:ext cx="1792605" cy="1403985"/>
          </a:xfrm>
          <a:custGeom>
            <a:avLst/>
            <a:gdLst/>
            <a:ahLst/>
            <a:cxnLst/>
            <a:rect l="l" t="t" r="r" b="b"/>
            <a:pathLst>
              <a:path w="1792604" h="1403985">
                <a:moveTo>
                  <a:pt x="1651889" y="0"/>
                </a:moveTo>
                <a:lnTo>
                  <a:pt x="140335" y="0"/>
                </a:lnTo>
                <a:lnTo>
                  <a:pt x="95991" y="7157"/>
                </a:lnTo>
                <a:lnTo>
                  <a:pt x="57470" y="27086"/>
                </a:lnTo>
                <a:lnTo>
                  <a:pt x="27086" y="57470"/>
                </a:lnTo>
                <a:lnTo>
                  <a:pt x="7157" y="95991"/>
                </a:lnTo>
                <a:lnTo>
                  <a:pt x="0" y="140334"/>
                </a:lnTo>
                <a:lnTo>
                  <a:pt x="0" y="1263243"/>
                </a:lnTo>
                <a:lnTo>
                  <a:pt x="7157" y="1307609"/>
                </a:lnTo>
                <a:lnTo>
                  <a:pt x="27086" y="1346139"/>
                </a:lnTo>
                <a:lnTo>
                  <a:pt x="57470" y="1376523"/>
                </a:lnTo>
                <a:lnTo>
                  <a:pt x="95991" y="1396448"/>
                </a:lnTo>
                <a:lnTo>
                  <a:pt x="140335" y="1403603"/>
                </a:lnTo>
                <a:lnTo>
                  <a:pt x="1651889" y="1403603"/>
                </a:lnTo>
                <a:lnTo>
                  <a:pt x="1696232" y="1396448"/>
                </a:lnTo>
                <a:lnTo>
                  <a:pt x="1734753" y="1376523"/>
                </a:lnTo>
                <a:lnTo>
                  <a:pt x="1765137" y="1346139"/>
                </a:lnTo>
                <a:lnTo>
                  <a:pt x="1785066" y="1307609"/>
                </a:lnTo>
                <a:lnTo>
                  <a:pt x="1792224" y="1263243"/>
                </a:lnTo>
                <a:lnTo>
                  <a:pt x="1792224" y="140334"/>
                </a:lnTo>
                <a:lnTo>
                  <a:pt x="1785066" y="95991"/>
                </a:lnTo>
                <a:lnTo>
                  <a:pt x="1765137" y="57470"/>
                </a:lnTo>
                <a:lnTo>
                  <a:pt x="1734753" y="27086"/>
                </a:lnTo>
                <a:lnTo>
                  <a:pt x="1696232" y="7157"/>
                </a:lnTo>
                <a:lnTo>
                  <a:pt x="165188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0984" y="4696967"/>
            <a:ext cx="1792605" cy="1403985"/>
          </a:xfrm>
          <a:custGeom>
            <a:avLst/>
            <a:gdLst/>
            <a:ahLst/>
            <a:cxnLst/>
            <a:rect l="l" t="t" r="r" b="b"/>
            <a:pathLst>
              <a:path w="1792604" h="1403985">
                <a:moveTo>
                  <a:pt x="0" y="140334"/>
                </a:moveTo>
                <a:lnTo>
                  <a:pt x="7157" y="95991"/>
                </a:lnTo>
                <a:lnTo>
                  <a:pt x="27086" y="57470"/>
                </a:lnTo>
                <a:lnTo>
                  <a:pt x="57470" y="27086"/>
                </a:lnTo>
                <a:lnTo>
                  <a:pt x="95991" y="7157"/>
                </a:lnTo>
                <a:lnTo>
                  <a:pt x="140335" y="0"/>
                </a:lnTo>
                <a:lnTo>
                  <a:pt x="1651889" y="0"/>
                </a:lnTo>
                <a:lnTo>
                  <a:pt x="1696232" y="7157"/>
                </a:lnTo>
                <a:lnTo>
                  <a:pt x="1734753" y="27086"/>
                </a:lnTo>
                <a:lnTo>
                  <a:pt x="1765137" y="57470"/>
                </a:lnTo>
                <a:lnTo>
                  <a:pt x="1785066" y="95991"/>
                </a:lnTo>
                <a:lnTo>
                  <a:pt x="1792224" y="140334"/>
                </a:lnTo>
                <a:lnTo>
                  <a:pt x="1792224" y="1263243"/>
                </a:lnTo>
                <a:lnTo>
                  <a:pt x="1785066" y="1307609"/>
                </a:lnTo>
                <a:lnTo>
                  <a:pt x="1765137" y="1346139"/>
                </a:lnTo>
                <a:lnTo>
                  <a:pt x="1734753" y="1376523"/>
                </a:lnTo>
                <a:lnTo>
                  <a:pt x="1696232" y="1396448"/>
                </a:lnTo>
                <a:lnTo>
                  <a:pt x="1651889" y="1403603"/>
                </a:lnTo>
                <a:lnTo>
                  <a:pt x="140335" y="1403603"/>
                </a:lnTo>
                <a:lnTo>
                  <a:pt x="95991" y="1396448"/>
                </a:lnTo>
                <a:lnTo>
                  <a:pt x="57470" y="1376523"/>
                </a:lnTo>
                <a:lnTo>
                  <a:pt x="27086" y="1346139"/>
                </a:lnTo>
                <a:lnTo>
                  <a:pt x="7157" y="1307609"/>
                </a:lnTo>
                <a:lnTo>
                  <a:pt x="0" y="1263243"/>
                </a:lnTo>
                <a:lnTo>
                  <a:pt x="0" y="140334"/>
                </a:lnTo>
                <a:close/>
              </a:path>
            </a:pathLst>
          </a:custGeom>
          <a:ln w="6096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1314" y="4775708"/>
            <a:ext cx="1547495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0485" marR="5080" indent="-57785">
              <a:lnSpc>
                <a:spcPts val="1100"/>
              </a:lnSpc>
              <a:spcBef>
                <a:spcPts val="215"/>
              </a:spcBef>
              <a:buSzPct val="90000"/>
              <a:buChar char="•"/>
              <a:tabLst>
                <a:tab pos="76835" algn="l"/>
              </a:tabLst>
            </a:pPr>
            <a:r>
              <a:rPr sz="1000" spc="-50" dirty="0">
                <a:latin typeface="Arial"/>
                <a:cs typeface="Arial"/>
              </a:rPr>
              <a:t>Trình </a:t>
            </a:r>
            <a:r>
              <a:rPr sz="1000" spc="-70" dirty="0">
                <a:latin typeface="Arial"/>
                <a:cs typeface="Arial"/>
              </a:rPr>
              <a:t>Trưởng </a:t>
            </a:r>
            <a:r>
              <a:rPr sz="1000" spc="-35" dirty="0">
                <a:latin typeface="Arial"/>
                <a:cs typeface="Arial"/>
              </a:rPr>
              <a:t>bộ </a:t>
            </a:r>
            <a:r>
              <a:rPr sz="1000" spc="-45" dirty="0">
                <a:latin typeface="Arial"/>
                <a:cs typeface="Arial"/>
              </a:rPr>
              <a:t>phận </a:t>
            </a:r>
            <a:r>
              <a:rPr sz="1000" spc="-25" dirty="0">
                <a:latin typeface="Arial"/>
                <a:cs typeface="Arial"/>
              </a:rPr>
              <a:t>duyệt  </a:t>
            </a:r>
            <a:r>
              <a:rPr sz="1000" spc="-40" dirty="0">
                <a:latin typeface="Arial"/>
                <a:cs typeface="Arial"/>
              </a:rPr>
              <a:t>nghỉ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phép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67528" y="4244340"/>
            <a:ext cx="576580" cy="447040"/>
          </a:xfrm>
          <a:custGeom>
            <a:avLst/>
            <a:gdLst/>
            <a:ahLst/>
            <a:cxnLst/>
            <a:rect l="l" t="t" r="r" b="b"/>
            <a:pathLst>
              <a:path w="576579" h="447039">
                <a:moveTo>
                  <a:pt x="352806" y="0"/>
                </a:moveTo>
                <a:lnTo>
                  <a:pt x="352806" y="89281"/>
                </a:lnTo>
                <a:lnTo>
                  <a:pt x="0" y="89281"/>
                </a:lnTo>
                <a:lnTo>
                  <a:pt x="0" y="357251"/>
                </a:lnTo>
                <a:lnTo>
                  <a:pt x="352806" y="357251"/>
                </a:lnTo>
                <a:lnTo>
                  <a:pt x="352806" y="446532"/>
                </a:lnTo>
                <a:lnTo>
                  <a:pt x="576072" y="223266"/>
                </a:lnTo>
                <a:lnTo>
                  <a:pt x="352806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7528" y="4244340"/>
            <a:ext cx="576580" cy="447040"/>
          </a:xfrm>
          <a:custGeom>
            <a:avLst/>
            <a:gdLst/>
            <a:ahLst/>
            <a:cxnLst/>
            <a:rect l="l" t="t" r="r" b="b"/>
            <a:pathLst>
              <a:path w="576579" h="447039">
                <a:moveTo>
                  <a:pt x="0" y="89281"/>
                </a:moveTo>
                <a:lnTo>
                  <a:pt x="352806" y="89281"/>
                </a:lnTo>
                <a:lnTo>
                  <a:pt x="352806" y="0"/>
                </a:lnTo>
                <a:lnTo>
                  <a:pt x="576072" y="223266"/>
                </a:lnTo>
                <a:lnTo>
                  <a:pt x="352806" y="446532"/>
                </a:lnTo>
                <a:lnTo>
                  <a:pt x="352806" y="357251"/>
                </a:lnTo>
                <a:lnTo>
                  <a:pt x="0" y="357251"/>
                </a:lnTo>
                <a:lnTo>
                  <a:pt x="0" y="89281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2867" y="4280915"/>
            <a:ext cx="1790700" cy="561340"/>
          </a:xfrm>
          <a:custGeom>
            <a:avLst/>
            <a:gdLst/>
            <a:ahLst/>
            <a:cxnLst/>
            <a:rect l="l" t="t" r="r" b="b"/>
            <a:pathLst>
              <a:path w="1790700" h="561339">
                <a:moveTo>
                  <a:pt x="1734565" y="0"/>
                </a:moveTo>
                <a:lnTo>
                  <a:pt x="56134" y="0"/>
                </a:lnTo>
                <a:lnTo>
                  <a:pt x="34290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504697"/>
                </a:lnTo>
                <a:lnTo>
                  <a:pt x="4413" y="526541"/>
                </a:lnTo>
                <a:lnTo>
                  <a:pt x="16446" y="544385"/>
                </a:lnTo>
                <a:lnTo>
                  <a:pt x="34289" y="556418"/>
                </a:lnTo>
                <a:lnTo>
                  <a:pt x="56134" y="560831"/>
                </a:lnTo>
                <a:lnTo>
                  <a:pt x="1734565" y="560831"/>
                </a:lnTo>
                <a:lnTo>
                  <a:pt x="1756410" y="556418"/>
                </a:lnTo>
                <a:lnTo>
                  <a:pt x="1774253" y="544385"/>
                </a:lnTo>
                <a:lnTo>
                  <a:pt x="1786286" y="526541"/>
                </a:lnTo>
                <a:lnTo>
                  <a:pt x="1790700" y="504697"/>
                </a:lnTo>
                <a:lnTo>
                  <a:pt x="1790700" y="56133"/>
                </a:lnTo>
                <a:lnTo>
                  <a:pt x="1786286" y="34289"/>
                </a:lnTo>
                <a:lnTo>
                  <a:pt x="1774253" y="16446"/>
                </a:lnTo>
                <a:lnTo>
                  <a:pt x="1756410" y="4413"/>
                </a:lnTo>
                <a:lnTo>
                  <a:pt x="1734565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2867" y="4280915"/>
            <a:ext cx="1790700" cy="561340"/>
          </a:xfrm>
          <a:custGeom>
            <a:avLst/>
            <a:gdLst/>
            <a:ahLst/>
            <a:cxnLst/>
            <a:rect l="l" t="t" r="r" b="b"/>
            <a:pathLst>
              <a:path w="1790700" h="561339">
                <a:moveTo>
                  <a:pt x="0" y="56133"/>
                </a:moveTo>
                <a:lnTo>
                  <a:pt x="4413" y="34289"/>
                </a:lnTo>
                <a:lnTo>
                  <a:pt x="16446" y="16446"/>
                </a:lnTo>
                <a:lnTo>
                  <a:pt x="34290" y="4413"/>
                </a:lnTo>
                <a:lnTo>
                  <a:pt x="56134" y="0"/>
                </a:lnTo>
                <a:lnTo>
                  <a:pt x="1734565" y="0"/>
                </a:lnTo>
                <a:lnTo>
                  <a:pt x="1756410" y="4413"/>
                </a:lnTo>
                <a:lnTo>
                  <a:pt x="1774253" y="16446"/>
                </a:lnTo>
                <a:lnTo>
                  <a:pt x="1786286" y="34289"/>
                </a:lnTo>
                <a:lnTo>
                  <a:pt x="1790700" y="56133"/>
                </a:lnTo>
                <a:lnTo>
                  <a:pt x="1790700" y="504697"/>
                </a:lnTo>
                <a:lnTo>
                  <a:pt x="1786286" y="526541"/>
                </a:lnTo>
                <a:lnTo>
                  <a:pt x="1774253" y="544385"/>
                </a:lnTo>
                <a:lnTo>
                  <a:pt x="1756410" y="556418"/>
                </a:lnTo>
                <a:lnTo>
                  <a:pt x="1734565" y="560831"/>
                </a:lnTo>
                <a:lnTo>
                  <a:pt x="56134" y="560831"/>
                </a:lnTo>
                <a:lnTo>
                  <a:pt x="34289" y="556418"/>
                </a:lnTo>
                <a:lnTo>
                  <a:pt x="16446" y="544385"/>
                </a:lnTo>
                <a:lnTo>
                  <a:pt x="4413" y="526541"/>
                </a:lnTo>
                <a:lnTo>
                  <a:pt x="0" y="504697"/>
                </a:lnTo>
                <a:lnTo>
                  <a:pt x="0" y="56133"/>
                </a:lnTo>
                <a:close/>
              </a:path>
            </a:pathLst>
          </a:custGeom>
          <a:ln w="9144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20610" y="4327982"/>
            <a:ext cx="3149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50152" y="4654296"/>
            <a:ext cx="1790700" cy="1405255"/>
          </a:xfrm>
          <a:custGeom>
            <a:avLst/>
            <a:gdLst/>
            <a:ahLst/>
            <a:cxnLst/>
            <a:rect l="l" t="t" r="r" b="b"/>
            <a:pathLst>
              <a:path w="1790700" h="1405254">
                <a:moveTo>
                  <a:pt x="1650238" y="0"/>
                </a:moveTo>
                <a:lnTo>
                  <a:pt x="140462" y="0"/>
                </a:lnTo>
                <a:lnTo>
                  <a:pt x="96056" y="7158"/>
                </a:lnTo>
                <a:lnTo>
                  <a:pt x="57497" y="27094"/>
                </a:lnTo>
                <a:lnTo>
                  <a:pt x="27094" y="57497"/>
                </a:lnTo>
                <a:lnTo>
                  <a:pt x="7158" y="96056"/>
                </a:lnTo>
                <a:lnTo>
                  <a:pt x="0" y="140461"/>
                </a:lnTo>
                <a:lnTo>
                  <a:pt x="0" y="1264615"/>
                </a:lnTo>
                <a:lnTo>
                  <a:pt x="7158" y="1309025"/>
                </a:lnTo>
                <a:lnTo>
                  <a:pt x="27094" y="1347597"/>
                </a:lnTo>
                <a:lnTo>
                  <a:pt x="57497" y="1378015"/>
                </a:lnTo>
                <a:lnTo>
                  <a:pt x="96056" y="1397963"/>
                </a:lnTo>
                <a:lnTo>
                  <a:pt x="140462" y="1405127"/>
                </a:lnTo>
                <a:lnTo>
                  <a:pt x="1650238" y="1405127"/>
                </a:lnTo>
                <a:lnTo>
                  <a:pt x="1694643" y="1397963"/>
                </a:lnTo>
                <a:lnTo>
                  <a:pt x="1733202" y="1378015"/>
                </a:lnTo>
                <a:lnTo>
                  <a:pt x="1763605" y="1347597"/>
                </a:lnTo>
                <a:lnTo>
                  <a:pt x="1783541" y="1309025"/>
                </a:lnTo>
                <a:lnTo>
                  <a:pt x="1790700" y="1264615"/>
                </a:lnTo>
                <a:lnTo>
                  <a:pt x="1790700" y="140461"/>
                </a:lnTo>
                <a:lnTo>
                  <a:pt x="1783541" y="96056"/>
                </a:lnTo>
                <a:lnTo>
                  <a:pt x="1763605" y="57497"/>
                </a:lnTo>
                <a:lnTo>
                  <a:pt x="1733202" y="27094"/>
                </a:lnTo>
                <a:lnTo>
                  <a:pt x="1694643" y="7158"/>
                </a:lnTo>
                <a:lnTo>
                  <a:pt x="165023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0152" y="4654296"/>
            <a:ext cx="1790700" cy="1405255"/>
          </a:xfrm>
          <a:custGeom>
            <a:avLst/>
            <a:gdLst/>
            <a:ahLst/>
            <a:cxnLst/>
            <a:rect l="l" t="t" r="r" b="b"/>
            <a:pathLst>
              <a:path w="1790700" h="1405254">
                <a:moveTo>
                  <a:pt x="0" y="140461"/>
                </a:moveTo>
                <a:lnTo>
                  <a:pt x="7158" y="96056"/>
                </a:lnTo>
                <a:lnTo>
                  <a:pt x="27094" y="57497"/>
                </a:lnTo>
                <a:lnTo>
                  <a:pt x="57497" y="27094"/>
                </a:lnTo>
                <a:lnTo>
                  <a:pt x="96056" y="7158"/>
                </a:lnTo>
                <a:lnTo>
                  <a:pt x="140462" y="0"/>
                </a:lnTo>
                <a:lnTo>
                  <a:pt x="1650238" y="0"/>
                </a:lnTo>
                <a:lnTo>
                  <a:pt x="1694643" y="7158"/>
                </a:lnTo>
                <a:lnTo>
                  <a:pt x="1733202" y="27094"/>
                </a:lnTo>
                <a:lnTo>
                  <a:pt x="1763605" y="57497"/>
                </a:lnTo>
                <a:lnTo>
                  <a:pt x="1783541" y="96056"/>
                </a:lnTo>
                <a:lnTo>
                  <a:pt x="1790700" y="140461"/>
                </a:lnTo>
                <a:lnTo>
                  <a:pt x="1790700" y="1264615"/>
                </a:lnTo>
                <a:lnTo>
                  <a:pt x="1783541" y="1309025"/>
                </a:lnTo>
                <a:lnTo>
                  <a:pt x="1763605" y="1347597"/>
                </a:lnTo>
                <a:lnTo>
                  <a:pt x="1733202" y="1378015"/>
                </a:lnTo>
                <a:lnTo>
                  <a:pt x="1694643" y="1397963"/>
                </a:lnTo>
                <a:lnTo>
                  <a:pt x="1650238" y="1405127"/>
                </a:lnTo>
                <a:lnTo>
                  <a:pt x="140462" y="1405127"/>
                </a:lnTo>
                <a:lnTo>
                  <a:pt x="96056" y="1397963"/>
                </a:lnTo>
                <a:lnTo>
                  <a:pt x="57497" y="1378015"/>
                </a:lnTo>
                <a:lnTo>
                  <a:pt x="27094" y="1347597"/>
                </a:lnTo>
                <a:lnTo>
                  <a:pt x="7158" y="1309025"/>
                </a:lnTo>
                <a:lnTo>
                  <a:pt x="0" y="1264615"/>
                </a:lnTo>
                <a:lnTo>
                  <a:pt x="0" y="140461"/>
                </a:lnTo>
                <a:close/>
              </a:path>
            </a:pathLst>
          </a:custGeom>
          <a:ln w="6096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1309" y="4749241"/>
            <a:ext cx="1520825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ts val="1495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spc="-60" dirty="0">
                <a:latin typeface="Arial"/>
                <a:cs typeface="Arial"/>
              </a:rPr>
              <a:t>Duyệt </a:t>
            </a:r>
            <a:r>
              <a:rPr sz="1300" spc="-75" dirty="0">
                <a:latin typeface="Arial"/>
                <a:cs typeface="Arial"/>
              </a:rPr>
              <a:t>hoặc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không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spc="-40" dirty="0">
                <a:latin typeface="Arial"/>
                <a:cs typeface="Arial"/>
              </a:rPr>
              <a:t>duyệt </a:t>
            </a:r>
            <a:r>
              <a:rPr sz="1300" spc="-100" dirty="0">
                <a:latin typeface="Arial"/>
                <a:cs typeface="Arial"/>
              </a:rPr>
              <a:t>và </a:t>
            </a:r>
            <a:r>
              <a:rPr sz="1300" spc="-50" dirty="0">
                <a:latin typeface="Arial"/>
                <a:cs typeface="Arial"/>
              </a:rPr>
              <a:t>ghi </a:t>
            </a:r>
            <a:r>
              <a:rPr sz="1300" spc="-60" dirty="0">
                <a:latin typeface="Arial"/>
                <a:cs typeface="Arial"/>
              </a:rPr>
              <a:t>nhận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lại</a:t>
            </a:r>
            <a:endParaRPr sz="1300">
              <a:latin typeface="Arial"/>
              <a:cs typeface="Arial"/>
            </a:endParaRPr>
          </a:p>
          <a:p>
            <a:pPr marL="127000" marR="36195" indent="-114300">
              <a:lnSpc>
                <a:spcPts val="143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300" spc="-100" dirty="0">
                <a:latin typeface="Arial"/>
                <a:cs typeface="Arial"/>
              </a:rPr>
              <a:t>Gởi </a:t>
            </a:r>
            <a:r>
              <a:rPr sz="1300" spc="-65" dirty="0">
                <a:latin typeface="Arial"/>
                <a:cs typeface="Arial"/>
              </a:rPr>
              <a:t>bản </a:t>
            </a:r>
            <a:r>
              <a:rPr sz="1300" spc="-50" dirty="0">
                <a:latin typeface="Arial"/>
                <a:cs typeface="Arial"/>
              </a:rPr>
              <a:t>ghi </a:t>
            </a:r>
            <a:r>
              <a:rPr sz="1300" spc="-60" dirty="0">
                <a:latin typeface="Arial"/>
                <a:cs typeface="Arial"/>
              </a:rPr>
              <a:t>nhận  </a:t>
            </a:r>
            <a:r>
              <a:rPr sz="1300" spc="-50" dirty="0">
                <a:latin typeface="Arial"/>
                <a:cs typeface="Arial"/>
              </a:rPr>
              <a:t>nghỉ </a:t>
            </a:r>
            <a:r>
              <a:rPr sz="1300" spc="-55" dirty="0">
                <a:latin typeface="Arial"/>
                <a:cs typeface="Arial"/>
              </a:rPr>
              <a:t>phép </a:t>
            </a:r>
            <a:r>
              <a:rPr sz="1300" spc="-85" dirty="0">
                <a:latin typeface="Arial"/>
                <a:cs typeface="Arial"/>
              </a:rPr>
              <a:t>của </a:t>
            </a:r>
            <a:r>
              <a:rPr sz="1300" spc="-60" dirty="0">
                <a:latin typeface="Arial"/>
                <a:cs typeface="Arial"/>
              </a:rPr>
              <a:t>nhân  </a:t>
            </a:r>
            <a:r>
              <a:rPr sz="1300" spc="-45" dirty="0">
                <a:latin typeface="Arial"/>
                <a:cs typeface="Arial"/>
              </a:rPr>
              <a:t>viên </a:t>
            </a:r>
            <a:r>
              <a:rPr sz="1300" spc="-80" dirty="0">
                <a:latin typeface="Arial"/>
                <a:cs typeface="Arial"/>
              </a:rPr>
              <a:t>về </a:t>
            </a:r>
            <a:r>
              <a:rPr sz="1300" spc="-190" dirty="0">
                <a:latin typeface="Arial"/>
                <a:cs typeface="Arial"/>
              </a:rPr>
              <a:t>HR </a:t>
            </a:r>
            <a:r>
              <a:rPr sz="1300" spc="-45" dirty="0">
                <a:latin typeface="Arial"/>
                <a:cs typeface="Arial"/>
              </a:rPr>
              <a:t>trước  </a:t>
            </a:r>
            <a:r>
              <a:rPr sz="1300" spc="-95" dirty="0">
                <a:latin typeface="Arial"/>
                <a:cs typeface="Arial"/>
              </a:rPr>
              <a:t>ngày </a:t>
            </a:r>
            <a:r>
              <a:rPr sz="1300" spc="-70" dirty="0">
                <a:latin typeface="Arial"/>
                <a:cs typeface="Arial"/>
              </a:rPr>
              <a:t>25 </a:t>
            </a:r>
            <a:r>
              <a:rPr sz="1300" spc="-75" dirty="0">
                <a:latin typeface="Arial"/>
                <a:cs typeface="Arial"/>
              </a:rPr>
              <a:t>hàng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tháng.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44840" y="4244340"/>
            <a:ext cx="576580" cy="447040"/>
          </a:xfrm>
          <a:custGeom>
            <a:avLst/>
            <a:gdLst/>
            <a:ahLst/>
            <a:cxnLst/>
            <a:rect l="l" t="t" r="r" b="b"/>
            <a:pathLst>
              <a:path w="576579" h="447039">
                <a:moveTo>
                  <a:pt x="352805" y="0"/>
                </a:moveTo>
                <a:lnTo>
                  <a:pt x="352805" y="89281"/>
                </a:lnTo>
                <a:lnTo>
                  <a:pt x="0" y="89281"/>
                </a:lnTo>
                <a:lnTo>
                  <a:pt x="0" y="357251"/>
                </a:lnTo>
                <a:lnTo>
                  <a:pt x="352805" y="357251"/>
                </a:lnTo>
                <a:lnTo>
                  <a:pt x="352805" y="446532"/>
                </a:lnTo>
                <a:lnTo>
                  <a:pt x="576071" y="223266"/>
                </a:lnTo>
                <a:lnTo>
                  <a:pt x="352805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4840" y="4244340"/>
            <a:ext cx="576580" cy="447040"/>
          </a:xfrm>
          <a:custGeom>
            <a:avLst/>
            <a:gdLst/>
            <a:ahLst/>
            <a:cxnLst/>
            <a:rect l="l" t="t" r="r" b="b"/>
            <a:pathLst>
              <a:path w="576579" h="447039">
                <a:moveTo>
                  <a:pt x="0" y="89281"/>
                </a:moveTo>
                <a:lnTo>
                  <a:pt x="352805" y="89281"/>
                </a:lnTo>
                <a:lnTo>
                  <a:pt x="352805" y="0"/>
                </a:lnTo>
                <a:lnTo>
                  <a:pt x="576071" y="223266"/>
                </a:lnTo>
                <a:lnTo>
                  <a:pt x="352805" y="446532"/>
                </a:lnTo>
                <a:lnTo>
                  <a:pt x="352805" y="357251"/>
                </a:lnTo>
                <a:lnTo>
                  <a:pt x="0" y="357251"/>
                </a:lnTo>
                <a:lnTo>
                  <a:pt x="0" y="89281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60180" y="4280915"/>
            <a:ext cx="1790700" cy="561340"/>
          </a:xfrm>
          <a:custGeom>
            <a:avLst/>
            <a:gdLst/>
            <a:ahLst/>
            <a:cxnLst/>
            <a:rect l="l" t="t" r="r" b="b"/>
            <a:pathLst>
              <a:path w="1790700" h="561339">
                <a:moveTo>
                  <a:pt x="1734566" y="0"/>
                </a:moveTo>
                <a:lnTo>
                  <a:pt x="56134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504697"/>
                </a:lnTo>
                <a:lnTo>
                  <a:pt x="4413" y="526541"/>
                </a:lnTo>
                <a:lnTo>
                  <a:pt x="16446" y="544385"/>
                </a:lnTo>
                <a:lnTo>
                  <a:pt x="34290" y="556418"/>
                </a:lnTo>
                <a:lnTo>
                  <a:pt x="56134" y="560831"/>
                </a:lnTo>
                <a:lnTo>
                  <a:pt x="1734566" y="560831"/>
                </a:lnTo>
                <a:lnTo>
                  <a:pt x="1756410" y="556418"/>
                </a:lnTo>
                <a:lnTo>
                  <a:pt x="1774253" y="544385"/>
                </a:lnTo>
                <a:lnTo>
                  <a:pt x="1786286" y="526541"/>
                </a:lnTo>
                <a:lnTo>
                  <a:pt x="1790700" y="504697"/>
                </a:lnTo>
                <a:lnTo>
                  <a:pt x="1790700" y="56133"/>
                </a:lnTo>
                <a:lnTo>
                  <a:pt x="1786286" y="34289"/>
                </a:lnTo>
                <a:lnTo>
                  <a:pt x="1774253" y="16446"/>
                </a:lnTo>
                <a:lnTo>
                  <a:pt x="1756409" y="4413"/>
                </a:lnTo>
                <a:lnTo>
                  <a:pt x="1734566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60180" y="4280915"/>
            <a:ext cx="1790700" cy="561340"/>
          </a:xfrm>
          <a:custGeom>
            <a:avLst/>
            <a:gdLst/>
            <a:ahLst/>
            <a:cxnLst/>
            <a:rect l="l" t="t" r="r" b="b"/>
            <a:pathLst>
              <a:path w="1790700" h="561339">
                <a:moveTo>
                  <a:pt x="0" y="56133"/>
                </a:moveTo>
                <a:lnTo>
                  <a:pt x="4413" y="34289"/>
                </a:lnTo>
                <a:lnTo>
                  <a:pt x="16446" y="16446"/>
                </a:lnTo>
                <a:lnTo>
                  <a:pt x="34289" y="4413"/>
                </a:lnTo>
                <a:lnTo>
                  <a:pt x="56134" y="0"/>
                </a:lnTo>
                <a:lnTo>
                  <a:pt x="1734566" y="0"/>
                </a:lnTo>
                <a:lnTo>
                  <a:pt x="1756409" y="4413"/>
                </a:lnTo>
                <a:lnTo>
                  <a:pt x="1774253" y="16446"/>
                </a:lnTo>
                <a:lnTo>
                  <a:pt x="1786286" y="34289"/>
                </a:lnTo>
                <a:lnTo>
                  <a:pt x="1790700" y="56133"/>
                </a:lnTo>
                <a:lnTo>
                  <a:pt x="1790700" y="504697"/>
                </a:lnTo>
                <a:lnTo>
                  <a:pt x="1786286" y="526541"/>
                </a:lnTo>
                <a:lnTo>
                  <a:pt x="1774253" y="544385"/>
                </a:lnTo>
                <a:lnTo>
                  <a:pt x="1756410" y="556418"/>
                </a:lnTo>
                <a:lnTo>
                  <a:pt x="1734566" y="560831"/>
                </a:lnTo>
                <a:lnTo>
                  <a:pt x="56134" y="560831"/>
                </a:lnTo>
                <a:lnTo>
                  <a:pt x="34290" y="556418"/>
                </a:lnTo>
                <a:lnTo>
                  <a:pt x="16446" y="544385"/>
                </a:lnTo>
                <a:lnTo>
                  <a:pt x="4413" y="526541"/>
                </a:lnTo>
                <a:lnTo>
                  <a:pt x="0" y="504697"/>
                </a:lnTo>
                <a:lnTo>
                  <a:pt x="0" y="56133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854945" y="4327982"/>
            <a:ext cx="2025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27464" y="4654296"/>
            <a:ext cx="1790700" cy="1405255"/>
          </a:xfrm>
          <a:custGeom>
            <a:avLst/>
            <a:gdLst/>
            <a:ahLst/>
            <a:cxnLst/>
            <a:rect l="l" t="t" r="r" b="b"/>
            <a:pathLst>
              <a:path w="1790700" h="1405254">
                <a:moveTo>
                  <a:pt x="1650237" y="0"/>
                </a:moveTo>
                <a:lnTo>
                  <a:pt x="140461" y="0"/>
                </a:lnTo>
                <a:lnTo>
                  <a:pt x="96056" y="7158"/>
                </a:lnTo>
                <a:lnTo>
                  <a:pt x="57497" y="27094"/>
                </a:lnTo>
                <a:lnTo>
                  <a:pt x="27094" y="57497"/>
                </a:lnTo>
                <a:lnTo>
                  <a:pt x="7158" y="96056"/>
                </a:lnTo>
                <a:lnTo>
                  <a:pt x="0" y="140461"/>
                </a:lnTo>
                <a:lnTo>
                  <a:pt x="0" y="1264615"/>
                </a:lnTo>
                <a:lnTo>
                  <a:pt x="7158" y="1309025"/>
                </a:lnTo>
                <a:lnTo>
                  <a:pt x="27094" y="1347597"/>
                </a:lnTo>
                <a:lnTo>
                  <a:pt x="57497" y="1378015"/>
                </a:lnTo>
                <a:lnTo>
                  <a:pt x="96056" y="1397963"/>
                </a:lnTo>
                <a:lnTo>
                  <a:pt x="140461" y="1405127"/>
                </a:lnTo>
                <a:lnTo>
                  <a:pt x="1650237" y="1405127"/>
                </a:lnTo>
                <a:lnTo>
                  <a:pt x="1694643" y="1397963"/>
                </a:lnTo>
                <a:lnTo>
                  <a:pt x="1733202" y="1378015"/>
                </a:lnTo>
                <a:lnTo>
                  <a:pt x="1763605" y="1347597"/>
                </a:lnTo>
                <a:lnTo>
                  <a:pt x="1783541" y="1309025"/>
                </a:lnTo>
                <a:lnTo>
                  <a:pt x="1790700" y="1264615"/>
                </a:lnTo>
                <a:lnTo>
                  <a:pt x="1790700" y="140461"/>
                </a:lnTo>
                <a:lnTo>
                  <a:pt x="1783541" y="96056"/>
                </a:lnTo>
                <a:lnTo>
                  <a:pt x="1763605" y="57497"/>
                </a:lnTo>
                <a:lnTo>
                  <a:pt x="1733202" y="27094"/>
                </a:lnTo>
                <a:lnTo>
                  <a:pt x="1694643" y="7158"/>
                </a:lnTo>
                <a:lnTo>
                  <a:pt x="16502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27464" y="4654296"/>
            <a:ext cx="1790700" cy="1405255"/>
          </a:xfrm>
          <a:custGeom>
            <a:avLst/>
            <a:gdLst/>
            <a:ahLst/>
            <a:cxnLst/>
            <a:rect l="l" t="t" r="r" b="b"/>
            <a:pathLst>
              <a:path w="1790700" h="1405254">
                <a:moveTo>
                  <a:pt x="0" y="140461"/>
                </a:moveTo>
                <a:lnTo>
                  <a:pt x="7158" y="96056"/>
                </a:lnTo>
                <a:lnTo>
                  <a:pt x="27094" y="57497"/>
                </a:lnTo>
                <a:lnTo>
                  <a:pt x="57497" y="27094"/>
                </a:lnTo>
                <a:lnTo>
                  <a:pt x="96056" y="7158"/>
                </a:lnTo>
                <a:lnTo>
                  <a:pt x="140461" y="0"/>
                </a:lnTo>
                <a:lnTo>
                  <a:pt x="1650237" y="0"/>
                </a:lnTo>
                <a:lnTo>
                  <a:pt x="1694643" y="7158"/>
                </a:lnTo>
                <a:lnTo>
                  <a:pt x="1733202" y="27094"/>
                </a:lnTo>
                <a:lnTo>
                  <a:pt x="1763605" y="57497"/>
                </a:lnTo>
                <a:lnTo>
                  <a:pt x="1783541" y="96056"/>
                </a:lnTo>
                <a:lnTo>
                  <a:pt x="1790700" y="140461"/>
                </a:lnTo>
                <a:lnTo>
                  <a:pt x="1790700" y="1264615"/>
                </a:lnTo>
                <a:lnTo>
                  <a:pt x="1783541" y="1309025"/>
                </a:lnTo>
                <a:lnTo>
                  <a:pt x="1763605" y="1347597"/>
                </a:lnTo>
                <a:lnTo>
                  <a:pt x="1733202" y="1378015"/>
                </a:lnTo>
                <a:lnTo>
                  <a:pt x="1694643" y="1397963"/>
                </a:lnTo>
                <a:lnTo>
                  <a:pt x="1650237" y="1405127"/>
                </a:lnTo>
                <a:lnTo>
                  <a:pt x="140461" y="1405127"/>
                </a:lnTo>
                <a:lnTo>
                  <a:pt x="96056" y="1397963"/>
                </a:lnTo>
                <a:lnTo>
                  <a:pt x="57497" y="1378015"/>
                </a:lnTo>
                <a:lnTo>
                  <a:pt x="27094" y="1347597"/>
                </a:lnTo>
                <a:lnTo>
                  <a:pt x="7158" y="1309025"/>
                </a:lnTo>
                <a:lnTo>
                  <a:pt x="0" y="1264615"/>
                </a:lnTo>
                <a:lnTo>
                  <a:pt x="0" y="140461"/>
                </a:lnTo>
                <a:close/>
              </a:path>
            </a:pathLst>
          </a:custGeom>
          <a:ln w="6096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48876" y="4961635"/>
            <a:ext cx="1470660" cy="7975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95" dirty="0">
                <a:latin typeface="Arial"/>
                <a:cs typeface="Arial"/>
              </a:rPr>
              <a:t>Chỉ </a:t>
            </a:r>
            <a:r>
              <a:rPr sz="1300" spc="-60" dirty="0">
                <a:latin typeface="Arial"/>
                <a:cs typeface="Arial"/>
              </a:rPr>
              <a:t>nhận </a:t>
            </a:r>
            <a:r>
              <a:rPr sz="1300" spc="-65" dirty="0">
                <a:latin typeface="Arial"/>
                <a:cs typeface="Arial"/>
              </a:rPr>
              <a:t>bản </a:t>
            </a:r>
            <a:r>
              <a:rPr sz="1300" spc="-40" dirty="0">
                <a:latin typeface="Arial"/>
                <a:cs typeface="Arial"/>
              </a:rPr>
              <a:t>tổng  </a:t>
            </a:r>
            <a:r>
              <a:rPr sz="1300" spc="-65" dirty="0">
                <a:latin typeface="Arial"/>
                <a:cs typeface="Arial"/>
              </a:rPr>
              <a:t>hợp </a:t>
            </a:r>
            <a:r>
              <a:rPr sz="1300" spc="-50" dirty="0">
                <a:latin typeface="Arial"/>
                <a:cs typeface="Arial"/>
              </a:rPr>
              <a:t>nghỉ </a:t>
            </a:r>
            <a:r>
              <a:rPr sz="1300" spc="-55" dirty="0">
                <a:latin typeface="Arial"/>
                <a:cs typeface="Arial"/>
              </a:rPr>
              <a:t>phép </a:t>
            </a:r>
            <a:r>
              <a:rPr sz="1300" spc="-15" dirty="0">
                <a:latin typeface="Arial"/>
                <a:cs typeface="Arial"/>
              </a:rPr>
              <a:t>từ  </a:t>
            </a:r>
            <a:r>
              <a:rPr sz="1300" spc="-110" dirty="0">
                <a:latin typeface="Arial"/>
                <a:cs typeface="Arial"/>
              </a:rPr>
              <a:t>các </a:t>
            </a:r>
            <a:r>
              <a:rPr sz="1300" spc="-100" dirty="0">
                <a:latin typeface="Arial"/>
                <a:cs typeface="Arial"/>
              </a:rPr>
              <a:t>Trưởng </a:t>
            </a:r>
            <a:r>
              <a:rPr sz="1300" spc="-45" dirty="0">
                <a:latin typeface="Arial"/>
                <a:cs typeface="Arial"/>
              </a:rPr>
              <a:t>bộ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phận</a:t>
            </a:r>
            <a:endParaRPr sz="13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80"/>
              </a:spcBef>
              <a:buChar char="•"/>
              <a:tabLst>
                <a:tab pos="127000" algn="l"/>
              </a:tabLst>
            </a:pPr>
            <a:r>
              <a:rPr sz="1300" spc="-120" dirty="0">
                <a:latin typeface="Arial"/>
                <a:cs typeface="Arial"/>
              </a:rPr>
              <a:t>Tải </a:t>
            </a:r>
            <a:r>
              <a:rPr sz="1300" spc="-40" dirty="0">
                <a:latin typeface="Arial"/>
                <a:cs typeface="Arial"/>
              </a:rPr>
              <a:t>lên </a:t>
            </a:r>
            <a:r>
              <a:rPr sz="1300" spc="-65" dirty="0">
                <a:latin typeface="Arial"/>
                <a:cs typeface="Arial"/>
              </a:rPr>
              <a:t>hệ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thống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69163"/>
            <a:ext cx="2082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215" dirty="0">
                <a:solidFill>
                  <a:srgbClr val="1F3863"/>
                </a:solidFill>
              </a:rPr>
              <a:t>Chế </a:t>
            </a:r>
            <a:r>
              <a:rPr sz="2000" spc="-114" dirty="0">
                <a:solidFill>
                  <a:srgbClr val="1F3863"/>
                </a:solidFill>
              </a:rPr>
              <a:t>độ </a:t>
            </a:r>
            <a:r>
              <a:rPr sz="2000" spc="-180" dirty="0">
                <a:solidFill>
                  <a:srgbClr val="1F3863"/>
                </a:solidFill>
              </a:rPr>
              <a:t>phúc</a:t>
            </a:r>
            <a:r>
              <a:rPr sz="2000" spc="-165" dirty="0">
                <a:solidFill>
                  <a:srgbClr val="1F3863"/>
                </a:solidFill>
              </a:rPr>
              <a:t> </a:t>
            </a:r>
            <a:r>
              <a:rPr sz="2000" spc="-100" dirty="0">
                <a:solidFill>
                  <a:srgbClr val="1F3863"/>
                </a:solidFill>
              </a:rPr>
              <a:t>lợi: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05434" y="965999"/>
            <a:ext cx="3132455" cy="10464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180"/>
              </a:spcBef>
            </a:pPr>
            <a:r>
              <a:rPr sz="1800" b="1" spc="-70" dirty="0">
                <a:latin typeface="Arial"/>
                <a:cs typeface="Arial"/>
              </a:rPr>
              <a:t>3.3 </a:t>
            </a:r>
            <a:r>
              <a:rPr sz="1800" b="1" spc="-180" dirty="0">
                <a:latin typeface="Arial"/>
                <a:cs typeface="Arial"/>
              </a:rPr>
              <a:t>Ngày </a:t>
            </a:r>
            <a:r>
              <a:rPr sz="1800" b="1" spc="-150" dirty="0">
                <a:latin typeface="Arial"/>
                <a:cs typeface="Arial"/>
              </a:rPr>
              <a:t>nghỉ </a:t>
            </a:r>
            <a:r>
              <a:rPr sz="1800" b="1" spc="-160" dirty="0">
                <a:latin typeface="Arial"/>
                <a:cs typeface="Arial"/>
              </a:rPr>
              <a:t>hưởng</a:t>
            </a:r>
            <a:r>
              <a:rPr sz="1800" b="1" spc="-33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lương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75" dirty="0">
                <a:latin typeface="Arial"/>
                <a:cs typeface="Arial"/>
              </a:rPr>
              <a:t>quyền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65" dirty="0">
                <a:latin typeface="Arial"/>
                <a:cs typeface="Arial"/>
              </a:rPr>
              <a:t>nghỉ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hưởng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95" dirty="0">
                <a:latin typeface="Arial"/>
                <a:cs typeface="Arial"/>
              </a:rPr>
              <a:t>vào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40" dirty="0">
                <a:latin typeface="Arial"/>
                <a:cs typeface="Arial"/>
              </a:rPr>
              <a:t>lễ </a:t>
            </a:r>
            <a:r>
              <a:rPr sz="1600" spc="15" dirty="0">
                <a:latin typeface="Arial"/>
                <a:cs typeface="Arial"/>
              </a:rPr>
              <a:t>tết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sau: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8498"/>
              </p:ext>
            </p:extLst>
          </p:nvPr>
        </p:nvGraphicFramePr>
        <p:xfrm>
          <a:off x="5075554" y="1164336"/>
          <a:ext cx="6085840" cy="512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hưởng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b="1" spc="-2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Số </a:t>
                      </a:r>
                      <a:r>
                        <a:rPr sz="16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ngày</a:t>
                      </a:r>
                      <a:r>
                        <a:rPr sz="16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nghỉ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chú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Tết Dương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Lịch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01/01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Tết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Nguyên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đán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vi-VN" sz="160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nghỉ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bù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theo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Nhà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N</a:t>
                      </a:r>
                      <a:r>
                        <a:rPr lang="vi-VN" sz="160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ớc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Ngày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30/4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30/04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Quốc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tế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01/05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Quốc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Khánh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02/09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Giỗ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tổ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Hùng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Vương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10/03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Âm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lịch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25780" y="2490216"/>
            <a:ext cx="4328160" cy="3169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752678"/>
            <a:ext cx="20821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215" dirty="0">
                <a:solidFill>
                  <a:srgbClr val="1F3863"/>
                </a:solidFill>
              </a:rPr>
              <a:t>Chế </a:t>
            </a:r>
            <a:r>
              <a:rPr sz="2000" spc="-114" dirty="0">
                <a:solidFill>
                  <a:srgbClr val="1F3863"/>
                </a:solidFill>
              </a:rPr>
              <a:t>độ </a:t>
            </a:r>
            <a:r>
              <a:rPr sz="2000" spc="-180" dirty="0">
                <a:solidFill>
                  <a:srgbClr val="1F3863"/>
                </a:solidFill>
              </a:rPr>
              <a:t>phúc</a:t>
            </a:r>
            <a:r>
              <a:rPr sz="2000" spc="-165" dirty="0">
                <a:solidFill>
                  <a:srgbClr val="1F3863"/>
                </a:solidFill>
              </a:rPr>
              <a:t> </a:t>
            </a:r>
            <a:r>
              <a:rPr sz="2000" spc="-100" dirty="0">
                <a:solidFill>
                  <a:srgbClr val="1F3863"/>
                </a:solidFill>
              </a:rPr>
              <a:t>lợi: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515391" y="6434759"/>
            <a:ext cx="11150600" cy="0"/>
          </a:xfrm>
          <a:custGeom>
            <a:avLst/>
            <a:gdLst/>
            <a:ahLst/>
            <a:cxnLst/>
            <a:rect l="l" t="t" r="r" b="b"/>
            <a:pathLst>
              <a:path w="11150600">
                <a:moveTo>
                  <a:pt x="0" y="0"/>
                </a:moveTo>
                <a:lnTo>
                  <a:pt x="111501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391" y="1340611"/>
          <a:ext cx="11149964" cy="397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3.4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80" dirty="0">
                          <a:latin typeface="Arial"/>
                          <a:cs typeface="Arial"/>
                        </a:rPr>
                        <a:t>sản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i="1" spc="-9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800" i="1" spc="-60" dirty="0">
                          <a:latin typeface="Arial"/>
                          <a:cs typeface="Arial"/>
                        </a:rPr>
                        <a:t>gian nghỉ 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800" i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25" dirty="0">
                          <a:latin typeface="Arial"/>
                          <a:cs typeface="Arial"/>
                        </a:rPr>
                        <a:t>sản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i="1" spc="-9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800" i="1" spc="-6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800" i="1" spc="-8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i="1" spc="-100" dirty="0">
                          <a:latin typeface="Arial"/>
                          <a:cs typeface="Arial"/>
                        </a:rPr>
                        <a:t>phép </a:t>
                      </a:r>
                      <a:r>
                        <a:rPr sz="1800" i="1" spc="-60" dirty="0">
                          <a:latin typeface="Arial"/>
                          <a:cs typeface="Arial"/>
                        </a:rPr>
                        <a:t>nghỉ</a:t>
                      </a:r>
                      <a:r>
                        <a:rPr sz="1800" i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40" dirty="0">
                          <a:latin typeface="Arial"/>
                          <a:cs typeface="Arial"/>
                        </a:rPr>
                        <a:t>trước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i="1" spc="-114" dirty="0">
                          <a:latin typeface="Arial"/>
                          <a:cs typeface="Arial"/>
                        </a:rPr>
                        <a:t>sanh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quá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tháng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7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i="1" spc="-135" dirty="0">
                          <a:latin typeface="Arial"/>
                          <a:cs typeface="Arial"/>
                        </a:rPr>
                        <a:t>Lưu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ý</a:t>
                      </a:r>
                      <a:r>
                        <a:rPr sz="18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0" dirty="0">
                          <a:latin typeface="Arial"/>
                          <a:cs typeface="Arial"/>
                        </a:rPr>
                        <a:t>khác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 marL="171450" marR="146685">
                        <a:lnSpc>
                          <a:spcPct val="150000"/>
                        </a:lnSpc>
                        <a:spcBef>
                          <a:spcPts val="59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trước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hết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thai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sản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định,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nếu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nhu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cầu,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xác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nhận 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cơ 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sở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khám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bệnh,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chữa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thẩm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quyền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sớm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hại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sức 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khỏe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ý,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nữ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thể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lại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đã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ít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nhất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04 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tháng.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này,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ngoài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tiền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lương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trả,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tiếp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71450">
                        <a:lnSpc>
                          <a:spcPts val="1900"/>
                        </a:lnSpc>
                        <a:spcBef>
                          <a:spcPts val="960"/>
                        </a:spcBef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tục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nhận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trợ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sản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của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luật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bảo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hiểm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xã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hội.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5907" y="6464985"/>
            <a:ext cx="1141984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  <a:tabLst>
                <a:tab pos="10630535" algn="l"/>
                <a:tab pos="11406505" algn="l"/>
              </a:tabLst>
            </a:pPr>
            <a:r>
              <a:rPr sz="1200" u="sng" spc="-65" dirty="0">
                <a:solidFill>
                  <a:srgbClr val="888888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200" u="sng" spc="-60" dirty="0">
                <a:solidFill>
                  <a:srgbClr val="888888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28	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718565"/>
            <a:ext cx="2136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215" dirty="0">
                <a:solidFill>
                  <a:srgbClr val="1F3863"/>
                </a:solidFill>
              </a:rPr>
              <a:t>Chế </a:t>
            </a:r>
            <a:r>
              <a:rPr sz="2000" spc="-114" dirty="0">
                <a:solidFill>
                  <a:srgbClr val="1F3863"/>
                </a:solidFill>
              </a:rPr>
              <a:t>độ </a:t>
            </a:r>
            <a:r>
              <a:rPr sz="2000" spc="-180" dirty="0">
                <a:solidFill>
                  <a:srgbClr val="1F3863"/>
                </a:solidFill>
              </a:rPr>
              <a:t>phúc </a:t>
            </a:r>
            <a:r>
              <a:rPr sz="2000" spc="-95" dirty="0">
                <a:solidFill>
                  <a:srgbClr val="1F3863"/>
                </a:solidFill>
              </a:rPr>
              <a:t>lợi</a:t>
            </a:r>
            <a:r>
              <a:rPr sz="2000" spc="-110" dirty="0">
                <a:solidFill>
                  <a:srgbClr val="1F3863"/>
                </a:solidFill>
              </a:rPr>
              <a:t> </a:t>
            </a:r>
            <a:r>
              <a:rPr sz="2000" spc="-114" dirty="0">
                <a:solidFill>
                  <a:srgbClr val="1F3863"/>
                </a:solidFill>
              </a:rPr>
              <a:t>: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8607" y="1213992"/>
          <a:ext cx="11393805" cy="513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3.4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80" dirty="0">
                          <a:latin typeface="Arial"/>
                          <a:cs typeface="Arial"/>
                        </a:rPr>
                        <a:t>sản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marR="671195">
                        <a:lnSpc>
                          <a:spcPts val="2880"/>
                        </a:lnSpc>
                        <a:spcBef>
                          <a:spcPts val="219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thai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sản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áp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lễ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tết</a:t>
                      </a:r>
                      <a:r>
                        <a:rPr sz="16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có 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hưởng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lương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i="1" spc="-110" dirty="0">
                          <a:latin typeface="Arial"/>
                          <a:cs typeface="Arial"/>
                        </a:rPr>
                        <a:t>Thanh 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1800" i="1" spc="-130" dirty="0">
                          <a:latin typeface="Arial"/>
                          <a:cs typeface="Arial"/>
                        </a:rPr>
                        <a:t>chế 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độ </a:t>
                      </a:r>
                      <a:r>
                        <a:rPr sz="1800" i="1" spc="-15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800" i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25" dirty="0">
                          <a:latin typeface="Arial"/>
                          <a:cs typeface="Arial"/>
                        </a:rPr>
                        <a:t>sản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600" spc="-195" dirty="0">
                          <a:latin typeface="Arial"/>
                          <a:cs typeface="Arial"/>
                        </a:rPr>
                        <a:t>BHXH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chi</a:t>
                      </a:r>
                      <a:r>
                        <a:rPr sz="16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trả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(Nhân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nộp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bản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sao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Giấy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khai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sanh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thanh</a:t>
                      </a:r>
                      <a:r>
                        <a:rPr sz="16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toán)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i="1" spc="-110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800" i="1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800" i="1" spc="-6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8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25" dirty="0">
                          <a:latin typeface="Arial"/>
                          <a:cs typeface="Arial"/>
                        </a:rPr>
                        <a:t>sản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Ít</a:t>
                      </a:r>
                      <a:r>
                        <a:rPr sz="16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nhất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tuần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trước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i="1" spc="-125" dirty="0">
                          <a:latin typeface="Arial"/>
                          <a:cs typeface="Arial"/>
                        </a:rPr>
                        <a:t>Bàn </a:t>
                      </a:r>
                      <a:r>
                        <a:rPr sz="1800" i="1" spc="-60" dirty="0">
                          <a:latin typeface="Arial"/>
                          <a:cs typeface="Arial"/>
                        </a:rPr>
                        <a:t>giao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8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việc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417830" marR="302260">
                        <a:lnSpc>
                          <a:spcPct val="150000"/>
                        </a:lnSpc>
                        <a:spcBef>
                          <a:spcPts val="3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sự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chấp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thuận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trên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ít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nhất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03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sắp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xếp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người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thay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thế 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i="1" spc="-135" dirty="0">
                          <a:latin typeface="Arial"/>
                          <a:cs typeface="Arial"/>
                        </a:rPr>
                        <a:t>Lưu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ý</a:t>
                      </a:r>
                      <a:r>
                        <a:rPr sz="18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0" dirty="0">
                          <a:latin typeface="Arial"/>
                          <a:cs typeface="Arial"/>
                        </a:rPr>
                        <a:t>khác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(a)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05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lần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khám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thai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(một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một</a:t>
                      </a:r>
                      <a:r>
                        <a:rPr sz="16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lần)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Nhân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đang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chăm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sóc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trẻ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12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tháng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tuổi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đang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tháng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thứ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bảy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của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thai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kỳ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thêm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giờ,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đêm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đi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tác</a:t>
                      </a:r>
                      <a:r>
                        <a:rPr sz="16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xa.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7830" marR="491490">
                        <a:lnSpc>
                          <a:spcPct val="150000"/>
                        </a:lnSpc>
                        <a:buAutoNum type="alphaLcParenBoth" startAt="3"/>
                        <a:tabLst>
                          <a:tab pos="674370" algn="l"/>
                        </a:tabLst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 đang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nuôi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trẻ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phép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giờ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mỗi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mức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lương đầy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đủ.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7830" marR="236220">
                        <a:lnSpc>
                          <a:spcPct val="150000"/>
                        </a:lnSpc>
                        <a:spcBef>
                          <a:spcPts val="5"/>
                        </a:spcBef>
                        <a:buAutoNum type="alphaLcParenBoth" startAt="3"/>
                        <a:tabLst>
                          <a:tab pos="69405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phá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thai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thai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chết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lưu,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người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nữ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quyền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tối</a:t>
                      </a:r>
                      <a:r>
                        <a:rPr sz="16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đa 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50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Luật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Bảo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hiểm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xã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hội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826134"/>
            <a:ext cx="2082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215" dirty="0">
                <a:solidFill>
                  <a:srgbClr val="1F3863"/>
                </a:solidFill>
              </a:rPr>
              <a:t>Chế </a:t>
            </a:r>
            <a:r>
              <a:rPr sz="2000" spc="-114" dirty="0">
                <a:solidFill>
                  <a:srgbClr val="1F3863"/>
                </a:solidFill>
              </a:rPr>
              <a:t>độ </a:t>
            </a:r>
            <a:r>
              <a:rPr sz="2000" spc="-180" dirty="0">
                <a:solidFill>
                  <a:srgbClr val="1F3863"/>
                </a:solidFill>
              </a:rPr>
              <a:t>phúc</a:t>
            </a:r>
            <a:r>
              <a:rPr sz="2000" spc="-165" dirty="0">
                <a:solidFill>
                  <a:srgbClr val="1F3863"/>
                </a:solidFill>
              </a:rPr>
              <a:t> </a:t>
            </a:r>
            <a:r>
              <a:rPr sz="2000" spc="-100" dirty="0">
                <a:solidFill>
                  <a:srgbClr val="1F3863"/>
                </a:solidFill>
              </a:rPr>
              <a:t>lợi: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76847" y="6430378"/>
            <a:ext cx="11161395" cy="0"/>
          </a:xfrm>
          <a:custGeom>
            <a:avLst/>
            <a:gdLst/>
            <a:ahLst/>
            <a:cxnLst/>
            <a:rect l="l" t="t" r="r" b="b"/>
            <a:pathLst>
              <a:path w="11161395">
                <a:moveTo>
                  <a:pt x="0" y="0"/>
                </a:moveTo>
                <a:lnTo>
                  <a:pt x="111612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847" y="1637029"/>
          <a:ext cx="11160760" cy="424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3.5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bệnh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i="1" spc="-110" dirty="0">
                          <a:latin typeface="Arial"/>
                          <a:cs typeface="Arial"/>
                        </a:rPr>
                        <a:t>Thanh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toán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BHXH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chi</a:t>
                      </a:r>
                      <a:r>
                        <a:rPr sz="16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trả.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Trường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không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thể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thì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nộp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đơn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xin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067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trên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trực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tiếp.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06755" marR="229235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đột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ngột,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ngay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trên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trực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tiếp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phụ 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trách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sự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lại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nộp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xin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phép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trên</a:t>
                      </a:r>
                      <a:r>
                        <a:rPr sz="1600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ngay 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lập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tức.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7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i="1" spc="-140" dirty="0">
                          <a:latin typeface="Arial"/>
                          <a:cs typeface="Arial"/>
                        </a:rPr>
                        <a:t>Chứng </a:t>
                      </a:r>
                      <a:r>
                        <a:rPr sz="1800" i="1" spc="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800" i="1" spc="-55" dirty="0">
                          <a:latin typeface="Arial"/>
                          <a:cs typeface="Arial"/>
                        </a:rPr>
                        <a:t>liên</a:t>
                      </a:r>
                      <a:r>
                        <a:rPr sz="1800" i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85" dirty="0">
                          <a:latin typeface="Arial"/>
                          <a:cs typeface="Arial"/>
                        </a:rPr>
                        <a:t>quan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3035" marB="0"/>
                </a:tc>
                <a:tc>
                  <a:txBody>
                    <a:bodyPr/>
                    <a:lstStyle/>
                    <a:p>
                      <a:pPr marL="706755" marR="97790">
                        <a:lnSpc>
                          <a:spcPct val="150100"/>
                        </a:lnSpc>
                        <a:spcBef>
                          <a:spcPts val="92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lên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giấy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bác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sĩ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viện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tuyến 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Thành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phố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tỉnh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đăng ký khám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chữa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trên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thẻ 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BHYT.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Nếu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chứng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từ 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này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thì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xem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phép.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71681" y="6464985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2058441"/>
            <a:ext cx="10360025" cy="33178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5" dirty="0">
                <a:latin typeface="Arial"/>
                <a:cs typeface="Arial"/>
              </a:rPr>
              <a:t>Nội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55" dirty="0">
                <a:latin typeface="Arial"/>
                <a:cs typeface="Arial"/>
              </a:rPr>
              <a:t>lao </a:t>
            </a:r>
            <a:r>
              <a:rPr sz="1600" spc="-70" dirty="0">
                <a:latin typeface="Arial"/>
                <a:cs typeface="Arial"/>
              </a:rPr>
              <a:t>động </a:t>
            </a:r>
            <a:r>
              <a:rPr sz="1600" spc="-20" dirty="0">
                <a:latin typeface="Arial"/>
                <a:cs typeface="Arial"/>
              </a:rPr>
              <a:t>(“Nội </a:t>
            </a:r>
            <a:r>
              <a:rPr sz="1600" spc="-10" dirty="0">
                <a:latin typeface="Arial"/>
                <a:cs typeface="Arial"/>
              </a:rPr>
              <a:t>quy”) </a:t>
            </a:r>
            <a:r>
              <a:rPr sz="1600" spc="-95" dirty="0">
                <a:latin typeface="Arial"/>
                <a:cs typeface="Arial"/>
              </a:rPr>
              <a:t>cung </a:t>
            </a:r>
            <a:r>
              <a:rPr sz="1600" spc="-110" dirty="0">
                <a:latin typeface="Arial"/>
                <a:cs typeface="Arial"/>
              </a:rPr>
              <a:t>cấp </a:t>
            </a:r>
            <a:r>
              <a:rPr sz="1600" spc="-75" dirty="0">
                <a:latin typeface="Arial"/>
                <a:cs typeface="Arial"/>
              </a:rPr>
              <a:t>cho </a:t>
            </a:r>
            <a:r>
              <a:rPr sz="1600" spc="-80" dirty="0">
                <a:latin typeface="Arial"/>
                <a:cs typeface="Arial"/>
              </a:rPr>
              <a:t>bạn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45" dirty="0">
                <a:latin typeface="Arial"/>
                <a:cs typeface="Arial"/>
              </a:rPr>
              <a:t>thông </a:t>
            </a:r>
            <a:r>
              <a:rPr sz="1600" spc="15" dirty="0">
                <a:latin typeface="Arial"/>
                <a:cs typeface="Arial"/>
              </a:rPr>
              <a:t>tin </a:t>
            </a:r>
            <a:r>
              <a:rPr sz="1600" spc="-75" dirty="0">
                <a:latin typeface="Arial"/>
                <a:cs typeface="Arial"/>
              </a:rPr>
              <a:t>quan </a:t>
            </a:r>
            <a:r>
              <a:rPr sz="1600" spc="-30" dirty="0">
                <a:latin typeface="Arial"/>
                <a:cs typeface="Arial"/>
              </a:rPr>
              <a:t>trọng </a:t>
            </a:r>
            <a:r>
              <a:rPr sz="1600" spc="-35" dirty="0">
                <a:latin typeface="Arial"/>
                <a:cs typeface="Arial"/>
              </a:rPr>
              <a:t>liên </a:t>
            </a:r>
            <a:r>
              <a:rPr sz="1600" spc="-75" dirty="0">
                <a:latin typeface="Arial"/>
                <a:cs typeface="Arial"/>
              </a:rPr>
              <a:t>quan </a:t>
            </a:r>
            <a:r>
              <a:rPr sz="1600" spc="-55" dirty="0">
                <a:latin typeface="Arial"/>
                <a:cs typeface="Arial"/>
              </a:rPr>
              <a:t>đến </a:t>
            </a:r>
            <a:r>
              <a:rPr sz="1600" spc="-130" dirty="0">
                <a:latin typeface="Arial"/>
                <a:cs typeface="Arial"/>
              </a:rPr>
              <a:t>các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125" dirty="0">
                <a:latin typeface="Arial"/>
                <a:cs typeface="Arial"/>
              </a:rPr>
              <a:t>sách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70" dirty="0">
                <a:latin typeface="Arial"/>
                <a:cs typeface="Arial"/>
              </a:rPr>
              <a:t>quy </a:t>
            </a:r>
            <a:r>
              <a:rPr sz="1600" spc="-20" dirty="0">
                <a:latin typeface="Arial"/>
                <a:cs typeface="Arial"/>
              </a:rPr>
              <a:t>trình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làm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70" dirty="0">
                <a:latin typeface="Arial"/>
                <a:cs typeface="Arial"/>
              </a:rPr>
              <a:t>việc, </a:t>
            </a:r>
            <a:r>
              <a:rPr sz="1600" spc="-15" dirty="0">
                <a:latin typeface="Arial"/>
                <a:cs typeface="Arial"/>
              </a:rPr>
              <a:t>tiền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70" dirty="0">
                <a:latin typeface="Arial"/>
                <a:cs typeface="Arial"/>
              </a:rPr>
              <a:t>phúc </a:t>
            </a:r>
            <a:r>
              <a:rPr sz="1600" spc="-40" dirty="0">
                <a:latin typeface="Arial"/>
                <a:cs typeface="Arial"/>
              </a:rPr>
              <a:t>lợi, </a:t>
            </a:r>
            <a:r>
              <a:rPr sz="1600" spc="-50" dirty="0">
                <a:latin typeface="Arial"/>
                <a:cs typeface="Arial"/>
              </a:rPr>
              <a:t>trách </a:t>
            </a:r>
            <a:r>
              <a:rPr sz="1600" spc="-55" dirty="0">
                <a:latin typeface="Arial"/>
                <a:cs typeface="Arial"/>
              </a:rPr>
              <a:t>nhiệm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80" dirty="0">
                <a:latin typeface="Arial"/>
                <a:cs typeface="Arial"/>
              </a:rPr>
              <a:t>bạn </a:t>
            </a:r>
            <a:r>
              <a:rPr sz="1600" spc="-20" dirty="0">
                <a:latin typeface="Arial"/>
                <a:cs typeface="Arial"/>
              </a:rPr>
              <a:t>đối </a:t>
            </a:r>
            <a:r>
              <a:rPr sz="1600" spc="-75" dirty="0">
                <a:latin typeface="Arial"/>
                <a:cs typeface="Arial"/>
              </a:rPr>
              <a:t>với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135" dirty="0">
                <a:latin typeface="Arial"/>
                <a:cs typeface="Arial"/>
              </a:rPr>
              <a:t>cơ </a:t>
            </a:r>
            <a:r>
              <a:rPr sz="1600" spc="-155" dirty="0">
                <a:latin typeface="Arial"/>
                <a:cs typeface="Arial"/>
              </a:rPr>
              <a:t>sở </a:t>
            </a:r>
            <a:r>
              <a:rPr sz="1600" spc="-50" dirty="0">
                <a:latin typeface="Arial"/>
                <a:cs typeface="Arial"/>
              </a:rPr>
              <a:t>vật </a:t>
            </a:r>
            <a:r>
              <a:rPr sz="1600" spc="-60" dirty="0">
                <a:latin typeface="Arial"/>
                <a:cs typeface="Arial"/>
              </a:rPr>
              <a:t>chất </a:t>
            </a:r>
            <a:r>
              <a:rPr sz="1600" spc="-50" dirty="0">
                <a:latin typeface="Arial"/>
                <a:cs typeface="Arial"/>
              </a:rPr>
              <a:t>hiện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120" dirty="0">
                <a:latin typeface="Arial"/>
                <a:cs typeface="Arial"/>
              </a:rPr>
              <a:t>sẵn </a:t>
            </a:r>
            <a:r>
              <a:rPr sz="1600" spc="-75" dirty="0">
                <a:latin typeface="Arial"/>
                <a:cs typeface="Arial"/>
              </a:rPr>
              <a:t>cho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bạn.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85" dirty="0">
                <a:latin typeface="Arial"/>
                <a:cs typeface="Arial"/>
              </a:rPr>
              <a:t>Các </a:t>
            </a:r>
            <a:r>
              <a:rPr sz="1600" spc="-60" dirty="0">
                <a:latin typeface="Arial"/>
                <a:cs typeface="Arial"/>
              </a:rPr>
              <a:t>quy </a:t>
            </a:r>
            <a:r>
              <a:rPr sz="1600" spc="-30" dirty="0">
                <a:latin typeface="Arial"/>
                <a:cs typeface="Arial"/>
              </a:rPr>
              <a:t>định </a:t>
            </a:r>
            <a:r>
              <a:rPr sz="1600" spc="-120" dirty="0">
                <a:latin typeface="Arial"/>
                <a:cs typeface="Arial"/>
              </a:rPr>
              <a:t>và </a:t>
            </a:r>
            <a:r>
              <a:rPr sz="1600" spc="-90" dirty="0">
                <a:latin typeface="Arial"/>
                <a:cs typeface="Arial"/>
              </a:rPr>
              <a:t>chế </a:t>
            </a:r>
            <a:r>
              <a:rPr sz="1600" spc="-35" dirty="0">
                <a:latin typeface="Arial"/>
                <a:cs typeface="Arial"/>
              </a:rPr>
              <a:t>độ </a:t>
            </a:r>
            <a:r>
              <a:rPr sz="1600" spc="-70" dirty="0">
                <a:latin typeface="Arial"/>
                <a:cs typeface="Arial"/>
              </a:rPr>
              <a:t>phúc </a:t>
            </a:r>
            <a:r>
              <a:rPr sz="1600" spc="-35" dirty="0">
                <a:latin typeface="Arial"/>
                <a:cs typeface="Arial"/>
              </a:rPr>
              <a:t>lợi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70" dirty="0">
                <a:latin typeface="Arial"/>
                <a:cs typeface="Arial"/>
              </a:rPr>
              <a:t>nêu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55" dirty="0">
                <a:latin typeface="Arial"/>
                <a:cs typeface="Arial"/>
              </a:rPr>
              <a:t>Nội </a:t>
            </a:r>
            <a:r>
              <a:rPr sz="1600" spc="-60" dirty="0">
                <a:latin typeface="Arial"/>
                <a:cs typeface="Arial"/>
              </a:rPr>
              <a:t>quy </a:t>
            </a:r>
            <a:r>
              <a:rPr sz="1600" spc="-95" dirty="0">
                <a:latin typeface="Arial"/>
                <a:cs typeface="Arial"/>
              </a:rPr>
              <a:t>này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130" dirty="0">
                <a:latin typeface="Arial"/>
                <a:cs typeface="Arial"/>
              </a:rPr>
              <a:t>xác </a:t>
            </a:r>
            <a:r>
              <a:rPr sz="1600" spc="-120" dirty="0">
                <a:latin typeface="Arial"/>
                <a:cs typeface="Arial"/>
              </a:rPr>
              <a:t>và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50" dirty="0">
                <a:latin typeface="Arial"/>
                <a:cs typeface="Arial"/>
              </a:rPr>
              <a:t>hiệu </a:t>
            </a:r>
            <a:r>
              <a:rPr sz="1600" spc="-75" dirty="0">
                <a:latin typeface="Arial"/>
                <a:cs typeface="Arial"/>
              </a:rPr>
              <a:t>lực </a:t>
            </a:r>
            <a:r>
              <a:rPr sz="1600" spc="-15" dirty="0">
                <a:latin typeface="Arial"/>
                <a:cs typeface="Arial"/>
              </a:rPr>
              <a:t>tại </a:t>
            </a:r>
            <a:r>
              <a:rPr sz="1600" spc="-20" dirty="0">
                <a:latin typeface="Arial"/>
                <a:cs typeface="Arial"/>
              </a:rPr>
              <a:t>thời </a:t>
            </a:r>
            <a:r>
              <a:rPr sz="1600" spc="-40" dirty="0">
                <a:latin typeface="Arial"/>
                <a:cs typeface="Arial"/>
              </a:rPr>
              <a:t>điểm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50" dirty="0">
                <a:latin typeface="Arial"/>
                <a:cs typeface="Arial"/>
              </a:rPr>
              <a:t>bố.</a:t>
            </a:r>
            <a:endParaRPr sz="1600">
              <a:latin typeface="Arial"/>
              <a:cs typeface="Arial"/>
            </a:endParaRPr>
          </a:p>
          <a:p>
            <a:pPr marL="241300" marR="7620" indent="-228600">
              <a:lnSpc>
                <a:spcPct val="15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spc="-55" dirty="0">
                <a:latin typeface="Arial"/>
                <a:cs typeface="Arial"/>
              </a:rPr>
              <a:t>Nội </a:t>
            </a:r>
            <a:r>
              <a:rPr sz="1600" spc="-75" dirty="0">
                <a:latin typeface="Arial"/>
                <a:cs typeface="Arial"/>
              </a:rPr>
              <a:t>dung </a:t>
            </a:r>
            <a:r>
              <a:rPr sz="1600" spc="-95" dirty="0">
                <a:latin typeface="Arial"/>
                <a:cs typeface="Arial"/>
              </a:rPr>
              <a:t>này </a:t>
            </a:r>
            <a:r>
              <a:rPr sz="1600" spc="-60" dirty="0">
                <a:latin typeface="Arial"/>
                <a:cs typeface="Arial"/>
              </a:rPr>
              <a:t>chỉ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15" dirty="0">
                <a:latin typeface="Arial"/>
                <a:cs typeface="Arial"/>
              </a:rPr>
              <a:t>trình </a:t>
            </a:r>
            <a:r>
              <a:rPr sz="1600" spc="-95" dirty="0">
                <a:latin typeface="Arial"/>
                <a:cs typeface="Arial"/>
              </a:rPr>
              <a:t>bày </a:t>
            </a:r>
            <a:r>
              <a:rPr sz="1600" spc="-50" dirty="0">
                <a:latin typeface="Arial"/>
                <a:cs typeface="Arial"/>
              </a:rPr>
              <a:t>để </a:t>
            </a:r>
            <a:r>
              <a:rPr sz="1600" spc="-95" dirty="0">
                <a:latin typeface="Arial"/>
                <a:cs typeface="Arial"/>
              </a:rPr>
              <a:t>cung </a:t>
            </a:r>
            <a:r>
              <a:rPr sz="1600" spc="-110" dirty="0">
                <a:latin typeface="Arial"/>
                <a:cs typeface="Arial"/>
              </a:rPr>
              <a:t>cấp </a:t>
            </a:r>
            <a:r>
              <a:rPr sz="1600" spc="-45" dirty="0">
                <a:latin typeface="Arial"/>
                <a:cs typeface="Arial"/>
              </a:rPr>
              <a:t>thông </a:t>
            </a:r>
            <a:r>
              <a:rPr sz="1600" spc="15" dirty="0">
                <a:latin typeface="Arial"/>
                <a:cs typeface="Arial"/>
              </a:rPr>
              <a:t>tin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80" dirty="0">
                <a:latin typeface="Arial"/>
                <a:cs typeface="Arial"/>
              </a:rPr>
              <a:t>bạn </a:t>
            </a:r>
            <a:r>
              <a:rPr sz="1600" spc="-110" dirty="0">
                <a:latin typeface="Arial"/>
                <a:cs typeface="Arial"/>
              </a:rPr>
              <a:t>cần </a:t>
            </a:r>
            <a:r>
              <a:rPr sz="1600" spc="-65" dirty="0">
                <a:latin typeface="Arial"/>
                <a:cs typeface="Arial"/>
              </a:rPr>
              <a:t>đọc </a:t>
            </a:r>
            <a:r>
              <a:rPr sz="1600" spc="-105" dirty="0">
                <a:latin typeface="Arial"/>
                <a:cs typeface="Arial"/>
              </a:rPr>
              <a:t>cẩn </a:t>
            </a:r>
            <a:r>
              <a:rPr sz="1600" spc="-40" dirty="0">
                <a:latin typeface="Arial"/>
                <a:cs typeface="Arial"/>
              </a:rPr>
              <a:t>thận. </a:t>
            </a:r>
            <a:r>
              <a:rPr sz="1600" spc="-130" dirty="0">
                <a:latin typeface="Arial"/>
                <a:cs typeface="Arial"/>
              </a:rPr>
              <a:t>Đây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10" dirty="0">
                <a:latin typeface="Arial"/>
                <a:cs typeface="Arial"/>
              </a:rPr>
              <a:t>một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50" dirty="0">
                <a:latin typeface="Arial"/>
                <a:cs typeface="Arial"/>
              </a:rPr>
              <a:t>nhiều </a:t>
            </a:r>
            <a:r>
              <a:rPr sz="1600" spc="-80" dirty="0">
                <a:latin typeface="Arial"/>
                <a:cs typeface="Arial"/>
              </a:rPr>
              <a:t>kênh </a:t>
            </a:r>
            <a:r>
              <a:rPr sz="1600" spc="-35" dirty="0">
                <a:latin typeface="Arial"/>
                <a:cs typeface="Arial"/>
              </a:rPr>
              <a:t>truyền </a:t>
            </a:r>
            <a:r>
              <a:rPr sz="1600" spc="-45" dirty="0">
                <a:latin typeface="Arial"/>
                <a:cs typeface="Arial"/>
              </a:rPr>
              <a:t>thông  </a:t>
            </a:r>
            <a:r>
              <a:rPr sz="1600" spc="-95" dirty="0">
                <a:latin typeface="Arial"/>
                <a:cs typeface="Arial"/>
              </a:rPr>
              <a:t>mà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công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duy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trì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để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tạo</a:t>
            </a:r>
            <a:r>
              <a:rPr sz="1600" spc="-75" dirty="0">
                <a:latin typeface="Arial"/>
                <a:cs typeface="Arial"/>
              </a:rPr>
              <a:t> ra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một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môi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trường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làm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50" dirty="0">
                <a:latin typeface="Arial"/>
                <a:cs typeface="Arial"/>
              </a:rPr>
              <a:t>hiệu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quả.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75" dirty="0">
                <a:latin typeface="Arial"/>
                <a:cs typeface="Arial"/>
              </a:rPr>
              <a:t>quyền </a:t>
            </a:r>
            <a:r>
              <a:rPr sz="1600" spc="-45" dirty="0">
                <a:latin typeface="Arial"/>
                <a:cs typeface="Arial"/>
              </a:rPr>
              <a:t>thay </a:t>
            </a:r>
            <a:r>
              <a:rPr sz="1600" spc="-30" dirty="0">
                <a:latin typeface="Arial"/>
                <a:cs typeface="Arial"/>
              </a:rPr>
              <a:t>đổi, </a:t>
            </a:r>
            <a:r>
              <a:rPr sz="1600" spc="-50" dirty="0">
                <a:latin typeface="Arial"/>
                <a:cs typeface="Arial"/>
              </a:rPr>
              <a:t>đình </a:t>
            </a:r>
            <a:r>
              <a:rPr sz="1600" spc="-55" dirty="0">
                <a:latin typeface="Arial"/>
                <a:cs typeface="Arial"/>
              </a:rPr>
              <a:t>chỉ </a:t>
            </a:r>
            <a:r>
              <a:rPr sz="1600" spc="-95" dirty="0">
                <a:latin typeface="Arial"/>
                <a:cs typeface="Arial"/>
              </a:rPr>
              <a:t>hoặc </a:t>
            </a:r>
            <a:r>
              <a:rPr sz="1600" spc="-60" dirty="0">
                <a:latin typeface="Arial"/>
                <a:cs typeface="Arial"/>
              </a:rPr>
              <a:t>hủy </a:t>
            </a:r>
            <a:r>
              <a:rPr sz="1600" spc="-50" dirty="0">
                <a:latin typeface="Arial"/>
                <a:cs typeface="Arial"/>
              </a:rPr>
              <a:t>bỏ </a:t>
            </a:r>
            <a:r>
              <a:rPr sz="1600" spc="5" dirty="0">
                <a:latin typeface="Arial"/>
                <a:cs typeface="Arial"/>
              </a:rPr>
              <a:t>tất </a:t>
            </a:r>
            <a:r>
              <a:rPr sz="1600" spc="-135" dirty="0">
                <a:latin typeface="Arial"/>
                <a:cs typeface="Arial"/>
              </a:rPr>
              <a:t>cả </a:t>
            </a:r>
            <a:r>
              <a:rPr sz="1600" spc="-95" dirty="0">
                <a:latin typeface="Arial"/>
                <a:cs typeface="Arial"/>
              </a:rPr>
              <a:t>hoặc </a:t>
            </a:r>
            <a:r>
              <a:rPr sz="1600" spc="-10" dirty="0">
                <a:latin typeface="Arial"/>
                <a:cs typeface="Arial"/>
              </a:rPr>
              <a:t>một </a:t>
            </a:r>
            <a:r>
              <a:rPr sz="1600" spc="-75" dirty="0">
                <a:latin typeface="Arial"/>
                <a:cs typeface="Arial"/>
              </a:rPr>
              <a:t>phần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110" dirty="0">
                <a:latin typeface="Arial"/>
                <a:cs typeface="Arial"/>
              </a:rPr>
              <a:t>sách, </a:t>
            </a:r>
            <a:r>
              <a:rPr sz="1600" spc="-60" dirty="0">
                <a:latin typeface="Arial"/>
                <a:cs typeface="Arial"/>
              </a:rPr>
              <a:t>quy </a:t>
            </a:r>
            <a:r>
              <a:rPr sz="1600" spc="-20" dirty="0">
                <a:latin typeface="Arial"/>
                <a:cs typeface="Arial"/>
              </a:rPr>
              <a:t>trình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90" dirty="0">
                <a:latin typeface="Arial"/>
                <a:cs typeface="Arial"/>
              </a:rPr>
              <a:t>chế </a:t>
            </a:r>
            <a:r>
              <a:rPr sz="1600" spc="-35" dirty="0">
                <a:latin typeface="Arial"/>
                <a:cs typeface="Arial"/>
              </a:rPr>
              <a:t>độ </a:t>
            </a:r>
            <a:r>
              <a:rPr sz="1600" spc="-70" dirty="0">
                <a:latin typeface="Arial"/>
                <a:cs typeface="Arial"/>
              </a:rPr>
              <a:t>phúc </a:t>
            </a:r>
            <a:r>
              <a:rPr sz="1600" spc="-40" dirty="0">
                <a:latin typeface="Arial"/>
                <a:cs typeface="Arial"/>
              </a:rPr>
              <a:t>lợi </a:t>
            </a:r>
            <a:r>
              <a:rPr sz="1600" spc="-100" dirty="0">
                <a:latin typeface="Arial"/>
                <a:cs typeface="Arial"/>
              </a:rPr>
              <a:t>có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trong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z="1600" spc="-55" dirty="0">
                <a:latin typeface="Arial"/>
                <a:cs typeface="Arial"/>
              </a:rPr>
              <a:t>Nội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110" dirty="0">
                <a:latin typeface="Arial"/>
                <a:cs typeface="Arial"/>
              </a:rPr>
              <a:t>này. </a:t>
            </a:r>
            <a:r>
              <a:rPr sz="1600" spc="-70" dirty="0">
                <a:latin typeface="Arial"/>
                <a:cs typeface="Arial"/>
              </a:rPr>
              <a:t>Đối </a:t>
            </a:r>
            <a:r>
              <a:rPr sz="1600" spc="-75" dirty="0">
                <a:latin typeface="Arial"/>
                <a:cs typeface="Arial"/>
              </a:rPr>
              <a:t>với </a:t>
            </a:r>
            <a:r>
              <a:rPr sz="1600" spc="-35" dirty="0">
                <a:latin typeface="Arial"/>
                <a:cs typeface="Arial"/>
              </a:rPr>
              <a:t>bất </a:t>
            </a:r>
            <a:r>
              <a:rPr sz="1600" spc="-85" dirty="0">
                <a:latin typeface="Arial"/>
                <a:cs typeface="Arial"/>
              </a:rPr>
              <a:t>kỳ </a:t>
            </a:r>
            <a:r>
              <a:rPr sz="1600" spc="-35" dirty="0">
                <a:latin typeface="Arial"/>
                <a:cs typeface="Arial"/>
              </a:rPr>
              <a:t>nội </a:t>
            </a:r>
            <a:r>
              <a:rPr sz="1600" spc="-75" dirty="0">
                <a:latin typeface="Arial"/>
                <a:cs typeface="Arial"/>
              </a:rPr>
              <a:t>dung </a:t>
            </a:r>
            <a:r>
              <a:rPr sz="1600" spc="-50" dirty="0">
                <a:latin typeface="Arial"/>
                <a:cs typeface="Arial"/>
              </a:rPr>
              <a:t>thay </a:t>
            </a:r>
            <a:r>
              <a:rPr sz="1600" spc="-20" dirty="0">
                <a:latin typeface="Arial"/>
                <a:cs typeface="Arial"/>
              </a:rPr>
              <a:t>đổi </a:t>
            </a:r>
            <a:r>
              <a:rPr sz="1600" spc="-95" dirty="0">
                <a:latin typeface="Arial"/>
                <a:cs typeface="Arial"/>
              </a:rPr>
              <a:t>hoặc </a:t>
            </a:r>
            <a:r>
              <a:rPr sz="1600" spc="-110" dirty="0">
                <a:latin typeface="Arial"/>
                <a:cs typeface="Arial"/>
              </a:rPr>
              <a:t>cập </a:t>
            </a:r>
            <a:r>
              <a:rPr sz="1600" spc="-40" dirty="0">
                <a:latin typeface="Arial"/>
                <a:cs typeface="Arial"/>
              </a:rPr>
              <a:t>nhật </a:t>
            </a:r>
            <a:r>
              <a:rPr sz="1600" spc="-80" dirty="0">
                <a:latin typeface="Arial"/>
                <a:cs typeface="Arial"/>
              </a:rPr>
              <a:t>nào,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55" dirty="0">
                <a:latin typeface="Arial"/>
                <a:cs typeface="Arial"/>
              </a:rPr>
              <a:t>đều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45" dirty="0">
                <a:latin typeface="Arial"/>
                <a:cs typeface="Arial"/>
              </a:rPr>
              <a:t>thông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báo </a:t>
            </a:r>
            <a:r>
              <a:rPr sz="1600" spc="-55" dirty="0">
                <a:latin typeface="Arial"/>
                <a:cs typeface="Arial"/>
              </a:rPr>
              <a:t>trước </a:t>
            </a:r>
            <a:r>
              <a:rPr sz="1600" spc="-75" dirty="0">
                <a:latin typeface="Arial"/>
                <a:cs typeface="Arial"/>
              </a:rPr>
              <a:t>cho nhân </a:t>
            </a:r>
            <a:r>
              <a:rPr sz="1600" spc="-55" dirty="0">
                <a:latin typeface="Arial"/>
                <a:cs typeface="Arial"/>
              </a:rPr>
              <a:t>viên.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10" dirty="0">
                <a:latin typeface="Arial"/>
                <a:cs typeface="Arial"/>
              </a:rPr>
              <a:t>Trong </a:t>
            </a:r>
            <a:r>
              <a:rPr sz="1600" spc="-55" dirty="0">
                <a:latin typeface="Arial"/>
                <a:cs typeface="Arial"/>
              </a:rPr>
              <a:t>trường </a:t>
            </a:r>
            <a:r>
              <a:rPr sz="1600" spc="-80" dirty="0">
                <a:latin typeface="Arial"/>
                <a:cs typeface="Arial"/>
              </a:rPr>
              <a:t>hợp bạn </a:t>
            </a:r>
            <a:r>
              <a:rPr sz="1600" spc="-110" dirty="0">
                <a:latin typeface="Arial"/>
                <a:cs typeface="Arial"/>
              </a:rPr>
              <a:t>cần </a:t>
            </a:r>
            <a:r>
              <a:rPr sz="1600" spc="-65" dirty="0">
                <a:latin typeface="Arial"/>
                <a:cs typeface="Arial"/>
              </a:rPr>
              <a:t>giải </a:t>
            </a:r>
            <a:r>
              <a:rPr sz="1600" spc="-45" dirty="0">
                <a:latin typeface="Arial"/>
                <a:cs typeface="Arial"/>
              </a:rPr>
              <a:t>thích </a:t>
            </a:r>
            <a:r>
              <a:rPr sz="1600" spc="-35" dirty="0">
                <a:latin typeface="Arial"/>
                <a:cs typeface="Arial"/>
              </a:rPr>
              <a:t>thêm </a:t>
            </a:r>
            <a:r>
              <a:rPr sz="1600" spc="-95" dirty="0">
                <a:latin typeface="Arial"/>
                <a:cs typeface="Arial"/>
              </a:rPr>
              <a:t>về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35" dirty="0">
                <a:latin typeface="Arial"/>
                <a:cs typeface="Arial"/>
              </a:rPr>
              <a:t>nội </a:t>
            </a:r>
            <a:r>
              <a:rPr sz="1600" spc="-75" dirty="0">
                <a:latin typeface="Arial"/>
                <a:cs typeface="Arial"/>
              </a:rPr>
              <a:t>dung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55" dirty="0">
                <a:latin typeface="Arial"/>
                <a:cs typeface="Arial"/>
              </a:rPr>
              <a:t>Nội </a:t>
            </a:r>
            <a:r>
              <a:rPr sz="1600" spc="-90" dirty="0">
                <a:latin typeface="Arial"/>
                <a:cs typeface="Arial"/>
              </a:rPr>
              <a:t>quy, </a:t>
            </a:r>
            <a:r>
              <a:rPr sz="1600" spc="-40" dirty="0">
                <a:latin typeface="Arial"/>
                <a:cs typeface="Arial"/>
              </a:rPr>
              <a:t>vui </a:t>
            </a:r>
            <a:r>
              <a:rPr sz="1600" spc="-60" dirty="0">
                <a:latin typeface="Arial"/>
                <a:cs typeface="Arial"/>
              </a:rPr>
              <a:t>lòng </a:t>
            </a:r>
            <a:r>
              <a:rPr sz="1600" spc="-35" dirty="0">
                <a:latin typeface="Arial"/>
                <a:cs typeface="Arial"/>
              </a:rPr>
              <a:t>liên </a:t>
            </a:r>
            <a:r>
              <a:rPr sz="1600" spc="-75" dirty="0">
                <a:latin typeface="Arial"/>
                <a:cs typeface="Arial"/>
              </a:rPr>
              <a:t>hệ </a:t>
            </a:r>
            <a:r>
              <a:rPr sz="1600" spc="-130" dirty="0">
                <a:latin typeface="Arial"/>
                <a:cs typeface="Arial"/>
              </a:rPr>
              <a:t>Bộ </a:t>
            </a:r>
            <a:r>
              <a:rPr sz="1600" spc="-75" dirty="0">
                <a:latin typeface="Arial"/>
                <a:cs typeface="Arial"/>
              </a:rPr>
              <a:t>phận </a:t>
            </a:r>
            <a:r>
              <a:rPr sz="1600" spc="-90" dirty="0">
                <a:latin typeface="Arial"/>
                <a:cs typeface="Arial"/>
              </a:rPr>
              <a:t>Nhân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sự.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5" dirty="0">
                <a:latin typeface="Arial"/>
                <a:cs typeface="Arial"/>
              </a:rPr>
              <a:t>Nội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100" dirty="0">
                <a:latin typeface="Arial"/>
                <a:cs typeface="Arial"/>
              </a:rPr>
              <a:t>được </a:t>
            </a:r>
            <a:r>
              <a:rPr sz="1600" spc="-50" dirty="0">
                <a:latin typeface="Arial"/>
                <a:cs typeface="Arial"/>
              </a:rPr>
              <a:t>lưu </a:t>
            </a:r>
            <a:r>
              <a:rPr sz="1600" spc="-75" dirty="0">
                <a:latin typeface="Arial"/>
                <a:cs typeface="Arial"/>
              </a:rPr>
              <a:t>hành </a:t>
            </a:r>
            <a:r>
              <a:rPr sz="1600" spc="-35" dirty="0">
                <a:latin typeface="Arial"/>
                <a:cs typeface="Arial"/>
              </a:rPr>
              <a:t>nội </a:t>
            </a:r>
            <a:r>
              <a:rPr sz="1600" spc="-60" dirty="0">
                <a:latin typeface="Arial"/>
                <a:cs typeface="Arial"/>
              </a:rPr>
              <a:t>bộ, </a:t>
            </a:r>
            <a:r>
              <a:rPr sz="1600" spc="-7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75" dirty="0">
                <a:latin typeface="Arial"/>
                <a:cs typeface="Arial"/>
              </a:rPr>
              <a:t>chia </a:t>
            </a:r>
            <a:r>
              <a:rPr sz="1600" spc="-140" dirty="0">
                <a:latin typeface="Arial"/>
                <a:cs typeface="Arial"/>
              </a:rPr>
              <a:t>sẻ </a:t>
            </a:r>
            <a:r>
              <a:rPr sz="1600" spc="-65" dirty="0">
                <a:latin typeface="Arial"/>
                <a:cs typeface="Arial"/>
              </a:rPr>
              <a:t>rộng </a:t>
            </a:r>
            <a:r>
              <a:rPr sz="1600" spc="-50" dirty="0">
                <a:latin typeface="Arial"/>
                <a:cs typeface="Arial"/>
              </a:rPr>
              <a:t>rãi </a:t>
            </a:r>
            <a:r>
              <a:rPr sz="1600" spc="-75" dirty="0">
                <a:latin typeface="Arial"/>
                <a:cs typeface="Arial"/>
              </a:rPr>
              <a:t>ra </a:t>
            </a:r>
            <a:r>
              <a:rPr sz="1600" spc="-70" dirty="0">
                <a:latin typeface="Arial"/>
                <a:cs typeface="Arial"/>
              </a:rPr>
              <a:t>bên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ngoài.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473835">
              <a:lnSpc>
                <a:spcPct val="100000"/>
              </a:lnSpc>
              <a:spcBef>
                <a:spcPts val="1405"/>
              </a:spcBef>
              <a:tabLst>
                <a:tab pos="2383790" algn="l"/>
              </a:tabLst>
            </a:pPr>
            <a:r>
              <a:rPr sz="2400" b="0" dirty="0">
                <a:latin typeface="Arial"/>
                <a:cs typeface="Arial"/>
              </a:rPr>
              <a:t>G</a:t>
            </a:r>
            <a:r>
              <a:rPr sz="2400" b="0" spc="-40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</a:t>
            </a:r>
            <a:r>
              <a:rPr sz="2400" b="0" spc="-40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Ớ</a:t>
            </a:r>
            <a:r>
              <a:rPr sz="2400" b="0" spc="-41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	T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H</a:t>
            </a:r>
            <a:r>
              <a:rPr sz="2400" b="0" spc="-4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</a:t>
            </a:r>
            <a:r>
              <a:rPr sz="2400" b="0" spc="-40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Ệ</a:t>
            </a:r>
            <a:r>
              <a:rPr sz="2400" b="0" spc="-409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568578"/>
            <a:ext cx="2011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215" dirty="0">
                <a:solidFill>
                  <a:srgbClr val="1F3863"/>
                </a:solidFill>
              </a:rPr>
              <a:t>Chế </a:t>
            </a:r>
            <a:r>
              <a:rPr sz="2000" spc="-114" dirty="0">
                <a:solidFill>
                  <a:srgbClr val="1F3863"/>
                </a:solidFill>
              </a:rPr>
              <a:t>độ </a:t>
            </a:r>
            <a:r>
              <a:rPr sz="2000" spc="-180" dirty="0">
                <a:solidFill>
                  <a:srgbClr val="1F3863"/>
                </a:solidFill>
              </a:rPr>
              <a:t>phúc</a:t>
            </a:r>
            <a:r>
              <a:rPr sz="2000" spc="-165" dirty="0">
                <a:solidFill>
                  <a:srgbClr val="1F3863"/>
                </a:solidFill>
              </a:rPr>
              <a:t> </a:t>
            </a:r>
            <a:r>
              <a:rPr sz="2000" spc="-95" dirty="0">
                <a:solidFill>
                  <a:srgbClr val="1F3863"/>
                </a:solidFill>
              </a:rPr>
              <a:t>lợi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570801" y="6655486"/>
            <a:ext cx="10817860" cy="0"/>
          </a:xfrm>
          <a:custGeom>
            <a:avLst/>
            <a:gdLst/>
            <a:ahLst/>
            <a:cxnLst/>
            <a:rect l="l" t="t" r="r" b="b"/>
            <a:pathLst>
              <a:path w="10817860">
                <a:moveTo>
                  <a:pt x="0" y="0"/>
                </a:moveTo>
                <a:lnTo>
                  <a:pt x="108176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0801" y="1055242"/>
          <a:ext cx="10817859" cy="497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3.5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bệnh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7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hưởng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95" dirty="0">
                          <a:latin typeface="Arial"/>
                          <a:cs typeface="Arial"/>
                        </a:rPr>
                        <a:t>BHXH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8960" indent="-332105">
                        <a:lnSpc>
                          <a:spcPct val="100000"/>
                        </a:lnSpc>
                        <a:spcBef>
                          <a:spcPts val="919"/>
                        </a:spcBef>
                        <a:buChar char="-"/>
                        <a:tabLst>
                          <a:tab pos="568960" algn="l"/>
                          <a:tab pos="56959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ngày/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năm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nếu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tham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gia </a:t>
                      </a:r>
                      <a:r>
                        <a:rPr sz="1600" spc="-195" dirty="0">
                          <a:latin typeface="Arial"/>
                          <a:cs typeface="Arial"/>
                        </a:rPr>
                        <a:t>BHXH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6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năm.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68960" indent="-332105">
                        <a:lnSpc>
                          <a:spcPct val="100000"/>
                        </a:lnSpc>
                        <a:spcBef>
                          <a:spcPts val="965"/>
                        </a:spcBef>
                        <a:buChar char="-"/>
                        <a:tabLst>
                          <a:tab pos="568960" algn="l"/>
                          <a:tab pos="56959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40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ngày/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nếu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tham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gia 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BHXH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6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năm.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68960" indent="-332105">
                        <a:lnSpc>
                          <a:spcPct val="100000"/>
                        </a:lnSpc>
                        <a:spcBef>
                          <a:spcPts val="960"/>
                        </a:spcBef>
                        <a:buChar char="-"/>
                        <a:tabLst>
                          <a:tab pos="568960" algn="l"/>
                          <a:tab pos="56959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60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ngày/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nếu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tham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gia 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BHXH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</a:t>
                      </a:r>
                      <a:r>
                        <a:rPr sz="16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lên.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spc="-70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i="1" spc="-90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i="1" spc="-5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i="1" spc="40" dirty="0">
                          <a:latin typeface="Arial"/>
                          <a:cs typeface="Arial"/>
                        </a:rPr>
                        <a:t>trị </a:t>
                      </a:r>
                      <a:r>
                        <a:rPr sz="1600" i="1" spc="-50" dirty="0">
                          <a:latin typeface="Arial"/>
                          <a:cs typeface="Arial"/>
                        </a:rPr>
                        <a:t>dài</a:t>
                      </a:r>
                      <a:r>
                        <a:rPr sz="1600" i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80" dirty="0">
                          <a:latin typeface="Arial"/>
                          <a:cs typeface="Arial"/>
                        </a:rPr>
                        <a:t>ngày  </a:t>
                      </a:r>
                      <a:r>
                        <a:rPr sz="1600" i="1" spc="-70" dirty="0">
                          <a:latin typeface="Arial"/>
                          <a:cs typeface="Arial"/>
                        </a:rPr>
                        <a:t>hưởng</a:t>
                      </a:r>
                      <a:r>
                        <a:rPr sz="1600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90" dirty="0">
                          <a:latin typeface="Arial"/>
                          <a:cs typeface="Arial"/>
                        </a:rPr>
                        <a:t>BHXH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23240" indent="-286385">
                        <a:lnSpc>
                          <a:spcPct val="100000"/>
                        </a:lnSpc>
                        <a:buChar char="-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Tối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đa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180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ngày/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 không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tính 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tham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gia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BHXH;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23240" indent="-286385">
                        <a:lnSpc>
                          <a:spcPct val="100000"/>
                        </a:lnSpc>
                        <a:spcBef>
                          <a:spcPts val="960"/>
                        </a:spcBef>
                        <a:buChar char="-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1600" spc="-105" dirty="0">
                          <a:latin typeface="Arial"/>
                          <a:cs typeface="Arial"/>
                        </a:rPr>
                        <a:t>Bệnh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trị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dài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nằm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danh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mục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Bộ </a:t>
                      </a:r>
                      <a:r>
                        <a:rPr sz="1600" spc="-29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tế.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91440" marR="3835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i="1" spc="-114" dirty="0">
                          <a:latin typeface="Arial"/>
                          <a:cs typeface="Arial"/>
                        </a:rPr>
                        <a:t>Nhân viên </a:t>
                      </a:r>
                      <a:r>
                        <a:rPr sz="1600" b="1" i="1" spc="-140" dirty="0">
                          <a:latin typeface="Arial"/>
                          <a:cs typeface="Arial"/>
                        </a:rPr>
                        <a:t>chăm </a:t>
                      </a:r>
                      <a:r>
                        <a:rPr sz="1600" b="1" i="1" spc="-175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1600" b="1" i="1" spc="-145" dirty="0">
                          <a:latin typeface="Arial"/>
                          <a:cs typeface="Arial"/>
                        </a:rPr>
                        <a:t>nhỏ  </a:t>
                      </a:r>
                      <a:r>
                        <a:rPr sz="1600" b="1" i="1" spc="-135" dirty="0">
                          <a:latin typeface="Arial"/>
                          <a:cs typeface="Arial"/>
                        </a:rPr>
                        <a:t>bệnh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i="1" spc="-130" dirty="0">
                          <a:latin typeface="Arial"/>
                          <a:cs typeface="Arial"/>
                        </a:rPr>
                        <a:t>Trẻ 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i="1" spc="-8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5" dirty="0">
                          <a:latin typeface="Arial"/>
                          <a:cs typeface="Arial"/>
                        </a:rPr>
                        <a:t>tuổi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chăm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sóc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theo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bệnh</a:t>
                      </a:r>
                      <a:r>
                        <a:rPr sz="16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viện.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i="1" spc="-130" dirty="0">
                          <a:latin typeface="Arial"/>
                          <a:cs typeface="Arial"/>
                        </a:rPr>
                        <a:t>Trẻ 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i="1" spc="-8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5" dirty="0">
                          <a:latin typeface="Arial"/>
                          <a:cs typeface="Arial"/>
                        </a:rPr>
                        <a:t>tuổi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Tối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đa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20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ngày/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1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91440">
                        <a:lnSpc>
                          <a:spcPts val="1900"/>
                        </a:lnSpc>
                        <a:spcBef>
                          <a:spcPts val="844"/>
                        </a:spcBef>
                      </a:pPr>
                      <a:r>
                        <a:rPr sz="1600" i="1" spc="-130" dirty="0">
                          <a:latin typeface="Arial"/>
                          <a:cs typeface="Arial"/>
                        </a:rPr>
                        <a:t>Trẻ </a:t>
                      </a:r>
                      <a:r>
                        <a:rPr sz="1600" i="1" spc="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i="1" spc="-85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600" i="1" spc="-7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600" i="1" spc="-8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600" i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5" dirty="0">
                          <a:latin typeface="Arial"/>
                          <a:cs typeface="Arial"/>
                        </a:rPr>
                        <a:t>tuổi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900"/>
                        </a:lnSpc>
                        <a:spcBef>
                          <a:spcPts val="844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Tối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đa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ngày/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568578"/>
            <a:ext cx="2585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1F3863"/>
                </a:solidFill>
              </a:rPr>
              <a:t>IV. </a:t>
            </a:r>
            <a:r>
              <a:rPr sz="2000" spc="-150" dirty="0">
                <a:solidFill>
                  <a:srgbClr val="1F3863"/>
                </a:solidFill>
              </a:rPr>
              <a:t>Đào </a:t>
            </a:r>
            <a:r>
              <a:rPr sz="2000" spc="-90" dirty="0">
                <a:solidFill>
                  <a:srgbClr val="1F3863"/>
                </a:solidFill>
              </a:rPr>
              <a:t>tạo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05" dirty="0">
                <a:solidFill>
                  <a:srgbClr val="1F3863"/>
                </a:solidFill>
              </a:rPr>
              <a:t>phát</a:t>
            </a:r>
            <a:r>
              <a:rPr sz="2000" spc="-200" dirty="0">
                <a:solidFill>
                  <a:srgbClr val="1F3863"/>
                </a:solidFill>
              </a:rPr>
              <a:t> </a:t>
            </a:r>
            <a:r>
              <a:rPr sz="2000" spc="-80" dirty="0">
                <a:solidFill>
                  <a:srgbClr val="1F3863"/>
                </a:solidFill>
              </a:rPr>
              <a:t>triển: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6933945" y="4046346"/>
            <a:ext cx="2167890" cy="2136775"/>
          </a:xfrm>
          <a:custGeom>
            <a:avLst/>
            <a:gdLst/>
            <a:ahLst/>
            <a:cxnLst/>
            <a:rect l="l" t="t" r="r" b="b"/>
            <a:pathLst>
              <a:path w="2167890" h="2136775">
                <a:moveTo>
                  <a:pt x="1770126" y="1629511"/>
                </a:moveTo>
                <a:lnTo>
                  <a:pt x="397509" y="1629511"/>
                </a:lnTo>
                <a:lnTo>
                  <a:pt x="430228" y="1668515"/>
                </a:lnTo>
                <a:lnTo>
                  <a:pt x="465076" y="1705472"/>
                </a:lnTo>
                <a:lnTo>
                  <a:pt x="501956" y="1740300"/>
                </a:lnTo>
                <a:lnTo>
                  <a:pt x="540773" y="1772917"/>
                </a:lnTo>
                <a:lnTo>
                  <a:pt x="581432" y="1803241"/>
                </a:lnTo>
                <a:lnTo>
                  <a:pt x="623837" y="1831188"/>
                </a:lnTo>
                <a:lnTo>
                  <a:pt x="667893" y="1856676"/>
                </a:lnTo>
                <a:lnTo>
                  <a:pt x="629284" y="2075510"/>
                </a:lnTo>
                <a:lnTo>
                  <a:pt x="796162" y="2136292"/>
                </a:lnTo>
                <a:lnTo>
                  <a:pt x="907287" y="1943862"/>
                </a:lnTo>
                <a:lnTo>
                  <a:pt x="1515124" y="1943862"/>
                </a:lnTo>
                <a:lnTo>
                  <a:pt x="1499743" y="1856676"/>
                </a:lnTo>
                <a:lnTo>
                  <a:pt x="1543798" y="1831188"/>
                </a:lnTo>
                <a:lnTo>
                  <a:pt x="1586203" y="1803241"/>
                </a:lnTo>
                <a:lnTo>
                  <a:pt x="1626862" y="1772917"/>
                </a:lnTo>
                <a:lnTo>
                  <a:pt x="1665679" y="1740300"/>
                </a:lnTo>
                <a:lnTo>
                  <a:pt x="1702585" y="1705444"/>
                </a:lnTo>
                <a:lnTo>
                  <a:pt x="1737407" y="1668515"/>
                </a:lnTo>
                <a:lnTo>
                  <a:pt x="1770126" y="1629511"/>
                </a:lnTo>
                <a:close/>
              </a:path>
              <a:path w="2167890" h="2136775">
                <a:moveTo>
                  <a:pt x="1515124" y="1943862"/>
                </a:moveTo>
                <a:lnTo>
                  <a:pt x="1260348" y="1943862"/>
                </a:lnTo>
                <a:lnTo>
                  <a:pt x="1371473" y="2136292"/>
                </a:lnTo>
                <a:lnTo>
                  <a:pt x="1538351" y="2075510"/>
                </a:lnTo>
                <a:lnTo>
                  <a:pt x="1515124" y="1943862"/>
                </a:lnTo>
                <a:close/>
              </a:path>
              <a:path w="2167890" h="2136775">
                <a:moveTo>
                  <a:pt x="1260348" y="1943862"/>
                </a:moveTo>
                <a:lnTo>
                  <a:pt x="907287" y="1943862"/>
                </a:lnTo>
                <a:lnTo>
                  <a:pt x="957403" y="1952679"/>
                </a:lnTo>
                <a:lnTo>
                  <a:pt x="1007840" y="1958557"/>
                </a:lnTo>
                <a:lnTo>
                  <a:pt x="1058470" y="1961496"/>
                </a:lnTo>
                <a:lnTo>
                  <a:pt x="1109165" y="1961496"/>
                </a:lnTo>
                <a:lnTo>
                  <a:pt x="1159795" y="1958557"/>
                </a:lnTo>
                <a:lnTo>
                  <a:pt x="1210232" y="1952679"/>
                </a:lnTo>
                <a:lnTo>
                  <a:pt x="1260348" y="1943862"/>
                </a:lnTo>
                <a:close/>
              </a:path>
              <a:path w="2167890" h="2136775">
                <a:moveTo>
                  <a:pt x="454405" y="196976"/>
                </a:moveTo>
                <a:lnTo>
                  <a:pt x="318388" y="311276"/>
                </a:lnTo>
                <a:lnTo>
                  <a:pt x="429513" y="503681"/>
                </a:lnTo>
                <a:lnTo>
                  <a:pt x="396828" y="542696"/>
                </a:lnTo>
                <a:lnTo>
                  <a:pt x="366524" y="583463"/>
                </a:lnTo>
                <a:lnTo>
                  <a:pt x="338667" y="625869"/>
                </a:lnTo>
                <a:lnTo>
                  <a:pt x="313319" y="669802"/>
                </a:lnTo>
                <a:lnTo>
                  <a:pt x="290547" y="715148"/>
                </a:lnTo>
                <a:lnTo>
                  <a:pt x="270413" y="761793"/>
                </a:lnTo>
                <a:lnTo>
                  <a:pt x="252983" y="809625"/>
                </a:lnTo>
                <a:lnTo>
                  <a:pt x="30733" y="809751"/>
                </a:lnTo>
                <a:lnTo>
                  <a:pt x="0" y="984757"/>
                </a:lnTo>
                <a:lnTo>
                  <a:pt x="208787" y="1060703"/>
                </a:lnTo>
                <a:lnTo>
                  <a:pt x="208806" y="1111644"/>
                </a:lnTo>
                <a:lnTo>
                  <a:pt x="211784" y="1162384"/>
                </a:lnTo>
                <a:lnTo>
                  <a:pt x="217695" y="1212802"/>
                </a:lnTo>
                <a:lnTo>
                  <a:pt x="226511" y="1262776"/>
                </a:lnTo>
                <a:lnTo>
                  <a:pt x="238207" y="1312184"/>
                </a:lnTo>
                <a:lnTo>
                  <a:pt x="252755" y="1360903"/>
                </a:lnTo>
                <a:lnTo>
                  <a:pt x="270128" y="1408811"/>
                </a:lnTo>
                <a:lnTo>
                  <a:pt x="99822" y="1551533"/>
                </a:lnTo>
                <a:lnTo>
                  <a:pt x="188595" y="1705444"/>
                </a:lnTo>
                <a:lnTo>
                  <a:pt x="397509" y="1629511"/>
                </a:lnTo>
                <a:lnTo>
                  <a:pt x="2022837" y="1629511"/>
                </a:lnTo>
                <a:lnTo>
                  <a:pt x="2067813" y="1551533"/>
                </a:lnTo>
                <a:lnTo>
                  <a:pt x="1897506" y="1408811"/>
                </a:lnTo>
                <a:lnTo>
                  <a:pt x="1914880" y="1360903"/>
                </a:lnTo>
                <a:lnTo>
                  <a:pt x="1929428" y="1312184"/>
                </a:lnTo>
                <a:lnTo>
                  <a:pt x="1941124" y="1262776"/>
                </a:lnTo>
                <a:lnTo>
                  <a:pt x="1949940" y="1212802"/>
                </a:lnTo>
                <a:lnTo>
                  <a:pt x="1955851" y="1162384"/>
                </a:lnTo>
                <a:lnTo>
                  <a:pt x="1958829" y="1111644"/>
                </a:lnTo>
                <a:lnTo>
                  <a:pt x="1958848" y="1060703"/>
                </a:lnTo>
                <a:lnTo>
                  <a:pt x="2167635" y="984757"/>
                </a:lnTo>
                <a:lnTo>
                  <a:pt x="2136902" y="809751"/>
                </a:lnTo>
                <a:lnTo>
                  <a:pt x="1914652" y="809625"/>
                </a:lnTo>
                <a:lnTo>
                  <a:pt x="1897222" y="761793"/>
                </a:lnTo>
                <a:lnTo>
                  <a:pt x="1877088" y="715148"/>
                </a:lnTo>
                <a:lnTo>
                  <a:pt x="1854316" y="669802"/>
                </a:lnTo>
                <a:lnTo>
                  <a:pt x="1828968" y="625869"/>
                </a:lnTo>
                <a:lnTo>
                  <a:pt x="1801111" y="583463"/>
                </a:lnTo>
                <a:lnTo>
                  <a:pt x="1770807" y="542696"/>
                </a:lnTo>
                <a:lnTo>
                  <a:pt x="1738122" y="503681"/>
                </a:lnTo>
                <a:lnTo>
                  <a:pt x="1832816" y="339725"/>
                </a:lnTo>
                <a:lnTo>
                  <a:pt x="624712" y="339725"/>
                </a:lnTo>
                <a:lnTo>
                  <a:pt x="454405" y="196976"/>
                </a:lnTo>
                <a:close/>
              </a:path>
              <a:path w="2167890" h="2136775">
                <a:moveTo>
                  <a:pt x="2022837" y="1629511"/>
                </a:moveTo>
                <a:lnTo>
                  <a:pt x="1770126" y="1629511"/>
                </a:lnTo>
                <a:lnTo>
                  <a:pt x="1979040" y="1705444"/>
                </a:lnTo>
                <a:lnTo>
                  <a:pt x="2022837" y="1629511"/>
                </a:lnTo>
                <a:close/>
              </a:path>
              <a:path w="2167890" h="2136775">
                <a:moveTo>
                  <a:pt x="1172590" y="0"/>
                </a:moveTo>
                <a:lnTo>
                  <a:pt x="995045" y="0"/>
                </a:lnTo>
                <a:lnTo>
                  <a:pt x="956436" y="218947"/>
                </a:lnTo>
                <a:lnTo>
                  <a:pt x="906344" y="227804"/>
                </a:lnTo>
                <a:lnTo>
                  <a:pt x="856948" y="239537"/>
                </a:lnTo>
                <a:lnTo>
                  <a:pt x="808373" y="254101"/>
                </a:lnTo>
                <a:lnTo>
                  <a:pt x="760739" y="271448"/>
                </a:lnTo>
                <a:lnTo>
                  <a:pt x="714170" y="291532"/>
                </a:lnTo>
                <a:lnTo>
                  <a:pt x="668787" y="314306"/>
                </a:lnTo>
                <a:lnTo>
                  <a:pt x="624712" y="339725"/>
                </a:lnTo>
                <a:lnTo>
                  <a:pt x="1542923" y="339725"/>
                </a:lnTo>
                <a:lnTo>
                  <a:pt x="1498848" y="314306"/>
                </a:lnTo>
                <a:lnTo>
                  <a:pt x="1453465" y="291532"/>
                </a:lnTo>
                <a:lnTo>
                  <a:pt x="1406896" y="271448"/>
                </a:lnTo>
                <a:lnTo>
                  <a:pt x="1359262" y="254101"/>
                </a:lnTo>
                <a:lnTo>
                  <a:pt x="1310687" y="239537"/>
                </a:lnTo>
                <a:lnTo>
                  <a:pt x="1261291" y="227804"/>
                </a:lnTo>
                <a:lnTo>
                  <a:pt x="1211199" y="218947"/>
                </a:lnTo>
                <a:lnTo>
                  <a:pt x="1172590" y="0"/>
                </a:lnTo>
                <a:close/>
              </a:path>
              <a:path w="2167890" h="2136775">
                <a:moveTo>
                  <a:pt x="1713229" y="196976"/>
                </a:moveTo>
                <a:lnTo>
                  <a:pt x="1542923" y="339725"/>
                </a:lnTo>
                <a:lnTo>
                  <a:pt x="1832816" y="339725"/>
                </a:lnTo>
                <a:lnTo>
                  <a:pt x="1849247" y="311276"/>
                </a:lnTo>
                <a:lnTo>
                  <a:pt x="1713229" y="196976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3945" y="4046346"/>
            <a:ext cx="2167890" cy="2136775"/>
          </a:xfrm>
          <a:custGeom>
            <a:avLst/>
            <a:gdLst/>
            <a:ahLst/>
            <a:cxnLst/>
            <a:rect l="l" t="t" r="r" b="b"/>
            <a:pathLst>
              <a:path w="2167890" h="2136775">
                <a:moveTo>
                  <a:pt x="1542923" y="339725"/>
                </a:moveTo>
                <a:lnTo>
                  <a:pt x="1713229" y="196976"/>
                </a:lnTo>
                <a:lnTo>
                  <a:pt x="1849247" y="311276"/>
                </a:lnTo>
                <a:lnTo>
                  <a:pt x="1738122" y="503681"/>
                </a:lnTo>
                <a:lnTo>
                  <a:pt x="1770807" y="542696"/>
                </a:lnTo>
                <a:lnTo>
                  <a:pt x="1801111" y="583463"/>
                </a:lnTo>
                <a:lnTo>
                  <a:pt x="1828968" y="625869"/>
                </a:lnTo>
                <a:lnTo>
                  <a:pt x="1854316" y="669802"/>
                </a:lnTo>
                <a:lnTo>
                  <a:pt x="1877088" y="715148"/>
                </a:lnTo>
                <a:lnTo>
                  <a:pt x="1897222" y="761793"/>
                </a:lnTo>
                <a:lnTo>
                  <a:pt x="1914652" y="809625"/>
                </a:lnTo>
                <a:lnTo>
                  <a:pt x="2136902" y="809751"/>
                </a:lnTo>
                <a:lnTo>
                  <a:pt x="2167635" y="984757"/>
                </a:lnTo>
                <a:lnTo>
                  <a:pt x="1958848" y="1060703"/>
                </a:lnTo>
                <a:lnTo>
                  <a:pt x="1958829" y="1111644"/>
                </a:lnTo>
                <a:lnTo>
                  <a:pt x="1955851" y="1162384"/>
                </a:lnTo>
                <a:lnTo>
                  <a:pt x="1949940" y="1212802"/>
                </a:lnTo>
                <a:lnTo>
                  <a:pt x="1941124" y="1262776"/>
                </a:lnTo>
                <a:lnTo>
                  <a:pt x="1929428" y="1312184"/>
                </a:lnTo>
                <a:lnTo>
                  <a:pt x="1914880" y="1360903"/>
                </a:lnTo>
                <a:lnTo>
                  <a:pt x="1897506" y="1408811"/>
                </a:lnTo>
                <a:lnTo>
                  <a:pt x="2067813" y="1551533"/>
                </a:lnTo>
                <a:lnTo>
                  <a:pt x="1979040" y="1705444"/>
                </a:lnTo>
                <a:lnTo>
                  <a:pt x="1770126" y="1629511"/>
                </a:lnTo>
                <a:lnTo>
                  <a:pt x="1737407" y="1668515"/>
                </a:lnTo>
                <a:lnTo>
                  <a:pt x="1702559" y="1705472"/>
                </a:lnTo>
                <a:lnTo>
                  <a:pt x="1665679" y="1740300"/>
                </a:lnTo>
                <a:lnTo>
                  <a:pt x="1626862" y="1772917"/>
                </a:lnTo>
                <a:lnTo>
                  <a:pt x="1586203" y="1803241"/>
                </a:lnTo>
                <a:lnTo>
                  <a:pt x="1543798" y="1831188"/>
                </a:lnTo>
                <a:lnTo>
                  <a:pt x="1499743" y="1856676"/>
                </a:lnTo>
                <a:lnTo>
                  <a:pt x="1538351" y="2075510"/>
                </a:lnTo>
                <a:lnTo>
                  <a:pt x="1371473" y="2136292"/>
                </a:lnTo>
                <a:lnTo>
                  <a:pt x="1260348" y="1943862"/>
                </a:lnTo>
                <a:lnTo>
                  <a:pt x="1210232" y="1952679"/>
                </a:lnTo>
                <a:lnTo>
                  <a:pt x="1159795" y="1958557"/>
                </a:lnTo>
                <a:lnTo>
                  <a:pt x="1109165" y="1961496"/>
                </a:lnTo>
                <a:lnTo>
                  <a:pt x="1058470" y="1961496"/>
                </a:lnTo>
                <a:lnTo>
                  <a:pt x="1007840" y="1958557"/>
                </a:lnTo>
                <a:lnTo>
                  <a:pt x="957403" y="1952679"/>
                </a:lnTo>
                <a:lnTo>
                  <a:pt x="907287" y="1943862"/>
                </a:lnTo>
                <a:lnTo>
                  <a:pt x="796162" y="2136292"/>
                </a:lnTo>
                <a:lnTo>
                  <a:pt x="629284" y="2075510"/>
                </a:lnTo>
                <a:lnTo>
                  <a:pt x="667893" y="1856676"/>
                </a:lnTo>
                <a:lnTo>
                  <a:pt x="623837" y="1831188"/>
                </a:lnTo>
                <a:lnTo>
                  <a:pt x="581432" y="1803241"/>
                </a:lnTo>
                <a:lnTo>
                  <a:pt x="540773" y="1772917"/>
                </a:lnTo>
                <a:lnTo>
                  <a:pt x="501956" y="1740300"/>
                </a:lnTo>
                <a:lnTo>
                  <a:pt x="465076" y="1705472"/>
                </a:lnTo>
                <a:lnTo>
                  <a:pt x="430228" y="1668515"/>
                </a:lnTo>
                <a:lnTo>
                  <a:pt x="397509" y="1629511"/>
                </a:lnTo>
                <a:lnTo>
                  <a:pt x="188595" y="1705444"/>
                </a:lnTo>
                <a:lnTo>
                  <a:pt x="99822" y="1551533"/>
                </a:lnTo>
                <a:lnTo>
                  <a:pt x="270128" y="1408811"/>
                </a:lnTo>
                <a:lnTo>
                  <a:pt x="252755" y="1360903"/>
                </a:lnTo>
                <a:lnTo>
                  <a:pt x="238207" y="1312184"/>
                </a:lnTo>
                <a:lnTo>
                  <a:pt x="226511" y="1262776"/>
                </a:lnTo>
                <a:lnTo>
                  <a:pt x="217695" y="1212802"/>
                </a:lnTo>
                <a:lnTo>
                  <a:pt x="211784" y="1162384"/>
                </a:lnTo>
                <a:lnTo>
                  <a:pt x="208806" y="1111644"/>
                </a:lnTo>
                <a:lnTo>
                  <a:pt x="208787" y="1060703"/>
                </a:lnTo>
                <a:lnTo>
                  <a:pt x="0" y="984757"/>
                </a:lnTo>
                <a:lnTo>
                  <a:pt x="30733" y="809751"/>
                </a:lnTo>
                <a:lnTo>
                  <a:pt x="252983" y="809625"/>
                </a:lnTo>
                <a:lnTo>
                  <a:pt x="270413" y="761793"/>
                </a:lnTo>
                <a:lnTo>
                  <a:pt x="290547" y="715148"/>
                </a:lnTo>
                <a:lnTo>
                  <a:pt x="313319" y="669802"/>
                </a:lnTo>
                <a:lnTo>
                  <a:pt x="338667" y="625869"/>
                </a:lnTo>
                <a:lnTo>
                  <a:pt x="366524" y="583463"/>
                </a:lnTo>
                <a:lnTo>
                  <a:pt x="396828" y="542696"/>
                </a:lnTo>
                <a:lnTo>
                  <a:pt x="429513" y="503681"/>
                </a:lnTo>
                <a:lnTo>
                  <a:pt x="318388" y="311276"/>
                </a:lnTo>
                <a:lnTo>
                  <a:pt x="454405" y="196976"/>
                </a:lnTo>
                <a:lnTo>
                  <a:pt x="624712" y="339725"/>
                </a:lnTo>
                <a:lnTo>
                  <a:pt x="668787" y="314306"/>
                </a:lnTo>
                <a:lnTo>
                  <a:pt x="714170" y="291532"/>
                </a:lnTo>
                <a:lnTo>
                  <a:pt x="760739" y="271448"/>
                </a:lnTo>
                <a:lnTo>
                  <a:pt x="808373" y="254101"/>
                </a:lnTo>
                <a:lnTo>
                  <a:pt x="856948" y="239537"/>
                </a:lnTo>
                <a:lnTo>
                  <a:pt x="906344" y="227804"/>
                </a:lnTo>
                <a:lnTo>
                  <a:pt x="956436" y="218947"/>
                </a:lnTo>
                <a:lnTo>
                  <a:pt x="995045" y="0"/>
                </a:lnTo>
                <a:lnTo>
                  <a:pt x="1172590" y="0"/>
                </a:lnTo>
                <a:lnTo>
                  <a:pt x="1211199" y="218947"/>
                </a:lnTo>
                <a:lnTo>
                  <a:pt x="1261291" y="227804"/>
                </a:lnTo>
                <a:lnTo>
                  <a:pt x="1310687" y="239537"/>
                </a:lnTo>
                <a:lnTo>
                  <a:pt x="1359262" y="254101"/>
                </a:lnTo>
                <a:lnTo>
                  <a:pt x="1406896" y="271448"/>
                </a:lnTo>
                <a:lnTo>
                  <a:pt x="1453465" y="291532"/>
                </a:lnTo>
                <a:lnTo>
                  <a:pt x="1498848" y="314306"/>
                </a:lnTo>
                <a:lnTo>
                  <a:pt x="1542923" y="339725"/>
                </a:lnTo>
                <a:close/>
              </a:path>
            </a:pathLst>
          </a:custGeom>
          <a:ln w="12192">
            <a:solidFill>
              <a:srgbClr val="3C67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0281" y="4777866"/>
            <a:ext cx="85725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175" dirty="0">
                <a:solidFill>
                  <a:srgbClr val="C55A11"/>
                </a:solidFill>
                <a:latin typeface="Arial"/>
                <a:cs typeface="Arial"/>
              </a:rPr>
              <a:t>Văn</a:t>
            </a:r>
            <a:r>
              <a:rPr sz="2000" spc="-19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C55A11"/>
                </a:solidFill>
                <a:latin typeface="Arial"/>
                <a:cs typeface="Arial"/>
              </a:rPr>
              <a:t>hóa</a:t>
            </a:r>
            <a:endParaRPr sz="2000">
              <a:latin typeface="Arial"/>
              <a:cs typeface="Arial"/>
            </a:endParaRPr>
          </a:p>
          <a:p>
            <a:pPr marL="52069">
              <a:lnSpc>
                <a:spcPts val="2305"/>
              </a:lnSpc>
            </a:pPr>
            <a:r>
              <a:rPr sz="2000" spc="-114" dirty="0">
                <a:solidFill>
                  <a:srgbClr val="C55A11"/>
                </a:solidFill>
                <a:latin typeface="Arial"/>
                <a:cs typeface="Arial"/>
              </a:rPr>
              <a:t>công</a:t>
            </a:r>
            <a:r>
              <a:rPr sz="2000" spc="-16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C55A11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970" y="3537458"/>
            <a:ext cx="1433830" cy="1555750"/>
          </a:xfrm>
          <a:custGeom>
            <a:avLst/>
            <a:gdLst/>
            <a:ahLst/>
            <a:cxnLst/>
            <a:rect l="l" t="t" r="r" b="b"/>
            <a:pathLst>
              <a:path w="1433829" h="1555750">
                <a:moveTo>
                  <a:pt x="1112138" y="1170685"/>
                </a:moveTo>
                <a:lnTo>
                  <a:pt x="321437" y="1170685"/>
                </a:lnTo>
                <a:lnTo>
                  <a:pt x="357761" y="1204116"/>
                </a:lnTo>
                <a:lnTo>
                  <a:pt x="396724" y="1234087"/>
                </a:lnTo>
                <a:lnTo>
                  <a:pt x="438086" y="1260459"/>
                </a:lnTo>
                <a:lnTo>
                  <a:pt x="481607" y="1283095"/>
                </a:lnTo>
                <a:lnTo>
                  <a:pt x="527047" y="1301857"/>
                </a:lnTo>
                <a:lnTo>
                  <a:pt x="574166" y="1316608"/>
                </a:lnTo>
                <a:lnTo>
                  <a:pt x="630301" y="1555495"/>
                </a:lnTo>
                <a:lnTo>
                  <a:pt x="803275" y="1555495"/>
                </a:lnTo>
                <a:lnTo>
                  <a:pt x="859408" y="1316608"/>
                </a:lnTo>
                <a:lnTo>
                  <a:pt x="906528" y="1301857"/>
                </a:lnTo>
                <a:lnTo>
                  <a:pt x="951968" y="1283095"/>
                </a:lnTo>
                <a:lnTo>
                  <a:pt x="995489" y="1260459"/>
                </a:lnTo>
                <a:lnTo>
                  <a:pt x="1036851" y="1234087"/>
                </a:lnTo>
                <a:lnTo>
                  <a:pt x="1075814" y="1204116"/>
                </a:lnTo>
                <a:lnTo>
                  <a:pt x="1112138" y="1170685"/>
                </a:lnTo>
                <a:close/>
              </a:path>
              <a:path w="1433829" h="1555750">
                <a:moveTo>
                  <a:pt x="86487" y="313943"/>
                </a:moveTo>
                <a:lnTo>
                  <a:pt x="0" y="463803"/>
                </a:lnTo>
                <a:lnTo>
                  <a:pt x="178815" y="631824"/>
                </a:lnTo>
                <a:lnTo>
                  <a:pt x="168020" y="679972"/>
                </a:lnTo>
                <a:lnTo>
                  <a:pt x="161543" y="728711"/>
                </a:lnTo>
                <a:lnTo>
                  <a:pt x="159384" y="777747"/>
                </a:lnTo>
                <a:lnTo>
                  <a:pt x="161543" y="826784"/>
                </a:lnTo>
                <a:lnTo>
                  <a:pt x="168020" y="875523"/>
                </a:lnTo>
                <a:lnTo>
                  <a:pt x="178815" y="923670"/>
                </a:lnTo>
                <a:lnTo>
                  <a:pt x="0" y="1091691"/>
                </a:lnTo>
                <a:lnTo>
                  <a:pt x="86487" y="1241552"/>
                </a:lnTo>
                <a:lnTo>
                  <a:pt x="321437" y="1170685"/>
                </a:lnTo>
                <a:lnTo>
                  <a:pt x="1387987" y="1170685"/>
                </a:lnTo>
                <a:lnTo>
                  <a:pt x="1433576" y="1091691"/>
                </a:lnTo>
                <a:lnTo>
                  <a:pt x="1254759" y="923670"/>
                </a:lnTo>
                <a:lnTo>
                  <a:pt x="1265554" y="875523"/>
                </a:lnTo>
                <a:lnTo>
                  <a:pt x="1272031" y="826784"/>
                </a:lnTo>
                <a:lnTo>
                  <a:pt x="1274190" y="777747"/>
                </a:lnTo>
                <a:lnTo>
                  <a:pt x="1272031" y="728711"/>
                </a:lnTo>
                <a:lnTo>
                  <a:pt x="1265554" y="679972"/>
                </a:lnTo>
                <a:lnTo>
                  <a:pt x="1254759" y="631824"/>
                </a:lnTo>
                <a:lnTo>
                  <a:pt x="1433576" y="463803"/>
                </a:lnTo>
                <a:lnTo>
                  <a:pt x="1387987" y="384809"/>
                </a:lnTo>
                <a:lnTo>
                  <a:pt x="321437" y="384809"/>
                </a:lnTo>
                <a:lnTo>
                  <a:pt x="86487" y="313943"/>
                </a:lnTo>
                <a:close/>
              </a:path>
              <a:path w="1433829" h="1555750">
                <a:moveTo>
                  <a:pt x="1387987" y="1170685"/>
                </a:moveTo>
                <a:lnTo>
                  <a:pt x="1112138" y="1170685"/>
                </a:lnTo>
                <a:lnTo>
                  <a:pt x="1347088" y="1241552"/>
                </a:lnTo>
                <a:lnTo>
                  <a:pt x="1387987" y="1170685"/>
                </a:lnTo>
                <a:close/>
              </a:path>
              <a:path w="1433829" h="1555750">
                <a:moveTo>
                  <a:pt x="803275" y="0"/>
                </a:moveTo>
                <a:lnTo>
                  <a:pt x="630301" y="0"/>
                </a:lnTo>
                <a:lnTo>
                  <a:pt x="574166" y="238886"/>
                </a:lnTo>
                <a:lnTo>
                  <a:pt x="527047" y="253638"/>
                </a:lnTo>
                <a:lnTo>
                  <a:pt x="481607" y="272400"/>
                </a:lnTo>
                <a:lnTo>
                  <a:pt x="438086" y="295036"/>
                </a:lnTo>
                <a:lnTo>
                  <a:pt x="396724" y="321408"/>
                </a:lnTo>
                <a:lnTo>
                  <a:pt x="357761" y="351379"/>
                </a:lnTo>
                <a:lnTo>
                  <a:pt x="321437" y="384809"/>
                </a:lnTo>
                <a:lnTo>
                  <a:pt x="1112138" y="384809"/>
                </a:lnTo>
                <a:lnTo>
                  <a:pt x="1075814" y="351379"/>
                </a:lnTo>
                <a:lnTo>
                  <a:pt x="1036851" y="321408"/>
                </a:lnTo>
                <a:lnTo>
                  <a:pt x="995489" y="295036"/>
                </a:lnTo>
                <a:lnTo>
                  <a:pt x="951968" y="272400"/>
                </a:lnTo>
                <a:lnTo>
                  <a:pt x="906528" y="253638"/>
                </a:lnTo>
                <a:lnTo>
                  <a:pt x="859408" y="238886"/>
                </a:lnTo>
                <a:lnTo>
                  <a:pt x="803275" y="0"/>
                </a:lnTo>
                <a:close/>
              </a:path>
              <a:path w="1433829" h="1555750">
                <a:moveTo>
                  <a:pt x="1347088" y="313943"/>
                </a:moveTo>
                <a:lnTo>
                  <a:pt x="1112138" y="384809"/>
                </a:lnTo>
                <a:lnTo>
                  <a:pt x="1387987" y="384809"/>
                </a:lnTo>
                <a:lnTo>
                  <a:pt x="1347088" y="31394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8970" y="3537458"/>
            <a:ext cx="1433830" cy="1555750"/>
          </a:xfrm>
          <a:custGeom>
            <a:avLst/>
            <a:gdLst/>
            <a:ahLst/>
            <a:cxnLst/>
            <a:rect l="l" t="t" r="r" b="b"/>
            <a:pathLst>
              <a:path w="1433829" h="1555750">
                <a:moveTo>
                  <a:pt x="1112138" y="384809"/>
                </a:moveTo>
                <a:lnTo>
                  <a:pt x="1347088" y="313943"/>
                </a:lnTo>
                <a:lnTo>
                  <a:pt x="1433576" y="463803"/>
                </a:lnTo>
                <a:lnTo>
                  <a:pt x="1254759" y="631824"/>
                </a:lnTo>
                <a:lnTo>
                  <a:pt x="1265554" y="679972"/>
                </a:lnTo>
                <a:lnTo>
                  <a:pt x="1272031" y="728711"/>
                </a:lnTo>
                <a:lnTo>
                  <a:pt x="1274190" y="777747"/>
                </a:lnTo>
                <a:lnTo>
                  <a:pt x="1272031" y="826784"/>
                </a:lnTo>
                <a:lnTo>
                  <a:pt x="1265554" y="875523"/>
                </a:lnTo>
                <a:lnTo>
                  <a:pt x="1254759" y="923670"/>
                </a:lnTo>
                <a:lnTo>
                  <a:pt x="1433576" y="1091691"/>
                </a:lnTo>
                <a:lnTo>
                  <a:pt x="1347088" y="1241552"/>
                </a:lnTo>
                <a:lnTo>
                  <a:pt x="1112138" y="1170685"/>
                </a:lnTo>
                <a:lnTo>
                  <a:pt x="1075814" y="1204116"/>
                </a:lnTo>
                <a:lnTo>
                  <a:pt x="1036851" y="1234087"/>
                </a:lnTo>
                <a:lnTo>
                  <a:pt x="995489" y="1260459"/>
                </a:lnTo>
                <a:lnTo>
                  <a:pt x="951968" y="1283095"/>
                </a:lnTo>
                <a:lnTo>
                  <a:pt x="906528" y="1301857"/>
                </a:lnTo>
                <a:lnTo>
                  <a:pt x="859408" y="1316608"/>
                </a:lnTo>
                <a:lnTo>
                  <a:pt x="803275" y="1555495"/>
                </a:lnTo>
                <a:lnTo>
                  <a:pt x="630301" y="1555495"/>
                </a:lnTo>
                <a:lnTo>
                  <a:pt x="574166" y="1316608"/>
                </a:lnTo>
                <a:lnTo>
                  <a:pt x="527047" y="1301857"/>
                </a:lnTo>
                <a:lnTo>
                  <a:pt x="481607" y="1283095"/>
                </a:lnTo>
                <a:lnTo>
                  <a:pt x="438086" y="1260459"/>
                </a:lnTo>
                <a:lnTo>
                  <a:pt x="396724" y="1234087"/>
                </a:lnTo>
                <a:lnTo>
                  <a:pt x="357761" y="1204116"/>
                </a:lnTo>
                <a:lnTo>
                  <a:pt x="321437" y="1170685"/>
                </a:lnTo>
                <a:lnTo>
                  <a:pt x="86487" y="1241552"/>
                </a:lnTo>
                <a:lnTo>
                  <a:pt x="0" y="1091691"/>
                </a:lnTo>
                <a:lnTo>
                  <a:pt x="178815" y="923670"/>
                </a:lnTo>
                <a:lnTo>
                  <a:pt x="168020" y="875523"/>
                </a:lnTo>
                <a:lnTo>
                  <a:pt x="161543" y="826784"/>
                </a:lnTo>
                <a:lnTo>
                  <a:pt x="159384" y="777747"/>
                </a:lnTo>
                <a:lnTo>
                  <a:pt x="161543" y="728711"/>
                </a:lnTo>
                <a:lnTo>
                  <a:pt x="168020" y="679972"/>
                </a:lnTo>
                <a:lnTo>
                  <a:pt x="178815" y="631824"/>
                </a:lnTo>
                <a:lnTo>
                  <a:pt x="0" y="463803"/>
                </a:lnTo>
                <a:lnTo>
                  <a:pt x="86487" y="313943"/>
                </a:lnTo>
                <a:lnTo>
                  <a:pt x="321437" y="384809"/>
                </a:lnTo>
                <a:lnTo>
                  <a:pt x="357761" y="351379"/>
                </a:lnTo>
                <a:lnTo>
                  <a:pt x="396724" y="321408"/>
                </a:lnTo>
                <a:lnTo>
                  <a:pt x="438086" y="295036"/>
                </a:lnTo>
                <a:lnTo>
                  <a:pt x="481607" y="272400"/>
                </a:lnTo>
                <a:lnTo>
                  <a:pt x="527047" y="253638"/>
                </a:lnTo>
                <a:lnTo>
                  <a:pt x="574166" y="238886"/>
                </a:lnTo>
                <a:lnTo>
                  <a:pt x="630301" y="0"/>
                </a:lnTo>
                <a:lnTo>
                  <a:pt x="803275" y="0"/>
                </a:lnTo>
                <a:lnTo>
                  <a:pt x="859408" y="238886"/>
                </a:lnTo>
                <a:lnTo>
                  <a:pt x="906528" y="253638"/>
                </a:lnTo>
                <a:lnTo>
                  <a:pt x="951968" y="272400"/>
                </a:lnTo>
                <a:lnTo>
                  <a:pt x="995489" y="295036"/>
                </a:lnTo>
                <a:lnTo>
                  <a:pt x="1036851" y="321408"/>
                </a:lnTo>
                <a:lnTo>
                  <a:pt x="1075814" y="351379"/>
                </a:lnTo>
                <a:lnTo>
                  <a:pt x="1112138" y="384809"/>
                </a:lnTo>
                <a:close/>
              </a:path>
            </a:pathLst>
          </a:custGeom>
          <a:ln w="12192">
            <a:solidFill>
              <a:srgbClr val="3C67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1742" y="3910710"/>
            <a:ext cx="748665" cy="7753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3985" marR="125730" algn="ctr">
              <a:lnSpc>
                <a:spcPts val="1320"/>
              </a:lnSpc>
              <a:spcBef>
                <a:spcPts val="240"/>
              </a:spcBef>
            </a:pPr>
            <a:r>
              <a:rPr sz="1200" spc="-45" dirty="0">
                <a:latin typeface="Arial"/>
                <a:cs typeface="Arial"/>
              </a:rPr>
              <a:t>Nội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quy  </a:t>
            </a:r>
            <a:r>
              <a:rPr sz="1200" spc="-75" dirty="0">
                <a:latin typeface="Arial"/>
                <a:cs typeface="Arial"/>
              </a:rPr>
              <a:t>công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ty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75"/>
              </a:lnSpc>
              <a:spcBef>
                <a:spcPts val="375"/>
              </a:spcBef>
            </a:pPr>
            <a:r>
              <a:rPr sz="1200" spc="-145" dirty="0">
                <a:latin typeface="Arial"/>
                <a:cs typeface="Arial"/>
              </a:rPr>
              <a:t>Sổ </a:t>
            </a:r>
            <a:r>
              <a:rPr sz="1200" spc="-40" dirty="0">
                <a:latin typeface="Arial"/>
                <a:cs typeface="Arial"/>
              </a:rPr>
              <a:t>tay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nhân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75"/>
              </a:lnSpc>
            </a:pPr>
            <a:r>
              <a:rPr sz="1200" spc="-40" dirty="0">
                <a:latin typeface="Arial"/>
                <a:cs typeface="Arial"/>
              </a:rPr>
              <a:t>viên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63359" y="2443352"/>
            <a:ext cx="1515745" cy="1515745"/>
          </a:xfrm>
          <a:custGeom>
            <a:avLst/>
            <a:gdLst/>
            <a:ahLst/>
            <a:cxnLst/>
            <a:rect l="l" t="t" r="r" b="b"/>
            <a:pathLst>
              <a:path w="1515745" h="1515745">
                <a:moveTo>
                  <a:pt x="1031941" y="1229868"/>
                </a:moveTo>
                <a:lnTo>
                  <a:pt x="483362" y="1229868"/>
                </a:lnTo>
                <a:lnTo>
                  <a:pt x="526188" y="1252303"/>
                </a:lnTo>
                <a:lnTo>
                  <a:pt x="570662" y="1270794"/>
                </a:lnTo>
                <a:lnTo>
                  <a:pt x="616505" y="1285271"/>
                </a:lnTo>
                <a:lnTo>
                  <a:pt x="663438" y="1295663"/>
                </a:lnTo>
                <a:lnTo>
                  <a:pt x="711182" y="1301899"/>
                </a:lnTo>
                <a:lnTo>
                  <a:pt x="759460" y="1303909"/>
                </a:lnTo>
                <a:lnTo>
                  <a:pt x="873251" y="1515618"/>
                </a:lnTo>
                <a:lnTo>
                  <a:pt x="1036828" y="1471803"/>
                </a:lnTo>
                <a:lnTo>
                  <a:pt x="1029335" y="1231519"/>
                </a:lnTo>
                <a:lnTo>
                  <a:pt x="1031941" y="1229868"/>
                </a:lnTo>
                <a:close/>
              </a:path>
              <a:path w="1515745" h="1515745">
                <a:moveTo>
                  <a:pt x="43815" y="478789"/>
                </a:moveTo>
                <a:lnTo>
                  <a:pt x="0" y="642493"/>
                </a:lnTo>
                <a:lnTo>
                  <a:pt x="211836" y="756158"/>
                </a:lnTo>
                <a:lnTo>
                  <a:pt x="213792" y="804479"/>
                </a:lnTo>
                <a:lnTo>
                  <a:pt x="219992" y="852235"/>
                </a:lnTo>
                <a:lnTo>
                  <a:pt x="230362" y="899160"/>
                </a:lnTo>
                <a:lnTo>
                  <a:pt x="244827" y="944983"/>
                </a:lnTo>
                <a:lnTo>
                  <a:pt x="263315" y="989438"/>
                </a:lnTo>
                <a:lnTo>
                  <a:pt x="285750" y="1032256"/>
                </a:lnTo>
                <a:lnTo>
                  <a:pt x="159258" y="1236726"/>
                </a:lnTo>
                <a:lnTo>
                  <a:pt x="279019" y="1356487"/>
                </a:lnTo>
                <a:lnTo>
                  <a:pt x="483362" y="1229868"/>
                </a:lnTo>
                <a:lnTo>
                  <a:pt x="1031941" y="1229868"/>
                </a:lnTo>
                <a:lnTo>
                  <a:pt x="1070196" y="1205632"/>
                </a:lnTo>
                <a:lnTo>
                  <a:pt x="1108451" y="1176363"/>
                </a:lnTo>
                <a:lnTo>
                  <a:pt x="1143904" y="1143904"/>
                </a:lnTo>
                <a:lnTo>
                  <a:pt x="1176363" y="1108451"/>
                </a:lnTo>
                <a:lnTo>
                  <a:pt x="1205632" y="1070196"/>
                </a:lnTo>
                <a:lnTo>
                  <a:pt x="1231519" y="1029335"/>
                </a:lnTo>
                <a:lnTo>
                  <a:pt x="1473810" y="1029335"/>
                </a:lnTo>
                <a:lnTo>
                  <a:pt x="1515618" y="873251"/>
                </a:lnTo>
                <a:lnTo>
                  <a:pt x="1303782" y="759460"/>
                </a:lnTo>
                <a:lnTo>
                  <a:pt x="1301825" y="711182"/>
                </a:lnTo>
                <a:lnTo>
                  <a:pt x="1295625" y="663438"/>
                </a:lnTo>
                <a:lnTo>
                  <a:pt x="1285255" y="616505"/>
                </a:lnTo>
                <a:lnTo>
                  <a:pt x="1270790" y="570662"/>
                </a:lnTo>
                <a:lnTo>
                  <a:pt x="1252302" y="526188"/>
                </a:lnTo>
                <a:lnTo>
                  <a:pt x="1231398" y="486283"/>
                </a:lnTo>
                <a:lnTo>
                  <a:pt x="284099" y="486283"/>
                </a:lnTo>
                <a:lnTo>
                  <a:pt x="43815" y="478789"/>
                </a:lnTo>
                <a:close/>
              </a:path>
              <a:path w="1515745" h="1515745">
                <a:moveTo>
                  <a:pt x="1473810" y="1029335"/>
                </a:moveTo>
                <a:lnTo>
                  <a:pt x="1231519" y="1029335"/>
                </a:lnTo>
                <a:lnTo>
                  <a:pt x="1471803" y="1036827"/>
                </a:lnTo>
                <a:lnTo>
                  <a:pt x="1473810" y="1029335"/>
                </a:lnTo>
                <a:close/>
              </a:path>
              <a:path w="1515745" h="1515745">
                <a:moveTo>
                  <a:pt x="642493" y="0"/>
                </a:moveTo>
                <a:lnTo>
                  <a:pt x="478790" y="43814"/>
                </a:lnTo>
                <a:lnTo>
                  <a:pt x="486283" y="284099"/>
                </a:lnTo>
                <a:lnTo>
                  <a:pt x="445421" y="309985"/>
                </a:lnTo>
                <a:lnTo>
                  <a:pt x="407166" y="339254"/>
                </a:lnTo>
                <a:lnTo>
                  <a:pt x="371713" y="371713"/>
                </a:lnTo>
                <a:lnTo>
                  <a:pt x="339254" y="407166"/>
                </a:lnTo>
                <a:lnTo>
                  <a:pt x="309985" y="445421"/>
                </a:lnTo>
                <a:lnTo>
                  <a:pt x="284099" y="486283"/>
                </a:lnTo>
                <a:lnTo>
                  <a:pt x="1231398" y="486283"/>
                </a:lnTo>
                <a:lnTo>
                  <a:pt x="1229868" y="483362"/>
                </a:lnTo>
                <a:lnTo>
                  <a:pt x="1352193" y="285750"/>
                </a:lnTo>
                <a:lnTo>
                  <a:pt x="1032256" y="285750"/>
                </a:lnTo>
                <a:lnTo>
                  <a:pt x="989438" y="263359"/>
                </a:lnTo>
                <a:lnTo>
                  <a:pt x="944983" y="244884"/>
                </a:lnTo>
                <a:lnTo>
                  <a:pt x="899160" y="230409"/>
                </a:lnTo>
                <a:lnTo>
                  <a:pt x="852235" y="220020"/>
                </a:lnTo>
                <a:lnTo>
                  <a:pt x="804479" y="213800"/>
                </a:lnTo>
                <a:lnTo>
                  <a:pt x="756158" y="211836"/>
                </a:lnTo>
                <a:lnTo>
                  <a:pt x="642493" y="0"/>
                </a:lnTo>
                <a:close/>
              </a:path>
              <a:path w="1515745" h="1515745">
                <a:moveTo>
                  <a:pt x="1236599" y="159258"/>
                </a:moveTo>
                <a:lnTo>
                  <a:pt x="1032256" y="285750"/>
                </a:lnTo>
                <a:lnTo>
                  <a:pt x="1352193" y="285750"/>
                </a:lnTo>
                <a:lnTo>
                  <a:pt x="1356360" y="279019"/>
                </a:lnTo>
                <a:lnTo>
                  <a:pt x="1236599" y="15925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3359" y="2443352"/>
            <a:ext cx="1515745" cy="1515745"/>
          </a:xfrm>
          <a:custGeom>
            <a:avLst/>
            <a:gdLst/>
            <a:ahLst/>
            <a:cxnLst/>
            <a:rect l="l" t="t" r="r" b="b"/>
            <a:pathLst>
              <a:path w="1515745" h="1515745">
                <a:moveTo>
                  <a:pt x="1032256" y="285750"/>
                </a:moveTo>
                <a:lnTo>
                  <a:pt x="1236599" y="159258"/>
                </a:lnTo>
                <a:lnTo>
                  <a:pt x="1356360" y="279019"/>
                </a:lnTo>
                <a:lnTo>
                  <a:pt x="1229868" y="483362"/>
                </a:lnTo>
                <a:lnTo>
                  <a:pt x="1252302" y="526188"/>
                </a:lnTo>
                <a:lnTo>
                  <a:pt x="1270790" y="570662"/>
                </a:lnTo>
                <a:lnTo>
                  <a:pt x="1285255" y="616505"/>
                </a:lnTo>
                <a:lnTo>
                  <a:pt x="1295625" y="663438"/>
                </a:lnTo>
                <a:lnTo>
                  <a:pt x="1301825" y="711182"/>
                </a:lnTo>
                <a:lnTo>
                  <a:pt x="1303782" y="759460"/>
                </a:lnTo>
                <a:lnTo>
                  <a:pt x="1515618" y="873251"/>
                </a:lnTo>
                <a:lnTo>
                  <a:pt x="1471803" y="1036827"/>
                </a:lnTo>
                <a:lnTo>
                  <a:pt x="1231519" y="1029335"/>
                </a:lnTo>
                <a:lnTo>
                  <a:pt x="1205632" y="1070196"/>
                </a:lnTo>
                <a:lnTo>
                  <a:pt x="1176363" y="1108451"/>
                </a:lnTo>
                <a:lnTo>
                  <a:pt x="1143904" y="1143904"/>
                </a:lnTo>
                <a:lnTo>
                  <a:pt x="1108451" y="1176363"/>
                </a:lnTo>
                <a:lnTo>
                  <a:pt x="1070196" y="1205632"/>
                </a:lnTo>
                <a:lnTo>
                  <a:pt x="1029335" y="1231519"/>
                </a:lnTo>
                <a:lnTo>
                  <a:pt x="1036828" y="1471803"/>
                </a:lnTo>
                <a:lnTo>
                  <a:pt x="873251" y="1515618"/>
                </a:lnTo>
                <a:lnTo>
                  <a:pt x="759460" y="1303909"/>
                </a:lnTo>
                <a:lnTo>
                  <a:pt x="711182" y="1301899"/>
                </a:lnTo>
                <a:lnTo>
                  <a:pt x="663438" y="1295663"/>
                </a:lnTo>
                <a:lnTo>
                  <a:pt x="616505" y="1285271"/>
                </a:lnTo>
                <a:lnTo>
                  <a:pt x="570662" y="1270794"/>
                </a:lnTo>
                <a:lnTo>
                  <a:pt x="526188" y="1252303"/>
                </a:lnTo>
                <a:lnTo>
                  <a:pt x="483362" y="1229868"/>
                </a:lnTo>
                <a:lnTo>
                  <a:pt x="279019" y="1356487"/>
                </a:lnTo>
                <a:lnTo>
                  <a:pt x="159258" y="1236726"/>
                </a:lnTo>
                <a:lnTo>
                  <a:pt x="285750" y="1032256"/>
                </a:lnTo>
                <a:lnTo>
                  <a:pt x="263315" y="989438"/>
                </a:lnTo>
                <a:lnTo>
                  <a:pt x="244827" y="944983"/>
                </a:lnTo>
                <a:lnTo>
                  <a:pt x="230362" y="899160"/>
                </a:lnTo>
                <a:lnTo>
                  <a:pt x="219992" y="852235"/>
                </a:lnTo>
                <a:lnTo>
                  <a:pt x="213792" y="804479"/>
                </a:lnTo>
                <a:lnTo>
                  <a:pt x="211836" y="756158"/>
                </a:lnTo>
                <a:lnTo>
                  <a:pt x="0" y="642493"/>
                </a:lnTo>
                <a:lnTo>
                  <a:pt x="43815" y="478789"/>
                </a:lnTo>
                <a:lnTo>
                  <a:pt x="284099" y="486283"/>
                </a:lnTo>
                <a:lnTo>
                  <a:pt x="309985" y="445421"/>
                </a:lnTo>
                <a:lnTo>
                  <a:pt x="339254" y="407166"/>
                </a:lnTo>
                <a:lnTo>
                  <a:pt x="371713" y="371713"/>
                </a:lnTo>
                <a:lnTo>
                  <a:pt x="407166" y="339254"/>
                </a:lnTo>
                <a:lnTo>
                  <a:pt x="445421" y="309985"/>
                </a:lnTo>
                <a:lnTo>
                  <a:pt x="486283" y="284099"/>
                </a:lnTo>
                <a:lnTo>
                  <a:pt x="478790" y="43814"/>
                </a:lnTo>
                <a:lnTo>
                  <a:pt x="642493" y="0"/>
                </a:lnTo>
                <a:lnTo>
                  <a:pt x="756158" y="211836"/>
                </a:lnTo>
                <a:lnTo>
                  <a:pt x="804479" y="213800"/>
                </a:lnTo>
                <a:lnTo>
                  <a:pt x="852235" y="220020"/>
                </a:lnTo>
                <a:lnTo>
                  <a:pt x="899160" y="230409"/>
                </a:lnTo>
                <a:lnTo>
                  <a:pt x="944983" y="244884"/>
                </a:lnTo>
                <a:lnTo>
                  <a:pt x="989438" y="263359"/>
                </a:lnTo>
                <a:lnTo>
                  <a:pt x="1032256" y="285750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8809" y="2995929"/>
            <a:ext cx="66738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8125" marR="5080" indent="-226060">
              <a:lnSpc>
                <a:spcPts val="1320"/>
              </a:lnSpc>
              <a:spcBef>
                <a:spcPts val="240"/>
              </a:spcBef>
            </a:pPr>
            <a:r>
              <a:rPr sz="1200" spc="-70" dirty="0">
                <a:latin typeface="Arial"/>
                <a:cs typeface="Arial"/>
              </a:rPr>
              <a:t>Liên </a:t>
            </a:r>
            <a:r>
              <a:rPr sz="1200" spc="-55" dirty="0">
                <a:latin typeface="Arial"/>
                <a:cs typeface="Arial"/>
              </a:rPr>
              <a:t>hệ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hỗ  </a:t>
            </a:r>
            <a:r>
              <a:rPr sz="1200" spc="-15" dirty="0">
                <a:latin typeface="Arial"/>
                <a:cs typeface="Arial"/>
              </a:rPr>
              <a:t>trợ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29193" y="3795535"/>
            <a:ext cx="1438910" cy="2258695"/>
          </a:xfrm>
          <a:custGeom>
            <a:avLst/>
            <a:gdLst/>
            <a:ahLst/>
            <a:cxnLst/>
            <a:rect l="l" t="t" r="r" b="b"/>
            <a:pathLst>
              <a:path w="1438909" h="2258695">
                <a:moveTo>
                  <a:pt x="949832" y="2034539"/>
                </a:moveTo>
                <a:lnTo>
                  <a:pt x="978788" y="2223947"/>
                </a:lnTo>
                <a:lnTo>
                  <a:pt x="1159509" y="2258135"/>
                </a:lnTo>
                <a:lnTo>
                  <a:pt x="1099692" y="2194406"/>
                </a:lnTo>
                <a:lnTo>
                  <a:pt x="1132625" y="2156537"/>
                </a:lnTo>
                <a:lnTo>
                  <a:pt x="1163974" y="2117586"/>
                </a:lnTo>
                <a:lnTo>
                  <a:pt x="1178367" y="2098242"/>
                </a:lnTo>
                <a:lnTo>
                  <a:pt x="1009523" y="2098242"/>
                </a:lnTo>
                <a:lnTo>
                  <a:pt x="949832" y="2034539"/>
                </a:lnTo>
                <a:close/>
              </a:path>
              <a:path w="1438909" h="2258695">
                <a:moveTo>
                  <a:pt x="697721" y="131389"/>
                </a:moveTo>
                <a:lnTo>
                  <a:pt x="110311" y="131389"/>
                </a:lnTo>
                <a:lnTo>
                  <a:pt x="159061" y="131801"/>
                </a:lnTo>
                <a:lnTo>
                  <a:pt x="207611" y="134211"/>
                </a:lnTo>
                <a:lnTo>
                  <a:pt x="255903" y="138601"/>
                </a:lnTo>
                <a:lnTo>
                  <a:pt x="303877" y="144951"/>
                </a:lnTo>
                <a:lnTo>
                  <a:pt x="351477" y="153243"/>
                </a:lnTo>
                <a:lnTo>
                  <a:pt x="398643" y="163458"/>
                </a:lnTo>
                <a:lnTo>
                  <a:pt x="445318" y="175577"/>
                </a:lnTo>
                <a:lnTo>
                  <a:pt x="491442" y="189581"/>
                </a:lnTo>
                <a:lnTo>
                  <a:pt x="536957" y="205451"/>
                </a:lnTo>
                <a:lnTo>
                  <a:pt x="581806" y="223168"/>
                </a:lnTo>
                <a:lnTo>
                  <a:pt x="625929" y="242713"/>
                </a:lnTo>
                <a:lnTo>
                  <a:pt x="669268" y="264066"/>
                </a:lnTo>
                <a:lnTo>
                  <a:pt x="711765" y="287210"/>
                </a:lnTo>
                <a:lnTo>
                  <a:pt x="753361" y="312126"/>
                </a:lnTo>
                <a:lnTo>
                  <a:pt x="793999" y="338793"/>
                </a:lnTo>
                <a:lnTo>
                  <a:pt x="833619" y="367194"/>
                </a:lnTo>
                <a:lnTo>
                  <a:pt x="872163" y="397309"/>
                </a:lnTo>
                <a:lnTo>
                  <a:pt x="909574" y="429119"/>
                </a:lnTo>
                <a:lnTo>
                  <a:pt x="945374" y="462198"/>
                </a:lnTo>
                <a:lnTo>
                  <a:pt x="979508" y="496401"/>
                </a:lnTo>
                <a:lnTo>
                  <a:pt x="1011972" y="531673"/>
                </a:lnTo>
                <a:lnTo>
                  <a:pt x="1042763" y="567962"/>
                </a:lnTo>
                <a:lnTo>
                  <a:pt x="1071878" y="605213"/>
                </a:lnTo>
                <a:lnTo>
                  <a:pt x="1099312" y="643373"/>
                </a:lnTo>
                <a:lnTo>
                  <a:pt x="1125064" y="682389"/>
                </a:lnTo>
                <a:lnTo>
                  <a:pt x="1149129" y="722205"/>
                </a:lnTo>
                <a:lnTo>
                  <a:pt x="1171505" y="762770"/>
                </a:lnTo>
                <a:lnTo>
                  <a:pt x="1192188" y="804028"/>
                </a:lnTo>
                <a:lnTo>
                  <a:pt x="1211175" y="845927"/>
                </a:lnTo>
                <a:lnTo>
                  <a:pt x="1228464" y="888413"/>
                </a:lnTo>
                <a:lnTo>
                  <a:pt x="1244049" y="931432"/>
                </a:lnTo>
                <a:lnTo>
                  <a:pt x="1257929" y="974930"/>
                </a:lnTo>
                <a:lnTo>
                  <a:pt x="1270101" y="1018854"/>
                </a:lnTo>
                <a:lnTo>
                  <a:pt x="1280560" y="1063149"/>
                </a:lnTo>
                <a:lnTo>
                  <a:pt x="1289304" y="1107763"/>
                </a:lnTo>
                <a:lnTo>
                  <a:pt x="1296329" y="1152642"/>
                </a:lnTo>
                <a:lnTo>
                  <a:pt x="1301632" y="1197731"/>
                </a:lnTo>
                <a:lnTo>
                  <a:pt x="1305210" y="1242978"/>
                </a:lnTo>
                <a:lnTo>
                  <a:pt x="1307060" y="1288328"/>
                </a:lnTo>
                <a:lnTo>
                  <a:pt x="1307179" y="1333728"/>
                </a:lnTo>
                <a:lnTo>
                  <a:pt x="1305562" y="1379124"/>
                </a:lnTo>
                <a:lnTo>
                  <a:pt x="1302208" y="1424463"/>
                </a:lnTo>
                <a:lnTo>
                  <a:pt x="1297112" y="1469690"/>
                </a:lnTo>
                <a:lnTo>
                  <a:pt x="1290272" y="1514752"/>
                </a:lnTo>
                <a:lnTo>
                  <a:pt x="1281684" y="1559596"/>
                </a:lnTo>
                <a:lnTo>
                  <a:pt x="1271345" y="1604167"/>
                </a:lnTo>
                <a:lnTo>
                  <a:pt x="1259252" y="1648413"/>
                </a:lnTo>
                <a:lnTo>
                  <a:pt x="1245401" y="1692279"/>
                </a:lnTo>
                <a:lnTo>
                  <a:pt x="1229790" y="1735711"/>
                </a:lnTo>
                <a:lnTo>
                  <a:pt x="1212415" y="1778656"/>
                </a:lnTo>
                <a:lnTo>
                  <a:pt x="1193272" y="1821061"/>
                </a:lnTo>
                <a:lnTo>
                  <a:pt x="1172359" y="1862871"/>
                </a:lnTo>
                <a:lnTo>
                  <a:pt x="1149673" y="1904033"/>
                </a:lnTo>
                <a:lnTo>
                  <a:pt x="1125210" y="1944493"/>
                </a:lnTo>
                <a:lnTo>
                  <a:pt x="1098966" y="1984198"/>
                </a:lnTo>
                <a:lnTo>
                  <a:pt x="1070939" y="2023093"/>
                </a:lnTo>
                <a:lnTo>
                  <a:pt x="1041126" y="2061126"/>
                </a:lnTo>
                <a:lnTo>
                  <a:pt x="1009523" y="2098242"/>
                </a:lnTo>
                <a:lnTo>
                  <a:pt x="1178367" y="2098242"/>
                </a:lnTo>
                <a:lnTo>
                  <a:pt x="1221856" y="2036639"/>
                </a:lnTo>
                <a:lnTo>
                  <a:pt x="1248355" y="1994744"/>
                </a:lnTo>
                <a:lnTo>
                  <a:pt x="1273204" y="1951968"/>
                </a:lnTo>
                <a:lnTo>
                  <a:pt x="1296385" y="1908362"/>
                </a:lnTo>
                <a:lnTo>
                  <a:pt x="1317883" y="1863974"/>
                </a:lnTo>
                <a:lnTo>
                  <a:pt x="1337681" y="1818857"/>
                </a:lnTo>
                <a:lnTo>
                  <a:pt x="1355761" y="1773059"/>
                </a:lnTo>
                <a:lnTo>
                  <a:pt x="1372107" y="1726632"/>
                </a:lnTo>
                <a:lnTo>
                  <a:pt x="1386703" y="1679625"/>
                </a:lnTo>
                <a:lnTo>
                  <a:pt x="1399531" y="1632088"/>
                </a:lnTo>
                <a:lnTo>
                  <a:pt x="1410575" y="1584072"/>
                </a:lnTo>
                <a:lnTo>
                  <a:pt x="1419818" y="1535626"/>
                </a:lnTo>
                <a:lnTo>
                  <a:pt x="1427244" y="1486802"/>
                </a:lnTo>
                <a:lnTo>
                  <a:pt x="1432835" y="1437648"/>
                </a:lnTo>
                <a:lnTo>
                  <a:pt x="1436574" y="1388216"/>
                </a:lnTo>
                <a:lnTo>
                  <a:pt x="1438446" y="1338556"/>
                </a:lnTo>
                <a:lnTo>
                  <a:pt x="1438418" y="1288328"/>
                </a:lnTo>
                <a:lnTo>
                  <a:pt x="1436519" y="1238751"/>
                </a:lnTo>
                <a:lnTo>
                  <a:pt x="1432686" y="1188706"/>
                </a:lnTo>
                <a:lnTo>
                  <a:pt x="1427246" y="1140846"/>
                </a:lnTo>
                <a:lnTo>
                  <a:pt x="1420142" y="1093583"/>
                </a:lnTo>
                <a:lnTo>
                  <a:pt x="1411406" y="1046945"/>
                </a:lnTo>
                <a:lnTo>
                  <a:pt x="1401072" y="1000958"/>
                </a:lnTo>
                <a:lnTo>
                  <a:pt x="1389170" y="955649"/>
                </a:lnTo>
                <a:lnTo>
                  <a:pt x="1375734" y="911044"/>
                </a:lnTo>
                <a:lnTo>
                  <a:pt x="1360795" y="867170"/>
                </a:lnTo>
                <a:lnTo>
                  <a:pt x="1344387" y="824055"/>
                </a:lnTo>
                <a:lnTo>
                  <a:pt x="1326542" y="781724"/>
                </a:lnTo>
                <a:lnTo>
                  <a:pt x="1307292" y="740204"/>
                </a:lnTo>
                <a:lnTo>
                  <a:pt x="1286669" y="699523"/>
                </a:lnTo>
                <a:lnTo>
                  <a:pt x="1264706" y="659707"/>
                </a:lnTo>
                <a:lnTo>
                  <a:pt x="1241435" y="620782"/>
                </a:lnTo>
                <a:lnTo>
                  <a:pt x="1216889" y="582776"/>
                </a:lnTo>
                <a:lnTo>
                  <a:pt x="1191100" y="545714"/>
                </a:lnTo>
                <a:lnTo>
                  <a:pt x="1164100" y="509625"/>
                </a:lnTo>
                <a:lnTo>
                  <a:pt x="1135921" y="474534"/>
                </a:lnTo>
                <a:lnTo>
                  <a:pt x="1106597" y="440469"/>
                </a:lnTo>
                <a:lnTo>
                  <a:pt x="1076160" y="407455"/>
                </a:lnTo>
                <a:lnTo>
                  <a:pt x="1044641" y="375521"/>
                </a:lnTo>
                <a:lnTo>
                  <a:pt x="1012073" y="344692"/>
                </a:lnTo>
                <a:lnTo>
                  <a:pt x="978489" y="314995"/>
                </a:lnTo>
                <a:lnTo>
                  <a:pt x="943921" y="286457"/>
                </a:lnTo>
                <a:lnTo>
                  <a:pt x="908401" y="259105"/>
                </a:lnTo>
                <a:lnTo>
                  <a:pt x="871962" y="232965"/>
                </a:lnTo>
                <a:lnTo>
                  <a:pt x="834636" y="208064"/>
                </a:lnTo>
                <a:lnTo>
                  <a:pt x="796456" y="184430"/>
                </a:lnTo>
                <a:lnTo>
                  <a:pt x="757454" y="162088"/>
                </a:lnTo>
                <a:lnTo>
                  <a:pt x="717661" y="141065"/>
                </a:lnTo>
                <a:lnTo>
                  <a:pt x="697721" y="131389"/>
                </a:lnTo>
                <a:close/>
              </a:path>
              <a:path w="1438909" h="2258695">
                <a:moveTo>
                  <a:pt x="143227" y="0"/>
                </a:moveTo>
                <a:lnTo>
                  <a:pt x="95778" y="255"/>
                </a:lnTo>
                <a:lnTo>
                  <a:pt x="48024" y="2232"/>
                </a:lnTo>
                <a:lnTo>
                  <a:pt x="0" y="5955"/>
                </a:lnTo>
                <a:lnTo>
                  <a:pt x="12446" y="136638"/>
                </a:lnTo>
                <a:lnTo>
                  <a:pt x="61420" y="132995"/>
                </a:lnTo>
                <a:lnTo>
                  <a:pt x="110311" y="131389"/>
                </a:lnTo>
                <a:lnTo>
                  <a:pt x="697721" y="131389"/>
                </a:lnTo>
                <a:lnTo>
                  <a:pt x="677112" y="121389"/>
                </a:lnTo>
                <a:lnTo>
                  <a:pt x="635837" y="103085"/>
                </a:lnTo>
                <a:lnTo>
                  <a:pt x="593870" y="86181"/>
                </a:lnTo>
                <a:lnTo>
                  <a:pt x="551242" y="70703"/>
                </a:lnTo>
                <a:lnTo>
                  <a:pt x="507987" y="56679"/>
                </a:lnTo>
                <a:lnTo>
                  <a:pt x="464136" y="44134"/>
                </a:lnTo>
                <a:lnTo>
                  <a:pt x="419722" y="33095"/>
                </a:lnTo>
                <a:lnTo>
                  <a:pt x="374778" y="23590"/>
                </a:lnTo>
                <a:lnTo>
                  <a:pt x="329335" y="15645"/>
                </a:lnTo>
                <a:lnTo>
                  <a:pt x="283426" y="9287"/>
                </a:lnTo>
                <a:lnTo>
                  <a:pt x="237083" y="4542"/>
                </a:lnTo>
                <a:lnTo>
                  <a:pt x="190339" y="1437"/>
                </a:lnTo>
                <a:lnTo>
                  <a:pt x="143227" y="0"/>
                </a:lnTo>
                <a:close/>
              </a:path>
            </a:pathLst>
          </a:custGeom>
          <a:solidFill>
            <a:srgbClr val="AFB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4640" y="3328034"/>
            <a:ext cx="702945" cy="1043305"/>
          </a:xfrm>
          <a:custGeom>
            <a:avLst/>
            <a:gdLst/>
            <a:ahLst/>
            <a:cxnLst/>
            <a:rect l="l" t="t" r="r" b="b"/>
            <a:pathLst>
              <a:path w="702945" h="1043304">
                <a:moveTo>
                  <a:pt x="651763" y="0"/>
                </a:moveTo>
                <a:lnTo>
                  <a:pt x="607200" y="20024"/>
                </a:lnTo>
                <a:lnTo>
                  <a:pt x="564099" y="42157"/>
                </a:lnTo>
                <a:lnTo>
                  <a:pt x="522507" y="66320"/>
                </a:lnTo>
                <a:lnTo>
                  <a:pt x="482471" y="92433"/>
                </a:lnTo>
                <a:lnTo>
                  <a:pt x="444038" y="120417"/>
                </a:lnTo>
                <a:lnTo>
                  <a:pt x="407257" y="150192"/>
                </a:lnTo>
                <a:lnTo>
                  <a:pt x="372174" y="181679"/>
                </a:lnTo>
                <a:lnTo>
                  <a:pt x="338837" y="214798"/>
                </a:lnTo>
                <a:lnTo>
                  <a:pt x="307293" y="249470"/>
                </a:lnTo>
                <a:lnTo>
                  <a:pt x="277589" y="285615"/>
                </a:lnTo>
                <a:lnTo>
                  <a:pt x="249773" y="323155"/>
                </a:lnTo>
                <a:lnTo>
                  <a:pt x="223892" y="362009"/>
                </a:lnTo>
                <a:lnTo>
                  <a:pt x="199994" y="402098"/>
                </a:lnTo>
                <a:lnTo>
                  <a:pt x="178126" y="443343"/>
                </a:lnTo>
                <a:lnTo>
                  <a:pt x="158335" y="485665"/>
                </a:lnTo>
                <a:lnTo>
                  <a:pt x="140668" y="528983"/>
                </a:lnTo>
                <a:lnTo>
                  <a:pt x="125174" y="573218"/>
                </a:lnTo>
                <a:lnTo>
                  <a:pt x="111899" y="618292"/>
                </a:lnTo>
                <a:lnTo>
                  <a:pt x="100890" y="664124"/>
                </a:lnTo>
                <a:lnTo>
                  <a:pt x="92195" y="710635"/>
                </a:lnTo>
                <a:lnTo>
                  <a:pt x="85862" y="757745"/>
                </a:lnTo>
                <a:lnTo>
                  <a:pt x="81938" y="805376"/>
                </a:lnTo>
                <a:lnTo>
                  <a:pt x="80469" y="853447"/>
                </a:lnTo>
                <a:lnTo>
                  <a:pt x="81504" y="901880"/>
                </a:lnTo>
                <a:lnTo>
                  <a:pt x="85089" y="950594"/>
                </a:lnTo>
                <a:lnTo>
                  <a:pt x="0" y="969263"/>
                </a:lnTo>
                <a:lnTo>
                  <a:pt x="166115" y="1043304"/>
                </a:lnTo>
                <a:lnTo>
                  <a:pt x="281640" y="922273"/>
                </a:lnTo>
                <a:lnTo>
                  <a:pt x="214375" y="922273"/>
                </a:lnTo>
                <a:lnTo>
                  <a:pt x="211938" y="873233"/>
                </a:lnTo>
                <a:lnTo>
                  <a:pt x="212490" y="824589"/>
                </a:lnTo>
                <a:lnTo>
                  <a:pt x="215965" y="776453"/>
                </a:lnTo>
                <a:lnTo>
                  <a:pt x="222298" y="728933"/>
                </a:lnTo>
                <a:lnTo>
                  <a:pt x="231421" y="682138"/>
                </a:lnTo>
                <a:lnTo>
                  <a:pt x="243268" y="636178"/>
                </a:lnTo>
                <a:lnTo>
                  <a:pt x="257772" y="591161"/>
                </a:lnTo>
                <a:lnTo>
                  <a:pt x="274867" y="547197"/>
                </a:lnTo>
                <a:lnTo>
                  <a:pt x="294485" y="504395"/>
                </a:lnTo>
                <a:lnTo>
                  <a:pt x="316562" y="462865"/>
                </a:lnTo>
                <a:lnTo>
                  <a:pt x="341029" y="422715"/>
                </a:lnTo>
                <a:lnTo>
                  <a:pt x="367821" y="384054"/>
                </a:lnTo>
                <a:lnTo>
                  <a:pt x="396871" y="346992"/>
                </a:lnTo>
                <a:lnTo>
                  <a:pt x="428112" y="311639"/>
                </a:lnTo>
                <a:lnTo>
                  <a:pt x="461478" y="278102"/>
                </a:lnTo>
                <a:lnTo>
                  <a:pt x="496901" y="246492"/>
                </a:lnTo>
                <a:lnTo>
                  <a:pt x="534317" y="216917"/>
                </a:lnTo>
                <a:lnTo>
                  <a:pt x="573657" y="189487"/>
                </a:lnTo>
                <a:lnTo>
                  <a:pt x="614856" y="164311"/>
                </a:lnTo>
                <a:lnTo>
                  <a:pt x="657847" y="141498"/>
                </a:lnTo>
                <a:lnTo>
                  <a:pt x="702563" y="121157"/>
                </a:lnTo>
                <a:lnTo>
                  <a:pt x="651763" y="0"/>
                </a:lnTo>
                <a:close/>
              </a:path>
              <a:path w="702945" h="1043304">
                <a:moveTo>
                  <a:pt x="299338" y="903732"/>
                </a:moveTo>
                <a:lnTo>
                  <a:pt x="214375" y="922273"/>
                </a:lnTo>
                <a:lnTo>
                  <a:pt x="281640" y="922273"/>
                </a:lnTo>
                <a:lnTo>
                  <a:pt x="299338" y="903732"/>
                </a:lnTo>
                <a:close/>
              </a:path>
            </a:pathLst>
          </a:custGeom>
          <a:solidFill>
            <a:srgbClr val="AFB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7481" y="2432685"/>
            <a:ext cx="408940" cy="831215"/>
          </a:xfrm>
          <a:custGeom>
            <a:avLst/>
            <a:gdLst/>
            <a:ahLst/>
            <a:cxnLst/>
            <a:rect l="l" t="t" r="r" b="b"/>
            <a:pathLst>
              <a:path w="408940" h="831214">
                <a:moveTo>
                  <a:pt x="205454" y="0"/>
                </a:moveTo>
                <a:lnTo>
                  <a:pt x="263366" y="65277"/>
                </a:lnTo>
                <a:lnTo>
                  <a:pt x="230923" y="102697"/>
                </a:lnTo>
                <a:lnTo>
                  <a:pt x="200487" y="141479"/>
                </a:lnTo>
                <a:lnTo>
                  <a:pt x="172086" y="181543"/>
                </a:lnTo>
                <a:lnTo>
                  <a:pt x="145747" y="222807"/>
                </a:lnTo>
                <a:lnTo>
                  <a:pt x="121498" y="265188"/>
                </a:lnTo>
                <a:lnTo>
                  <a:pt x="99367" y="308606"/>
                </a:lnTo>
                <a:lnTo>
                  <a:pt x="79381" y="352978"/>
                </a:lnTo>
                <a:lnTo>
                  <a:pt x="61567" y="398223"/>
                </a:lnTo>
                <a:lnTo>
                  <a:pt x="45953" y="444259"/>
                </a:lnTo>
                <a:lnTo>
                  <a:pt x="32566" y="491004"/>
                </a:lnTo>
                <a:lnTo>
                  <a:pt x="21433" y="538377"/>
                </a:lnTo>
                <a:lnTo>
                  <a:pt x="12583" y="586296"/>
                </a:lnTo>
                <a:lnTo>
                  <a:pt x="6042" y="634678"/>
                </a:lnTo>
                <a:lnTo>
                  <a:pt x="1839" y="683443"/>
                </a:lnTo>
                <a:lnTo>
                  <a:pt x="0" y="732509"/>
                </a:lnTo>
                <a:lnTo>
                  <a:pt x="552" y="781793"/>
                </a:lnTo>
                <a:lnTo>
                  <a:pt x="3524" y="831214"/>
                </a:lnTo>
                <a:lnTo>
                  <a:pt x="134461" y="820165"/>
                </a:lnTo>
                <a:lnTo>
                  <a:pt x="131609" y="768999"/>
                </a:lnTo>
                <a:lnTo>
                  <a:pt x="131734" y="718016"/>
                </a:lnTo>
                <a:lnTo>
                  <a:pt x="134796" y="667335"/>
                </a:lnTo>
                <a:lnTo>
                  <a:pt x="140756" y="617077"/>
                </a:lnTo>
                <a:lnTo>
                  <a:pt x="149574" y="567362"/>
                </a:lnTo>
                <a:lnTo>
                  <a:pt x="161210" y="518310"/>
                </a:lnTo>
                <a:lnTo>
                  <a:pt x="175625" y="470042"/>
                </a:lnTo>
                <a:lnTo>
                  <a:pt x="192779" y="422678"/>
                </a:lnTo>
                <a:lnTo>
                  <a:pt x="212632" y="376339"/>
                </a:lnTo>
                <a:lnTo>
                  <a:pt x="235145" y="331143"/>
                </a:lnTo>
                <a:lnTo>
                  <a:pt x="260277" y="287213"/>
                </a:lnTo>
                <a:lnTo>
                  <a:pt x="287990" y="244667"/>
                </a:lnTo>
                <a:lnTo>
                  <a:pt x="318243" y="203626"/>
                </a:lnTo>
                <a:lnTo>
                  <a:pt x="350996" y="164211"/>
                </a:lnTo>
                <a:lnTo>
                  <a:pt x="400318" y="164211"/>
                </a:lnTo>
                <a:lnTo>
                  <a:pt x="384016" y="38480"/>
                </a:lnTo>
                <a:lnTo>
                  <a:pt x="205454" y="0"/>
                </a:lnTo>
                <a:close/>
              </a:path>
              <a:path w="408940" h="831214">
                <a:moveTo>
                  <a:pt x="400318" y="164211"/>
                </a:moveTo>
                <a:lnTo>
                  <a:pt x="350996" y="164211"/>
                </a:lnTo>
                <a:lnTo>
                  <a:pt x="408781" y="229488"/>
                </a:lnTo>
                <a:lnTo>
                  <a:pt x="400318" y="164211"/>
                </a:lnTo>
                <a:close/>
              </a:path>
            </a:pathLst>
          </a:custGeom>
          <a:solidFill>
            <a:srgbClr val="AFB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7820" y="1297432"/>
            <a:ext cx="3408426" cy="2670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12326" y="2529966"/>
            <a:ext cx="1116965" cy="6718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ctr">
              <a:lnSpc>
                <a:spcPts val="1639"/>
              </a:lnSpc>
              <a:spcBef>
                <a:spcPts val="285"/>
              </a:spcBef>
            </a:pPr>
            <a:r>
              <a:rPr sz="1500" spc="-160" dirty="0">
                <a:solidFill>
                  <a:srgbClr val="FFFFFF"/>
                </a:solidFill>
                <a:latin typeface="Arial"/>
                <a:cs typeface="Arial"/>
              </a:rPr>
              <a:t>Tầm </a:t>
            </a: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nhìn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500" spc="-220" dirty="0">
                <a:solidFill>
                  <a:srgbClr val="FFFFFF"/>
                </a:solidFill>
                <a:latin typeface="Arial"/>
                <a:cs typeface="Arial"/>
              </a:rPr>
              <a:t>Sứ  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mệnh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Mục 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tiêu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97545" y="1679905"/>
            <a:ext cx="768985" cy="7677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209" marR="5080" indent="-17145" algn="just">
              <a:lnSpc>
                <a:spcPts val="1430"/>
              </a:lnSpc>
              <a:spcBef>
                <a:spcPts val="254"/>
              </a:spcBef>
            </a:pPr>
            <a:r>
              <a:rPr sz="1300" spc="-190" dirty="0">
                <a:latin typeface="Arial"/>
                <a:cs typeface="Arial"/>
              </a:rPr>
              <a:t>Sơ </a:t>
            </a:r>
            <a:r>
              <a:rPr sz="1300" spc="-25" dirty="0">
                <a:latin typeface="Arial"/>
                <a:cs typeface="Arial"/>
              </a:rPr>
              <a:t>đồ </a:t>
            </a:r>
            <a:r>
              <a:rPr sz="1300" spc="-80" dirty="0">
                <a:latin typeface="Arial"/>
                <a:cs typeface="Arial"/>
              </a:rPr>
              <a:t>công  </a:t>
            </a:r>
            <a:r>
              <a:rPr sz="1300" dirty="0">
                <a:latin typeface="Arial"/>
                <a:cs typeface="Arial"/>
              </a:rPr>
              <a:t>ty </a:t>
            </a:r>
            <a:r>
              <a:rPr sz="1300" spc="-80" dirty="0">
                <a:latin typeface="Arial"/>
                <a:cs typeface="Arial"/>
              </a:rPr>
              <a:t>– </a:t>
            </a:r>
            <a:r>
              <a:rPr sz="1300" spc="-90" dirty="0">
                <a:latin typeface="Arial"/>
                <a:cs typeface="Arial"/>
              </a:rPr>
              <a:t>Phòng  </a:t>
            </a:r>
            <a:r>
              <a:rPr sz="1300" spc="-65" dirty="0">
                <a:latin typeface="Arial"/>
                <a:cs typeface="Arial"/>
              </a:rPr>
              <a:t>ban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85" dirty="0">
                <a:latin typeface="Arial"/>
                <a:cs typeface="Arial"/>
              </a:rPr>
              <a:t>chức</a:t>
            </a:r>
            <a:endParaRPr sz="1300">
              <a:latin typeface="Arial"/>
              <a:cs typeface="Arial"/>
            </a:endParaRPr>
          </a:p>
          <a:p>
            <a:pPr marL="217804">
              <a:lnSpc>
                <a:spcPts val="1400"/>
              </a:lnSpc>
            </a:pPr>
            <a:r>
              <a:rPr sz="1300" spc="-75" dirty="0">
                <a:latin typeface="Arial"/>
                <a:cs typeface="Arial"/>
              </a:rPr>
              <a:t>năng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2639" y="179578"/>
            <a:ext cx="3231934" cy="3659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23121" y="735329"/>
            <a:ext cx="686435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495"/>
              </a:lnSpc>
              <a:spcBef>
                <a:spcPts val="95"/>
              </a:spcBef>
            </a:pPr>
            <a:r>
              <a:rPr sz="1300" spc="-75" dirty="0">
                <a:latin typeface="Arial"/>
                <a:cs typeface="Arial"/>
              </a:rPr>
              <a:t>Giới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thiệu</a:t>
            </a:r>
            <a:endParaRPr sz="1300">
              <a:latin typeface="Arial"/>
              <a:cs typeface="Arial"/>
            </a:endParaRPr>
          </a:p>
          <a:p>
            <a:pPr marL="1270" algn="ctr">
              <a:lnSpc>
                <a:spcPts val="1495"/>
              </a:lnSpc>
            </a:pPr>
            <a:r>
              <a:rPr sz="1300" spc="-80" dirty="0">
                <a:latin typeface="Arial"/>
                <a:cs typeface="Arial"/>
              </a:rPr>
              <a:t>công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99807" y="1084833"/>
            <a:ext cx="709930" cy="105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" y="2246376"/>
            <a:ext cx="4145279" cy="2711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568578"/>
            <a:ext cx="2585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1F3863"/>
                </a:solidFill>
              </a:rPr>
              <a:t>IV. </a:t>
            </a:r>
            <a:r>
              <a:rPr sz="2000" spc="-150" dirty="0">
                <a:solidFill>
                  <a:srgbClr val="1F3863"/>
                </a:solidFill>
              </a:rPr>
              <a:t>Đào </a:t>
            </a:r>
            <a:r>
              <a:rPr sz="2000" spc="-90" dirty="0">
                <a:solidFill>
                  <a:srgbClr val="1F3863"/>
                </a:solidFill>
              </a:rPr>
              <a:t>tạo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05" dirty="0">
                <a:solidFill>
                  <a:srgbClr val="1F3863"/>
                </a:solidFill>
              </a:rPr>
              <a:t>phát</a:t>
            </a:r>
            <a:r>
              <a:rPr sz="2000" spc="-200" dirty="0">
                <a:solidFill>
                  <a:srgbClr val="1F3863"/>
                </a:solidFill>
              </a:rPr>
              <a:t> </a:t>
            </a:r>
            <a:r>
              <a:rPr sz="2000" spc="-80" dirty="0">
                <a:solidFill>
                  <a:srgbClr val="1F3863"/>
                </a:solidFill>
              </a:rPr>
              <a:t>triển: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58495" y="963929"/>
            <a:ext cx="10480040" cy="4426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 lvl="1" indent="-4495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2280" algn="l"/>
                <a:tab pos="462915" algn="l"/>
              </a:tabLst>
            </a:pPr>
            <a:r>
              <a:rPr sz="1800" b="1" spc="-245" dirty="0">
                <a:latin typeface="Arial"/>
                <a:cs typeface="Arial"/>
              </a:rPr>
              <a:t>Các </a:t>
            </a:r>
            <a:r>
              <a:rPr sz="1800" b="1" spc="-130" dirty="0">
                <a:latin typeface="Arial"/>
                <a:cs typeface="Arial"/>
              </a:rPr>
              <a:t>khóa </a:t>
            </a:r>
            <a:r>
              <a:rPr sz="1800" b="1" spc="-110" dirty="0">
                <a:latin typeface="Arial"/>
                <a:cs typeface="Arial"/>
              </a:rPr>
              <a:t>đào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tạo: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700" dirty="0">
              <a:latin typeface="Times New Roman"/>
              <a:cs typeface="Times New Roman"/>
            </a:endParaRPr>
          </a:p>
          <a:p>
            <a:pPr marL="80645" marR="5080">
              <a:lnSpc>
                <a:spcPct val="150000"/>
              </a:lnSpc>
            </a:pP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25" dirty="0">
                <a:latin typeface="Arial"/>
                <a:cs typeface="Arial"/>
              </a:rPr>
              <a:t>thể </a:t>
            </a:r>
            <a:r>
              <a:rPr sz="1600" spc="-100" dirty="0">
                <a:latin typeface="Arial"/>
                <a:cs typeface="Arial"/>
              </a:rPr>
              <a:t>xem </a:t>
            </a:r>
            <a:r>
              <a:rPr sz="1600" spc="-55" dirty="0">
                <a:latin typeface="Arial"/>
                <a:cs typeface="Arial"/>
              </a:rPr>
              <a:t>xét </a:t>
            </a:r>
            <a:r>
              <a:rPr sz="1600" spc="-15" dirty="0">
                <a:latin typeface="Arial"/>
                <a:cs typeface="Arial"/>
              </a:rPr>
              <a:t>tài trợ </a:t>
            </a:r>
            <a:r>
              <a:rPr sz="1600" spc="-75" dirty="0">
                <a:latin typeface="Arial"/>
                <a:cs typeface="Arial"/>
              </a:rPr>
              <a:t>cho 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45" dirty="0">
                <a:latin typeface="Arial"/>
                <a:cs typeface="Arial"/>
              </a:rPr>
              <a:t>khi </a:t>
            </a:r>
            <a:r>
              <a:rPr sz="1600" spc="-55" dirty="0">
                <a:latin typeface="Arial"/>
                <a:cs typeface="Arial"/>
              </a:rPr>
              <a:t>đề </a:t>
            </a:r>
            <a:r>
              <a:rPr sz="1600" spc="-65" dirty="0">
                <a:latin typeface="Arial"/>
                <a:cs typeface="Arial"/>
              </a:rPr>
              <a:t>nghị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80" dirty="0">
                <a:latin typeface="Arial"/>
                <a:cs typeface="Arial"/>
              </a:rPr>
              <a:t>khoá </a:t>
            </a:r>
            <a:r>
              <a:rPr sz="1600" spc="-75" dirty="0">
                <a:latin typeface="Arial"/>
                <a:cs typeface="Arial"/>
              </a:rPr>
              <a:t>học. </a:t>
            </a:r>
            <a:r>
              <a:rPr sz="1600" spc="-100" dirty="0">
                <a:latin typeface="Arial"/>
                <a:cs typeface="Arial"/>
              </a:rPr>
              <a:t>Việc </a:t>
            </a:r>
            <a:r>
              <a:rPr sz="1600" spc="-15" dirty="0">
                <a:latin typeface="Arial"/>
                <a:cs typeface="Arial"/>
              </a:rPr>
              <a:t>tài trợ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100" dirty="0">
                <a:latin typeface="Arial"/>
                <a:cs typeface="Arial"/>
              </a:rPr>
              <a:t>dựa </a:t>
            </a:r>
            <a:r>
              <a:rPr sz="1600" spc="-20" dirty="0">
                <a:latin typeface="Arial"/>
                <a:cs typeface="Arial"/>
              </a:rPr>
              <a:t>trên </a:t>
            </a:r>
            <a:r>
              <a:rPr sz="1600" spc="-50" dirty="0">
                <a:latin typeface="Arial"/>
                <a:cs typeface="Arial"/>
              </a:rPr>
              <a:t>kết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100" dirty="0">
                <a:latin typeface="Arial"/>
                <a:cs typeface="Arial"/>
              </a:rPr>
              <a:t>dựa </a:t>
            </a:r>
            <a:r>
              <a:rPr sz="1600" spc="-20" dirty="0">
                <a:latin typeface="Arial"/>
                <a:cs typeface="Arial"/>
              </a:rPr>
              <a:t>trên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150" dirty="0">
                <a:latin typeface="Arial"/>
                <a:cs typeface="Arial"/>
              </a:rPr>
              <a:t>sự  </a:t>
            </a:r>
            <a:r>
              <a:rPr sz="1600" spc="-65" dirty="0">
                <a:latin typeface="Arial"/>
                <a:cs typeface="Arial"/>
              </a:rPr>
              <a:t>giới </a:t>
            </a:r>
            <a:r>
              <a:rPr sz="1600" spc="-25" dirty="0">
                <a:latin typeface="Arial"/>
                <a:cs typeface="Arial"/>
              </a:rPr>
              <a:t>thiệu </a:t>
            </a:r>
            <a:r>
              <a:rPr sz="1600" spc="-105" dirty="0">
                <a:latin typeface="Arial"/>
                <a:cs typeface="Arial"/>
              </a:rPr>
              <a:t>của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HOD.</a:t>
            </a:r>
            <a:endParaRPr sz="1600" dirty="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1160"/>
              </a:spcBef>
            </a:pPr>
            <a:r>
              <a:rPr sz="1600" spc="-190" dirty="0">
                <a:latin typeface="Arial"/>
                <a:cs typeface="Arial"/>
              </a:rPr>
              <a:t>Các </a:t>
            </a:r>
            <a:r>
              <a:rPr sz="1600" spc="-80" dirty="0">
                <a:latin typeface="Arial"/>
                <a:cs typeface="Arial"/>
              </a:rPr>
              <a:t>khóa </a:t>
            </a:r>
            <a:r>
              <a:rPr sz="1600" spc="-65" dirty="0">
                <a:latin typeface="Arial"/>
                <a:cs typeface="Arial"/>
              </a:rPr>
              <a:t>đào </a:t>
            </a:r>
            <a:r>
              <a:rPr sz="1600" spc="-35" dirty="0">
                <a:latin typeface="Arial"/>
                <a:cs typeface="Arial"/>
              </a:rPr>
              <a:t>tạo </a:t>
            </a:r>
            <a:r>
              <a:rPr sz="1600" spc="-60" dirty="0">
                <a:latin typeface="Arial"/>
                <a:cs typeface="Arial"/>
              </a:rPr>
              <a:t>phải </a:t>
            </a:r>
            <a:r>
              <a:rPr sz="1600" spc="-55" dirty="0">
                <a:latin typeface="Arial"/>
                <a:cs typeface="Arial"/>
              </a:rPr>
              <a:t>phù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75" dirty="0">
                <a:latin typeface="Arial"/>
                <a:cs typeface="Arial"/>
              </a:rPr>
              <a:t>với </a:t>
            </a:r>
            <a:r>
              <a:rPr sz="1600" spc="-55" dirty="0">
                <a:latin typeface="Arial"/>
                <a:cs typeface="Arial"/>
              </a:rPr>
              <a:t>nhu </a:t>
            </a:r>
            <a:r>
              <a:rPr sz="1600" spc="-110" dirty="0">
                <a:latin typeface="Arial"/>
                <a:cs typeface="Arial"/>
              </a:rPr>
              <a:t>cầu </a:t>
            </a:r>
            <a:r>
              <a:rPr sz="1600" spc="-45" dirty="0">
                <a:latin typeface="Arial"/>
                <a:cs typeface="Arial"/>
              </a:rPr>
              <a:t>kinh </a:t>
            </a:r>
            <a:r>
              <a:rPr sz="1600" spc="-70" dirty="0">
                <a:latin typeface="Arial"/>
                <a:cs typeface="Arial"/>
              </a:rPr>
              <a:t>doanh </a:t>
            </a:r>
            <a:r>
              <a:rPr sz="1600" spc="-100" dirty="0">
                <a:latin typeface="Arial"/>
                <a:cs typeface="Arial"/>
              </a:rPr>
              <a:t>của công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ty.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14350" lvl="1" indent="-501650">
              <a:lnSpc>
                <a:spcPct val="100000"/>
              </a:lnSpc>
              <a:buAutoNum type="arabicPeriod" startAt="2"/>
              <a:tabLst>
                <a:tab pos="513715" algn="l"/>
                <a:tab pos="514984" algn="l"/>
              </a:tabLst>
            </a:pPr>
            <a:r>
              <a:rPr sz="1800" b="1" spc="-160" dirty="0">
                <a:latin typeface="Arial"/>
                <a:cs typeface="Arial"/>
              </a:rPr>
              <a:t>Phê </a:t>
            </a:r>
            <a:r>
              <a:rPr sz="1800" b="1" spc="-105" dirty="0">
                <a:latin typeface="Arial"/>
                <a:cs typeface="Arial"/>
              </a:rPr>
              <a:t>duyệt </a:t>
            </a:r>
            <a:r>
              <a:rPr sz="1800" b="1" spc="-150" dirty="0">
                <a:latin typeface="Arial"/>
                <a:cs typeface="Arial"/>
              </a:rPr>
              <a:t>chi </a:t>
            </a:r>
            <a:r>
              <a:rPr sz="1800" b="1" spc="-110" dirty="0">
                <a:latin typeface="Arial"/>
                <a:cs typeface="Arial"/>
              </a:rPr>
              <a:t>phí đào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tạo: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spc="-95" dirty="0">
                <a:latin typeface="Arial"/>
                <a:cs typeface="Arial"/>
              </a:rPr>
              <a:t>Nếu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95" dirty="0">
                <a:latin typeface="Arial"/>
                <a:cs typeface="Arial"/>
              </a:rPr>
              <a:t>chấp </a:t>
            </a:r>
            <a:r>
              <a:rPr sz="1600" spc="-40" dirty="0">
                <a:latin typeface="Arial"/>
                <a:cs typeface="Arial"/>
              </a:rPr>
              <a:t>thuận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80" dirty="0">
                <a:latin typeface="Arial"/>
                <a:cs typeface="Arial"/>
              </a:rPr>
              <a:t>khóa </a:t>
            </a:r>
            <a:r>
              <a:rPr sz="1600" spc="-75" dirty="0">
                <a:latin typeface="Arial"/>
                <a:cs typeface="Arial"/>
              </a:rPr>
              <a:t>học, 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50" dirty="0">
                <a:latin typeface="Arial"/>
                <a:cs typeface="Arial"/>
              </a:rPr>
              <a:t>hỗ </a:t>
            </a:r>
            <a:r>
              <a:rPr sz="1600" spc="-15" dirty="0">
                <a:latin typeface="Arial"/>
                <a:cs typeface="Arial"/>
              </a:rPr>
              <a:t>trợ </a:t>
            </a:r>
            <a:r>
              <a:rPr sz="1600" spc="-50" dirty="0">
                <a:latin typeface="Arial"/>
                <a:cs typeface="Arial"/>
              </a:rPr>
              <a:t>lên </a:t>
            </a:r>
            <a:r>
              <a:rPr sz="1600" spc="-55" dirty="0">
                <a:latin typeface="Arial"/>
                <a:cs typeface="Arial"/>
              </a:rPr>
              <a:t>đến </a:t>
            </a:r>
            <a:r>
              <a:rPr sz="1600" spc="-135" dirty="0">
                <a:latin typeface="Arial"/>
                <a:cs typeface="Arial"/>
              </a:rPr>
              <a:t>100% </a:t>
            </a:r>
            <a:r>
              <a:rPr sz="1600" spc="-60" dirty="0">
                <a:latin typeface="Arial"/>
                <a:cs typeface="Arial"/>
              </a:rPr>
              <a:t>chi </a:t>
            </a:r>
            <a:r>
              <a:rPr sz="1600" spc="-65" dirty="0">
                <a:latin typeface="Arial"/>
                <a:cs typeface="Arial"/>
              </a:rPr>
              <a:t>phí đào </a:t>
            </a:r>
            <a:r>
              <a:rPr sz="1600" spc="-45" dirty="0">
                <a:latin typeface="Arial"/>
                <a:cs typeface="Arial"/>
              </a:rPr>
              <a:t>tạo, </a:t>
            </a:r>
            <a:r>
              <a:rPr sz="1600" spc="-114" dirty="0">
                <a:latin typeface="Arial"/>
                <a:cs typeface="Arial"/>
              </a:rPr>
              <a:t>kể </a:t>
            </a:r>
            <a:r>
              <a:rPr sz="1600" spc="-135" dirty="0">
                <a:latin typeface="Arial"/>
                <a:cs typeface="Arial"/>
              </a:rPr>
              <a:t>cả </a:t>
            </a:r>
            <a:r>
              <a:rPr sz="1600" spc="-65" dirty="0">
                <a:latin typeface="Arial"/>
                <a:cs typeface="Arial"/>
              </a:rPr>
              <a:t>phí </a:t>
            </a:r>
            <a:r>
              <a:rPr sz="1600" spc="-85" dirty="0">
                <a:latin typeface="Arial"/>
                <a:cs typeface="Arial"/>
              </a:rPr>
              <a:t>đăng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ký.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45" dirty="0">
                <a:latin typeface="Arial"/>
                <a:cs typeface="Arial"/>
              </a:rPr>
              <a:t>Tuy </a:t>
            </a:r>
            <a:r>
              <a:rPr sz="1600" spc="-50" dirty="0">
                <a:latin typeface="Arial"/>
                <a:cs typeface="Arial"/>
              </a:rPr>
              <a:t>nhiên,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50" dirty="0">
                <a:latin typeface="Arial"/>
                <a:cs typeface="Arial"/>
              </a:rPr>
              <a:t>hỗ </a:t>
            </a:r>
            <a:r>
              <a:rPr sz="1600" spc="-15" dirty="0">
                <a:latin typeface="Arial"/>
                <a:cs typeface="Arial"/>
              </a:rPr>
              <a:t>trợ </a:t>
            </a:r>
            <a:r>
              <a:rPr sz="1600" spc="-65" dirty="0">
                <a:latin typeface="Arial"/>
                <a:cs typeface="Arial"/>
              </a:rPr>
              <a:t>phí </a:t>
            </a:r>
            <a:r>
              <a:rPr sz="1600" spc="-40" dirty="0">
                <a:latin typeface="Arial"/>
                <a:cs typeface="Arial"/>
              </a:rPr>
              <a:t>thành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114" dirty="0" err="1">
                <a:latin typeface="Arial"/>
                <a:cs typeface="Arial"/>
              </a:rPr>
              <a:t>và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 err="1">
                <a:latin typeface="Arial"/>
                <a:cs typeface="Arial"/>
              </a:rPr>
              <a:t>tài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liệu </a:t>
            </a:r>
            <a:r>
              <a:rPr sz="1600" spc="-40" dirty="0">
                <a:latin typeface="Arial"/>
                <a:cs typeface="Arial"/>
              </a:rPr>
              <a:t>tham </a:t>
            </a:r>
            <a:r>
              <a:rPr sz="1600" spc="-75" dirty="0" err="1">
                <a:latin typeface="Arial"/>
                <a:cs typeface="Arial"/>
              </a:rPr>
              <a:t>khảo</a:t>
            </a:r>
            <a:r>
              <a:rPr sz="1600" spc="-75" dirty="0">
                <a:latin typeface="Arial"/>
                <a:cs typeface="Arial"/>
              </a:rPr>
              <a:t>.</a:t>
            </a:r>
            <a:endParaRPr lang="en-US" sz="1600" spc="-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75" dirty="0" err="1">
                <a:latin typeface="Arial"/>
                <a:cs typeface="Arial"/>
              </a:rPr>
              <a:t>Nhân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viên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có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trách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nhiêm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hoàn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thành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tốt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khóa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học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và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đảm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bảo</a:t>
            </a:r>
            <a:r>
              <a:rPr lang="en-US" sz="1600" spc="-75" dirty="0">
                <a:latin typeface="Arial"/>
                <a:cs typeface="Arial"/>
              </a:rPr>
              <a:t> đ</a:t>
            </a:r>
            <a:r>
              <a:rPr lang="vi-VN" sz="1600" spc="-75" dirty="0">
                <a:latin typeface="Arial"/>
                <a:cs typeface="Arial"/>
              </a:rPr>
              <a:t>ư</a:t>
            </a:r>
            <a:r>
              <a:rPr lang="en-US" sz="1600" spc="-75" dirty="0" err="1">
                <a:latin typeface="Arial"/>
                <a:cs typeface="Arial"/>
              </a:rPr>
              <a:t>ợc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cấp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chứng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nhận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hoàn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thành</a:t>
            </a:r>
            <a:r>
              <a:rPr lang="en-US" sz="1600" spc="-75" dirty="0">
                <a:latin typeface="Arial"/>
                <a:cs typeface="Arial"/>
              </a:rPr>
              <a:t> (</a:t>
            </a:r>
            <a:r>
              <a:rPr lang="en-US" sz="1600" spc="-75" dirty="0" err="1">
                <a:latin typeface="Arial"/>
                <a:cs typeface="Arial"/>
              </a:rPr>
              <a:t>nếu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có</a:t>
            </a:r>
            <a:r>
              <a:rPr lang="en-US" sz="1600" spc="-75" dirty="0">
                <a:latin typeface="Arial"/>
                <a:cs typeface="Arial"/>
              </a:rPr>
              <a:t>), 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75" dirty="0" err="1">
                <a:latin typeface="Arial"/>
                <a:cs typeface="Arial"/>
              </a:rPr>
              <a:t>Nếu</a:t>
            </a:r>
            <a:r>
              <a:rPr lang="en-US" sz="1600" spc="-75" dirty="0">
                <a:latin typeface="Arial"/>
                <a:cs typeface="Arial"/>
              </a:rPr>
              <a:t> do </a:t>
            </a:r>
            <a:r>
              <a:rPr lang="en-US" sz="1600" spc="-75" dirty="0" err="1">
                <a:latin typeface="Arial"/>
                <a:cs typeface="Arial"/>
              </a:rPr>
              <a:t>yếu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tố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khách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quan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nhân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viên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thể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đảm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bảo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khóa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học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cần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báo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và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xin</a:t>
            </a:r>
            <a:r>
              <a:rPr lang="en-US" sz="1600" spc="-75" dirty="0">
                <a:latin typeface="Arial"/>
                <a:cs typeface="Arial"/>
              </a:rPr>
              <a:t> ý </a:t>
            </a:r>
            <a:r>
              <a:rPr lang="en-US" sz="1600" spc="-75" dirty="0" err="1">
                <a:latin typeface="Arial"/>
                <a:cs typeface="Arial"/>
              </a:rPr>
              <a:t>kiến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của</a:t>
            </a:r>
            <a:r>
              <a:rPr lang="en-US" sz="1600" spc="-75" dirty="0">
                <a:latin typeface="Arial"/>
                <a:cs typeface="Arial"/>
              </a:rPr>
              <a:t> Tr</a:t>
            </a:r>
            <a:r>
              <a:rPr lang="vi-VN" sz="1600" spc="-75" dirty="0">
                <a:latin typeface="Arial"/>
                <a:cs typeface="Arial"/>
              </a:rPr>
              <a:t>ư</a:t>
            </a:r>
            <a:r>
              <a:rPr lang="en-US" sz="1600" spc="-75" dirty="0" err="1">
                <a:latin typeface="Arial"/>
                <a:cs typeface="Arial"/>
              </a:rPr>
              <a:t>ởng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bộ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phận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để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giải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quyết</a:t>
            </a:r>
            <a:endParaRPr lang="en-US" sz="1600" spc="-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 spc="-75" dirty="0" err="1">
                <a:latin typeface="Arial"/>
                <a:cs typeface="Arial"/>
              </a:rPr>
              <a:t>Nếu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nhân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viên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thực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hiện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theo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đúng</a:t>
            </a:r>
            <a:r>
              <a:rPr lang="en-US" sz="1600" spc="-75" dirty="0">
                <a:latin typeface="Arial"/>
                <a:cs typeface="Arial"/>
              </a:rPr>
              <a:t> cam </a:t>
            </a:r>
            <a:r>
              <a:rPr lang="en-US" sz="1600" spc="-75" dirty="0" err="1">
                <a:latin typeface="Arial"/>
                <a:cs typeface="Arial"/>
              </a:rPr>
              <a:t>kết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hoặc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bỏ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ngang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khóa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học</a:t>
            </a:r>
            <a:r>
              <a:rPr lang="en-US" sz="1600" spc="-75" dirty="0">
                <a:latin typeface="Arial"/>
                <a:cs typeface="Arial"/>
              </a:rPr>
              <a:t>/ </a:t>
            </a:r>
            <a:r>
              <a:rPr lang="en-US" sz="1600" spc="-75" dirty="0" err="1">
                <a:latin typeface="Arial"/>
                <a:cs typeface="Arial"/>
              </a:rPr>
              <a:t>đào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tạo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mà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báo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sẽ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bị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khiển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trách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và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ghi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nhận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kết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quả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không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tốt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trong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hạng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mục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Đào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tạo</a:t>
            </a:r>
            <a:r>
              <a:rPr lang="en-US" sz="1600" spc="-75" dirty="0">
                <a:latin typeface="Arial"/>
                <a:cs typeface="Arial"/>
              </a:rPr>
              <a:t> &amp; </a:t>
            </a:r>
            <a:r>
              <a:rPr lang="en-US" sz="1600" spc="-75" dirty="0" err="1">
                <a:latin typeface="Arial"/>
                <a:cs typeface="Arial"/>
              </a:rPr>
              <a:t>phát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triển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trong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lần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đánh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giá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hiệu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quả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công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việc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tiếp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spc="-75" dirty="0" err="1">
                <a:latin typeface="Arial"/>
                <a:cs typeface="Arial"/>
              </a:rPr>
              <a:t>theo.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2" name="object 2"/>
          <p:cNvSpPr txBox="1"/>
          <p:nvPr/>
        </p:nvSpPr>
        <p:spPr>
          <a:xfrm>
            <a:off x="4003928" y="3289553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1F3863"/>
                </a:solidFill>
                <a:latin typeface="Arial"/>
                <a:cs typeface="Arial"/>
              </a:rPr>
              <a:t>CHÍNH </a:t>
            </a:r>
            <a:r>
              <a:rPr sz="2800" spc="-5" dirty="0">
                <a:solidFill>
                  <a:srgbClr val="1F3863"/>
                </a:solidFill>
                <a:latin typeface="Arial"/>
                <a:cs typeface="Arial"/>
              </a:rPr>
              <a:t>SÁCH ĐI </a:t>
            </a:r>
            <a:r>
              <a:rPr sz="2800" spc="-10" dirty="0">
                <a:solidFill>
                  <a:srgbClr val="1F3863"/>
                </a:solidFill>
                <a:latin typeface="Arial"/>
                <a:cs typeface="Arial"/>
              </a:rPr>
              <a:t>CÔNG</a:t>
            </a:r>
            <a:r>
              <a:rPr sz="2800" spc="-3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F3863"/>
                </a:solidFill>
                <a:latin typeface="Arial"/>
                <a:cs typeface="Arial"/>
              </a:rPr>
              <a:t>TÁC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245"/>
              </a:spcBef>
              <a:tabLst>
                <a:tab pos="3307079" algn="l"/>
              </a:tabLst>
            </a:pP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265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Ơ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650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81939"/>
            <a:ext cx="1426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I. </a:t>
            </a:r>
            <a:r>
              <a:rPr sz="2000" spc="-135" dirty="0">
                <a:solidFill>
                  <a:srgbClr val="1F3863"/>
                </a:solidFill>
              </a:rPr>
              <a:t>Định</a:t>
            </a:r>
            <a:r>
              <a:rPr sz="2000" spc="-280" dirty="0">
                <a:solidFill>
                  <a:srgbClr val="1F3863"/>
                </a:solidFill>
              </a:rPr>
              <a:t> </a:t>
            </a:r>
            <a:r>
              <a:rPr sz="2000" spc="-145" dirty="0">
                <a:solidFill>
                  <a:srgbClr val="1F3863"/>
                </a:solidFill>
              </a:rPr>
              <a:t>nghĩa: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56717" y="1064071"/>
            <a:ext cx="10504805" cy="30581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Tahoma"/>
                <a:cs typeface="Tahoma"/>
              </a:rPr>
              <a:t>.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-60" dirty="0">
                <a:latin typeface="Arial"/>
                <a:cs typeface="Arial"/>
              </a:rPr>
              <a:t>tác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90" dirty="0">
                <a:latin typeface="Arial"/>
                <a:cs typeface="Arial"/>
              </a:rPr>
              <a:t>nước: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45" dirty="0">
                <a:latin typeface="Arial"/>
                <a:cs typeface="Arial"/>
              </a:rPr>
              <a:t>Việt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Nam.</a:t>
            </a:r>
            <a:endParaRPr sz="1600" dirty="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225"/>
              </a:spcBef>
            </a:pPr>
            <a:r>
              <a:rPr sz="1800" b="1" dirty="0">
                <a:latin typeface="Tahoma"/>
                <a:cs typeface="Tahoma"/>
              </a:rPr>
              <a:t>.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-65" dirty="0">
                <a:latin typeface="Arial"/>
                <a:cs typeface="Arial"/>
              </a:rPr>
              <a:t>tác </a:t>
            </a:r>
            <a:r>
              <a:rPr sz="1600" spc="-105" dirty="0">
                <a:latin typeface="Arial"/>
                <a:cs typeface="Arial"/>
              </a:rPr>
              <a:t>nước </a:t>
            </a:r>
            <a:r>
              <a:rPr sz="1600" spc="-65" dirty="0">
                <a:latin typeface="Arial"/>
                <a:cs typeface="Arial"/>
              </a:rPr>
              <a:t>ngoài: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65" dirty="0">
                <a:latin typeface="Arial"/>
                <a:cs typeface="Arial"/>
              </a:rPr>
              <a:t>tác </a:t>
            </a:r>
            <a:r>
              <a:rPr sz="1600" spc="-70" dirty="0">
                <a:latin typeface="Arial"/>
                <a:cs typeface="Arial"/>
              </a:rPr>
              <a:t>bên </a:t>
            </a:r>
            <a:r>
              <a:rPr sz="1600" spc="-80" dirty="0">
                <a:latin typeface="Arial"/>
                <a:cs typeface="Arial"/>
              </a:rPr>
              <a:t>ngoài </a:t>
            </a:r>
            <a:r>
              <a:rPr sz="1600" spc="-55" dirty="0">
                <a:latin typeface="Arial"/>
                <a:cs typeface="Arial"/>
              </a:rPr>
              <a:t>lãnh </a:t>
            </a:r>
            <a:r>
              <a:rPr sz="1600" spc="-5" dirty="0" err="1">
                <a:latin typeface="Arial"/>
                <a:cs typeface="Arial"/>
              </a:rPr>
              <a:t>thổ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50" dirty="0" err="1">
                <a:latin typeface="Arial"/>
                <a:cs typeface="Arial"/>
              </a:rPr>
              <a:t>Việt</a:t>
            </a:r>
            <a:r>
              <a:rPr lang="vi-VN" sz="1600" spc="-50" dirty="0">
                <a:latin typeface="Arial"/>
                <a:cs typeface="Arial"/>
              </a:rPr>
              <a:t> </a:t>
            </a:r>
            <a:r>
              <a:rPr lang="vi-VN" sz="1600" spc="-105" dirty="0">
                <a:latin typeface="Arial"/>
                <a:cs typeface="Arial"/>
              </a:rPr>
              <a:t>Nam </a:t>
            </a:r>
            <a:r>
              <a:rPr lang="vi-VN" sz="1600" spc="-35" dirty="0">
                <a:latin typeface="Arial"/>
                <a:cs typeface="Arial"/>
              </a:rPr>
              <a:t>trong </a:t>
            </a:r>
            <a:r>
              <a:rPr lang="vi-VN" sz="1600" spc="-25" dirty="0">
                <a:latin typeface="Arial"/>
                <a:cs typeface="Arial"/>
              </a:rPr>
              <a:t>thời </a:t>
            </a:r>
            <a:r>
              <a:rPr lang="vi-VN" sz="1600" spc="-80" dirty="0">
                <a:latin typeface="Arial"/>
                <a:cs typeface="Arial"/>
              </a:rPr>
              <a:t>gian </a:t>
            </a:r>
            <a:r>
              <a:rPr lang="vi-VN" sz="1600" spc="5" dirty="0">
                <a:latin typeface="Arial"/>
                <a:cs typeface="Arial"/>
              </a:rPr>
              <a:t>ít</a:t>
            </a:r>
            <a:r>
              <a:rPr lang="vi-VN" sz="1600" spc="-305" dirty="0">
                <a:latin typeface="Arial"/>
                <a:cs typeface="Arial"/>
              </a:rPr>
              <a:t> </a:t>
            </a:r>
            <a:r>
              <a:rPr lang="vi-VN" sz="1600" spc="-80" dirty="0">
                <a:latin typeface="Arial"/>
                <a:cs typeface="Arial"/>
              </a:rPr>
              <a:t>hơn </a:t>
            </a:r>
            <a:r>
              <a:rPr lang="vi-VN" sz="1600" spc="-85" dirty="0">
                <a:latin typeface="Arial"/>
                <a:cs typeface="Arial"/>
              </a:rPr>
              <a:t>4 </a:t>
            </a:r>
            <a:r>
              <a:rPr lang="vi-VN" sz="1600" spc="-40" dirty="0">
                <a:latin typeface="Arial"/>
                <a:cs typeface="Arial"/>
              </a:rPr>
              <a:t>tuần </a:t>
            </a:r>
            <a:r>
              <a:rPr lang="vi-VN" sz="1600" spc="-45" dirty="0">
                <a:latin typeface="Arial"/>
                <a:cs typeface="Arial"/>
              </a:rPr>
              <a:t>lễ.</a:t>
            </a:r>
            <a:endParaRPr lang="vi-VN" sz="1600" dirty="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685"/>
              </a:spcBef>
            </a:pPr>
            <a:r>
              <a:rPr lang="vi-VN" sz="1800" b="1" dirty="0">
                <a:latin typeface="Tahoma"/>
                <a:cs typeface="Tahoma"/>
              </a:rPr>
              <a:t>. </a:t>
            </a:r>
            <a:r>
              <a:rPr lang="vi-VN" sz="1600" spc="-95" dirty="0">
                <a:latin typeface="Arial"/>
                <a:cs typeface="Arial"/>
              </a:rPr>
              <a:t>Nếu </a:t>
            </a:r>
            <a:r>
              <a:rPr lang="vi-VN" sz="1600" spc="-25" dirty="0">
                <a:latin typeface="Arial"/>
                <a:cs typeface="Arial"/>
              </a:rPr>
              <a:t>thời </a:t>
            </a:r>
            <a:r>
              <a:rPr lang="vi-VN" sz="1600" spc="-80" dirty="0">
                <a:latin typeface="Arial"/>
                <a:cs typeface="Arial"/>
              </a:rPr>
              <a:t>gian </a:t>
            </a:r>
            <a:r>
              <a:rPr lang="vi-VN" sz="1600" spc="-100" dirty="0">
                <a:latin typeface="Arial"/>
                <a:cs typeface="Arial"/>
              </a:rPr>
              <a:t>công </a:t>
            </a:r>
            <a:r>
              <a:rPr lang="vi-VN" sz="1600" spc="-65" dirty="0">
                <a:latin typeface="Arial"/>
                <a:cs typeface="Arial"/>
              </a:rPr>
              <a:t>tác </a:t>
            </a:r>
            <a:r>
              <a:rPr lang="vi-VN" sz="1600" spc="-130" dirty="0">
                <a:latin typeface="Arial"/>
                <a:cs typeface="Arial"/>
              </a:rPr>
              <a:t>ở </a:t>
            </a:r>
            <a:r>
              <a:rPr lang="vi-VN" sz="1600" spc="-110" dirty="0">
                <a:latin typeface="Arial"/>
                <a:cs typeface="Arial"/>
              </a:rPr>
              <a:t>nước </a:t>
            </a:r>
            <a:r>
              <a:rPr lang="vi-VN" sz="1600" spc="-80" dirty="0">
                <a:latin typeface="Arial"/>
                <a:cs typeface="Arial"/>
              </a:rPr>
              <a:t>ngoài </a:t>
            </a:r>
            <a:r>
              <a:rPr lang="vi-VN" sz="1600" spc="-60" dirty="0">
                <a:latin typeface="Arial"/>
                <a:cs typeface="Arial"/>
              </a:rPr>
              <a:t>dài </a:t>
            </a:r>
            <a:r>
              <a:rPr lang="vi-VN" sz="1600" spc="-80" dirty="0">
                <a:latin typeface="Arial"/>
                <a:cs typeface="Arial"/>
              </a:rPr>
              <a:t>hơn </a:t>
            </a:r>
            <a:r>
              <a:rPr lang="vi-VN" sz="1600" spc="-70" dirty="0">
                <a:latin typeface="Arial"/>
                <a:cs typeface="Arial"/>
              </a:rPr>
              <a:t>khoản </a:t>
            </a:r>
            <a:r>
              <a:rPr lang="vi-VN" sz="1600" spc="-25" dirty="0">
                <a:latin typeface="Arial"/>
                <a:cs typeface="Arial"/>
              </a:rPr>
              <a:t>thời </a:t>
            </a:r>
            <a:r>
              <a:rPr lang="vi-VN" sz="1600" spc="-80" dirty="0">
                <a:latin typeface="Arial"/>
                <a:cs typeface="Arial"/>
              </a:rPr>
              <a:t>gian </a:t>
            </a:r>
            <a:r>
              <a:rPr lang="vi-VN" sz="1600" spc="-35" dirty="0">
                <a:latin typeface="Arial"/>
                <a:cs typeface="Arial"/>
              </a:rPr>
              <a:t>nói </a:t>
            </a:r>
            <a:r>
              <a:rPr lang="vi-VN" sz="1600" spc="-20" dirty="0">
                <a:latin typeface="Arial"/>
                <a:cs typeface="Arial"/>
              </a:rPr>
              <a:t>trên </a:t>
            </a:r>
            <a:r>
              <a:rPr lang="vi-VN" sz="1600" spc="-140" dirty="0">
                <a:latin typeface="Arial"/>
                <a:cs typeface="Arial"/>
              </a:rPr>
              <a:t>sẽ </a:t>
            </a:r>
            <a:r>
              <a:rPr lang="vi-VN" sz="1600" spc="-100" dirty="0">
                <a:latin typeface="Arial"/>
                <a:cs typeface="Arial"/>
              </a:rPr>
              <a:t>được xem </a:t>
            </a:r>
            <a:r>
              <a:rPr lang="vi-VN" sz="1600" spc="-55" dirty="0">
                <a:latin typeface="Arial"/>
                <a:cs typeface="Arial"/>
              </a:rPr>
              <a:t>là </a:t>
            </a:r>
            <a:r>
              <a:rPr lang="vi-VN" sz="1600" spc="-114" dirty="0">
                <a:latin typeface="Arial"/>
                <a:cs typeface="Arial"/>
              </a:rPr>
              <a:t>Đào </a:t>
            </a:r>
            <a:r>
              <a:rPr lang="vi-VN" sz="1600" spc="-35" dirty="0">
                <a:latin typeface="Arial"/>
                <a:cs typeface="Arial"/>
              </a:rPr>
              <a:t>tạo </a:t>
            </a:r>
            <a:r>
              <a:rPr lang="vi-VN" sz="1600" spc="-130" dirty="0">
                <a:latin typeface="Arial"/>
                <a:cs typeface="Arial"/>
              </a:rPr>
              <a:t>ở </a:t>
            </a:r>
            <a:r>
              <a:rPr lang="vi-VN" sz="1600" spc="-110" dirty="0">
                <a:latin typeface="Arial"/>
                <a:cs typeface="Arial"/>
              </a:rPr>
              <a:t>nước </a:t>
            </a:r>
            <a:r>
              <a:rPr lang="vi-VN" sz="1600" spc="-80" dirty="0">
                <a:latin typeface="Arial"/>
                <a:cs typeface="Arial"/>
              </a:rPr>
              <a:t>ngoài </a:t>
            </a:r>
            <a:r>
              <a:rPr lang="vi-VN" sz="1600" spc="-114" dirty="0">
                <a:latin typeface="Arial"/>
                <a:cs typeface="Arial"/>
              </a:rPr>
              <a:t>và </a:t>
            </a:r>
            <a:r>
              <a:rPr lang="vi-VN" sz="1600" spc="-135" dirty="0">
                <a:latin typeface="Arial"/>
                <a:cs typeface="Arial"/>
              </a:rPr>
              <a:t>các </a:t>
            </a:r>
            <a:r>
              <a:rPr lang="vi-VN" sz="1600" spc="-75" dirty="0">
                <a:latin typeface="Arial"/>
                <a:cs typeface="Arial"/>
              </a:rPr>
              <a:t>quyền</a:t>
            </a:r>
            <a:r>
              <a:rPr lang="vi-VN" sz="1600" spc="160" dirty="0">
                <a:latin typeface="Arial"/>
                <a:cs typeface="Arial"/>
              </a:rPr>
              <a:t> </a:t>
            </a:r>
            <a:r>
              <a:rPr lang="vi-VN" sz="1600" spc="-40" dirty="0">
                <a:latin typeface="Arial"/>
                <a:cs typeface="Arial"/>
              </a:rPr>
              <a:t>lợi</a:t>
            </a:r>
            <a:endParaRPr lang="vi-VN" sz="1600" dirty="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1005"/>
              </a:spcBef>
            </a:pPr>
            <a:r>
              <a:rPr sz="1600" spc="-95" dirty="0">
                <a:latin typeface="Arial"/>
                <a:cs typeface="Arial"/>
              </a:rPr>
              <a:t>– nghĩa </a:t>
            </a:r>
            <a:r>
              <a:rPr sz="1600" spc="-70" dirty="0">
                <a:latin typeface="Arial"/>
                <a:cs typeface="Arial"/>
              </a:rPr>
              <a:t>vụ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30" dirty="0">
                <a:latin typeface="Arial"/>
                <a:cs typeface="Arial"/>
              </a:rPr>
              <a:t>định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125" dirty="0">
                <a:latin typeface="Arial"/>
                <a:cs typeface="Arial"/>
              </a:rPr>
              <a:t>sách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này.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b="1" spc="-20" dirty="0">
                <a:solidFill>
                  <a:srgbClr val="1F3863"/>
                </a:solidFill>
                <a:latin typeface="Arial"/>
                <a:cs typeface="Arial"/>
              </a:rPr>
              <a:t>II. </a:t>
            </a:r>
            <a:r>
              <a:rPr sz="2000" b="1" spc="-165" dirty="0">
                <a:solidFill>
                  <a:srgbClr val="1F3863"/>
                </a:solidFill>
                <a:latin typeface="Arial"/>
                <a:cs typeface="Arial"/>
              </a:rPr>
              <a:t>Quy</a:t>
            </a:r>
            <a:r>
              <a:rPr sz="2000" b="1" spc="-204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1F3863"/>
                </a:solidFill>
                <a:latin typeface="Arial"/>
                <a:cs typeface="Arial"/>
              </a:rPr>
              <a:t>định: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. </a:t>
            </a:r>
            <a:r>
              <a:rPr sz="1600" spc="-100" dirty="0">
                <a:latin typeface="Arial"/>
                <a:cs typeface="Arial"/>
              </a:rPr>
              <a:t>Việc </a:t>
            </a:r>
            <a:r>
              <a:rPr sz="1600" spc="-20" dirty="0">
                <a:latin typeface="Arial"/>
                <a:cs typeface="Arial"/>
              </a:rPr>
              <a:t>đặt </a:t>
            </a:r>
            <a:r>
              <a:rPr sz="1600" spc="-75" dirty="0">
                <a:latin typeface="Arial"/>
                <a:cs typeface="Arial"/>
              </a:rPr>
              <a:t>phòng cho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85" dirty="0">
                <a:latin typeface="Arial"/>
                <a:cs typeface="Arial"/>
              </a:rPr>
              <a:t>chuyến </a:t>
            </a:r>
            <a:r>
              <a:rPr sz="1600" spc="-5" dirty="0">
                <a:latin typeface="Arial"/>
                <a:cs typeface="Arial"/>
              </a:rPr>
              <a:t>đi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65" dirty="0">
                <a:latin typeface="Arial"/>
                <a:cs typeface="Arial"/>
              </a:rPr>
              <a:t>tác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55" dirty="0">
                <a:latin typeface="Arial"/>
                <a:cs typeface="Arial"/>
              </a:rPr>
              <a:t>thực hiện </a:t>
            </a:r>
            <a:r>
              <a:rPr sz="1600" spc="-45" dirty="0">
                <a:latin typeface="Arial"/>
                <a:cs typeface="Arial"/>
              </a:rPr>
              <a:t>thông </a:t>
            </a:r>
            <a:r>
              <a:rPr sz="1600" spc="-80" dirty="0">
                <a:latin typeface="Arial"/>
                <a:cs typeface="Arial"/>
              </a:rPr>
              <a:t>qua </a:t>
            </a:r>
            <a:r>
              <a:rPr sz="1600" spc="-100" dirty="0">
                <a:latin typeface="Arial"/>
                <a:cs typeface="Arial"/>
              </a:rPr>
              <a:t>Hành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70" dirty="0">
                <a:latin typeface="Arial"/>
                <a:cs typeface="Arial"/>
              </a:rPr>
              <a:t>nếu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85" dirty="0">
                <a:latin typeface="Arial"/>
                <a:cs typeface="Arial"/>
              </a:rPr>
              <a:t>yêu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cầu.</a:t>
            </a:r>
            <a:endParaRPr sz="1600" dirty="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  <a:spcBef>
                <a:spcPts val="930"/>
              </a:spcBef>
            </a:pPr>
            <a:r>
              <a:rPr sz="1800" b="1" dirty="0">
                <a:latin typeface="Tahoma"/>
                <a:cs typeface="Tahoma"/>
              </a:rPr>
              <a:t>. </a:t>
            </a: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100" dirty="0">
                <a:latin typeface="Arial"/>
                <a:cs typeface="Arial"/>
              </a:rPr>
              <a:t>được </a:t>
            </a:r>
            <a:r>
              <a:rPr sz="1600" spc="-85" dirty="0">
                <a:latin typeface="Arial"/>
                <a:cs typeface="Arial"/>
              </a:rPr>
              <a:t>yêu </a:t>
            </a:r>
            <a:r>
              <a:rPr sz="1600" spc="-110" dirty="0">
                <a:latin typeface="Arial"/>
                <a:cs typeface="Arial"/>
              </a:rPr>
              <a:t>cầu </a:t>
            </a:r>
            <a:r>
              <a:rPr sz="1600" spc="-150" dirty="0">
                <a:latin typeface="Arial"/>
                <a:cs typeface="Arial"/>
              </a:rPr>
              <a:t>sử </a:t>
            </a:r>
            <a:r>
              <a:rPr sz="1600" spc="-75" dirty="0">
                <a:latin typeface="Arial"/>
                <a:cs typeface="Arial"/>
              </a:rPr>
              <a:t>dụng </a:t>
            </a:r>
            <a:r>
              <a:rPr sz="1600" spc="-60" dirty="0">
                <a:latin typeface="Arial"/>
                <a:cs typeface="Arial"/>
              </a:rPr>
              <a:t>chi </a:t>
            </a:r>
            <a:r>
              <a:rPr sz="1600" spc="-65" dirty="0">
                <a:latin typeface="Arial"/>
                <a:cs typeface="Arial"/>
              </a:rPr>
              <a:t>phí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65" dirty="0">
                <a:latin typeface="Arial"/>
                <a:cs typeface="Arial"/>
              </a:rPr>
              <a:t>tác </a:t>
            </a:r>
            <a:r>
              <a:rPr sz="1600" spc="-55" dirty="0">
                <a:latin typeface="Arial"/>
                <a:cs typeface="Arial"/>
              </a:rPr>
              <a:t>do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10" dirty="0">
                <a:latin typeface="Arial"/>
                <a:cs typeface="Arial"/>
              </a:rPr>
              <a:t>cấp </a:t>
            </a:r>
            <a:r>
              <a:rPr sz="1600" spc="-10" dirty="0">
                <a:latin typeface="Arial"/>
                <a:cs typeface="Arial"/>
              </a:rPr>
              <a:t>một </a:t>
            </a:r>
            <a:r>
              <a:rPr sz="1600" spc="-114" dirty="0">
                <a:latin typeface="Arial"/>
                <a:cs typeface="Arial"/>
              </a:rPr>
              <a:t>cách </a:t>
            </a:r>
            <a:r>
              <a:rPr sz="1600" spc="-80" dirty="0">
                <a:latin typeface="Arial"/>
                <a:cs typeface="Arial"/>
              </a:rPr>
              <a:t>hợp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lý.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4416552"/>
            <a:ext cx="3182111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705103"/>
            <a:ext cx="1430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165" dirty="0">
                <a:solidFill>
                  <a:srgbClr val="1F3863"/>
                </a:solidFill>
              </a:rPr>
              <a:t>Quy</a:t>
            </a:r>
            <a:r>
              <a:rPr sz="2000" spc="-290" dirty="0">
                <a:solidFill>
                  <a:srgbClr val="1F3863"/>
                </a:solidFill>
              </a:rPr>
              <a:t> </a:t>
            </a:r>
            <a:r>
              <a:rPr sz="2000" spc="-85" dirty="0">
                <a:solidFill>
                  <a:srgbClr val="1F3863"/>
                </a:solidFill>
              </a:rPr>
              <a:t>trình: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275332" y="880872"/>
            <a:ext cx="1995170" cy="1007744"/>
          </a:xfrm>
          <a:custGeom>
            <a:avLst/>
            <a:gdLst/>
            <a:ahLst/>
            <a:cxnLst/>
            <a:rect l="l" t="t" r="r" b="b"/>
            <a:pathLst>
              <a:path w="1995170" h="1007744">
                <a:moveTo>
                  <a:pt x="1894205" y="0"/>
                </a:moveTo>
                <a:lnTo>
                  <a:pt x="100711" y="0"/>
                </a:lnTo>
                <a:lnTo>
                  <a:pt x="61507" y="7913"/>
                </a:lnTo>
                <a:lnTo>
                  <a:pt x="29495" y="29495"/>
                </a:lnTo>
                <a:lnTo>
                  <a:pt x="7913" y="61507"/>
                </a:lnTo>
                <a:lnTo>
                  <a:pt x="0" y="100711"/>
                </a:lnTo>
                <a:lnTo>
                  <a:pt x="0" y="906652"/>
                </a:lnTo>
                <a:lnTo>
                  <a:pt x="7913" y="945856"/>
                </a:lnTo>
                <a:lnTo>
                  <a:pt x="29495" y="977868"/>
                </a:lnTo>
                <a:lnTo>
                  <a:pt x="61507" y="999450"/>
                </a:lnTo>
                <a:lnTo>
                  <a:pt x="100711" y="1007363"/>
                </a:lnTo>
                <a:lnTo>
                  <a:pt x="1894205" y="1007363"/>
                </a:lnTo>
                <a:lnTo>
                  <a:pt x="1933408" y="999450"/>
                </a:lnTo>
                <a:lnTo>
                  <a:pt x="1965420" y="977868"/>
                </a:lnTo>
                <a:lnTo>
                  <a:pt x="1987002" y="945856"/>
                </a:lnTo>
                <a:lnTo>
                  <a:pt x="1994916" y="906652"/>
                </a:lnTo>
                <a:lnTo>
                  <a:pt x="1994916" y="100711"/>
                </a:lnTo>
                <a:lnTo>
                  <a:pt x="1987002" y="61507"/>
                </a:lnTo>
                <a:lnTo>
                  <a:pt x="1965420" y="29495"/>
                </a:lnTo>
                <a:lnTo>
                  <a:pt x="1933408" y="7913"/>
                </a:lnTo>
                <a:lnTo>
                  <a:pt x="189420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5332" y="880872"/>
            <a:ext cx="1995170" cy="1007744"/>
          </a:xfrm>
          <a:custGeom>
            <a:avLst/>
            <a:gdLst/>
            <a:ahLst/>
            <a:cxnLst/>
            <a:rect l="l" t="t" r="r" b="b"/>
            <a:pathLst>
              <a:path w="1995170" h="1007744">
                <a:moveTo>
                  <a:pt x="0" y="100711"/>
                </a:moveTo>
                <a:lnTo>
                  <a:pt x="7913" y="61507"/>
                </a:lnTo>
                <a:lnTo>
                  <a:pt x="29495" y="29495"/>
                </a:lnTo>
                <a:lnTo>
                  <a:pt x="61507" y="7913"/>
                </a:lnTo>
                <a:lnTo>
                  <a:pt x="100711" y="0"/>
                </a:lnTo>
                <a:lnTo>
                  <a:pt x="1894205" y="0"/>
                </a:lnTo>
                <a:lnTo>
                  <a:pt x="1933408" y="7913"/>
                </a:lnTo>
                <a:lnTo>
                  <a:pt x="1965420" y="29495"/>
                </a:lnTo>
                <a:lnTo>
                  <a:pt x="1987002" y="61507"/>
                </a:lnTo>
                <a:lnTo>
                  <a:pt x="1994916" y="100711"/>
                </a:lnTo>
                <a:lnTo>
                  <a:pt x="1994916" y="906652"/>
                </a:lnTo>
                <a:lnTo>
                  <a:pt x="1987002" y="945856"/>
                </a:lnTo>
                <a:lnTo>
                  <a:pt x="1965420" y="977868"/>
                </a:lnTo>
                <a:lnTo>
                  <a:pt x="1933408" y="999450"/>
                </a:lnTo>
                <a:lnTo>
                  <a:pt x="1894205" y="1007363"/>
                </a:lnTo>
                <a:lnTo>
                  <a:pt x="100711" y="1007363"/>
                </a:lnTo>
                <a:lnTo>
                  <a:pt x="61507" y="999450"/>
                </a:lnTo>
                <a:lnTo>
                  <a:pt x="29495" y="977868"/>
                </a:lnTo>
                <a:lnTo>
                  <a:pt x="7913" y="945856"/>
                </a:lnTo>
                <a:lnTo>
                  <a:pt x="0" y="906652"/>
                </a:lnTo>
                <a:lnTo>
                  <a:pt x="0" y="100711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8516" y="942847"/>
            <a:ext cx="8267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FFFFFF"/>
                </a:solidFill>
                <a:latin typeface="Arial"/>
                <a:cs typeface="Arial"/>
              </a:rPr>
              <a:t>Nhân</a:t>
            </a:r>
            <a:r>
              <a:rPr sz="1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0" dirty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3764" y="1552955"/>
            <a:ext cx="1995170" cy="944880"/>
          </a:xfrm>
          <a:custGeom>
            <a:avLst/>
            <a:gdLst/>
            <a:ahLst/>
            <a:cxnLst/>
            <a:rect l="l" t="t" r="r" b="b"/>
            <a:pathLst>
              <a:path w="1995170" h="944880">
                <a:moveTo>
                  <a:pt x="1900427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8"/>
                </a:lnTo>
                <a:lnTo>
                  <a:pt x="0" y="850392"/>
                </a:lnTo>
                <a:lnTo>
                  <a:pt x="7423" y="887176"/>
                </a:lnTo>
                <a:lnTo>
                  <a:pt x="27670" y="917209"/>
                </a:lnTo>
                <a:lnTo>
                  <a:pt x="57703" y="937456"/>
                </a:lnTo>
                <a:lnTo>
                  <a:pt x="94487" y="944880"/>
                </a:lnTo>
                <a:lnTo>
                  <a:pt x="1900427" y="944880"/>
                </a:lnTo>
                <a:lnTo>
                  <a:pt x="1937212" y="937456"/>
                </a:lnTo>
                <a:lnTo>
                  <a:pt x="1967245" y="917209"/>
                </a:lnTo>
                <a:lnTo>
                  <a:pt x="1987492" y="887176"/>
                </a:lnTo>
                <a:lnTo>
                  <a:pt x="1994915" y="850392"/>
                </a:lnTo>
                <a:lnTo>
                  <a:pt x="1994915" y="94488"/>
                </a:lnTo>
                <a:lnTo>
                  <a:pt x="1987492" y="57703"/>
                </a:lnTo>
                <a:lnTo>
                  <a:pt x="1967245" y="27670"/>
                </a:lnTo>
                <a:lnTo>
                  <a:pt x="1937212" y="7423"/>
                </a:lnTo>
                <a:lnTo>
                  <a:pt x="190042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3764" y="1552955"/>
            <a:ext cx="1995170" cy="944880"/>
          </a:xfrm>
          <a:custGeom>
            <a:avLst/>
            <a:gdLst/>
            <a:ahLst/>
            <a:cxnLst/>
            <a:rect l="l" t="t" r="r" b="b"/>
            <a:pathLst>
              <a:path w="1995170" h="944880">
                <a:moveTo>
                  <a:pt x="0" y="94488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900427" y="0"/>
                </a:lnTo>
                <a:lnTo>
                  <a:pt x="1937212" y="7423"/>
                </a:lnTo>
                <a:lnTo>
                  <a:pt x="1967245" y="27670"/>
                </a:lnTo>
                <a:lnTo>
                  <a:pt x="1987492" y="57703"/>
                </a:lnTo>
                <a:lnTo>
                  <a:pt x="1994915" y="94488"/>
                </a:lnTo>
                <a:lnTo>
                  <a:pt x="1994915" y="850392"/>
                </a:lnTo>
                <a:lnTo>
                  <a:pt x="1987492" y="887176"/>
                </a:lnTo>
                <a:lnTo>
                  <a:pt x="1967245" y="917209"/>
                </a:lnTo>
                <a:lnTo>
                  <a:pt x="1937212" y="937456"/>
                </a:lnTo>
                <a:lnTo>
                  <a:pt x="1900427" y="944880"/>
                </a:lnTo>
                <a:lnTo>
                  <a:pt x="94487" y="944880"/>
                </a:lnTo>
                <a:lnTo>
                  <a:pt x="57703" y="937456"/>
                </a:lnTo>
                <a:lnTo>
                  <a:pt x="27670" y="917209"/>
                </a:lnTo>
                <a:lnTo>
                  <a:pt x="7423" y="887176"/>
                </a:lnTo>
                <a:lnTo>
                  <a:pt x="0" y="850392"/>
                </a:lnTo>
                <a:lnTo>
                  <a:pt x="0" y="94488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5429" y="1627758"/>
            <a:ext cx="1720214" cy="7219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20"/>
              </a:spcBef>
              <a:buChar char="•"/>
              <a:tabLst>
                <a:tab pos="127000" algn="l"/>
              </a:tabLst>
            </a:pPr>
            <a:r>
              <a:rPr sz="1500" spc="-50" dirty="0">
                <a:latin typeface="Arial"/>
                <a:cs typeface="Arial"/>
              </a:rPr>
              <a:t>Nội </a:t>
            </a:r>
            <a:r>
              <a:rPr sz="1500" spc="-65" dirty="0">
                <a:latin typeface="Arial"/>
                <a:cs typeface="Arial"/>
              </a:rPr>
              <a:t>dung </a:t>
            </a:r>
            <a:r>
              <a:rPr sz="1500" dirty="0">
                <a:latin typeface="Arial"/>
                <a:cs typeface="Arial"/>
              </a:rPr>
              <a:t>đi </a:t>
            </a:r>
            <a:r>
              <a:rPr sz="1500" spc="-90" dirty="0">
                <a:latin typeface="Arial"/>
                <a:cs typeface="Arial"/>
              </a:rPr>
              <a:t>công</a:t>
            </a:r>
            <a:r>
              <a:rPr sz="1500" spc="-29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tác</a:t>
            </a:r>
            <a:endParaRPr sz="1500">
              <a:latin typeface="Arial"/>
              <a:cs typeface="Arial"/>
            </a:endParaRPr>
          </a:p>
          <a:p>
            <a:pPr marL="127000" marR="227329" indent="-114300">
              <a:lnSpc>
                <a:spcPts val="1639"/>
              </a:lnSpc>
              <a:spcBef>
                <a:spcPts val="305"/>
              </a:spcBef>
              <a:buChar char="•"/>
              <a:tabLst>
                <a:tab pos="127000" algn="l"/>
              </a:tabLst>
            </a:pPr>
            <a:r>
              <a:rPr sz="1500" spc="-160" dirty="0">
                <a:latin typeface="Arial"/>
                <a:cs typeface="Arial"/>
              </a:rPr>
              <a:t>Tạm </a:t>
            </a:r>
            <a:r>
              <a:rPr sz="1500" spc="-95" dirty="0">
                <a:latin typeface="Arial"/>
                <a:cs typeface="Arial"/>
              </a:rPr>
              <a:t>ứng </a:t>
            </a:r>
            <a:r>
              <a:rPr sz="1500" spc="-90" dirty="0">
                <a:latin typeface="Arial"/>
                <a:cs typeface="Arial"/>
              </a:rPr>
              <a:t>công </a:t>
            </a:r>
            <a:r>
              <a:rPr sz="1500" spc="-60" dirty="0">
                <a:latin typeface="Arial"/>
                <a:cs typeface="Arial"/>
              </a:rPr>
              <a:t>tác  </a:t>
            </a:r>
            <a:r>
              <a:rPr sz="1500" spc="-55" dirty="0">
                <a:latin typeface="Arial"/>
                <a:cs typeface="Arial"/>
              </a:rPr>
              <a:t>phí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967739"/>
            <a:ext cx="641985" cy="497205"/>
          </a:xfrm>
          <a:custGeom>
            <a:avLst/>
            <a:gdLst/>
            <a:ahLst/>
            <a:cxnLst/>
            <a:rect l="l" t="t" r="r" b="b"/>
            <a:pathLst>
              <a:path w="641985" h="497205">
                <a:moveTo>
                  <a:pt x="393191" y="0"/>
                </a:moveTo>
                <a:lnTo>
                  <a:pt x="393191" y="99313"/>
                </a:lnTo>
                <a:lnTo>
                  <a:pt x="0" y="99313"/>
                </a:lnTo>
                <a:lnTo>
                  <a:pt x="0" y="397510"/>
                </a:lnTo>
                <a:lnTo>
                  <a:pt x="393191" y="397510"/>
                </a:lnTo>
                <a:lnTo>
                  <a:pt x="393191" y="496824"/>
                </a:lnTo>
                <a:lnTo>
                  <a:pt x="641603" y="248412"/>
                </a:lnTo>
                <a:lnTo>
                  <a:pt x="393191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967739"/>
            <a:ext cx="641985" cy="497205"/>
          </a:xfrm>
          <a:custGeom>
            <a:avLst/>
            <a:gdLst/>
            <a:ahLst/>
            <a:cxnLst/>
            <a:rect l="l" t="t" r="r" b="b"/>
            <a:pathLst>
              <a:path w="641985" h="497205">
                <a:moveTo>
                  <a:pt x="0" y="99313"/>
                </a:moveTo>
                <a:lnTo>
                  <a:pt x="393191" y="99313"/>
                </a:lnTo>
                <a:lnTo>
                  <a:pt x="393191" y="0"/>
                </a:lnTo>
                <a:lnTo>
                  <a:pt x="641603" y="248412"/>
                </a:lnTo>
                <a:lnTo>
                  <a:pt x="393191" y="496824"/>
                </a:lnTo>
                <a:lnTo>
                  <a:pt x="393191" y="397510"/>
                </a:lnTo>
                <a:lnTo>
                  <a:pt x="0" y="397510"/>
                </a:lnTo>
                <a:lnTo>
                  <a:pt x="0" y="99313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0303" y="880872"/>
            <a:ext cx="1995170" cy="1007744"/>
          </a:xfrm>
          <a:custGeom>
            <a:avLst/>
            <a:gdLst/>
            <a:ahLst/>
            <a:cxnLst/>
            <a:rect l="l" t="t" r="r" b="b"/>
            <a:pathLst>
              <a:path w="1995170" h="1007744">
                <a:moveTo>
                  <a:pt x="1894204" y="0"/>
                </a:moveTo>
                <a:lnTo>
                  <a:pt x="100711" y="0"/>
                </a:lnTo>
                <a:lnTo>
                  <a:pt x="61507" y="7913"/>
                </a:lnTo>
                <a:lnTo>
                  <a:pt x="29495" y="29495"/>
                </a:lnTo>
                <a:lnTo>
                  <a:pt x="7913" y="61507"/>
                </a:lnTo>
                <a:lnTo>
                  <a:pt x="0" y="100711"/>
                </a:lnTo>
                <a:lnTo>
                  <a:pt x="0" y="906652"/>
                </a:lnTo>
                <a:lnTo>
                  <a:pt x="7913" y="945856"/>
                </a:lnTo>
                <a:lnTo>
                  <a:pt x="29495" y="977868"/>
                </a:lnTo>
                <a:lnTo>
                  <a:pt x="61507" y="999450"/>
                </a:lnTo>
                <a:lnTo>
                  <a:pt x="100711" y="1007363"/>
                </a:lnTo>
                <a:lnTo>
                  <a:pt x="1894204" y="1007363"/>
                </a:lnTo>
                <a:lnTo>
                  <a:pt x="1933408" y="999450"/>
                </a:lnTo>
                <a:lnTo>
                  <a:pt x="1965420" y="977868"/>
                </a:lnTo>
                <a:lnTo>
                  <a:pt x="1987002" y="945856"/>
                </a:lnTo>
                <a:lnTo>
                  <a:pt x="1994916" y="906652"/>
                </a:lnTo>
                <a:lnTo>
                  <a:pt x="1994916" y="100711"/>
                </a:lnTo>
                <a:lnTo>
                  <a:pt x="1987002" y="61507"/>
                </a:lnTo>
                <a:lnTo>
                  <a:pt x="1965420" y="29495"/>
                </a:lnTo>
                <a:lnTo>
                  <a:pt x="1933408" y="7913"/>
                </a:lnTo>
                <a:lnTo>
                  <a:pt x="18942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0303" y="880872"/>
            <a:ext cx="1995170" cy="1007744"/>
          </a:xfrm>
          <a:custGeom>
            <a:avLst/>
            <a:gdLst/>
            <a:ahLst/>
            <a:cxnLst/>
            <a:rect l="l" t="t" r="r" b="b"/>
            <a:pathLst>
              <a:path w="1995170" h="1007744">
                <a:moveTo>
                  <a:pt x="0" y="100711"/>
                </a:moveTo>
                <a:lnTo>
                  <a:pt x="7913" y="61507"/>
                </a:lnTo>
                <a:lnTo>
                  <a:pt x="29495" y="29495"/>
                </a:lnTo>
                <a:lnTo>
                  <a:pt x="61507" y="7913"/>
                </a:lnTo>
                <a:lnTo>
                  <a:pt x="100711" y="0"/>
                </a:lnTo>
                <a:lnTo>
                  <a:pt x="1894204" y="0"/>
                </a:lnTo>
                <a:lnTo>
                  <a:pt x="1933408" y="7913"/>
                </a:lnTo>
                <a:lnTo>
                  <a:pt x="1965420" y="29495"/>
                </a:lnTo>
                <a:lnTo>
                  <a:pt x="1987002" y="61507"/>
                </a:lnTo>
                <a:lnTo>
                  <a:pt x="1994916" y="100711"/>
                </a:lnTo>
                <a:lnTo>
                  <a:pt x="1994916" y="906652"/>
                </a:lnTo>
                <a:lnTo>
                  <a:pt x="1987002" y="945856"/>
                </a:lnTo>
                <a:lnTo>
                  <a:pt x="1965420" y="977868"/>
                </a:lnTo>
                <a:lnTo>
                  <a:pt x="1933408" y="999450"/>
                </a:lnTo>
                <a:lnTo>
                  <a:pt x="1894204" y="1007363"/>
                </a:lnTo>
                <a:lnTo>
                  <a:pt x="100711" y="1007363"/>
                </a:lnTo>
                <a:lnTo>
                  <a:pt x="61507" y="999450"/>
                </a:lnTo>
                <a:lnTo>
                  <a:pt x="29495" y="977868"/>
                </a:lnTo>
                <a:lnTo>
                  <a:pt x="7913" y="945856"/>
                </a:lnTo>
                <a:lnTo>
                  <a:pt x="0" y="906652"/>
                </a:lnTo>
                <a:lnTo>
                  <a:pt x="0" y="100711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74538" y="880363"/>
            <a:ext cx="124269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1500" b="1" spc="-150" dirty="0">
                <a:solidFill>
                  <a:srgbClr val="FFFFFF"/>
                </a:solidFill>
                <a:latin typeface="Arial"/>
                <a:cs typeface="Arial"/>
              </a:rPr>
              <a:t>Trưởng </a:t>
            </a:r>
            <a:r>
              <a:rPr sz="1500" b="1" spc="-70" dirty="0">
                <a:solidFill>
                  <a:srgbClr val="FFFFFF"/>
                </a:solidFill>
                <a:latin typeface="Arial"/>
                <a:cs typeface="Arial"/>
              </a:rPr>
              <a:t>phòng/  </a:t>
            </a:r>
            <a:r>
              <a:rPr sz="1500" b="1" spc="-145" dirty="0">
                <a:solidFill>
                  <a:srgbClr val="FFFFFF"/>
                </a:solidFill>
                <a:latin typeface="Arial"/>
                <a:cs typeface="Arial"/>
              </a:rPr>
              <a:t>HOD </a:t>
            </a:r>
            <a:r>
              <a:rPr sz="1500" b="1" spc="-3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250" dirty="0">
                <a:solidFill>
                  <a:srgbClr val="FFFFFF"/>
                </a:solidFill>
                <a:latin typeface="Arial"/>
                <a:cs typeface="Arial"/>
              </a:rPr>
              <a:t>CEO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88735" y="1552955"/>
            <a:ext cx="1995170" cy="944880"/>
          </a:xfrm>
          <a:custGeom>
            <a:avLst/>
            <a:gdLst/>
            <a:ahLst/>
            <a:cxnLst/>
            <a:rect l="l" t="t" r="r" b="b"/>
            <a:pathLst>
              <a:path w="1995170" h="944880">
                <a:moveTo>
                  <a:pt x="1900428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8"/>
                </a:lnTo>
                <a:lnTo>
                  <a:pt x="0" y="850392"/>
                </a:lnTo>
                <a:lnTo>
                  <a:pt x="7423" y="887176"/>
                </a:lnTo>
                <a:lnTo>
                  <a:pt x="27670" y="917209"/>
                </a:lnTo>
                <a:lnTo>
                  <a:pt x="57703" y="937456"/>
                </a:lnTo>
                <a:lnTo>
                  <a:pt x="94487" y="944880"/>
                </a:lnTo>
                <a:lnTo>
                  <a:pt x="1900428" y="944880"/>
                </a:lnTo>
                <a:lnTo>
                  <a:pt x="1937212" y="937456"/>
                </a:lnTo>
                <a:lnTo>
                  <a:pt x="1967245" y="917209"/>
                </a:lnTo>
                <a:lnTo>
                  <a:pt x="1987492" y="887176"/>
                </a:lnTo>
                <a:lnTo>
                  <a:pt x="1994915" y="850392"/>
                </a:lnTo>
                <a:lnTo>
                  <a:pt x="1994915" y="94488"/>
                </a:lnTo>
                <a:lnTo>
                  <a:pt x="1987492" y="57703"/>
                </a:lnTo>
                <a:lnTo>
                  <a:pt x="1967245" y="27670"/>
                </a:lnTo>
                <a:lnTo>
                  <a:pt x="1937212" y="7423"/>
                </a:lnTo>
                <a:lnTo>
                  <a:pt x="190042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8735" y="1552955"/>
            <a:ext cx="1995170" cy="944880"/>
          </a:xfrm>
          <a:custGeom>
            <a:avLst/>
            <a:gdLst/>
            <a:ahLst/>
            <a:cxnLst/>
            <a:rect l="l" t="t" r="r" b="b"/>
            <a:pathLst>
              <a:path w="1995170" h="944880">
                <a:moveTo>
                  <a:pt x="0" y="94488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900428" y="0"/>
                </a:lnTo>
                <a:lnTo>
                  <a:pt x="1937212" y="7423"/>
                </a:lnTo>
                <a:lnTo>
                  <a:pt x="1967245" y="27670"/>
                </a:lnTo>
                <a:lnTo>
                  <a:pt x="1987492" y="57703"/>
                </a:lnTo>
                <a:lnTo>
                  <a:pt x="1994915" y="94488"/>
                </a:lnTo>
                <a:lnTo>
                  <a:pt x="1994915" y="850392"/>
                </a:lnTo>
                <a:lnTo>
                  <a:pt x="1987492" y="887176"/>
                </a:lnTo>
                <a:lnTo>
                  <a:pt x="1967245" y="917209"/>
                </a:lnTo>
                <a:lnTo>
                  <a:pt x="1937212" y="937456"/>
                </a:lnTo>
                <a:lnTo>
                  <a:pt x="1900428" y="944880"/>
                </a:lnTo>
                <a:lnTo>
                  <a:pt x="94487" y="944880"/>
                </a:lnTo>
                <a:lnTo>
                  <a:pt x="57703" y="937456"/>
                </a:lnTo>
                <a:lnTo>
                  <a:pt x="27670" y="917209"/>
                </a:lnTo>
                <a:lnTo>
                  <a:pt x="7423" y="887176"/>
                </a:lnTo>
                <a:lnTo>
                  <a:pt x="0" y="850392"/>
                </a:lnTo>
                <a:lnTo>
                  <a:pt x="0" y="94488"/>
                </a:lnTo>
                <a:close/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10783" y="1642998"/>
            <a:ext cx="1515110" cy="6718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marR="5080" indent="-114300">
              <a:lnSpc>
                <a:spcPts val="1639"/>
              </a:lnSpc>
              <a:spcBef>
                <a:spcPts val="285"/>
              </a:spcBef>
              <a:buChar char="•"/>
              <a:tabLst>
                <a:tab pos="127000" algn="l"/>
              </a:tabLst>
            </a:pPr>
            <a:r>
              <a:rPr sz="1500" spc="-120" dirty="0">
                <a:latin typeface="Arial"/>
                <a:cs typeface="Arial"/>
              </a:rPr>
              <a:t>Phê </a:t>
            </a:r>
            <a:r>
              <a:rPr sz="1500" spc="-40" dirty="0">
                <a:latin typeface="Arial"/>
                <a:cs typeface="Arial"/>
              </a:rPr>
              <a:t>duyệt </a:t>
            </a:r>
            <a:r>
              <a:rPr sz="1500" spc="-35" dirty="0">
                <a:latin typeface="Arial"/>
                <a:cs typeface="Arial"/>
              </a:rPr>
              <a:t>lịch </a:t>
            </a:r>
            <a:r>
              <a:rPr sz="1500" dirty="0">
                <a:latin typeface="Arial"/>
                <a:cs typeface="Arial"/>
              </a:rPr>
              <a:t>đi  </a:t>
            </a:r>
            <a:r>
              <a:rPr sz="1500" spc="-90" dirty="0">
                <a:latin typeface="Arial"/>
                <a:cs typeface="Arial"/>
              </a:rPr>
              <a:t>công </a:t>
            </a:r>
            <a:r>
              <a:rPr sz="1500" spc="-60" dirty="0">
                <a:latin typeface="Arial"/>
                <a:cs typeface="Arial"/>
              </a:rPr>
              <a:t>tác </a:t>
            </a:r>
            <a:r>
              <a:rPr sz="1500" spc="20" dirty="0">
                <a:latin typeface="Arial"/>
                <a:cs typeface="Arial"/>
              </a:rPr>
              <a:t>&amp; </a:t>
            </a:r>
            <a:r>
              <a:rPr sz="1500" spc="-55" dirty="0">
                <a:latin typeface="Arial"/>
                <a:cs typeface="Arial"/>
              </a:rPr>
              <a:t>chi</a:t>
            </a:r>
            <a:r>
              <a:rPr sz="1500" spc="-254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phí  </a:t>
            </a:r>
            <a:r>
              <a:rPr sz="1500" spc="-40" dirty="0">
                <a:latin typeface="Arial"/>
                <a:cs typeface="Arial"/>
              </a:rPr>
              <a:t>tạm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ứng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6971" y="967739"/>
            <a:ext cx="641985" cy="497205"/>
          </a:xfrm>
          <a:custGeom>
            <a:avLst/>
            <a:gdLst/>
            <a:ahLst/>
            <a:cxnLst/>
            <a:rect l="l" t="t" r="r" b="b"/>
            <a:pathLst>
              <a:path w="641984" h="497205">
                <a:moveTo>
                  <a:pt x="393192" y="0"/>
                </a:moveTo>
                <a:lnTo>
                  <a:pt x="393192" y="99313"/>
                </a:lnTo>
                <a:lnTo>
                  <a:pt x="0" y="99313"/>
                </a:lnTo>
                <a:lnTo>
                  <a:pt x="0" y="397510"/>
                </a:lnTo>
                <a:lnTo>
                  <a:pt x="393192" y="397510"/>
                </a:lnTo>
                <a:lnTo>
                  <a:pt x="393192" y="496824"/>
                </a:lnTo>
                <a:lnTo>
                  <a:pt x="641603" y="248412"/>
                </a:lnTo>
                <a:lnTo>
                  <a:pt x="393192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6971" y="967739"/>
            <a:ext cx="641985" cy="497205"/>
          </a:xfrm>
          <a:custGeom>
            <a:avLst/>
            <a:gdLst/>
            <a:ahLst/>
            <a:cxnLst/>
            <a:rect l="l" t="t" r="r" b="b"/>
            <a:pathLst>
              <a:path w="641984" h="497205">
                <a:moveTo>
                  <a:pt x="0" y="99313"/>
                </a:moveTo>
                <a:lnTo>
                  <a:pt x="393192" y="99313"/>
                </a:lnTo>
                <a:lnTo>
                  <a:pt x="393192" y="0"/>
                </a:lnTo>
                <a:lnTo>
                  <a:pt x="641603" y="248412"/>
                </a:lnTo>
                <a:lnTo>
                  <a:pt x="393192" y="496824"/>
                </a:lnTo>
                <a:lnTo>
                  <a:pt x="393192" y="397510"/>
                </a:lnTo>
                <a:lnTo>
                  <a:pt x="0" y="397510"/>
                </a:lnTo>
                <a:lnTo>
                  <a:pt x="0" y="99313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5276" y="880872"/>
            <a:ext cx="1995170" cy="1007744"/>
          </a:xfrm>
          <a:custGeom>
            <a:avLst/>
            <a:gdLst/>
            <a:ahLst/>
            <a:cxnLst/>
            <a:rect l="l" t="t" r="r" b="b"/>
            <a:pathLst>
              <a:path w="1995170" h="1007744">
                <a:moveTo>
                  <a:pt x="1894204" y="0"/>
                </a:moveTo>
                <a:lnTo>
                  <a:pt x="100710" y="0"/>
                </a:lnTo>
                <a:lnTo>
                  <a:pt x="61507" y="7913"/>
                </a:lnTo>
                <a:lnTo>
                  <a:pt x="29495" y="29495"/>
                </a:lnTo>
                <a:lnTo>
                  <a:pt x="7913" y="61507"/>
                </a:lnTo>
                <a:lnTo>
                  <a:pt x="0" y="100711"/>
                </a:lnTo>
                <a:lnTo>
                  <a:pt x="0" y="906652"/>
                </a:lnTo>
                <a:lnTo>
                  <a:pt x="7913" y="945856"/>
                </a:lnTo>
                <a:lnTo>
                  <a:pt x="29495" y="977868"/>
                </a:lnTo>
                <a:lnTo>
                  <a:pt x="61507" y="999450"/>
                </a:lnTo>
                <a:lnTo>
                  <a:pt x="100710" y="1007363"/>
                </a:lnTo>
                <a:lnTo>
                  <a:pt x="1894204" y="1007363"/>
                </a:lnTo>
                <a:lnTo>
                  <a:pt x="1933408" y="999450"/>
                </a:lnTo>
                <a:lnTo>
                  <a:pt x="1965420" y="977868"/>
                </a:lnTo>
                <a:lnTo>
                  <a:pt x="1987002" y="945856"/>
                </a:lnTo>
                <a:lnTo>
                  <a:pt x="1994916" y="906652"/>
                </a:lnTo>
                <a:lnTo>
                  <a:pt x="1994916" y="100711"/>
                </a:lnTo>
                <a:lnTo>
                  <a:pt x="1987002" y="61507"/>
                </a:lnTo>
                <a:lnTo>
                  <a:pt x="1965420" y="29495"/>
                </a:lnTo>
                <a:lnTo>
                  <a:pt x="1933408" y="7913"/>
                </a:lnTo>
                <a:lnTo>
                  <a:pt x="1894204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880872"/>
            <a:ext cx="1995170" cy="1007744"/>
          </a:xfrm>
          <a:custGeom>
            <a:avLst/>
            <a:gdLst/>
            <a:ahLst/>
            <a:cxnLst/>
            <a:rect l="l" t="t" r="r" b="b"/>
            <a:pathLst>
              <a:path w="1995170" h="1007744">
                <a:moveTo>
                  <a:pt x="0" y="100711"/>
                </a:moveTo>
                <a:lnTo>
                  <a:pt x="7913" y="61507"/>
                </a:lnTo>
                <a:lnTo>
                  <a:pt x="29495" y="29495"/>
                </a:lnTo>
                <a:lnTo>
                  <a:pt x="61507" y="7913"/>
                </a:lnTo>
                <a:lnTo>
                  <a:pt x="100710" y="0"/>
                </a:lnTo>
                <a:lnTo>
                  <a:pt x="1894204" y="0"/>
                </a:lnTo>
                <a:lnTo>
                  <a:pt x="1933408" y="7913"/>
                </a:lnTo>
                <a:lnTo>
                  <a:pt x="1965420" y="29495"/>
                </a:lnTo>
                <a:lnTo>
                  <a:pt x="1987002" y="61507"/>
                </a:lnTo>
                <a:lnTo>
                  <a:pt x="1994916" y="100711"/>
                </a:lnTo>
                <a:lnTo>
                  <a:pt x="1994916" y="906652"/>
                </a:lnTo>
                <a:lnTo>
                  <a:pt x="1987002" y="945856"/>
                </a:lnTo>
                <a:lnTo>
                  <a:pt x="1965420" y="977868"/>
                </a:lnTo>
                <a:lnTo>
                  <a:pt x="1933408" y="999450"/>
                </a:lnTo>
                <a:lnTo>
                  <a:pt x="1894204" y="1007363"/>
                </a:lnTo>
                <a:lnTo>
                  <a:pt x="100710" y="1007363"/>
                </a:lnTo>
                <a:lnTo>
                  <a:pt x="61507" y="999450"/>
                </a:lnTo>
                <a:lnTo>
                  <a:pt x="29495" y="977868"/>
                </a:lnTo>
                <a:lnTo>
                  <a:pt x="7913" y="945856"/>
                </a:lnTo>
                <a:lnTo>
                  <a:pt x="0" y="906652"/>
                </a:lnTo>
                <a:lnTo>
                  <a:pt x="0" y="100711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79891" y="942847"/>
            <a:ext cx="253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90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93707" y="1552955"/>
            <a:ext cx="1995170" cy="944880"/>
          </a:xfrm>
          <a:custGeom>
            <a:avLst/>
            <a:gdLst/>
            <a:ahLst/>
            <a:cxnLst/>
            <a:rect l="l" t="t" r="r" b="b"/>
            <a:pathLst>
              <a:path w="1995170" h="944880">
                <a:moveTo>
                  <a:pt x="1900427" y="0"/>
                </a:moveTo>
                <a:lnTo>
                  <a:pt x="94488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8"/>
                </a:lnTo>
                <a:lnTo>
                  <a:pt x="0" y="850392"/>
                </a:lnTo>
                <a:lnTo>
                  <a:pt x="7423" y="887176"/>
                </a:lnTo>
                <a:lnTo>
                  <a:pt x="27670" y="917209"/>
                </a:lnTo>
                <a:lnTo>
                  <a:pt x="57703" y="937456"/>
                </a:lnTo>
                <a:lnTo>
                  <a:pt x="94488" y="944880"/>
                </a:lnTo>
                <a:lnTo>
                  <a:pt x="1900427" y="944880"/>
                </a:lnTo>
                <a:lnTo>
                  <a:pt x="1937212" y="937456"/>
                </a:lnTo>
                <a:lnTo>
                  <a:pt x="1967245" y="917209"/>
                </a:lnTo>
                <a:lnTo>
                  <a:pt x="1987492" y="887176"/>
                </a:lnTo>
                <a:lnTo>
                  <a:pt x="1994916" y="850392"/>
                </a:lnTo>
                <a:lnTo>
                  <a:pt x="1994916" y="94488"/>
                </a:lnTo>
                <a:lnTo>
                  <a:pt x="1987492" y="57703"/>
                </a:lnTo>
                <a:lnTo>
                  <a:pt x="1967245" y="27670"/>
                </a:lnTo>
                <a:lnTo>
                  <a:pt x="1937212" y="7423"/>
                </a:lnTo>
                <a:lnTo>
                  <a:pt x="190042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3707" y="1552955"/>
            <a:ext cx="1995170" cy="944880"/>
          </a:xfrm>
          <a:custGeom>
            <a:avLst/>
            <a:gdLst/>
            <a:ahLst/>
            <a:cxnLst/>
            <a:rect l="l" t="t" r="r" b="b"/>
            <a:pathLst>
              <a:path w="1995170" h="944880">
                <a:moveTo>
                  <a:pt x="0" y="94488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8" y="0"/>
                </a:lnTo>
                <a:lnTo>
                  <a:pt x="1900427" y="0"/>
                </a:lnTo>
                <a:lnTo>
                  <a:pt x="1937212" y="7423"/>
                </a:lnTo>
                <a:lnTo>
                  <a:pt x="1967245" y="27670"/>
                </a:lnTo>
                <a:lnTo>
                  <a:pt x="1987492" y="57703"/>
                </a:lnTo>
                <a:lnTo>
                  <a:pt x="1994916" y="94488"/>
                </a:lnTo>
                <a:lnTo>
                  <a:pt x="1994916" y="850392"/>
                </a:lnTo>
                <a:lnTo>
                  <a:pt x="1987492" y="887176"/>
                </a:lnTo>
                <a:lnTo>
                  <a:pt x="1967245" y="917209"/>
                </a:lnTo>
                <a:lnTo>
                  <a:pt x="1937212" y="937456"/>
                </a:lnTo>
                <a:lnTo>
                  <a:pt x="1900427" y="944880"/>
                </a:lnTo>
                <a:lnTo>
                  <a:pt x="94488" y="944880"/>
                </a:lnTo>
                <a:lnTo>
                  <a:pt x="57703" y="937456"/>
                </a:lnTo>
                <a:lnTo>
                  <a:pt x="27670" y="917209"/>
                </a:lnTo>
                <a:lnTo>
                  <a:pt x="7423" y="887176"/>
                </a:lnTo>
                <a:lnTo>
                  <a:pt x="0" y="850392"/>
                </a:lnTo>
                <a:lnTo>
                  <a:pt x="0" y="94488"/>
                </a:lnTo>
                <a:close/>
              </a:path>
            </a:pathLst>
          </a:custGeom>
          <a:ln w="12192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16008" y="1642998"/>
            <a:ext cx="17348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500" spc="-65" dirty="0">
                <a:latin typeface="Arial"/>
                <a:cs typeface="Arial"/>
              </a:rPr>
              <a:t>Đặt </a:t>
            </a:r>
            <a:r>
              <a:rPr sz="1500" spc="-60" dirty="0">
                <a:latin typeface="Arial"/>
                <a:cs typeface="Arial"/>
              </a:rPr>
              <a:t>phòng, </a:t>
            </a:r>
            <a:r>
              <a:rPr sz="1500" spc="-75" dirty="0">
                <a:latin typeface="Arial"/>
                <a:cs typeface="Arial"/>
              </a:rPr>
              <a:t>mua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220" dirty="0">
                <a:latin typeface="Arial"/>
                <a:cs typeface="Arial"/>
              </a:rPr>
              <a:t>vé…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71681" y="6464985"/>
            <a:ext cx="1035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408" y="2436113"/>
            <a:ext cx="2072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1F3863"/>
                </a:solidFill>
                <a:latin typeface="Arial"/>
                <a:cs typeface="Arial"/>
              </a:rPr>
              <a:t>IV. </a:t>
            </a:r>
            <a:r>
              <a:rPr sz="2000" b="1" spc="-204" dirty="0">
                <a:solidFill>
                  <a:srgbClr val="1F3863"/>
                </a:solidFill>
                <a:latin typeface="Arial"/>
                <a:cs typeface="Arial"/>
              </a:rPr>
              <a:t>Chi </a:t>
            </a:r>
            <a:r>
              <a:rPr sz="2000" b="1" spc="-120" dirty="0">
                <a:solidFill>
                  <a:srgbClr val="1F3863"/>
                </a:solidFill>
                <a:latin typeface="Arial"/>
                <a:cs typeface="Arial"/>
              </a:rPr>
              <a:t>phí </a:t>
            </a:r>
            <a:r>
              <a:rPr sz="2000" b="1" spc="-215" dirty="0">
                <a:solidFill>
                  <a:srgbClr val="1F3863"/>
                </a:solidFill>
                <a:latin typeface="Arial"/>
                <a:cs typeface="Arial"/>
              </a:rPr>
              <a:t>công</a:t>
            </a:r>
            <a:r>
              <a:rPr sz="2000" b="1" spc="-3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1F3863"/>
                </a:solidFill>
                <a:latin typeface="Arial"/>
                <a:cs typeface="Arial"/>
              </a:rPr>
              <a:t>tác: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05675"/>
              </p:ext>
            </p:extLst>
          </p:nvPr>
        </p:nvGraphicFramePr>
        <p:xfrm>
          <a:off x="1623694" y="2780029"/>
          <a:ext cx="9542145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090">
                <a:tc row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Danh </a:t>
                      </a: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mục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Trong</a:t>
                      </a: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nước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74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Nước</a:t>
                      </a:r>
                      <a:r>
                        <a:rPr sz="14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ngoài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4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Trong</a:t>
                      </a:r>
                      <a:r>
                        <a:rPr sz="1400" b="1" spc="-11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ngày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70" dirty="0" err="1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Từ</a:t>
                      </a:r>
                      <a:r>
                        <a:rPr sz="1400" b="1" spc="-1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1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spc="-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4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ngày </a:t>
                      </a:r>
                      <a:r>
                        <a:rPr sz="1400" b="1" spc="-5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trở</a:t>
                      </a:r>
                      <a:r>
                        <a:rPr sz="1400" b="1" spc="-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lên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marR="105219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Dưới </a:t>
                      </a:r>
                      <a:r>
                        <a:rPr sz="1400" b="1" spc="-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2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7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tuần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3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Vé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máy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bay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Hạng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phổ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thông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Hạng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phổ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thông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Hạng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phổ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thông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0" dirty="0">
                          <a:latin typeface="Arial"/>
                          <a:cs typeface="Arial"/>
                        </a:rPr>
                        <a:t>Phòng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khách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sạn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chính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đặt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phòng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chính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đặt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phòng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chính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đặt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phòng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Đi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lại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Thẻ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taxi/ </a:t>
                      </a:r>
                      <a:r>
                        <a:rPr sz="1400" spc="-155" dirty="0">
                          <a:latin typeface="Arial"/>
                          <a:cs typeface="Arial"/>
                        </a:rPr>
                        <a:t>Xe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4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</a:t>
                      </a: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Thẻ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taxi/ </a:t>
                      </a:r>
                      <a:r>
                        <a:rPr sz="1400" spc="-155" dirty="0">
                          <a:latin typeface="Arial"/>
                          <a:cs typeface="Arial"/>
                        </a:rPr>
                        <a:t>Xe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4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tế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tiếp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khách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tế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tế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tế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Điện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thoại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Chi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tế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2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tác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phí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Không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viên, trưởng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nhóm: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400" spc="-7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00,000 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VND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/người/đêm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trưởng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phòng: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lang="en-US" sz="1400" spc="-7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00,000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VND/người/đêm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Giám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đốc: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lang="en-US" sz="1400" spc="-7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00,000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VND/người/đêm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viên, trưởng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nhóm: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USD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/người/</a:t>
                      </a:r>
                      <a:r>
                        <a:rPr sz="14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đêm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trưởng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phòng: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50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USD/người/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đêm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Giám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đốc: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  <a:tabLst>
                          <a:tab pos="297243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USD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ời/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đêm	</a:t>
                      </a:r>
                      <a:r>
                        <a:rPr sz="1800" baseline="-9259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9259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2" name="object 2"/>
          <p:cNvSpPr txBox="1"/>
          <p:nvPr/>
        </p:nvSpPr>
        <p:spPr>
          <a:xfrm>
            <a:off x="4647438" y="3289553"/>
            <a:ext cx="347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F3863"/>
                </a:solidFill>
                <a:latin typeface="Arial"/>
                <a:cs typeface="Arial"/>
              </a:rPr>
              <a:t>KỶ </a:t>
            </a:r>
            <a:r>
              <a:rPr sz="2800" spc="-10" dirty="0">
                <a:solidFill>
                  <a:srgbClr val="1F3863"/>
                </a:solidFill>
                <a:latin typeface="Arial"/>
                <a:cs typeface="Arial"/>
              </a:rPr>
              <a:t>LUẬT LAO</a:t>
            </a:r>
            <a:r>
              <a:rPr sz="2800" spc="-11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F3863"/>
                </a:solidFill>
                <a:latin typeface="Arial"/>
                <a:cs typeface="Arial"/>
              </a:rPr>
              <a:t>ĐỘNG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245"/>
              </a:spcBef>
              <a:tabLst>
                <a:tab pos="3307079" algn="l"/>
              </a:tabLst>
            </a:pP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265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Ơ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650" spc="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66699"/>
            <a:ext cx="2632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I. </a:t>
            </a:r>
            <a:r>
              <a:rPr sz="2000" spc="-160" dirty="0">
                <a:solidFill>
                  <a:srgbClr val="1F3863"/>
                </a:solidFill>
              </a:rPr>
              <a:t>Kết </a:t>
            </a:r>
            <a:r>
              <a:rPr sz="2000" spc="-140" dirty="0">
                <a:solidFill>
                  <a:srgbClr val="1F3863"/>
                </a:solidFill>
              </a:rPr>
              <a:t>quả </a:t>
            </a:r>
            <a:r>
              <a:rPr sz="2000" spc="-215" dirty="0">
                <a:solidFill>
                  <a:srgbClr val="1F3863"/>
                </a:solidFill>
              </a:rPr>
              <a:t>công </a:t>
            </a:r>
            <a:r>
              <a:rPr sz="2000" spc="-155" dirty="0">
                <a:solidFill>
                  <a:srgbClr val="1F3863"/>
                </a:solidFill>
              </a:rPr>
              <a:t>việc</a:t>
            </a:r>
            <a:r>
              <a:rPr sz="2000" spc="-80" dirty="0">
                <a:solidFill>
                  <a:srgbClr val="1F3863"/>
                </a:solidFill>
              </a:rPr>
              <a:t> </a:t>
            </a:r>
            <a:r>
              <a:rPr sz="2000" spc="-150" dirty="0">
                <a:solidFill>
                  <a:srgbClr val="1F3863"/>
                </a:solidFill>
              </a:rPr>
              <a:t>kém: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157598" y="1171778"/>
            <a:ext cx="6460490" cy="162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20" dirty="0">
                <a:latin typeface="Arial"/>
                <a:cs typeface="Arial"/>
              </a:rPr>
              <a:t>bị </a:t>
            </a:r>
            <a:r>
              <a:rPr sz="1600" spc="-65" dirty="0">
                <a:latin typeface="Arial"/>
                <a:cs typeface="Arial"/>
              </a:rPr>
              <a:t>đánh </a:t>
            </a:r>
            <a:r>
              <a:rPr sz="1600" spc="-85" dirty="0">
                <a:latin typeface="Arial"/>
                <a:cs typeface="Arial"/>
              </a:rPr>
              <a:t>giá </a:t>
            </a:r>
            <a:r>
              <a:rPr sz="1600" spc="-40" dirty="0">
                <a:latin typeface="Arial"/>
                <a:cs typeface="Arial"/>
              </a:rPr>
              <a:t>“Kết </a:t>
            </a:r>
            <a:r>
              <a:rPr sz="1600" spc="-75" dirty="0">
                <a:latin typeface="Arial"/>
                <a:cs typeface="Arial"/>
              </a:rPr>
              <a:t>quả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45" dirty="0">
                <a:latin typeface="Arial"/>
                <a:cs typeface="Arial"/>
              </a:rPr>
              <a:t>kém’’ </a:t>
            </a:r>
            <a:r>
              <a:rPr sz="1600" spc="-85" dirty="0">
                <a:latin typeface="Arial"/>
                <a:cs typeface="Arial"/>
              </a:rPr>
              <a:t>vì những </a:t>
            </a:r>
            <a:r>
              <a:rPr sz="1600" spc="-35" dirty="0">
                <a:latin typeface="Arial"/>
                <a:cs typeface="Arial"/>
              </a:rPr>
              <a:t>lý </a:t>
            </a:r>
            <a:r>
              <a:rPr sz="1600" spc="-55" dirty="0">
                <a:latin typeface="Arial"/>
                <a:cs typeface="Arial"/>
              </a:rPr>
              <a:t>do </a:t>
            </a:r>
            <a:r>
              <a:rPr sz="1600" spc="-75" dirty="0">
                <a:latin typeface="Arial"/>
                <a:cs typeface="Arial"/>
              </a:rPr>
              <a:t>dưới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đây: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spcBef>
                <a:spcPts val="1315"/>
              </a:spcBef>
            </a:pPr>
            <a:r>
              <a:rPr sz="1800" b="1" dirty="0">
                <a:latin typeface="Tahoma"/>
                <a:cs typeface="Tahoma"/>
              </a:rPr>
              <a:t>. </a:t>
            </a:r>
            <a:r>
              <a:rPr sz="1600" spc="-100" dirty="0">
                <a:latin typeface="Arial"/>
                <a:cs typeface="Arial"/>
              </a:rPr>
              <a:t>Kết </a:t>
            </a:r>
            <a:r>
              <a:rPr sz="1600" spc="-75" dirty="0">
                <a:latin typeface="Arial"/>
                <a:cs typeface="Arial"/>
              </a:rPr>
              <a:t>quả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25" dirty="0">
                <a:latin typeface="Arial"/>
                <a:cs typeface="Arial"/>
              </a:rPr>
              <a:t>việc/ </a:t>
            </a:r>
            <a:r>
              <a:rPr sz="1600" spc="-95" dirty="0">
                <a:latin typeface="Arial"/>
                <a:cs typeface="Arial"/>
              </a:rPr>
              <a:t>Thái </a:t>
            </a:r>
            <a:r>
              <a:rPr sz="1600" spc="-35" dirty="0">
                <a:latin typeface="Arial"/>
                <a:cs typeface="Arial"/>
              </a:rPr>
              <a:t>độ </a:t>
            </a:r>
            <a:r>
              <a:rPr sz="1600" spc="-80" dirty="0">
                <a:latin typeface="Arial"/>
                <a:cs typeface="Arial"/>
              </a:rPr>
              <a:t>không chuẩn </a:t>
            </a:r>
            <a:r>
              <a:rPr sz="1600" spc="-100" dirty="0">
                <a:latin typeface="Arial"/>
                <a:cs typeface="Arial"/>
              </a:rPr>
              <a:t>mực </a:t>
            </a:r>
            <a:r>
              <a:rPr sz="1600" spc="-120" dirty="0">
                <a:latin typeface="Arial"/>
                <a:cs typeface="Arial"/>
              </a:rPr>
              <a:t>và </a:t>
            </a:r>
            <a:r>
              <a:rPr sz="1600" spc="-75" dirty="0">
                <a:latin typeface="Arial"/>
                <a:cs typeface="Arial"/>
              </a:rPr>
              <a:t>dưới </a:t>
            </a:r>
            <a:r>
              <a:rPr sz="1600" spc="-100" dirty="0">
                <a:latin typeface="Arial"/>
                <a:cs typeface="Arial"/>
              </a:rPr>
              <a:t>mức </a:t>
            </a:r>
            <a:r>
              <a:rPr sz="1600" spc="-80" dirty="0">
                <a:latin typeface="Arial"/>
                <a:cs typeface="Arial"/>
              </a:rPr>
              <a:t>kỳ </a:t>
            </a:r>
            <a:r>
              <a:rPr sz="1600" spc="-85" dirty="0">
                <a:latin typeface="Arial"/>
                <a:cs typeface="Arial"/>
              </a:rPr>
              <a:t>vọng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trong</a:t>
            </a:r>
            <a:endParaRPr sz="160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1010"/>
              </a:spcBef>
            </a:pPr>
            <a:r>
              <a:rPr sz="1600" spc="-2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60" dirty="0">
                <a:latin typeface="Arial"/>
                <a:cs typeface="Arial"/>
              </a:rPr>
              <a:t>dài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210" dirty="0">
                <a:latin typeface="Arial"/>
                <a:cs typeface="Arial"/>
              </a:rPr>
              <a:t>HOẶC</a:t>
            </a:r>
            <a:endParaRPr sz="1600" dirty="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300"/>
              </a:spcBef>
            </a:pPr>
            <a:r>
              <a:rPr sz="1800" spc="-50" dirty="0">
                <a:latin typeface="Arial"/>
                <a:cs typeface="Arial"/>
              </a:rPr>
              <a:t>. </a:t>
            </a:r>
            <a:r>
              <a:rPr sz="1600" spc="-70" dirty="0">
                <a:latin typeface="Arial"/>
                <a:cs typeface="Arial"/>
              </a:rPr>
              <a:t>Mức </a:t>
            </a:r>
            <a:r>
              <a:rPr sz="1600" spc="-65" dirty="0">
                <a:latin typeface="Arial"/>
                <a:cs typeface="Arial"/>
              </a:rPr>
              <a:t>đánh </a:t>
            </a:r>
            <a:r>
              <a:rPr sz="1600" spc="-85" dirty="0">
                <a:latin typeface="Arial"/>
                <a:cs typeface="Arial"/>
              </a:rPr>
              <a:t>giá </a:t>
            </a:r>
            <a:r>
              <a:rPr sz="1600" spc="-50" dirty="0">
                <a:latin typeface="Arial"/>
                <a:cs typeface="Arial"/>
              </a:rPr>
              <a:t>kết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55" dirty="0" err="1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05" dirty="0">
                <a:latin typeface="Arial"/>
                <a:cs typeface="Arial"/>
              </a:rPr>
              <a:t>C</a:t>
            </a:r>
            <a:r>
              <a:rPr lang="en-US" sz="1600" spc="-305" dirty="0">
                <a:latin typeface="Arial"/>
                <a:cs typeface="Arial"/>
              </a:rPr>
              <a:t> 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hoặc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876" y="993647"/>
            <a:ext cx="297942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440" y="3741801"/>
            <a:ext cx="10913745" cy="99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1F3863"/>
                </a:solidFill>
                <a:latin typeface="Arial"/>
                <a:cs typeface="Arial"/>
              </a:rPr>
              <a:t>II. </a:t>
            </a:r>
            <a:r>
              <a:rPr sz="2000" b="1" spc="-175" dirty="0">
                <a:solidFill>
                  <a:srgbClr val="1F3863"/>
                </a:solidFill>
                <a:latin typeface="Arial"/>
                <a:cs typeface="Arial"/>
              </a:rPr>
              <a:t>Khai </a:t>
            </a:r>
            <a:r>
              <a:rPr sz="2000" b="1" spc="-140" dirty="0">
                <a:solidFill>
                  <a:srgbClr val="1F3863"/>
                </a:solidFill>
                <a:latin typeface="Arial"/>
                <a:cs typeface="Arial"/>
              </a:rPr>
              <a:t>báo thông </a:t>
            </a:r>
            <a:r>
              <a:rPr sz="2000" b="1" spc="-65" dirty="0">
                <a:solidFill>
                  <a:srgbClr val="1F3863"/>
                </a:solidFill>
                <a:latin typeface="Arial"/>
                <a:cs typeface="Arial"/>
              </a:rPr>
              <a:t>tin </a:t>
            </a:r>
            <a:r>
              <a:rPr sz="2000" b="1" spc="-170" dirty="0">
                <a:solidFill>
                  <a:srgbClr val="1F3863"/>
                </a:solidFill>
                <a:latin typeface="Arial"/>
                <a:cs typeface="Arial"/>
              </a:rPr>
              <a:t>sai</a:t>
            </a:r>
            <a:r>
              <a:rPr sz="2000" b="1" spc="-16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1F3863"/>
                </a:solidFill>
                <a:latin typeface="Arial"/>
                <a:cs typeface="Arial"/>
              </a:rPr>
              <a:t>lệch: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600" spc="-220" dirty="0">
                <a:latin typeface="Arial"/>
                <a:cs typeface="Arial"/>
              </a:rPr>
              <a:t>Cá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65" dirty="0">
                <a:latin typeface="Arial"/>
                <a:cs typeface="Arial"/>
              </a:rPr>
              <a:t>khai </a:t>
            </a:r>
            <a:r>
              <a:rPr sz="1600" spc="-80" dirty="0">
                <a:latin typeface="Arial"/>
                <a:cs typeface="Arial"/>
              </a:rPr>
              <a:t>báo </a:t>
            </a:r>
            <a:r>
              <a:rPr sz="1600" spc="-105" dirty="0">
                <a:latin typeface="Arial"/>
                <a:cs typeface="Arial"/>
              </a:rPr>
              <a:t>sai </a:t>
            </a:r>
            <a:r>
              <a:rPr sz="1600" spc="-45" dirty="0">
                <a:latin typeface="Arial"/>
                <a:cs typeface="Arial"/>
              </a:rPr>
              <a:t>thông </a:t>
            </a:r>
            <a:r>
              <a:rPr sz="1600" spc="15" dirty="0">
                <a:latin typeface="Arial"/>
                <a:cs typeface="Arial"/>
              </a:rPr>
              <a:t>tin </a:t>
            </a:r>
            <a:r>
              <a:rPr sz="1600" spc="-95" dirty="0">
                <a:latin typeface="Arial"/>
                <a:cs typeface="Arial"/>
              </a:rPr>
              <a:t>về </a:t>
            </a:r>
            <a:r>
              <a:rPr sz="1600" spc="-85" dirty="0">
                <a:latin typeface="Arial"/>
                <a:cs typeface="Arial"/>
              </a:rPr>
              <a:t>kỹ </a:t>
            </a:r>
            <a:r>
              <a:rPr sz="1600" spc="-95" dirty="0">
                <a:latin typeface="Arial"/>
                <a:cs typeface="Arial"/>
              </a:rPr>
              <a:t>năng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55" dirty="0">
                <a:latin typeface="Arial"/>
                <a:cs typeface="Arial"/>
              </a:rPr>
              <a:t>kiến thức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60" dirty="0">
                <a:latin typeface="Arial"/>
                <a:cs typeface="Arial"/>
              </a:rPr>
              <a:t>mình </a:t>
            </a:r>
            <a:r>
              <a:rPr sz="1600" spc="-10" dirty="0">
                <a:latin typeface="Arial"/>
                <a:cs typeface="Arial"/>
              </a:rPr>
              <a:t>từ </a:t>
            </a:r>
            <a:r>
              <a:rPr sz="1600" spc="-45" dirty="0">
                <a:latin typeface="Arial"/>
                <a:cs typeface="Arial"/>
              </a:rPr>
              <a:t>khi </a:t>
            </a:r>
            <a:r>
              <a:rPr sz="1600" spc="-55" dirty="0">
                <a:latin typeface="Arial"/>
                <a:cs typeface="Arial"/>
              </a:rPr>
              <a:t>nộp </a:t>
            </a:r>
            <a:r>
              <a:rPr sz="1600" spc="-65" dirty="0">
                <a:latin typeface="Arial"/>
                <a:cs typeface="Arial"/>
              </a:rPr>
              <a:t>đơn </a:t>
            </a:r>
            <a:r>
              <a:rPr sz="1600" spc="-100" dirty="0">
                <a:latin typeface="Arial"/>
                <a:cs typeface="Arial"/>
              </a:rPr>
              <a:t>ứng </a:t>
            </a:r>
            <a:r>
              <a:rPr sz="1600" spc="-45" dirty="0">
                <a:latin typeface="Arial"/>
                <a:cs typeface="Arial"/>
              </a:rPr>
              <a:t>tuyển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25" dirty="0">
                <a:latin typeface="Arial"/>
                <a:cs typeface="Arial"/>
              </a:rPr>
              <a:t>bị </a:t>
            </a:r>
            <a:r>
              <a:rPr sz="1600" spc="-90" dirty="0">
                <a:latin typeface="Arial"/>
                <a:cs typeface="Arial"/>
              </a:rPr>
              <a:t>chấm </a:t>
            </a:r>
            <a:r>
              <a:rPr sz="1600" spc="-30" dirty="0">
                <a:latin typeface="Arial"/>
                <a:cs typeface="Arial"/>
              </a:rPr>
              <a:t>dứt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70" dirty="0">
                <a:latin typeface="Arial"/>
                <a:cs typeface="Arial"/>
              </a:rPr>
              <a:t>đồng </a:t>
            </a:r>
            <a:r>
              <a:rPr sz="1600" spc="-114" dirty="0">
                <a:latin typeface="Arial"/>
                <a:cs typeface="Arial"/>
              </a:rPr>
              <a:t>ngay </a:t>
            </a:r>
            <a:r>
              <a:rPr sz="1600" spc="-60" dirty="0">
                <a:latin typeface="Arial"/>
                <a:cs typeface="Arial"/>
              </a:rPr>
              <a:t>lập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tức.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38B4-5EB6-422A-A584-00D2273B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04800"/>
            <a:ext cx="11469193" cy="6401753"/>
          </a:xfrm>
        </p:spPr>
        <p:txBody>
          <a:bodyPr/>
          <a:lstStyle/>
          <a:p>
            <a:r>
              <a:rPr lang="en-US" sz="2000" b="1" spc="-155" dirty="0">
                <a:solidFill>
                  <a:srgbClr val="1F3863"/>
                </a:solidFill>
                <a:latin typeface="Arial"/>
                <a:ea typeface="+mj-ea"/>
                <a:cs typeface="Arial"/>
              </a:rPr>
              <a:t>III. </a:t>
            </a:r>
            <a:r>
              <a:rPr lang="vi-VN" sz="2000" b="1" spc="-155" dirty="0">
                <a:solidFill>
                  <a:srgbClr val="1F3863"/>
                </a:solidFill>
                <a:latin typeface="Arial"/>
                <a:ea typeface="+mj-ea"/>
                <a:cs typeface="Arial"/>
              </a:rPr>
              <a:t>Thủ tục xin nghỉ phép được quy định như sau:</a:t>
            </a:r>
            <a:endParaRPr lang="en-US" sz="2000" b="1" spc="-155" dirty="0">
              <a:solidFill>
                <a:srgbClr val="1F3863"/>
              </a:solidFill>
              <a:latin typeface="Arial"/>
              <a:ea typeface="+mj-ea"/>
              <a:cs typeface="Arial"/>
            </a:endParaRPr>
          </a:p>
          <a:p>
            <a:r>
              <a:rPr lang="en-US" sz="1600" dirty="0"/>
              <a:t>	</a:t>
            </a:r>
            <a:r>
              <a:rPr lang="en-US" sz="1600" b="1" dirty="0"/>
              <a:t>a. </a:t>
            </a:r>
            <a:r>
              <a:rPr lang="vi-VN" sz="1600" b="1" dirty="0"/>
              <a:t>Làm viêc tại nhà:</a:t>
            </a:r>
          </a:p>
          <a:p>
            <a:r>
              <a:rPr lang="vi-VN" sz="1600" dirty="0"/>
              <a:t>Phải nhận được sự đồng ý từ quản lý trực tiếp;</a:t>
            </a:r>
          </a:p>
          <a:p>
            <a:r>
              <a:rPr lang="vi-VN" sz="1600" dirty="0"/>
              <a:t>Email thông báo đến Leader/ Manager và các thành viên liên quan trước </a:t>
            </a:r>
            <a:r>
              <a:rPr lang="vi-VN" sz="1600" b="1" dirty="0">
                <a:solidFill>
                  <a:srgbClr val="FF0000"/>
                </a:solidFill>
              </a:rPr>
              <a:t>1 ngày</a:t>
            </a:r>
            <a:r>
              <a:rPr lang="vi-VN" sz="1600" dirty="0"/>
              <a:t>. Ngày làm việc tại nhà sẽ</a:t>
            </a:r>
          </a:p>
          <a:p>
            <a:r>
              <a:rPr lang="vi-VN" sz="1600" dirty="0"/>
              <a:t>không tính vào ngày nghỉ phép năm</a:t>
            </a:r>
          </a:p>
          <a:p>
            <a:r>
              <a:rPr lang="vi-VN" sz="1600" dirty="0"/>
              <a:t>Trong 1 tháng </a:t>
            </a:r>
            <a:r>
              <a:rPr lang="vi-VN" sz="1600" b="1" dirty="0">
                <a:solidFill>
                  <a:srgbClr val="FF0000"/>
                </a:solidFill>
              </a:rPr>
              <a:t>không được làm việc quá 1 ngày tại nhà</a:t>
            </a:r>
            <a:r>
              <a:rPr lang="vi-VN" sz="1600" dirty="0"/>
              <a:t>, nếu nhân viên làm việc quá 1 ngày tại nhà thì sẽ</a:t>
            </a:r>
          </a:p>
          <a:p>
            <a:r>
              <a:rPr lang="vi-VN" sz="1600" dirty="0"/>
              <a:t>trừ vào ngày nghỉ phép bình thường;</a:t>
            </a:r>
          </a:p>
          <a:p>
            <a:r>
              <a:rPr lang="vi-VN" sz="1600" dirty="0"/>
              <a:t>Với các trưởng hợp nghĩ do ốm đau, bất khả kháng cũng phải thông báo và nhận được sự đồng ý từ quản</a:t>
            </a:r>
          </a:p>
          <a:p>
            <a:r>
              <a:rPr lang="vi-VN" sz="1600" dirty="0"/>
              <a:t>lý trực tiếp.</a:t>
            </a:r>
          </a:p>
          <a:p>
            <a:r>
              <a:rPr lang="vi-VN" sz="1600" dirty="0"/>
              <a:t>Đảm bảo các deadline khi làm việc tai nhà;</a:t>
            </a:r>
          </a:p>
          <a:p>
            <a:r>
              <a:rPr lang="vi-VN" sz="1600" dirty="0"/>
              <a:t>Đảm bảo liên lạc thông suốt trong quá trình làm việc tại nhà, nếu team hay quản lý không liên lạc được sẽ</a:t>
            </a:r>
          </a:p>
          <a:p>
            <a:r>
              <a:rPr lang="vi-VN" sz="1600" dirty="0"/>
              <a:t>được tính là 1 ngày nghỉ phép và trừ vào số ngày nghỉ hằng năm.</a:t>
            </a:r>
          </a:p>
          <a:p>
            <a:r>
              <a:rPr lang="en-US" sz="1600" dirty="0"/>
              <a:t>	</a:t>
            </a:r>
            <a:r>
              <a:rPr lang="vi-VN" sz="1600" b="1" dirty="0"/>
              <a:t>b) Nghỉ phép ngắn ngày : từ 01 - 02 ngày</a:t>
            </a:r>
          </a:p>
          <a:p>
            <a:r>
              <a:rPr lang="vi-VN" sz="1600" dirty="0"/>
              <a:t>Phải nhận được sự đồng ý từ quản lý trực tiếp;</a:t>
            </a:r>
            <a:endParaRPr lang="en-US" sz="1600" dirty="0"/>
          </a:p>
          <a:p>
            <a:r>
              <a:rPr lang="vi-VN" sz="1600" dirty="0"/>
              <a:t>Email thông báo đến Leader/ Manager và các thành viên liên quan trước </a:t>
            </a:r>
            <a:r>
              <a:rPr lang="vi-VN" sz="1600" b="1" dirty="0">
                <a:solidFill>
                  <a:srgbClr val="FF0000"/>
                </a:solidFill>
              </a:rPr>
              <a:t>1 ngày</a:t>
            </a:r>
            <a:r>
              <a:rPr lang="vi-VN" sz="1600" dirty="0">
                <a:solidFill>
                  <a:srgbClr val="FF0000"/>
                </a:solidFill>
              </a:rPr>
              <a:t> </a:t>
            </a:r>
            <a:r>
              <a:rPr lang="vi-VN" sz="1600" dirty="0"/>
              <a:t>và sau khi được xét duyệt</a:t>
            </a:r>
          </a:p>
          <a:p>
            <a:r>
              <a:rPr lang="vi-VN" sz="1600" dirty="0"/>
              <a:t>nhân viên sẽ thực hiện trên hệ thống quản lý AMIS.VN</a:t>
            </a:r>
          </a:p>
          <a:p>
            <a:r>
              <a:rPr lang="vi-VN" sz="1600" dirty="0"/>
              <a:t>Với các trưởng hợp nghĩ do ốm đau, bất khả kháng cũng phải thông báo và nhận được sự đồng ý từ quản</a:t>
            </a:r>
          </a:p>
          <a:p>
            <a:r>
              <a:rPr lang="vi-VN" sz="1600" dirty="0"/>
              <a:t>lý trực tiếp.</a:t>
            </a:r>
          </a:p>
          <a:p>
            <a:r>
              <a:rPr lang="en-US" sz="1600" dirty="0"/>
              <a:t>	</a:t>
            </a:r>
            <a:r>
              <a:rPr lang="vi-VN" sz="1600" b="1" dirty="0"/>
              <a:t>c) Nghỉ phép dài ngày: 03 – 05 ngày trở lên</a:t>
            </a:r>
          </a:p>
          <a:p>
            <a:r>
              <a:rPr lang="vi-VN" sz="1600" dirty="0"/>
              <a:t>Phải nhận được sự đồng ý từ quản lý trực tiếp;</a:t>
            </a:r>
          </a:p>
          <a:p>
            <a:r>
              <a:rPr lang="vi-VN" sz="1600" dirty="0"/>
              <a:t>Email thông báo đến Leader/ Manager và các thành viên liên quan </a:t>
            </a:r>
            <a:r>
              <a:rPr lang="vi-VN" sz="1600" b="1" dirty="0">
                <a:solidFill>
                  <a:srgbClr val="FF0000"/>
                </a:solidFill>
              </a:rPr>
              <a:t>trước 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vi-VN" sz="1600" b="1" dirty="0">
                <a:solidFill>
                  <a:srgbClr val="FF0000"/>
                </a:solidFill>
              </a:rPr>
              <a:t> ngày</a:t>
            </a:r>
            <a:r>
              <a:rPr lang="vi-VN" sz="1600" dirty="0">
                <a:solidFill>
                  <a:srgbClr val="FF0000"/>
                </a:solidFill>
              </a:rPr>
              <a:t> </a:t>
            </a:r>
            <a:r>
              <a:rPr lang="vi-VN" sz="1600" dirty="0"/>
              <a:t>và sau khi được xét duyệt</a:t>
            </a:r>
          </a:p>
          <a:p>
            <a:r>
              <a:rPr lang="vi-VN" sz="1600" dirty="0"/>
              <a:t>nhân viên sẽ thực hiện trên hệ thống quản lý AMIS.VN</a:t>
            </a:r>
          </a:p>
          <a:p>
            <a:r>
              <a:rPr lang="vi-VN" sz="1600" dirty="0"/>
              <a:t>Với các trưởng hợp nghỉ do ốm đau, bất khả kháng cũng phải thông báo và nhận được sự đồng ý từ quản</a:t>
            </a:r>
          </a:p>
          <a:p>
            <a:r>
              <a:rPr lang="vi-VN" sz="1600" dirty="0"/>
              <a:t>lý trực tiếp. </a:t>
            </a:r>
            <a:endParaRPr lang="en-US" sz="1600" dirty="0"/>
          </a:p>
          <a:p>
            <a:r>
              <a:rPr lang="vi-VN" sz="1600" dirty="0"/>
              <a:t>Nhân viên phải tự sắp xếp công việc để không gây ảnh hưởng đến công việc chung, và cũng phải đáp ứng</a:t>
            </a:r>
          </a:p>
          <a:p>
            <a:r>
              <a:rPr lang="vi-VN" sz="1600" dirty="0"/>
              <a:t>được các yêu cầu nếu công ty cần sự hỗ trợ nhưng có thể không cần đến văn phòng.</a:t>
            </a:r>
          </a:p>
        </p:txBody>
      </p:sp>
    </p:spTree>
    <p:extLst>
      <p:ext uri="{BB962C8B-B14F-4D97-AF65-F5344CB8AC3E}">
        <p14:creationId xmlns:p14="http://schemas.microsoft.com/office/powerpoint/2010/main" val="2262301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77E9-CD22-45BC-B1C2-AD1DA682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903" y="914400"/>
            <a:ext cx="11088193" cy="3693319"/>
          </a:xfrm>
        </p:spPr>
        <p:txBody>
          <a:bodyPr/>
          <a:lstStyle/>
          <a:p>
            <a:r>
              <a:rPr lang="en-US" sz="1600" dirty="0"/>
              <a:t>	</a:t>
            </a:r>
            <a:r>
              <a:rPr lang="vi-VN" sz="1600" b="1" dirty="0"/>
              <a:t>d) Nghỉ nửa buổi</a:t>
            </a:r>
          </a:p>
          <a:p>
            <a:r>
              <a:rPr lang="vi-VN" sz="1600" dirty="0"/>
              <a:t>Phải nhận được sự đồng ý từ quản lý trực tiếp;</a:t>
            </a:r>
          </a:p>
          <a:p>
            <a:r>
              <a:rPr lang="vi-VN" sz="1600" dirty="0"/>
              <a:t>Tối đa </a:t>
            </a:r>
            <a:r>
              <a:rPr lang="vi-VN" sz="1600" b="1" dirty="0">
                <a:solidFill>
                  <a:srgbClr val="FF0000"/>
                </a:solidFill>
              </a:rPr>
              <a:t>không quá 2 buồi trong 1 tuần, và không quá 3 buổi trong 1 tháng;</a:t>
            </a:r>
          </a:p>
          <a:p>
            <a:r>
              <a:rPr lang="vi-VN" sz="1600" dirty="0"/>
              <a:t>Đối với các trường hợp đặc biệt, nhân viên có thể làm việc với quản lý trực tiếp để nhận được sự đồng ý;</a:t>
            </a:r>
            <a:endParaRPr lang="en-US" sz="1600" dirty="0"/>
          </a:p>
          <a:p>
            <a:r>
              <a:rPr lang="vi-VN" sz="1600" dirty="0"/>
              <a:t>Tuy nhiên, nếu số lần nghỉ nữa buổi quá nhiều trong các tháng liên tiếp, công ty sẽ tính vào ngày nghỉ</a:t>
            </a:r>
          </a:p>
          <a:p>
            <a:r>
              <a:rPr lang="vi-VN" sz="1600" dirty="0"/>
              <a:t>hàng năm của nhân viên. VD: trong 2 tháng liên tiếp, số ngày nghỉ nữa buổi của nhân viên là 4 thì công ty</a:t>
            </a:r>
          </a:p>
          <a:p>
            <a:r>
              <a:rPr lang="vi-VN" sz="1600" dirty="0"/>
              <a:t>sẽ trừ 02 ngày phép trong tổng số ngày phép năm của nhân viên.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) Khác</a:t>
            </a:r>
          </a:p>
          <a:p>
            <a:r>
              <a:rPr lang="vi-VN" sz="1600" dirty="0"/>
              <a:t>Công ty sẽ chấm công trọn ngày nếu nhân viên xin nghỉ trước khi nghỉ phép;</a:t>
            </a:r>
          </a:p>
          <a:p>
            <a:r>
              <a:rPr lang="vi-VN" sz="1600" dirty="0"/>
              <a:t>Số ngày nghĩ sẽ không vượt quá 12 ngày mỗi năm, trừ các ngày lễ, Tết;</a:t>
            </a:r>
          </a:p>
          <a:p>
            <a:r>
              <a:rPr lang="vi-VN" sz="1600" dirty="0"/>
              <a:t>Nếu số ngày nghỉ vượt quá 12 ngày phải nhận được sự đồng ý từ quản lý trực tiếp và ban giám đốc;</a:t>
            </a:r>
          </a:p>
          <a:p>
            <a:r>
              <a:rPr lang="vi-VN" sz="1600" dirty="0"/>
              <a:t>Việc nghỉ phép sẽ không ảnh hưởng đến kết quả đánh giá làm việc của nhân viên nếu như nhân viên nghĩ đúng số</a:t>
            </a:r>
          </a:p>
          <a:p>
            <a:r>
              <a:rPr lang="vi-VN" sz="1600" dirty="0"/>
              <a:t>ngày cho phép và không gây ảnh hưởng đến hiệu suất làm việc.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0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59642" y="610006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807315"/>
            <a:ext cx="1035875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501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1600" spc="-160" dirty="0">
                <a:latin typeface="Arial"/>
                <a:cs typeface="Arial"/>
              </a:rPr>
              <a:t>Căn </a:t>
            </a:r>
            <a:r>
              <a:rPr sz="1600" spc="-120" dirty="0">
                <a:latin typeface="Arial"/>
                <a:cs typeface="Arial"/>
              </a:rPr>
              <a:t>cứ </a:t>
            </a:r>
            <a:r>
              <a:rPr sz="1600" spc="-85" dirty="0">
                <a:latin typeface="Arial"/>
                <a:cs typeface="Arial"/>
              </a:rPr>
              <a:t>Luật </a:t>
            </a:r>
            <a:r>
              <a:rPr sz="1600" spc="-60" dirty="0">
                <a:latin typeface="Arial"/>
                <a:cs typeface="Arial"/>
              </a:rPr>
              <a:t>lao </a:t>
            </a:r>
            <a:r>
              <a:rPr sz="1600" spc="-65" dirty="0">
                <a:latin typeface="Arial"/>
                <a:cs typeface="Arial"/>
              </a:rPr>
              <a:t>động </a:t>
            </a:r>
            <a:r>
              <a:rPr sz="1600" spc="-114" dirty="0">
                <a:latin typeface="Arial"/>
                <a:cs typeface="Arial"/>
              </a:rPr>
              <a:t>số </a:t>
            </a:r>
            <a:r>
              <a:rPr sz="1600" spc="-20" dirty="0">
                <a:latin typeface="Arial"/>
                <a:cs typeface="Arial"/>
              </a:rPr>
              <a:t>10/2012/ </a:t>
            </a:r>
            <a:r>
              <a:rPr sz="1600" spc="-125" dirty="0">
                <a:latin typeface="Arial"/>
                <a:cs typeface="Arial"/>
              </a:rPr>
              <a:t>QH13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85" dirty="0">
                <a:latin typeface="Arial"/>
                <a:cs typeface="Arial"/>
              </a:rPr>
              <a:t>18 </a:t>
            </a:r>
            <a:r>
              <a:rPr sz="1600" spc="-55" dirty="0">
                <a:latin typeface="Arial"/>
                <a:cs typeface="Arial"/>
              </a:rPr>
              <a:t>tháng </a:t>
            </a:r>
            <a:r>
              <a:rPr sz="1600" spc="-80" dirty="0">
                <a:latin typeface="Arial"/>
                <a:cs typeface="Arial"/>
              </a:rPr>
              <a:t>6 </a:t>
            </a:r>
            <a:r>
              <a:rPr sz="1600" spc="-85" dirty="0">
                <a:latin typeface="Arial"/>
                <a:cs typeface="Arial"/>
              </a:rPr>
              <a:t>năm </a:t>
            </a:r>
            <a:r>
              <a:rPr sz="1600" spc="-75" dirty="0">
                <a:latin typeface="Arial"/>
                <a:cs typeface="Arial"/>
              </a:rPr>
              <a:t>2012. </a:t>
            </a:r>
            <a:r>
              <a:rPr sz="1600" spc="-120" dirty="0">
                <a:latin typeface="Arial"/>
                <a:cs typeface="Arial"/>
              </a:rPr>
              <a:t>Bộ </a:t>
            </a:r>
            <a:r>
              <a:rPr sz="1600" spc="-85" dirty="0">
                <a:latin typeface="Arial"/>
                <a:cs typeface="Arial"/>
              </a:rPr>
              <a:t>Luật </a:t>
            </a:r>
            <a:r>
              <a:rPr sz="1600" spc="-95" dirty="0">
                <a:latin typeface="Arial"/>
                <a:cs typeface="Arial"/>
              </a:rPr>
              <a:t>này </a:t>
            </a:r>
            <a:r>
              <a:rPr sz="1600" spc="-90" dirty="0">
                <a:latin typeface="Arial"/>
                <a:cs typeface="Arial"/>
              </a:rPr>
              <a:t>gồm </a:t>
            </a:r>
            <a:r>
              <a:rPr sz="1600" spc="-85" dirty="0">
                <a:latin typeface="Arial"/>
                <a:cs typeface="Arial"/>
              </a:rPr>
              <a:t>17 </a:t>
            </a:r>
            <a:r>
              <a:rPr sz="1600" spc="-95" dirty="0">
                <a:latin typeface="Arial"/>
                <a:cs typeface="Arial"/>
              </a:rPr>
              <a:t>chương, </a:t>
            </a:r>
            <a:r>
              <a:rPr sz="1600" spc="-90" dirty="0">
                <a:latin typeface="Arial"/>
                <a:cs typeface="Arial"/>
              </a:rPr>
              <a:t>có </a:t>
            </a:r>
            <a:r>
              <a:rPr sz="1600" spc="-50" dirty="0">
                <a:latin typeface="Arial"/>
                <a:cs typeface="Arial"/>
              </a:rPr>
              <a:t>hiệu </a:t>
            </a:r>
            <a:r>
              <a:rPr sz="1600" spc="-75" dirty="0">
                <a:latin typeface="Arial"/>
                <a:cs typeface="Arial"/>
              </a:rPr>
              <a:t>lực </a:t>
            </a:r>
            <a:r>
              <a:rPr sz="1600" spc="-10" dirty="0">
                <a:latin typeface="Arial"/>
                <a:cs typeface="Arial"/>
              </a:rPr>
              <a:t>từ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75" dirty="0">
                <a:latin typeface="Arial"/>
                <a:cs typeface="Arial"/>
              </a:rPr>
              <a:t>01 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85" dirty="0">
                <a:latin typeface="Arial"/>
                <a:cs typeface="Arial"/>
              </a:rPr>
              <a:t>5 </a:t>
            </a:r>
            <a:r>
              <a:rPr sz="1600" spc="-80" dirty="0">
                <a:latin typeface="Arial"/>
                <a:cs typeface="Arial"/>
              </a:rPr>
              <a:t>năm 2013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50" dirty="0">
                <a:latin typeface="Arial"/>
                <a:cs typeface="Arial"/>
              </a:rPr>
              <a:t>thay </a:t>
            </a:r>
            <a:r>
              <a:rPr sz="1600" spc="-25" dirty="0">
                <a:latin typeface="Arial"/>
                <a:cs typeface="Arial"/>
              </a:rPr>
              <a:t>thế </a:t>
            </a:r>
            <a:r>
              <a:rPr sz="1600" spc="-75" dirty="0">
                <a:latin typeface="Arial"/>
                <a:cs typeface="Arial"/>
              </a:rPr>
              <a:t>cho </a:t>
            </a:r>
            <a:r>
              <a:rPr sz="1600" spc="-125" dirty="0">
                <a:latin typeface="Arial"/>
                <a:cs typeface="Arial"/>
              </a:rPr>
              <a:t>Bộ </a:t>
            </a:r>
            <a:r>
              <a:rPr sz="1600" spc="-25" dirty="0">
                <a:latin typeface="Arial"/>
                <a:cs typeface="Arial"/>
              </a:rPr>
              <a:t>luật </a:t>
            </a:r>
            <a:r>
              <a:rPr sz="1600" spc="-135" dirty="0">
                <a:latin typeface="Arial"/>
                <a:cs typeface="Arial"/>
              </a:rPr>
              <a:t>Lao </a:t>
            </a:r>
            <a:r>
              <a:rPr sz="1600" spc="-65" dirty="0">
                <a:latin typeface="Arial"/>
                <a:cs typeface="Arial"/>
              </a:rPr>
              <a:t>động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85" dirty="0">
                <a:latin typeface="Arial"/>
                <a:cs typeface="Arial"/>
              </a:rPr>
              <a:t>23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85" dirty="0">
                <a:latin typeface="Arial"/>
                <a:cs typeface="Arial"/>
              </a:rPr>
              <a:t>6 </a:t>
            </a:r>
            <a:r>
              <a:rPr sz="1600" spc="-80" dirty="0">
                <a:latin typeface="Arial"/>
                <a:cs typeface="Arial"/>
              </a:rPr>
              <a:t>năm 1994 </a:t>
            </a:r>
            <a:r>
              <a:rPr sz="1600" spc="-160" dirty="0">
                <a:latin typeface="Arial"/>
                <a:cs typeface="Arial"/>
              </a:rPr>
              <a:t>(Sửa </a:t>
            </a:r>
            <a:r>
              <a:rPr sz="1600" spc="-20" dirty="0">
                <a:latin typeface="Arial"/>
                <a:cs typeface="Arial"/>
              </a:rPr>
              <a:t>đổi </a:t>
            </a:r>
            <a:r>
              <a:rPr sz="1600" spc="-55" dirty="0">
                <a:latin typeface="Arial"/>
                <a:cs typeface="Arial"/>
              </a:rPr>
              <a:t>lần </a:t>
            </a:r>
            <a:r>
              <a:rPr sz="1600" spc="-30" dirty="0">
                <a:latin typeface="Arial"/>
                <a:cs typeface="Arial"/>
              </a:rPr>
              <a:t>thứ </a:t>
            </a:r>
            <a:r>
              <a:rPr sz="1600" spc="-40" dirty="0">
                <a:latin typeface="Arial"/>
                <a:cs typeface="Arial"/>
              </a:rPr>
              <a:t>nhất </a:t>
            </a:r>
            <a:r>
              <a:rPr sz="1600" spc="-120" dirty="0">
                <a:latin typeface="Arial"/>
                <a:cs typeface="Arial"/>
              </a:rPr>
              <a:t>ngày </a:t>
            </a:r>
            <a:r>
              <a:rPr sz="1600" spc="-80" dirty="0">
                <a:latin typeface="Arial"/>
                <a:cs typeface="Arial"/>
              </a:rPr>
              <a:t>02 </a:t>
            </a:r>
            <a:r>
              <a:rPr sz="1600" spc="-60" dirty="0">
                <a:latin typeface="Arial"/>
                <a:cs typeface="Arial"/>
              </a:rPr>
              <a:t>tháng  </a:t>
            </a:r>
            <a:r>
              <a:rPr sz="1600" spc="-85" dirty="0">
                <a:latin typeface="Arial"/>
                <a:cs typeface="Arial"/>
              </a:rPr>
              <a:t>04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70" dirty="0">
                <a:latin typeface="Arial"/>
                <a:cs typeface="Arial"/>
              </a:rPr>
              <a:t>2002; </a:t>
            </a:r>
            <a:r>
              <a:rPr sz="1600" spc="-195" dirty="0">
                <a:latin typeface="Arial"/>
                <a:cs typeface="Arial"/>
              </a:rPr>
              <a:t>Sửa </a:t>
            </a:r>
            <a:r>
              <a:rPr sz="1600" spc="-20" dirty="0">
                <a:latin typeface="Arial"/>
                <a:cs typeface="Arial"/>
              </a:rPr>
              <a:t>đổi </a:t>
            </a:r>
            <a:r>
              <a:rPr sz="1600" spc="-60" dirty="0">
                <a:latin typeface="Arial"/>
                <a:cs typeface="Arial"/>
              </a:rPr>
              <a:t>lần </a:t>
            </a:r>
            <a:r>
              <a:rPr sz="1600" spc="-25" dirty="0">
                <a:latin typeface="Arial"/>
                <a:cs typeface="Arial"/>
              </a:rPr>
              <a:t>thứ </a:t>
            </a:r>
            <a:r>
              <a:rPr sz="1600" spc="-65" dirty="0">
                <a:latin typeface="Arial"/>
                <a:cs typeface="Arial"/>
              </a:rPr>
              <a:t>hai </a:t>
            </a:r>
            <a:r>
              <a:rPr sz="1600" spc="-120" dirty="0">
                <a:latin typeface="Arial"/>
                <a:cs typeface="Arial"/>
              </a:rPr>
              <a:t>ngày </a:t>
            </a:r>
            <a:r>
              <a:rPr sz="1600" spc="-80" dirty="0">
                <a:latin typeface="Arial"/>
                <a:cs typeface="Arial"/>
              </a:rPr>
              <a:t>29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85" dirty="0">
                <a:latin typeface="Arial"/>
                <a:cs typeface="Arial"/>
              </a:rPr>
              <a:t>11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70" dirty="0">
                <a:latin typeface="Arial"/>
                <a:cs typeface="Arial"/>
              </a:rPr>
              <a:t>2006; </a:t>
            </a:r>
            <a:r>
              <a:rPr sz="1600" spc="-195" dirty="0">
                <a:latin typeface="Arial"/>
                <a:cs typeface="Arial"/>
              </a:rPr>
              <a:t>Sửa </a:t>
            </a:r>
            <a:r>
              <a:rPr sz="1600" spc="-20" dirty="0">
                <a:latin typeface="Arial"/>
                <a:cs typeface="Arial"/>
              </a:rPr>
              <a:t>đổi </a:t>
            </a:r>
            <a:r>
              <a:rPr sz="1600" spc="-60" dirty="0">
                <a:latin typeface="Arial"/>
                <a:cs typeface="Arial"/>
              </a:rPr>
              <a:t>lần </a:t>
            </a:r>
            <a:r>
              <a:rPr sz="1600" spc="-25" dirty="0">
                <a:latin typeface="Arial"/>
                <a:cs typeface="Arial"/>
              </a:rPr>
              <a:t>thứ </a:t>
            </a:r>
            <a:r>
              <a:rPr sz="1600" spc="-90" dirty="0">
                <a:latin typeface="Arial"/>
                <a:cs typeface="Arial"/>
              </a:rPr>
              <a:t>ba </a:t>
            </a:r>
            <a:r>
              <a:rPr sz="1600" spc="-120" dirty="0">
                <a:latin typeface="Arial"/>
                <a:cs typeface="Arial"/>
              </a:rPr>
              <a:t>ngày </a:t>
            </a:r>
            <a:r>
              <a:rPr sz="1600" spc="-85" dirty="0">
                <a:latin typeface="Arial"/>
                <a:cs typeface="Arial"/>
              </a:rPr>
              <a:t>02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85" dirty="0">
                <a:latin typeface="Arial"/>
                <a:cs typeface="Arial"/>
              </a:rPr>
              <a:t>4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70" dirty="0">
                <a:latin typeface="Arial"/>
                <a:cs typeface="Arial"/>
              </a:rPr>
              <a:t>2007); </a:t>
            </a:r>
            <a:r>
              <a:rPr sz="1600" spc="-105" dirty="0">
                <a:latin typeface="Arial"/>
                <a:cs typeface="Arial"/>
              </a:rPr>
              <a:t>(sau </a:t>
            </a:r>
            <a:r>
              <a:rPr sz="1600" spc="-85" dirty="0">
                <a:latin typeface="Arial"/>
                <a:cs typeface="Arial"/>
              </a:rPr>
              <a:t>đây </a:t>
            </a:r>
            <a:r>
              <a:rPr sz="1600" spc="-70" dirty="0">
                <a:latin typeface="Arial"/>
                <a:cs typeface="Arial"/>
              </a:rPr>
              <a:t>gọi 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65" dirty="0">
                <a:latin typeface="Arial"/>
                <a:cs typeface="Arial"/>
              </a:rPr>
              <a:t>"Bộ </a:t>
            </a:r>
            <a:r>
              <a:rPr sz="1600" spc="-85" dirty="0">
                <a:latin typeface="Arial"/>
                <a:cs typeface="Arial"/>
              </a:rPr>
              <a:t>Luật </a:t>
            </a:r>
            <a:r>
              <a:rPr sz="1600" spc="-135" dirty="0">
                <a:latin typeface="Arial"/>
                <a:cs typeface="Arial"/>
              </a:rPr>
              <a:t>Lao </a:t>
            </a:r>
            <a:r>
              <a:rPr sz="1600" spc="-45" dirty="0">
                <a:latin typeface="Arial"/>
                <a:cs typeface="Arial"/>
              </a:rPr>
              <a:t>động").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65" dirty="0">
                <a:latin typeface="Arial"/>
                <a:cs typeface="Arial"/>
              </a:rPr>
              <a:t>Căn </a:t>
            </a:r>
            <a:r>
              <a:rPr sz="1600" spc="-120" dirty="0">
                <a:latin typeface="Arial"/>
                <a:cs typeface="Arial"/>
              </a:rPr>
              <a:t>cứ </a:t>
            </a:r>
            <a:r>
              <a:rPr sz="1600" spc="-85" dirty="0">
                <a:latin typeface="Arial"/>
                <a:cs typeface="Arial"/>
              </a:rPr>
              <a:t>Luật </a:t>
            </a:r>
            <a:r>
              <a:rPr sz="1600" spc="-125" dirty="0">
                <a:latin typeface="Arial"/>
                <a:cs typeface="Arial"/>
              </a:rPr>
              <a:t>Bảo </a:t>
            </a:r>
            <a:r>
              <a:rPr sz="1600" spc="-50" dirty="0">
                <a:latin typeface="Arial"/>
                <a:cs typeface="Arial"/>
              </a:rPr>
              <a:t>hiểm </a:t>
            </a:r>
            <a:r>
              <a:rPr sz="1600" spc="-130" dirty="0">
                <a:latin typeface="Arial"/>
                <a:cs typeface="Arial"/>
              </a:rPr>
              <a:t>xã </a:t>
            </a:r>
            <a:r>
              <a:rPr sz="1600" spc="-35" dirty="0">
                <a:latin typeface="Arial"/>
                <a:cs typeface="Arial"/>
              </a:rPr>
              <a:t>hội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85" dirty="0">
                <a:latin typeface="Arial"/>
                <a:cs typeface="Arial"/>
              </a:rPr>
              <a:t>29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85" dirty="0">
                <a:latin typeface="Arial"/>
                <a:cs typeface="Arial"/>
              </a:rPr>
              <a:t>6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85" dirty="0">
                <a:latin typeface="Arial"/>
                <a:cs typeface="Arial"/>
              </a:rPr>
              <a:t>2006 </a:t>
            </a:r>
            <a:r>
              <a:rPr sz="1600" spc="-55" dirty="0">
                <a:latin typeface="Arial"/>
                <a:cs typeface="Arial"/>
              </a:rPr>
              <a:t>("Luật </a:t>
            </a:r>
            <a:r>
              <a:rPr sz="1600" spc="-125" dirty="0">
                <a:latin typeface="Arial"/>
                <a:cs typeface="Arial"/>
              </a:rPr>
              <a:t>Bảo </a:t>
            </a:r>
            <a:r>
              <a:rPr sz="1600" spc="-50" dirty="0">
                <a:latin typeface="Arial"/>
                <a:cs typeface="Arial"/>
              </a:rPr>
              <a:t>hiểm </a:t>
            </a:r>
            <a:r>
              <a:rPr sz="1600" spc="-130" dirty="0">
                <a:latin typeface="Arial"/>
                <a:cs typeface="Arial"/>
              </a:rPr>
              <a:t>xã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hội").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65" dirty="0">
                <a:latin typeface="Arial"/>
                <a:cs typeface="Arial"/>
              </a:rPr>
              <a:t>Căn </a:t>
            </a:r>
            <a:r>
              <a:rPr sz="1600" spc="-120" dirty="0">
                <a:latin typeface="Arial"/>
                <a:cs typeface="Arial"/>
              </a:rPr>
              <a:t>cứ </a:t>
            </a:r>
            <a:r>
              <a:rPr sz="1600" spc="-80" dirty="0">
                <a:latin typeface="Arial"/>
                <a:cs typeface="Arial"/>
              </a:rPr>
              <a:t>Nghị </a:t>
            </a:r>
            <a:r>
              <a:rPr sz="1600" spc="-35" dirty="0">
                <a:latin typeface="Arial"/>
                <a:cs typeface="Arial"/>
              </a:rPr>
              <a:t>định, </a:t>
            </a:r>
            <a:r>
              <a:rPr sz="1600" spc="-105" dirty="0">
                <a:latin typeface="Arial"/>
                <a:cs typeface="Arial"/>
              </a:rPr>
              <a:t>Thông </a:t>
            </a:r>
            <a:r>
              <a:rPr sz="1600" spc="-25" dirty="0">
                <a:latin typeface="Arial"/>
                <a:cs typeface="Arial"/>
              </a:rPr>
              <a:t>tư,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95" dirty="0">
                <a:latin typeface="Arial"/>
                <a:cs typeface="Arial"/>
              </a:rPr>
              <a:t>văn có </a:t>
            </a:r>
            <a:r>
              <a:rPr sz="1600" spc="-35" dirty="0">
                <a:latin typeface="Arial"/>
                <a:cs typeface="Arial"/>
              </a:rPr>
              <a:t>liên </a:t>
            </a:r>
            <a:r>
              <a:rPr sz="1600" spc="-75" dirty="0">
                <a:latin typeface="Arial"/>
                <a:cs typeface="Arial"/>
              </a:rPr>
              <a:t>quan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10" dirty="0">
                <a:latin typeface="Arial"/>
                <a:cs typeface="Arial"/>
              </a:rPr>
              <a:t>Chính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phủ.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5" dirty="0">
                <a:latin typeface="Arial"/>
                <a:cs typeface="Arial"/>
              </a:rPr>
              <a:t>Nội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quy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động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này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đã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được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ban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hành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dưới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đây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căn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cứ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vào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cuộc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trao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đổi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giữa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đại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diện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của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người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động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(Công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đoàn)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100" dirty="0">
                <a:latin typeface="Arial"/>
                <a:cs typeface="Arial"/>
              </a:rPr>
              <a:t>Giám </a:t>
            </a:r>
            <a:r>
              <a:rPr sz="1600" spc="-65" dirty="0">
                <a:latin typeface="Arial"/>
                <a:cs typeface="Arial"/>
              </a:rPr>
              <a:t>đốc </a:t>
            </a:r>
            <a:r>
              <a:rPr sz="1600" spc="-40" dirty="0">
                <a:latin typeface="Arial"/>
                <a:cs typeface="Arial"/>
              </a:rPr>
              <a:t>điều </a:t>
            </a:r>
            <a:r>
              <a:rPr sz="1600" spc="-75" dirty="0">
                <a:latin typeface="Arial"/>
                <a:cs typeface="Arial"/>
              </a:rPr>
              <a:t>hành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05" dirty="0">
                <a:latin typeface="Arial"/>
                <a:cs typeface="Arial"/>
              </a:rPr>
              <a:t>(sau </a:t>
            </a:r>
            <a:r>
              <a:rPr sz="1600" spc="-85" dirty="0">
                <a:latin typeface="Arial"/>
                <a:cs typeface="Arial"/>
              </a:rPr>
              <a:t>đây </a:t>
            </a:r>
            <a:r>
              <a:rPr sz="1600" spc="-65" dirty="0">
                <a:latin typeface="Arial"/>
                <a:cs typeface="Arial"/>
              </a:rPr>
              <a:t>gọi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100" dirty="0">
                <a:latin typeface="Arial"/>
                <a:cs typeface="Arial"/>
              </a:rPr>
              <a:t>"Công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ty").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1245"/>
              </a:spcBef>
              <a:tabLst>
                <a:tab pos="1593215" algn="l"/>
                <a:tab pos="2301240" algn="l"/>
                <a:tab pos="2938780" algn="l"/>
              </a:tabLst>
            </a:pPr>
            <a:r>
              <a:rPr sz="2650" b="0" spc="10" dirty="0">
                <a:latin typeface="Arial"/>
                <a:cs typeface="Arial"/>
              </a:rPr>
              <a:t>C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10" dirty="0">
                <a:latin typeface="Arial"/>
                <a:cs typeface="Arial"/>
              </a:rPr>
              <a:t>Ơ	</a:t>
            </a:r>
            <a:r>
              <a:rPr sz="2650" b="0" spc="5" dirty="0">
                <a:latin typeface="Arial"/>
                <a:cs typeface="Arial"/>
              </a:rPr>
              <a:t>S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10" dirty="0">
                <a:latin typeface="Arial"/>
                <a:cs typeface="Arial"/>
              </a:rPr>
              <a:t>Ở	</a:t>
            </a:r>
            <a:r>
              <a:rPr sz="2650" b="0" spc="5" dirty="0">
                <a:latin typeface="Arial"/>
                <a:cs typeface="Arial"/>
              </a:rPr>
              <a:t>Á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5" dirty="0">
                <a:latin typeface="Arial"/>
                <a:cs typeface="Arial"/>
              </a:rPr>
              <a:t>P	</a:t>
            </a:r>
            <a:r>
              <a:rPr sz="2650" b="0" spc="10" dirty="0">
                <a:latin typeface="Arial"/>
                <a:cs typeface="Arial"/>
              </a:rPr>
              <a:t>D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10" dirty="0">
                <a:latin typeface="Arial"/>
                <a:cs typeface="Arial"/>
              </a:rPr>
              <a:t>Ụ</a:t>
            </a:r>
            <a:r>
              <a:rPr sz="2650" b="0" spc="-484" dirty="0">
                <a:latin typeface="Arial"/>
                <a:cs typeface="Arial"/>
              </a:rPr>
              <a:t> </a:t>
            </a:r>
            <a:r>
              <a:rPr sz="2650" b="0" spc="10" dirty="0">
                <a:latin typeface="Arial"/>
                <a:cs typeface="Arial"/>
              </a:rPr>
              <a:t>N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10" dirty="0">
                <a:latin typeface="Arial"/>
                <a:cs typeface="Arial"/>
              </a:rPr>
              <a:t>G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66699"/>
            <a:ext cx="21482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F3863"/>
                </a:solidFill>
              </a:rPr>
              <a:t>III. </a:t>
            </a:r>
            <a:r>
              <a:rPr sz="2000" spc="-155" dirty="0">
                <a:solidFill>
                  <a:srgbClr val="1F3863"/>
                </a:solidFill>
              </a:rPr>
              <a:t>Nghỉ </a:t>
            </a:r>
            <a:r>
              <a:rPr sz="2000" spc="-175" dirty="0">
                <a:solidFill>
                  <a:srgbClr val="1F3863"/>
                </a:solidFill>
              </a:rPr>
              <a:t>không</a:t>
            </a:r>
            <a:r>
              <a:rPr sz="2000" spc="-220" dirty="0">
                <a:solidFill>
                  <a:srgbClr val="1F3863"/>
                </a:solidFill>
              </a:rPr>
              <a:t> </a:t>
            </a:r>
            <a:r>
              <a:rPr sz="2000" spc="-135" dirty="0">
                <a:solidFill>
                  <a:srgbClr val="1F3863"/>
                </a:solidFill>
              </a:rPr>
              <a:t>phép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152296"/>
            <a:ext cx="8014970" cy="2995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555" marR="5080">
              <a:lnSpc>
                <a:spcPct val="150000"/>
              </a:lnSpc>
              <a:spcBef>
                <a:spcPts val="100"/>
              </a:spcBef>
            </a:pPr>
            <a:r>
              <a:rPr sz="1600" spc="-80" dirty="0">
                <a:latin typeface="Arial"/>
                <a:cs typeface="Arial"/>
              </a:rPr>
              <a:t>Nghỉ </a:t>
            </a:r>
            <a:r>
              <a:rPr sz="1600" spc="-70" dirty="0">
                <a:latin typeface="Arial"/>
                <a:cs typeface="Arial"/>
              </a:rPr>
              <a:t>phép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35" dirty="0">
                <a:latin typeface="Arial"/>
                <a:cs typeface="Arial"/>
              </a:rPr>
              <a:t>lý </a:t>
            </a:r>
            <a:r>
              <a:rPr sz="1600" spc="-55" dirty="0">
                <a:latin typeface="Arial"/>
                <a:cs typeface="Arial"/>
              </a:rPr>
              <a:t>do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85" dirty="0">
                <a:latin typeface="Arial"/>
                <a:cs typeface="Arial"/>
              </a:rPr>
              <a:t>đáng </a:t>
            </a:r>
            <a:r>
              <a:rPr sz="1600" spc="-55" dirty="0" err="1">
                <a:latin typeface="Arial"/>
                <a:cs typeface="Arial"/>
              </a:rPr>
              <a:t>đến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0</a:t>
            </a:r>
            <a:r>
              <a:rPr lang="en-US" sz="1600" spc="-85" dirty="0">
                <a:latin typeface="Arial"/>
                <a:cs typeface="Arial"/>
              </a:rPr>
              <a:t>5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100" dirty="0">
                <a:latin typeface="Arial"/>
                <a:cs typeface="Arial"/>
              </a:rPr>
              <a:t>cộng </a:t>
            </a:r>
            <a:r>
              <a:rPr sz="1600" dirty="0">
                <a:latin typeface="Arial"/>
                <a:cs typeface="Arial"/>
              </a:rPr>
              <a:t>dồn/ </a:t>
            </a:r>
            <a:r>
              <a:rPr sz="1600" spc="-60" dirty="0">
                <a:latin typeface="Arial"/>
                <a:cs typeface="Arial"/>
              </a:rPr>
              <a:t>tháng </a:t>
            </a:r>
            <a:r>
              <a:rPr sz="1600" spc="-95" dirty="0">
                <a:latin typeface="Arial"/>
                <a:cs typeface="Arial"/>
              </a:rPr>
              <a:t>hoặc </a:t>
            </a:r>
            <a:r>
              <a:rPr sz="1600" spc="-85" dirty="0">
                <a:latin typeface="Arial"/>
                <a:cs typeface="Arial"/>
              </a:rPr>
              <a:t>20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100" dirty="0">
                <a:latin typeface="Arial"/>
                <a:cs typeface="Arial"/>
              </a:rPr>
              <a:t>cộng </a:t>
            </a:r>
            <a:r>
              <a:rPr sz="1600" dirty="0">
                <a:latin typeface="Arial"/>
                <a:cs typeface="Arial"/>
              </a:rPr>
              <a:t>dồn/  </a:t>
            </a:r>
            <a:r>
              <a:rPr sz="1600" spc="-80" dirty="0">
                <a:latin typeface="Arial"/>
                <a:cs typeface="Arial"/>
              </a:rPr>
              <a:t>năm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25" dirty="0">
                <a:latin typeface="Arial"/>
                <a:cs typeface="Arial"/>
              </a:rPr>
              <a:t>bị </a:t>
            </a:r>
            <a:r>
              <a:rPr sz="1600" spc="-155" dirty="0">
                <a:latin typeface="Arial"/>
                <a:cs typeface="Arial"/>
              </a:rPr>
              <a:t>sa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thải.</a:t>
            </a:r>
            <a:endParaRPr sz="1600" dirty="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104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00" dirty="0">
                <a:latin typeface="Arial"/>
                <a:cs typeface="Arial"/>
              </a:rPr>
              <a:t>Những </a:t>
            </a:r>
            <a:r>
              <a:rPr sz="1600" spc="-55" dirty="0">
                <a:latin typeface="Arial"/>
                <a:cs typeface="Arial"/>
              </a:rPr>
              <a:t>trường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100" dirty="0">
                <a:latin typeface="Arial"/>
                <a:cs typeface="Arial"/>
              </a:rPr>
              <a:t>được xem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35" dirty="0">
                <a:latin typeface="Arial"/>
                <a:cs typeface="Arial"/>
              </a:rPr>
              <a:t>lý </a:t>
            </a:r>
            <a:r>
              <a:rPr sz="1600" spc="-55" dirty="0">
                <a:latin typeface="Arial"/>
                <a:cs typeface="Arial"/>
              </a:rPr>
              <a:t>do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85" dirty="0">
                <a:latin typeface="Arial"/>
                <a:cs typeface="Arial"/>
              </a:rPr>
              <a:t>đáng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là:</a:t>
            </a:r>
            <a:endParaRPr sz="1600" dirty="0">
              <a:latin typeface="Arial"/>
              <a:cs typeface="Arial"/>
            </a:endParaRPr>
          </a:p>
          <a:p>
            <a:pPr marL="789940" indent="-286385">
              <a:lnSpc>
                <a:spcPct val="100000"/>
              </a:lnSpc>
              <a:spcBef>
                <a:spcPts val="960"/>
              </a:spcBef>
              <a:buChar char="-"/>
              <a:tabLst>
                <a:tab pos="789940" algn="l"/>
                <a:tab pos="790575" algn="l"/>
              </a:tabLst>
            </a:pPr>
            <a:r>
              <a:rPr sz="1600" spc="-80" dirty="0">
                <a:latin typeface="Arial"/>
                <a:cs typeface="Arial"/>
              </a:rPr>
              <a:t>Thiên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tai</a:t>
            </a:r>
            <a:endParaRPr sz="1600" dirty="0">
              <a:latin typeface="Arial"/>
              <a:cs typeface="Arial"/>
            </a:endParaRPr>
          </a:p>
          <a:p>
            <a:pPr marL="789940" indent="-286385">
              <a:lnSpc>
                <a:spcPct val="100000"/>
              </a:lnSpc>
              <a:spcBef>
                <a:spcPts val="960"/>
              </a:spcBef>
              <a:buChar char="-"/>
              <a:tabLst>
                <a:tab pos="789940" algn="l"/>
                <a:tab pos="790575" algn="l"/>
              </a:tabLst>
            </a:pPr>
            <a:r>
              <a:rPr sz="1600" spc="-114" dirty="0">
                <a:latin typeface="Arial"/>
                <a:cs typeface="Arial"/>
              </a:rPr>
              <a:t>Hỏa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hoạn</a:t>
            </a:r>
            <a:endParaRPr sz="1600" dirty="0">
              <a:latin typeface="Arial"/>
              <a:cs typeface="Arial"/>
            </a:endParaRPr>
          </a:p>
          <a:p>
            <a:pPr marL="789940" indent="-286385">
              <a:lnSpc>
                <a:spcPct val="100000"/>
              </a:lnSpc>
              <a:spcBef>
                <a:spcPts val="960"/>
              </a:spcBef>
              <a:buChar char="-"/>
              <a:tabLst>
                <a:tab pos="789940" algn="l"/>
                <a:tab pos="790575" algn="l"/>
              </a:tabLst>
            </a:pPr>
            <a:r>
              <a:rPr sz="1600" spc="-130" dirty="0">
                <a:latin typeface="Arial"/>
                <a:cs typeface="Arial"/>
              </a:rPr>
              <a:t>Bản </a:t>
            </a:r>
            <a:r>
              <a:rPr sz="1600" spc="-40" dirty="0">
                <a:latin typeface="Arial"/>
                <a:cs typeface="Arial"/>
              </a:rPr>
              <a:t>thân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85" dirty="0">
                <a:latin typeface="Arial"/>
                <a:cs typeface="Arial"/>
              </a:rPr>
              <a:t>người </a:t>
            </a:r>
            <a:r>
              <a:rPr sz="1600" spc="-40" dirty="0">
                <a:latin typeface="Arial"/>
                <a:cs typeface="Arial"/>
              </a:rPr>
              <a:t>thân </a:t>
            </a:r>
            <a:r>
              <a:rPr sz="1600" spc="-25" dirty="0">
                <a:latin typeface="Arial"/>
                <a:cs typeface="Arial"/>
              </a:rPr>
              <a:t>bị </a:t>
            </a:r>
            <a:r>
              <a:rPr sz="1600" spc="-70" dirty="0">
                <a:latin typeface="Arial"/>
                <a:cs typeface="Arial"/>
              </a:rPr>
              <a:t>bệnh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100" dirty="0">
                <a:latin typeface="Arial"/>
                <a:cs typeface="Arial"/>
              </a:rPr>
              <a:t>chứng </a:t>
            </a:r>
            <a:r>
              <a:rPr sz="1600" spc="-75" dirty="0">
                <a:latin typeface="Arial"/>
                <a:cs typeface="Arial"/>
              </a:rPr>
              <a:t>nhận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35" dirty="0">
                <a:latin typeface="Arial"/>
                <a:cs typeface="Arial"/>
              </a:rPr>
              <a:t>cơ </a:t>
            </a:r>
            <a:r>
              <a:rPr sz="1600" spc="-155" dirty="0">
                <a:latin typeface="Arial"/>
                <a:cs typeface="Arial"/>
              </a:rPr>
              <a:t>sở </a:t>
            </a:r>
            <a:r>
              <a:rPr sz="1600" spc="-80" dirty="0">
                <a:latin typeface="Arial"/>
                <a:cs typeface="Arial"/>
              </a:rPr>
              <a:t>y </a:t>
            </a:r>
            <a:r>
              <a:rPr sz="1600" spc="-10" dirty="0">
                <a:latin typeface="Arial"/>
                <a:cs typeface="Arial"/>
              </a:rPr>
              <a:t>tế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40" dirty="0">
                <a:latin typeface="Arial"/>
                <a:cs typeface="Arial"/>
              </a:rPr>
              <a:t>thẩm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quyền</a:t>
            </a:r>
            <a:endParaRPr sz="1600" dirty="0">
              <a:latin typeface="Arial"/>
              <a:cs typeface="Arial"/>
            </a:endParaRPr>
          </a:p>
          <a:p>
            <a:pPr marL="789940" indent="-286385">
              <a:lnSpc>
                <a:spcPct val="100000"/>
              </a:lnSpc>
              <a:spcBef>
                <a:spcPts val="960"/>
              </a:spcBef>
              <a:buChar char="-"/>
              <a:tabLst>
                <a:tab pos="789940" algn="l"/>
                <a:tab pos="790575" algn="l"/>
              </a:tabLst>
            </a:pPr>
            <a:r>
              <a:rPr sz="1600" spc="-190" dirty="0">
                <a:latin typeface="Arial"/>
                <a:cs typeface="Arial"/>
              </a:rPr>
              <a:t>Các </a:t>
            </a:r>
            <a:r>
              <a:rPr sz="1600" spc="-60" dirty="0">
                <a:latin typeface="Arial"/>
                <a:cs typeface="Arial"/>
              </a:rPr>
              <a:t>trường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100" dirty="0">
                <a:latin typeface="Arial"/>
                <a:cs typeface="Arial"/>
              </a:rPr>
              <a:t>khác được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30" dirty="0">
                <a:latin typeface="Arial"/>
                <a:cs typeface="Arial"/>
              </a:rPr>
              <a:t>định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25" dirty="0">
                <a:latin typeface="Arial"/>
                <a:cs typeface="Arial"/>
              </a:rPr>
              <a:t>luật </a:t>
            </a:r>
            <a:r>
              <a:rPr sz="1600" spc="-55" dirty="0">
                <a:latin typeface="Arial"/>
                <a:cs typeface="Arial"/>
              </a:rPr>
              <a:t>lao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động.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b="1" spc="-130" dirty="0">
                <a:solidFill>
                  <a:srgbClr val="1F3863"/>
                </a:solidFill>
                <a:latin typeface="Arial"/>
                <a:cs typeface="Arial"/>
              </a:rPr>
              <a:t>IV. </a:t>
            </a:r>
            <a:r>
              <a:rPr sz="2000" b="1" spc="-165" dirty="0">
                <a:solidFill>
                  <a:srgbClr val="1F3863"/>
                </a:solidFill>
                <a:latin typeface="Arial"/>
                <a:cs typeface="Arial"/>
              </a:rPr>
              <a:t>Quy </a:t>
            </a:r>
            <a:r>
              <a:rPr sz="2000" b="1" spc="-80" dirty="0">
                <a:solidFill>
                  <a:srgbClr val="1F3863"/>
                </a:solidFill>
                <a:latin typeface="Arial"/>
                <a:cs typeface="Arial"/>
              </a:rPr>
              <a:t>trình </a:t>
            </a:r>
            <a:r>
              <a:rPr sz="2000" b="1" spc="-185" dirty="0">
                <a:solidFill>
                  <a:srgbClr val="1F3863"/>
                </a:solidFill>
                <a:latin typeface="Arial"/>
                <a:cs typeface="Arial"/>
              </a:rPr>
              <a:t>xử </a:t>
            </a:r>
            <a:r>
              <a:rPr sz="2000" b="1" spc="-120" dirty="0">
                <a:solidFill>
                  <a:srgbClr val="1F3863"/>
                </a:solidFill>
                <a:latin typeface="Arial"/>
                <a:cs typeface="Arial"/>
              </a:rPr>
              <a:t>lý </a:t>
            </a:r>
            <a:r>
              <a:rPr sz="2000" b="1" spc="-160" dirty="0">
                <a:solidFill>
                  <a:srgbClr val="1F3863"/>
                </a:solidFill>
                <a:latin typeface="Arial"/>
                <a:cs typeface="Arial"/>
              </a:rPr>
              <a:t>kỷ</a:t>
            </a:r>
            <a:r>
              <a:rPr sz="2000" b="1" spc="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1F3863"/>
                </a:solidFill>
                <a:latin typeface="Arial"/>
                <a:cs typeface="Arial"/>
              </a:rPr>
              <a:t>luật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72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10" h="885825">
                <a:moveTo>
                  <a:pt x="1654937" y="0"/>
                </a:moveTo>
                <a:lnTo>
                  <a:pt x="88544" y="0"/>
                </a:lnTo>
                <a:lnTo>
                  <a:pt x="54076" y="6955"/>
                </a:lnTo>
                <a:lnTo>
                  <a:pt x="25931" y="25923"/>
                </a:lnTo>
                <a:lnTo>
                  <a:pt x="6957" y="54060"/>
                </a:lnTo>
                <a:lnTo>
                  <a:pt x="0" y="88518"/>
                </a:lnTo>
                <a:lnTo>
                  <a:pt x="0" y="796924"/>
                </a:lnTo>
                <a:lnTo>
                  <a:pt x="6957" y="831383"/>
                </a:lnTo>
                <a:lnTo>
                  <a:pt x="25931" y="859520"/>
                </a:lnTo>
                <a:lnTo>
                  <a:pt x="54076" y="878488"/>
                </a:lnTo>
                <a:lnTo>
                  <a:pt x="88544" y="885443"/>
                </a:lnTo>
                <a:lnTo>
                  <a:pt x="1654937" y="885443"/>
                </a:lnTo>
                <a:lnTo>
                  <a:pt x="1689395" y="878488"/>
                </a:lnTo>
                <a:lnTo>
                  <a:pt x="1717532" y="859520"/>
                </a:lnTo>
                <a:lnTo>
                  <a:pt x="1736500" y="831383"/>
                </a:lnTo>
                <a:lnTo>
                  <a:pt x="1743455" y="796924"/>
                </a:lnTo>
                <a:lnTo>
                  <a:pt x="1743455" y="88518"/>
                </a:lnTo>
                <a:lnTo>
                  <a:pt x="1736500" y="54060"/>
                </a:lnTo>
                <a:lnTo>
                  <a:pt x="1717532" y="25923"/>
                </a:lnTo>
                <a:lnTo>
                  <a:pt x="1689395" y="6955"/>
                </a:lnTo>
                <a:lnTo>
                  <a:pt x="1654937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372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10" h="885825">
                <a:moveTo>
                  <a:pt x="0" y="88518"/>
                </a:moveTo>
                <a:lnTo>
                  <a:pt x="6957" y="54060"/>
                </a:lnTo>
                <a:lnTo>
                  <a:pt x="25931" y="25923"/>
                </a:lnTo>
                <a:lnTo>
                  <a:pt x="54076" y="6955"/>
                </a:lnTo>
                <a:lnTo>
                  <a:pt x="88544" y="0"/>
                </a:lnTo>
                <a:lnTo>
                  <a:pt x="1654937" y="0"/>
                </a:lnTo>
                <a:lnTo>
                  <a:pt x="1689395" y="6955"/>
                </a:lnTo>
                <a:lnTo>
                  <a:pt x="1717532" y="25923"/>
                </a:lnTo>
                <a:lnTo>
                  <a:pt x="1736500" y="54060"/>
                </a:lnTo>
                <a:lnTo>
                  <a:pt x="1743455" y="88518"/>
                </a:lnTo>
                <a:lnTo>
                  <a:pt x="1743455" y="796924"/>
                </a:lnTo>
                <a:lnTo>
                  <a:pt x="1736500" y="831383"/>
                </a:lnTo>
                <a:lnTo>
                  <a:pt x="1717532" y="859520"/>
                </a:lnTo>
                <a:lnTo>
                  <a:pt x="1689395" y="878488"/>
                </a:lnTo>
                <a:lnTo>
                  <a:pt x="1654937" y="885443"/>
                </a:lnTo>
                <a:lnTo>
                  <a:pt x="88544" y="885443"/>
                </a:lnTo>
                <a:lnTo>
                  <a:pt x="54076" y="878488"/>
                </a:lnTo>
                <a:lnTo>
                  <a:pt x="25931" y="859520"/>
                </a:lnTo>
                <a:lnTo>
                  <a:pt x="6957" y="831383"/>
                </a:lnTo>
                <a:lnTo>
                  <a:pt x="0" y="796924"/>
                </a:lnTo>
                <a:lnTo>
                  <a:pt x="0" y="88518"/>
                </a:lnTo>
                <a:close/>
              </a:path>
            </a:pathLst>
          </a:custGeom>
          <a:ln w="9143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656" y="4419345"/>
            <a:ext cx="982344" cy="46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20"/>
              </a:lnSpc>
              <a:spcBef>
                <a:spcPts val="100"/>
              </a:spcBef>
            </a:pPr>
            <a:r>
              <a:rPr sz="1500" b="1" spc="-150" dirty="0">
                <a:solidFill>
                  <a:srgbClr val="FFFFFF"/>
                </a:solidFill>
                <a:latin typeface="Arial"/>
                <a:cs typeface="Arial"/>
              </a:rPr>
              <a:t>Trưởng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20"/>
              </a:lnSpc>
            </a:pPr>
            <a:r>
              <a:rPr sz="1500" b="1" spc="-95" dirty="0">
                <a:solidFill>
                  <a:srgbClr val="FFFFFF"/>
                </a:solidFill>
                <a:latin typeface="Arial"/>
                <a:cs typeface="Arial"/>
              </a:rPr>
              <a:t>phòng/HOD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6988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10" h="1176654">
                <a:moveTo>
                  <a:pt x="1625854" y="0"/>
                </a:moveTo>
                <a:lnTo>
                  <a:pt x="117652" y="0"/>
                </a:lnTo>
                <a:lnTo>
                  <a:pt x="71858" y="9249"/>
                </a:lnTo>
                <a:lnTo>
                  <a:pt x="34461" y="34464"/>
                </a:lnTo>
                <a:lnTo>
                  <a:pt x="9246" y="71848"/>
                </a:lnTo>
                <a:lnTo>
                  <a:pt x="0" y="117602"/>
                </a:lnTo>
                <a:lnTo>
                  <a:pt x="0" y="1058875"/>
                </a:lnTo>
                <a:lnTo>
                  <a:pt x="9246" y="1104669"/>
                </a:lnTo>
                <a:lnTo>
                  <a:pt x="34461" y="1142066"/>
                </a:lnTo>
                <a:lnTo>
                  <a:pt x="71858" y="1167281"/>
                </a:lnTo>
                <a:lnTo>
                  <a:pt x="117652" y="1176528"/>
                </a:lnTo>
                <a:lnTo>
                  <a:pt x="1625854" y="1176528"/>
                </a:lnTo>
                <a:lnTo>
                  <a:pt x="1671607" y="1167281"/>
                </a:lnTo>
                <a:lnTo>
                  <a:pt x="1708991" y="1142066"/>
                </a:lnTo>
                <a:lnTo>
                  <a:pt x="1734206" y="1104669"/>
                </a:lnTo>
                <a:lnTo>
                  <a:pt x="1743456" y="1058875"/>
                </a:lnTo>
                <a:lnTo>
                  <a:pt x="1743456" y="117602"/>
                </a:lnTo>
                <a:lnTo>
                  <a:pt x="1734206" y="71848"/>
                </a:lnTo>
                <a:lnTo>
                  <a:pt x="1708991" y="34464"/>
                </a:lnTo>
                <a:lnTo>
                  <a:pt x="1671607" y="9249"/>
                </a:lnTo>
                <a:lnTo>
                  <a:pt x="162585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988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10" h="1176654">
                <a:moveTo>
                  <a:pt x="0" y="117602"/>
                </a:moveTo>
                <a:lnTo>
                  <a:pt x="9246" y="71848"/>
                </a:lnTo>
                <a:lnTo>
                  <a:pt x="34461" y="34464"/>
                </a:lnTo>
                <a:lnTo>
                  <a:pt x="71858" y="9249"/>
                </a:lnTo>
                <a:lnTo>
                  <a:pt x="117652" y="0"/>
                </a:lnTo>
                <a:lnTo>
                  <a:pt x="1625854" y="0"/>
                </a:lnTo>
                <a:lnTo>
                  <a:pt x="1671607" y="9249"/>
                </a:lnTo>
                <a:lnTo>
                  <a:pt x="1708991" y="34464"/>
                </a:lnTo>
                <a:lnTo>
                  <a:pt x="1734206" y="71848"/>
                </a:lnTo>
                <a:lnTo>
                  <a:pt x="1743456" y="117602"/>
                </a:lnTo>
                <a:lnTo>
                  <a:pt x="1743456" y="1058875"/>
                </a:lnTo>
                <a:lnTo>
                  <a:pt x="1734206" y="1104669"/>
                </a:lnTo>
                <a:lnTo>
                  <a:pt x="1708991" y="1142066"/>
                </a:lnTo>
                <a:lnTo>
                  <a:pt x="1671607" y="1167281"/>
                </a:lnTo>
                <a:lnTo>
                  <a:pt x="1625854" y="1176528"/>
                </a:lnTo>
                <a:lnTo>
                  <a:pt x="117652" y="1176528"/>
                </a:lnTo>
                <a:lnTo>
                  <a:pt x="71858" y="1167281"/>
                </a:lnTo>
                <a:lnTo>
                  <a:pt x="34461" y="1142066"/>
                </a:lnTo>
                <a:lnTo>
                  <a:pt x="9246" y="1104669"/>
                </a:lnTo>
                <a:lnTo>
                  <a:pt x="0" y="1058875"/>
                </a:lnTo>
                <a:lnTo>
                  <a:pt x="0" y="117602"/>
                </a:lnTo>
                <a:close/>
              </a:path>
            </a:pathLst>
          </a:custGeom>
          <a:ln w="6096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6324" y="5043678"/>
            <a:ext cx="1345565" cy="6718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6364" marR="5080" indent="-113664">
              <a:lnSpc>
                <a:spcPts val="1639"/>
              </a:lnSpc>
              <a:spcBef>
                <a:spcPts val="285"/>
              </a:spcBef>
              <a:buChar char="•"/>
              <a:tabLst>
                <a:tab pos="127000" algn="l"/>
              </a:tabLst>
            </a:pPr>
            <a:r>
              <a:rPr sz="1500" spc="-95" dirty="0">
                <a:latin typeface="Arial"/>
                <a:cs typeface="Arial"/>
              </a:rPr>
              <a:t>Thông </a:t>
            </a:r>
            <a:r>
              <a:rPr sz="1500" spc="-70" dirty="0">
                <a:latin typeface="Arial"/>
                <a:cs typeface="Arial"/>
              </a:rPr>
              <a:t>báo </a:t>
            </a:r>
            <a:r>
              <a:rPr sz="1500" spc="20" dirty="0">
                <a:latin typeface="Arial"/>
                <a:cs typeface="Arial"/>
              </a:rPr>
              <a:t>&amp;  </a:t>
            </a:r>
            <a:r>
              <a:rPr sz="1500" spc="-35" dirty="0">
                <a:latin typeface="Arial"/>
                <a:cs typeface="Arial"/>
              </a:rPr>
              <a:t>phối </a:t>
            </a:r>
            <a:r>
              <a:rPr sz="1500" spc="-75" dirty="0">
                <a:latin typeface="Arial"/>
                <a:cs typeface="Arial"/>
              </a:rPr>
              <a:t>hợp </a:t>
            </a:r>
            <a:r>
              <a:rPr sz="1500" spc="-210" dirty="0">
                <a:latin typeface="Arial"/>
                <a:cs typeface="Arial"/>
              </a:rPr>
              <a:t>HR </a:t>
            </a:r>
            <a:r>
              <a:rPr sz="1500" spc="-50" dirty="0">
                <a:latin typeface="Arial"/>
                <a:cs typeface="Arial"/>
              </a:rPr>
              <a:t>để  </a:t>
            </a:r>
            <a:r>
              <a:rPr sz="1500" spc="-55" dirty="0">
                <a:latin typeface="Arial"/>
                <a:cs typeface="Arial"/>
              </a:rPr>
              <a:t>lập </a:t>
            </a:r>
            <a:r>
              <a:rPr sz="1500" spc="-45" dirty="0">
                <a:latin typeface="Arial"/>
                <a:cs typeface="Arial"/>
              </a:rPr>
              <a:t>hồ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140" dirty="0">
                <a:latin typeface="Arial"/>
                <a:cs typeface="Arial"/>
              </a:rPr>
              <a:t>sơ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9004" y="4433315"/>
            <a:ext cx="559435" cy="434340"/>
          </a:xfrm>
          <a:custGeom>
            <a:avLst/>
            <a:gdLst/>
            <a:ahLst/>
            <a:cxnLst/>
            <a:rect l="l" t="t" r="r" b="b"/>
            <a:pathLst>
              <a:path w="559435" h="434339">
                <a:moveTo>
                  <a:pt x="342138" y="0"/>
                </a:moveTo>
                <a:lnTo>
                  <a:pt x="342138" y="86867"/>
                </a:lnTo>
                <a:lnTo>
                  <a:pt x="0" y="86867"/>
                </a:lnTo>
                <a:lnTo>
                  <a:pt x="0" y="347471"/>
                </a:lnTo>
                <a:lnTo>
                  <a:pt x="342138" y="347471"/>
                </a:lnTo>
                <a:lnTo>
                  <a:pt x="342138" y="434339"/>
                </a:lnTo>
                <a:lnTo>
                  <a:pt x="559307" y="217169"/>
                </a:lnTo>
                <a:lnTo>
                  <a:pt x="342138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9004" y="4433315"/>
            <a:ext cx="559435" cy="434340"/>
          </a:xfrm>
          <a:custGeom>
            <a:avLst/>
            <a:gdLst/>
            <a:ahLst/>
            <a:cxnLst/>
            <a:rect l="l" t="t" r="r" b="b"/>
            <a:pathLst>
              <a:path w="559435" h="434339">
                <a:moveTo>
                  <a:pt x="0" y="86867"/>
                </a:moveTo>
                <a:lnTo>
                  <a:pt x="342138" y="86867"/>
                </a:lnTo>
                <a:lnTo>
                  <a:pt x="342138" y="0"/>
                </a:lnTo>
                <a:lnTo>
                  <a:pt x="559307" y="217169"/>
                </a:lnTo>
                <a:lnTo>
                  <a:pt x="342138" y="434339"/>
                </a:lnTo>
                <a:lnTo>
                  <a:pt x="342138" y="347471"/>
                </a:lnTo>
                <a:lnTo>
                  <a:pt x="0" y="347471"/>
                </a:lnTo>
                <a:lnTo>
                  <a:pt x="0" y="86867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4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10" h="885825">
                <a:moveTo>
                  <a:pt x="1654937" y="0"/>
                </a:moveTo>
                <a:lnTo>
                  <a:pt x="88518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4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8" y="885443"/>
                </a:lnTo>
                <a:lnTo>
                  <a:pt x="1654937" y="885443"/>
                </a:lnTo>
                <a:lnTo>
                  <a:pt x="1689395" y="878488"/>
                </a:lnTo>
                <a:lnTo>
                  <a:pt x="1717532" y="859520"/>
                </a:lnTo>
                <a:lnTo>
                  <a:pt x="1736500" y="831383"/>
                </a:lnTo>
                <a:lnTo>
                  <a:pt x="1743455" y="796924"/>
                </a:lnTo>
                <a:lnTo>
                  <a:pt x="1743455" y="88518"/>
                </a:lnTo>
                <a:lnTo>
                  <a:pt x="1736500" y="54060"/>
                </a:lnTo>
                <a:lnTo>
                  <a:pt x="1717532" y="25923"/>
                </a:lnTo>
                <a:lnTo>
                  <a:pt x="1689395" y="6955"/>
                </a:lnTo>
                <a:lnTo>
                  <a:pt x="1654937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10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8" y="0"/>
                </a:lnTo>
                <a:lnTo>
                  <a:pt x="1654937" y="0"/>
                </a:lnTo>
                <a:lnTo>
                  <a:pt x="1689395" y="6955"/>
                </a:lnTo>
                <a:lnTo>
                  <a:pt x="1717532" y="25923"/>
                </a:lnTo>
                <a:lnTo>
                  <a:pt x="1736500" y="54060"/>
                </a:lnTo>
                <a:lnTo>
                  <a:pt x="1743455" y="88518"/>
                </a:lnTo>
                <a:lnTo>
                  <a:pt x="1743455" y="796924"/>
                </a:lnTo>
                <a:lnTo>
                  <a:pt x="1736500" y="831383"/>
                </a:lnTo>
                <a:lnTo>
                  <a:pt x="1717532" y="859520"/>
                </a:lnTo>
                <a:lnTo>
                  <a:pt x="1689395" y="878488"/>
                </a:lnTo>
                <a:lnTo>
                  <a:pt x="1654937" y="885443"/>
                </a:lnTo>
                <a:lnTo>
                  <a:pt x="88518" y="885443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4"/>
                </a:lnTo>
                <a:lnTo>
                  <a:pt x="0" y="88518"/>
                </a:lnTo>
                <a:close/>
              </a:path>
            </a:pathLst>
          </a:custGeom>
          <a:ln w="9143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6465" y="4419345"/>
            <a:ext cx="253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90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48100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10" h="1176654">
                <a:moveTo>
                  <a:pt x="1625853" y="0"/>
                </a:moveTo>
                <a:lnTo>
                  <a:pt x="117601" y="0"/>
                </a:lnTo>
                <a:lnTo>
                  <a:pt x="71848" y="9249"/>
                </a:lnTo>
                <a:lnTo>
                  <a:pt x="34464" y="34464"/>
                </a:lnTo>
                <a:lnTo>
                  <a:pt x="9249" y="71848"/>
                </a:lnTo>
                <a:lnTo>
                  <a:pt x="0" y="117602"/>
                </a:lnTo>
                <a:lnTo>
                  <a:pt x="0" y="1058875"/>
                </a:lnTo>
                <a:lnTo>
                  <a:pt x="9249" y="1104669"/>
                </a:lnTo>
                <a:lnTo>
                  <a:pt x="34464" y="1142066"/>
                </a:lnTo>
                <a:lnTo>
                  <a:pt x="71848" y="1167281"/>
                </a:lnTo>
                <a:lnTo>
                  <a:pt x="117601" y="1176528"/>
                </a:lnTo>
                <a:lnTo>
                  <a:pt x="1625853" y="1176528"/>
                </a:lnTo>
                <a:lnTo>
                  <a:pt x="1671607" y="1167281"/>
                </a:lnTo>
                <a:lnTo>
                  <a:pt x="1708991" y="1142066"/>
                </a:lnTo>
                <a:lnTo>
                  <a:pt x="1734206" y="1104669"/>
                </a:lnTo>
                <a:lnTo>
                  <a:pt x="1743455" y="1058875"/>
                </a:lnTo>
                <a:lnTo>
                  <a:pt x="1743455" y="117602"/>
                </a:lnTo>
                <a:lnTo>
                  <a:pt x="1734206" y="71848"/>
                </a:lnTo>
                <a:lnTo>
                  <a:pt x="1708991" y="34464"/>
                </a:lnTo>
                <a:lnTo>
                  <a:pt x="1671607" y="9249"/>
                </a:lnTo>
                <a:lnTo>
                  <a:pt x="162585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8100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10" h="1176654">
                <a:moveTo>
                  <a:pt x="0" y="117602"/>
                </a:moveTo>
                <a:lnTo>
                  <a:pt x="9249" y="71848"/>
                </a:lnTo>
                <a:lnTo>
                  <a:pt x="34464" y="34464"/>
                </a:lnTo>
                <a:lnTo>
                  <a:pt x="71848" y="9249"/>
                </a:lnTo>
                <a:lnTo>
                  <a:pt x="117601" y="0"/>
                </a:lnTo>
                <a:lnTo>
                  <a:pt x="1625853" y="0"/>
                </a:lnTo>
                <a:lnTo>
                  <a:pt x="1671607" y="9249"/>
                </a:lnTo>
                <a:lnTo>
                  <a:pt x="1708991" y="34464"/>
                </a:lnTo>
                <a:lnTo>
                  <a:pt x="1734206" y="71848"/>
                </a:lnTo>
                <a:lnTo>
                  <a:pt x="1743455" y="117602"/>
                </a:lnTo>
                <a:lnTo>
                  <a:pt x="1743455" y="1058875"/>
                </a:lnTo>
                <a:lnTo>
                  <a:pt x="1734206" y="1104669"/>
                </a:lnTo>
                <a:lnTo>
                  <a:pt x="1708991" y="1142066"/>
                </a:lnTo>
                <a:lnTo>
                  <a:pt x="1671607" y="1167281"/>
                </a:lnTo>
                <a:lnTo>
                  <a:pt x="1625853" y="1176528"/>
                </a:lnTo>
                <a:lnTo>
                  <a:pt x="117601" y="1176528"/>
                </a:lnTo>
                <a:lnTo>
                  <a:pt x="71848" y="1167281"/>
                </a:lnTo>
                <a:lnTo>
                  <a:pt x="34464" y="1142066"/>
                </a:lnTo>
                <a:lnTo>
                  <a:pt x="9249" y="1104669"/>
                </a:lnTo>
                <a:lnTo>
                  <a:pt x="0" y="1058875"/>
                </a:lnTo>
                <a:lnTo>
                  <a:pt x="0" y="117602"/>
                </a:lnTo>
                <a:close/>
              </a:path>
            </a:pathLst>
          </a:custGeom>
          <a:ln w="6096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77132" y="5043678"/>
            <a:ext cx="134429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72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500" spc="-70" dirty="0">
                <a:latin typeface="Arial"/>
                <a:cs typeface="Arial"/>
              </a:rPr>
              <a:t>Điều </a:t>
            </a:r>
            <a:r>
              <a:rPr sz="1500" spc="-15" dirty="0">
                <a:latin typeface="Arial"/>
                <a:cs typeface="Arial"/>
              </a:rPr>
              <a:t>tra </a:t>
            </a:r>
            <a:r>
              <a:rPr sz="1500" spc="20" dirty="0">
                <a:latin typeface="Arial"/>
                <a:cs typeface="Arial"/>
              </a:rPr>
              <a:t>&amp;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-110" dirty="0">
                <a:latin typeface="Arial"/>
                <a:cs typeface="Arial"/>
              </a:rPr>
              <a:t>xử </a:t>
            </a:r>
            <a:r>
              <a:rPr sz="1500" spc="-30" dirty="0">
                <a:latin typeface="Arial"/>
                <a:cs typeface="Arial"/>
              </a:rPr>
              <a:t>lý</a:t>
            </a:r>
            <a:endParaRPr sz="1500">
              <a:latin typeface="Arial"/>
              <a:cs typeface="Arial"/>
            </a:endParaRPr>
          </a:p>
          <a:p>
            <a:pPr marL="127000">
              <a:lnSpc>
                <a:spcPts val="1720"/>
              </a:lnSpc>
            </a:pPr>
            <a:r>
              <a:rPr sz="1500" spc="-45" dirty="0">
                <a:latin typeface="Arial"/>
                <a:cs typeface="Arial"/>
              </a:rPr>
              <a:t>hồ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140" dirty="0">
                <a:latin typeface="Arial"/>
                <a:cs typeface="Arial"/>
              </a:rPr>
              <a:t>sơ</a:t>
            </a:r>
            <a:endParaRPr sz="1500">
              <a:latin typeface="Arial"/>
              <a:cs typeface="Arial"/>
            </a:endParaRPr>
          </a:p>
          <a:p>
            <a:pPr marL="127000" indent="-114300">
              <a:lnSpc>
                <a:spcPts val="173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500" spc="-140" dirty="0">
                <a:latin typeface="Arial"/>
                <a:cs typeface="Arial"/>
              </a:rPr>
              <a:t>Lấy </a:t>
            </a:r>
            <a:r>
              <a:rPr sz="1500" spc="-75" dirty="0">
                <a:latin typeface="Arial"/>
                <a:cs typeface="Arial"/>
              </a:rPr>
              <a:t>ý </a:t>
            </a:r>
            <a:r>
              <a:rPr sz="1500" spc="-50" dirty="0">
                <a:latin typeface="Arial"/>
                <a:cs typeface="Arial"/>
              </a:rPr>
              <a:t>kiến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130" dirty="0">
                <a:latin typeface="Arial"/>
                <a:cs typeface="Arial"/>
              </a:rPr>
              <a:t>Công</a:t>
            </a:r>
            <a:endParaRPr sz="1500">
              <a:latin typeface="Arial"/>
              <a:cs typeface="Arial"/>
            </a:endParaRPr>
          </a:p>
          <a:p>
            <a:pPr marL="127000">
              <a:lnSpc>
                <a:spcPts val="1730"/>
              </a:lnSpc>
            </a:pPr>
            <a:r>
              <a:rPr sz="1500" spc="-90" dirty="0">
                <a:latin typeface="Arial"/>
                <a:cs typeface="Arial"/>
              </a:rPr>
              <a:t>Đoàn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8591" y="4433315"/>
            <a:ext cx="561340" cy="434340"/>
          </a:xfrm>
          <a:custGeom>
            <a:avLst/>
            <a:gdLst/>
            <a:ahLst/>
            <a:cxnLst/>
            <a:rect l="l" t="t" r="r" b="b"/>
            <a:pathLst>
              <a:path w="561339" h="434339">
                <a:moveTo>
                  <a:pt x="343662" y="0"/>
                </a:moveTo>
                <a:lnTo>
                  <a:pt x="343662" y="86867"/>
                </a:lnTo>
                <a:lnTo>
                  <a:pt x="0" y="86867"/>
                </a:lnTo>
                <a:lnTo>
                  <a:pt x="0" y="347471"/>
                </a:lnTo>
                <a:lnTo>
                  <a:pt x="343662" y="347471"/>
                </a:lnTo>
                <a:lnTo>
                  <a:pt x="343662" y="434339"/>
                </a:lnTo>
                <a:lnTo>
                  <a:pt x="560832" y="217169"/>
                </a:lnTo>
                <a:lnTo>
                  <a:pt x="343662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8591" y="4433315"/>
            <a:ext cx="561340" cy="434340"/>
          </a:xfrm>
          <a:custGeom>
            <a:avLst/>
            <a:gdLst/>
            <a:ahLst/>
            <a:cxnLst/>
            <a:rect l="l" t="t" r="r" b="b"/>
            <a:pathLst>
              <a:path w="561339" h="434339">
                <a:moveTo>
                  <a:pt x="0" y="86867"/>
                </a:moveTo>
                <a:lnTo>
                  <a:pt x="343662" y="86867"/>
                </a:lnTo>
                <a:lnTo>
                  <a:pt x="343662" y="0"/>
                </a:lnTo>
                <a:lnTo>
                  <a:pt x="560832" y="217169"/>
                </a:lnTo>
                <a:lnTo>
                  <a:pt x="343662" y="434339"/>
                </a:lnTo>
                <a:lnTo>
                  <a:pt x="343662" y="347471"/>
                </a:lnTo>
                <a:lnTo>
                  <a:pt x="0" y="347471"/>
                </a:lnTo>
                <a:lnTo>
                  <a:pt x="0" y="86867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2596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09" h="885825">
                <a:moveTo>
                  <a:pt x="1654936" y="0"/>
                </a:moveTo>
                <a:lnTo>
                  <a:pt x="88518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4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8" y="885443"/>
                </a:lnTo>
                <a:lnTo>
                  <a:pt x="1654936" y="885443"/>
                </a:lnTo>
                <a:lnTo>
                  <a:pt x="1689395" y="878488"/>
                </a:lnTo>
                <a:lnTo>
                  <a:pt x="1717532" y="859520"/>
                </a:lnTo>
                <a:lnTo>
                  <a:pt x="1736500" y="831383"/>
                </a:lnTo>
                <a:lnTo>
                  <a:pt x="1743455" y="796924"/>
                </a:lnTo>
                <a:lnTo>
                  <a:pt x="1743455" y="88518"/>
                </a:lnTo>
                <a:lnTo>
                  <a:pt x="1736500" y="54060"/>
                </a:lnTo>
                <a:lnTo>
                  <a:pt x="1717532" y="25923"/>
                </a:lnTo>
                <a:lnTo>
                  <a:pt x="1689395" y="6955"/>
                </a:lnTo>
                <a:lnTo>
                  <a:pt x="165493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92596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09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8" y="0"/>
                </a:lnTo>
                <a:lnTo>
                  <a:pt x="1654936" y="0"/>
                </a:lnTo>
                <a:lnTo>
                  <a:pt x="1689395" y="6955"/>
                </a:lnTo>
                <a:lnTo>
                  <a:pt x="1717532" y="25923"/>
                </a:lnTo>
                <a:lnTo>
                  <a:pt x="1736500" y="54060"/>
                </a:lnTo>
                <a:lnTo>
                  <a:pt x="1743455" y="88518"/>
                </a:lnTo>
                <a:lnTo>
                  <a:pt x="1743455" y="796924"/>
                </a:lnTo>
                <a:lnTo>
                  <a:pt x="1736500" y="831383"/>
                </a:lnTo>
                <a:lnTo>
                  <a:pt x="1717532" y="859520"/>
                </a:lnTo>
                <a:lnTo>
                  <a:pt x="1689395" y="878488"/>
                </a:lnTo>
                <a:lnTo>
                  <a:pt x="1654936" y="885443"/>
                </a:lnTo>
                <a:lnTo>
                  <a:pt x="88518" y="885443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4"/>
                </a:lnTo>
                <a:lnTo>
                  <a:pt x="0" y="88518"/>
                </a:lnTo>
                <a:close/>
              </a:path>
            </a:pathLst>
          </a:custGeom>
          <a:ln w="9143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91604" y="4419345"/>
            <a:ext cx="345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9211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09" h="1176654">
                <a:moveTo>
                  <a:pt x="1625854" y="0"/>
                </a:moveTo>
                <a:lnTo>
                  <a:pt x="117602" y="0"/>
                </a:lnTo>
                <a:lnTo>
                  <a:pt x="71848" y="9249"/>
                </a:lnTo>
                <a:lnTo>
                  <a:pt x="34464" y="34464"/>
                </a:lnTo>
                <a:lnTo>
                  <a:pt x="9249" y="71848"/>
                </a:lnTo>
                <a:lnTo>
                  <a:pt x="0" y="117602"/>
                </a:lnTo>
                <a:lnTo>
                  <a:pt x="0" y="1058875"/>
                </a:lnTo>
                <a:lnTo>
                  <a:pt x="9249" y="1104669"/>
                </a:lnTo>
                <a:lnTo>
                  <a:pt x="34464" y="1142066"/>
                </a:lnTo>
                <a:lnTo>
                  <a:pt x="71848" y="1167281"/>
                </a:lnTo>
                <a:lnTo>
                  <a:pt x="117602" y="1176528"/>
                </a:lnTo>
                <a:lnTo>
                  <a:pt x="1625854" y="1176528"/>
                </a:lnTo>
                <a:lnTo>
                  <a:pt x="1671607" y="1167281"/>
                </a:lnTo>
                <a:lnTo>
                  <a:pt x="1708991" y="1142066"/>
                </a:lnTo>
                <a:lnTo>
                  <a:pt x="1734206" y="1104669"/>
                </a:lnTo>
                <a:lnTo>
                  <a:pt x="1743456" y="1058875"/>
                </a:lnTo>
                <a:lnTo>
                  <a:pt x="1743456" y="117602"/>
                </a:lnTo>
                <a:lnTo>
                  <a:pt x="1734206" y="71848"/>
                </a:lnTo>
                <a:lnTo>
                  <a:pt x="1708991" y="34464"/>
                </a:lnTo>
                <a:lnTo>
                  <a:pt x="1671607" y="9249"/>
                </a:lnTo>
                <a:lnTo>
                  <a:pt x="162585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9211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09" h="1176654">
                <a:moveTo>
                  <a:pt x="0" y="117602"/>
                </a:moveTo>
                <a:lnTo>
                  <a:pt x="9249" y="71848"/>
                </a:lnTo>
                <a:lnTo>
                  <a:pt x="34464" y="34464"/>
                </a:lnTo>
                <a:lnTo>
                  <a:pt x="71848" y="9249"/>
                </a:lnTo>
                <a:lnTo>
                  <a:pt x="117602" y="0"/>
                </a:lnTo>
                <a:lnTo>
                  <a:pt x="1625854" y="0"/>
                </a:lnTo>
                <a:lnTo>
                  <a:pt x="1671607" y="9249"/>
                </a:lnTo>
                <a:lnTo>
                  <a:pt x="1708991" y="34464"/>
                </a:lnTo>
                <a:lnTo>
                  <a:pt x="1734206" y="71848"/>
                </a:lnTo>
                <a:lnTo>
                  <a:pt x="1743456" y="117602"/>
                </a:lnTo>
                <a:lnTo>
                  <a:pt x="1743456" y="1058875"/>
                </a:lnTo>
                <a:lnTo>
                  <a:pt x="1734206" y="1104669"/>
                </a:lnTo>
                <a:lnTo>
                  <a:pt x="1708991" y="1142066"/>
                </a:lnTo>
                <a:lnTo>
                  <a:pt x="1671607" y="1167281"/>
                </a:lnTo>
                <a:lnTo>
                  <a:pt x="1625854" y="1176528"/>
                </a:lnTo>
                <a:lnTo>
                  <a:pt x="117602" y="1176528"/>
                </a:lnTo>
                <a:lnTo>
                  <a:pt x="71848" y="1167281"/>
                </a:lnTo>
                <a:lnTo>
                  <a:pt x="34464" y="1142066"/>
                </a:lnTo>
                <a:lnTo>
                  <a:pt x="9249" y="1104669"/>
                </a:lnTo>
                <a:lnTo>
                  <a:pt x="0" y="1058875"/>
                </a:lnTo>
                <a:lnTo>
                  <a:pt x="0" y="117602"/>
                </a:lnTo>
                <a:close/>
              </a:path>
            </a:pathLst>
          </a:custGeom>
          <a:ln w="6096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78243" y="5043678"/>
            <a:ext cx="14852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65" dirty="0">
                <a:latin typeface="Arial"/>
                <a:cs typeface="Arial"/>
              </a:rPr>
              <a:t>Duyệt </a:t>
            </a:r>
            <a:r>
              <a:rPr sz="1500" spc="-55" dirty="0">
                <a:latin typeface="Arial"/>
                <a:cs typeface="Arial"/>
              </a:rPr>
              <a:t>hình </a:t>
            </a:r>
            <a:r>
              <a:rPr sz="1500" spc="-45" dirty="0">
                <a:latin typeface="Arial"/>
                <a:cs typeface="Arial"/>
              </a:rPr>
              <a:t>thức  </a:t>
            </a:r>
            <a:r>
              <a:rPr sz="1500" spc="-70" dirty="0">
                <a:latin typeface="Arial"/>
                <a:cs typeface="Arial"/>
              </a:rPr>
              <a:t>kỷ </a:t>
            </a:r>
            <a:r>
              <a:rPr sz="1500" spc="-20" dirty="0">
                <a:latin typeface="Arial"/>
                <a:cs typeface="Arial"/>
              </a:rPr>
              <a:t>luật </a:t>
            </a:r>
            <a:r>
              <a:rPr sz="1500" spc="-40" dirty="0">
                <a:latin typeface="Arial"/>
                <a:cs typeface="Arial"/>
              </a:rPr>
              <a:t>thông</a:t>
            </a:r>
            <a:r>
              <a:rPr sz="1500" spc="-25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qua  </a:t>
            </a:r>
            <a:r>
              <a:rPr sz="1500" spc="-50" dirty="0">
                <a:latin typeface="Arial"/>
                <a:cs typeface="Arial"/>
              </a:rPr>
              <a:t>kết </a:t>
            </a:r>
            <a:r>
              <a:rPr sz="1500" spc="-70" dirty="0">
                <a:latin typeface="Arial"/>
                <a:cs typeface="Arial"/>
              </a:rPr>
              <a:t>quả </a:t>
            </a:r>
            <a:r>
              <a:rPr sz="1500" spc="-85" dirty="0">
                <a:latin typeface="Arial"/>
                <a:cs typeface="Arial"/>
              </a:rPr>
              <a:t>cuộc </a:t>
            </a:r>
            <a:r>
              <a:rPr sz="1500" spc="-50" dirty="0">
                <a:latin typeface="Arial"/>
                <a:cs typeface="Arial"/>
              </a:rPr>
              <a:t>họp  </a:t>
            </a:r>
            <a:r>
              <a:rPr sz="1500" spc="-70" dirty="0">
                <a:latin typeface="Arial"/>
                <a:cs typeface="Arial"/>
              </a:rPr>
              <a:t>kỷ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luật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99704" y="4433315"/>
            <a:ext cx="561340" cy="434340"/>
          </a:xfrm>
          <a:custGeom>
            <a:avLst/>
            <a:gdLst/>
            <a:ahLst/>
            <a:cxnLst/>
            <a:rect l="l" t="t" r="r" b="b"/>
            <a:pathLst>
              <a:path w="561340" h="434339">
                <a:moveTo>
                  <a:pt x="343662" y="0"/>
                </a:moveTo>
                <a:lnTo>
                  <a:pt x="343662" y="86867"/>
                </a:lnTo>
                <a:lnTo>
                  <a:pt x="0" y="86867"/>
                </a:lnTo>
                <a:lnTo>
                  <a:pt x="0" y="347471"/>
                </a:lnTo>
                <a:lnTo>
                  <a:pt x="343662" y="347471"/>
                </a:lnTo>
                <a:lnTo>
                  <a:pt x="343662" y="434339"/>
                </a:lnTo>
                <a:lnTo>
                  <a:pt x="560831" y="217169"/>
                </a:lnTo>
                <a:lnTo>
                  <a:pt x="343662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99704" y="4433315"/>
            <a:ext cx="561340" cy="434340"/>
          </a:xfrm>
          <a:custGeom>
            <a:avLst/>
            <a:gdLst/>
            <a:ahLst/>
            <a:cxnLst/>
            <a:rect l="l" t="t" r="r" b="b"/>
            <a:pathLst>
              <a:path w="561340" h="434339">
                <a:moveTo>
                  <a:pt x="0" y="86867"/>
                </a:moveTo>
                <a:lnTo>
                  <a:pt x="343662" y="86867"/>
                </a:lnTo>
                <a:lnTo>
                  <a:pt x="343662" y="0"/>
                </a:lnTo>
                <a:lnTo>
                  <a:pt x="560831" y="217169"/>
                </a:lnTo>
                <a:lnTo>
                  <a:pt x="343662" y="434339"/>
                </a:lnTo>
                <a:lnTo>
                  <a:pt x="343662" y="347471"/>
                </a:lnTo>
                <a:lnTo>
                  <a:pt x="0" y="347471"/>
                </a:lnTo>
                <a:lnTo>
                  <a:pt x="0" y="86867"/>
                </a:lnTo>
                <a:close/>
              </a:path>
            </a:pathLst>
          </a:custGeom>
          <a:ln w="9143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2183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09" h="885825">
                <a:moveTo>
                  <a:pt x="1654937" y="0"/>
                </a:moveTo>
                <a:lnTo>
                  <a:pt x="88519" y="0"/>
                </a:lnTo>
                <a:lnTo>
                  <a:pt x="54060" y="6955"/>
                </a:lnTo>
                <a:lnTo>
                  <a:pt x="25923" y="25923"/>
                </a:lnTo>
                <a:lnTo>
                  <a:pt x="6955" y="54060"/>
                </a:lnTo>
                <a:lnTo>
                  <a:pt x="0" y="88518"/>
                </a:lnTo>
                <a:lnTo>
                  <a:pt x="0" y="796924"/>
                </a:lnTo>
                <a:lnTo>
                  <a:pt x="6955" y="831383"/>
                </a:lnTo>
                <a:lnTo>
                  <a:pt x="25923" y="859520"/>
                </a:lnTo>
                <a:lnTo>
                  <a:pt x="54060" y="878488"/>
                </a:lnTo>
                <a:lnTo>
                  <a:pt x="88519" y="885443"/>
                </a:lnTo>
                <a:lnTo>
                  <a:pt x="1654937" y="885443"/>
                </a:lnTo>
                <a:lnTo>
                  <a:pt x="1689395" y="878488"/>
                </a:lnTo>
                <a:lnTo>
                  <a:pt x="1717532" y="859520"/>
                </a:lnTo>
                <a:lnTo>
                  <a:pt x="1736500" y="831383"/>
                </a:lnTo>
                <a:lnTo>
                  <a:pt x="1743456" y="796924"/>
                </a:lnTo>
                <a:lnTo>
                  <a:pt x="1743456" y="88518"/>
                </a:lnTo>
                <a:lnTo>
                  <a:pt x="1736500" y="54060"/>
                </a:lnTo>
                <a:lnTo>
                  <a:pt x="1717532" y="25923"/>
                </a:lnTo>
                <a:lnTo>
                  <a:pt x="1689395" y="6955"/>
                </a:lnTo>
                <a:lnTo>
                  <a:pt x="1654937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92183" y="4355591"/>
            <a:ext cx="1743710" cy="885825"/>
          </a:xfrm>
          <a:custGeom>
            <a:avLst/>
            <a:gdLst/>
            <a:ahLst/>
            <a:cxnLst/>
            <a:rect l="l" t="t" r="r" b="b"/>
            <a:pathLst>
              <a:path w="1743709" h="885825">
                <a:moveTo>
                  <a:pt x="0" y="88518"/>
                </a:moveTo>
                <a:lnTo>
                  <a:pt x="6955" y="54060"/>
                </a:lnTo>
                <a:lnTo>
                  <a:pt x="25923" y="25923"/>
                </a:lnTo>
                <a:lnTo>
                  <a:pt x="54060" y="6955"/>
                </a:lnTo>
                <a:lnTo>
                  <a:pt x="88519" y="0"/>
                </a:lnTo>
                <a:lnTo>
                  <a:pt x="1654937" y="0"/>
                </a:lnTo>
                <a:lnTo>
                  <a:pt x="1689395" y="6955"/>
                </a:lnTo>
                <a:lnTo>
                  <a:pt x="1717532" y="25923"/>
                </a:lnTo>
                <a:lnTo>
                  <a:pt x="1736500" y="54060"/>
                </a:lnTo>
                <a:lnTo>
                  <a:pt x="1743456" y="88518"/>
                </a:lnTo>
                <a:lnTo>
                  <a:pt x="1743456" y="796924"/>
                </a:lnTo>
                <a:lnTo>
                  <a:pt x="1736500" y="831383"/>
                </a:lnTo>
                <a:lnTo>
                  <a:pt x="1717532" y="859520"/>
                </a:lnTo>
                <a:lnTo>
                  <a:pt x="1689395" y="878488"/>
                </a:lnTo>
                <a:lnTo>
                  <a:pt x="1654937" y="885443"/>
                </a:lnTo>
                <a:lnTo>
                  <a:pt x="88519" y="885443"/>
                </a:lnTo>
                <a:lnTo>
                  <a:pt x="54060" y="878488"/>
                </a:lnTo>
                <a:lnTo>
                  <a:pt x="25923" y="859520"/>
                </a:lnTo>
                <a:lnTo>
                  <a:pt x="6955" y="831383"/>
                </a:lnTo>
                <a:lnTo>
                  <a:pt x="0" y="796924"/>
                </a:lnTo>
                <a:lnTo>
                  <a:pt x="0" y="88518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51923" y="4419345"/>
            <a:ext cx="8267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FFFFFF"/>
                </a:solidFill>
                <a:latin typeface="Arial"/>
                <a:cs typeface="Arial"/>
              </a:rPr>
              <a:t>Nhân</a:t>
            </a:r>
            <a:r>
              <a:rPr sz="1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0" dirty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450323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09" h="1176654">
                <a:moveTo>
                  <a:pt x="1625853" y="0"/>
                </a:moveTo>
                <a:lnTo>
                  <a:pt x="117601" y="0"/>
                </a:lnTo>
                <a:lnTo>
                  <a:pt x="71848" y="9249"/>
                </a:lnTo>
                <a:lnTo>
                  <a:pt x="34464" y="34464"/>
                </a:lnTo>
                <a:lnTo>
                  <a:pt x="9249" y="71848"/>
                </a:lnTo>
                <a:lnTo>
                  <a:pt x="0" y="117602"/>
                </a:lnTo>
                <a:lnTo>
                  <a:pt x="0" y="1058875"/>
                </a:lnTo>
                <a:lnTo>
                  <a:pt x="9249" y="1104669"/>
                </a:lnTo>
                <a:lnTo>
                  <a:pt x="34464" y="1142066"/>
                </a:lnTo>
                <a:lnTo>
                  <a:pt x="71848" y="1167281"/>
                </a:lnTo>
                <a:lnTo>
                  <a:pt x="117601" y="1176528"/>
                </a:lnTo>
                <a:lnTo>
                  <a:pt x="1625853" y="1176528"/>
                </a:lnTo>
                <a:lnTo>
                  <a:pt x="1671607" y="1167281"/>
                </a:lnTo>
                <a:lnTo>
                  <a:pt x="1708991" y="1142066"/>
                </a:lnTo>
                <a:lnTo>
                  <a:pt x="1734206" y="1104669"/>
                </a:lnTo>
                <a:lnTo>
                  <a:pt x="1743455" y="1058875"/>
                </a:lnTo>
                <a:lnTo>
                  <a:pt x="1743455" y="117602"/>
                </a:lnTo>
                <a:lnTo>
                  <a:pt x="1734206" y="71848"/>
                </a:lnTo>
                <a:lnTo>
                  <a:pt x="1708991" y="34464"/>
                </a:lnTo>
                <a:lnTo>
                  <a:pt x="1671607" y="9249"/>
                </a:lnTo>
                <a:lnTo>
                  <a:pt x="162585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50323" y="4945379"/>
            <a:ext cx="1743710" cy="1176655"/>
          </a:xfrm>
          <a:custGeom>
            <a:avLst/>
            <a:gdLst/>
            <a:ahLst/>
            <a:cxnLst/>
            <a:rect l="l" t="t" r="r" b="b"/>
            <a:pathLst>
              <a:path w="1743709" h="1176654">
                <a:moveTo>
                  <a:pt x="0" y="117602"/>
                </a:moveTo>
                <a:lnTo>
                  <a:pt x="9249" y="71848"/>
                </a:lnTo>
                <a:lnTo>
                  <a:pt x="34464" y="34464"/>
                </a:lnTo>
                <a:lnTo>
                  <a:pt x="71848" y="9249"/>
                </a:lnTo>
                <a:lnTo>
                  <a:pt x="117601" y="0"/>
                </a:lnTo>
                <a:lnTo>
                  <a:pt x="1625853" y="0"/>
                </a:lnTo>
                <a:lnTo>
                  <a:pt x="1671607" y="9249"/>
                </a:lnTo>
                <a:lnTo>
                  <a:pt x="1708991" y="34464"/>
                </a:lnTo>
                <a:lnTo>
                  <a:pt x="1734206" y="71848"/>
                </a:lnTo>
                <a:lnTo>
                  <a:pt x="1743455" y="117602"/>
                </a:lnTo>
                <a:lnTo>
                  <a:pt x="1743455" y="1058875"/>
                </a:lnTo>
                <a:lnTo>
                  <a:pt x="1734206" y="1104669"/>
                </a:lnTo>
                <a:lnTo>
                  <a:pt x="1708991" y="1142066"/>
                </a:lnTo>
                <a:lnTo>
                  <a:pt x="1671607" y="1167281"/>
                </a:lnTo>
                <a:lnTo>
                  <a:pt x="1625853" y="1176528"/>
                </a:lnTo>
                <a:lnTo>
                  <a:pt x="117601" y="1176528"/>
                </a:lnTo>
                <a:lnTo>
                  <a:pt x="71848" y="1167281"/>
                </a:lnTo>
                <a:lnTo>
                  <a:pt x="34464" y="1142066"/>
                </a:lnTo>
                <a:lnTo>
                  <a:pt x="9249" y="1104669"/>
                </a:lnTo>
                <a:lnTo>
                  <a:pt x="0" y="1058875"/>
                </a:lnTo>
                <a:lnTo>
                  <a:pt x="0" y="117602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79102" y="5043678"/>
            <a:ext cx="1431925" cy="9175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marR="5080" indent="-114300">
              <a:lnSpc>
                <a:spcPts val="1639"/>
              </a:lnSpc>
              <a:spcBef>
                <a:spcPts val="285"/>
              </a:spcBef>
              <a:buChar char="•"/>
              <a:tabLst>
                <a:tab pos="127000" algn="l"/>
              </a:tabLst>
            </a:pPr>
            <a:r>
              <a:rPr sz="1500" spc="-80" dirty="0">
                <a:latin typeface="Arial"/>
                <a:cs typeface="Arial"/>
              </a:rPr>
              <a:t>Nhận </a:t>
            </a:r>
            <a:r>
              <a:rPr sz="1500" spc="-45" dirty="0">
                <a:latin typeface="Arial"/>
                <a:cs typeface="Arial"/>
              </a:rPr>
              <a:t>quyết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định  </a:t>
            </a:r>
            <a:r>
              <a:rPr sz="1500" spc="-110" dirty="0">
                <a:latin typeface="Arial"/>
                <a:cs typeface="Arial"/>
              </a:rPr>
              <a:t>xử </a:t>
            </a:r>
            <a:r>
              <a:rPr sz="1500" spc="-30" dirty="0">
                <a:latin typeface="Arial"/>
                <a:cs typeface="Arial"/>
              </a:rPr>
              <a:t>lý </a:t>
            </a:r>
            <a:r>
              <a:rPr sz="1500" spc="-70" dirty="0">
                <a:latin typeface="Arial"/>
                <a:cs typeface="Arial"/>
              </a:rPr>
              <a:t>kỷ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luật</a:t>
            </a:r>
            <a:endParaRPr sz="1500">
              <a:latin typeface="Arial"/>
              <a:cs typeface="Arial"/>
            </a:endParaRPr>
          </a:p>
          <a:p>
            <a:pPr marL="127000" indent="-114300">
              <a:lnSpc>
                <a:spcPts val="173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500" spc="-90" dirty="0">
                <a:latin typeface="Arial"/>
                <a:cs typeface="Arial"/>
              </a:rPr>
              <a:t>Bị </a:t>
            </a:r>
            <a:r>
              <a:rPr sz="1500" spc="-25" dirty="0">
                <a:latin typeface="Arial"/>
                <a:cs typeface="Arial"/>
              </a:rPr>
              <a:t>theo </a:t>
            </a:r>
            <a:r>
              <a:rPr sz="1500" spc="-30" dirty="0">
                <a:latin typeface="Arial"/>
                <a:cs typeface="Arial"/>
              </a:rPr>
              <a:t>dõi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quá</a:t>
            </a:r>
            <a:endParaRPr sz="1500">
              <a:latin typeface="Arial"/>
              <a:cs typeface="Arial"/>
            </a:endParaRPr>
          </a:p>
          <a:p>
            <a:pPr marR="92075" algn="ctr">
              <a:lnSpc>
                <a:spcPts val="1730"/>
              </a:lnSpc>
            </a:pPr>
            <a:r>
              <a:rPr sz="1500" spc="-10" dirty="0">
                <a:latin typeface="Arial"/>
                <a:cs typeface="Arial"/>
              </a:rPr>
              <a:t>trình </a:t>
            </a:r>
            <a:r>
              <a:rPr sz="1500" spc="-80" dirty="0">
                <a:latin typeface="Arial"/>
                <a:cs typeface="Arial"/>
              </a:rPr>
              <a:t>cải</a:t>
            </a:r>
            <a:r>
              <a:rPr sz="1500" spc="-20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thiện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10600" y="993647"/>
            <a:ext cx="3485388" cy="260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77036"/>
            <a:ext cx="20783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70" dirty="0">
                <a:solidFill>
                  <a:srgbClr val="1F3863"/>
                </a:solidFill>
              </a:rPr>
              <a:t>VI. </a:t>
            </a:r>
            <a:r>
              <a:rPr sz="1900" spc="-130" dirty="0">
                <a:solidFill>
                  <a:srgbClr val="1F3863"/>
                </a:solidFill>
              </a:rPr>
              <a:t>Hình </a:t>
            </a:r>
            <a:r>
              <a:rPr sz="1900" spc="-135" dirty="0">
                <a:solidFill>
                  <a:srgbClr val="1F3863"/>
                </a:solidFill>
              </a:rPr>
              <a:t>thức </a:t>
            </a:r>
            <a:r>
              <a:rPr sz="1900" spc="-155" dirty="0">
                <a:solidFill>
                  <a:srgbClr val="1F3863"/>
                </a:solidFill>
              </a:rPr>
              <a:t>kỷ</a:t>
            </a:r>
            <a:r>
              <a:rPr sz="1900" spc="-100" dirty="0">
                <a:solidFill>
                  <a:srgbClr val="1F3863"/>
                </a:solidFill>
              </a:rPr>
              <a:t> </a:t>
            </a:r>
            <a:r>
              <a:rPr sz="1900" spc="-80" dirty="0">
                <a:solidFill>
                  <a:srgbClr val="1F3863"/>
                </a:solidFill>
              </a:rPr>
              <a:t>luật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533400" y="1020698"/>
            <a:ext cx="9662795" cy="1163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latin typeface="Arial"/>
                <a:cs typeface="Arial"/>
              </a:rPr>
              <a:t>Hình </a:t>
            </a:r>
            <a:r>
              <a:rPr sz="1600" spc="-55" dirty="0">
                <a:latin typeface="Arial"/>
                <a:cs typeface="Arial"/>
              </a:rPr>
              <a:t>thức </a:t>
            </a:r>
            <a:r>
              <a:rPr sz="1600" spc="-85" dirty="0">
                <a:latin typeface="Arial"/>
                <a:cs typeface="Arial"/>
              </a:rPr>
              <a:t>kỷ </a:t>
            </a:r>
            <a:r>
              <a:rPr sz="1600" spc="-25" dirty="0">
                <a:latin typeface="Arial"/>
                <a:cs typeface="Arial"/>
              </a:rPr>
              <a:t>luật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15" dirty="0">
                <a:latin typeface="Arial"/>
                <a:cs typeface="Arial"/>
              </a:rPr>
              <a:t>tùy </a:t>
            </a:r>
            <a:r>
              <a:rPr sz="1600" spc="-45" dirty="0">
                <a:latin typeface="Arial"/>
                <a:cs typeface="Arial"/>
              </a:rPr>
              <a:t>thuộc </a:t>
            </a:r>
            <a:r>
              <a:rPr sz="1600" spc="-95" dirty="0">
                <a:latin typeface="Arial"/>
                <a:cs typeface="Arial"/>
              </a:rPr>
              <a:t>vào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35" dirty="0">
                <a:latin typeface="Arial"/>
                <a:cs typeface="Arial"/>
              </a:rPr>
              <a:t>độ </a:t>
            </a:r>
            <a:r>
              <a:rPr sz="1600" spc="-70" dirty="0">
                <a:latin typeface="Arial"/>
                <a:cs typeface="Arial"/>
              </a:rPr>
              <a:t>nghiêm </a:t>
            </a:r>
            <a:r>
              <a:rPr sz="1600" spc="-35" dirty="0">
                <a:latin typeface="Arial"/>
                <a:cs typeface="Arial"/>
              </a:rPr>
              <a:t>trọng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75" dirty="0">
                <a:latin typeface="Arial"/>
                <a:cs typeface="Arial"/>
              </a:rPr>
              <a:t>hành </a:t>
            </a:r>
            <a:r>
              <a:rPr sz="1600" spc="-35" dirty="0">
                <a:latin typeface="Arial"/>
                <a:cs typeface="Arial"/>
              </a:rPr>
              <a:t>vi vi </a:t>
            </a:r>
            <a:r>
              <a:rPr sz="1600" spc="-70" dirty="0">
                <a:latin typeface="Arial"/>
                <a:cs typeface="Arial"/>
              </a:rPr>
              <a:t>phạm, </a:t>
            </a:r>
            <a:r>
              <a:rPr sz="1600" spc="-95" dirty="0">
                <a:latin typeface="Arial"/>
                <a:cs typeface="Arial"/>
              </a:rPr>
              <a:t>có </a:t>
            </a:r>
            <a:r>
              <a:rPr sz="1600" spc="-25" dirty="0">
                <a:latin typeface="Arial"/>
                <a:cs typeface="Arial"/>
              </a:rPr>
              <a:t>thể </a:t>
            </a:r>
            <a:r>
              <a:rPr sz="1600" spc="-90" dirty="0">
                <a:latin typeface="Arial"/>
                <a:cs typeface="Arial"/>
              </a:rPr>
              <a:t>áp </a:t>
            </a:r>
            <a:r>
              <a:rPr sz="1600" spc="-75" dirty="0">
                <a:latin typeface="Arial"/>
                <a:cs typeface="Arial"/>
              </a:rPr>
              <a:t>dụng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65" dirty="0">
                <a:latin typeface="Arial"/>
                <a:cs typeface="Arial"/>
              </a:rPr>
              <a:t>hình </a:t>
            </a:r>
            <a:r>
              <a:rPr sz="1600" spc="-55" dirty="0">
                <a:latin typeface="Arial"/>
                <a:cs typeface="Arial"/>
              </a:rPr>
              <a:t>thức </a:t>
            </a:r>
            <a:r>
              <a:rPr sz="1600" spc="-75" dirty="0" err="1">
                <a:latin typeface="Arial"/>
                <a:cs typeface="Arial"/>
              </a:rPr>
              <a:t>dưới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70" dirty="0" err="1">
                <a:latin typeface="Arial"/>
                <a:cs typeface="Arial"/>
              </a:rPr>
              <a:t>đây</a:t>
            </a:r>
            <a:r>
              <a:rPr lang="en-US" sz="1600" spc="-70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471170" indent="-19939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471805" algn="l"/>
              </a:tabLst>
            </a:pPr>
            <a:r>
              <a:rPr sz="1600" spc="-90" dirty="0">
                <a:latin typeface="Arial"/>
                <a:cs typeface="Arial"/>
              </a:rPr>
              <a:t>Khiển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trách</a:t>
            </a:r>
            <a:endParaRPr sz="1600" dirty="0">
              <a:latin typeface="Arial"/>
              <a:cs typeface="Arial"/>
            </a:endParaRPr>
          </a:p>
          <a:p>
            <a:pPr marL="471170" indent="-199390">
              <a:lnSpc>
                <a:spcPct val="100000"/>
              </a:lnSpc>
              <a:buAutoNum type="arabicPeriod"/>
              <a:tabLst>
                <a:tab pos="471805" algn="l"/>
              </a:tabLst>
            </a:pPr>
            <a:r>
              <a:rPr sz="1600" spc="-140" dirty="0">
                <a:latin typeface="Arial"/>
                <a:cs typeface="Arial"/>
              </a:rPr>
              <a:t>Kéo </a:t>
            </a:r>
            <a:r>
              <a:rPr sz="1600" spc="-60" dirty="0">
                <a:latin typeface="Arial"/>
                <a:cs typeface="Arial"/>
              </a:rPr>
              <a:t>dài </a:t>
            </a:r>
            <a:r>
              <a:rPr sz="1600" spc="-2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95" dirty="0">
                <a:latin typeface="Arial"/>
                <a:cs typeface="Arial"/>
              </a:rPr>
              <a:t>nâng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90" dirty="0">
                <a:latin typeface="Arial"/>
                <a:cs typeface="Arial"/>
              </a:rPr>
              <a:t>vòng </a:t>
            </a:r>
            <a:r>
              <a:rPr sz="1600" spc="-85" dirty="0">
                <a:latin typeface="Arial"/>
                <a:cs typeface="Arial"/>
              </a:rPr>
              <a:t>06 </a:t>
            </a:r>
            <a:r>
              <a:rPr sz="1600" spc="-55" dirty="0">
                <a:latin typeface="Arial"/>
                <a:cs typeface="Arial"/>
              </a:rPr>
              <a:t>tháng, </a:t>
            </a:r>
            <a:r>
              <a:rPr sz="1600" spc="-114" dirty="0">
                <a:latin typeface="Arial"/>
                <a:cs typeface="Arial"/>
              </a:rPr>
              <a:t>cách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chức</a:t>
            </a:r>
            <a:endParaRPr sz="1600" dirty="0">
              <a:latin typeface="Arial"/>
              <a:cs typeface="Arial"/>
            </a:endParaRPr>
          </a:p>
          <a:p>
            <a:pPr marL="471170" indent="-199390">
              <a:lnSpc>
                <a:spcPct val="100000"/>
              </a:lnSpc>
              <a:buAutoNum type="arabicPeriod"/>
              <a:tabLst>
                <a:tab pos="471805" algn="l"/>
              </a:tabLst>
            </a:pPr>
            <a:r>
              <a:rPr sz="1600" spc="-235" dirty="0">
                <a:latin typeface="Arial"/>
                <a:cs typeface="Arial"/>
              </a:rPr>
              <a:t>Sa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thải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33100"/>
              </p:ext>
            </p:extLst>
          </p:nvPr>
        </p:nvGraphicFramePr>
        <p:xfrm>
          <a:off x="356717" y="2209418"/>
          <a:ext cx="11400789" cy="417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tabLst>
                          <a:tab pos="641985" algn="l"/>
                          <a:tab pos="1001394" algn="l"/>
                        </a:tabLst>
                      </a:pPr>
                      <a:r>
                        <a:rPr sz="1800" b="1" spc="-1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1A	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800" b="1" spc="-1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Khiển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trách </a:t>
                      </a:r>
                      <a:r>
                        <a:rPr sz="1800" b="1" spc="-1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miệng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Thường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xuyên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đi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trễ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về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sớm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(trên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03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lần </a:t>
                      </a:r>
                      <a:r>
                        <a:rPr sz="1600" spc="17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tháng)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chấp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nhận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do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Tiếp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riêng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cuộc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gọi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điện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thoại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(trừ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khẩn</a:t>
                      </a:r>
                      <a:r>
                        <a:rPr sz="16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cấp)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Đọc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sách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7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chí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liên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quan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chơi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trò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chơi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điện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tử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tuân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thủ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chế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trang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phục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công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 err="1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 err="1">
                          <a:latin typeface="Arial"/>
                          <a:cs typeface="Arial"/>
                        </a:rPr>
                        <a:t>việc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giữ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gọn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gàng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sạch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sẽ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22885" indent="-125095">
                        <a:lnSpc>
                          <a:spcPct val="100000"/>
                        </a:lnSpc>
                        <a:buChar char="-"/>
                        <a:tabLst>
                          <a:tab pos="222885" algn="l"/>
                        </a:tabLst>
                      </a:pPr>
                      <a:r>
                        <a:rPr sz="1600" spc="-150" dirty="0">
                          <a:latin typeface="Arial"/>
                          <a:cs typeface="Arial"/>
                        </a:rPr>
                        <a:t>Rời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khỏi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phút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lên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trưởng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bộ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phận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phép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lang="en-US" sz="16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25" dirty="0" err="1">
                          <a:latin typeface="Arial"/>
                          <a:cs typeface="Arial"/>
                        </a:rPr>
                        <a:t>Sử</a:t>
                      </a:r>
                      <a:r>
                        <a:rPr sz="16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thiết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của 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mục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đích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lang="en-US"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 err="1"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đáp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ứng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tiêu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chuẩn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tác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sau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đào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tạo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hướng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dẫn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 marR="76835">
                        <a:lnSpc>
                          <a:spcPct val="100000"/>
                        </a:lnSpc>
                        <a:buChar char="-"/>
                        <a:tabLst>
                          <a:tab pos="210820" algn="l"/>
                        </a:tabLst>
                      </a:pPr>
                      <a:r>
                        <a:rPr lang="en-US"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Sao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lãng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nhiệm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vụ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nhưng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chưa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thiệt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hại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hậu quả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nghiêm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trọng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sản,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mạng,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lợi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ích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ty, 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viên,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hàng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nhà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 err="1">
                          <a:latin typeface="Arial"/>
                          <a:cs typeface="Arial"/>
                        </a:rPr>
                        <a:t>cấp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.</a:t>
                      </a:r>
                      <a:endParaRPr lang="en-US" sz="1600" spc="-90" dirty="0">
                        <a:latin typeface="Arial"/>
                        <a:cs typeface="Arial"/>
                      </a:endParaRPr>
                    </a:p>
                    <a:p>
                      <a:pPr marL="97790" marR="76835">
                        <a:lnSpc>
                          <a:spcPct val="100000"/>
                        </a:lnSpc>
                        <a:buChar char="-"/>
                        <a:tabLst>
                          <a:tab pos="210820" algn="l"/>
                        </a:tabLs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vi-VN" sz="1600" dirty="0">
                          <a:latin typeface="Arial"/>
                          <a:cs typeface="Arial"/>
                        </a:rPr>
                        <a:t>Uống rượu, bia, hút thuốc sử dụng chất ma tuý ngay trước giờ làm việc hoặc trong giờ làm việc.</a:t>
                      </a:r>
                    </a:p>
                    <a:p>
                      <a:pPr marL="97790" marR="76835">
                        <a:lnSpc>
                          <a:spcPct val="100000"/>
                        </a:lnSpc>
                        <a:buChar char="-"/>
                        <a:tabLst>
                          <a:tab pos="210820" algn="l"/>
                        </a:tabLs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vi-VN" sz="1600" dirty="0">
                          <a:latin typeface="Arial"/>
                          <a:cs typeface="Arial"/>
                        </a:rPr>
                        <a:t>Thái độ thiếu lịch sự, văn minh với khách hàng, đồng nghiệp.</a:t>
                      </a:r>
                    </a:p>
                    <a:p>
                      <a:pPr marL="97790" marR="76835">
                        <a:lnSpc>
                          <a:spcPct val="100000"/>
                        </a:lnSpc>
                        <a:buNone/>
                        <a:tabLst>
                          <a:tab pos="210820" algn="l"/>
                        </a:tabLs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vi-VN" sz="1600" dirty="0">
                          <a:latin typeface="Arial"/>
                          <a:cs typeface="Arial"/>
                        </a:rPr>
                        <a:t> Không chấp hành lệnh của Trưởng đơn vị và Ban điều hành.</a:t>
                      </a:r>
                    </a:p>
                    <a:p>
                      <a:pPr marL="97790" marR="76835">
                        <a:lnSpc>
                          <a:spcPct val="100000"/>
                        </a:lnSpc>
                        <a:buChar char="-"/>
                        <a:tabLst>
                          <a:tab pos="210820" algn="l"/>
                        </a:tabLs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vi-VN" sz="1600" dirty="0">
                          <a:latin typeface="Arial"/>
                          <a:cs typeface="Arial"/>
                        </a:rPr>
                        <a:t>Xúi giục, kích động người làm trái Nội quy của Công ty.</a:t>
                      </a:r>
                    </a:p>
                    <a:p>
                      <a:pPr marL="97790" marR="76835">
                        <a:lnSpc>
                          <a:spcPct val="100000"/>
                        </a:lnSpc>
                        <a:buChar char="-"/>
                        <a:tabLst>
                          <a:tab pos="210820" algn="l"/>
                        </a:tabLst>
                      </a:pPr>
                      <a:r>
                        <a:rPr lang="vi-VN" sz="1600" dirty="0">
                          <a:latin typeface="Arial"/>
                          <a:cs typeface="Arial"/>
                        </a:rPr>
                        <a:t>Cán bộ lạm dụng chức quyền, phân biệt đối xử, không tạo điều kiện cho nhân viên hoàn thành</a:t>
                      </a:r>
                    </a:p>
                    <a:p>
                      <a:pPr marL="97790" marR="76835">
                        <a:lnSpc>
                          <a:spcPct val="100000"/>
                        </a:lnSpc>
                        <a:buNone/>
                        <a:tabLst>
                          <a:tab pos="210820" algn="l"/>
                        </a:tabLst>
                      </a:pPr>
                      <a:r>
                        <a:rPr lang="vi-VN" sz="1600" dirty="0">
                          <a:latin typeface="Arial"/>
                          <a:cs typeface="Arial"/>
                        </a:rPr>
                        <a:t>nhiệm vụ, hoặc thực thi nghĩa vụ quyền lợi của mình.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77036"/>
            <a:ext cx="21424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0" dirty="0">
                <a:solidFill>
                  <a:srgbClr val="1F3863"/>
                </a:solidFill>
              </a:rPr>
              <a:t>VII. </a:t>
            </a:r>
            <a:r>
              <a:rPr sz="1900" spc="-130" dirty="0">
                <a:solidFill>
                  <a:srgbClr val="1F3863"/>
                </a:solidFill>
              </a:rPr>
              <a:t>Hình </a:t>
            </a:r>
            <a:r>
              <a:rPr sz="1900" spc="-135" dirty="0">
                <a:solidFill>
                  <a:srgbClr val="1F3863"/>
                </a:solidFill>
              </a:rPr>
              <a:t>thức </a:t>
            </a:r>
            <a:r>
              <a:rPr sz="1900" spc="-155" dirty="0">
                <a:solidFill>
                  <a:srgbClr val="1F3863"/>
                </a:solidFill>
              </a:rPr>
              <a:t>kỷ</a:t>
            </a:r>
            <a:r>
              <a:rPr sz="1900" spc="-105" dirty="0">
                <a:solidFill>
                  <a:srgbClr val="1F3863"/>
                </a:solidFill>
              </a:rPr>
              <a:t> </a:t>
            </a:r>
            <a:r>
              <a:rPr sz="1900" spc="-80" dirty="0">
                <a:solidFill>
                  <a:srgbClr val="1F3863"/>
                </a:solidFill>
              </a:rPr>
              <a:t>luật</a:t>
            </a:r>
            <a:endParaRPr sz="1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38591"/>
              </p:ext>
            </p:extLst>
          </p:nvPr>
        </p:nvGraphicFramePr>
        <p:xfrm>
          <a:off x="271665" y="1115441"/>
          <a:ext cx="11400789" cy="524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7155" marR="76200" algn="just">
                        <a:lnSpc>
                          <a:spcPct val="100000"/>
                        </a:lnSpc>
                      </a:pPr>
                      <a:r>
                        <a:rPr sz="1800" b="1" spc="-1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1B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800" b="1" spc="-1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Khiển  </a:t>
                      </a:r>
                      <a:r>
                        <a:rPr sz="1800" b="1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trách </a:t>
                      </a:r>
                      <a:r>
                        <a:rPr sz="1800" b="1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bằng </a:t>
                      </a:r>
                      <a:r>
                        <a:rPr sz="1800" b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văn  </a:t>
                      </a:r>
                      <a:r>
                        <a:rPr sz="1800" b="1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bản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  <a:buSzPct val="112500"/>
                        <a:buChar char="-"/>
                        <a:tabLst>
                          <a:tab pos="220345" algn="l"/>
                        </a:tabLst>
                      </a:pPr>
                      <a:r>
                        <a:rPr sz="1600" spc="-145" dirty="0">
                          <a:latin typeface="Arial"/>
                          <a:cs typeface="Arial"/>
                        </a:rPr>
                        <a:t>Đã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bị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khiển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trách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bằng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miệng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nhưng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vẫn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tái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kể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ngày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bị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khiển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trách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40" dirty="0">
                          <a:latin typeface="Arial"/>
                          <a:cs typeface="Arial"/>
                        </a:rPr>
                        <a:t>Lạm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vị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trí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tác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lợi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ích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</a:t>
                      </a:r>
                      <a:r>
                        <a:rPr sz="16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che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giấu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65" dirty="0">
                          <a:latin typeface="Arial"/>
                          <a:cs typeface="Arial"/>
                        </a:rPr>
                        <a:t>Cản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quan hệ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kinh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doanh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giữa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hàng,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ngược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lại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Giả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mạo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giấy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bác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sĩ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liệu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kiểm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tra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sức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khoẻ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khác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lừa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dối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 marR="78105">
                        <a:lnSpc>
                          <a:spcPct val="100000"/>
                        </a:lnSpc>
                        <a:buChar char="-"/>
                        <a:tabLst>
                          <a:tab pos="212725" algn="l"/>
                        </a:tabLst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Lớn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tiếng,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xúc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phạm,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đánh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nhau, chửi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rủa, đe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dọa,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tấn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hại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khác 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giờ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tại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 làm</a:t>
                      </a:r>
                      <a:r>
                        <a:rPr sz="16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80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hành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vi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thiếu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văn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hoá,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mất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trật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tự,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đoàn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nội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bộ,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rối,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coi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thường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tổ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chức,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đơn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vị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tại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nơi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Tiêu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thụ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sử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rượu,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ma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túy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chất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cồn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8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đánh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bạc,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cược,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chơi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hụi….tại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nơi làm</a:t>
                      </a:r>
                      <a:r>
                        <a:rPr sz="16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45" dirty="0">
                          <a:latin typeface="Arial"/>
                          <a:cs typeface="Arial"/>
                        </a:rPr>
                        <a:t>Vắng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mặt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04 giờ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trở </a:t>
                      </a:r>
                      <a:r>
                        <a:rPr sz="1600" spc="-50" dirty="0" err="1">
                          <a:latin typeface="Arial"/>
                          <a:cs typeface="Arial"/>
                        </a:rPr>
                        <a:t>lên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 err="1">
                          <a:latin typeface="Arial"/>
                          <a:cs typeface="Arial"/>
                        </a:rPr>
                        <a:t>trong</a:t>
                      </a:r>
                      <a:r>
                        <a:rPr lang="en-US"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ngày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chấp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giờ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việc,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giờ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nghỉ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ngơi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thêm</a:t>
                      </a:r>
                      <a:r>
                        <a:rPr sz="16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giờ.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tuân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thủ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những nguyên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tắc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xử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kỷ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luật.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40" dirty="0">
                          <a:latin typeface="Arial"/>
                          <a:cs typeface="Arial"/>
                        </a:rPr>
                        <a:t>Chấm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dùm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khác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05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tuân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thủ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lệnh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hành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bố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trí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tác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pháp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của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người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quản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lý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 marR="7747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sản,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cụ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việc,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về an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toàn,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bảo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mật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hệ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thống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tin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</a:t>
                      </a:r>
                      <a:r>
                        <a:rPr sz="16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 marR="77470">
                        <a:lnSpc>
                          <a:spcPct val="100000"/>
                        </a:lnSpc>
                        <a:buChar char="-"/>
                        <a:tabLst>
                          <a:tab pos="213995" algn="l"/>
                        </a:tabLst>
                      </a:pPr>
                      <a:r>
                        <a:rPr sz="1600" spc="-204" dirty="0">
                          <a:latin typeface="Arial"/>
                          <a:cs typeface="Arial"/>
                        </a:rPr>
                        <a:t>Tự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ý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bỏ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mà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chính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đáng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03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(cộng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dồn)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(cộng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dồn) 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năm.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13360" indent="-115570">
                        <a:lnSpc>
                          <a:spcPct val="100000"/>
                        </a:lnSpc>
                        <a:buChar char="-"/>
                        <a:tabLst>
                          <a:tab pos="21399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Thiếu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trách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nhiệm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thiệt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hại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nghiêm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nguy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cơ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thiệt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hạo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nghiêm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trọng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</a:t>
                      </a:r>
                      <a:r>
                        <a:rPr sz="16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tính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mạng,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sản,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lợi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ích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viên,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hang hay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nhà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cung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77036"/>
            <a:ext cx="21424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0" dirty="0">
                <a:solidFill>
                  <a:srgbClr val="1F3863"/>
                </a:solidFill>
              </a:rPr>
              <a:t>VII. </a:t>
            </a:r>
            <a:r>
              <a:rPr sz="1900" spc="-130" dirty="0">
                <a:solidFill>
                  <a:srgbClr val="1F3863"/>
                </a:solidFill>
              </a:rPr>
              <a:t>Hình </a:t>
            </a:r>
            <a:r>
              <a:rPr sz="1900" spc="-135" dirty="0">
                <a:solidFill>
                  <a:srgbClr val="1F3863"/>
                </a:solidFill>
              </a:rPr>
              <a:t>thức </a:t>
            </a:r>
            <a:r>
              <a:rPr sz="1900" spc="-155" dirty="0">
                <a:solidFill>
                  <a:srgbClr val="1F3863"/>
                </a:solidFill>
              </a:rPr>
              <a:t>kỷ</a:t>
            </a:r>
            <a:r>
              <a:rPr sz="1900" spc="-105" dirty="0">
                <a:solidFill>
                  <a:srgbClr val="1F3863"/>
                </a:solidFill>
              </a:rPr>
              <a:t> </a:t>
            </a:r>
            <a:r>
              <a:rPr sz="1900" spc="-80" dirty="0">
                <a:solidFill>
                  <a:srgbClr val="1F3863"/>
                </a:solidFill>
              </a:rPr>
              <a:t>luật</a:t>
            </a:r>
            <a:endParaRPr sz="1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45037"/>
              </p:ext>
            </p:extLst>
          </p:nvPr>
        </p:nvGraphicFramePr>
        <p:xfrm>
          <a:off x="271665" y="1115441"/>
          <a:ext cx="11400789" cy="5458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7155" marR="75565" algn="just">
                        <a:lnSpc>
                          <a:spcPct val="100000"/>
                        </a:lnSpc>
                      </a:pPr>
                      <a:r>
                        <a:rPr sz="1800" b="1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800" b="1" spc="-1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Kéo </a:t>
                      </a:r>
                      <a:r>
                        <a:rPr sz="180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dài  </a:t>
                      </a:r>
                      <a:r>
                        <a:rPr sz="180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thời </a:t>
                      </a:r>
                      <a:r>
                        <a:rPr sz="1800" b="1" spc="-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gian </a:t>
                      </a:r>
                      <a:r>
                        <a:rPr sz="1800" b="1" spc="-1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nâng  </a:t>
                      </a:r>
                      <a:r>
                        <a:rPr sz="18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lương</a:t>
                      </a:r>
                      <a:r>
                        <a:rPr sz="1800" b="1" spc="2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trong  </a:t>
                      </a:r>
                      <a:r>
                        <a:rPr sz="1800" b="1" spc="-1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vòng </a:t>
                      </a:r>
                      <a:r>
                        <a:rPr sz="1800" b="1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06 </a:t>
                      </a:r>
                      <a:r>
                        <a:rPr sz="180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tháng,  </a:t>
                      </a:r>
                      <a:r>
                        <a:rPr sz="1800" b="1" spc="-1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cách</a:t>
                      </a:r>
                      <a:r>
                        <a:rPr sz="1800" b="1" spc="-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chức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45" dirty="0">
                          <a:latin typeface="Arial"/>
                          <a:cs typeface="Arial"/>
                        </a:rPr>
                        <a:t>Đã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bị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khiển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trách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bằng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văn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bản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mà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tái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thời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gian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kể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bị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khiển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trách.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sơ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suất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tiết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lộ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bí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mật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hậu </a:t>
                      </a:r>
                      <a:r>
                        <a:rPr sz="1600" spc="-80" dirty="0" err="1">
                          <a:latin typeface="Arial"/>
                          <a:cs typeface="Arial"/>
                        </a:rPr>
                        <a:t>quả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 err="1">
                          <a:latin typeface="Arial"/>
                          <a:cs typeface="Arial"/>
                        </a:rPr>
                        <a:t>nghiêm</a:t>
                      </a:r>
                      <a:r>
                        <a:rPr sz="16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trọng.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 marR="410209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nghiêm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túc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chấp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chối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sự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phân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công,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phụ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trách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trực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tiếp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ảnh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hưởng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 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hoạt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(trừ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trường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hợp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bất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khả</a:t>
                      </a:r>
                      <a:r>
                        <a:rPr sz="16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kháng).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204" dirty="0">
                          <a:latin typeface="Arial"/>
                          <a:cs typeface="Arial"/>
                        </a:rPr>
                        <a:t>Tự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ý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bỏ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chính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đáng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03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05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(cộng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dồn)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từ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20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(cộng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dồn)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năm.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Đánh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bài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qui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định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toàn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vệ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sinh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lao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động,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uống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rượu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bia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hay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bất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cứ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chất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kích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thích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nào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6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giờ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kể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cả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giờ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làm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thêm.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55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rối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mất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ninh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trật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tự</a:t>
                      </a:r>
                      <a:r>
                        <a:rPr sz="16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Quấy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rối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tình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dục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hay có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khiếm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nhã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đồng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nghiệp,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khách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hàng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60" dirty="0">
                          <a:latin typeface="Arial"/>
                          <a:cs typeface="Arial"/>
                        </a:rPr>
                        <a:t>Xô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xát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đánh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nhau,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lời lẽ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thái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độ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hăm dọa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hung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viên,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hàng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cty.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Vu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khống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phát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ngôn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bừa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bãi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có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làm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mất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uy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tín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khác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hay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ty,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tuân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thủ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chính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sách,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quy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trình,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thủ</a:t>
                      </a:r>
                      <a:r>
                        <a:rPr sz="16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tục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kinh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doanh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8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lời nói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tôn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trọng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6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trên.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50" dirty="0">
                          <a:latin typeface="Arial"/>
                          <a:cs typeface="Arial"/>
                        </a:rPr>
                        <a:t>Trả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đũa,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vùi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dập,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ngược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đãi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dưới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quyền.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00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chỉ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đạo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sai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thiệt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hại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nghiêm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trọng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mạng,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sản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lợi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ích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ty,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nhà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cấp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hay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hàng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Bảo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khác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phạm,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báo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cáo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hành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hợp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tác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quá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trình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điều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tra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vi</a:t>
                      </a:r>
                      <a:r>
                        <a:rPr sz="16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nội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quy.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nguyên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tắc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liên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quan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vấn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đề: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xung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đột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quyền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lợi,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sổ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sách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chính, 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sử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dụng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sản,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giao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dịch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600"/>
                        </a:lnSpc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khách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hàng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nhà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cung cấp,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giao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dịch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với chính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quyền,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bảo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mật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thông</a:t>
                      </a:r>
                      <a:r>
                        <a:rPr sz="16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tin.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R="402590" algn="r">
                        <a:lnSpc>
                          <a:spcPts val="665"/>
                        </a:lnSpc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77036"/>
            <a:ext cx="21424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0" dirty="0">
                <a:solidFill>
                  <a:srgbClr val="1F3863"/>
                </a:solidFill>
              </a:rPr>
              <a:t>VII. </a:t>
            </a:r>
            <a:r>
              <a:rPr sz="1900" spc="-130" dirty="0">
                <a:solidFill>
                  <a:srgbClr val="1F3863"/>
                </a:solidFill>
              </a:rPr>
              <a:t>Hình </a:t>
            </a:r>
            <a:r>
              <a:rPr sz="1900" spc="-135" dirty="0">
                <a:solidFill>
                  <a:srgbClr val="1F3863"/>
                </a:solidFill>
              </a:rPr>
              <a:t>thức </a:t>
            </a:r>
            <a:r>
              <a:rPr sz="1900" spc="-155" dirty="0">
                <a:solidFill>
                  <a:srgbClr val="1F3863"/>
                </a:solidFill>
              </a:rPr>
              <a:t>kỷ</a:t>
            </a:r>
            <a:r>
              <a:rPr sz="1900" spc="-105" dirty="0">
                <a:solidFill>
                  <a:srgbClr val="1F3863"/>
                </a:solidFill>
              </a:rPr>
              <a:t> </a:t>
            </a:r>
            <a:r>
              <a:rPr sz="1900" spc="-80" dirty="0">
                <a:solidFill>
                  <a:srgbClr val="1F3863"/>
                </a:solidFill>
              </a:rPr>
              <a:t>luật</a:t>
            </a:r>
            <a:endParaRPr sz="1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96501"/>
              </p:ext>
            </p:extLst>
          </p:nvPr>
        </p:nvGraphicFramePr>
        <p:xfrm>
          <a:off x="271665" y="1340866"/>
          <a:ext cx="11400789" cy="171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b="1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800" b="1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800" b="1" spc="-2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</a:t>
                      </a:r>
                      <a:r>
                        <a:rPr sz="1800" b="1" spc="-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thải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indent="-107950">
                        <a:lnSpc>
                          <a:spcPct val="100000"/>
                        </a:lnSpc>
                        <a:spcBef>
                          <a:spcPts val="919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hành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vi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trộm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cắp,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tham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ô,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tiết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lộ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bí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mật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nghệ,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kinh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doanh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hành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vi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khác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gây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thiệt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hại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70" dirty="0">
                          <a:latin typeface="Arial"/>
                          <a:cs typeface="Arial"/>
                        </a:rPr>
                        <a:t>nghiêm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trọng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tài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sản,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lợi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ích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spcBef>
                          <a:spcPts val="960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Nhân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xử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85" dirty="0" err="1">
                          <a:latin typeface="Arial"/>
                          <a:cs typeface="Arial"/>
                        </a:rPr>
                        <a:t>kỷ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 err="1">
                          <a:latin typeface="Arial"/>
                          <a:cs typeface="Arial"/>
                        </a:rPr>
                        <a:t>luật</a:t>
                      </a:r>
                      <a:r>
                        <a:rPr lang="en-US"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vi-VN" sz="1600" spc="-25" dirty="0">
                          <a:latin typeface="Arial"/>
                          <a:cs typeface="Arial"/>
                        </a:rPr>
                        <a:t>kéo dài thời hạn nâng lương không quá 06 tháng hoặc cách chức mà tái phạm</a:t>
                      </a:r>
                      <a:r>
                        <a:rPr lang="en-US" sz="1600" spc="-25" dirty="0">
                          <a:latin typeface="Arial"/>
                          <a:cs typeface="Arial"/>
                        </a:rPr>
                        <a:t>.</a:t>
                      </a:r>
                      <a:endParaRPr lang="vi-VN" sz="1600" spc="-25" dirty="0">
                        <a:latin typeface="Arial"/>
                        <a:cs typeface="Arial"/>
                      </a:endParaRPr>
                    </a:p>
                    <a:p>
                      <a:pPr marL="205740" indent="-107950">
                        <a:lnSpc>
                          <a:spcPct val="100000"/>
                        </a:lnSpc>
                        <a:spcBef>
                          <a:spcPts val="960"/>
                        </a:spcBef>
                        <a:buChar char="-"/>
                        <a:tabLst>
                          <a:tab pos="206375" algn="l"/>
                        </a:tabLst>
                      </a:pPr>
                      <a:r>
                        <a:rPr lang="vi-VN" sz="1600" spc="-25" dirty="0">
                          <a:latin typeface="Arial"/>
                          <a:cs typeface="Arial"/>
                        </a:rPr>
                        <a:t>trong thời gian chưa xoá án kỷ luật.</a:t>
                      </a:r>
                      <a:r>
                        <a:rPr sz="1600" spc="-90" dirty="0" err="1">
                          <a:latin typeface="Arial"/>
                          <a:cs typeface="Arial"/>
                        </a:rPr>
                        <a:t>Nhân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viên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tự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ý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bỏ </a:t>
                      </a:r>
                      <a:r>
                        <a:rPr sz="1600" spc="-75" dirty="0" err="1">
                          <a:latin typeface="Arial"/>
                          <a:cs typeface="Arial"/>
                        </a:rPr>
                        <a:t>việc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600" spc="-8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tháng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20 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ngày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01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năm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mà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chính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đáng.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44</a:t>
            </a:fld>
            <a:endParaRPr spc="-6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3B309C-3A8F-4F5E-8B99-0306CA57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47659"/>
              </p:ext>
            </p:extLst>
          </p:nvPr>
        </p:nvGraphicFramePr>
        <p:xfrm>
          <a:off x="256425" y="3200400"/>
          <a:ext cx="114007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136">
                  <a:extLst>
                    <a:ext uri="{9D8B030D-6E8A-4147-A177-3AD203B41FA5}">
                      <a16:colId xmlns:a16="http://schemas.microsoft.com/office/drawing/2014/main" val="195860234"/>
                    </a:ext>
                  </a:extLst>
                </a:gridCol>
                <a:gridCol w="9843654">
                  <a:extLst>
                    <a:ext uri="{9D8B030D-6E8A-4147-A177-3AD203B41FA5}">
                      <a16:colId xmlns:a16="http://schemas.microsoft.com/office/drawing/2014/main" val="3020415115"/>
                    </a:ext>
                  </a:extLst>
                </a:gridCol>
              </a:tblGrid>
              <a:tr h="18387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Xoá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kỷ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luật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kỷ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luật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lao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Người lao động bị khiển trách sau 03 tháng, hoặc bị xử lý kỷ luật kéo dài thời hạn nâng lương sau 06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tháng, kể từ ngày bị xử lý, nếu không tái phạm thì đương nhiên được xoá kỷ luật. Trường hợp bị xử lý kỷ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luật lao động bằng hình thức cách chức thì sau thời hạn 03 năm, nếu tiếp tục vi phạm kỷ luật lao động thì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bị coi là tái phạm;</a:t>
                      </a:r>
                    </a:p>
                    <a:p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Người lao động bị xử lý kỷ luật kéo dài thời hạn nâng lương sau khi chấp hành được một nửa thời hạn nếu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sửa chữa tiến bộ, có thể được người sử dụng lao động xét giảm thời hạn.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c)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Ngoài ra người vi phạm phải bồi hoàn toàn bộ số thiệt hại do hành vi của họ gây ra theo quy định tại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1A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 có thể bị kiện hoặc chuyển cho cơ quan pháp luật xử lý.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d)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Kỷ luật đối với Nhân viên trong giai đoạn thử việc: nếu vi phạm bất kỳ Ðiều khoản nào của Nội quy có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 sẽ bị thôi việc ngay họăc phải chịu các hình thức kỷ luật giống như đã nêu ra trong Ðiều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872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677036"/>
            <a:ext cx="22237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0" dirty="0">
                <a:solidFill>
                  <a:srgbClr val="1F3863"/>
                </a:solidFill>
              </a:rPr>
              <a:t>VII. </a:t>
            </a:r>
            <a:r>
              <a:rPr sz="1900" spc="-195" dirty="0">
                <a:solidFill>
                  <a:srgbClr val="1F3863"/>
                </a:solidFill>
              </a:rPr>
              <a:t>Bảo </a:t>
            </a:r>
            <a:r>
              <a:rPr sz="1900" spc="-90" dirty="0">
                <a:solidFill>
                  <a:srgbClr val="1F3863"/>
                </a:solidFill>
              </a:rPr>
              <a:t>mật </a:t>
            </a:r>
            <a:r>
              <a:rPr sz="1900" spc="-135" dirty="0">
                <a:solidFill>
                  <a:srgbClr val="1F3863"/>
                </a:solidFill>
              </a:rPr>
              <a:t>thông</a:t>
            </a:r>
            <a:r>
              <a:rPr sz="1900" spc="-50" dirty="0">
                <a:solidFill>
                  <a:srgbClr val="1F3863"/>
                </a:solidFill>
              </a:rPr>
              <a:t> </a:t>
            </a:r>
            <a:r>
              <a:rPr sz="1900" spc="-65" dirty="0">
                <a:solidFill>
                  <a:srgbClr val="1F3863"/>
                </a:solidFill>
              </a:rPr>
              <a:t>tin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60908" y="1165098"/>
            <a:ext cx="11271885" cy="575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1600" b="1" spc="-160" dirty="0">
                <a:latin typeface="Arial"/>
                <a:cs typeface="Arial"/>
              </a:rPr>
              <a:t>Bảo </a:t>
            </a:r>
            <a:r>
              <a:rPr sz="1600" b="1" spc="-120" dirty="0">
                <a:latin typeface="Arial"/>
                <a:cs typeface="Arial"/>
              </a:rPr>
              <a:t>vệ </a:t>
            </a:r>
            <a:r>
              <a:rPr sz="1600" b="1" spc="-195" dirty="0">
                <a:latin typeface="Arial"/>
                <a:cs typeface="Arial"/>
              </a:rPr>
              <a:t>sở </a:t>
            </a:r>
            <a:r>
              <a:rPr sz="1600" b="1" spc="-130" dirty="0">
                <a:latin typeface="Arial"/>
                <a:cs typeface="Arial"/>
              </a:rPr>
              <a:t>hữu </a:t>
            </a:r>
            <a:r>
              <a:rPr sz="1600" b="1" spc="-35" dirty="0">
                <a:latin typeface="Arial"/>
                <a:cs typeface="Arial"/>
              </a:rPr>
              <a:t>trí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tuệ: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83540" indent="-287020">
              <a:lnSpc>
                <a:spcPct val="100000"/>
              </a:lnSpc>
              <a:buChar char="-"/>
              <a:tabLst>
                <a:tab pos="383540" algn="l"/>
                <a:tab pos="384175" algn="l"/>
              </a:tabLst>
            </a:pPr>
            <a:r>
              <a:rPr sz="1600" spc="-235" dirty="0">
                <a:latin typeface="Arial"/>
                <a:cs typeface="Arial"/>
              </a:rPr>
              <a:t>Sở </a:t>
            </a:r>
            <a:r>
              <a:rPr sz="1600" spc="-75" dirty="0">
                <a:latin typeface="Arial"/>
                <a:cs typeface="Arial"/>
              </a:rPr>
              <a:t>hữu </a:t>
            </a:r>
            <a:r>
              <a:rPr sz="1600" spc="10" dirty="0">
                <a:latin typeface="Arial"/>
                <a:cs typeface="Arial"/>
              </a:rPr>
              <a:t>trí </a:t>
            </a:r>
            <a:r>
              <a:rPr sz="1600" spc="-20" dirty="0">
                <a:latin typeface="Arial"/>
                <a:cs typeface="Arial"/>
              </a:rPr>
              <a:t>tuệ </a:t>
            </a:r>
            <a:r>
              <a:rPr sz="1600" spc="-110" dirty="0">
                <a:latin typeface="Arial"/>
                <a:cs typeface="Arial"/>
              </a:rPr>
              <a:t>của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80" dirty="0">
                <a:latin typeface="Arial"/>
                <a:cs typeface="Arial"/>
              </a:rPr>
              <a:t>bao </a:t>
            </a:r>
            <a:r>
              <a:rPr sz="1600" spc="-75" dirty="0">
                <a:latin typeface="Arial"/>
                <a:cs typeface="Arial"/>
              </a:rPr>
              <a:t>gồm: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100" dirty="0">
                <a:latin typeface="Arial"/>
                <a:cs typeface="Arial"/>
              </a:rPr>
              <a:t>chứng </a:t>
            </a:r>
            <a:r>
              <a:rPr sz="1600" spc="-10" dirty="0">
                <a:latin typeface="Arial"/>
                <a:cs typeface="Arial"/>
              </a:rPr>
              <a:t>từ </a:t>
            </a:r>
            <a:r>
              <a:rPr sz="1600" spc="-80" dirty="0">
                <a:latin typeface="Arial"/>
                <a:cs typeface="Arial"/>
              </a:rPr>
              <a:t>bản </a:t>
            </a:r>
            <a:r>
              <a:rPr sz="1600" spc="-110" dirty="0">
                <a:latin typeface="Arial"/>
                <a:cs typeface="Arial"/>
              </a:rPr>
              <a:t>cứng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80" dirty="0">
                <a:latin typeface="Arial"/>
                <a:cs typeface="Arial"/>
              </a:rPr>
              <a:t>bản </a:t>
            </a:r>
            <a:r>
              <a:rPr sz="1600" spc="-75" dirty="0">
                <a:latin typeface="Arial"/>
                <a:cs typeface="Arial"/>
              </a:rPr>
              <a:t>mềm </a:t>
            </a:r>
            <a:r>
              <a:rPr sz="1600" spc="-35" dirty="0">
                <a:latin typeface="Arial"/>
                <a:cs typeface="Arial"/>
              </a:rPr>
              <a:t>liên </a:t>
            </a:r>
            <a:r>
              <a:rPr sz="1600" spc="-75" dirty="0">
                <a:latin typeface="Arial"/>
                <a:cs typeface="Arial"/>
              </a:rPr>
              <a:t>quan </a:t>
            </a:r>
            <a:r>
              <a:rPr sz="1600" spc="-55" dirty="0">
                <a:latin typeface="Arial"/>
                <a:cs typeface="Arial"/>
              </a:rPr>
              <a:t>đến </a:t>
            </a:r>
            <a:r>
              <a:rPr sz="1600" spc="-40" dirty="0">
                <a:latin typeface="Arial"/>
                <a:cs typeface="Arial"/>
              </a:rPr>
              <a:t>hoạt </a:t>
            </a:r>
            <a:r>
              <a:rPr sz="1600" spc="-70" dirty="0">
                <a:latin typeface="Arial"/>
                <a:cs typeface="Arial"/>
              </a:rPr>
              <a:t>động </a:t>
            </a:r>
            <a:r>
              <a:rPr sz="1600" spc="-50" dirty="0">
                <a:latin typeface="Arial"/>
                <a:cs typeface="Arial"/>
              </a:rPr>
              <a:t>kinh </a:t>
            </a:r>
            <a:r>
              <a:rPr sz="1600" spc="-70" dirty="0">
                <a:latin typeface="Arial"/>
                <a:cs typeface="Arial"/>
              </a:rPr>
              <a:t>doanh,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như:</a:t>
            </a:r>
            <a:endParaRPr sz="1600" dirty="0">
              <a:latin typeface="Arial"/>
              <a:cs typeface="Arial"/>
            </a:endParaRPr>
          </a:p>
          <a:p>
            <a:pPr marL="1311275" lvl="1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311275" algn="l"/>
                <a:tab pos="1311910" algn="l"/>
              </a:tabLst>
            </a:pPr>
            <a:r>
              <a:rPr lang="vi-VN" sz="1600" spc="-100" dirty="0">
                <a:latin typeface="Arial"/>
                <a:cs typeface="Arial"/>
              </a:rPr>
              <a:t>Mọi dữ liệu, sản phẩm, tài liệu, kỹ thuật, chương trình máy tính, cẩm nang, kế hoạch kinh doanh,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vi-VN" sz="1600" spc="-100" dirty="0">
                <a:latin typeface="Arial"/>
                <a:cs typeface="Arial"/>
              </a:rPr>
              <a:t>phần mềm, kế hoạch marketing, thông tin tài chính và các thông tin khác được Khách hàng, Đối tác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vi-VN" sz="1600" spc="-100" dirty="0">
                <a:latin typeface="Arial"/>
                <a:cs typeface="Arial"/>
              </a:rPr>
              <a:t>đã, đang và sẽ thiết lập quan hệ với Công ty cung cấp bằng văn bản hay bằng lời nói hoặc các phươngtiện khác.</a:t>
            </a:r>
            <a:endParaRPr lang="en-US" sz="1600" spc="-100" dirty="0">
              <a:latin typeface="Arial"/>
              <a:cs typeface="Arial"/>
            </a:endParaRPr>
          </a:p>
          <a:p>
            <a:pPr marL="1311275" lvl="1" indent="-286385">
              <a:lnSpc>
                <a:spcPct val="100000"/>
              </a:lnSpc>
              <a:spcBef>
                <a:spcPts val="1080"/>
              </a:spcBef>
              <a:buChar char="•"/>
              <a:tabLst>
                <a:tab pos="1311275" algn="l"/>
                <a:tab pos="1311910" algn="l"/>
              </a:tabLst>
            </a:pPr>
            <a:r>
              <a:rPr sz="1600" spc="-100" dirty="0" err="1">
                <a:latin typeface="Arial"/>
                <a:cs typeface="Arial"/>
              </a:rPr>
              <a:t>Danh</a:t>
            </a:r>
            <a:r>
              <a:rPr sz="1600" spc="-100" dirty="0">
                <a:latin typeface="Arial"/>
                <a:cs typeface="Arial"/>
              </a:rPr>
              <a:t> sách khách hàng</a:t>
            </a:r>
          </a:p>
          <a:p>
            <a:pPr marL="1311275" lvl="1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1311275" algn="l"/>
                <a:tab pos="1311910" algn="l"/>
              </a:tabLst>
            </a:pPr>
            <a:r>
              <a:rPr sz="1600" spc="-100" dirty="0">
                <a:latin typeface="Arial"/>
                <a:cs typeface="Arial"/>
              </a:rPr>
              <a:t>Thông tin tài chính</a:t>
            </a:r>
          </a:p>
          <a:p>
            <a:pPr marL="1311275" lvl="1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1311275" algn="l"/>
                <a:tab pos="1311910" algn="l"/>
              </a:tabLst>
            </a:pPr>
            <a:r>
              <a:rPr sz="1600" spc="-100" dirty="0">
                <a:latin typeface="Arial"/>
                <a:cs typeface="Arial"/>
              </a:rPr>
              <a:t>Thông tin lương, thưởng</a:t>
            </a:r>
          </a:p>
          <a:p>
            <a:pPr marL="1311275" lvl="1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1311275" algn="l"/>
                <a:tab pos="1311910" algn="l"/>
              </a:tabLst>
            </a:pPr>
            <a:r>
              <a:rPr sz="1600" spc="-100" dirty="0">
                <a:latin typeface="Arial"/>
                <a:cs typeface="Arial"/>
              </a:rPr>
              <a:t>Chính sách, quy trình của công ty</a:t>
            </a:r>
          </a:p>
          <a:p>
            <a:pPr marL="1311275" lvl="1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1311275" algn="l"/>
                <a:tab pos="1311910" algn="l"/>
              </a:tabLst>
            </a:pPr>
            <a:r>
              <a:rPr lang="vi-VN" sz="1600" spc="-100" dirty="0">
                <a:latin typeface="Arial"/>
                <a:cs typeface="Arial"/>
              </a:rPr>
              <a:t>Phương thức hoạt động và kế hoạch kinh doanh của Công ty.</a:t>
            </a:r>
            <a:endParaRPr lang="en-US" sz="1600" spc="-100" dirty="0">
              <a:latin typeface="Arial"/>
              <a:cs typeface="Arial"/>
            </a:endParaRPr>
          </a:p>
          <a:p>
            <a:pPr marL="1311275" lvl="1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1311275" algn="l"/>
                <a:tab pos="1311910" algn="l"/>
              </a:tabLst>
            </a:pPr>
            <a:r>
              <a:rPr lang="en-US" sz="1600" spc="-100" dirty="0" err="1">
                <a:latin typeface="Arial"/>
                <a:cs typeface="Arial"/>
              </a:rPr>
              <a:t>Hợp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đồng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ký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kết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giữa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Công</a:t>
            </a:r>
            <a:r>
              <a:rPr lang="en-US" sz="1600" spc="-100" dirty="0">
                <a:latin typeface="Arial"/>
                <a:cs typeface="Arial"/>
              </a:rPr>
              <a:t> ty </a:t>
            </a:r>
            <a:r>
              <a:rPr lang="en-US" sz="1600" spc="-100" dirty="0" err="1">
                <a:latin typeface="Arial"/>
                <a:cs typeface="Arial"/>
              </a:rPr>
              <a:t>và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Khách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hàng</a:t>
            </a:r>
            <a:r>
              <a:rPr lang="en-US" sz="1600" spc="-100" dirty="0">
                <a:latin typeface="Arial"/>
                <a:cs typeface="Arial"/>
              </a:rPr>
              <a:t>; </a:t>
            </a:r>
            <a:r>
              <a:rPr lang="en-US" sz="1600" spc="-100" dirty="0" err="1">
                <a:latin typeface="Arial"/>
                <a:cs typeface="Arial"/>
              </a:rPr>
              <a:t>Hợp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đồng</a:t>
            </a:r>
            <a:r>
              <a:rPr lang="en-US" sz="1600" spc="-100" dirty="0">
                <a:latin typeface="Arial"/>
                <a:cs typeface="Arial"/>
              </a:rPr>
              <a:t> lao </a:t>
            </a:r>
            <a:r>
              <a:rPr lang="en-US" sz="1600" spc="-100" dirty="0" err="1">
                <a:latin typeface="Arial"/>
                <a:cs typeface="Arial"/>
              </a:rPr>
              <a:t>động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ký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kết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với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Nhân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viên</a:t>
            </a:r>
            <a:r>
              <a:rPr lang="en-US" sz="1600" spc="-100" dirty="0">
                <a:latin typeface="Arial"/>
                <a:cs typeface="Arial"/>
              </a:rPr>
              <a:t>.</a:t>
            </a:r>
          </a:p>
          <a:p>
            <a:pPr marL="1311275" lvl="1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1311275" algn="l"/>
                <a:tab pos="1311910" algn="l"/>
              </a:tabLst>
            </a:pPr>
            <a:r>
              <a:rPr lang="en-US" sz="1600" spc="-100" dirty="0" err="1">
                <a:latin typeface="Arial"/>
                <a:cs typeface="Arial"/>
              </a:rPr>
              <a:t>Bí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mật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kinh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doanh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của</a:t>
            </a:r>
            <a:r>
              <a:rPr lang="en-US" sz="1600" spc="-100" dirty="0">
                <a:latin typeface="Arial"/>
                <a:cs typeface="Arial"/>
              </a:rPr>
              <a:t> </a:t>
            </a:r>
            <a:r>
              <a:rPr lang="en-US" sz="1600" spc="-100" dirty="0" err="1">
                <a:latin typeface="Arial"/>
                <a:cs typeface="Arial"/>
              </a:rPr>
              <a:t>Công</a:t>
            </a:r>
            <a:r>
              <a:rPr lang="en-US" sz="1600" spc="-100" dirty="0">
                <a:latin typeface="Arial"/>
                <a:cs typeface="Arial"/>
              </a:rPr>
              <a:t> ty.</a:t>
            </a:r>
            <a:endParaRPr sz="1600" spc="-1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lang="en-US" sz="1600" spc="-45" dirty="0">
                <a:latin typeface="Arial"/>
                <a:cs typeface="Arial"/>
              </a:rPr>
              <a:t>- </a:t>
            </a:r>
            <a:r>
              <a:rPr lang="vi-VN" sz="1600" spc="-95" dirty="0">
                <a:latin typeface="Arial"/>
                <a:cs typeface="Arial"/>
              </a:rPr>
              <a:t>Các thông tin mật như vậy tồn tại dưới bất cứ hình thức nào, kể cả giấy tờ, bản in, thẻ, micro phim, hoặc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vi-VN" sz="1600" spc="-95" dirty="0">
                <a:latin typeface="Arial"/>
                <a:cs typeface="Arial"/>
              </a:rPr>
              <a:t>microfiche, băng từ, đĩa mềm, thông tin trong các file máy tính, qua lời nói và những vật dụng mang tin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vi-VN" sz="1600" spc="-95" dirty="0">
                <a:latin typeface="Arial"/>
                <a:cs typeface="Arial"/>
              </a:rPr>
              <a:t>khác.</a:t>
            </a:r>
            <a:endParaRPr sz="1600" spc="-9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lang="en-US" sz="1600" spc="-45" dirty="0">
                <a:latin typeface="Arial"/>
                <a:cs typeface="Arial"/>
              </a:rPr>
              <a:t>	- </a:t>
            </a:r>
            <a:r>
              <a:rPr sz="1600" spc="-90" dirty="0" err="1">
                <a:latin typeface="Arial"/>
                <a:cs typeface="Arial"/>
              </a:rPr>
              <a:t>Nhân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viên</a:t>
            </a:r>
            <a:r>
              <a:rPr sz="1600" spc="-80" dirty="0">
                <a:latin typeface="Arial"/>
                <a:cs typeface="Arial"/>
              </a:rPr>
              <a:t> không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được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sao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chép, </a:t>
            </a:r>
            <a:r>
              <a:rPr sz="1600" spc="20" dirty="0">
                <a:latin typeface="Arial"/>
                <a:cs typeface="Arial"/>
              </a:rPr>
              <a:t>tiết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lộ,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bán,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chuyển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nhượng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hoặc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cho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mượn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toàn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bộ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hoặc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một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phần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tài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sản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trí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tuệ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của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công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lang="en-US" sz="1600" spc="-80" dirty="0">
                <a:latin typeface="Arial"/>
                <a:cs typeface="Arial"/>
              </a:rPr>
              <a:t>	</a:t>
            </a:r>
            <a:r>
              <a:rPr sz="1600" spc="-95" dirty="0" err="1">
                <a:latin typeface="Arial"/>
                <a:cs typeface="Arial"/>
              </a:rPr>
              <a:t>trong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95" dirty="0" err="1">
                <a:latin typeface="Arial"/>
                <a:cs typeface="Arial"/>
              </a:rPr>
              <a:t>hoặc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sau </a:t>
            </a:r>
            <a:r>
              <a:rPr sz="1600" spc="-20" dirty="0">
                <a:latin typeface="Arial"/>
                <a:cs typeface="Arial"/>
              </a:rPr>
              <a:t>thời </a:t>
            </a:r>
            <a:r>
              <a:rPr sz="1600" spc="-75" dirty="0">
                <a:latin typeface="Arial"/>
                <a:cs typeface="Arial"/>
              </a:rPr>
              <a:t>gian </a:t>
            </a:r>
            <a:r>
              <a:rPr sz="1600" spc="-55" dirty="0">
                <a:latin typeface="Arial"/>
                <a:cs typeface="Arial"/>
              </a:rPr>
              <a:t>làm </a:t>
            </a:r>
            <a:r>
              <a:rPr sz="1600" spc="-75" dirty="0">
                <a:latin typeface="Arial"/>
                <a:cs typeface="Arial"/>
              </a:rPr>
              <a:t>việc với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00" dirty="0">
                <a:latin typeface="Arial"/>
                <a:cs typeface="Arial"/>
              </a:rPr>
              <a:t>mà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145" dirty="0">
                <a:latin typeface="Arial"/>
                <a:cs typeface="Arial"/>
              </a:rPr>
              <a:t>sự </a:t>
            </a:r>
            <a:r>
              <a:rPr sz="1600" spc="-80" dirty="0">
                <a:latin typeface="Arial"/>
                <a:cs typeface="Arial"/>
              </a:rPr>
              <a:t>cho </a:t>
            </a:r>
            <a:r>
              <a:rPr sz="1600" spc="-65" dirty="0">
                <a:latin typeface="Arial"/>
                <a:cs typeface="Arial"/>
              </a:rPr>
              <a:t>phép </a:t>
            </a:r>
            <a:r>
              <a:rPr sz="1600" spc="-95" dirty="0">
                <a:latin typeface="Arial"/>
                <a:cs typeface="Arial"/>
              </a:rPr>
              <a:t>bằng văn </a:t>
            </a:r>
            <a:r>
              <a:rPr sz="1600" spc="-80" dirty="0">
                <a:latin typeface="Arial"/>
                <a:cs typeface="Arial"/>
              </a:rPr>
              <a:t>bản </a:t>
            </a:r>
            <a:r>
              <a:rPr sz="1600" spc="-100" dirty="0">
                <a:latin typeface="Arial"/>
                <a:cs typeface="Arial"/>
              </a:rPr>
              <a:t>của </a:t>
            </a:r>
            <a:r>
              <a:rPr sz="1600" spc="-110" dirty="0">
                <a:latin typeface="Arial"/>
                <a:cs typeface="Arial"/>
              </a:rPr>
              <a:t>cấp </a:t>
            </a:r>
            <a:r>
              <a:rPr sz="1600" spc="-100" dirty="0">
                <a:latin typeface="Arial"/>
                <a:cs typeface="Arial"/>
              </a:rPr>
              <a:t>có </a:t>
            </a:r>
            <a:r>
              <a:rPr sz="1600" spc="-35" dirty="0">
                <a:latin typeface="Arial"/>
                <a:cs typeface="Arial"/>
              </a:rPr>
              <a:t>thẩm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5" dirty="0" err="1">
                <a:latin typeface="Arial"/>
                <a:cs typeface="Arial"/>
              </a:rPr>
              <a:t>quyền</a:t>
            </a:r>
            <a:r>
              <a:rPr sz="1600" spc="-65" dirty="0">
                <a:latin typeface="Arial"/>
                <a:cs typeface="Arial"/>
              </a:rPr>
              <a:t>.</a:t>
            </a:r>
            <a:endParaRPr lang="en-US" sz="1600" spc="-65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2819400"/>
            <a:ext cx="4602850" cy="169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45</a:t>
            </a:fld>
            <a:endParaRPr spc="-6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9642" y="60619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605280">
              <a:lnSpc>
                <a:spcPct val="100000"/>
              </a:lnSpc>
              <a:spcBef>
                <a:spcPts val="1150"/>
              </a:spcBef>
              <a:tabLst>
                <a:tab pos="2341245" algn="l"/>
              </a:tabLst>
            </a:pPr>
            <a:r>
              <a:rPr sz="2650" b="0" spc="-195" dirty="0">
                <a:latin typeface="Arial"/>
                <a:cs typeface="Arial"/>
              </a:rPr>
              <a:t>N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-300" dirty="0">
                <a:latin typeface="Arial"/>
                <a:cs typeface="Arial"/>
              </a:rPr>
              <a:t>Ộ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-65" dirty="0">
                <a:latin typeface="Arial"/>
                <a:cs typeface="Arial"/>
              </a:rPr>
              <a:t>I	</a:t>
            </a:r>
            <a:r>
              <a:rPr sz="2650" b="0" spc="-275" dirty="0">
                <a:latin typeface="Arial"/>
                <a:cs typeface="Arial"/>
              </a:rPr>
              <a:t>D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-204" dirty="0">
                <a:latin typeface="Arial"/>
                <a:cs typeface="Arial"/>
              </a:rPr>
              <a:t>U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-195" dirty="0">
                <a:latin typeface="Arial"/>
                <a:cs typeface="Arial"/>
              </a:rPr>
              <a:t>N</a:t>
            </a:r>
            <a:r>
              <a:rPr sz="2650" b="0" spc="-480" dirty="0">
                <a:latin typeface="Arial"/>
                <a:cs typeface="Arial"/>
              </a:rPr>
              <a:t> </a:t>
            </a:r>
            <a:r>
              <a:rPr sz="2650" b="0" spc="-385" dirty="0">
                <a:latin typeface="Arial"/>
                <a:cs typeface="Arial"/>
              </a:rPr>
              <a:t>G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221" y="487502"/>
            <a:ext cx="215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1F3863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1F3863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1F3863"/>
                </a:solidFill>
                <a:latin typeface="Arial"/>
                <a:cs typeface="Arial"/>
              </a:rPr>
              <a:t>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0221" y="445174"/>
            <a:ext cx="4307840" cy="2569933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439"/>
              </a:spcBef>
            </a:pPr>
            <a:r>
              <a:rPr sz="1400" b="1" spc="-150" dirty="0">
                <a:solidFill>
                  <a:srgbClr val="1F3863"/>
                </a:solidFill>
                <a:latin typeface="Arial"/>
                <a:cs typeface="Arial"/>
              </a:rPr>
              <a:t>Chế </a:t>
            </a:r>
            <a:r>
              <a:rPr sz="1400" b="1" spc="-80" dirty="0">
                <a:solidFill>
                  <a:srgbClr val="1F3863"/>
                </a:solidFill>
                <a:latin typeface="Arial"/>
                <a:cs typeface="Arial"/>
              </a:rPr>
              <a:t>độ </a:t>
            </a:r>
            <a:r>
              <a:rPr sz="1400" b="1" spc="-125" dirty="0">
                <a:solidFill>
                  <a:srgbClr val="1F3863"/>
                </a:solidFill>
                <a:latin typeface="Arial"/>
                <a:cs typeface="Arial"/>
              </a:rPr>
              <a:t>phúc</a:t>
            </a:r>
            <a:r>
              <a:rPr sz="1400" b="1" spc="-6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1F3863"/>
                </a:solidFill>
                <a:latin typeface="Arial"/>
                <a:cs typeface="Arial"/>
              </a:rPr>
              <a:t>lợi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79450" algn="l"/>
              </a:tabLst>
            </a:pPr>
            <a:r>
              <a:rPr sz="1400" spc="-100" dirty="0">
                <a:latin typeface="Arial"/>
                <a:cs typeface="Arial"/>
              </a:rPr>
              <a:t>Phép</a:t>
            </a:r>
            <a:r>
              <a:rPr sz="1400" spc="-70" dirty="0">
                <a:latin typeface="Arial"/>
                <a:cs typeface="Arial"/>
              </a:rPr>
              <a:t> năm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79450" algn="l"/>
              </a:tabLst>
            </a:pPr>
            <a:r>
              <a:rPr sz="1400" spc="-85" dirty="0">
                <a:latin typeface="Arial"/>
                <a:cs typeface="Arial"/>
              </a:rPr>
              <a:t>Quy </a:t>
            </a:r>
            <a:r>
              <a:rPr sz="1400" spc="-10" dirty="0">
                <a:latin typeface="Arial"/>
                <a:cs typeface="Arial"/>
              </a:rPr>
              <a:t>trình </a:t>
            </a:r>
            <a:r>
              <a:rPr sz="1400" spc="-55" dirty="0">
                <a:latin typeface="Arial"/>
                <a:cs typeface="Arial"/>
              </a:rPr>
              <a:t>nghỉ </a:t>
            </a:r>
            <a:r>
              <a:rPr sz="1400" spc="-60" dirty="0">
                <a:latin typeface="Arial"/>
                <a:cs typeface="Arial"/>
              </a:rPr>
              <a:t>phép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năm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679450" algn="l"/>
              </a:tabLst>
            </a:pPr>
            <a:r>
              <a:rPr sz="1400" spc="-114" dirty="0">
                <a:latin typeface="Arial"/>
                <a:cs typeface="Arial"/>
              </a:rPr>
              <a:t>Ngày </a:t>
            </a:r>
            <a:r>
              <a:rPr sz="1400" spc="-55" dirty="0">
                <a:latin typeface="Arial"/>
                <a:cs typeface="Arial"/>
              </a:rPr>
              <a:t>nghỉ </a:t>
            </a:r>
            <a:r>
              <a:rPr sz="1400" spc="-70" dirty="0">
                <a:latin typeface="Arial"/>
                <a:cs typeface="Arial"/>
              </a:rPr>
              <a:t>hưởng</a:t>
            </a:r>
            <a:r>
              <a:rPr sz="1400" spc="-55" dirty="0">
                <a:latin typeface="Arial"/>
                <a:cs typeface="Arial"/>
              </a:rPr>
              <a:t> lương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79450" algn="l"/>
              </a:tabLst>
            </a:pPr>
            <a:r>
              <a:rPr sz="1400" spc="-70" dirty="0">
                <a:latin typeface="Arial"/>
                <a:cs typeface="Arial"/>
              </a:rPr>
              <a:t>Nghỉ </a:t>
            </a:r>
            <a:r>
              <a:rPr sz="1400" spc="-20" dirty="0">
                <a:latin typeface="Arial"/>
                <a:cs typeface="Arial"/>
              </a:rPr>
              <a:t>thai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sản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79450" algn="l"/>
              </a:tabLst>
            </a:pPr>
            <a:r>
              <a:rPr sz="1400" spc="-70" dirty="0">
                <a:latin typeface="Arial"/>
                <a:cs typeface="Arial"/>
              </a:rPr>
              <a:t>Nghỉ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bệnh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79450" algn="l"/>
              </a:tabLst>
            </a:pPr>
            <a:r>
              <a:rPr sz="1400" spc="-160" dirty="0">
                <a:latin typeface="Arial"/>
                <a:cs typeface="Arial"/>
              </a:rPr>
              <a:t>Các </a:t>
            </a:r>
            <a:r>
              <a:rPr sz="1400" spc="-65" dirty="0">
                <a:latin typeface="Arial"/>
                <a:cs typeface="Arial"/>
              </a:rPr>
              <a:t>phúc </a:t>
            </a:r>
            <a:r>
              <a:rPr sz="1400" spc="-30" dirty="0" err="1">
                <a:latin typeface="Arial"/>
                <a:cs typeface="Arial"/>
              </a:rPr>
              <a:t>lợi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85" dirty="0" err="1">
                <a:latin typeface="Arial"/>
                <a:cs typeface="Arial"/>
              </a:rPr>
              <a:t>khác</a:t>
            </a:r>
            <a:endParaRPr lang="en-US" sz="14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13384" algn="l"/>
              </a:tabLst>
            </a:pPr>
            <a:r>
              <a:rPr sz="1400" b="1" spc="-50" dirty="0">
                <a:solidFill>
                  <a:srgbClr val="1F3863"/>
                </a:solidFill>
                <a:latin typeface="Arial"/>
                <a:cs typeface="Arial"/>
              </a:rPr>
              <a:t>IV.	</a:t>
            </a:r>
            <a:r>
              <a:rPr sz="1400" b="1" spc="-100" dirty="0">
                <a:solidFill>
                  <a:srgbClr val="1F3863"/>
                </a:solidFill>
                <a:latin typeface="Arial"/>
                <a:cs typeface="Arial"/>
              </a:rPr>
              <a:t>Đào </a:t>
            </a:r>
            <a:r>
              <a:rPr sz="1400" b="1" spc="-60" dirty="0">
                <a:solidFill>
                  <a:srgbClr val="1F3863"/>
                </a:solidFill>
                <a:latin typeface="Arial"/>
                <a:cs typeface="Arial"/>
              </a:rPr>
              <a:t>tạo </a:t>
            </a:r>
            <a:r>
              <a:rPr sz="1400" b="1" spc="-25" dirty="0">
                <a:solidFill>
                  <a:srgbClr val="1F3863"/>
                </a:solidFill>
                <a:latin typeface="Arial"/>
                <a:cs typeface="Arial"/>
              </a:rPr>
              <a:t>&amp; </a:t>
            </a:r>
            <a:r>
              <a:rPr sz="1400" b="1" spc="-70" dirty="0">
                <a:solidFill>
                  <a:srgbClr val="1F3863"/>
                </a:solidFill>
                <a:latin typeface="Arial"/>
                <a:cs typeface="Arial"/>
              </a:rPr>
              <a:t>phát</a:t>
            </a:r>
            <a:r>
              <a:rPr sz="1400" b="1" spc="-19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F3863"/>
                </a:solidFill>
                <a:latin typeface="Arial"/>
                <a:cs typeface="Arial"/>
              </a:rPr>
              <a:t>triển</a:t>
            </a:r>
            <a:endParaRPr sz="1400" dirty="0">
              <a:latin typeface="Arial"/>
              <a:cs typeface="Arial"/>
            </a:endParaRPr>
          </a:p>
          <a:p>
            <a:pPr marL="753745" lvl="1" indent="-26543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753745" algn="l"/>
              </a:tabLst>
            </a:pPr>
            <a:r>
              <a:rPr sz="1400" spc="-160" dirty="0">
                <a:latin typeface="Arial"/>
                <a:cs typeface="Arial"/>
              </a:rPr>
              <a:t>Các </a:t>
            </a:r>
            <a:r>
              <a:rPr sz="1400" spc="-70" dirty="0">
                <a:latin typeface="Arial"/>
                <a:cs typeface="Arial"/>
              </a:rPr>
              <a:t>khóa </a:t>
            </a:r>
            <a:r>
              <a:rPr sz="1400" spc="-50" dirty="0">
                <a:latin typeface="Arial"/>
                <a:cs typeface="Arial"/>
              </a:rPr>
              <a:t>đào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tạo</a:t>
            </a:r>
            <a:endParaRPr sz="1400" dirty="0">
              <a:latin typeface="Arial"/>
              <a:cs typeface="Arial"/>
            </a:endParaRPr>
          </a:p>
          <a:p>
            <a:pPr marL="753745" lvl="1" indent="-26543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753745" algn="l"/>
              </a:tabLst>
            </a:pPr>
            <a:r>
              <a:rPr sz="1400" spc="-120" dirty="0">
                <a:latin typeface="Arial"/>
                <a:cs typeface="Arial"/>
              </a:rPr>
              <a:t>Phê </a:t>
            </a:r>
            <a:r>
              <a:rPr sz="1400" spc="-40" dirty="0">
                <a:latin typeface="Arial"/>
                <a:cs typeface="Arial"/>
              </a:rPr>
              <a:t>duyệt </a:t>
            </a:r>
            <a:r>
              <a:rPr sz="1400" spc="-55" dirty="0">
                <a:latin typeface="Arial"/>
                <a:cs typeface="Arial"/>
              </a:rPr>
              <a:t>chi </a:t>
            </a:r>
            <a:r>
              <a:rPr sz="1400" spc="-60" dirty="0">
                <a:latin typeface="Arial"/>
                <a:cs typeface="Arial"/>
              </a:rPr>
              <a:t>phí </a:t>
            </a:r>
            <a:r>
              <a:rPr sz="1400" spc="-50" dirty="0">
                <a:latin typeface="Arial"/>
                <a:cs typeface="Arial"/>
              </a:rPr>
              <a:t>đào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tạo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0221" y="3350646"/>
            <a:ext cx="2589530" cy="2840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b="1" spc="-130" dirty="0">
                <a:solidFill>
                  <a:srgbClr val="3A3838"/>
                </a:solidFill>
                <a:latin typeface="Arial"/>
                <a:cs typeface="Arial"/>
              </a:rPr>
              <a:t>Chương </a:t>
            </a:r>
            <a:r>
              <a:rPr sz="1400" b="1" spc="-75" dirty="0">
                <a:solidFill>
                  <a:srgbClr val="3A3838"/>
                </a:solidFill>
                <a:latin typeface="Arial"/>
                <a:cs typeface="Arial"/>
              </a:rPr>
              <a:t>2: </a:t>
            </a:r>
            <a:r>
              <a:rPr sz="1400" b="1" spc="-130" dirty="0">
                <a:solidFill>
                  <a:srgbClr val="3A3838"/>
                </a:solidFill>
                <a:latin typeface="Arial"/>
                <a:cs typeface="Arial"/>
              </a:rPr>
              <a:t>Chính </a:t>
            </a:r>
            <a:r>
              <a:rPr sz="1400" b="1" spc="-150" dirty="0">
                <a:solidFill>
                  <a:srgbClr val="3A3838"/>
                </a:solidFill>
                <a:latin typeface="Arial"/>
                <a:cs typeface="Arial"/>
              </a:rPr>
              <a:t>sách </a:t>
            </a:r>
            <a:r>
              <a:rPr sz="1400" b="1" spc="-50" dirty="0">
                <a:solidFill>
                  <a:srgbClr val="3A3838"/>
                </a:solidFill>
                <a:latin typeface="Arial"/>
                <a:cs typeface="Arial"/>
              </a:rPr>
              <a:t>đi </a:t>
            </a:r>
            <a:r>
              <a:rPr sz="1400" b="1" spc="-150" dirty="0">
                <a:solidFill>
                  <a:srgbClr val="3A3838"/>
                </a:solidFill>
                <a:latin typeface="Arial"/>
                <a:cs typeface="Arial"/>
              </a:rPr>
              <a:t>công</a:t>
            </a:r>
            <a:r>
              <a:rPr sz="1400" b="1" spc="-30" dirty="0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3A3838"/>
                </a:solidFill>
                <a:latin typeface="Arial"/>
                <a:cs typeface="Arial"/>
              </a:rPr>
              <a:t>tác</a:t>
            </a:r>
            <a:endParaRPr sz="1400" dirty="0">
              <a:latin typeface="Arial"/>
              <a:cs typeface="Arial"/>
            </a:endParaRPr>
          </a:p>
          <a:p>
            <a:pPr marL="541655" indent="-128270">
              <a:lnSpc>
                <a:spcPct val="100000"/>
              </a:lnSpc>
              <a:spcBef>
                <a:spcPts val="325"/>
              </a:spcBef>
              <a:buAutoNum type="romanUcPeriod"/>
              <a:tabLst>
                <a:tab pos="542290" algn="l"/>
              </a:tabLst>
            </a:pPr>
            <a:r>
              <a:rPr sz="1400" spc="-55" dirty="0">
                <a:latin typeface="Arial"/>
                <a:cs typeface="Arial"/>
              </a:rPr>
              <a:t>Định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nghĩa</a:t>
            </a:r>
            <a:endParaRPr sz="1400" dirty="0">
              <a:latin typeface="Arial"/>
              <a:cs typeface="Arial"/>
            </a:endParaRPr>
          </a:p>
          <a:p>
            <a:pPr marL="587375" indent="-173990">
              <a:lnSpc>
                <a:spcPct val="100000"/>
              </a:lnSpc>
              <a:spcBef>
                <a:spcPts val="340"/>
              </a:spcBef>
              <a:buAutoNum type="romanUcPeriod"/>
              <a:tabLst>
                <a:tab pos="588010" algn="l"/>
              </a:tabLst>
            </a:pPr>
            <a:r>
              <a:rPr sz="1400" spc="-85" dirty="0">
                <a:latin typeface="Arial"/>
                <a:cs typeface="Arial"/>
              </a:rPr>
              <a:t>Quy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Định</a:t>
            </a:r>
            <a:endParaRPr sz="1400" dirty="0">
              <a:latin typeface="Arial"/>
              <a:cs typeface="Arial"/>
            </a:endParaRPr>
          </a:p>
          <a:p>
            <a:pPr marL="631825" indent="-218440">
              <a:lnSpc>
                <a:spcPct val="100000"/>
              </a:lnSpc>
              <a:spcBef>
                <a:spcPts val="335"/>
              </a:spcBef>
              <a:buAutoNum type="romanUcPeriod"/>
              <a:tabLst>
                <a:tab pos="631825" algn="l"/>
              </a:tabLst>
            </a:pPr>
            <a:r>
              <a:rPr sz="1400" spc="-85" dirty="0">
                <a:latin typeface="Arial"/>
                <a:cs typeface="Arial"/>
              </a:rPr>
              <a:t>Quy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trình</a:t>
            </a:r>
            <a:endParaRPr sz="1400" dirty="0">
              <a:latin typeface="Arial"/>
              <a:cs typeface="Arial"/>
            </a:endParaRPr>
          </a:p>
          <a:p>
            <a:pPr marL="622300" indent="-213360">
              <a:lnSpc>
                <a:spcPct val="100000"/>
              </a:lnSpc>
              <a:spcBef>
                <a:spcPts val="335"/>
              </a:spcBef>
              <a:buAutoNum type="romanUcPeriod"/>
              <a:tabLst>
                <a:tab pos="622935" algn="l"/>
              </a:tabLst>
            </a:pPr>
            <a:r>
              <a:rPr sz="1400" spc="-105" dirty="0">
                <a:latin typeface="Arial"/>
                <a:cs typeface="Arial"/>
              </a:rPr>
              <a:t>Chi </a:t>
            </a:r>
            <a:r>
              <a:rPr sz="1400" spc="-60" dirty="0">
                <a:latin typeface="Arial"/>
                <a:cs typeface="Arial"/>
              </a:rPr>
              <a:t>phí </a:t>
            </a:r>
            <a:r>
              <a:rPr sz="1400" spc="-85" dirty="0">
                <a:latin typeface="Arial"/>
                <a:cs typeface="Arial"/>
              </a:rPr>
              <a:t>công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tác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130" dirty="0">
                <a:solidFill>
                  <a:srgbClr val="3A3838"/>
                </a:solidFill>
                <a:latin typeface="Arial"/>
                <a:cs typeface="Arial"/>
              </a:rPr>
              <a:t>Chương </a:t>
            </a:r>
            <a:r>
              <a:rPr sz="1400" b="1" spc="-75" dirty="0">
                <a:solidFill>
                  <a:srgbClr val="3A3838"/>
                </a:solidFill>
                <a:latin typeface="Arial"/>
                <a:cs typeface="Arial"/>
              </a:rPr>
              <a:t>3: </a:t>
            </a:r>
            <a:r>
              <a:rPr sz="1400" b="1" spc="-210" dirty="0">
                <a:solidFill>
                  <a:srgbClr val="3A3838"/>
                </a:solidFill>
                <a:latin typeface="Arial"/>
                <a:cs typeface="Arial"/>
              </a:rPr>
              <a:t>Kỷ </a:t>
            </a:r>
            <a:r>
              <a:rPr sz="1400" b="1" spc="-55" dirty="0">
                <a:solidFill>
                  <a:srgbClr val="3A3838"/>
                </a:solidFill>
                <a:latin typeface="Arial"/>
                <a:cs typeface="Arial"/>
              </a:rPr>
              <a:t>luật </a:t>
            </a:r>
            <a:r>
              <a:rPr sz="1400" b="1" spc="-80" dirty="0">
                <a:solidFill>
                  <a:srgbClr val="3A3838"/>
                </a:solidFill>
                <a:latin typeface="Arial"/>
                <a:cs typeface="Arial"/>
              </a:rPr>
              <a:t>lao</a:t>
            </a:r>
            <a:r>
              <a:rPr sz="1400" b="1" spc="-180" dirty="0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sz="1400" b="1" spc="-114" dirty="0">
                <a:solidFill>
                  <a:srgbClr val="3A3838"/>
                </a:solidFill>
                <a:latin typeface="Arial"/>
                <a:cs typeface="Arial"/>
              </a:rPr>
              <a:t>động</a:t>
            </a:r>
            <a:endParaRPr sz="1400" dirty="0">
              <a:latin typeface="Arial"/>
              <a:cs typeface="Arial"/>
            </a:endParaRPr>
          </a:p>
          <a:p>
            <a:pPr marL="617855" indent="-129539">
              <a:lnSpc>
                <a:spcPct val="100000"/>
              </a:lnSpc>
              <a:spcBef>
                <a:spcPts val="325"/>
              </a:spcBef>
              <a:buAutoNum type="romanUcPeriod"/>
              <a:tabLst>
                <a:tab pos="618490" algn="l"/>
              </a:tabLst>
            </a:pPr>
            <a:r>
              <a:rPr sz="1400" spc="-70" dirty="0">
                <a:latin typeface="Arial"/>
                <a:cs typeface="Arial"/>
              </a:rPr>
              <a:t>Hiệu quả </a:t>
            </a:r>
            <a:r>
              <a:rPr sz="1400" spc="-85" dirty="0">
                <a:latin typeface="Arial"/>
                <a:cs typeface="Arial"/>
              </a:rPr>
              <a:t>công </a:t>
            </a:r>
            <a:r>
              <a:rPr sz="1400" spc="-65" dirty="0">
                <a:latin typeface="Arial"/>
                <a:cs typeface="Arial"/>
              </a:rPr>
              <a:t>việc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kém</a:t>
            </a:r>
            <a:endParaRPr sz="1400" dirty="0">
              <a:latin typeface="Arial"/>
              <a:cs typeface="Arial"/>
            </a:endParaRPr>
          </a:p>
          <a:p>
            <a:pPr marL="662305" indent="-173990">
              <a:lnSpc>
                <a:spcPct val="100000"/>
              </a:lnSpc>
              <a:spcBef>
                <a:spcPts val="335"/>
              </a:spcBef>
              <a:buAutoNum type="romanUcPeriod"/>
              <a:tabLst>
                <a:tab pos="662305" algn="l"/>
              </a:tabLst>
            </a:pPr>
            <a:r>
              <a:rPr sz="1400" spc="-90" dirty="0">
                <a:latin typeface="Arial"/>
                <a:cs typeface="Arial"/>
              </a:rPr>
              <a:t>Khai </a:t>
            </a:r>
            <a:r>
              <a:rPr sz="1400" spc="-70" dirty="0">
                <a:latin typeface="Arial"/>
                <a:cs typeface="Arial"/>
              </a:rPr>
              <a:t>báo </a:t>
            </a:r>
            <a:r>
              <a:rPr sz="1400" spc="-40" dirty="0">
                <a:latin typeface="Arial"/>
                <a:cs typeface="Arial"/>
              </a:rPr>
              <a:t>thông </a:t>
            </a:r>
            <a:r>
              <a:rPr sz="1400" spc="15" dirty="0">
                <a:latin typeface="Arial"/>
                <a:cs typeface="Arial"/>
              </a:rPr>
              <a:t>tin </a:t>
            </a:r>
            <a:r>
              <a:rPr sz="1400" spc="-90" dirty="0">
                <a:latin typeface="Arial"/>
                <a:cs typeface="Arial"/>
              </a:rPr>
              <a:t>sai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lệch</a:t>
            </a:r>
            <a:endParaRPr sz="1400" dirty="0">
              <a:latin typeface="Arial"/>
              <a:cs typeface="Arial"/>
            </a:endParaRPr>
          </a:p>
          <a:p>
            <a:pPr marL="706120" indent="-217804">
              <a:lnSpc>
                <a:spcPct val="100000"/>
              </a:lnSpc>
              <a:spcBef>
                <a:spcPts val="335"/>
              </a:spcBef>
              <a:buAutoNum type="romanUcPeriod"/>
              <a:tabLst>
                <a:tab pos="706755" algn="l"/>
              </a:tabLst>
            </a:pPr>
            <a:r>
              <a:rPr sz="1400" spc="-70" dirty="0">
                <a:latin typeface="Arial"/>
                <a:cs typeface="Arial"/>
              </a:rPr>
              <a:t>Nghỉ </a:t>
            </a:r>
            <a:r>
              <a:rPr sz="1400" spc="-65" dirty="0">
                <a:latin typeface="Arial"/>
                <a:cs typeface="Arial"/>
              </a:rPr>
              <a:t>không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phép</a:t>
            </a:r>
            <a:endParaRPr sz="1400" dirty="0">
              <a:latin typeface="Arial"/>
              <a:cs typeface="Arial"/>
            </a:endParaRPr>
          </a:p>
          <a:p>
            <a:pPr marL="701675" indent="-213360">
              <a:lnSpc>
                <a:spcPct val="100000"/>
              </a:lnSpc>
              <a:spcBef>
                <a:spcPts val="340"/>
              </a:spcBef>
              <a:buAutoNum type="romanUcPeriod"/>
              <a:tabLst>
                <a:tab pos="702310" algn="l"/>
              </a:tabLst>
            </a:pPr>
            <a:r>
              <a:rPr sz="1400" spc="-85" dirty="0">
                <a:latin typeface="Arial"/>
                <a:cs typeface="Arial"/>
              </a:rPr>
              <a:t>Quy </a:t>
            </a:r>
            <a:r>
              <a:rPr sz="1400" spc="-10" dirty="0">
                <a:latin typeface="Arial"/>
                <a:cs typeface="Arial"/>
              </a:rPr>
              <a:t>trình </a:t>
            </a:r>
            <a:r>
              <a:rPr sz="1400" spc="-70" dirty="0">
                <a:latin typeface="Arial"/>
                <a:cs typeface="Arial"/>
              </a:rPr>
              <a:t>kỷ </a:t>
            </a:r>
            <a:r>
              <a:rPr sz="1400" spc="-20" dirty="0">
                <a:latin typeface="Arial"/>
                <a:cs typeface="Arial"/>
              </a:rPr>
              <a:t>luật </a:t>
            </a:r>
            <a:r>
              <a:rPr sz="1400" spc="-45" dirty="0">
                <a:latin typeface="Arial"/>
                <a:cs typeface="Arial"/>
              </a:rPr>
              <a:t>lao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động</a:t>
            </a:r>
            <a:endParaRPr sz="1400" dirty="0">
              <a:latin typeface="Arial"/>
              <a:cs typeface="Arial"/>
            </a:endParaRPr>
          </a:p>
          <a:p>
            <a:pPr marL="657225" indent="-168910">
              <a:lnSpc>
                <a:spcPct val="100000"/>
              </a:lnSpc>
              <a:spcBef>
                <a:spcPts val="335"/>
              </a:spcBef>
              <a:buAutoNum type="romanUcPeriod"/>
              <a:tabLst>
                <a:tab pos="657860" algn="l"/>
              </a:tabLst>
            </a:pPr>
            <a:r>
              <a:rPr sz="1400" spc="-105" dirty="0">
                <a:latin typeface="Arial"/>
                <a:cs typeface="Arial"/>
              </a:rPr>
              <a:t>Bảo </a:t>
            </a:r>
            <a:r>
              <a:rPr sz="1400" spc="-35" dirty="0">
                <a:latin typeface="Arial"/>
                <a:cs typeface="Arial"/>
              </a:rPr>
              <a:t>mật thông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tin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796797"/>
            <a:ext cx="3900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30" dirty="0">
                <a:solidFill>
                  <a:srgbClr val="3A3838"/>
                </a:solidFill>
                <a:latin typeface="Arial"/>
                <a:cs typeface="Arial"/>
              </a:rPr>
              <a:t>Chương </a:t>
            </a:r>
            <a:r>
              <a:rPr sz="1400" b="1" spc="-80" dirty="0">
                <a:solidFill>
                  <a:srgbClr val="3A3838"/>
                </a:solidFill>
                <a:latin typeface="Arial"/>
                <a:cs typeface="Arial"/>
              </a:rPr>
              <a:t>1: </a:t>
            </a:r>
            <a:r>
              <a:rPr sz="1400" b="1" spc="-114" dirty="0">
                <a:solidFill>
                  <a:srgbClr val="3A3838"/>
                </a:solidFill>
                <a:latin typeface="Arial"/>
                <a:cs typeface="Arial"/>
              </a:rPr>
              <a:t>Hợp đồng </a:t>
            </a:r>
            <a:r>
              <a:rPr sz="1400" b="1" spc="-80" dirty="0">
                <a:solidFill>
                  <a:srgbClr val="3A3838"/>
                </a:solidFill>
                <a:latin typeface="Arial"/>
                <a:cs typeface="Arial"/>
              </a:rPr>
              <a:t>lao </a:t>
            </a:r>
            <a:r>
              <a:rPr sz="1400" b="1" spc="-114" dirty="0">
                <a:solidFill>
                  <a:srgbClr val="3A3838"/>
                </a:solidFill>
                <a:latin typeface="Arial"/>
                <a:cs typeface="Arial"/>
              </a:rPr>
              <a:t>động </a:t>
            </a:r>
            <a:r>
              <a:rPr sz="1400" b="1" spc="-25" dirty="0">
                <a:solidFill>
                  <a:srgbClr val="3A3838"/>
                </a:solidFill>
                <a:latin typeface="Arial"/>
                <a:cs typeface="Arial"/>
              </a:rPr>
              <a:t>&amp; </a:t>
            </a:r>
            <a:r>
              <a:rPr sz="1400" b="1" spc="-114" dirty="0">
                <a:solidFill>
                  <a:srgbClr val="3A3838"/>
                </a:solidFill>
                <a:latin typeface="Arial"/>
                <a:cs typeface="Arial"/>
              </a:rPr>
              <a:t>chính </a:t>
            </a:r>
            <a:r>
              <a:rPr sz="1400" b="1" spc="-155" dirty="0">
                <a:solidFill>
                  <a:srgbClr val="3A3838"/>
                </a:solidFill>
                <a:latin typeface="Arial"/>
                <a:cs typeface="Arial"/>
              </a:rPr>
              <a:t>sách </a:t>
            </a:r>
            <a:r>
              <a:rPr sz="1400" b="1" spc="-80" dirty="0">
                <a:solidFill>
                  <a:srgbClr val="3A3838"/>
                </a:solidFill>
                <a:latin typeface="Arial"/>
                <a:cs typeface="Arial"/>
              </a:rPr>
              <a:t>làm</a:t>
            </a:r>
            <a:r>
              <a:rPr sz="1400" b="1" spc="-160" dirty="0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sz="1400" b="1" spc="-114" dirty="0">
                <a:solidFill>
                  <a:srgbClr val="3A3838"/>
                </a:solidFill>
                <a:latin typeface="Arial"/>
                <a:cs typeface="Arial"/>
              </a:rPr>
              <a:t>việc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073591"/>
            <a:ext cx="3028315" cy="2135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13384" algn="l"/>
              </a:tabLst>
            </a:pPr>
            <a:r>
              <a:rPr sz="1400" b="1" spc="-20" dirty="0">
                <a:solidFill>
                  <a:srgbClr val="1F3863"/>
                </a:solidFill>
                <a:latin typeface="Arial"/>
                <a:cs typeface="Arial"/>
              </a:rPr>
              <a:t>I.	</a:t>
            </a:r>
            <a:r>
              <a:rPr sz="1400" b="1" spc="-105" dirty="0">
                <a:solidFill>
                  <a:srgbClr val="1F3863"/>
                </a:solidFill>
                <a:latin typeface="Arial"/>
                <a:cs typeface="Arial"/>
              </a:rPr>
              <a:t>Việc </a:t>
            </a:r>
            <a:r>
              <a:rPr sz="1400" b="1" spc="-80" dirty="0">
                <a:solidFill>
                  <a:srgbClr val="1F3863"/>
                </a:solidFill>
                <a:latin typeface="Arial"/>
                <a:cs typeface="Arial"/>
              </a:rPr>
              <a:t>làm </a:t>
            </a:r>
            <a:r>
              <a:rPr sz="1400" b="1" spc="-25" dirty="0">
                <a:solidFill>
                  <a:srgbClr val="1F3863"/>
                </a:solidFill>
                <a:latin typeface="Arial"/>
                <a:cs typeface="Arial"/>
              </a:rPr>
              <a:t>&amp; </a:t>
            </a:r>
            <a:r>
              <a:rPr sz="1400" b="1" spc="-114" dirty="0">
                <a:solidFill>
                  <a:srgbClr val="1F3863"/>
                </a:solidFill>
                <a:latin typeface="Arial"/>
                <a:cs typeface="Arial"/>
              </a:rPr>
              <a:t>chính</a:t>
            </a:r>
            <a:r>
              <a:rPr sz="1400" b="1" spc="-14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400" b="1" spc="-155" dirty="0">
                <a:solidFill>
                  <a:srgbClr val="1F3863"/>
                </a:solidFill>
                <a:latin typeface="Arial"/>
                <a:cs typeface="Arial"/>
              </a:rPr>
              <a:t>sách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79450" algn="l"/>
              </a:tabLst>
            </a:pPr>
            <a:r>
              <a:rPr sz="1400" spc="-85" dirty="0">
                <a:latin typeface="Arial"/>
                <a:cs typeface="Arial"/>
              </a:rPr>
              <a:t>Quy </a:t>
            </a:r>
            <a:r>
              <a:rPr sz="1400" spc="-10" dirty="0">
                <a:latin typeface="Arial"/>
                <a:cs typeface="Arial"/>
              </a:rPr>
              <a:t>trình </a:t>
            </a:r>
            <a:r>
              <a:rPr sz="1400" spc="-35" dirty="0">
                <a:latin typeface="Arial"/>
                <a:cs typeface="Arial"/>
              </a:rPr>
              <a:t>tuyển </a:t>
            </a:r>
            <a:r>
              <a:rPr sz="1400" spc="-70" dirty="0">
                <a:latin typeface="Arial"/>
                <a:cs typeface="Arial"/>
              </a:rPr>
              <a:t>dụng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chung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79450" algn="l"/>
              </a:tabLst>
            </a:pPr>
            <a:r>
              <a:rPr sz="1400" spc="-75" dirty="0">
                <a:latin typeface="Arial"/>
                <a:cs typeface="Arial"/>
              </a:rPr>
              <a:t>Thư </a:t>
            </a:r>
            <a:r>
              <a:rPr sz="1400" spc="-50" dirty="0">
                <a:latin typeface="Arial"/>
                <a:cs typeface="Arial"/>
              </a:rPr>
              <a:t>mời </a:t>
            </a:r>
            <a:r>
              <a:rPr sz="1400" spc="-65" dirty="0">
                <a:latin typeface="Arial"/>
                <a:cs typeface="Arial"/>
              </a:rPr>
              <a:t>nhận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679450" algn="l"/>
              </a:tabLst>
            </a:pPr>
            <a:r>
              <a:rPr sz="1400" spc="-135" dirty="0">
                <a:latin typeface="Arial"/>
                <a:cs typeface="Arial"/>
              </a:rPr>
              <a:t>Cơ </a:t>
            </a:r>
            <a:r>
              <a:rPr sz="1400" spc="-30" dirty="0">
                <a:latin typeface="Arial"/>
                <a:cs typeface="Arial"/>
              </a:rPr>
              <a:t>hội </a:t>
            </a:r>
            <a:r>
              <a:rPr sz="1400" spc="-75" dirty="0">
                <a:latin typeface="Arial"/>
                <a:cs typeface="Arial"/>
              </a:rPr>
              <a:t>nghề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nghiệp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79450" algn="l"/>
              </a:tabLst>
            </a:pPr>
            <a:r>
              <a:rPr sz="1400" spc="-114" dirty="0">
                <a:latin typeface="Arial"/>
                <a:cs typeface="Arial"/>
              </a:rPr>
              <a:t>Ngày </a:t>
            </a:r>
            <a:r>
              <a:rPr sz="1400" spc="-65" dirty="0">
                <a:latin typeface="Arial"/>
                <a:cs typeface="Arial"/>
              </a:rPr>
              <a:t>nhận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>
              <a:latin typeface="Arial"/>
              <a:cs typeface="Arial"/>
            </a:endParaRPr>
          </a:p>
          <a:p>
            <a:pPr marL="718185" lvl="1" indent="-30480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718820" algn="l"/>
              </a:tabLst>
            </a:pPr>
            <a:r>
              <a:rPr sz="1400" spc="-105" dirty="0">
                <a:latin typeface="Arial"/>
                <a:cs typeface="Arial"/>
              </a:rPr>
              <a:t>Thử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79450" algn="l"/>
              </a:tabLst>
            </a:pPr>
            <a:r>
              <a:rPr sz="1400" spc="-135" dirty="0">
                <a:latin typeface="Arial"/>
                <a:cs typeface="Arial"/>
              </a:rPr>
              <a:t>Cách </a:t>
            </a:r>
            <a:r>
              <a:rPr sz="1400" spc="-45" dirty="0">
                <a:latin typeface="Arial"/>
                <a:cs typeface="Arial"/>
              </a:rPr>
              <a:t>thức </a:t>
            </a:r>
            <a:r>
              <a:rPr sz="1400" spc="-65" dirty="0">
                <a:latin typeface="Arial"/>
                <a:cs typeface="Arial"/>
              </a:rPr>
              <a:t>ký </a:t>
            </a:r>
            <a:r>
              <a:rPr sz="1400" spc="-70" dirty="0">
                <a:latin typeface="Arial"/>
                <a:cs typeface="Arial"/>
              </a:rPr>
              <a:t>hợp </a:t>
            </a:r>
            <a:r>
              <a:rPr sz="1400" spc="-55" dirty="0">
                <a:latin typeface="Arial"/>
                <a:cs typeface="Arial"/>
              </a:rPr>
              <a:t>đồng </a:t>
            </a:r>
            <a:r>
              <a:rPr sz="1400" spc="-45" dirty="0">
                <a:latin typeface="Arial"/>
                <a:cs typeface="Arial"/>
              </a:rPr>
              <a:t>lao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động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79450" algn="l"/>
              </a:tabLst>
            </a:pPr>
            <a:r>
              <a:rPr sz="1400" spc="-80" dirty="0">
                <a:latin typeface="Arial"/>
                <a:cs typeface="Arial"/>
              </a:rPr>
              <a:t>Thuyên </a:t>
            </a:r>
            <a:r>
              <a:rPr sz="1400" spc="-70" dirty="0">
                <a:latin typeface="Arial"/>
                <a:cs typeface="Arial"/>
              </a:rPr>
              <a:t>chuyển </a:t>
            </a:r>
            <a:r>
              <a:rPr sz="1400" spc="-85" dirty="0">
                <a:latin typeface="Arial"/>
                <a:cs typeface="Arial"/>
              </a:rPr>
              <a:t>công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79450" algn="l"/>
              </a:tabLst>
            </a:pPr>
            <a:r>
              <a:rPr sz="1400" spc="-100" dirty="0">
                <a:latin typeface="Arial"/>
                <a:cs typeface="Arial"/>
              </a:rPr>
              <a:t>Thăng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chức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3117570"/>
            <a:ext cx="3453129" cy="309443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70"/>
              </a:spcBef>
            </a:pPr>
            <a:r>
              <a:rPr sz="1400" spc="-60" dirty="0">
                <a:latin typeface="Arial"/>
                <a:cs typeface="Arial"/>
              </a:rPr>
              <a:t>1.9 </a:t>
            </a:r>
            <a:r>
              <a:rPr sz="1400" spc="-105" dirty="0">
                <a:latin typeface="Arial"/>
                <a:cs typeface="Arial"/>
              </a:rPr>
              <a:t>Trang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phục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13384" algn="l"/>
              </a:tabLst>
            </a:pPr>
            <a:r>
              <a:rPr sz="1400" b="1" spc="-20" dirty="0">
                <a:solidFill>
                  <a:srgbClr val="1F3863"/>
                </a:solidFill>
                <a:latin typeface="Arial"/>
                <a:cs typeface="Arial"/>
              </a:rPr>
              <a:t>II.	</a:t>
            </a:r>
            <a:r>
              <a:rPr sz="1400" b="1" spc="-105" dirty="0">
                <a:solidFill>
                  <a:srgbClr val="1F3863"/>
                </a:solidFill>
                <a:latin typeface="Arial"/>
                <a:cs typeface="Arial"/>
              </a:rPr>
              <a:t>Thời </a:t>
            </a:r>
            <a:r>
              <a:rPr sz="1400" b="1" spc="-110" dirty="0">
                <a:solidFill>
                  <a:srgbClr val="1F3863"/>
                </a:solidFill>
                <a:latin typeface="Arial"/>
                <a:cs typeface="Arial"/>
              </a:rPr>
              <a:t>gian </a:t>
            </a:r>
            <a:r>
              <a:rPr sz="1400" b="1" spc="-80" dirty="0">
                <a:solidFill>
                  <a:srgbClr val="1F3863"/>
                </a:solidFill>
                <a:latin typeface="Arial"/>
                <a:cs typeface="Arial"/>
              </a:rPr>
              <a:t>lam </a:t>
            </a:r>
            <a:r>
              <a:rPr sz="1400" b="1" spc="-110" dirty="0">
                <a:solidFill>
                  <a:srgbClr val="1F3863"/>
                </a:solidFill>
                <a:latin typeface="Arial"/>
                <a:cs typeface="Arial"/>
              </a:rPr>
              <a:t>việc </a:t>
            </a:r>
            <a:r>
              <a:rPr sz="1400" b="1" spc="-25" dirty="0">
                <a:solidFill>
                  <a:srgbClr val="1F3863"/>
                </a:solidFill>
                <a:latin typeface="Arial"/>
                <a:cs typeface="Arial"/>
              </a:rPr>
              <a:t>&amp; </a:t>
            </a:r>
            <a:r>
              <a:rPr sz="1400" b="1" spc="-114" dirty="0">
                <a:solidFill>
                  <a:srgbClr val="1F3863"/>
                </a:solidFill>
                <a:latin typeface="Arial"/>
                <a:cs typeface="Arial"/>
              </a:rPr>
              <a:t>chính </a:t>
            </a:r>
            <a:r>
              <a:rPr sz="1400" b="1" spc="-155" dirty="0">
                <a:solidFill>
                  <a:srgbClr val="1F3863"/>
                </a:solidFill>
                <a:latin typeface="Arial"/>
                <a:cs typeface="Arial"/>
              </a:rPr>
              <a:t>sách </a:t>
            </a:r>
            <a:r>
              <a:rPr sz="1400" b="1" spc="-65" dirty="0">
                <a:solidFill>
                  <a:srgbClr val="1F3863"/>
                </a:solidFill>
                <a:latin typeface="Arial"/>
                <a:cs typeface="Arial"/>
              </a:rPr>
              <a:t>thu</a:t>
            </a:r>
            <a:r>
              <a:rPr sz="1400" b="1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1F3863"/>
                </a:solidFill>
                <a:latin typeface="Arial"/>
                <a:cs typeface="Arial"/>
              </a:rPr>
              <a:t>nhập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679450" algn="l"/>
              </a:tabLst>
            </a:pPr>
            <a:r>
              <a:rPr sz="1400" spc="-85" dirty="0">
                <a:latin typeface="Arial"/>
                <a:cs typeface="Arial"/>
              </a:rPr>
              <a:t>Thời </a:t>
            </a:r>
            <a:r>
              <a:rPr sz="1400" spc="-65" dirty="0">
                <a:latin typeface="Arial"/>
                <a:cs typeface="Arial"/>
              </a:rPr>
              <a:t>gian </a:t>
            </a:r>
            <a:r>
              <a:rPr sz="1400" spc="-50" dirty="0">
                <a:latin typeface="Arial"/>
                <a:cs typeface="Arial"/>
              </a:rPr>
              <a:t>làm </a:t>
            </a:r>
            <a:r>
              <a:rPr sz="1400" spc="-60" dirty="0">
                <a:latin typeface="Arial"/>
                <a:cs typeface="Arial"/>
              </a:rPr>
              <a:t>việc </a:t>
            </a:r>
            <a:r>
              <a:rPr sz="1400" spc="25" dirty="0">
                <a:latin typeface="Arial"/>
                <a:cs typeface="Arial"/>
              </a:rPr>
              <a:t>&amp; </a:t>
            </a:r>
            <a:r>
              <a:rPr sz="1400" spc="-55" dirty="0">
                <a:latin typeface="Arial"/>
                <a:cs typeface="Arial"/>
              </a:rPr>
              <a:t>nghỉ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ngơi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79450" algn="l"/>
              </a:tabLst>
            </a:pPr>
            <a:r>
              <a:rPr sz="1400" spc="-95" dirty="0">
                <a:latin typeface="Arial"/>
                <a:cs typeface="Arial"/>
              </a:rPr>
              <a:t>Lương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79450" algn="l"/>
              </a:tabLst>
            </a:pPr>
            <a:r>
              <a:rPr sz="1400" spc="-160" dirty="0">
                <a:latin typeface="Arial"/>
                <a:cs typeface="Arial"/>
              </a:rPr>
              <a:t>Các </a:t>
            </a:r>
            <a:r>
              <a:rPr sz="1400" spc="-65" dirty="0">
                <a:latin typeface="Arial"/>
                <a:cs typeface="Arial"/>
              </a:rPr>
              <a:t>khoản khấu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trừ</a:t>
            </a:r>
          </a:p>
          <a:p>
            <a:pPr marL="678815" lvl="1" indent="-26543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679450" algn="l"/>
              </a:tabLst>
            </a:pPr>
            <a:r>
              <a:rPr sz="1400" spc="-85" dirty="0">
                <a:latin typeface="Arial"/>
                <a:cs typeface="Arial"/>
              </a:rPr>
              <a:t>Đánh </a:t>
            </a:r>
            <a:r>
              <a:rPr sz="1400" spc="-75" dirty="0">
                <a:latin typeface="Arial"/>
                <a:cs typeface="Arial"/>
              </a:rPr>
              <a:t>giá </a:t>
            </a:r>
            <a:r>
              <a:rPr sz="1400" spc="-45" dirty="0">
                <a:latin typeface="Arial"/>
                <a:cs typeface="Arial"/>
              </a:rPr>
              <a:t>kết </a:t>
            </a:r>
            <a:r>
              <a:rPr sz="1400" spc="-70" dirty="0">
                <a:latin typeface="Arial"/>
                <a:cs typeface="Arial"/>
              </a:rPr>
              <a:t>quả </a:t>
            </a:r>
            <a:r>
              <a:rPr sz="1400" spc="-85" dirty="0">
                <a:latin typeface="Arial"/>
                <a:cs typeface="Arial"/>
              </a:rPr>
              <a:t>công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79450" algn="l"/>
              </a:tabLst>
            </a:pPr>
            <a:r>
              <a:rPr sz="1400" spc="-85" dirty="0">
                <a:latin typeface="Arial"/>
                <a:cs typeface="Arial"/>
              </a:rPr>
              <a:t>Thưởng </a:t>
            </a:r>
            <a:r>
              <a:rPr sz="1400" spc="-50" dirty="0">
                <a:latin typeface="Arial"/>
                <a:cs typeface="Arial"/>
              </a:rPr>
              <a:t>tháng </a:t>
            </a:r>
            <a:r>
              <a:rPr sz="1400" spc="-55" dirty="0">
                <a:latin typeface="Arial"/>
                <a:cs typeface="Arial"/>
              </a:rPr>
              <a:t>lương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13</a:t>
            </a:r>
            <a:endParaRPr sz="1400" dirty="0">
              <a:latin typeface="Arial"/>
              <a:cs typeface="Arial"/>
            </a:endParaRPr>
          </a:p>
          <a:p>
            <a:pPr marL="679450" lvl="1" indent="-26606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80085" algn="l"/>
              </a:tabLst>
            </a:pPr>
            <a:r>
              <a:rPr sz="1400" spc="-85" dirty="0">
                <a:latin typeface="Arial"/>
                <a:cs typeface="Arial"/>
              </a:rPr>
              <a:t>Thưởng </a:t>
            </a:r>
            <a:r>
              <a:rPr sz="1400" spc="-40" dirty="0">
                <a:latin typeface="Arial"/>
                <a:cs typeface="Arial"/>
              </a:rPr>
              <a:t>hiệu </a:t>
            </a:r>
            <a:r>
              <a:rPr sz="1400" spc="-70" dirty="0">
                <a:latin typeface="Arial"/>
                <a:cs typeface="Arial"/>
              </a:rPr>
              <a:t>quả </a:t>
            </a:r>
            <a:r>
              <a:rPr sz="1400" spc="-85" dirty="0">
                <a:latin typeface="Arial"/>
                <a:cs typeface="Arial"/>
              </a:rPr>
              <a:t>công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tác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79450" algn="l"/>
              </a:tabLst>
            </a:pPr>
            <a:r>
              <a:rPr sz="1400" spc="-65" dirty="0">
                <a:latin typeface="Arial"/>
                <a:cs typeface="Arial"/>
              </a:rPr>
              <a:t>Thôi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 dirty="0">
              <a:latin typeface="Arial"/>
              <a:cs typeface="Arial"/>
            </a:endParaRPr>
          </a:p>
          <a:p>
            <a:pPr marL="678815" lvl="1" indent="-26543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79450" algn="l"/>
              </a:tabLst>
            </a:pPr>
            <a:r>
              <a:rPr sz="1400" spc="-85" dirty="0">
                <a:latin typeface="Arial"/>
                <a:cs typeface="Arial"/>
              </a:rPr>
              <a:t>Thanh </a:t>
            </a:r>
            <a:r>
              <a:rPr sz="1400" spc="-35" dirty="0">
                <a:latin typeface="Arial"/>
                <a:cs typeface="Arial"/>
              </a:rPr>
              <a:t>toán </a:t>
            </a:r>
            <a:r>
              <a:rPr sz="1400" spc="-5" dirty="0" err="1">
                <a:latin typeface="Arial"/>
                <a:cs typeface="Arial"/>
              </a:rPr>
              <a:t>thôi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65" dirty="0" err="1">
                <a:latin typeface="Arial"/>
                <a:cs typeface="Arial"/>
              </a:rPr>
              <a:t>việc</a:t>
            </a:r>
            <a:endParaRPr sz="1400" dirty="0">
              <a:latin typeface="Arial"/>
              <a:cs typeface="Arial"/>
            </a:endParaRPr>
          </a:p>
          <a:p>
            <a:pPr marL="768350" lvl="1" indent="-35496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768985" algn="l"/>
              </a:tabLst>
            </a:pPr>
            <a:r>
              <a:rPr sz="1400" spc="-90" dirty="0">
                <a:latin typeface="Arial"/>
                <a:cs typeface="Arial"/>
              </a:rPr>
              <a:t>Thủ </a:t>
            </a:r>
            <a:r>
              <a:rPr sz="1400" spc="-30" dirty="0">
                <a:latin typeface="Arial"/>
                <a:cs typeface="Arial"/>
              </a:rPr>
              <a:t>tục </a:t>
            </a:r>
            <a:r>
              <a:rPr sz="1400" spc="-95" dirty="0">
                <a:latin typeface="Arial"/>
                <a:cs typeface="Arial"/>
              </a:rPr>
              <a:t>cần </a:t>
            </a:r>
            <a:r>
              <a:rPr sz="1400" spc="-25" dirty="0">
                <a:latin typeface="Arial"/>
                <a:cs typeface="Arial"/>
              </a:rPr>
              <a:t>trước </a:t>
            </a:r>
            <a:r>
              <a:rPr sz="1400" spc="-35" dirty="0">
                <a:latin typeface="Arial"/>
                <a:cs typeface="Arial"/>
              </a:rPr>
              <a:t>khi </a:t>
            </a:r>
            <a:r>
              <a:rPr sz="1400" spc="-5" dirty="0">
                <a:latin typeface="Arial"/>
                <a:cs typeface="Arial"/>
              </a:rPr>
              <a:t>thôi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việc</a:t>
            </a:r>
            <a:endParaRPr sz="1400" dirty="0">
              <a:latin typeface="Arial"/>
              <a:cs typeface="Arial"/>
            </a:endParaRPr>
          </a:p>
          <a:p>
            <a:pPr marL="768350" lvl="1" indent="-35496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768985" algn="l"/>
              </a:tabLst>
            </a:pPr>
            <a:r>
              <a:rPr sz="1400" spc="-120" dirty="0">
                <a:latin typeface="Arial"/>
                <a:cs typeface="Arial"/>
              </a:rPr>
              <a:t>Phê </a:t>
            </a:r>
            <a:r>
              <a:rPr sz="1400" spc="-40" dirty="0">
                <a:latin typeface="Arial"/>
                <a:cs typeface="Arial"/>
              </a:rPr>
              <a:t>duyệt </a:t>
            </a:r>
            <a:r>
              <a:rPr sz="1400" dirty="0">
                <a:latin typeface="Arial"/>
                <a:cs typeface="Arial"/>
              </a:rPr>
              <a:t>thôi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việc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2" name="object 2"/>
          <p:cNvSpPr txBox="1"/>
          <p:nvPr/>
        </p:nvSpPr>
        <p:spPr>
          <a:xfrm>
            <a:off x="2077592" y="3283458"/>
            <a:ext cx="8594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1F3863"/>
                </a:solidFill>
                <a:latin typeface="Arial"/>
                <a:cs typeface="Arial"/>
              </a:rPr>
              <a:t>HỢP ĐỒNG LAO ĐỘNG </a:t>
            </a:r>
            <a:r>
              <a:rPr sz="2800" spc="-5" dirty="0">
                <a:solidFill>
                  <a:srgbClr val="1F3863"/>
                </a:solidFill>
                <a:latin typeface="Arial"/>
                <a:cs typeface="Arial"/>
              </a:rPr>
              <a:t>VÀ </a:t>
            </a:r>
            <a:r>
              <a:rPr sz="2800" spc="-10" dirty="0">
                <a:solidFill>
                  <a:srgbClr val="1F3863"/>
                </a:solidFill>
                <a:latin typeface="Arial"/>
                <a:cs typeface="Arial"/>
              </a:rPr>
              <a:t>CHÍNH SÁCH LÀM</a:t>
            </a:r>
            <a:r>
              <a:rPr sz="2800" spc="3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F3863"/>
                </a:solidFill>
                <a:latin typeface="Arial"/>
                <a:cs typeface="Arial"/>
              </a:rPr>
              <a:t>VIỆC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5379720" cy="768350"/>
          </a:xfrm>
          <a:prstGeom prst="rect">
            <a:avLst/>
          </a:prstGeom>
          <a:solidFill>
            <a:srgbClr val="1F3863"/>
          </a:solidFill>
          <a:ln w="12192">
            <a:solidFill>
              <a:srgbClr val="2E528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245"/>
              </a:spcBef>
              <a:tabLst>
                <a:tab pos="3307079" algn="l"/>
              </a:tabLst>
            </a:pP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265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Ơ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650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763" y="427651"/>
            <a:ext cx="7240905" cy="12319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413384" algn="l"/>
              </a:tabLst>
            </a:pPr>
            <a:r>
              <a:rPr sz="1900" b="1" spc="-25" dirty="0">
                <a:solidFill>
                  <a:srgbClr val="1F3863"/>
                </a:solidFill>
                <a:latin typeface="Arial"/>
                <a:cs typeface="Arial"/>
              </a:rPr>
              <a:t>I.	</a:t>
            </a:r>
            <a:r>
              <a:rPr sz="1900" b="1" spc="-150" dirty="0">
                <a:solidFill>
                  <a:srgbClr val="1F3863"/>
                </a:solidFill>
                <a:latin typeface="Arial"/>
                <a:cs typeface="Arial"/>
              </a:rPr>
              <a:t>Việc </a:t>
            </a:r>
            <a:r>
              <a:rPr sz="1900" b="1" spc="-110" dirty="0">
                <a:solidFill>
                  <a:srgbClr val="1F3863"/>
                </a:solidFill>
                <a:latin typeface="Arial"/>
                <a:cs typeface="Arial"/>
              </a:rPr>
              <a:t>làm </a:t>
            </a:r>
            <a:r>
              <a:rPr sz="1900" b="1" spc="-40" dirty="0">
                <a:solidFill>
                  <a:srgbClr val="1F3863"/>
                </a:solidFill>
                <a:latin typeface="Arial"/>
                <a:cs typeface="Arial"/>
              </a:rPr>
              <a:t>&amp; </a:t>
            </a:r>
            <a:r>
              <a:rPr sz="1900" b="1" spc="-155" dirty="0">
                <a:solidFill>
                  <a:srgbClr val="1F3863"/>
                </a:solidFill>
                <a:latin typeface="Arial"/>
                <a:cs typeface="Arial"/>
              </a:rPr>
              <a:t>chính</a:t>
            </a:r>
            <a:r>
              <a:rPr sz="1900" b="1" spc="-6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900" b="1" spc="-195" dirty="0">
                <a:solidFill>
                  <a:srgbClr val="1F3863"/>
                </a:solidFill>
                <a:latin typeface="Arial"/>
                <a:cs typeface="Arial"/>
              </a:rPr>
              <a:t>sách: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140" dirty="0">
                <a:solidFill>
                  <a:srgbClr val="1F3863"/>
                </a:solidFill>
                <a:latin typeface="Arial"/>
                <a:cs typeface="Arial"/>
              </a:rPr>
              <a:t>Công </a:t>
            </a:r>
            <a:r>
              <a:rPr sz="1600" spc="5" dirty="0">
                <a:solidFill>
                  <a:srgbClr val="1F3863"/>
                </a:solidFill>
                <a:latin typeface="Arial"/>
                <a:cs typeface="Arial"/>
              </a:rPr>
              <a:t>ty </a:t>
            </a:r>
            <a:r>
              <a:rPr sz="1600" spc="-100" dirty="0">
                <a:solidFill>
                  <a:srgbClr val="1F3863"/>
                </a:solidFill>
                <a:latin typeface="Arial"/>
                <a:cs typeface="Arial"/>
              </a:rPr>
              <a:t>có </a:t>
            </a:r>
            <a:r>
              <a:rPr sz="1600" spc="-75" dirty="0">
                <a:solidFill>
                  <a:srgbClr val="1F3863"/>
                </a:solidFill>
                <a:latin typeface="Arial"/>
                <a:cs typeface="Arial"/>
              </a:rPr>
              <a:t>quyền lựa chọn </a:t>
            </a:r>
            <a:r>
              <a:rPr sz="1600" spc="-120" dirty="0">
                <a:solidFill>
                  <a:srgbClr val="1F3863"/>
                </a:solidFill>
                <a:latin typeface="Arial"/>
                <a:cs typeface="Arial"/>
              </a:rPr>
              <a:t>và </a:t>
            </a:r>
            <a:r>
              <a:rPr sz="1600" spc="-45" dirty="0">
                <a:solidFill>
                  <a:srgbClr val="1F3863"/>
                </a:solidFill>
                <a:latin typeface="Arial"/>
                <a:cs typeface="Arial"/>
              </a:rPr>
              <a:t>tuyển </a:t>
            </a:r>
            <a:r>
              <a:rPr sz="1600" spc="-75" dirty="0">
                <a:solidFill>
                  <a:srgbClr val="1F3863"/>
                </a:solidFill>
                <a:latin typeface="Arial"/>
                <a:cs typeface="Arial"/>
              </a:rPr>
              <a:t>dụng nhân </a:t>
            </a:r>
            <a:r>
              <a:rPr sz="1600" spc="-55" dirty="0">
                <a:solidFill>
                  <a:srgbClr val="1F3863"/>
                </a:solidFill>
                <a:latin typeface="Arial"/>
                <a:cs typeface="Arial"/>
              </a:rPr>
              <a:t>viên </a:t>
            </a:r>
            <a:r>
              <a:rPr sz="1600" spc="-100" dirty="0">
                <a:solidFill>
                  <a:srgbClr val="1F3863"/>
                </a:solidFill>
                <a:latin typeface="Arial"/>
                <a:cs typeface="Arial"/>
              </a:rPr>
              <a:t>có </a:t>
            </a:r>
            <a:r>
              <a:rPr sz="1600" spc="-65" dirty="0">
                <a:solidFill>
                  <a:srgbClr val="1F3863"/>
                </a:solidFill>
                <a:latin typeface="Arial"/>
                <a:cs typeface="Arial"/>
              </a:rPr>
              <a:t>đạo </a:t>
            </a:r>
            <a:r>
              <a:rPr sz="1600" spc="-80" dirty="0">
                <a:solidFill>
                  <a:srgbClr val="1F3863"/>
                </a:solidFill>
                <a:latin typeface="Arial"/>
                <a:cs typeface="Arial"/>
              </a:rPr>
              <a:t>đức, </a:t>
            </a:r>
            <a:r>
              <a:rPr sz="1600" spc="-95" dirty="0">
                <a:solidFill>
                  <a:srgbClr val="1F3863"/>
                </a:solidFill>
                <a:latin typeface="Arial"/>
                <a:cs typeface="Arial"/>
              </a:rPr>
              <a:t>siêng năng </a:t>
            </a:r>
            <a:r>
              <a:rPr sz="1600" spc="-120" dirty="0">
                <a:solidFill>
                  <a:srgbClr val="1F3863"/>
                </a:solidFill>
                <a:latin typeface="Arial"/>
                <a:cs typeface="Arial"/>
              </a:rPr>
              <a:t>và </a:t>
            </a:r>
            <a:r>
              <a:rPr sz="1600" spc="-55" dirty="0">
                <a:solidFill>
                  <a:srgbClr val="1F3863"/>
                </a:solidFill>
                <a:latin typeface="Arial"/>
                <a:cs typeface="Arial"/>
              </a:rPr>
              <a:t>phù</a:t>
            </a:r>
            <a:r>
              <a:rPr sz="1600" spc="-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1F3863"/>
                </a:solidFill>
                <a:latin typeface="Arial"/>
                <a:cs typeface="Arial"/>
              </a:rPr>
              <a:t>hợp.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</a:pPr>
            <a:r>
              <a:rPr sz="1700" b="1" spc="-60" dirty="0">
                <a:latin typeface="Arial"/>
                <a:cs typeface="Arial"/>
              </a:rPr>
              <a:t>1.1 </a:t>
            </a:r>
            <a:r>
              <a:rPr sz="1700" b="1" spc="-145" dirty="0">
                <a:latin typeface="Arial"/>
                <a:cs typeface="Arial"/>
              </a:rPr>
              <a:t>Quy </a:t>
            </a:r>
            <a:r>
              <a:rPr sz="1700" b="1" spc="-70" dirty="0">
                <a:latin typeface="Arial"/>
                <a:cs typeface="Arial"/>
              </a:rPr>
              <a:t>trình </a:t>
            </a:r>
            <a:r>
              <a:rPr sz="1700" b="1" spc="-100" dirty="0">
                <a:latin typeface="Arial"/>
                <a:cs typeface="Arial"/>
              </a:rPr>
              <a:t>tuyển </a:t>
            </a:r>
            <a:r>
              <a:rPr sz="1700" b="1" spc="-155" dirty="0">
                <a:latin typeface="Arial"/>
                <a:cs typeface="Arial"/>
              </a:rPr>
              <a:t>dụng</a:t>
            </a:r>
            <a:r>
              <a:rPr sz="1700" b="1" spc="-120" dirty="0">
                <a:latin typeface="Arial"/>
                <a:cs typeface="Arial"/>
              </a:rPr>
              <a:t> </a:t>
            </a:r>
            <a:r>
              <a:rPr sz="1700" b="1" spc="-180" dirty="0">
                <a:latin typeface="Arial"/>
                <a:cs typeface="Arial"/>
              </a:rPr>
              <a:t>chung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7672" y="2220467"/>
            <a:ext cx="1316990" cy="906780"/>
          </a:xfrm>
          <a:custGeom>
            <a:avLst/>
            <a:gdLst/>
            <a:ahLst/>
            <a:cxnLst/>
            <a:rect l="l" t="t" r="r" b="b"/>
            <a:pathLst>
              <a:path w="1316989" h="906780">
                <a:moveTo>
                  <a:pt x="1226058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8"/>
                </a:lnTo>
                <a:lnTo>
                  <a:pt x="0" y="816102"/>
                </a:lnTo>
                <a:lnTo>
                  <a:pt x="7131" y="851380"/>
                </a:lnTo>
                <a:lnTo>
                  <a:pt x="26574" y="880205"/>
                </a:lnTo>
                <a:lnTo>
                  <a:pt x="55399" y="899648"/>
                </a:lnTo>
                <a:lnTo>
                  <a:pt x="90677" y="906780"/>
                </a:lnTo>
                <a:lnTo>
                  <a:pt x="1226058" y="906780"/>
                </a:lnTo>
                <a:lnTo>
                  <a:pt x="1261336" y="899648"/>
                </a:lnTo>
                <a:lnTo>
                  <a:pt x="1290161" y="880205"/>
                </a:lnTo>
                <a:lnTo>
                  <a:pt x="1309604" y="851380"/>
                </a:lnTo>
                <a:lnTo>
                  <a:pt x="1316736" y="816102"/>
                </a:lnTo>
                <a:lnTo>
                  <a:pt x="1316736" y="90678"/>
                </a:lnTo>
                <a:lnTo>
                  <a:pt x="1309604" y="55399"/>
                </a:lnTo>
                <a:lnTo>
                  <a:pt x="1290161" y="26574"/>
                </a:lnTo>
                <a:lnTo>
                  <a:pt x="1261336" y="7131"/>
                </a:lnTo>
                <a:lnTo>
                  <a:pt x="122605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672" y="2220467"/>
            <a:ext cx="1316990" cy="906780"/>
          </a:xfrm>
          <a:custGeom>
            <a:avLst/>
            <a:gdLst/>
            <a:ahLst/>
            <a:cxnLst/>
            <a:rect l="l" t="t" r="r" b="b"/>
            <a:pathLst>
              <a:path w="1316989" h="906780">
                <a:moveTo>
                  <a:pt x="0" y="90678"/>
                </a:moveTo>
                <a:lnTo>
                  <a:pt x="7131" y="55399"/>
                </a:lnTo>
                <a:lnTo>
                  <a:pt x="26574" y="26574"/>
                </a:lnTo>
                <a:lnTo>
                  <a:pt x="55399" y="7131"/>
                </a:lnTo>
                <a:lnTo>
                  <a:pt x="90677" y="0"/>
                </a:lnTo>
                <a:lnTo>
                  <a:pt x="1226058" y="0"/>
                </a:lnTo>
                <a:lnTo>
                  <a:pt x="1261336" y="7131"/>
                </a:lnTo>
                <a:lnTo>
                  <a:pt x="1290161" y="26574"/>
                </a:lnTo>
                <a:lnTo>
                  <a:pt x="1309604" y="55399"/>
                </a:lnTo>
                <a:lnTo>
                  <a:pt x="1316736" y="90678"/>
                </a:lnTo>
                <a:lnTo>
                  <a:pt x="1316736" y="816102"/>
                </a:lnTo>
                <a:lnTo>
                  <a:pt x="1309604" y="851380"/>
                </a:lnTo>
                <a:lnTo>
                  <a:pt x="1290161" y="880205"/>
                </a:lnTo>
                <a:lnTo>
                  <a:pt x="1261336" y="899648"/>
                </a:lnTo>
                <a:lnTo>
                  <a:pt x="1226058" y="906780"/>
                </a:lnTo>
                <a:lnTo>
                  <a:pt x="90677" y="906780"/>
                </a:lnTo>
                <a:lnTo>
                  <a:pt x="55399" y="899648"/>
                </a:lnTo>
                <a:lnTo>
                  <a:pt x="26574" y="880205"/>
                </a:lnTo>
                <a:lnTo>
                  <a:pt x="7131" y="851380"/>
                </a:lnTo>
                <a:lnTo>
                  <a:pt x="0" y="816102"/>
                </a:lnTo>
                <a:lnTo>
                  <a:pt x="0" y="90678"/>
                </a:lnTo>
                <a:close/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8577" y="2312289"/>
            <a:ext cx="5327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35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7420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89" h="2348865">
                <a:moveTo>
                  <a:pt x="1185037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2216785"/>
                </a:lnTo>
                <a:lnTo>
                  <a:pt x="6710" y="2258425"/>
                </a:lnTo>
                <a:lnTo>
                  <a:pt x="25400" y="2294580"/>
                </a:lnTo>
                <a:lnTo>
                  <a:pt x="53903" y="2323084"/>
                </a:lnTo>
                <a:lnTo>
                  <a:pt x="90058" y="2341773"/>
                </a:lnTo>
                <a:lnTo>
                  <a:pt x="131699" y="2348484"/>
                </a:lnTo>
                <a:lnTo>
                  <a:pt x="1185037" y="2348484"/>
                </a:lnTo>
                <a:lnTo>
                  <a:pt x="1226677" y="2341773"/>
                </a:lnTo>
                <a:lnTo>
                  <a:pt x="1262832" y="2323084"/>
                </a:lnTo>
                <a:lnTo>
                  <a:pt x="1291336" y="2294580"/>
                </a:lnTo>
                <a:lnTo>
                  <a:pt x="1310025" y="2258425"/>
                </a:lnTo>
                <a:lnTo>
                  <a:pt x="1316735" y="2216785"/>
                </a:lnTo>
                <a:lnTo>
                  <a:pt x="1316735" y="131699"/>
                </a:lnTo>
                <a:lnTo>
                  <a:pt x="1310025" y="90058"/>
                </a:lnTo>
                <a:lnTo>
                  <a:pt x="1291335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7420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89" h="2348865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9" y="0"/>
                </a:lnTo>
                <a:lnTo>
                  <a:pt x="1185037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5" y="53903"/>
                </a:lnTo>
                <a:lnTo>
                  <a:pt x="1310025" y="90058"/>
                </a:lnTo>
                <a:lnTo>
                  <a:pt x="1316735" y="131699"/>
                </a:lnTo>
                <a:lnTo>
                  <a:pt x="1316735" y="2216785"/>
                </a:lnTo>
                <a:lnTo>
                  <a:pt x="1310025" y="2258425"/>
                </a:lnTo>
                <a:lnTo>
                  <a:pt x="1291336" y="2294580"/>
                </a:lnTo>
                <a:lnTo>
                  <a:pt x="1262832" y="2323084"/>
                </a:lnTo>
                <a:lnTo>
                  <a:pt x="1226677" y="2341773"/>
                </a:lnTo>
                <a:lnTo>
                  <a:pt x="1185037" y="2348484"/>
                </a:lnTo>
                <a:lnTo>
                  <a:pt x="131699" y="2348484"/>
                </a:lnTo>
                <a:lnTo>
                  <a:pt x="90058" y="2341773"/>
                </a:lnTo>
                <a:lnTo>
                  <a:pt x="53903" y="2323084"/>
                </a:lnTo>
                <a:lnTo>
                  <a:pt x="25400" y="2294580"/>
                </a:lnTo>
                <a:lnTo>
                  <a:pt x="6710" y="2258425"/>
                </a:lnTo>
                <a:lnTo>
                  <a:pt x="0" y="2216785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5529" y="2838957"/>
            <a:ext cx="1031875" cy="1704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123825" indent="-114300" algn="just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10" dirty="0">
                <a:latin typeface="Arial"/>
                <a:cs typeface="Arial"/>
              </a:rPr>
              <a:t>Lập </a:t>
            </a:r>
            <a:r>
              <a:rPr sz="1300" spc="-45" dirty="0">
                <a:latin typeface="Arial"/>
                <a:cs typeface="Arial"/>
              </a:rPr>
              <a:t>đề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xuất  </a:t>
            </a:r>
            <a:r>
              <a:rPr sz="1300" spc="-35" dirty="0">
                <a:latin typeface="Arial"/>
                <a:cs typeface="Arial"/>
              </a:rPr>
              <a:t>tuyển </a:t>
            </a:r>
            <a:r>
              <a:rPr sz="1300" spc="-60" dirty="0">
                <a:latin typeface="Arial"/>
                <a:cs typeface="Arial"/>
              </a:rPr>
              <a:t>dụng  </a:t>
            </a:r>
            <a:r>
              <a:rPr sz="1300" spc="-35" dirty="0">
                <a:latin typeface="Arial"/>
                <a:cs typeface="Arial"/>
              </a:rPr>
              <a:t>(vị </a:t>
            </a:r>
            <a:r>
              <a:rPr sz="1300" spc="-5" dirty="0">
                <a:latin typeface="Arial"/>
                <a:cs typeface="Arial"/>
              </a:rPr>
              <a:t>trí,</a:t>
            </a:r>
            <a:r>
              <a:rPr sz="1300" spc="-125" dirty="0">
                <a:latin typeface="Arial"/>
                <a:cs typeface="Arial"/>
              </a:rPr>
              <a:t> </a:t>
            </a:r>
            <a:r>
              <a:rPr sz="1300" spc="-100" dirty="0">
                <a:latin typeface="Arial"/>
                <a:cs typeface="Arial"/>
              </a:rPr>
              <a:t>số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335"/>
              </a:lnSpc>
            </a:pPr>
            <a:r>
              <a:rPr sz="1300" spc="-65" dirty="0">
                <a:latin typeface="Arial"/>
                <a:cs typeface="Arial"/>
              </a:rPr>
              <a:t>lượng, </a:t>
            </a:r>
            <a:r>
              <a:rPr sz="1300" spc="-50" dirty="0">
                <a:latin typeface="Arial"/>
                <a:cs typeface="Arial"/>
              </a:rPr>
              <a:t>mô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tả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spc="-80" dirty="0">
                <a:latin typeface="Arial"/>
                <a:cs typeface="Arial"/>
              </a:rPr>
              <a:t>công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việc)</a:t>
            </a:r>
            <a:endParaRPr sz="1300">
              <a:latin typeface="Arial"/>
              <a:cs typeface="Arial"/>
            </a:endParaRPr>
          </a:p>
          <a:p>
            <a:pPr marL="127000" marR="118110" indent="-114300" algn="just">
              <a:lnSpc>
                <a:spcPts val="143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300" spc="-95" dirty="0">
                <a:latin typeface="Arial"/>
                <a:cs typeface="Arial"/>
              </a:rPr>
              <a:t>Gửi </a:t>
            </a:r>
            <a:r>
              <a:rPr sz="1300" spc="-45" dirty="0">
                <a:latin typeface="Arial"/>
                <a:cs typeface="Arial"/>
              </a:rPr>
              <a:t>đề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xuất  </a:t>
            </a:r>
            <a:r>
              <a:rPr sz="1300" spc="-35" dirty="0">
                <a:latin typeface="Arial"/>
                <a:cs typeface="Arial"/>
              </a:rPr>
              <a:t>tuyển</a:t>
            </a:r>
            <a:r>
              <a:rPr sz="1300" spc="-12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dụng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335"/>
              </a:lnSpc>
            </a:pPr>
            <a:r>
              <a:rPr sz="1300" spc="-60" dirty="0">
                <a:latin typeface="Arial"/>
                <a:cs typeface="Arial"/>
              </a:rPr>
              <a:t>đã </a:t>
            </a:r>
            <a:r>
              <a:rPr sz="1300" spc="-80" dirty="0">
                <a:latin typeface="Arial"/>
                <a:cs typeface="Arial"/>
              </a:rPr>
              <a:t>được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-225" dirty="0">
                <a:latin typeface="Arial"/>
                <a:cs typeface="Arial"/>
              </a:rPr>
              <a:t>CEO</a:t>
            </a:r>
            <a:endParaRPr sz="1300">
              <a:latin typeface="Arial"/>
              <a:cs typeface="Arial"/>
            </a:endParaRPr>
          </a:p>
          <a:p>
            <a:pPr marL="127000">
              <a:lnSpc>
                <a:spcPts val="1495"/>
              </a:lnSpc>
            </a:pPr>
            <a:r>
              <a:rPr sz="1300" spc="-40" dirty="0">
                <a:latin typeface="Arial"/>
                <a:cs typeface="Arial"/>
              </a:rPr>
              <a:t>duyệt </a:t>
            </a:r>
            <a:r>
              <a:rPr sz="1300" spc="-65" dirty="0">
                <a:latin typeface="Arial"/>
                <a:cs typeface="Arial"/>
              </a:rPr>
              <a:t>cho</a:t>
            </a:r>
            <a:r>
              <a:rPr sz="1300" spc="-165" dirty="0">
                <a:latin typeface="Arial"/>
                <a:cs typeface="Arial"/>
              </a:rPr>
              <a:t> </a:t>
            </a:r>
            <a:r>
              <a:rPr sz="1300" spc="-190" dirty="0">
                <a:latin typeface="Arial"/>
                <a:cs typeface="Arial"/>
              </a:rPr>
              <a:t>HR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4052" y="2319527"/>
            <a:ext cx="422275" cy="329565"/>
          </a:xfrm>
          <a:custGeom>
            <a:avLst/>
            <a:gdLst/>
            <a:ahLst/>
            <a:cxnLst/>
            <a:rect l="l" t="t" r="r" b="b"/>
            <a:pathLst>
              <a:path w="422275" h="329564">
                <a:moveTo>
                  <a:pt x="257556" y="0"/>
                </a:moveTo>
                <a:lnTo>
                  <a:pt x="257556" y="65786"/>
                </a:lnTo>
                <a:lnTo>
                  <a:pt x="0" y="65786"/>
                </a:lnTo>
                <a:lnTo>
                  <a:pt x="0" y="263398"/>
                </a:lnTo>
                <a:lnTo>
                  <a:pt x="257556" y="263398"/>
                </a:lnTo>
                <a:lnTo>
                  <a:pt x="257556" y="329184"/>
                </a:lnTo>
                <a:lnTo>
                  <a:pt x="422148" y="164592"/>
                </a:lnTo>
                <a:lnTo>
                  <a:pt x="257556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4052" y="2319527"/>
            <a:ext cx="422275" cy="329565"/>
          </a:xfrm>
          <a:custGeom>
            <a:avLst/>
            <a:gdLst/>
            <a:ahLst/>
            <a:cxnLst/>
            <a:rect l="l" t="t" r="r" b="b"/>
            <a:pathLst>
              <a:path w="422275" h="329564">
                <a:moveTo>
                  <a:pt x="0" y="65786"/>
                </a:moveTo>
                <a:lnTo>
                  <a:pt x="257556" y="65786"/>
                </a:lnTo>
                <a:lnTo>
                  <a:pt x="257556" y="0"/>
                </a:lnTo>
                <a:lnTo>
                  <a:pt x="422148" y="164592"/>
                </a:lnTo>
                <a:lnTo>
                  <a:pt x="257556" y="329184"/>
                </a:lnTo>
                <a:lnTo>
                  <a:pt x="257556" y="263398"/>
                </a:lnTo>
                <a:lnTo>
                  <a:pt x="0" y="263398"/>
                </a:lnTo>
                <a:lnTo>
                  <a:pt x="0" y="65786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1459" y="2220467"/>
            <a:ext cx="1243965" cy="906780"/>
          </a:xfrm>
          <a:custGeom>
            <a:avLst/>
            <a:gdLst/>
            <a:ahLst/>
            <a:cxnLst/>
            <a:rect l="l" t="t" r="r" b="b"/>
            <a:pathLst>
              <a:path w="1243964" h="906780">
                <a:moveTo>
                  <a:pt x="1152905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8"/>
                </a:lnTo>
                <a:lnTo>
                  <a:pt x="0" y="816102"/>
                </a:lnTo>
                <a:lnTo>
                  <a:pt x="7131" y="851380"/>
                </a:lnTo>
                <a:lnTo>
                  <a:pt x="26574" y="880205"/>
                </a:lnTo>
                <a:lnTo>
                  <a:pt x="55399" y="899648"/>
                </a:lnTo>
                <a:lnTo>
                  <a:pt x="90677" y="906780"/>
                </a:lnTo>
                <a:lnTo>
                  <a:pt x="1152905" y="906780"/>
                </a:lnTo>
                <a:lnTo>
                  <a:pt x="1188184" y="899648"/>
                </a:lnTo>
                <a:lnTo>
                  <a:pt x="1217009" y="880205"/>
                </a:lnTo>
                <a:lnTo>
                  <a:pt x="1236452" y="851380"/>
                </a:lnTo>
                <a:lnTo>
                  <a:pt x="1243584" y="816102"/>
                </a:lnTo>
                <a:lnTo>
                  <a:pt x="1243584" y="90678"/>
                </a:lnTo>
                <a:lnTo>
                  <a:pt x="1236452" y="55399"/>
                </a:lnTo>
                <a:lnTo>
                  <a:pt x="1217009" y="26574"/>
                </a:lnTo>
                <a:lnTo>
                  <a:pt x="1188184" y="7131"/>
                </a:lnTo>
                <a:lnTo>
                  <a:pt x="1152905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22978" y="2306827"/>
            <a:ext cx="322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4632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89" h="2348865">
                <a:moveTo>
                  <a:pt x="1185037" y="0"/>
                </a:moveTo>
                <a:lnTo>
                  <a:pt x="131698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399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2216785"/>
                </a:lnTo>
                <a:lnTo>
                  <a:pt x="6710" y="2258425"/>
                </a:lnTo>
                <a:lnTo>
                  <a:pt x="25400" y="2294580"/>
                </a:lnTo>
                <a:lnTo>
                  <a:pt x="53903" y="2323084"/>
                </a:lnTo>
                <a:lnTo>
                  <a:pt x="90058" y="2341773"/>
                </a:lnTo>
                <a:lnTo>
                  <a:pt x="131698" y="2348484"/>
                </a:lnTo>
                <a:lnTo>
                  <a:pt x="1185037" y="2348484"/>
                </a:lnTo>
                <a:lnTo>
                  <a:pt x="1226677" y="2341773"/>
                </a:lnTo>
                <a:lnTo>
                  <a:pt x="1262832" y="2323084"/>
                </a:lnTo>
                <a:lnTo>
                  <a:pt x="1291336" y="2294580"/>
                </a:lnTo>
                <a:lnTo>
                  <a:pt x="1310025" y="2258425"/>
                </a:lnTo>
                <a:lnTo>
                  <a:pt x="1316735" y="2216785"/>
                </a:lnTo>
                <a:lnTo>
                  <a:pt x="1316735" y="131699"/>
                </a:lnTo>
                <a:lnTo>
                  <a:pt x="1310025" y="90058"/>
                </a:lnTo>
                <a:lnTo>
                  <a:pt x="1291335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4632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89" h="2348865">
                <a:moveTo>
                  <a:pt x="0" y="131699"/>
                </a:moveTo>
                <a:lnTo>
                  <a:pt x="6710" y="90058"/>
                </a:lnTo>
                <a:lnTo>
                  <a:pt x="25399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8" y="0"/>
                </a:lnTo>
                <a:lnTo>
                  <a:pt x="1185037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5" y="53903"/>
                </a:lnTo>
                <a:lnTo>
                  <a:pt x="1310025" y="90058"/>
                </a:lnTo>
                <a:lnTo>
                  <a:pt x="1316735" y="131699"/>
                </a:lnTo>
                <a:lnTo>
                  <a:pt x="1316735" y="2216785"/>
                </a:lnTo>
                <a:lnTo>
                  <a:pt x="1310025" y="2258425"/>
                </a:lnTo>
                <a:lnTo>
                  <a:pt x="1291336" y="2294580"/>
                </a:lnTo>
                <a:lnTo>
                  <a:pt x="1262832" y="2323084"/>
                </a:lnTo>
                <a:lnTo>
                  <a:pt x="1226677" y="2341773"/>
                </a:lnTo>
                <a:lnTo>
                  <a:pt x="1185037" y="2348484"/>
                </a:lnTo>
                <a:lnTo>
                  <a:pt x="131698" y="2348484"/>
                </a:lnTo>
                <a:lnTo>
                  <a:pt x="90058" y="2341773"/>
                </a:lnTo>
                <a:lnTo>
                  <a:pt x="53903" y="2323084"/>
                </a:lnTo>
                <a:lnTo>
                  <a:pt x="25400" y="2294580"/>
                </a:lnTo>
                <a:lnTo>
                  <a:pt x="6710" y="2258425"/>
                </a:lnTo>
                <a:lnTo>
                  <a:pt x="0" y="2216785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13884" y="2838957"/>
            <a:ext cx="981710" cy="15538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80645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0" dirty="0">
                <a:latin typeface="Arial"/>
                <a:cs typeface="Arial"/>
              </a:rPr>
              <a:t>Tuyển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chọn  </a:t>
            </a:r>
            <a:r>
              <a:rPr sz="1300" spc="-85" dirty="0">
                <a:latin typeface="Arial"/>
                <a:cs typeface="Arial"/>
              </a:rPr>
              <a:t>ứng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viên</a:t>
            </a:r>
            <a:endParaRPr sz="1300">
              <a:latin typeface="Arial"/>
              <a:cs typeface="Arial"/>
            </a:endParaRPr>
          </a:p>
          <a:p>
            <a:pPr marL="127000" marR="62230" indent="-114300">
              <a:lnSpc>
                <a:spcPts val="1430"/>
              </a:lnSpc>
              <a:spcBef>
                <a:spcPts val="235"/>
              </a:spcBef>
              <a:buChar char="•"/>
              <a:tabLst>
                <a:tab pos="127000" algn="l"/>
              </a:tabLst>
            </a:pPr>
            <a:r>
              <a:rPr sz="1300" spc="-140" dirty="0">
                <a:latin typeface="Arial"/>
                <a:cs typeface="Arial"/>
              </a:rPr>
              <a:t>Sắp </a:t>
            </a:r>
            <a:r>
              <a:rPr sz="1300" spc="-85" dirty="0">
                <a:latin typeface="Arial"/>
                <a:cs typeface="Arial"/>
              </a:rPr>
              <a:t>xếp </a:t>
            </a:r>
            <a:r>
              <a:rPr sz="1300" spc="-35" dirty="0">
                <a:latin typeface="Arial"/>
                <a:cs typeface="Arial"/>
              </a:rPr>
              <a:t>lịch  </a:t>
            </a:r>
            <a:r>
              <a:rPr sz="1300" spc="-60" dirty="0">
                <a:latin typeface="Arial"/>
                <a:cs typeface="Arial"/>
              </a:rPr>
              <a:t>phỏng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vấn</a:t>
            </a:r>
            <a:endParaRPr sz="1300">
              <a:latin typeface="Arial"/>
              <a:cs typeface="Arial"/>
            </a:endParaRPr>
          </a:p>
          <a:p>
            <a:pPr marL="127000" marR="5080" indent="-114300">
              <a:lnSpc>
                <a:spcPts val="143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300" spc="-135" dirty="0">
                <a:latin typeface="Arial"/>
                <a:cs typeface="Arial"/>
              </a:rPr>
              <a:t>Cập </a:t>
            </a:r>
            <a:r>
              <a:rPr sz="1300" spc="-35" dirty="0">
                <a:latin typeface="Arial"/>
                <a:cs typeface="Arial"/>
              </a:rPr>
              <a:t>nhật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kết  </a:t>
            </a:r>
            <a:r>
              <a:rPr sz="1300" spc="-65" dirty="0">
                <a:latin typeface="Arial"/>
                <a:cs typeface="Arial"/>
              </a:rPr>
              <a:t>quả </a:t>
            </a:r>
            <a:r>
              <a:rPr sz="1300" spc="-60" dirty="0">
                <a:latin typeface="Arial"/>
                <a:cs typeface="Arial"/>
              </a:rPr>
              <a:t>phỏng  </a:t>
            </a:r>
            <a:r>
              <a:rPr sz="1300" spc="-70" dirty="0">
                <a:latin typeface="Arial"/>
                <a:cs typeface="Arial"/>
              </a:rPr>
              <a:t>vấn, </a:t>
            </a:r>
            <a:r>
              <a:rPr sz="1300" spc="-15" dirty="0">
                <a:latin typeface="Arial"/>
                <a:cs typeface="Arial"/>
              </a:rPr>
              <a:t>trình  </a:t>
            </a:r>
            <a:r>
              <a:rPr sz="1300" spc="-225" dirty="0">
                <a:latin typeface="Arial"/>
                <a:cs typeface="Arial"/>
              </a:rPr>
              <a:t>CEO</a:t>
            </a:r>
            <a:r>
              <a:rPr sz="1300" spc="-22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duyệt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3832" y="2319527"/>
            <a:ext cx="443865" cy="329565"/>
          </a:xfrm>
          <a:custGeom>
            <a:avLst/>
            <a:gdLst/>
            <a:ahLst/>
            <a:cxnLst/>
            <a:rect l="l" t="t" r="r" b="b"/>
            <a:pathLst>
              <a:path w="443864" h="329564">
                <a:moveTo>
                  <a:pt x="278891" y="0"/>
                </a:moveTo>
                <a:lnTo>
                  <a:pt x="278891" y="65786"/>
                </a:lnTo>
                <a:lnTo>
                  <a:pt x="0" y="65786"/>
                </a:lnTo>
                <a:lnTo>
                  <a:pt x="0" y="263398"/>
                </a:lnTo>
                <a:lnTo>
                  <a:pt x="278891" y="263398"/>
                </a:lnTo>
                <a:lnTo>
                  <a:pt x="278891" y="329184"/>
                </a:lnTo>
                <a:lnTo>
                  <a:pt x="443483" y="164592"/>
                </a:lnTo>
                <a:lnTo>
                  <a:pt x="278891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3832" y="2319527"/>
            <a:ext cx="443865" cy="329565"/>
          </a:xfrm>
          <a:custGeom>
            <a:avLst/>
            <a:gdLst/>
            <a:ahLst/>
            <a:cxnLst/>
            <a:rect l="l" t="t" r="r" b="b"/>
            <a:pathLst>
              <a:path w="443864" h="329564">
                <a:moveTo>
                  <a:pt x="0" y="65786"/>
                </a:moveTo>
                <a:lnTo>
                  <a:pt x="278891" y="65786"/>
                </a:lnTo>
                <a:lnTo>
                  <a:pt x="278891" y="0"/>
                </a:lnTo>
                <a:lnTo>
                  <a:pt x="443483" y="164592"/>
                </a:lnTo>
                <a:lnTo>
                  <a:pt x="278891" y="329184"/>
                </a:lnTo>
                <a:lnTo>
                  <a:pt x="278891" y="263398"/>
                </a:lnTo>
                <a:lnTo>
                  <a:pt x="0" y="263398"/>
                </a:lnTo>
                <a:lnTo>
                  <a:pt x="0" y="65786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0196" y="2220467"/>
            <a:ext cx="1316990" cy="906780"/>
          </a:xfrm>
          <a:custGeom>
            <a:avLst/>
            <a:gdLst/>
            <a:ahLst/>
            <a:cxnLst/>
            <a:rect l="l" t="t" r="r" b="b"/>
            <a:pathLst>
              <a:path w="1316990" h="906780">
                <a:moveTo>
                  <a:pt x="1226057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8"/>
                </a:lnTo>
                <a:lnTo>
                  <a:pt x="0" y="816102"/>
                </a:lnTo>
                <a:lnTo>
                  <a:pt x="7131" y="851380"/>
                </a:lnTo>
                <a:lnTo>
                  <a:pt x="26574" y="880205"/>
                </a:lnTo>
                <a:lnTo>
                  <a:pt x="55399" y="899648"/>
                </a:lnTo>
                <a:lnTo>
                  <a:pt x="90677" y="906780"/>
                </a:lnTo>
                <a:lnTo>
                  <a:pt x="1226057" y="906780"/>
                </a:lnTo>
                <a:lnTo>
                  <a:pt x="1261336" y="899648"/>
                </a:lnTo>
                <a:lnTo>
                  <a:pt x="1290161" y="880205"/>
                </a:lnTo>
                <a:lnTo>
                  <a:pt x="1309604" y="851380"/>
                </a:lnTo>
                <a:lnTo>
                  <a:pt x="1316735" y="816102"/>
                </a:lnTo>
                <a:lnTo>
                  <a:pt x="1316735" y="90678"/>
                </a:lnTo>
                <a:lnTo>
                  <a:pt x="1309604" y="55399"/>
                </a:lnTo>
                <a:lnTo>
                  <a:pt x="1290161" y="26574"/>
                </a:lnTo>
                <a:lnTo>
                  <a:pt x="1261336" y="7131"/>
                </a:lnTo>
                <a:lnTo>
                  <a:pt x="1226057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74028" y="2306827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9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09944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90" h="2348865">
                <a:moveTo>
                  <a:pt x="118503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2216785"/>
                </a:lnTo>
                <a:lnTo>
                  <a:pt x="6710" y="2258425"/>
                </a:lnTo>
                <a:lnTo>
                  <a:pt x="25400" y="2294580"/>
                </a:lnTo>
                <a:lnTo>
                  <a:pt x="53903" y="2323084"/>
                </a:lnTo>
                <a:lnTo>
                  <a:pt x="90058" y="2341773"/>
                </a:lnTo>
                <a:lnTo>
                  <a:pt x="131699" y="2348484"/>
                </a:lnTo>
                <a:lnTo>
                  <a:pt x="1185036" y="2348484"/>
                </a:lnTo>
                <a:lnTo>
                  <a:pt x="1226677" y="2341773"/>
                </a:lnTo>
                <a:lnTo>
                  <a:pt x="1262832" y="2323084"/>
                </a:lnTo>
                <a:lnTo>
                  <a:pt x="1291335" y="2294580"/>
                </a:lnTo>
                <a:lnTo>
                  <a:pt x="1310025" y="2258425"/>
                </a:lnTo>
                <a:lnTo>
                  <a:pt x="1316735" y="2216785"/>
                </a:lnTo>
                <a:lnTo>
                  <a:pt x="1316735" y="131699"/>
                </a:lnTo>
                <a:lnTo>
                  <a:pt x="1310025" y="90058"/>
                </a:lnTo>
                <a:lnTo>
                  <a:pt x="1291336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9944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90" h="2348865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9" y="0"/>
                </a:lnTo>
                <a:lnTo>
                  <a:pt x="1185036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6" y="53903"/>
                </a:lnTo>
                <a:lnTo>
                  <a:pt x="1310025" y="90058"/>
                </a:lnTo>
                <a:lnTo>
                  <a:pt x="1316735" y="131699"/>
                </a:lnTo>
                <a:lnTo>
                  <a:pt x="1316735" y="2216785"/>
                </a:lnTo>
                <a:lnTo>
                  <a:pt x="1310025" y="2258425"/>
                </a:lnTo>
                <a:lnTo>
                  <a:pt x="1291335" y="2294580"/>
                </a:lnTo>
                <a:lnTo>
                  <a:pt x="1262832" y="2323084"/>
                </a:lnTo>
                <a:lnTo>
                  <a:pt x="1226677" y="2341773"/>
                </a:lnTo>
                <a:lnTo>
                  <a:pt x="1185036" y="2348484"/>
                </a:lnTo>
                <a:lnTo>
                  <a:pt x="131699" y="2348484"/>
                </a:lnTo>
                <a:lnTo>
                  <a:pt x="90058" y="2341773"/>
                </a:lnTo>
                <a:lnTo>
                  <a:pt x="53903" y="2323084"/>
                </a:lnTo>
                <a:lnTo>
                  <a:pt x="25400" y="2294580"/>
                </a:lnTo>
                <a:lnTo>
                  <a:pt x="6710" y="2258425"/>
                </a:lnTo>
                <a:lnTo>
                  <a:pt x="0" y="2216785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29196" y="2838957"/>
            <a:ext cx="963930" cy="586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10" dirty="0">
                <a:latin typeface="Arial"/>
                <a:cs typeface="Arial"/>
              </a:rPr>
              <a:t>Phê </a:t>
            </a:r>
            <a:r>
              <a:rPr sz="1300" spc="-40" dirty="0">
                <a:latin typeface="Arial"/>
                <a:cs typeface="Arial"/>
              </a:rPr>
              <a:t>duyệt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&amp;  </a:t>
            </a:r>
            <a:r>
              <a:rPr sz="1300" spc="-65" dirty="0">
                <a:latin typeface="Arial"/>
                <a:cs typeface="Arial"/>
              </a:rPr>
              <a:t>ký </a:t>
            </a:r>
            <a:r>
              <a:rPr sz="1300" spc="-100" dirty="0">
                <a:latin typeface="Arial"/>
                <a:cs typeface="Arial"/>
              </a:rPr>
              <a:t>Thư </a:t>
            </a:r>
            <a:r>
              <a:rPr sz="1300" spc="-55" dirty="0">
                <a:latin typeface="Arial"/>
                <a:cs typeface="Arial"/>
              </a:rPr>
              <a:t>mời  </a:t>
            </a:r>
            <a:r>
              <a:rPr sz="1300" spc="-60" dirty="0">
                <a:latin typeface="Arial"/>
                <a:cs typeface="Arial"/>
              </a:rPr>
              <a:t>nhận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việc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56576" y="2319527"/>
            <a:ext cx="424180" cy="329565"/>
          </a:xfrm>
          <a:custGeom>
            <a:avLst/>
            <a:gdLst/>
            <a:ahLst/>
            <a:cxnLst/>
            <a:rect l="l" t="t" r="r" b="b"/>
            <a:pathLst>
              <a:path w="424179" h="329564">
                <a:moveTo>
                  <a:pt x="259079" y="0"/>
                </a:moveTo>
                <a:lnTo>
                  <a:pt x="259079" y="65786"/>
                </a:lnTo>
                <a:lnTo>
                  <a:pt x="0" y="65786"/>
                </a:lnTo>
                <a:lnTo>
                  <a:pt x="0" y="263398"/>
                </a:lnTo>
                <a:lnTo>
                  <a:pt x="259079" y="263398"/>
                </a:lnTo>
                <a:lnTo>
                  <a:pt x="259079" y="329184"/>
                </a:lnTo>
                <a:lnTo>
                  <a:pt x="423672" y="164592"/>
                </a:lnTo>
                <a:lnTo>
                  <a:pt x="259079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56576" y="2319527"/>
            <a:ext cx="424180" cy="329565"/>
          </a:xfrm>
          <a:custGeom>
            <a:avLst/>
            <a:gdLst/>
            <a:ahLst/>
            <a:cxnLst/>
            <a:rect l="l" t="t" r="r" b="b"/>
            <a:pathLst>
              <a:path w="424179" h="329564">
                <a:moveTo>
                  <a:pt x="0" y="65786"/>
                </a:moveTo>
                <a:lnTo>
                  <a:pt x="259079" y="65786"/>
                </a:lnTo>
                <a:lnTo>
                  <a:pt x="259079" y="0"/>
                </a:lnTo>
                <a:lnTo>
                  <a:pt x="423672" y="164592"/>
                </a:lnTo>
                <a:lnTo>
                  <a:pt x="259079" y="329184"/>
                </a:lnTo>
                <a:lnTo>
                  <a:pt x="259079" y="263398"/>
                </a:lnTo>
                <a:lnTo>
                  <a:pt x="0" y="263398"/>
                </a:lnTo>
                <a:lnTo>
                  <a:pt x="0" y="65786"/>
                </a:lnTo>
                <a:close/>
              </a:path>
            </a:pathLst>
          </a:custGeom>
          <a:ln w="9144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55507" y="2220467"/>
            <a:ext cx="1316990" cy="906780"/>
          </a:xfrm>
          <a:custGeom>
            <a:avLst/>
            <a:gdLst/>
            <a:ahLst/>
            <a:cxnLst/>
            <a:rect l="l" t="t" r="r" b="b"/>
            <a:pathLst>
              <a:path w="1316990" h="906780">
                <a:moveTo>
                  <a:pt x="1226058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8"/>
                </a:lnTo>
                <a:lnTo>
                  <a:pt x="0" y="816102"/>
                </a:lnTo>
                <a:lnTo>
                  <a:pt x="7131" y="851380"/>
                </a:lnTo>
                <a:lnTo>
                  <a:pt x="26574" y="880205"/>
                </a:lnTo>
                <a:lnTo>
                  <a:pt x="55399" y="899648"/>
                </a:lnTo>
                <a:lnTo>
                  <a:pt x="90677" y="906780"/>
                </a:lnTo>
                <a:lnTo>
                  <a:pt x="1226058" y="906780"/>
                </a:lnTo>
                <a:lnTo>
                  <a:pt x="1261336" y="899648"/>
                </a:lnTo>
                <a:lnTo>
                  <a:pt x="1290161" y="880205"/>
                </a:lnTo>
                <a:lnTo>
                  <a:pt x="1309604" y="851380"/>
                </a:lnTo>
                <a:lnTo>
                  <a:pt x="1316736" y="816102"/>
                </a:lnTo>
                <a:lnTo>
                  <a:pt x="1316736" y="90678"/>
                </a:lnTo>
                <a:lnTo>
                  <a:pt x="1309604" y="55399"/>
                </a:lnTo>
                <a:lnTo>
                  <a:pt x="1290161" y="26574"/>
                </a:lnTo>
                <a:lnTo>
                  <a:pt x="1261336" y="7131"/>
                </a:lnTo>
                <a:lnTo>
                  <a:pt x="1226058" y="0"/>
                </a:lnTo>
                <a:close/>
              </a:path>
            </a:pathLst>
          </a:custGeom>
          <a:solidFill>
            <a:srgbClr val="00A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5507" y="2220467"/>
            <a:ext cx="1316990" cy="906780"/>
          </a:xfrm>
          <a:custGeom>
            <a:avLst/>
            <a:gdLst/>
            <a:ahLst/>
            <a:cxnLst/>
            <a:rect l="l" t="t" r="r" b="b"/>
            <a:pathLst>
              <a:path w="1316990" h="906780">
                <a:moveTo>
                  <a:pt x="0" y="90678"/>
                </a:moveTo>
                <a:lnTo>
                  <a:pt x="7131" y="55399"/>
                </a:lnTo>
                <a:lnTo>
                  <a:pt x="26574" y="26574"/>
                </a:lnTo>
                <a:lnTo>
                  <a:pt x="55399" y="7131"/>
                </a:lnTo>
                <a:lnTo>
                  <a:pt x="90677" y="0"/>
                </a:lnTo>
                <a:lnTo>
                  <a:pt x="1226058" y="0"/>
                </a:lnTo>
                <a:lnTo>
                  <a:pt x="1261336" y="7131"/>
                </a:lnTo>
                <a:lnTo>
                  <a:pt x="1290161" y="26574"/>
                </a:lnTo>
                <a:lnTo>
                  <a:pt x="1309604" y="55399"/>
                </a:lnTo>
                <a:lnTo>
                  <a:pt x="1316736" y="90678"/>
                </a:lnTo>
                <a:lnTo>
                  <a:pt x="1316736" y="816102"/>
                </a:lnTo>
                <a:lnTo>
                  <a:pt x="1309604" y="851380"/>
                </a:lnTo>
                <a:lnTo>
                  <a:pt x="1290161" y="880205"/>
                </a:lnTo>
                <a:lnTo>
                  <a:pt x="1261336" y="899648"/>
                </a:lnTo>
                <a:lnTo>
                  <a:pt x="1226058" y="906780"/>
                </a:lnTo>
                <a:lnTo>
                  <a:pt x="90677" y="906780"/>
                </a:lnTo>
                <a:lnTo>
                  <a:pt x="55399" y="899648"/>
                </a:lnTo>
                <a:lnTo>
                  <a:pt x="26574" y="880205"/>
                </a:lnTo>
                <a:lnTo>
                  <a:pt x="7131" y="851380"/>
                </a:lnTo>
                <a:lnTo>
                  <a:pt x="0" y="816102"/>
                </a:lnTo>
                <a:lnTo>
                  <a:pt x="0" y="90678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753347" y="2306827"/>
            <a:ext cx="322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5256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90" h="2348865">
                <a:moveTo>
                  <a:pt x="1185037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400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2216785"/>
                </a:lnTo>
                <a:lnTo>
                  <a:pt x="6710" y="2258425"/>
                </a:lnTo>
                <a:lnTo>
                  <a:pt x="25399" y="2294580"/>
                </a:lnTo>
                <a:lnTo>
                  <a:pt x="53903" y="2323084"/>
                </a:lnTo>
                <a:lnTo>
                  <a:pt x="90058" y="2341773"/>
                </a:lnTo>
                <a:lnTo>
                  <a:pt x="131699" y="2348484"/>
                </a:lnTo>
                <a:lnTo>
                  <a:pt x="1185037" y="2348484"/>
                </a:lnTo>
                <a:lnTo>
                  <a:pt x="1226677" y="2341773"/>
                </a:lnTo>
                <a:lnTo>
                  <a:pt x="1262832" y="2323084"/>
                </a:lnTo>
                <a:lnTo>
                  <a:pt x="1291336" y="2294580"/>
                </a:lnTo>
                <a:lnTo>
                  <a:pt x="1310025" y="2258425"/>
                </a:lnTo>
                <a:lnTo>
                  <a:pt x="1316736" y="2216785"/>
                </a:lnTo>
                <a:lnTo>
                  <a:pt x="1316736" y="131699"/>
                </a:lnTo>
                <a:lnTo>
                  <a:pt x="1310025" y="90058"/>
                </a:lnTo>
                <a:lnTo>
                  <a:pt x="1291336" y="53903"/>
                </a:lnTo>
                <a:lnTo>
                  <a:pt x="1262832" y="25400"/>
                </a:lnTo>
                <a:lnTo>
                  <a:pt x="1226677" y="6710"/>
                </a:lnTo>
                <a:lnTo>
                  <a:pt x="11850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25256" y="2747772"/>
            <a:ext cx="1316990" cy="2348865"/>
          </a:xfrm>
          <a:custGeom>
            <a:avLst/>
            <a:gdLst/>
            <a:ahLst/>
            <a:cxnLst/>
            <a:rect l="l" t="t" r="r" b="b"/>
            <a:pathLst>
              <a:path w="1316990" h="2348865">
                <a:moveTo>
                  <a:pt x="0" y="131699"/>
                </a:moveTo>
                <a:lnTo>
                  <a:pt x="6710" y="90058"/>
                </a:lnTo>
                <a:lnTo>
                  <a:pt x="25400" y="53903"/>
                </a:lnTo>
                <a:lnTo>
                  <a:pt x="53903" y="25400"/>
                </a:lnTo>
                <a:lnTo>
                  <a:pt x="90058" y="6710"/>
                </a:lnTo>
                <a:lnTo>
                  <a:pt x="131699" y="0"/>
                </a:lnTo>
                <a:lnTo>
                  <a:pt x="1185037" y="0"/>
                </a:lnTo>
                <a:lnTo>
                  <a:pt x="1226677" y="6710"/>
                </a:lnTo>
                <a:lnTo>
                  <a:pt x="1262832" y="25400"/>
                </a:lnTo>
                <a:lnTo>
                  <a:pt x="1291336" y="53903"/>
                </a:lnTo>
                <a:lnTo>
                  <a:pt x="1310025" y="90058"/>
                </a:lnTo>
                <a:lnTo>
                  <a:pt x="1316736" y="131699"/>
                </a:lnTo>
                <a:lnTo>
                  <a:pt x="1316736" y="2216785"/>
                </a:lnTo>
                <a:lnTo>
                  <a:pt x="1310025" y="2258425"/>
                </a:lnTo>
                <a:lnTo>
                  <a:pt x="1291336" y="2294580"/>
                </a:lnTo>
                <a:lnTo>
                  <a:pt x="1262832" y="2323084"/>
                </a:lnTo>
                <a:lnTo>
                  <a:pt x="1226677" y="2341773"/>
                </a:lnTo>
                <a:lnTo>
                  <a:pt x="1185037" y="2348484"/>
                </a:lnTo>
                <a:lnTo>
                  <a:pt x="131699" y="2348484"/>
                </a:lnTo>
                <a:lnTo>
                  <a:pt x="90058" y="2341773"/>
                </a:lnTo>
                <a:lnTo>
                  <a:pt x="53903" y="2323084"/>
                </a:lnTo>
                <a:lnTo>
                  <a:pt x="25399" y="2294580"/>
                </a:lnTo>
                <a:lnTo>
                  <a:pt x="6710" y="2258425"/>
                </a:lnTo>
                <a:lnTo>
                  <a:pt x="0" y="2216785"/>
                </a:lnTo>
                <a:lnTo>
                  <a:pt x="0" y="131699"/>
                </a:lnTo>
                <a:close/>
              </a:path>
            </a:pathLst>
          </a:custGeom>
          <a:ln w="12192">
            <a:solidFill>
              <a:srgbClr val="00A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44508" y="2838957"/>
            <a:ext cx="1010285" cy="20986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97155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85" dirty="0">
                <a:latin typeface="Arial"/>
                <a:cs typeface="Arial"/>
              </a:rPr>
              <a:t>Thông </a:t>
            </a:r>
            <a:r>
              <a:rPr sz="1300" spc="-65" dirty="0">
                <a:latin typeface="Arial"/>
                <a:cs typeface="Arial"/>
              </a:rPr>
              <a:t>báo  </a:t>
            </a:r>
            <a:r>
              <a:rPr sz="1300" spc="-40" dirty="0">
                <a:latin typeface="Arial"/>
                <a:cs typeface="Arial"/>
              </a:rPr>
              <a:t>kết </a:t>
            </a:r>
            <a:r>
              <a:rPr sz="1300" spc="-65" dirty="0">
                <a:latin typeface="Arial"/>
                <a:cs typeface="Arial"/>
              </a:rPr>
              <a:t>quả</a:t>
            </a:r>
            <a:r>
              <a:rPr sz="1300" spc="-17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cho  </a:t>
            </a:r>
            <a:r>
              <a:rPr sz="1300" spc="-150" dirty="0">
                <a:latin typeface="Arial"/>
                <a:cs typeface="Arial"/>
              </a:rPr>
              <a:t>HOD</a:t>
            </a:r>
            <a:endParaRPr sz="1300">
              <a:latin typeface="Arial"/>
              <a:cs typeface="Arial"/>
            </a:endParaRPr>
          </a:p>
          <a:p>
            <a:pPr marL="127000" marR="5080" indent="-114300">
              <a:lnSpc>
                <a:spcPts val="1430"/>
              </a:lnSpc>
              <a:spcBef>
                <a:spcPts val="235"/>
              </a:spcBef>
              <a:buChar char="•"/>
              <a:tabLst>
                <a:tab pos="127000" algn="l"/>
              </a:tabLst>
            </a:pPr>
            <a:r>
              <a:rPr sz="1300" spc="-100" dirty="0">
                <a:latin typeface="Arial"/>
                <a:cs typeface="Arial"/>
              </a:rPr>
              <a:t>Chuẩn </a:t>
            </a:r>
            <a:r>
              <a:rPr sz="1300" spc="-20" dirty="0">
                <a:latin typeface="Arial"/>
                <a:cs typeface="Arial"/>
              </a:rPr>
              <a:t>bị </a:t>
            </a:r>
            <a:r>
              <a:rPr sz="1300" spc="-5" dirty="0">
                <a:latin typeface="Arial"/>
                <a:cs typeface="Arial"/>
              </a:rPr>
              <a:t>thủ  </a:t>
            </a:r>
            <a:r>
              <a:rPr sz="1300" spc="-25" dirty="0">
                <a:latin typeface="Arial"/>
                <a:cs typeface="Arial"/>
              </a:rPr>
              <a:t>tục </a:t>
            </a:r>
            <a:r>
              <a:rPr sz="1300" spc="-65" dirty="0">
                <a:latin typeface="Arial"/>
                <a:cs typeface="Arial"/>
              </a:rPr>
              <a:t>cho</a:t>
            </a:r>
            <a:r>
              <a:rPr sz="1300" spc="-18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nhân  </a:t>
            </a:r>
            <a:r>
              <a:rPr sz="1300" spc="-120" dirty="0">
                <a:latin typeface="Arial"/>
                <a:cs typeface="Arial"/>
              </a:rPr>
              <a:t>sự </a:t>
            </a:r>
            <a:r>
              <a:rPr sz="1300" spc="-55" dirty="0">
                <a:latin typeface="Arial"/>
                <a:cs typeface="Arial"/>
              </a:rPr>
              <a:t>mới </a:t>
            </a:r>
            <a:r>
              <a:rPr sz="1300" spc="-40" dirty="0">
                <a:latin typeface="Arial"/>
                <a:cs typeface="Arial"/>
              </a:rPr>
              <a:t>on-  </a:t>
            </a:r>
            <a:r>
              <a:rPr sz="1300" spc="-45" dirty="0">
                <a:latin typeface="Arial"/>
                <a:cs typeface="Arial"/>
              </a:rPr>
              <a:t>board</a:t>
            </a:r>
            <a:endParaRPr sz="1300">
              <a:latin typeface="Arial"/>
              <a:cs typeface="Arial"/>
            </a:endParaRPr>
          </a:p>
          <a:p>
            <a:pPr marL="127000" marR="59690" indent="-114300">
              <a:lnSpc>
                <a:spcPct val="91600"/>
              </a:lnSpc>
              <a:spcBef>
                <a:spcPts val="210"/>
              </a:spcBef>
              <a:buChar char="•"/>
              <a:tabLst>
                <a:tab pos="127000" algn="l"/>
              </a:tabLst>
            </a:pPr>
            <a:r>
              <a:rPr sz="1300" spc="-135" dirty="0">
                <a:latin typeface="Arial"/>
                <a:cs typeface="Arial"/>
              </a:rPr>
              <a:t>Cập </a:t>
            </a:r>
            <a:r>
              <a:rPr sz="1300" spc="-35" dirty="0">
                <a:latin typeface="Arial"/>
                <a:cs typeface="Arial"/>
              </a:rPr>
              <a:t>nhật  thông </a:t>
            </a:r>
            <a:r>
              <a:rPr sz="1300" spc="10" dirty="0">
                <a:latin typeface="Arial"/>
                <a:cs typeface="Arial"/>
              </a:rPr>
              <a:t>tin  </a:t>
            </a:r>
            <a:r>
              <a:rPr sz="1300" spc="-60" dirty="0">
                <a:latin typeface="Arial"/>
                <a:cs typeface="Arial"/>
              </a:rPr>
              <a:t>nhân </a:t>
            </a:r>
            <a:r>
              <a:rPr sz="1300" spc="-120" dirty="0">
                <a:latin typeface="Arial"/>
                <a:cs typeface="Arial"/>
              </a:rPr>
              <a:t>sự</a:t>
            </a:r>
            <a:r>
              <a:rPr sz="1300" spc="-145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vào  </a:t>
            </a:r>
            <a:r>
              <a:rPr sz="1300" spc="-65" dirty="0">
                <a:latin typeface="Arial"/>
                <a:cs typeface="Arial"/>
              </a:rPr>
              <a:t>hệ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thống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1" name="object 31"/>
          <p:cNvSpPr txBox="1"/>
          <p:nvPr/>
        </p:nvSpPr>
        <p:spPr>
          <a:xfrm>
            <a:off x="968082" y="5772403"/>
            <a:ext cx="8274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Lưu </a:t>
            </a:r>
            <a:r>
              <a:rPr sz="16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ý</a:t>
            </a:r>
            <a:r>
              <a:rPr sz="1600" i="1" spc="-60" dirty="0">
                <a:latin typeface="Arial"/>
                <a:cs typeface="Arial"/>
              </a:rPr>
              <a:t>: </a:t>
            </a:r>
            <a:r>
              <a:rPr sz="1600" i="1" spc="-145" dirty="0">
                <a:latin typeface="Arial"/>
                <a:cs typeface="Arial"/>
              </a:rPr>
              <a:t>Tùy </a:t>
            </a:r>
            <a:r>
              <a:rPr sz="1600" i="1" spc="-35" dirty="0">
                <a:latin typeface="Arial"/>
                <a:cs typeface="Arial"/>
              </a:rPr>
              <a:t>từng </a:t>
            </a:r>
            <a:r>
              <a:rPr sz="1600" i="1" spc="-45" dirty="0">
                <a:latin typeface="Arial"/>
                <a:cs typeface="Arial"/>
              </a:rPr>
              <a:t>vị </a:t>
            </a:r>
            <a:r>
              <a:rPr sz="1600" i="1" spc="10" dirty="0">
                <a:latin typeface="Arial"/>
                <a:cs typeface="Arial"/>
              </a:rPr>
              <a:t>trí </a:t>
            </a:r>
            <a:r>
              <a:rPr sz="1600" i="1" spc="-60" dirty="0">
                <a:latin typeface="Arial"/>
                <a:cs typeface="Arial"/>
              </a:rPr>
              <a:t>tuyển </a:t>
            </a:r>
            <a:r>
              <a:rPr sz="1600" i="1" spc="-75" dirty="0">
                <a:latin typeface="Arial"/>
                <a:cs typeface="Arial"/>
              </a:rPr>
              <a:t>dụng mà </a:t>
            </a:r>
            <a:r>
              <a:rPr sz="1600" i="1" spc="-229" dirty="0">
                <a:latin typeface="Arial"/>
                <a:cs typeface="Arial"/>
              </a:rPr>
              <a:t>HR </a:t>
            </a:r>
            <a:r>
              <a:rPr sz="1600" i="1" spc="-110" dirty="0">
                <a:latin typeface="Arial"/>
                <a:cs typeface="Arial"/>
              </a:rPr>
              <a:t>sắp </a:t>
            </a:r>
            <a:r>
              <a:rPr sz="1600" i="1" spc="-114" dirty="0">
                <a:latin typeface="Arial"/>
                <a:cs typeface="Arial"/>
              </a:rPr>
              <a:t>xếp </a:t>
            </a:r>
            <a:r>
              <a:rPr sz="1600" i="1" spc="-80" dirty="0">
                <a:latin typeface="Arial"/>
                <a:cs typeface="Arial"/>
              </a:rPr>
              <a:t>hình </a:t>
            </a:r>
            <a:r>
              <a:rPr sz="1600" i="1" spc="-50" dirty="0">
                <a:latin typeface="Arial"/>
                <a:cs typeface="Arial"/>
              </a:rPr>
              <a:t>thức </a:t>
            </a:r>
            <a:r>
              <a:rPr sz="1600" i="1" spc="-80" dirty="0">
                <a:latin typeface="Arial"/>
                <a:cs typeface="Arial"/>
              </a:rPr>
              <a:t>phỏng vấn </a:t>
            </a:r>
            <a:r>
              <a:rPr sz="1600" i="1" spc="-85" dirty="0">
                <a:latin typeface="Arial"/>
                <a:cs typeface="Arial"/>
              </a:rPr>
              <a:t>và </a:t>
            </a:r>
            <a:r>
              <a:rPr sz="1600" i="1" spc="-60" dirty="0">
                <a:latin typeface="Arial"/>
                <a:cs typeface="Arial"/>
              </a:rPr>
              <a:t>người </a:t>
            </a:r>
            <a:r>
              <a:rPr sz="1600" i="1" spc="-35" dirty="0">
                <a:latin typeface="Arial"/>
                <a:cs typeface="Arial"/>
              </a:rPr>
              <a:t>tham </a:t>
            </a:r>
            <a:r>
              <a:rPr sz="1600" i="1" spc="-50" dirty="0">
                <a:latin typeface="Arial"/>
                <a:cs typeface="Arial"/>
              </a:rPr>
              <a:t>gia </a:t>
            </a:r>
            <a:r>
              <a:rPr sz="1600" i="1" spc="-80" dirty="0">
                <a:latin typeface="Arial"/>
                <a:cs typeface="Arial"/>
              </a:rPr>
              <a:t>phỏng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i="1" spc="-75" dirty="0">
                <a:latin typeface="Arial"/>
                <a:cs typeface="Arial"/>
              </a:rPr>
              <a:t>vấn.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628015"/>
            <a:ext cx="26758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1900" spc="-25" dirty="0">
                <a:solidFill>
                  <a:srgbClr val="1F3863"/>
                </a:solidFill>
              </a:rPr>
              <a:t>I.	</a:t>
            </a:r>
            <a:r>
              <a:rPr sz="1900" spc="-150" dirty="0">
                <a:solidFill>
                  <a:srgbClr val="1F3863"/>
                </a:solidFill>
              </a:rPr>
              <a:t>Việc </a:t>
            </a:r>
            <a:r>
              <a:rPr sz="1900" spc="-110" dirty="0">
                <a:solidFill>
                  <a:srgbClr val="1F3863"/>
                </a:solidFill>
              </a:rPr>
              <a:t>làm </a:t>
            </a:r>
            <a:r>
              <a:rPr sz="1900" spc="-40" dirty="0">
                <a:solidFill>
                  <a:srgbClr val="1F3863"/>
                </a:solidFill>
              </a:rPr>
              <a:t>&amp; </a:t>
            </a:r>
            <a:r>
              <a:rPr sz="1900" spc="-155" dirty="0">
                <a:solidFill>
                  <a:srgbClr val="1F3863"/>
                </a:solidFill>
              </a:rPr>
              <a:t>chính</a:t>
            </a:r>
            <a:r>
              <a:rPr sz="1900" spc="-120" dirty="0">
                <a:solidFill>
                  <a:srgbClr val="1F3863"/>
                </a:solidFill>
              </a:rPr>
              <a:t> </a:t>
            </a:r>
            <a:r>
              <a:rPr sz="1900" spc="-195" dirty="0">
                <a:solidFill>
                  <a:srgbClr val="1F3863"/>
                </a:solidFill>
              </a:rPr>
              <a:t>sách: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416763" y="1372565"/>
            <a:ext cx="11272520" cy="4453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lvl="1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lang="en-US" b="1" spc="-165" dirty="0">
                <a:latin typeface="Arial"/>
                <a:cs typeface="Arial"/>
              </a:rPr>
              <a:t>1.2 </a:t>
            </a:r>
            <a:r>
              <a:rPr lang="en-US" sz="1800" b="1" spc="-165" dirty="0" err="1">
                <a:latin typeface="Arial"/>
                <a:cs typeface="Arial"/>
              </a:rPr>
              <a:t>Th</a:t>
            </a:r>
            <a:r>
              <a:rPr lang="en-US" b="1" spc="-165" dirty="0" err="1">
                <a:latin typeface="Arial"/>
                <a:cs typeface="Arial"/>
              </a:rPr>
              <a:t>ời</a:t>
            </a:r>
            <a:r>
              <a:rPr lang="en-US" b="1" spc="-165" dirty="0">
                <a:latin typeface="Arial"/>
                <a:cs typeface="Arial"/>
              </a:rPr>
              <a:t> </a:t>
            </a:r>
            <a:r>
              <a:rPr lang="en-US" b="1" spc="-165" dirty="0" err="1">
                <a:latin typeface="Arial"/>
                <a:cs typeface="Arial"/>
              </a:rPr>
              <a:t>gian</a:t>
            </a:r>
            <a:r>
              <a:rPr lang="en-US" b="1" spc="-165" dirty="0">
                <a:latin typeface="Arial"/>
                <a:cs typeface="Arial"/>
              </a:rPr>
              <a:t> </a:t>
            </a:r>
            <a:r>
              <a:rPr lang="en-US" b="1" spc="-165" dirty="0" err="1">
                <a:latin typeface="Arial"/>
                <a:cs typeface="Arial"/>
              </a:rPr>
              <a:t>học</a:t>
            </a:r>
            <a:r>
              <a:rPr lang="en-US" b="1" spc="-165" dirty="0">
                <a:latin typeface="Arial"/>
                <a:cs typeface="Arial"/>
              </a:rPr>
              <a:t> </a:t>
            </a:r>
            <a:r>
              <a:rPr lang="en-US" b="1" spc="-165" dirty="0" err="1">
                <a:latin typeface="Arial"/>
                <a:cs typeface="Arial"/>
              </a:rPr>
              <a:t>nghề</a:t>
            </a:r>
            <a:r>
              <a:rPr lang="en-US" b="1" spc="-165" dirty="0">
                <a:latin typeface="Arial"/>
                <a:cs typeface="Arial"/>
              </a:rPr>
              <a:t>/ </a:t>
            </a:r>
            <a:r>
              <a:rPr lang="en-US" b="1" spc="-165" dirty="0" err="1">
                <a:latin typeface="Arial"/>
                <a:cs typeface="Arial"/>
              </a:rPr>
              <a:t>học</a:t>
            </a:r>
            <a:r>
              <a:rPr lang="en-US" b="1" spc="-165" dirty="0">
                <a:latin typeface="Arial"/>
                <a:cs typeface="Arial"/>
              </a:rPr>
              <a:t> </a:t>
            </a:r>
            <a:r>
              <a:rPr lang="en-US" b="1" spc="-165" dirty="0" err="1">
                <a:latin typeface="Arial"/>
                <a:cs typeface="Arial"/>
              </a:rPr>
              <a:t>việc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(Hợp </a:t>
            </a:r>
            <a:r>
              <a:rPr sz="1800" b="1" spc="-150" dirty="0" err="1">
                <a:latin typeface="Arial"/>
                <a:cs typeface="Arial"/>
              </a:rPr>
              <a:t>đồng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lang="en-US" sz="1800" b="1" spc="-85" dirty="0" err="1">
                <a:latin typeface="Arial"/>
                <a:cs typeface="Arial"/>
              </a:rPr>
              <a:t>học</a:t>
            </a:r>
            <a:r>
              <a:rPr lang="en-US" sz="1800" b="1" spc="-85" dirty="0">
                <a:latin typeface="Arial"/>
                <a:cs typeface="Arial"/>
              </a:rPr>
              <a:t> </a:t>
            </a:r>
            <a:r>
              <a:rPr lang="en-US" sz="1800" b="1" spc="-85" dirty="0" err="1">
                <a:latin typeface="Arial"/>
                <a:cs typeface="Arial"/>
              </a:rPr>
              <a:t>nghề</a:t>
            </a:r>
            <a:r>
              <a:rPr lang="en-US" sz="1800" b="1" spc="-85" dirty="0">
                <a:latin typeface="Arial"/>
                <a:cs typeface="Arial"/>
              </a:rPr>
              <a:t>/ </a:t>
            </a:r>
            <a:r>
              <a:rPr lang="en-US" sz="1800" b="1" spc="-85" dirty="0" err="1">
                <a:latin typeface="Arial"/>
                <a:cs typeface="Arial"/>
              </a:rPr>
              <a:t>học</a:t>
            </a:r>
            <a:r>
              <a:rPr lang="en-US" sz="1800" b="1" spc="-85" dirty="0">
                <a:latin typeface="Arial"/>
                <a:cs typeface="Arial"/>
              </a:rPr>
              <a:t> </a:t>
            </a:r>
            <a:r>
              <a:rPr lang="en-US" sz="1800" b="1" spc="-85" dirty="0" err="1">
                <a:latin typeface="Arial"/>
                <a:cs typeface="Arial"/>
              </a:rPr>
              <a:t>việc</a:t>
            </a:r>
            <a:r>
              <a:rPr sz="1800" b="1" spc="-12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spc="-125" dirty="0" err="1">
                <a:latin typeface="Arial"/>
                <a:cs typeface="Arial"/>
              </a:rPr>
              <a:t>Những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nhân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viên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ch</a:t>
            </a:r>
            <a:r>
              <a:rPr lang="vi-VN" sz="1600" spc="-125" dirty="0">
                <a:latin typeface="Arial"/>
                <a:cs typeface="Arial"/>
              </a:rPr>
              <a:t>ư</a:t>
            </a:r>
            <a:r>
              <a:rPr lang="en-US" sz="1600" spc="-125" dirty="0">
                <a:latin typeface="Arial"/>
                <a:cs typeface="Arial"/>
              </a:rPr>
              <a:t>a </a:t>
            </a:r>
            <a:r>
              <a:rPr lang="en-US" sz="1600" spc="-125" dirty="0" err="1">
                <a:latin typeface="Arial"/>
                <a:cs typeface="Arial"/>
              </a:rPr>
              <a:t>có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kinh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nghiệm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trong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vị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trí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tuyển</a:t>
            </a:r>
            <a:r>
              <a:rPr lang="en-US" sz="1600" spc="-125" dirty="0">
                <a:latin typeface="Arial"/>
                <a:cs typeface="Arial"/>
              </a:rPr>
              <a:t> dung, </a:t>
            </a:r>
            <a:r>
              <a:rPr lang="en-US" sz="1600" spc="-125" dirty="0" err="1">
                <a:latin typeface="Arial"/>
                <a:cs typeface="Arial"/>
              </a:rPr>
              <a:t>thực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tập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sinh</a:t>
            </a:r>
            <a:r>
              <a:rPr lang="en-US" sz="1600" spc="-125" dirty="0">
                <a:latin typeface="Arial"/>
                <a:cs typeface="Arial"/>
              </a:rPr>
              <a:t> / hay </a:t>
            </a:r>
            <a:r>
              <a:rPr lang="en-US" sz="1600" spc="-125" dirty="0" err="1">
                <a:latin typeface="Arial"/>
                <a:cs typeface="Arial"/>
              </a:rPr>
              <a:t>là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sinh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viên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mới</a:t>
            </a:r>
            <a:r>
              <a:rPr lang="en-US" sz="1600" spc="-125" dirty="0">
                <a:latin typeface="Arial"/>
                <a:cs typeface="Arial"/>
              </a:rPr>
              <a:t> ra tr</a:t>
            </a:r>
            <a:r>
              <a:rPr lang="vi-VN" sz="1600" spc="-125" dirty="0">
                <a:latin typeface="Arial"/>
                <a:cs typeface="Arial"/>
              </a:rPr>
              <a:t>ư</a:t>
            </a:r>
            <a:r>
              <a:rPr lang="en-US" sz="1600" spc="-125" dirty="0" err="1">
                <a:latin typeface="Arial"/>
                <a:cs typeface="Arial"/>
              </a:rPr>
              <a:t>ờng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sẽ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cần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trải</a:t>
            </a:r>
            <a:r>
              <a:rPr lang="en-US" sz="1600" spc="-125" dirty="0">
                <a:latin typeface="Arial"/>
                <a:cs typeface="Arial"/>
              </a:rPr>
              <a:t> qua </a:t>
            </a:r>
            <a:r>
              <a:rPr lang="en-US" sz="1600" spc="-125" dirty="0" err="1">
                <a:latin typeface="Arial"/>
                <a:cs typeface="Arial"/>
              </a:rPr>
              <a:t>thời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gian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học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việc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tối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thiểu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từ</a:t>
            </a:r>
            <a:r>
              <a:rPr lang="en-US" sz="1600" spc="-125" dirty="0">
                <a:latin typeface="Arial"/>
                <a:cs typeface="Arial"/>
              </a:rPr>
              <a:t> 2 </a:t>
            </a:r>
            <a:r>
              <a:rPr lang="en-US" sz="1600" spc="-125" dirty="0" err="1">
                <a:latin typeface="Arial"/>
                <a:cs typeface="Arial"/>
              </a:rPr>
              <a:t>tháng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đến</a:t>
            </a:r>
            <a:r>
              <a:rPr lang="en-US" sz="1600" spc="-125" dirty="0">
                <a:latin typeface="Arial"/>
                <a:cs typeface="Arial"/>
              </a:rPr>
              <a:t> 12 </a:t>
            </a:r>
            <a:r>
              <a:rPr lang="en-US" sz="1600" spc="-125" dirty="0" err="1">
                <a:latin typeface="Arial"/>
                <a:cs typeface="Arial"/>
              </a:rPr>
              <a:t>tháng</a:t>
            </a:r>
            <a:r>
              <a:rPr lang="en-US" sz="1600" spc="-125" dirty="0">
                <a:latin typeface="Arial"/>
                <a:cs typeface="Arial"/>
              </a:rPr>
              <a:t>, </a:t>
            </a:r>
            <a:r>
              <a:rPr lang="en-US" sz="1600" spc="-125" dirty="0" err="1">
                <a:latin typeface="Arial"/>
                <a:cs typeface="Arial"/>
              </a:rPr>
              <a:t>tùy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vào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năng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lực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và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đánh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giá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của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các</a:t>
            </a:r>
            <a:r>
              <a:rPr lang="en-US" sz="1600" spc="-125" dirty="0">
                <a:latin typeface="Arial"/>
                <a:cs typeface="Arial"/>
              </a:rPr>
              <a:t> Tr</a:t>
            </a:r>
            <a:r>
              <a:rPr lang="vi-VN" sz="1600" spc="-125" dirty="0">
                <a:latin typeface="Arial"/>
                <a:cs typeface="Arial"/>
              </a:rPr>
              <a:t>ư</a:t>
            </a:r>
            <a:r>
              <a:rPr lang="en-US" sz="1600" spc="-125" dirty="0" err="1">
                <a:latin typeface="Arial"/>
                <a:cs typeface="Arial"/>
              </a:rPr>
              <a:t>ởng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bộ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125" dirty="0" err="1">
                <a:latin typeface="Arial"/>
                <a:cs typeface="Arial"/>
              </a:rPr>
              <a:t>phận</a:t>
            </a:r>
            <a:r>
              <a:rPr lang="en-US" sz="1600" spc="-125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600" spc="-65" dirty="0" err="1">
                <a:latin typeface="Arial"/>
                <a:cs typeface="Arial"/>
              </a:rPr>
              <a:t>Trong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thời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gian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học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nghề</a:t>
            </a:r>
            <a:r>
              <a:rPr lang="en-US" sz="1600" spc="-65" dirty="0">
                <a:latin typeface="Arial"/>
                <a:cs typeface="Arial"/>
              </a:rPr>
              <a:t>/ </a:t>
            </a:r>
            <a:r>
              <a:rPr lang="en-US" sz="1600" spc="-65" dirty="0" err="1">
                <a:latin typeface="Arial"/>
                <a:cs typeface="Arial"/>
              </a:rPr>
              <a:t>học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việc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công</a:t>
            </a:r>
            <a:r>
              <a:rPr lang="en-US" sz="1600" spc="-65" dirty="0">
                <a:latin typeface="Arial"/>
                <a:cs typeface="Arial"/>
              </a:rPr>
              <a:t> ty </a:t>
            </a:r>
            <a:r>
              <a:rPr lang="en-US" sz="1600" spc="-65" dirty="0" err="1">
                <a:latin typeface="Arial"/>
                <a:cs typeface="Arial"/>
              </a:rPr>
              <a:t>sẽ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không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thu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phí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nhân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viên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trong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thời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gian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này</a:t>
            </a:r>
            <a:r>
              <a:rPr lang="en-US" sz="1600" spc="-65" dirty="0">
                <a:latin typeface="Arial"/>
                <a:cs typeface="Arial"/>
              </a:rPr>
              <a:t>, </a:t>
            </a:r>
            <a:r>
              <a:rPr lang="en-US" sz="1600" spc="-65" dirty="0" err="1">
                <a:latin typeface="Arial"/>
                <a:cs typeface="Arial"/>
              </a:rPr>
              <a:t>và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tùy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vào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tình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hình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thực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tế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sẽ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hỗ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trợ</a:t>
            </a:r>
            <a:r>
              <a:rPr lang="en-US" sz="1600" spc="-65" dirty="0">
                <a:latin typeface="Arial"/>
                <a:cs typeface="Arial"/>
              </a:rPr>
              <a:t> chi </a:t>
            </a:r>
            <a:r>
              <a:rPr lang="en-US" sz="1600" spc="-65" dirty="0" err="1">
                <a:latin typeface="Arial"/>
                <a:cs typeface="Arial"/>
              </a:rPr>
              <a:t>phí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đi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lại</a:t>
            </a:r>
            <a:r>
              <a:rPr lang="en-US" sz="1600" spc="-65" dirty="0">
                <a:latin typeface="Arial"/>
                <a:cs typeface="Arial"/>
              </a:rPr>
              <a:t>, </a:t>
            </a:r>
            <a:r>
              <a:rPr lang="en-US" sz="1600" spc="-65" dirty="0" err="1">
                <a:latin typeface="Arial"/>
                <a:cs typeface="Arial"/>
              </a:rPr>
              <a:t>ăn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uống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cho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nhân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-65" dirty="0" err="1">
                <a:latin typeface="Arial"/>
                <a:cs typeface="Arial"/>
              </a:rPr>
              <a:t>viên</a:t>
            </a:r>
            <a:r>
              <a:rPr lang="en-US" sz="1600" spc="-6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54355" lvl="1">
              <a:lnSpc>
                <a:spcPct val="100000"/>
              </a:lnSpc>
              <a:tabLst>
                <a:tab pos="899794" algn="l"/>
              </a:tabLst>
            </a:pPr>
            <a:r>
              <a:rPr lang="en-US" sz="1800" b="1" spc="-250" dirty="0">
                <a:latin typeface="Arial"/>
                <a:cs typeface="Arial"/>
              </a:rPr>
              <a:t>1.3  </a:t>
            </a:r>
            <a:r>
              <a:rPr sz="1800" b="1" spc="-250" dirty="0" err="1">
                <a:latin typeface="Arial"/>
                <a:cs typeface="Arial"/>
              </a:rPr>
              <a:t>Cơ</a:t>
            </a:r>
            <a:r>
              <a:rPr sz="1800" b="1" spc="-25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hội </a:t>
            </a:r>
            <a:r>
              <a:rPr sz="1800" b="1" spc="-155" dirty="0">
                <a:latin typeface="Arial"/>
                <a:cs typeface="Arial"/>
              </a:rPr>
              <a:t>nghề</a:t>
            </a:r>
            <a:r>
              <a:rPr sz="1800" b="1" spc="-220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nghiệp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cam </a:t>
            </a:r>
            <a:r>
              <a:rPr sz="1600" spc="-50" dirty="0">
                <a:latin typeface="Arial"/>
                <a:cs typeface="Arial"/>
              </a:rPr>
              <a:t>kết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75" dirty="0">
                <a:latin typeface="Arial"/>
                <a:cs typeface="Arial"/>
              </a:rPr>
              <a:t>phân </a:t>
            </a:r>
            <a:r>
              <a:rPr sz="1600" spc="-20" dirty="0">
                <a:latin typeface="Arial"/>
                <a:cs typeface="Arial"/>
              </a:rPr>
              <a:t>biệt đối </a:t>
            </a:r>
            <a:r>
              <a:rPr sz="1600" spc="-114" dirty="0">
                <a:latin typeface="Arial"/>
                <a:cs typeface="Arial"/>
              </a:rPr>
              <a:t>xử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70" dirty="0">
                <a:latin typeface="Arial"/>
                <a:cs typeface="Arial"/>
              </a:rPr>
              <a:t>động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114" dirty="0">
                <a:latin typeface="Arial"/>
                <a:cs typeface="Arial"/>
              </a:rPr>
              <a:t>và </a:t>
            </a:r>
            <a:r>
              <a:rPr sz="1600" spc="-35" dirty="0">
                <a:latin typeface="Arial"/>
                <a:cs typeface="Arial"/>
              </a:rPr>
              <a:t>tạo </a:t>
            </a:r>
            <a:r>
              <a:rPr sz="1600" spc="-40" dirty="0">
                <a:latin typeface="Arial"/>
                <a:cs typeface="Arial"/>
              </a:rPr>
              <a:t>điều </a:t>
            </a:r>
            <a:r>
              <a:rPr sz="1600" spc="-60" dirty="0">
                <a:latin typeface="Arial"/>
                <a:cs typeface="Arial"/>
              </a:rPr>
              <a:t>kiện </a:t>
            </a:r>
            <a:r>
              <a:rPr sz="1600" spc="-75" dirty="0">
                <a:latin typeface="Arial"/>
                <a:cs typeface="Arial"/>
              </a:rPr>
              <a:t>cho 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40" dirty="0">
                <a:latin typeface="Arial"/>
                <a:cs typeface="Arial"/>
              </a:rPr>
              <a:t>phát </a:t>
            </a:r>
            <a:r>
              <a:rPr sz="1600" spc="-15" dirty="0">
                <a:latin typeface="Arial"/>
                <a:cs typeface="Arial"/>
              </a:rPr>
              <a:t>triển.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554355" lvl="1">
              <a:lnSpc>
                <a:spcPct val="100000"/>
              </a:lnSpc>
              <a:spcBef>
                <a:spcPts val="5"/>
              </a:spcBef>
              <a:tabLst>
                <a:tab pos="899794" algn="l"/>
              </a:tabLst>
            </a:pPr>
            <a:r>
              <a:rPr lang="en-US" sz="1800" b="1" spc="-180" dirty="0">
                <a:latin typeface="Arial"/>
                <a:cs typeface="Arial"/>
              </a:rPr>
              <a:t>1.4 </a:t>
            </a:r>
            <a:r>
              <a:rPr sz="1800" b="1" spc="-180" dirty="0" err="1">
                <a:latin typeface="Arial"/>
                <a:cs typeface="Arial"/>
              </a:rPr>
              <a:t>Ngày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nhận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việc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60" dirty="0">
                <a:latin typeface="Arial"/>
                <a:cs typeface="Arial"/>
              </a:rPr>
              <a:t>mới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60" dirty="0">
                <a:latin typeface="Arial"/>
                <a:cs typeface="Arial"/>
              </a:rPr>
              <a:t>giới </a:t>
            </a:r>
            <a:r>
              <a:rPr sz="1600" spc="-20" dirty="0">
                <a:latin typeface="Arial"/>
                <a:cs typeface="Arial"/>
              </a:rPr>
              <a:t>thiệu </a:t>
            </a:r>
            <a:r>
              <a:rPr sz="1600" spc="-75" dirty="0">
                <a:latin typeface="Arial"/>
                <a:cs typeface="Arial"/>
              </a:rPr>
              <a:t>với </a:t>
            </a:r>
            <a:r>
              <a:rPr sz="1600" spc="-20" dirty="0">
                <a:latin typeface="Arial"/>
                <a:cs typeface="Arial"/>
              </a:rPr>
              <a:t>đội </a:t>
            </a:r>
            <a:r>
              <a:rPr sz="1600" spc="-100" dirty="0">
                <a:latin typeface="Arial"/>
                <a:cs typeface="Arial"/>
              </a:rPr>
              <a:t>của </a:t>
            </a:r>
            <a:r>
              <a:rPr sz="1600" spc="-60" dirty="0">
                <a:latin typeface="Arial"/>
                <a:cs typeface="Arial"/>
              </a:rPr>
              <a:t>mình </a:t>
            </a:r>
            <a:r>
              <a:rPr sz="1600" spc="-120" dirty="0">
                <a:latin typeface="Arial"/>
                <a:cs typeface="Arial"/>
              </a:rPr>
              <a:t>và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20" dirty="0">
                <a:latin typeface="Arial"/>
                <a:cs typeface="Arial"/>
              </a:rPr>
              <a:t>đội </a:t>
            </a:r>
            <a:r>
              <a:rPr sz="1600" spc="-100" dirty="0">
                <a:latin typeface="Arial"/>
                <a:cs typeface="Arial"/>
              </a:rPr>
              <a:t>khác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114" dirty="0">
                <a:latin typeface="Arial"/>
                <a:cs typeface="Arial"/>
              </a:rPr>
              <a:t>ngày </a:t>
            </a:r>
            <a:r>
              <a:rPr sz="1600" spc="-65" dirty="0">
                <a:latin typeface="Arial"/>
                <a:cs typeface="Arial"/>
              </a:rPr>
              <a:t>đầu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tiên.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60" dirty="0">
                <a:latin typeface="Arial"/>
                <a:cs typeface="Arial"/>
              </a:rPr>
              <a:t>mới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40" dirty="0">
                <a:latin typeface="Arial"/>
                <a:cs typeface="Arial"/>
              </a:rPr>
              <a:t>tham </a:t>
            </a:r>
            <a:r>
              <a:rPr sz="1600" spc="-85" dirty="0">
                <a:latin typeface="Arial"/>
                <a:cs typeface="Arial"/>
              </a:rPr>
              <a:t>dự </a:t>
            </a:r>
            <a:r>
              <a:rPr sz="1600" spc="-40" dirty="0">
                <a:latin typeface="Arial"/>
                <a:cs typeface="Arial"/>
              </a:rPr>
              <a:t>buổi </a:t>
            </a:r>
            <a:r>
              <a:rPr sz="1600" spc="-65" dirty="0">
                <a:latin typeface="Arial"/>
                <a:cs typeface="Arial"/>
              </a:rPr>
              <a:t>Định </a:t>
            </a:r>
            <a:r>
              <a:rPr sz="1600" spc="-125" dirty="0">
                <a:latin typeface="Arial"/>
                <a:cs typeface="Arial"/>
              </a:rPr>
              <a:t>Hướng </a:t>
            </a:r>
            <a:r>
              <a:rPr sz="1600" spc="20" dirty="0">
                <a:latin typeface="Arial"/>
                <a:cs typeface="Arial"/>
              </a:rPr>
              <a:t>&amp; </a:t>
            </a:r>
            <a:r>
              <a:rPr sz="1600" spc="-90" dirty="0">
                <a:latin typeface="Arial"/>
                <a:cs typeface="Arial"/>
              </a:rPr>
              <a:t>Giới </a:t>
            </a:r>
            <a:r>
              <a:rPr sz="1600" spc="-25" dirty="0">
                <a:latin typeface="Arial"/>
                <a:cs typeface="Arial"/>
              </a:rPr>
              <a:t>thiệu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35" dirty="0">
                <a:latin typeface="Arial"/>
                <a:cs typeface="Arial"/>
              </a:rPr>
              <a:t>trong </a:t>
            </a:r>
            <a:r>
              <a:rPr sz="1600" spc="-90" dirty="0">
                <a:latin typeface="Arial"/>
                <a:cs typeface="Arial"/>
              </a:rPr>
              <a:t>vòng </a:t>
            </a:r>
            <a:r>
              <a:rPr sz="1600" spc="-85" dirty="0">
                <a:latin typeface="Arial"/>
                <a:cs typeface="Arial"/>
              </a:rPr>
              <a:t>90 </a:t>
            </a:r>
            <a:r>
              <a:rPr sz="1600" spc="-20" dirty="0">
                <a:latin typeface="Arial"/>
                <a:cs typeface="Arial"/>
              </a:rPr>
              <a:t>phút </a:t>
            </a:r>
            <a:r>
              <a:rPr sz="1600" spc="-55" dirty="0">
                <a:latin typeface="Arial"/>
                <a:cs typeface="Arial"/>
              </a:rPr>
              <a:t>do </a:t>
            </a:r>
            <a:r>
              <a:rPr sz="1600" spc="-75" dirty="0">
                <a:latin typeface="Arial"/>
                <a:cs typeface="Arial"/>
              </a:rPr>
              <a:t>phòng </a:t>
            </a:r>
            <a:r>
              <a:rPr sz="1600" spc="-90" dirty="0">
                <a:latin typeface="Arial"/>
                <a:cs typeface="Arial"/>
              </a:rPr>
              <a:t>Nhân </a:t>
            </a:r>
            <a:r>
              <a:rPr sz="1600" spc="-150" dirty="0">
                <a:latin typeface="Arial"/>
                <a:cs typeface="Arial"/>
              </a:rPr>
              <a:t>sự </a:t>
            </a:r>
            <a:r>
              <a:rPr sz="1600" spc="-55" dirty="0">
                <a:latin typeface="Arial"/>
                <a:cs typeface="Arial"/>
              </a:rPr>
              <a:t>phụ </a:t>
            </a:r>
            <a:r>
              <a:rPr sz="1600" spc="-50" dirty="0">
                <a:latin typeface="Arial"/>
                <a:cs typeface="Arial"/>
              </a:rPr>
              <a:t>trách ( </a:t>
            </a:r>
            <a:r>
              <a:rPr sz="1600" spc="-95" dirty="0">
                <a:latin typeface="Arial"/>
                <a:cs typeface="Arial"/>
              </a:rPr>
              <a:t>về </a:t>
            </a:r>
            <a:r>
              <a:rPr sz="1600" spc="-100" dirty="0">
                <a:latin typeface="Arial"/>
                <a:cs typeface="Arial"/>
              </a:rPr>
              <a:t>công </a:t>
            </a:r>
            <a:r>
              <a:rPr sz="1600" spc="-50" dirty="0">
                <a:latin typeface="Arial"/>
                <a:cs typeface="Arial"/>
              </a:rPr>
              <a:t>ty, </a:t>
            </a:r>
            <a:r>
              <a:rPr sz="1600" spc="-155" dirty="0">
                <a:latin typeface="Arial"/>
                <a:cs typeface="Arial"/>
              </a:rPr>
              <a:t>sơ </a:t>
            </a:r>
            <a:r>
              <a:rPr sz="1600" spc="-35" dirty="0">
                <a:latin typeface="Arial"/>
                <a:cs typeface="Arial"/>
              </a:rPr>
              <a:t>đồ  </a:t>
            </a:r>
            <a:r>
              <a:rPr sz="1600" spc="15" dirty="0">
                <a:latin typeface="Arial"/>
                <a:cs typeface="Arial"/>
              </a:rPr>
              <a:t>tổ </a:t>
            </a:r>
            <a:r>
              <a:rPr sz="1600" spc="-95" dirty="0">
                <a:latin typeface="Arial"/>
                <a:cs typeface="Arial"/>
              </a:rPr>
              <a:t>chức, </a:t>
            </a:r>
            <a:r>
              <a:rPr sz="1600" spc="-35" dirty="0">
                <a:latin typeface="Arial"/>
                <a:cs typeface="Arial"/>
              </a:rPr>
              <a:t>nội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55" dirty="0">
                <a:latin typeface="Arial"/>
                <a:cs typeface="Arial"/>
              </a:rPr>
              <a:t>lao </a:t>
            </a:r>
            <a:r>
              <a:rPr sz="1600" spc="-60" dirty="0">
                <a:latin typeface="Arial"/>
                <a:cs typeface="Arial"/>
              </a:rPr>
              <a:t>động,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20" dirty="0">
                <a:latin typeface="Arial"/>
                <a:cs typeface="Arial"/>
              </a:rPr>
              <a:t>trình </a:t>
            </a:r>
            <a:r>
              <a:rPr sz="1600" spc="-40" dirty="0">
                <a:latin typeface="Arial"/>
                <a:cs typeface="Arial"/>
              </a:rPr>
              <a:t>tuân </a:t>
            </a:r>
            <a:r>
              <a:rPr sz="1600" spc="-10" dirty="0">
                <a:latin typeface="Arial"/>
                <a:cs typeface="Arial"/>
              </a:rPr>
              <a:t>thủ </a:t>
            </a:r>
            <a:r>
              <a:rPr sz="1600" spc="20" dirty="0">
                <a:latin typeface="Arial"/>
                <a:cs typeface="Arial"/>
              </a:rPr>
              <a:t>&amp;</a:t>
            </a:r>
            <a:r>
              <a:rPr sz="1600" spc="-30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50" dirty="0">
                <a:latin typeface="Arial"/>
                <a:cs typeface="Arial"/>
              </a:rPr>
              <a:t>hồ </a:t>
            </a:r>
            <a:r>
              <a:rPr sz="1600" spc="-155" dirty="0">
                <a:latin typeface="Arial"/>
                <a:cs typeface="Arial"/>
              </a:rPr>
              <a:t>sơ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150" dirty="0">
                <a:latin typeface="Arial"/>
                <a:cs typeface="Arial"/>
              </a:rPr>
              <a:t>sự </a:t>
            </a:r>
            <a:r>
              <a:rPr sz="1600" spc="-110" dirty="0">
                <a:latin typeface="Arial"/>
                <a:cs typeface="Arial"/>
              </a:rPr>
              <a:t>cần </a:t>
            </a:r>
            <a:r>
              <a:rPr sz="1600" spc="-5" dirty="0">
                <a:latin typeface="Arial"/>
                <a:cs typeface="Arial"/>
              </a:rPr>
              <a:t>thiết)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63" y="632587"/>
            <a:ext cx="2795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3384" algn="l"/>
              </a:tabLst>
            </a:pPr>
            <a:r>
              <a:rPr sz="2000" spc="-20" dirty="0">
                <a:solidFill>
                  <a:srgbClr val="1F3863"/>
                </a:solidFill>
              </a:rPr>
              <a:t>I.	</a:t>
            </a:r>
            <a:r>
              <a:rPr sz="2000" spc="-155" dirty="0">
                <a:solidFill>
                  <a:srgbClr val="1F3863"/>
                </a:solidFill>
              </a:rPr>
              <a:t>Việc </a:t>
            </a:r>
            <a:r>
              <a:rPr sz="2000" spc="-114" dirty="0">
                <a:solidFill>
                  <a:srgbClr val="1F3863"/>
                </a:solidFill>
              </a:rPr>
              <a:t>làm </a:t>
            </a:r>
            <a:r>
              <a:rPr sz="2000" spc="-35" dirty="0">
                <a:solidFill>
                  <a:srgbClr val="1F3863"/>
                </a:solidFill>
              </a:rPr>
              <a:t>&amp; </a:t>
            </a:r>
            <a:r>
              <a:rPr sz="2000" spc="-160" dirty="0">
                <a:solidFill>
                  <a:srgbClr val="1F3863"/>
                </a:solidFill>
              </a:rPr>
              <a:t>chính</a:t>
            </a:r>
            <a:r>
              <a:rPr sz="2000" spc="-195" dirty="0">
                <a:solidFill>
                  <a:srgbClr val="1F3863"/>
                </a:solidFill>
              </a:rPr>
              <a:t> sách: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219580"/>
            <a:ext cx="11225530" cy="5653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 lvl="1" indent="-344805">
              <a:lnSpc>
                <a:spcPts val="2080"/>
              </a:lnSpc>
              <a:spcBef>
                <a:spcPts val="100"/>
              </a:spcBef>
              <a:buAutoNum type="arabicPeriod" startAt="5"/>
              <a:tabLst>
                <a:tab pos="871855" algn="l"/>
              </a:tabLst>
            </a:pPr>
            <a:r>
              <a:rPr sz="1800" b="1" spc="-165" dirty="0" err="1">
                <a:latin typeface="Arial"/>
                <a:cs typeface="Arial"/>
              </a:rPr>
              <a:t>Thử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40" dirty="0" err="1">
                <a:latin typeface="Arial"/>
                <a:cs typeface="Arial"/>
              </a:rPr>
              <a:t>việc</a:t>
            </a:r>
            <a:endParaRPr lang="en-US" b="1" spc="-140" dirty="0">
              <a:latin typeface="Arial"/>
              <a:cs typeface="Arial"/>
            </a:endParaRPr>
          </a:p>
          <a:p>
            <a:pPr marL="526414" lvl="1">
              <a:lnSpc>
                <a:spcPts val="2080"/>
              </a:lnSpc>
              <a:spcBef>
                <a:spcPts val="100"/>
              </a:spcBef>
              <a:tabLst>
                <a:tab pos="871855" algn="l"/>
              </a:tabLst>
            </a:pPr>
            <a:endParaRPr lang="en-US" sz="1600" spc="-80" dirty="0">
              <a:latin typeface="Arial"/>
              <a:cs typeface="Arial"/>
            </a:endParaRPr>
          </a:p>
          <a:p>
            <a:pPr marL="526414" lvl="1">
              <a:lnSpc>
                <a:spcPts val="2080"/>
              </a:lnSpc>
              <a:spcBef>
                <a:spcPts val="100"/>
              </a:spcBef>
              <a:tabLst>
                <a:tab pos="871855" algn="l"/>
              </a:tabLst>
            </a:pPr>
            <a:r>
              <a:rPr lang="en-US" sz="1600" spc="-95" dirty="0" err="1">
                <a:latin typeface="Arial"/>
                <a:cs typeface="Arial"/>
              </a:rPr>
              <a:t>Nếu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nhân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viên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đã</a:t>
            </a:r>
            <a:r>
              <a:rPr lang="en-US" sz="1600" spc="-95" dirty="0">
                <a:latin typeface="Arial"/>
                <a:cs typeface="Arial"/>
              </a:rPr>
              <a:t> qua </a:t>
            </a:r>
            <a:r>
              <a:rPr lang="en-US" sz="1600" spc="-95" dirty="0" err="1">
                <a:latin typeface="Arial"/>
                <a:cs typeface="Arial"/>
              </a:rPr>
              <a:t>thời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gian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học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nghề</a:t>
            </a:r>
            <a:r>
              <a:rPr lang="en-US" sz="1600" spc="-95" dirty="0">
                <a:latin typeface="Arial"/>
                <a:cs typeface="Arial"/>
              </a:rPr>
              <a:t>/ </a:t>
            </a:r>
            <a:r>
              <a:rPr lang="en-US" sz="1600" spc="-95" dirty="0" err="1">
                <a:latin typeface="Arial"/>
                <a:cs typeface="Arial"/>
              </a:rPr>
              <a:t>học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việc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và</a:t>
            </a:r>
            <a:r>
              <a:rPr lang="en-US" sz="1600" spc="-95" dirty="0">
                <a:latin typeface="Arial"/>
                <a:cs typeface="Arial"/>
              </a:rPr>
              <a:t> đ</a:t>
            </a:r>
            <a:r>
              <a:rPr lang="vi-VN" sz="1600" spc="-95" dirty="0">
                <a:latin typeface="Arial"/>
                <a:cs typeface="Arial"/>
              </a:rPr>
              <a:t>ư</a:t>
            </a:r>
            <a:r>
              <a:rPr lang="en-US" sz="1600" spc="-95" dirty="0" err="1">
                <a:latin typeface="Arial"/>
                <a:cs typeface="Arial"/>
              </a:rPr>
              <a:t>ợc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đánh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giá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tốt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thì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sẽ</a:t>
            </a:r>
            <a:r>
              <a:rPr lang="en-US" sz="1600" spc="-95" dirty="0">
                <a:latin typeface="Arial"/>
                <a:cs typeface="Arial"/>
              </a:rPr>
              <a:t> đ</a:t>
            </a:r>
            <a:r>
              <a:rPr lang="vi-VN" sz="1600" spc="-95" dirty="0">
                <a:latin typeface="Arial"/>
                <a:cs typeface="Arial"/>
              </a:rPr>
              <a:t>ư</a:t>
            </a:r>
            <a:r>
              <a:rPr lang="en-US" sz="1600" spc="-95" dirty="0" err="1">
                <a:latin typeface="Arial"/>
                <a:cs typeface="Arial"/>
              </a:rPr>
              <a:t>ợc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ký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kết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hợp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đồng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chính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thức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mà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không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cần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trải</a:t>
            </a:r>
            <a:r>
              <a:rPr lang="en-US" sz="1600" spc="-95" dirty="0">
                <a:latin typeface="Arial"/>
                <a:cs typeface="Arial"/>
              </a:rPr>
              <a:t> qua </a:t>
            </a:r>
            <a:r>
              <a:rPr lang="en-US" sz="1600" spc="-95" dirty="0" err="1">
                <a:latin typeface="Arial"/>
                <a:cs typeface="Arial"/>
              </a:rPr>
              <a:t>thời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gian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thử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95" dirty="0" err="1">
                <a:latin typeface="Arial"/>
                <a:cs typeface="Arial"/>
              </a:rPr>
              <a:t>việc</a:t>
            </a:r>
            <a:r>
              <a:rPr lang="en-US" sz="1600" spc="-95" dirty="0">
                <a:latin typeface="Arial"/>
                <a:cs typeface="Arial"/>
              </a:rPr>
              <a:t>.</a:t>
            </a:r>
          </a:p>
          <a:p>
            <a:pPr marL="526414" lvl="1">
              <a:lnSpc>
                <a:spcPts val="2080"/>
              </a:lnSpc>
              <a:spcBef>
                <a:spcPts val="100"/>
              </a:spcBef>
              <a:tabLst>
                <a:tab pos="871855" algn="l"/>
              </a:tabLst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839"/>
              </a:lnSpc>
            </a:pPr>
            <a:r>
              <a:rPr sz="1600" spc="-45" dirty="0">
                <a:latin typeface="Arial"/>
                <a:cs typeface="Arial"/>
              </a:rPr>
              <a:t>.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Thời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gian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thử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việc: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tối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đa</a:t>
            </a:r>
            <a:r>
              <a:rPr sz="1600" spc="-85" dirty="0">
                <a:latin typeface="Arial"/>
                <a:cs typeface="Arial"/>
              </a:rPr>
              <a:t> 02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5" dirty="0" err="1">
                <a:latin typeface="Arial"/>
                <a:cs typeface="Arial"/>
              </a:rPr>
              <a:t>tháng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(</a:t>
            </a:r>
            <a:r>
              <a:rPr lang="en-US" sz="1600" spc="-25" dirty="0" err="1">
                <a:latin typeface="Arial"/>
                <a:cs typeface="Arial"/>
              </a:rPr>
              <a:t>tùy</a:t>
            </a:r>
            <a:r>
              <a:rPr lang="en-US" sz="1600" spc="-85" dirty="0">
                <a:latin typeface="Arial"/>
                <a:cs typeface="Arial"/>
              </a:rPr>
              <a:t> </a:t>
            </a:r>
            <a:r>
              <a:rPr lang="en-US" sz="1600" spc="-55" dirty="0" err="1">
                <a:latin typeface="Arial"/>
                <a:cs typeface="Arial"/>
              </a:rPr>
              <a:t>từng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40" dirty="0" err="1">
                <a:latin typeface="Arial"/>
                <a:cs typeface="Arial"/>
              </a:rPr>
              <a:t>vị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trí</a:t>
            </a:r>
            <a:r>
              <a:rPr lang="en-US" sz="1600" spc="-15" dirty="0">
                <a:latin typeface="Arial"/>
                <a:cs typeface="Arial"/>
              </a:rPr>
              <a:t>, </a:t>
            </a:r>
            <a:r>
              <a:rPr lang="en-US" sz="1600" spc="-15" dirty="0" err="1">
                <a:latin typeface="Arial"/>
                <a:cs typeface="Arial"/>
              </a:rPr>
              <a:t>áp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dụng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cho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nhân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viên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không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trải</a:t>
            </a:r>
            <a:r>
              <a:rPr lang="en-US" sz="1600" spc="-15" dirty="0">
                <a:latin typeface="Arial"/>
                <a:cs typeface="Arial"/>
              </a:rPr>
              <a:t> qua </a:t>
            </a:r>
            <a:r>
              <a:rPr lang="en-US" sz="1600" spc="-15" dirty="0" err="1">
                <a:latin typeface="Arial"/>
                <a:cs typeface="Arial"/>
              </a:rPr>
              <a:t>thời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gian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học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nghề</a:t>
            </a:r>
            <a:r>
              <a:rPr lang="en-US" sz="1600" spc="-15" dirty="0">
                <a:latin typeface="Arial"/>
                <a:cs typeface="Arial"/>
              </a:rPr>
              <a:t>/ </a:t>
            </a:r>
            <a:r>
              <a:rPr lang="en-US" sz="1600" spc="-15" dirty="0" err="1">
                <a:latin typeface="Arial"/>
                <a:cs typeface="Arial"/>
              </a:rPr>
              <a:t>học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spc="-15" dirty="0" err="1">
                <a:latin typeface="Arial"/>
                <a:cs typeface="Arial"/>
              </a:rPr>
              <a:t>việc</a:t>
            </a:r>
            <a:r>
              <a:rPr sz="1600" spc="-1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35" dirty="0">
                <a:latin typeface="Arial"/>
                <a:cs typeface="Arial"/>
              </a:rPr>
              <a:t>Lương </a:t>
            </a:r>
            <a:r>
              <a:rPr sz="1600" spc="-30" dirty="0">
                <a:latin typeface="Arial"/>
                <a:cs typeface="Arial"/>
              </a:rPr>
              <a:t>thử </a:t>
            </a:r>
            <a:r>
              <a:rPr sz="1600" spc="-65" dirty="0">
                <a:latin typeface="Arial"/>
                <a:cs typeface="Arial"/>
              </a:rPr>
              <a:t>việc: </a:t>
            </a:r>
            <a:r>
              <a:rPr sz="1600" spc="-130" dirty="0">
                <a:latin typeface="Arial"/>
                <a:cs typeface="Arial"/>
              </a:rPr>
              <a:t>Tối </a:t>
            </a:r>
            <a:r>
              <a:rPr sz="1600" spc="-25" dirty="0">
                <a:latin typeface="Arial"/>
                <a:cs typeface="Arial"/>
              </a:rPr>
              <a:t>thiểu </a:t>
            </a:r>
            <a:r>
              <a:rPr sz="1600" spc="-55" dirty="0">
                <a:latin typeface="Arial"/>
                <a:cs typeface="Arial"/>
              </a:rPr>
              <a:t>là </a:t>
            </a:r>
            <a:r>
              <a:rPr sz="1600" spc="-155" dirty="0">
                <a:latin typeface="Arial"/>
                <a:cs typeface="Arial"/>
              </a:rPr>
              <a:t>85% </a:t>
            </a:r>
            <a:r>
              <a:rPr sz="1600" spc="-105" dirty="0">
                <a:latin typeface="Arial"/>
                <a:cs typeface="Arial"/>
              </a:rPr>
              <a:t>mức </a:t>
            </a:r>
            <a:r>
              <a:rPr sz="1600" spc="-85" dirty="0">
                <a:latin typeface="Arial"/>
                <a:cs typeface="Arial"/>
              </a:rPr>
              <a:t>lương </a:t>
            </a:r>
            <a:r>
              <a:rPr sz="1600" spc="-75" dirty="0">
                <a:latin typeface="Arial"/>
                <a:cs typeface="Arial"/>
              </a:rPr>
              <a:t>chính </a:t>
            </a:r>
            <a:r>
              <a:rPr sz="1600" spc="-50" dirty="0">
                <a:latin typeface="Arial"/>
                <a:cs typeface="Arial"/>
              </a:rPr>
              <a:t>thức.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45" dirty="0">
                <a:latin typeface="Arial"/>
                <a:cs typeface="Arial"/>
              </a:rPr>
              <a:t>.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Trong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thời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gian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thử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việc,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mỗi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bên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có</a:t>
            </a:r>
            <a:r>
              <a:rPr sz="1600" spc="-75" dirty="0">
                <a:latin typeface="Arial"/>
                <a:cs typeface="Arial"/>
              </a:rPr>
              <a:t> quyền</a:t>
            </a:r>
            <a:r>
              <a:rPr sz="1600" spc="-60" dirty="0">
                <a:latin typeface="Arial"/>
                <a:cs typeface="Arial"/>
              </a:rPr>
              <a:t> hủy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bỏ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thỏa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thuận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thử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việc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mà</a:t>
            </a:r>
            <a:r>
              <a:rPr sz="1600" spc="-80" dirty="0">
                <a:latin typeface="Arial"/>
                <a:cs typeface="Arial"/>
              </a:rPr>
              <a:t> không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cần</a:t>
            </a:r>
            <a:r>
              <a:rPr sz="1600" spc="-80" dirty="0">
                <a:latin typeface="Arial"/>
                <a:cs typeface="Arial"/>
              </a:rPr>
              <a:t> báo </a:t>
            </a:r>
            <a:r>
              <a:rPr sz="1600" spc="-55" dirty="0">
                <a:latin typeface="Arial"/>
                <a:cs typeface="Arial"/>
              </a:rPr>
              <a:t>trước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và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60" dirty="0">
                <a:latin typeface="Arial"/>
                <a:cs typeface="Arial"/>
              </a:rPr>
              <a:t>phải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bồi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thường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nếu </a:t>
            </a:r>
            <a:r>
              <a:rPr sz="1600" spc="-75" dirty="0">
                <a:latin typeface="Arial"/>
                <a:cs typeface="Arial"/>
              </a:rPr>
              <a:t>việc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làm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30" dirty="0">
                <a:latin typeface="Arial"/>
                <a:cs typeface="Arial"/>
              </a:rPr>
              <a:t>thử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20" dirty="0">
                <a:latin typeface="Arial"/>
                <a:cs typeface="Arial"/>
              </a:rPr>
              <a:t>đạt </a:t>
            </a:r>
            <a:r>
              <a:rPr sz="1600" spc="-85" dirty="0">
                <a:latin typeface="Arial"/>
                <a:cs typeface="Arial"/>
              </a:rPr>
              <a:t>yêu </a:t>
            </a:r>
            <a:r>
              <a:rPr sz="1600" spc="-110" dirty="0">
                <a:latin typeface="Arial"/>
                <a:cs typeface="Arial"/>
              </a:rPr>
              <a:t>cầu </a:t>
            </a:r>
            <a:r>
              <a:rPr sz="1600" spc="-95" dirty="0">
                <a:latin typeface="Arial"/>
                <a:cs typeface="Arial"/>
              </a:rPr>
              <a:t>mà </a:t>
            </a:r>
            <a:r>
              <a:rPr sz="1600" spc="-60" dirty="0">
                <a:latin typeface="Arial"/>
                <a:cs typeface="Arial"/>
              </a:rPr>
              <a:t>hai </a:t>
            </a:r>
            <a:r>
              <a:rPr sz="1600" spc="-70" dirty="0">
                <a:latin typeface="Arial"/>
                <a:cs typeface="Arial"/>
              </a:rPr>
              <a:t>bên đã </a:t>
            </a:r>
            <a:r>
              <a:rPr sz="1600" spc="-40" dirty="0">
                <a:latin typeface="Arial"/>
                <a:cs typeface="Arial"/>
              </a:rPr>
              <a:t>thỏa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thuận.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20" dirty="0">
                <a:latin typeface="Arial"/>
                <a:cs typeface="Arial"/>
              </a:rPr>
              <a:t>Khấu </a:t>
            </a:r>
            <a:r>
              <a:rPr sz="1600" spc="-5" dirty="0">
                <a:latin typeface="Arial"/>
                <a:cs typeface="Arial"/>
              </a:rPr>
              <a:t>trừ </a:t>
            </a:r>
            <a:r>
              <a:rPr sz="1600" spc="-135" dirty="0">
                <a:latin typeface="Arial"/>
                <a:cs typeface="Arial"/>
              </a:rPr>
              <a:t>các </a:t>
            </a:r>
            <a:r>
              <a:rPr sz="1600" spc="-80" dirty="0">
                <a:latin typeface="Arial"/>
                <a:cs typeface="Arial"/>
              </a:rPr>
              <a:t>khoản bảo </a:t>
            </a:r>
            <a:r>
              <a:rPr sz="1600" spc="-50" dirty="0">
                <a:latin typeface="Arial"/>
                <a:cs typeface="Arial"/>
              </a:rPr>
              <a:t>hiểm </a:t>
            </a:r>
            <a:r>
              <a:rPr sz="1600" spc="-30" dirty="0">
                <a:latin typeface="Arial"/>
                <a:cs typeface="Arial"/>
              </a:rPr>
              <a:t>theo </a:t>
            </a:r>
            <a:r>
              <a:rPr sz="1600" spc="-65" dirty="0">
                <a:latin typeface="Arial"/>
                <a:cs typeface="Arial"/>
              </a:rPr>
              <a:t>quy </a:t>
            </a:r>
            <a:r>
              <a:rPr sz="1600" spc="-25" dirty="0">
                <a:latin typeface="Arial"/>
                <a:cs typeface="Arial"/>
              </a:rPr>
              <a:t>định: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Không.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20" dirty="0">
                <a:latin typeface="Arial"/>
                <a:cs typeface="Arial"/>
              </a:rPr>
              <a:t>Khấu </a:t>
            </a:r>
            <a:r>
              <a:rPr sz="1600" spc="-5" dirty="0">
                <a:latin typeface="Arial"/>
                <a:cs typeface="Arial"/>
              </a:rPr>
              <a:t>trừ </a:t>
            </a:r>
            <a:r>
              <a:rPr sz="1600" spc="-30" dirty="0">
                <a:latin typeface="Arial"/>
                <a:cs typeface="Arial"/>
              </a:rPr>
              <a:t>thuế </a:t>
            </a:r>
            <a:r>
              <a:rPr sz="1600" spc="-160" dirty="0">
                <a:latin typeface="Arial"/>
                <a:cs typeface="Arial"/>
              </a:rPr>
              <a:t>TNCN: </a:t>
            </a:r>
            <a:r>
              <a:rPr sz="1600" spc="-155" dirty="0">
                <a:latin typeface="Arial"/>
                <a:cs typeface="Arial"/>
              </a:rPr>
              <a:t>10% </a:t>
            </a:r>
            <a:r>
              <a:rPr sz="1600" spc="-45" dirty="0">
                <a:latin typeface="Arial"/>
                <a:cs typeface="Arial"/>
              </a:rPr>
              <a:t>tổng </a:t>
            </a:r>
            <a:r>
              <a:rPr sz="1600" spc="-10" dirty="0">
                <a:latin typeface="Arial"/>
                <a:cs typeface="Arial"/>
              </a:rPr>
              <a:t>thu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nhập.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782955" lvl="1" indent="-344170">
              <a:lnSpc>
                <a:spcPct val="100000"/>
              </a:lnSpc>
              <a:buAutoNum type="arabicPeriod" startAt="6"/>
              <a:tabLst>
                <a:tab pos="783590" algn="l"/>
              </a:tabLst>
            </a:pPr>
            <a:r>
              <a:rPr sz="1800" b="1" spc="-220" dirty="0">
                <a:latin typeface="Arial"/>
                <a:cs typeface="Arial"/>
              </a:rPr>
              <a:t>Cách </a:t>
            </a:r>
            <a:r>
              <a:rPr sz="1800" b="1" spc="-125" dirty="0">
                <a:latin typeface="Arial"/>
                <a:cs typeface="Arial"/>
              </a:rPr>
              <a:t>thức </a:t>
            </a:r>
            <a:r>
              <a:rPr sz="1800" b="1" spc="-145" dirty="0">
                <a:latin typeface="Arial"/>
                <a:cs typeface="Arial"/>
              </a:rPr>
              <a:t>ký </a:t>
            </a:r>
            <a:r>
              <a:rPr sz="1800" b="1" spc="-150" dirty="0">
                <a:latin typeface="Arial"/>
                <a:cs typeface="Arial"/>
              </a:rPr>
              <a:t>Hợp đồng </a:t>
            </a:r>
            <a:r>
              <a:rPr sz="1800" b="1" spc="-105" dirty="0">
                <a:latin typeface="Arial"/>
                <a:cs typeface="Arial"/>
              </a:rPr>
              <a:t>lao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động</a:t>
            </a:r>
            <a:endParaRPr sz="1800" dirty="0">
              <a:latin typeface="Arial"/>
              <a:cs typeface="Arial"/>
            </a:endParaRPr>
          </a:p>
          <a:p>
            <a:pPr marL="12700" marR="143510">
              <a:lnSpc>
                <a:spcPct val="107500"/>
              </a:lnSpc>
              <a:spcBef>
                <a:spcPts val="1330"/>
              </a:spcBef>
            </a:pPr>
            <a:r>
              <a:rPr sz="1600" spc="-175" dirty="0">
                <a:latin typeface="Arial"/>
                <a:cs typeface="Arial"/>
              </a:rPr>
              <a:t>Sau </a:t>
            </a:r>
            <a:r>
              <a:rPr sz="1600" spc="-25" dirty="0">
                <a:latin typeface="Arial"/>
                <a:cs typeface="Arial"/>
              </a:rPr>
              <a:t>thời </a:t>
            </a:r>
            <a:r>
              <a:rPr sz="1600" spc="-80" dirty="0">
                <a:latin typeface="Arial"/>
                <a:cs typeface="Arial"/>
              </a:rPr>
              <a:t>gian </a:t>
            </a:r>
            <a:r>
              <a:rPr sz="1600" spc="-30" dirty="0">
                <a:latin typeface="Arial"/>
                <a:cs typeface="Arial"/>
              </a:rPr>
              <a:t>thử </a:t>
            </a:r>
            <a:r>
              <a:rPr sz="1600" spc="-70" dirty="0">
                <a:latin typeface="Arial"/>
                <a:cs typeface="Arial"/>
              </a:rPr>
              <a:t>việc, nếu </a:t>
            </a:r>
            <a:r>
              <a:rPr sz="1600" spc="-50" dirty="0">
                <a:latin typeface="Arial"/>
                <a:cs typeface="Arial"/>
              </a:rPr>
              <a:t>hiệu </a:t>
            </a:r>
            <a:r>
              <a:rPr sz="1600" spc="-80" dirty="0">
                <a:latin typeface="Arial"/>
                <a:cs typeface="Arial"/>
              </a:rPr>
              <a:t>quả </a:t>
            </a:r>
            <a:r>
              <a:rPr sz="1600" spc="-60" dirty="0">
                <a:latin typeface="Arial"/>
                <a:cs typeface="Arial"/>
              </a:rPr>
              <a:t>làm </a:t>
            </a:r>
            <a:r>
              <a:rPr sz="1600" spc="-75" dirty="0">
                <a:latin typeface="Arial"/>
                <a:cs typeface="Arial"/>
              </a:rPr>
              <a:t>việc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75" dirty="0">
                <a:latin typeface="Arial"/>
                <a:cs typeface="Arial"/>
              </a:rPr>
              <a:t>nhân </a:t>
            </a:r>
            <a:r>
              <a:rPr sz="1600" spc="-55" dirty="0">
                <a:latin typeface="Arial"/>
                <a:cs typeface="Arial"/>
              </a:rPr>
              <a:t>viên </a:t>
            </a:r>
            <a:r>
              <a:rPr sz="1600" spc="-65" dirty="0">
                <a:latin typeface="Arial"/>
                <a:cs typeface="Arial"/>
              </a:rPr>
              <a:t>đáp </a:t>
            </a:r>
            <a:r>
              <a:rPr sz="1600" spc="-100" dirty="0">
                <a:latin typeface="Arial"/>
                <a:cs typeface="Arial"/>
              </a:rPr>
              <a:t>ứng </a:t>
            </a:r>
            <a:r>
              <a:rPr sz="1600" spc="-95" dirty="0">
                <a:latin typeface="Arial"/>
                <a:cs typeface="Arial"/>
              </a:rPr>
              <a:t>được </a:t>
            </a:r>
            <a:r>
              <a:rPr sz="1600" spc="-85" dirty="0">
                <a:latin typeface="Arial"/>
                <a:cs typeface="Arial"/>
              </a:rPr>
              <a:t>yêu </a:t>
            </a:r>
            <a:r>
              <a:rPr sz="1600" spc="-110" dirty="0">
                <a:latin typeface="Arial"/>
                <a:cs typeface="Arial"/>
              </a:rPr>
              <a:t>cầu </a:t>
            </a:r>
            <a:r>
              <a:rPr sz="1600" spc="-105" dirty="0">
                <a:latin typeface="Arial"/>
                <a:cs typeface="Arial"/>
              </a:rPr>
              <a:t>của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-50" dirty="0">
                <a:latin typeface="Arial"/>
                <a:cs typeface="Arial"/>
              </a:rPr>
              <a:t>ty, </a:t>
            </a:r>
            <a:r>
              <a:rPr sz="1600" spc="-140" dirty="0">
                <a:latin typeface="Arial"/>
                <a:cs typeface="Arial"/>
              </a:rPr>
              <a:t>Công </a:t>
            </a:r>
            <a:r>
              <a:rPr sz="1600" spc="5" dirty="0">
                <a:latin typeface="Arial"/>
                <a:cs typeface="Arial"/>
              </a:rPr>
              <a:t>ty </a:t>
            </a:r>
            <a:r>
              <a:rPr sz="1600" spc="-140" dirty="0">
                <a:latin typeface="Arial"/>
                <a:cs typeface="Arial"/>
              </a:rPr>
              <a:t>sẽ </a:t>
            </a:r>
            <a:r>
              <a:rPr sz="1600" spc="-85" dirty="0">
                <a:latin typeface="Arial"/>
                <a:cs typeface="Arial"/>
              </a:rPr>
              <a:t>ký </a:t>
            </a:r>
            <a:r>
              <a:rPr sz="1600" spc="-80" dirty="0">
                <a:latin typeface="Arial"/>
                <a:cs typeface="Arial"/>
              </a:rPr>
              <a:t>hợp </a:t>
            </a:r>
            <a:r>
              <a:rPr sz="1600" spc="-70" dirty="0">
                <a:latin typeface="Arial"/>
                <a:cs typeface="Arial"/>
              </a:rPr>
              <a:t>đồng </a:t>
            </a:r>
            <a:r>
              <a:rPr sz="1600" spc="-55" dirty="0">
                <a:latin typeface="Arial"/>
                <a:cs typeface="Arial"/>
              </a:rPr>
              <a:t>lao </a:t>
            </a:r>
            <a:r>
              <a:rPr sz="1600" spc="-70" dirty="0">
                <a:latin typeface="Arial"/>
                <a:cs typeface="Arial"/>
              </a:rPr>
              <a:t>động </a:t>
            </a:r>
            <a:r>
              <a:rPr sz="1600" spc="-75" dirty="0">
                <a:latin typeface="Arial"/>
                <a:cs typeface="Arial"/>
              </a:rPr>
              <a:t>chính  </a:t>
            </a:r>
            <a:r>
              <a:rPr sz="1600" spc="-55" dirty="0">
                <a:latin typeface="Arial"/>
                <a:cs typeface="Arial"/>
              </a:rPr>
              <a:t>thức </a:t>
            </a:r>
            <a:r>
              <a:rPr sz="1600" spc="-75" dirty="0">
                <a:latin typeface="Arial"/>
                <a:cs typeface="Arial"/>
              </a:rPr>
              <a:t>với nhân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viên.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35" dirty="0">
                <a:latin typeface="Arial"/>
                <a:cs typeface="Arial"/>
              </a:rPr>
              <a:t>Lần </a:t>
            </a:r>
            <a:r>
              <a:rPr sz="1600" spc="-30" dirty="0">
                <a:latin typeface="Arial"/>
                <a:cs typeface="Arial"/>
              </a:rPr>
              <a:t>thứ </a:t>
            </a:r>
            <a:r>
              <a:rPr sz="1600" spc="-35" dirty="0">
                <a:latin typeface="Arial"/>
                <a:cs typeface="Arial"/>
              </a:rPr>
              <a:t>nhất: </a:t>
            </a:r>
            <a:r>
              <a:rPr sz="1600" spc="-85" dirty="0">
                <a:latin typeface="Arial"/>
                <a:cs typeface="Arial"/>
              </a:rPr>
              <a:t>01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năm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35" dirty="0">
                <a:latin typeface="Arial"/>
                <a:cs typeface="Arial"/>
              </a:rPr>
              <a:t>Lần </a:t>
            </a:r>
            <a:r>
              <a:rPr sz="1600" spc="-25" dirty="0">
                <a:latin typeface="Arial"/>
                <a:cs typeface="Arial"/>
              </a:rPr>
              <a:t>thứ </a:t>
            </a:r>
            <a:r>
              <a:rPr sz="1600" spc="-50" dirty="0">
                <a:latin typeface="Arial"/>
                <a:cs typeface="Arial"/>
              </a:rPr>
              <a:t>hai: </a:t>
            </a:r>
            <a:r>
              <a:rPr sz="1600" spc="-85" dirty="0">
                <a:latin typeface="Arial"/>
                <a:cs typeface="Arial"/>
              </a:rPr>
              <a:t>01 </a:t>
            </a:r>
            <a:r>
              <a:rPr sz="1600" spc="-140" dirty="0">
                <a:latin typeface="Arial"/>
                <a:cs typeface="Arial"/>
              </a:rPr>
              <a:t>~ </a:t>
            </a:r>
            <a:r>
              <a:rPr sz="1600" spc="-85" dirty="0">
                <a:latin typeface="Arial"/>
                <a:cs typeface="Arial"/>
              </a:rPr>
              <a:t>03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năm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45" dirty="0">
                <a:latin typeface="Arial"/>
                <a:cs typeface="Arial"/>
              </a:rPr>
              <a:t>. </a:t>
            </a:r>
            <a:r>
              <a:rPr sz="1600" spc="-135" dirty="0">
                <a:latin typeface="Arial"/>
                <a:cs typeface="Arial"/>
              </a:rPr>
              <a:t>Lần </a:t>
            </a:r>
            <a:r>
              <a:rPr sz="1600" spc="-30" dirty="0">
                <a:latin typeface="Arial"/>
                <a:cs typeface="Arial"/>
              </a:rPr>
              <a:t>thứ </a:t>
            </a:r>
            <a:r>
              <a:rPr sz="1600" spc="-65" dirty="0">
                <a:latin typeface="Arial"/>
                <a:cs typeface="Arial"/>
              </a:rPr>
              <a:t>ba: </a:t>
            </a:r>
            <a:r>
              <a:rPr sz="1600" spc="-80" dirty="0">
                <a:latin typeface="Arial"/>
                <a:cs typeface="Arial"/>
              </a:rPr>
              <a:t>không </a:t>
            </a:r>
            <a:r>
              <a:rPr sz="1600" spc="-130" dirty="0">
                <a:latin typeface="Arial"/>
                <a:cs typeface="Arial"/>
              </a:rPr>
              <a:t>xác </a:t>
            </a:r>
            <a:r>
              <a:rPr sz="1600" spc="-30" dirty="0">
                <a:latin typeface="Arial"/>
                <a:cs typeface="Arial"/>
              </a:rPr>
              <a:t>định </a:t>
            </a:r>
            <a:r>
              <a:rPr sz="1600" spc="-25" dirty="0">
                <a:latin typeface="Arial"/>
                <a:cs typeface="Arial"/>
              </a:rPr>
              <a:t>thời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hạn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6617</Words>
  <Application>Microsoft Office PowerPoint</Application>
  <PresentationFormat>Widescreen</PresentationFormat>
  <Paragraphs>797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Tahoma</vt:lpstr>
      <vt:lpstr>Times New Roman</vt:lpstr>
      <vt:lpstr>Office Theme</vt:lpstr>
      <vt:lpstr>NỘI QUY LAO ĐỘNG</vt:lpstr>
      <vt:lpstr>TỔ N G Q UA N N Ộ I Q U Y L A O Đ Ộ N G</vt:lpstr>
      <vt:lpstr>G I Ớ I T H I Ệ U</vt:lpstr>
      <vt:lpstr>C Ơ S Ở Á P D Ụ N G</vt:lpstr>
      <vt:lpstr>N Ộ I D U N G</vt:lpstr>
      <vt:lpstr>PowerPoint Presentation</vt:lpstr>
      <vt:lpstr>PowerPoint Presentation</vt:lpstr>
      <vt:lpstr>I. Việc làm &amp; chính sách:</vt:lpstr>
      <vt:lpstr>I. Việc làm &amp; chính sách:</vt:lpstr>
      <vt:lpstr>I. Việc làm &amp; chính sách:</vt:lpstr>
      <vt:lpstr>I. Việc làm &amp; chính sách:</vt:lpstr>
      <vt:lpstr>I. Việc làm &amp; chính sách: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II. Thời gian làm việc &amp; chính sách thu nhập:</vt:lpstr>
      <vt:lpstr>PowerPoint Presentation</vt:lpstr>
      <vt:lpstr>II. Thời gian làm việc &amp; chính sách thu nhập</vt:lpstr>
      <vt:lpstr>II. Thời gian làm việc &amp; chính sách thu nhập</vt:lpstr>
      <vt:lpstr>III. Chế độ phúc lợi:</vt:lpstr>
      <vt:lpstr>III. Chế độ phúc lợi:</vt:lpstr>
      <vt:lpstr>III. Chế độ phúc lợi:</vt:lpstr>
      <vt:lpstr>III. Chế độ phúc lợi :</vt:lpstr>
      <vt:lpstr>III. Chế độ phúc lợi:</vt:lpstr>
      <vt:lpstr>III. Chế độ phúc lợi</vt:lpstr>
      <vt:lpstr>IV. Đào tạo &amp; phát triển:</vt:lpstr>
      <vt:lpstr>IV. Đào tạo &amp; phát triển:</vt:lpstr>
      <vt:lpstr>PowerPoint Presentation</vt:lpstr>
      <vt:lpstr>I. Định nghĩa:</vt:lpstr>
      <vt:lpstr>III. Quy trình:</vt:lpstr>
      <vt:lpstr>PowerPoint Presentation</vt:lpstr>
      <vt:lpstr>I. Kết quả công việc kém:</vt:lpstr>
      <vt:lpstr>PowerPoint Presentation</vt:lpstr>
      <vt:lpstr>PowerPoint Presentation</vt:lpstr>
      <vt:lpstr>III. Nghỉ không phép</vt:lpstr>
      <vt:lpstr>VI. Hình thức kỷ luật</vt:lpstr>
      <vt:lpstr>VII. Hình thức kỷ luật</vt:lpstr>
      <vt:lpstr>VII. Hình thức kỷ luật</vt:lpstr>
      <vt:lpstr>VII. Hình thức kỷ luật</vt:lpstr>
      <vt:lpstr>VII. Bảo mật thông tin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Presentation</dc:title>
  <dc:creator>Narah Nguyen</dc:creator>
  <cp:lastModifiedBy>Kompa</cp:lastModifiedBy>
  <cp:revision>16</cp:revision>
  <dcterms:created xsi:type="dcterms:W3CDTF">2019-03-12T09:28:41Z</dcterms:created>
  <dcterms:modified xsi:type="dcterms:W3CDTF">2019-06-25T09:42:14Z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2019-03-12T00:00:00Z</vt:filetime>
  </property>
</Properties>
</file>