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handoutMasterIdLst>
    <p:handoutMasterId r:id="rId78"/>
  </p:handoutMasterIdLst>
  <p:sldIdLst>
    <p:sldId id="420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3" r:id="rId27"/>
    <p:sldId id="364" r:id="rId28"/>
    <p:sldId id="365" r:id="rId29"/>
    <p:sldId id="367" r:id="rId30"/>
    <p:sldId id="368" r:id="rId31"/>
    <p:sldId id="369" r:id="rId32"/>
    <p:sldId id="370" r:id="rId33"/>
    <p:sldId id="372" r:id="rId34"/>
    <p:sldId id="373" r:id="rId35"/>
    <p:sldId id="374" r:id="rId36"/>
    <p:sldId id="375" r:id="rId37"/>
    <p:sldId id="377" r:id="rId38"/>
    <p:sldId id="378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9" r:id="rId58"/>
    <p:sldId id="400" r:id="rId59"/>
    <p:sldId id="401" r:id="rId60"/>
    <p:sldId id="403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7" r:id="rId73"/>
    <p:sldId id="418" r:id="rId74"/>
    <p:sldId id="419" r:id="rId75"/>
    <p:sldId id="336" r:id="rId7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0" d="100"/>
          <a:sy n="70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13" Type="http://schemas.openxmlformats.org/officeDocument/2006/relationships/slide" Target="slides/slide37.xml"/><Relationship Id="rId18" Type="http://schemas.openxmlformats.org/officeDocument/2006/relationships/slide" Target="slides/slide48.xml"/><Relationship Id="rId26" Type="http://schemas.openxmlformats.org/officeDocument/2006/relationships/slide" Target="slides/slide60.xml"/><Relationship Id="rId3" Type="http://schemas.openxmlformats.org/officeDocument/2006/relationships/slide" Target="slides/slide10.xml"/><Relationship Id="rId21" Type="http://schemas.openxmlformats.org/officeDocument/2006/relationships/slide" Target="slides/slide51.xml"/><Relationship Id="rId7" Type="http://schemas.openxmlformats.org/officeDocument/2006/relationships/slide" Target="slides/slide26.xml"/><Relationship Id="rId12" Type="http://schemas.openxmlformats.org/officeDocument/2006/relationships/slide" Target="slides/slide35.xml"/><Relationship Id="rId17" Type="http://schemas.openxmlformats.org/officeDocument/2006/relationships/slide" Target="slides/slide47.xml"/><Relationship Id="rId25" Type="http://schemas.openxmlformats.org/officeDocument/2006/relationships/slide" Target="slides/slide59.xml"/><Relationship Id="rId2" Type="http://schemas.openxmlformats.org/officeDocument/2006/relationships/slide" Target="slides/slide3.xml"/><Relationship Id="rId16" Type="http://schemas.openxmlformats.org/officeDocument/2006/relationships/slide" Target="slides/slide44.xml"/><Relationship Id="rId20" Type="http://schemas.openxmlformats.org/officeDocument/2006/relationships/slide" Target="slides/slide50.xml"/><Relationship Id="rId1" Type="http://schemas.openxmlformats.org/officeDocument/2006/relationships/slide" Target="slides/slide2.xml"/><Relationship Id="rId6" Type="http://schemas.openxmlformats.org/officeDocument/2006/relationships/slide" Target="slides/slide23.xml"/><Relationship Id="rId11" Type="http://schemas.openxmlformats.org/officeDocument/2006/relationships/slide" Target="slides/slide34.xml"/><Relationship Id="rId24" Type="http://schemas.openxmlformats.org/officeDocument/2006/relationships/slide" Target="slides/slide58.xml"/><Relationship Id="rId5" Type="http://schemas.openxmlformats.org/officeDocument/2006/relationships/slide" Target="slides/slide16.xml"/><Relationship Id="rId15" Type="http://schemas.openxmlformats.org/officeDocument/2006/relationships/slide" Target="slides/slide43.xml"/><Relationship Id="rId23" Type="http://schemas.openxmlformats.org/officeDocument/2006/relationships/slide" Target="slides/slide53.xml"/><Relationship Id="rId10" Type="http://schemas.openxmlformats.org/officeDocument/2006/relationships/slide" Target="slides/slide33.xml"/><Relationship Id="rId19" Type="http://schemas.openxmlformats.org/officeDocument/2006/relationships/slide" Target="slides/slide49.xml"/><Relationship Id="rId4" Type="http://schemas.openxmlformats.org/officeDocument/2006/relationships/slide" Target="slides/slide14.xml"/><Relationship Id="rId9" Type="http://schemas.openxmlformats.org/officeDocument/2006/relationships/slide" Target="slides/slide29.xml"/><Relationship Id="rId14" Type="http://schemas.openxmlformats.org/officeDocument/2006/relationships/slide" Target="slides/slide42.xml"/><Relationship Id="rId22" Type="http://schemas.openxmlformats.org/officeDocument/2006/relationships/slide" Target="slides/slide52.xml"/><Relationship Id="rId27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3867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6835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3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0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7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53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7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78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1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9702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870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6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1537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97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41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1293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88815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87589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90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5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19465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2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9445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16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3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4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7998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84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9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19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1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47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28549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5035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1440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8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50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4350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70900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22365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9241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54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268415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993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12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752530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8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59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8735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518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101964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38204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00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320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06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015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9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795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757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8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63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0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605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59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90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60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49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056175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  <p:sldLayoutId id="2147483707" r:id="rId8"/>
    <p:sldLayoutId id="214748370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3.org/QA/2002/04/valid-dtd-list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/visuren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index/elements.html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://www.htmldog.com/reference/htmltags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past, the present, the future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923330"/>
          </a:xfrm>
        </p:spPr>
        <p:txBody>
          <a:bodyPr/>
          <a:lstStyle/>
          <a:p>
            <a:r>
              <a:rPr lang="en-US" dirty="0" smtClean="0"/>
              <a:t>Edit slide from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Software Academy</a:t>
            </a:r>
          </a:p>
          <a:p>
            <a:endParaRPr lang="en-US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4" b="17744"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4114800" cy="800219"/>
          </a:xfrm>
        </p:spPr>
        <p:txBody>
          <a:bodyPr/>
          <a:lstStyle/>
          <a:p>
            <a:r>
              <a:rPr lang="en-US" dirty="0" smtClean="0"/>
              <a:t>tuantran261083@gmail.com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evolved driven by people and browsers</a:t>
            </a:r>
          </a:p>
          <a:p>
            <a:r>
              <a:rPr lang="en-US" dirty="0" smtClean="0"/>
              <a:t>New versions of HTML</a:t>
            </a:r>
          </a:p>
          <a:p>
            <a:pPr lvl="1"/>
            <a:r>
              <a:rPr lang="en-US" dirty="0" smtClean="0"/>
              <a:t>Inevitably a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Accompanying technologies</a:t>
            </a:r>
          </a:p>
          <a:p>
            <a:pPr lvl="1"/>
            <a:r>
              <a:rPr lang="en-US" dirty="0" smtClean="0"/>
              <a:t>CSS, JavaScript</a:t>
            </a:r>
          </a:p>
          <a:p>
            <a:pPr lvl="1"/>
            <a:r>
              <a:rPr lang="en-US" dirty="0" smtClean="0"/>
              <a:t>Plugins like Java, Flash, Silverlight</a:t>
            </a:r>
          </a:p>
          <a:p>
            <a:r>
              <a:rPr lang="en-US" dirty="0" smtClean="0"/>
              <a:t>Rich media and so 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first-page.html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2554545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&lt;title&gt;My first page!!!&lt;/title&gt;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&lt;p&gt;I am making pages&lt;/p&gt;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12</a:t>
            </a:fld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5438775" cy="2324100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1313696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Boring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57200" y="5257800"/>
            <a:ext cx="2209799" cy="527804"/>
          </a:xfrm>
          <a:prstGeom prst="wedgeRoundRectCallout">
            <a:avLst>
              <a:gd name="adj1" fmla="val 3073"/>
              <a:gd name="adj2" fmla="val -2596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Boring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81800" y="3165098"/>
            <a:ext cx="2209799" cy="527804"/>
          </a:xfrm>
          <a:prstGeom prst="wedgeRoundRectCallout">
            <a:avLst>
              <a:gd name="adj1" fmla="val -79686"/>
              <a:gd name="adj2" fmla="val 21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Time to get dirty</a:t>
            </a:r>
          </a:p>
        </p:txBody>
      </p:sp>
      <p:pic>
        <p:nvPicPr>
          <p:cNvPr id="4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7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9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12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width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24210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are the equation looking things?</a:t>
            </a:r>
          </a:p>
          <a:p>
            <a:r>
              <a:rPr lang="en-US" dirty="0" smtClean="0"/>
              <a:t>A: That would be attributes</a:t>
            </a:r>
          </a:p>
          <a:p>
            <a:pPr lvl="1"/>
            <a:r>
              <a:rPr lang="en-US" dirty="0" smtClean="0"/>
              <a:t>Attributes add more information to an element</a:t>
            </a:r>
          </a:p>
          <a:p>
            <a:r>
              <a:rPr lang="en-US" dirty="0" smtClean="0"/>
              <a:t>Let’s examine:</a:t>
            </a:r>
          </a:p>
          <a:p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So my </a:t>
            </a:r>
            <a:r>
              <a:rPr lang="en-US" dirty="0" err="1" smtClean="0"/>
              <a:t>src</a:t>
            </a:r>
            <a:r>
              <a:rPr lang="en-US" dirty="0" smtClean="0"/>
              <a:t> attribute equals (is) logo.gif</a:t>
            </a:r>
          </a:p>
          <a:p>
            <a:pPr lvl="1"/>
            <a:r>
              <a:rPr lang="en-US" dirty="0" smtClean="0"/>
              <a:t>My alt attribute is logo</a:t>
            </a:r>
          </a:p>
          <a:p>
            <a:pPr lvl="1"/>
            <a:r>
              <a:rPr lang="en-US" dirty="0" smtClean="0"/>
              <a:t>You can tell it’s 50 pixels wide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36924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widht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Attributes</a:t>
            </a:r>
            <a:endParaRPr lang="bg-BG" dirty="0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attributes can apply to all element: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attributes are optional</a:t>
            </a: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are mandatory</a:t>
            </a: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MUST have 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image element must have a </a:t>
            </a:r>
            <a:r>
              <a:rPr lang="en-US" dirty="0" err="1" smtClean="0"/>
              <a:t>src</a:t>
            </a:r>
            <a:r>
              <a:rPr lang="en-US" dirty="0" smtClean="0"/>
              <a:t> attribute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smtClean="0"/>
              <a:t>Always think about semantics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The ones needed 80% of the time</a:t>
            </a:r>
            <a:endParaRPr lang="en-US" dirty="0"/>
          </a:p>
        </p:txBody>
      </p:sp>
      <p:pic>
        <p:nvPicPr>
          <p:cNvPr id="4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6751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5643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17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Hyperlinks, or just links, are one-way tie between two documents</a:t>
            </a:r>
          </a:p>
          <a:p>
            <a:r>
              <a:rPr lang="en-US" dirty="0" smtClean="0"/>
              <a:t>Put simply, if you have a page, and you want to go to another page, you click (follow) a link</a:t>
            </a:r>
          </a:p>
          <a:p>
            <a:r>
              <a:rPr lang="en-US" dirty="0" smtClean="0"/>
              <a:t>A link must have a destination (</a:t>
            </a:r>
            <a:r>
              <a:rPr lang="en-US" dirty="0" err="1" smtClean="0"/>
              <a:t>href</a:t>
            </a:r>
            <a:r>
              <a:rPr lang="en-US" dirty="0" smtClean="0"/>
              <a:t>) attribute and text content</a:t>
            </a:r>
          </a:p>
          <a:p>
            <a:pPr lvl="1"/>
            <a:r>
              <a:rPr lang="en-US" dirty="0" err="1" smtClean="0"/>
              <a:t>Href</a:t>
            </a:r>
            <a:r>
              <a:rPr lang="en-US" dirty="0" smtClean="0"/>
              <a:t> means “hypertext reference”</a:t>
            </a:r>
          </a:p>
          <a:p>
            <a:pPr lvl="1"/>
            <a:r>
              <a:rPr lang="en-US" dirty="0" smtClean="0"/>
              <a:t>Optionally, it my have a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5" y="56388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a.html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=“Go to A"&gt;Click&lt;/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229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(1)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808038" lvl="1" indent="-361950">
              <a:defRPr/>
            </a:pPr>
            <a:r>
              <a:rPr lang="en-US" dirty="0" smtClean="0"/>
              <a:t>What is a Web Page?</a:t>
            </a:r>
          </a:p>
          <a:p>
            <a:pPr marL="808038" lvl="1" indent="-361950">
              <a:defRPr/>
            </a:pPr>
            <a:r>
              <a:rPr lang="en-US" dirty="0" smtClean="0"/>
              <a:t>My First HTML Page</a:t>
            </a:r>
          </a:p>
          <a:p>
            <a:pPr marL="808038" lvl="1" indent="-361950">
              <a:defRPr/>
            </a:pPr>
            <a:r>
              <a:rPr lang="en-US" dirty="0" smtClean="0"/>
              <a:t>Basic Tags: Hyperlinks, Images, Formatting</a:t>
            </a:r>
          </a:p>
          <a:p>
            <a:pPr marL="808038" lvl="1" indent="-361950"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defRPr/>
            </a:pPr>
            <a:r>
              <a:rPr lang="en-US" dirty="0"/>
              <a:t>The &lt;!DOCTYPE&gt; Declaration</a:t>
            </a:r>
          </a:p>
          <a:p>
            <a:pPr marL="808038" lvl="1" indent="-361950">
              <a:defRPr/>
            </a:pPr>
            <a:r>
              <a:rPr lang="en-US" dirty="0"/>
              <a:t>The &lt;head&gt; Section: Title, Meta, Script,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30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a document on the same server 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same</a:t>
            </a:r>
            <a:r>
              <a:rPr lang="en-US" dirty="0" smtClean="0"/>
              <a:t> directory:</a:t>
            </a:r>
          </a:p>
          <a:p>
            <a:endParaRPr lang="en-US" dirty="0"/>
          </a:p>
          <a:p>
            <a:r>
              <a:rPr lang="en-US" dirty="0" smtClean="0"/>
              <a:t>Link to a document on the same server 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directory:</a:t>
            </a:r>
          </a:p>
          <a:p>
            <a:endParaRPr lang="en-US" dirty="0"/>
          </a:p>
          <a:p>
            <a:r>
              <a:rPr lang="en-US" dirty="0" smtClean="0"/>
              <a:t>Link to a document on the same server in the sub directory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stuff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a document on the same server 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root</a:t>
            </a:r>
            <a:r>
              <a:rPr lang="en-US" dirty="0" smtClean="0"/>
              <a:t> (top most) directory:</a:t>
            </a:r>
          </a:p>
          <a:p>
            <a:endParaRPr lang="en-US" dirty="0"/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if not linking to the root (/), links are relative to the current document and may be broken if you move the origin document</a:t>
            </a:r>
          </a:p>
          <a:p>
            <a:pPr lvl="1"/>
            <a:r>
              <a:rPr lang="en-US" dirty="0" smtClean="0"/>
              <a:t>You can do any number of going up (../), but you can’t go upper than the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=“/form.html"&gt;Fill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1196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an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 web site:</a:t>
            </a:r>
          </a:p>
          <a:p>
            <a:endParaRPr lang="en-US" dirty="0"/>
          </a:p>
          <a:p>
            <a:pPr lvl="1"/>
            <a:r>
              <a:rPr lang="en-US" dirty="0" smtClean="0"/>
              <a:t>Always use the full URL, including the protocol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/>
              <a:t>), not just “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devbg.org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 smtClean="0"/>
              <a:t> attribute tells the browser where to open the link,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_blank</a:t>
            </a:r>
            <a:r>
              <a:rPr lang="en-US" dirty="0" smtClean="0"/>
              <a:t> meaning open in new window</a:t>
            </a:r>
          </a:p>
          <a:p>
            <a:r>
              <a:rPr lang="en-US" dirty="0" smtClean="0"/>
              <a:t>Link to an email address: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39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0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://devbg.org</a:t>
            </a: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target="_blank"&gt;BASD&lt;/a&gt;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750" y="5749903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4337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6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apply-now.png"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hyperlinks-sections.html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22595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img/basd-logo.png“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51816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headings-and-paragraphs.html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6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8038" lvl="1" indent="-361950">
              <a:defRPr/>
            </a:pPr>
            <a:r>
              <a:rPr lang="en-US" dirty="0" smtClean="0"/>
              <a:t>The </a:t>
            </a:r>
            <a:r>
              <a:rPr lang="en-US" dirty="0"/>
              <a:t>&lt;body&gt; Section</a:t>
            </a:r>
          </a:p>
          <a:p>
            <a:pPr marL="808038" lvl="1" indent="-361950"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defRPr/>
            </a:pPr>
            <a:r>
              <a:rPr lang="en-US" dirty="0"/>
              <a:t>Hyperlinks: &lt;a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defRPr/>
            </a:pPr>
            <a:r>
              <a:rPr lang="en-US" dirty="0"/>
              <a:t>Images: &lt;</a:t>
            </a:r>
            <a:r>
              <a:rPr lang="en-US" noProof="1"/>
              <a:t>img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Lists: &lt;</a:t>
            </a:r>
            <a:r>
              <a:rPr lang="en-US" noProof="1"/>
              <a:t>ol</a:t>
            </a:r>
            <a:r>
              <a:rPr lang="en-US" dirty="0" smtClean="0"/>
              <a:t>&gt;, &lt;</a:t>
            </a:r>
            <a:r>
              <a:rPr lang="en-US" noProof="1"/>
              <a:t>ul</a:t>
            </a:r>
            <a:r>
              <a:rPr lang="en-US" dirty="0" smtClean="0"/>
              <a:t>&gt; and &lt;dl&gt;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HTML Special Characters</a:t>
            </a:r>
          </a:p>
          <a:p>
            <a:pPr marL="446088" indent="-446088">
              <a:buFont typeface="+mj-lt"/>
              <a:buAutoNum type="arabicPeriod" startAt="3"/>
              <a:tabLst/>
              <a:defRPr/>
            </a:pPr>
            <a:r>
              <a:rPr lang="en-US" dirty="0"/>
              <a:t>The &lt;div&gt; and &lt;span&gt;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9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Bold or strong?</a:t>
            </a:r>
          </a:p>
          <a:p>
            <a:r>
              <a:rPr lang="en-US" dirty="0" smtClean="0"/>
              <a:t>A: Strong</a:t>
            </a:r>
          </a:p>
          <a:p>
            <a:pPr lvl="1"/>
            <a:r>
              <a:rPr lang="en-US" dirty="0" smtClean="0"/>
              <a:t>Bold describes the looks e.g. the font is bold, strong describes the importance e.g. this word is emphasized on with great importance</a:t>
            </a:r>
          </a:p>
          <a:p>
            <a:r>
              <a:rPr lang="en-US" dirty="0" smtClean="0"/>
              <a:t>Q: So I suppose it’s emphasized and not italics?</a:t>
            </a:r>
          </a:p>
          <a:p>
            <a:r>
              <a:rPr lang="en-US" dirty="0" smtClean="0"/>
              <a:t>A: Correct</a:t>
            </a:r>
          </a:p>
          <a:p>
            <a:pPr lvl="1"/>
            <a:r>
              <a:rPr lang="en-US" dirty="0" smtClean="0"/>
              <a:t>Bold, italics, underline are deprecated and will talk about that in a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semantics: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</a:t>
            </a:r>
            <a:r>
              <a:rPr lang="en-US" dirty="0" smtClean="0"/>
              <a:t>phasize,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</a:t>
            </a:r>
            <a:r>
              <a:rPr lang="en-US" dirty="0" smtClean="0"/>
              <a:t> emphasize,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</a:t>
            </a:r>
            <a:r>
              <a:rPr lang="en-US" dirty="0" smtClean="0"/>
              <a:t>ertion,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Del</a:t>
            </a:r>
            <a:r>
              <a:rPr lang="en-US" dirty="0" smtClean="0"/>
              <a:t>etion,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Sub</a:t>
            </a:r>
            <a:r>
              <a:rPr lang="en-US" dirty="0" smtClean="0"/>
              <a:t>-script,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Sup</a:t>
            </a:r>
            <a:r>
              <a:rPr lang="en-US" dirty="0" smtClean="0"/>
              <a:t>er-script,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</a:t>
            </a:r>
            <a:r>
              <a:rPr lang="en-US" dirty="0" smtClean="0"/>
              <a:t>uotations</a:t>
            </a:r>
          </a:p>
          <a:p>
            <a:r>
              <a:rPr lang="en-US" dirty="0" smtClean="0"/>
              <a:t>Those describe parts of the document</a:t>
            </a:r>
          </a:p>
          <a:p>
            <a:r>
              <a:rPr lang="en-US" dirty="0" smtClean="0"/>
              <a:t>There are other, lesser known text formatting elements for input, output, variables and other parts of a document, say a tech spec, but if you come to need those, you can easily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As usual, most of them are for scientific / engineering purposes and might look weird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title&gt;Text formating&lt;/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p&gt;One line&lt;br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194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</a:t>
            </a:r>
            <a:endParaRPr lang="bg-BG" dirty="0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46241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44" y="28956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0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  <p:extLst>
      <p:ext uri="{BB962C8B-B14F-4D97-AF65-F5344CB8AC3E}">
        <p14:creationId xmlns:p14="http://schemas.microsoft.com/office/powerpoint/2010/main" val="26425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95600"/>
            <a:ext cx="4467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6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58750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Table of Contents(3)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Introducing to HTML5</a:t>
            </a:r>
          </a:p>
          <a:p>
            <a:pPr marL="808038" lvl="1" indent="-361950">
              <a:defRPr/>
            </a:pPr>
            <a:r>
              <a:rPr lang="en-US" dirty="0" smtClean="0"/>
              <a:t>Changed old tags</a:t>
            </a:r>
          </a:p>
          <a:p>
            <a:pPr marL="808038" lvl="1" indent="-361950">
              <a:defRPr/>
            </a:pPr>
            <a:r>
              <a:rPr lang="en-US" dirty="0" smtClean="0"/>
              <a:t>New tags</a:t>
            </a:r>
          </a:p>
          <a:p>
            <a:pPr marL="808038" lvl="1" indent="-361950">
              <a:defRPr/>
            </a:pPr>
            <a:r>
              <a:rPr lang="en-US" dirty="0" smtClean="0"/>
              <a:t>New Attributes</a:t>
            </a:r>
          </a:p>
          <a:p>
            <a:pPr marL="808038" lvl="1" indent="-361950">
              <a:defRPr/>
            </a:pPr>
            <a:r>
              <a:rPr lang="en-US" dirty="0" smtClean="0"/>
              <a:t>New Structural Tags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HTML Flavors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Lime, Mint and Tonic</a:t>
            </a:r>
            <a:endParaRPr lang="en-US" dirty="0"/>
          </a:p>
        </p:txBody>
      </p:sp>
      <p:pic>
        <p:nvPicPr>
          <p:cNvPr id="1026" name="Picture 2" descr="http://www.hiwtc.com/photo/products/5/01/38/138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20291"/>
            <a:ext cx="3886200" cy="3179620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has evolved during the years</a:t>
            </a:r>
          </a:p>
          <a:p>
            <a:pPr lvl="1"/>
            <a:r>
              <a:rPr lang="en-US" dirty="0" smtClean="0"/>
              <a:t>From a handful of tags to over a hundred</a:t>
            </a:r>
          </a:p>
          <a:p>
            <a:pPr lvl="1"/>
            <a:r>
              <a:rPr lang="en-US" dirty="0" smtClean="0"/>
              <a:t>Though very few tags were removed, many new were added</a:t>
            </a:r>
          </a:p>
          <a:p>
            <a:pPr lvl="1"/>
            <a:r>
              <a:rPr lang="en-US" dirty="0" smtClean="0"/>
              <a:t>By design, if a tag is not recognized, it’s ignored and its text content is shown</a:t>
            </a:r>
          </a:p>
          <a:p>
            <a:r>
              <a:rPr lang="en-US" dirty="0" smtClean="0"/>
              <a:t>Problem: how to tell browsers which version is used in a document?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2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Which </a:t>
            </a:r>
            <a:r>
              <a:rPr lang="en-US" dirty="0" err="1" smtClean="0"/>
              <a:t>doctype</a:t>
            </a:r>
            <a:r>
              <a:rPr lang="en-US" dirty="0" smtClean="0"/>
              <a:t> to use?</a:t>
            </a:r>
          </a:p>
          <a:p>
            <a:r>
              <a:rPr lang="en-US" dirty="0" smtClean="0"/>
              <a:t>A: XHTML 1.0 Transitional is usually OK</a:t>
            </a:r>
          </a:p>
          <a:p>
            <a:pPr lvl="1"/>
            <a:r>
              <a:rPr lang="en-US" dirty="0" smtClean="0"/>
              <a:t>Do not be tempted by XHTML 1.1</a:t>
            </a:r>
          </a:p>
          <a:p>
            <a:endParaRPr lang="en-US" dirty="0"/>
          </a:p>
          <a:p>
            <a:r>
              <a:rPr lang="en-US" dirty="0" smtClean="0"/>
              <a:t>Q: How to remember them?</a:t>
            </a:r>
          </a:p>
          <a:p>
            <a:r>
              <a:rPr lang="en-US" dirty="0" smtClean="0"/>
              <a:t>A: Don’t. Just know which one does what and if needed </a:t>
            </a:r>
            <a:r>
              <a:rPr lang="en-US" dirty="0" err="1" smtClean="0"/>
              <a:t>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Boring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Head, Body, Comments and More…</a:t>
            </a:r>
            <a:endParaRPr lang="en-US" dirty="0"/>
          </a:p>
        </p:txBody>
      </p:sp>
      <p:pic>
        <p:nvPicPr>
          <p:cNvPr id="2050" name="Picture 2" descr="http://t3.gstatic.com/images?q=tbn:ANd9GcSi9r2zMgR2nApsolxEvYydxzMGVNp7ecBCogfyD436OqDSilhvxLIzQWgr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45" y="1371600"/>
            <a:ext cx="2831910" cy="23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&lt;title&gt;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</a:t>
            </a:r>
            <a:r>
              <a:rPr lang="en-US" sz="3000" dirty="0" err="1" smtClean="0"/>
              <a:t>titlebar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9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79"/>
            <a:ext cx="7924800" cy="569120"/>
          </a:xfrm>
        </p:spPr>
        <p:txBody>
          <a:bodyPr/>
          <a:lstStyle/>
          <a:p>
            <a:r>
              <a:rPr lang="en-US" dirty="0" smtClean="0"/>
              <a:t>Web 101</a:t>
            </a:r>
            <a:endParaRPr lang="en-US" dirty="0"/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5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6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997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(it is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</a:t>
            </a:r>
            <a:r>
              <a:rPr lang="en-US" dirty="0" smtClean="0"/>
              <a:t>!) – de facto standard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VBScript </a:t>
            </a:r>
            <a:r>
              <a:rPr lang="en-US" dirty="0" smtClean="0"/>
              <a:t>(obsolete)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Jscript </a:t>
            </a:r>
            <a:r>
              <a:rPr lang="en-US" dirty="0" smtClean="0"/>
              <a:t>(obsolete)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195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&lt;!-- --&gt;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54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4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113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08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264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them, and expand to 100% width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&lt;div&gt;, &lt;p&gt;, &lt;h1&gt;,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are block elements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&lt;span&gt;, &lt;a&gt;,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/>
              <a:t>are inline elements</a:t>
            </a:r>
          </a:p>
          <a:p>
            <a:pPr>
              <a:defRPr/>
            </a:pPr>
            <a:r>
              <a:rPr lang="en-US" dirty="0" smtClean="0">
                <a:hlinkClick r:id="rId3"/>
              </a:rPr>
              <a:t>http://www.w3.org/TR/CSS2/visuren.html#block-boxes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113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was designed to be simple language for describing documents</a:t>
            </a:r>
          </a:p>
          <a:p>
            <a:pPr lvl="1"/>
            <a:r>
              <a:rPr lang="en-US" dirty="0" smtClean="0"/>
              <a:t>It was created by scientists, so “simple” is not always your average “simple”</a:t>
            </a:r>
          </a:p>
          <a:p>
            <a:pPr lvl="1"/>
            <a:r>
              <a:rPr lang="en-US" dirty="0" smtClean="0"/>
              <a:t>Describing means outlining the structure of a document in terms of parts: headings, paragraphs, lists, tables etc.</a:t>
            </a:r>
          </a:p>
          <a:p>
            <a:r>
              <a:rPr lang="en-US" dirty="0" smtClean="0"/>
              <a:t>To start coding HTML, just create a new file with “.html” extension, our touch it</a:t>
            </a:r>
          </a:p>
          <a:p>
            <a:pPr lvl="1"/>
            <a:r>
              <a:rPr lang="en-US" dirty="0" smtClean="0"/>
              <a:t>Think in structure, not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13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Makes sense only with some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461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Tags Index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http://www.w3.org/TR/html4/index/elements.html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hlinkClick r:id="rId4"/>
              </a:rPr>
              <a:t>http://www.htmldog.com/reference/htmltags/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3074" name="Picture 2" descr="archive, folder, index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2" y="3809999"/>
            <a:ext cx="2209799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, hel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81498"/>
            <a:ext cx="1485901" cy="14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cuments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415289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71" y="3491720"/>
            <a:ext cx="7924800" cy="569120"/>
          </a:xfrm>
        </p:spPr>
        <p:txBody>
          <a:bodyPr/>
          <a:lstStyle/>
          <a:p>
            <a:r>
              <a:rPr lang="en-US" smtClean="0"/>
              <a:t>What the … is HTML 5?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9291">
            <a:off x="1171103" y="4544466"/>
            <a:ext cx="1343482" cy="1511058"/>
          </a:xfrm>
          <a:prstGeom prst="roundRect">
            <a:avLst>
              <a:gd name="adj" fmla="val 3129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6229">
            <a:off x="6969977" y="4106486"/>
            <a:ext cx="1165241" cy="22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4733">
            <a:off x="6277535" y="520389"/>
            <a:ext cx="1743444" cy="168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 descr="http://atendesigngroup.com/sites/default/files/styles/large/html5css3-1_0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5437">
            <a:off x="1270264" y="1045266"/>
            <a:ext cx="1699700" cy="1274774"/>
          </a:xfrm>
          <a:prstGeom prst="roundRect">
            <a:avLst>
              <a:gd name="adj" fmla="val 251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1.bp.blogspot.com/_jrDVD3wSOYo/TL1i9YRIhPI/AAAAAAAABOY/Y5UlgxIHxTQ/s1600/html5_w3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8824">
            <a:off x="3684950" y="362241"/>
            <a:ext cx="1751226" cy="1727878"/>
          </a:xfrm>
          <a:prstGeom prst="roundRect">
            <a:avLst>
              <a:gd name="adj" fmla="val 4199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4" y="4563220"/>
            <a:ext cx="1613832" cy="1761380"/>
          </a:xfrm>
          <a:prstGeom prst="roundRect">
            <a:avLst>
              <a:gd name="adj" fmla="val 20324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HTML5 </a:t>
            </a:r>
            <a:r>
              <a:rPr lang="en-US" dirty="0" smtClean="0"/>
              <a:t>– the </a:t>
            </a:r>
            <a:r>
              <a:rPr lang="en-US" dirty="0"/>
              <a:t>next major revision of the </a:t>
            </a:r>
            <a:r>
              <a:rPr lang="en-US" dirty="0" smtClean="0"/>
              <a:t>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Currently </a:t>
            </a:r>
            <a:r>
              <a:rPr lang="en-US" dirty="0"/>
              <a:t>under </a:t>
            </a:r>
            <a:r>
              <a:rPr lang="en-US" dirty="0" smtClean="0"/>
              <a:t>development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Far away from final version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under the HTML 5 </a:t>
            </a:r>
            <a:r>
              <a:rPr lang="en-US" dirty="0"/>
              <a:t>working group of the World Wide Web Consortium (W3C) in 2007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First </a:t>
            </a:r>
            <a:r>
              <a:rPr lang="en-US" dirty="0"/>
              <a:t>Public Working Draft of the </a:t>
            </a:r>
            <a:r>
              <a:rPr lang="en-US" dirty="0" smtClean="0"/>
              <a:t>specification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January </a:t>
            </a:r>
            <a:r>
              <a:rPr lang="en-US" dirty="0"/>
              <a:t>22, </a:t>
            </a:r>
            <a:r>
              <a:rPr lang="en-US" dirty="0" smtClean="0"/>
              <a:t>2008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Parts of HTML5 are being </a:t>
            </a:r>
            <a:r>
              <a:rPr lang="en-US" dirty="0" smtClean="0"/>
              <a:t>implemented </a:t>
            </a:r>
            <a:r>
              <a:rPr lang="en-US" dirty="0"/>
              <a:t>in browsers before the whole </a:t>
            </a:r>
            <a:r>
              <a:rPr lang="en-US" dirty="0" smtClean="0"/>
              <a:t>specification is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Latest version is HTML5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Aimed to have all </a:t>
            </a:r>
            <a:r>
              <a:rPr lang="en-US" dirty="0"/>
              <a:t>of the power of native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on any platform (Windows, Linux, iPhone, Android, etc.)</a:t>
            </a:r>
          </a:p>
          <a:p>
            <a:pPr>
              <a:lnSpc>
                <a:spcPct val="100000"/>
              </a:lnSpc>
            </a:pPr>
            <a:r>
              <a:rPr lang="en-GB" dirty="0"/>
              <a:t>New features should be based on HTML, CSS, DOM and </a:t>
            </a:r>
            <a:r>
              <a:rPr lang="en-GB" dirty="0" smtClean="0"/>
              <a:t>JavaScript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Reduce the need for external </a:t>
            </a:r>
            <a:r>
              <a:rPr lang="en-GB" dirty="0" smtClean="0"/>
              <a:t>plugins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Better error </a:t>
            </a:r>
            <a:r>
              <a:rPr lang="en-GB" dirty="0" smtClean="0"/>
              <a:t>handling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More markup to replace </a:t>
            </a:r>
            <a:r>
              <a:rPr lang="en-GB" dirty="0" smtClean="0"/>
              <a:t>scripting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1"/>
            <a:ext cx="7924800" cy="685800"/>
          </a:xfrm>
        </p:spPr>
        <p:txBody>
          <a:bodyPr/>
          <a:lstStyle/>
          <a:p>
            <a:r>
              <a:rPr lang="en-US" dirty="0" smtClean="0"/>
              <a:t>Designer Outlook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12280"/>
            <a:ext cx="7924800" cy="569120"/>
          </a:xfrm>
        </p:spPr>
        <p:txBody>
          <a:bodyPr/>
          <a:lstStyle/>
          <a:p>
            <a:r>
              <a:rPr lang="en-US" dirty="0" smtClean="0"/>
              <a:t>What a Designer Should Know?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436">
            <a:off x="-15271" y="3158472"/>
            <a:ext cx="2599163" cy="16558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t3.gstatic.com/images?q=tbn:ANd9GcR5IO0CMHu_bE9IEfC_NuAztsitD4i0zJ9Ngr1Col3nMhyGiemH&amp;t=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9763">
            <a:off x="425285" y="1076886"/>
            <a:ext cx="1718050" cy="10439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2498">
            <a:off x="5902343" y="699611"/>
            <a:ext cx="2711883" cy="144496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  <a:softEdge rad="63500"/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9" y="4116107"/>
            <a:ext cx="2895600" cy="232659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4024">
            <a:off x="6421321" y="3861048"/>
            <a:ext cx="1861714" cy="179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8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Old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Doctype tag: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HTML tag: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Meta tag: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Link tag: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4" y="1840468"/>
            <a:ext cx="792479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&lt;!DOCTYPE html&gt;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9604" y="3124200"/>
            <a:ext cx="792479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&lt;html lang="en" xml:lang="en"&gt;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4" y="4343400"/>
            <a:ext cx="792479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&lt;meta charset="utf-8"&gt; 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604" y="5650468"/>
            <a:ext cx="792479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&lt;link rel="stylesheet" href="style-original.css</a:t>
            </a:r>
            <a:r>
              <a:rPr lang="nl-NL" dirty="0" smtClean="0"/>
              <a:t>"&gt;</a:t>
            </a:r>
            <a:endParaRPr lang="nl-NL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90800" y="118120"/>
            <a:ext cx="6477000" cy="796280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New Layout Sctucture</a:t>
            </a:r>
            <a:endParaRPr lang="nl-N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066800"/>
            <a:ext cx="8534400" cy="49530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24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dirty="0"/>
              <a:t>Better </a:t>
            </a:r>
            <a:r>
              <a:rPr lang="en-US" sz="3000" dirty="0" smtClean="0"/>
              <a:t>layout structure</a:t>
            </a:r>
            <a:r>
              <a:rPr lang="en-US" sz="3000" dirty="0"/>
              <a:t>: </a:t>
            </a:r>
            <a:r>
              <a:rPr lang="en-US" sz="3000" dirty="0" smtClean="0"/>
              <a:t>new structural elements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905000"/>
            <a:ext cx="5638800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599" y="2057400"/>
            <a:ext cx="5029201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48378" y="5105400"/>
            <a:ext cx="5057422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6600" y="2895600"/>
            <a:ext cx="990600" cy="214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0400" y="2895600"/>
            <a:ext cx="1295400" cy="214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&lt;aside&gt;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2895600"/>
            <a:ext cx="2438400" cy="214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1" y="3276600"/>
            <a:ext cx="2133599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3657600"/>
            <a:ext cx="2133599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4648200"/>
            <a:ext cx="2133599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New Layout </a:t>
            </a:r>
            <a:r>
              <a:rPr lang="nl-NL" dirty="0" smtClean="0"/>
              <a:t>Sctucture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54102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Elements like header and footer are not meant to be only at the top and bottom of the page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Header </a:t>
            </a:r>
            <a:r>
              <a:rPr lang="en-US" dirty="0">
                <a:solidFill>
                  <a:srgbClr val="EBFFD2"/>
                </a:solidFill>
              </a:rPr>
              <a:t>and footer of each document section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very different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&gt; tag but are more semantically well defined in the document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structure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was inspired by other similar languages, such as GML and Scribe</a:t>
            </a:r>
          </a:p>
          <a:p>
            <a:r>
              <a:rPr lang="en-US" dirty="0" smtClean="0"/>
              <a:t>HTML1 had tags for the following elements: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/>
              <a:t>aragraphs,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eadings,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/>
              <a:t>nchors (links),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orizontal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/>
              <a:t>ule, Line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br</a:t>
            </a:r>
            <a:r>
              <a:rPr lang="en-US" dirty="0" smtClean="0"/>
              <a:t>eaks though they proved insufficient and later more were added</a:t>
            </a:r>
          </a:p>
          <a:p>
            <a:r>
              <a:rPr lang="en-US" dirty="0" smtClean="0"/>
              <a:t>What are tags?</a:t>
            </a:r>
          </a:p>
          <a:p>
            <a:pPr lvl="1"/>
            <a:r>
              <a:rPr lang="en-US" dirty="0" smtClean="0"/>
              <a:t>A tag is the red letter from above enclosed in angle brackets: &lt;p&gt; is for paragraph</a:t>
            </a:r>
          </a:p>
          <a:p>
            <a:pPr lvl="1"/>
            <a:r>
              <a:rPr lang="en-US" dirty="0" smtClean="0"/>
              <a:t>A pair of starting and end tag forms an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New Layout </a:t>
            </a:r>
            <a:r>
              <a:rPr lang="nl-NL" dirty="0" smtClean="0"/>
              <a:t>Sctucture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67110"/>
            <a:ext cx="8153400" cy="53860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dirty="0"/>
              <a:t>&lt;body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dirty="0" smtClean="0"/>
              <a:t>  &lt;</a:t>
            </a:r>
            <a:r>
              <a:rPr lang="nl-NL" dirty="0"/>
              <a:t>header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 smtClean="0"/>
              <a:t>    &lt;</a:t>
            </a:r>
            <a:r>
              <a:rPr lang="nl-NL" dirty="0"/>
              <a:t>hgroup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    </a:t>
            </a:r>
            <a:r>
              <a:rPr lang="nl-NL" dirty="0" smtClean="0"/>
              <a:t>&lt;h1&gt;HTML 5 Presentation&lt;/</a:t>
            </a:r>
            <a:r>
              <a:rPr lang="nl-NL" dirty="0"/>
              <a:t>h1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    </a:t>
            </a:r>
            <a:r>
              <a:rPr lang="nl-NL" dirty="0" smtClean="0"/>
              <a:t>&lt;h2&gt;New Layout Structure&lt;/</a:t>
            </a:r>
            <a:r>
              <a:rPr lang="nl-NL" dirty="0"/>
              <a:t>h2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  &lt;/hgroup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</a:t>
            </a:r>
            <a:r>
              <a:rPr lang="nl-NL" dirty="0" smtClean="0"/>
              <a:t>&lt;/</a:t>
            </a:r>
            <a:r>
              <a:rPr lang="nl-NL" dirty="0"/>
              <a:t>header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dirty="0" smtClean="0"/>
              <a:t>  &lt;nav&gt;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  &lt;ul&gt;</a:t>
            </a:r>
          </a:p>
          <a:p>
            <a:pPr>
              <a:lnSpc>
                <a:spcPct val="90000"/>
              </a:lnSpc>
            </a:pPr>
            <a:r>
              <a:rPr lang="nl-NL" dirty="0"/>
              <a:t>      </a:t>
            </a:r>
            <a:r>
              <a:rPr lang="nl-NL" dirty="0" smtClean="0"/>
              <a:t>Lecture</a:t>
            </a:r>
            <a:endParaRPr lang="nl-NL" dirty="0"/>
          </a:p>
          <a:p>
            <a:pPr>
              <a:lnSpc>
                <a:spcPct val="90000"/>
              </a:lnSpc>
            </a:pPr>
            <a:r>
              <a:rPr lang="nl-NL" dirty="0"/>
              <a:t>    &lt;/ul</a:t>
            </a:r>
            <a:r>
              <a:rPr lang="nl-NL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nl-NL" dirty="0"/>
              <a:t> </a:t>
            </a:r>
            <a:r>
              <a:rPr lang="nl-NL" dirty="0" smtClean="0"/>
              <a:t>   &lt;</a:t>
            </a:r>
            <a:r>
              <a:rPr lang="nl-NL" dirty="0"/>
              <a:t>ul&gt;</a:t>
            </a:r>
          </a:p>
          <a:p>
            <a:pPr>
              <a:lnSpc>
                <a:spcPct val="90000"/>
              </a:lnSpc>
            </a:pPr>
            <a:r>
              <a:rPr lang="nl-NL" dirty="0" smtClean="0"/>
              <a:t>	Demos</a:t>
            </a:r>
          </a:p>
          <a:p>
            <a:pPr>
              <a:lnSpc>
                <a:spcPct val="90000"/>
              </a:lnSpc>
            </a:pPr>
            <a:r>
              <a:rPr lang="nl-NL" dirty="0"/>
              <a:t>    &lt;/ul</a:t>
            </a:r>
            <a:r>
              <a:rPr lang="nl-NL" dirty="0" smtClean="0"/>
              <a:t>&gt;</a:t>
            </a:r>
            <a:endParaRPr lang="nl-NL" dirty="0"/>
          </a:p>
          <a:p>
            <a:pPr>
              <a:lnSpc>
                <a:spcPct val="90000"/>
              </a:lnSpc>
            </a:pPr>
            <a:r>
              <a:rPr lang="nl-NL" dirty="0" smtClean="0"/>
              <a:t>    &lt;ul&gt;</a:t>
            </a:r>
          </a:p>
          <a:p>
            <a:pPr>
              <a:lnSpc>
                <a:spcPct val="90000"/>
              </a:lnSpc>
            </a:pPr>
            <a:r>
              <a:rPr lang="nl-NL" dirty="0"/>
              <a:t> </a:t>
            </a:r>
            <a:r>
              <a:rPr lang="nl-NL" dirty="0" smtClean="0"/>
              <a:t>     Trainers</a:t>
            </a:r>
            <a:endParaRPr lang="nl-NL" dirty="0"/>
          </a:p>
          <a:p>
            <a:pPr>
              <a:lnSpc>
                <a:spcPct val="90000"/>
              </a:lnSpc>
            </a:pPr>
            <a:r>
              <a:rPr lang="nl-NL" dirty="0"/>
              <a:t>    &lt;/ul&gt;</a:t>
            </a:r>
          </a:p>
          <a:p>
            <a:pPr>
              <a:lnSpc>
                <a:spcPct val="90000"/>
              </a:lnSpc>
            </a:pPr>
            <a:r>
              <a:rPr lang="nl-NL" dirty="0"/>
              <a:t>  </a:t>
            </a:r>
            <a:r>
              <a:rPr lang="nl-NL" dirty="0" smtClean="0"/>
              <a:t>&lt;/</a:t>
            </a:r>
            <a:r>
              <a:rPr lang="nl-NL" dirty="0"/>
              <a:t>nav</a:t>
            </a:r>
            <a:r>
              <a:rPr lang="nl-NL" dirty="0" smtClean="0"/>
              <a:t>&gt;</a:t>
            </a:r>
            <a:r>
              <a:rPr lang="nl-NL" dirty="0"/>
              <a:t> 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178">
            <a:off x="4038600" y="3475311"/>
            <a:ext cx="3657600" cy="246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New Layout </a:t>
            </a:r>
            <a:r>
              <a:rPr lang="nl-NL" dirty="0" smtClean="0"/>
              <a:t>Sctucture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4777"/>
            <a:ext cx="8153400" cy="547842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nl-NL" dirty="0" smtClean="0"/>
              <a:t>  </a:t>
            </a:r>
            <a:r>
              <a:rPr lang="nl-NL" dirty="0"/>
              <a:t>&lt;section</a:t>
            </a:r>
            <a:r>
              <a:rPr lang="nl-NL" dirty="0" smtClean="0"/>
              <a:t>&gt;</a:t>
            </a:r>
          </a:p>
          <a:p>
            <a:r>
              <a:rPr lang="nl-NL" dirty="0"/>
              <a:t>  </a:t>
            </a:r>
            <a:r>
              <a:rPr lang="nl-NL" dirty="0" smtClean="0"/>
              <a:t>  &lt;</a:t>
            </a:r>
            <a:r>
              <a:rPr lang="nl-NL" dirty="0"/>
              <a:t>article</a:t>
            </a:r>
            <a:r>
              <a:rPr lang="nl-NL" dirty="0" smtClean="0"/>
              <a:t>&gt;</a:t>
            </a:r>
          </a:p>
          <a:p>
            <a:r>
              <a:rPr lang="nl-NL" dirty="0"/>
              <a:t>    </a:t>
            </a:r>
            <a:r>
              <a:rPr lang="nl-NL" dirty="0" smtClean="0"/>
              <a:t>  &lt;</a:t>
            </a:r>
            <a:r>
              <a:rPr lang="nl-NL" dirty="0"/>
              <a:t>header</a:t>
            </a:r>
            <a:r>
              <a:rPr lang="nl-NL" dirty="0" smtClean="0"/>
              <a:t>&gt;</a:t>
            </a:r>
          </a:p>
          <a:p>
            <a:r>
              <a:rPr lang="nl-NL" dirty="0"/>
              <a:t>        &lt;h1&gt;First Paragraph&lt;/h1</a:t>
            </a:r>
            <a:r>
              <a:rPr lang="nl-NL" dirty="0" smtClean="0"/>
              <a:t>&gt;</a:t>
            </a:r>
          </a:p>
          <a:p>
            <a:r>
              <a:rPr lang="nl-NL" dirty="0"/>
              <a:t>      &lt;/header</a:t>
            </a:r>
            <a:r>
              <a:rPr lang="nl-NL" dirty="0" smtClean="0"/>
              <a:t>&gt;</a:t>
            </a:r>
          </a:p>
          <a:p>
            <a:r>
              <a:rPr lang="nl-NL" dirty="0"/>
              <a:t>  </a:t>
            </a:r>
            <a:r>
              <a:rPr lang="nl-NL" dirty="0" smtClean="0"/>
              <a:t>    &lt;</a:t>
            </a:r>
            <a:r>
              <a:rPr lang="nl-NL" dirty="0"/>
              <a:t>section</a:t>
            </a:r>
            <a:r>
              <a:rPr lang="nl-NL" dirty="0" smtClean="0"/>
              <a:t>&gt;</a:t>
            </a:r>
          </a:p>
          <a:p>
            <a:r>
              <a:rPr lang="nl-NL" dirty="0"/>
              <a:t> </a:t>
            </a:r>
            <a:r>
              <a:rPr lang="nl-NL" dirty="0" smtClean="0"/>
              <a:t>       Some text</a:t>
            </a:r>
          </a:p>
          <a:p>
            <a:r>
              <a:rPr lang="nl-NL" dirty="0"/>
              <a:t> </a:t>
            </a:r>
            <a:r>
              <a:rPr lang="nl-NL" dirty="0" smtClean="0"/>
              <a:t>     &lt;/</a:t>
            </a:r>
            <a:r>
              <a:rPr lang="nl-NL" dirty="0"/>
              <a:t>section</a:t>
            </a:r>
            <a:r>
              <a:rPr lang="nl-NL" dirty="0" smtClean="0"/>
              <a:t>&gt;</a:t>
            </a:r>
          </a:p>
          <a:p>
            <a:r>
              <a:rPr lang="nl-NL" dirty="0"/>
              <a:t>    </a:t>
            </a:r>
            <a:r>
              <a:rPr lang="nl-NL" dirty="0" smtClean="0"/>
              <a:t>&lt;/</a:t>
            </a:r>
            <a:r>
              <a:rPr lang="nl-NL" dirty="0"/>
              <a:t>article</a:t>
            </a:r>
            <a:r>
              <a:rPr lang="nl-NL" dirty="0" smtClean="0"/>
              <a:t>&gt;</a:t>
            </a:r>
          </a:p>
          <a:p>
            <a:r>
              <a:rPr lang="nl-NL" dirty="0"/>
              <a:t> </a:t>
            </a:r>
            <a:r>
              <a:rPr lang="nl-NL" dirty="0" smtClean="0"/>
              <a:t> &lt;/section&gt; </a:t>
            </a:r>
          </a:p>
          <a:p>
            <a:pPr>
              <a:spcBef>
                <a:spcPts val="600"/>
              </a:spcBef>
            </a:pPr>
            <a:r>
              <a:rPr lang="nl-NL" dirty="0"/>
              <a:t>  </a:t>
            </a:r>
            <a:r>
              <a:rPr lang="nl-NL" dirty="0" smtClean="0"/>
              <a:t>&lt;</a:t>
            </a:r>
            <a:r>
              <a:rPr lang="nl-NL" dirty="0"/>
              <a:t>aside</a:t>
            </a:r>
            <a:r>
              <a:rPr lang="nl-NL" dirty="0" smtClean="0"/>
              <a:t>&gt;</a:t>
            </a:r>
          </a:p>
          <a:p>
            <a:r>
              <a:rPr lang="nl-NL" dirty="0"/>
              <a:t>    </a:t>
            </a:r>
            <a:r>
              <a:rPr lang="nl-NL" dirty="0" smtClean="0"/>
              <a:t>&lt;a href="http://academy.telerik.com"&gt; more info&lt;/a&gt;</a:t>
            </a:r>
          </a:p>
          <a:p>
            <a:r>
              <a:rPr lang="nl-NL" dirty="0"/>
              <a:t>  </a:t>
            </a:r>
            <a:r>
              <a:rPr lang="nl-NL" dirty="0" smtClean="0"/>
              <a:t>&lt;/</a:t>
            </a:r>
            <a:r>
              <a:rPr lang="nl-NL" dirty="0"/>
              <a:t>aside</a:t>
            </a:r>
            <a:r>
              <a:rPr lang="nl-NL" dirty="0" smtClean="0"/>
              <a:t>&gt;</a:t>
            </a:r>
          </a:p>
          <a:p>
            <a:pPr>
              <a:spcBef>
                <a:spcPts val="600"/>
              </a:spcBef>
            </a:pPr>
            <a:r>
              <a:rPr lang="nl-NL" dirty="0"/>
              <a:t>  </a:t>
            </a:r>
            <a:r>
              <a:rPr lang="nl-NL" dirty="0" smtClean="0"/>
              <a:t>&lt;</a:t>
            </a:r>
            <a:r>
              <a:rPr lang="nl-NL" dirty="0"/>
              <a:t>footer</a:t>
            </a:r>
            <a:r>
              <a:rPr lang="nl-NL" dirty="0" smtClean="0"/>
              <a:t>&gt;</a:t>
            </a:r>
          </a:p>
          <a:p>
            <a:r>
              <a:rPr lang="nl-NL" dirty="0"/>
              <a:t>    </a:t>
            </a:r>
            <a:r>
              <a:rPr lang="nl-NL" dirty="0" smtClean="0"/>
              <a:t>Done by Doncho Minkov, (c) 2011, Telerik Academy</a:t>
            </a:r>
          </a:p>
          <a:p>
            <a:r>
              <a:rPr lang="nl-NL" dirty="0"/>
              <a:t>  </a:t>
            </a:r>
            <a:r>
              <a:rPr lang="nl-NL" dirty="0" smtClean="0"/>
              <a:t>&lt;/</a:t>
            </a:r>
            <a:r>
              <a:rPr lang="nl-NL" dirty="0"/>
              <a:t>footer</a:t>
            </a:r>
            <a:r>
              <a:rPr lang="nl-NL" dirty="0" smtClean="0"/>
              <a:t>&gt;</a:t>
            </a:r>
          </a:p>
          <a:p>
            <a:r>
              <a:rPr lang="nl-NL" dirty="0" smtClean="0"/>
              <a:t>&lt;/</a:t>
            </a:r>
            <a:r>
              <a:rPr lang="nl-NL" dirty="0"/>
              <a:t>body</a:t>
            </a:r>
            <a:r>
              <a:rPr lang="nl-NL" dirty="0" smtClean="0"/>
              <a:t>&gt;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76200"/>
            <a:ext cx="5334000" cy="838200"/>
          </a:xfrm>
        </p:spPr>
        <p:txBody>
          <a:bodyPr/>
          <a:lstStyle/>
          <a:p>
            <a:r>
              <a:rPr lang="en-US" dirty="0" smtClean="0"/>
              <a:t>New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638800"/>
          </a:xfr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external content, like text from a news-article, blog, forum, or any other </a:t>
            </a:r>
            <a:r>
              <a:rPr lang="en-US" sz="27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external </a:t>
            </a:r>
            <a:r>
              <a:rPr lang="en-US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source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content aside from (but related to) the content it is placed in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&lt;details&gt;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describing details about a document, or parts of a document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caption, or summary, inside the details element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76200"/>
            <a:ext cx="4495800" cy="838200"/>
          </a:xfrm>
        </p:spPr>
        <p:txBody>
          <a:bodyPr/>
          <a:lstStyle/>
          <a:p>
            <a:r>
              <a:rPr lang="en-US" dirty="0" smtClean="0"/>
              <a:t>New Tags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879693"/>
            <a:ext cx="8686800" cy="5825907"/>
          </a:xfrm>
        </p:spPr>
        <p:txBody>
          <a:bodyPr/>
          <a:lstStyle/>
          <a:p>
            <a:pPr marL="282575" indent="-282575">
              <a:spcBef>
                <a:spcPts val="3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&lt;mark&gt;</a:t>
            </a:r>
          </a:p>
          <a:p>
            <a:pPr marL="395288" lvl="1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GB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text that should be highlighted</a:t>
            </a:r>
          </a:p>
          <a:p>
            <a:pPr marL="282575" indent="-282575">
              <a:spcBef>
                <a:spcPts val="3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marL="395288" lvl="1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GB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a section of navigation</a:t>
            </a:r>
          </a:p>
          <a:p>
            <a:pPr marL="282575" indent="-282575">
              <a:spcBef>
                <a:spcPts val="3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 </a:t>
            </a:r>
          </a:p>
          <a:p>
            <a:pPr marL="395288" lvl="1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GB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a section in a document (e.g. chapters, headers, footers)</a:t>
            </a:r>
          </a:p>
          <a:p>
            <a:pPr marL="282575" indent="-282575">
              <a:spcBef>
                <a:spcPts val="3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&lt;wbr&gt;</a:t>
            </a:r>
          </a:p>
          <a:p>
            <a:pPr marL="395288" lvl="1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GB" sz="2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Word break.  For defining an appropriate place to break a long word or sentence</a:t>
            </a:r>
          </a:p>
          <a:p>
            <a:pPr marL="84138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  <a:tabLst>
                <a:tab pos="282575" algn="l"/>
              </a:tabLst>
            </a:pPr>
            <a:r>
              <a:rPr lang="en-GB" sz="2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Other tags</a:t>
            </a:r>
          </a:p>
          <a:p>
            <a:pPr marL="395288" lvl="1" indent="-238125">
              <a:spcBef>
                <a:spcPts val="3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&lt;command&gt;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,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&lt;datalist&gt;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details&gt;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,</a:t>
            </a:r>
            <a:r>
              <a:rPr lang="en-US" sz="2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&lt;progress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, etc.</a:t>
            </a:r>
            <a:endParaRPr lang="en-GB" sz="2600" dirty="0">
              <a:solidFill>
                <a:schemeClr val="tx1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pic>
        <p:nvPicPr>
          <p:cNvPr id="5" name="Picture 2" descr="http://www.childlessbychoiceproject.com/images/dog_tags__small__9e4w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1828800"/>
            <a:ext cx="2895600" cy="139350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Media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838200"/>
            <a:ext cx="8382000" cy="57912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Media Tags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&lt;audio&gt;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Attributes: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autoplay</a:t>
            </a:r>
            <a:r>
              <a:rPr lang="en-US" dirty="0" smtClean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controls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Attributes: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autoplay</a:t>
            </a:r>
            <a:r>
              <a:rPr lang="en-US" dirty="0" smtClean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controls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>
                <a:solidFill>
                  <a:srgbClr val="F5FFC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4540984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&lt;audio width</a:t>
            </a:r>
            <a:r>
              <a:rPr lang="en-US" dirty="0"/>
              <a:t>="360" height="240" controls= "controls" &gt;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source src</a:t>
            </a:r>
            <a:r>
              <a:rPr lang="en-US" dirty="0" smtClean="0"/>
              <a:t>="someSong.mp3" type="audio/mp3"&gt; </a:t>
            </a:r>
            <a:endParaRPr lang="en-US" dirty="0"/>
          </a:p>
          <a:p>
            <a:r>
              <a:rPr lang="en-US" dirty="0" smtClean="0"/>
              <a:t>  &lt;/source&gt;</a:t>
            </a:r>
          </a:p>
          <a:p>
            <a:r>
              <a:rPr lang="en-US" dirty="0"/>
              <a:t> </a:t>
            </a:r>
            <a:r>
              <a:rPr lang="en-US" dirty="0" smtClean="0"/>
              <a:t> Audio </a:t>
            </a:r>
            <a:r>
              <a:rPr lang="en-US" dirty="0"/>
              <a:t>tag is not supported</a:t>
            </a:r>
          </a:p>
          <a:p>
            <a:r>
              <a:rPr lang="en-US" dirty="0" smtClean="0"/>
              <a:t>&lt;/audio&gt;</a:t>
            </a:r>
            <a:endParaRPr lang="nl-NL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HTML - The past, the present, the future</a:t>
            </a:r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Why Anchor and not Link?</a:t>
            </a:r>
          </a:p>
          <a:p>
            <a:r>
              <a:rPr lang="en-US" dirty="0" smtClean="0"/>
              <a:t>A: As mentioned earlier, HTML was created by scientists and they tend to have different opinion than we do</a:t>
            </a:r>
          </a:p>
          <a:p>
            <a:pPr lvl="1"/>
            <a:r>
              <a:rPr lang="en-US" dirty="0" smtClean="0"/>
              <a:t>Btw, there is Link in HTML, it just does another job</a:t>
            </a:r>
          </a:p>
          <a:p>
            <a:r>
              <a:rPr lang="en-US" dirty="0" smtClean="0"/>
              <a:t>Q: So I just write opening and closed tags?</a:t>
            </a:r>
          </a:p>
          <a:p>
            <a:r>
              <a:rPr lang="en-US" dirty="0" smtClean="0"/>
              <a:t>A: Mostly. There are exceptions.</a:t>
            </a:r>
          </a:p>
          <a:p>
            <a:pPr lvl="1"/>
            <a:r>
              <a:rPr lang="en-US" dirty="0" smtClean="0"/>
              <a:t>And you haven’t asked about nesting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 is when you want to put a tag in a tag</a:t>
            </a:r>
          </a:p>
          <a:p>
            <a:pPr lvl="1"/>
            <a:r>
              <a:rPr lang="en-US" dirty="0" smtClean="0"/>
              <a:t>You’ve seen “Inception”, you know what I mean</a:t>
            </a:r>
          </a:p>
          <a:p>
            <a:pPr lvl="1"/>
            <a:r>
              <a:rPr lang="en-US" dirty="0" smtClean="0"/>
              <a:t>And like in “Inception”, the more you nest, the nastier it gets</a:t>
            </a:r>
          </a:p>
          <a:p>
            <a:r>
              <a:rPr lang="en-US" dirty="0" smtClean="0"/>
              <a:t>Not all tags can be put in all tags</a:t>
            </a:r>
          </a:p>
          <a:p>
            <a:pPr lvl="1"/>
            <a:r>
              <a:rPr lang="en-US" dirty="0" smtClean="0"/>
              <a:t>Like, if you want to make an entire paragraph to be a link, you don’t put the link around the paragraph, but vice versa</a:t>
            </a:r>
          </a:p>
          <a:p>
            <a:pPr lvl="2"/>
            <a:r>
              <a:rPr lang="en-US" dirty="0" smtClean="0"/>
              <a:t>Scientists, go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1384</TotalTime>
  <Words>5167</Words>
  <Application>Microsoft Office PowerPoint</Application>
  <PresentationFormat>On-screen Show (4:3)</PresentationFormat>
  <Paragraphs>945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Telerik Academy</vt:lpstr>
      <vt:lpstr>HTML</vt:lpstr>
      <vt:lpstr>Table of Contents (1)</vt:lpstr>
      <vt:lpstr>Table of Contents (2)</vt:lpstr>
      <vt:lpstr>Table of Contents(3)</vt:lpstr>
      <vt:lpstr>Introduction to HTML</vt:lpstr>
      <vt:lpstr>What is HTML</vt:lpstr>
      <vt:lpstr>HTML Structure</vt:lpstr>
      <vt:lpstr>Simple Q&amp;A</vt:lpstr>
      <vt:lpstr>Nesting</vt:lpstr>
      <vt:lpstr>HTML Code Formatting</vt:lpstr>
      <vt:lpstr>What happened next?</vt:lpstr>
      <vt:lpstr>My first web page</vt:lpstr>
      <vt:lpstr>HTML Basics</vt:lpstr>
      <vt:lpstr>Some Simple Tags</vt:lpstr>
      <vt:lpstr>Simple Q&amp;A</vt:lpstr>
      <vt:lpstr>Attributes</vt:lpstr>
      <vt:lpstr>Remember</vt:lpstr>
      <vt:lpstr>Common Tags</vt:lpstr>
      <vt:lpstr>Hyperlinks</vt:lpstr>
      <vt:lpstr>Hyperlinks (2)</vt:lpstr>
      <vt:lpstr>Hyperlinks (3)</vt:lpstr>
      <vt:lpstr>Hyperlinks (4)</vt:lpstr>
      <vt:lpstr>Hyperlinks and Sections</vt:lpstr>
      <vt:lpstr>Hyperlinks – Example</vt:lpstr>
      <vt:lpstr>Links to the Same Document – Example </vt:lpstr>
      <vt:lpstr>Images: &lt;img&gt; tag</vt:lpstr>
      <vt:lpstr>Headings and Paragraphs</vt:lpstr>
      <vt:lpstr>Headings and Paragraphs – Example </vt:lpstr>
      <vt:lpstr>Text Formatting</vt:lpstr>
      <vt:lpstr>Simple Q&amp;A</vt:lpstr>
      <vt:lpstr>More on formatting</vt:lpstr>
      <vt:lpstr>Text Formatting – Example</vt:lpstr>
      <vt:lpstr>Ordered Lists</vt:lpstr>
      <vt:lpstr>Unordered Lists</vt:lpstr>
      <vt:lpstr>Definition lists</vt:lpstr>
      <vt:lpstr>Lists – Example</vt:lpstr>
      <vt:lpstr>Miscellaneous Tags</vt:lpstr>
      <vt:lpstr>Miscellaneous Tags – Example</vt:lpstr>
      <vt:lpstr>Introduction to HTML</vt:lpstr>
      <vt:lpstr>HTML Flavors</vt:lpstr>
      <vt:lpstr>HTML Versions</vt:lpstr>
      <vt:lpstr>The &lt;!DOCTYPE&gt; Declaration</vt:lpstr>
      <vt:lpstr>HTML vs. XHTML</vt:lpstr>
      <vt:lpstr>XHTML vs. HTML (2)</vt:lpstr>
      <vt:lpstr>Quick Q&amp;A</vt:lpstr>
      <vt:lpstr>Boring Stuff</vt:lpstr>
      <vt:lpstr>The &lt;head&gt; Section</vt:lpstr>
      <vt:lpstr>&lt;title&gt;</vt:lpstr>
      <vt:lpstr>&lt;meta&gt;</vt:lpstr>
      <vt:lpstr>&lt;script&gt;</vt:lpstr>
      <vt:lpstr>&lt;style&gt;</vt:lpstr>
      <vt:lpstr>&lt;!-- --&gt;</vt:lpstr>
      <vt:lpstr>&lt;body&gt; Section: Introduction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Tags Index</vt:lpstr>
      <vt:lpstr>HTML 5</vt:lpstr>
      <vt:lpstr>What is HTML 5?</vt:lpstr>
      <vt:lpstr>HTML – Past, Present, Future</vt:lpstr>
      <vt:lpstr>HTML 5 Goals</vt:lpstr>
      <vt:lpstr>Designer Outlook</vt:lpstr>
      <vt:lpstr>Changed Old Tags</vt:lpstr>
      <vt:lpstr>PowerPoint Presentation</vt:lpstr>
      <vt:lpstr>New Layout Sctucture (2)</vt:lpstr>
      <vt:lpstr>New Layout Sctucture – Example</vt:lpstr>
      <vt:lpstr>New Layout Sctucture – Example (2)</vt:lpstr>
      <vt:lpstr>New Tags</vt:lpstr>
      <vt:lpstr>New Tags (2)</vt:lpstr>
      <vt:lpstr>New Media Tags</vt:lpstr>
      <vt:lpstr>HTML - The past, the present, the future</vt:lpstr>
    </vt:vector>
  </TitlesOfParts>
  <Company>Telerik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The past, the present, the future</dc:title>
  <dc:subject>Web Design with HTML 5, CSS 3 and JavaScript Course</dc:subject>
  <dc:creator>Doncho Minkov</dc:creator>
  <cp:keywords>html, html5, html tags, hyperlinks, images, formatting, html headings, html paragraphs, structural tags, &lt;head&gt;, &lt;body&gt;, &lt;img&gt;, &lt;div&gt; and &lt;span&gt;, Telerik Software Academy, Telerik Academy, Free courses for developers, HTML5 course, Web design course, Web front-end course, Free training materials</cp:keywords>
  <dc:description>Everything you need to start writing HTML pages plus introduction to HTML5._x000d_
Telerik Software Academy: http://html5course.telerik.com _x000d_
The website and all video materials are in Bulgarian _x000d_
Content:_x000d_
Introduction to HTML_x000d_
- What is a Web Page?_x000d_
- My First HTML Page_x000d_
- Basic Tags: Hyperlinks, Images, Formatting_x000d_
- Headings and Paragraphs_x000d_
HTML in Details_x000d_
- The &lt;!DOCTYPE&gt; Declaration_x000d_
- The &lt;head&gt; Section: Title, Meta, Script, Style_x000d_
- The &lt;body&gt; Section_x000d_
- Text Styling and Formatting Tags_x000d_
- Hyperlinks: &lt;a&gt;_x000d_
- Hyperlinks and Sections_x000d_
- Images: &lt;img&gt;_x000d_
- Lists: &lt;ol&gt;, &lt;ul&gt; and &lt;dl&gt;_x000d_
- HTML Special Characters_x000d_
The &lt;div&gt; and &lt;span&gt; elements_x000d_
Introducing to HTML5_x000d_
- Changed old tags_x000d_
- New tags_x000d_
- New Attributes_x000d_
- New Structural Tags</dc:description>
  <cp:lastModifiedBy>Mac</cp:lastModifiedBy>
  <cp:revision>309</cp:revision>
  <dcterms:created xsi:type="dcterms:W3CDTF">2007-12-08T16:03:35Z</dcterms:created>
  <dcterms:modified xsi:type="dcterms:W3CDTF">2017-09-27T01:16:18Z</dcterms:modified>
  <cp:category>Web Design Course</cp:category>
</cp:coreProperties>
</file>