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handoutMasterIdLst>
    <p:handoutMasterId r:id="rId16"/>
  </p:handoutMasterIdLst>
  <p:sldIdLst>
    <p:sldId id="375" r:id="rId5"/>
    <p:sldId id="305" r:id="rId6"/>
    <p:sldId id="384" r:id="rId7"/>
    <p:sldId id="298" r:id="rId8"/>
    <p:sldId id="392" r:id="rId9"/>
    <p:sldId id="406" r:id="rId10"/>
    <p:sldId id="407" r:id="rId11"/>
    <p:sldId id="411" r:id="rId12"/>
    <p:sldId id="413" r:id="rId13"/>
    <p:sldId id="414" r:id="rId14"/>
    <p:sldId id="41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993" autoAdjust="0"/>
  </p:normalViewPr>
  <p:slideViewPr>
    <p:cSldViewPr snapToGrid="0" snapToObjects="1">
      <p:cViewPr varScale="1">
        <p:scale>
          <a:sx n="73" d="100"/>
          <a:sy n="73" d="100"/>
        </p:scale>
        <p:origin x="618" y="78"/>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2/27/2024</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smtClean="0"/>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smtClean="0"/>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smtClean="0"/>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smtClean="0"/>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smtClean="0"/>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smtClean="0"/>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2/27/2024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2/27/2024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2/27/2024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2/27/2024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719577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121835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492647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478934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2/27/2024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smtClean="0"/>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2/27/2024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smtClean="0"/>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smtClean="0"/>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2/27/2024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smtClean="0"/>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2/27/2024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smtClean="0"/>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2/27/2024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2/27/2024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smtClean="0"/>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2/27/2024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smtClean="0"/>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2/27/2024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smtClean="0"/>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2/27/2024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79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2/27/2024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2/27/2024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2/27/2024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2/27/2024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2/27/2024</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61" r:id="rId5"/>
    <p:sldLayoutId id="2147483676" r:id="rId6"/>
    <p:sldLayoutId id="2147483675" r:id="rId7"/>
    <p:sldLayoutId id="2147483677" r:id="rId8"/>
    <p:sldLayoutId id="2147483678" r:id="rId9"/>
    <p:sldLayoutId id="2147483679" r:id="rId10"/>
    <p:sldLayoutId id="2147483681" r:id="rId11"/>
    <p:sldLayoutId id="2147483682" r:id="rId12"/>
    <p:sldLayoutId id="2147483686" r:id="rId13"/>
    <p:sldLayoutId id="2147483683" r:id="rId14"/>
    <p:sldLayoutId id="2147483685" r:id="rId15"/>
    <p:sldLayoutId id="2147483684" r:id="rId16"/>
    <p:sldLayoutId id="2147483680" r:id="rId17"/>
    <p:sldLayoutId id="2147483691" r:id="rId18"/>
    <p:sldLayoutId id="2147483692" r:id="rId19"/>
    <p:sldLayoutId id="2147483693" r:id="rId20"/>
    <p:sldLayoutId id="2147483694" r:id="rId21"/>
    <p:sldLayoutId id="2147483688" r:id="rId22"/>
    <p:sldLayoutId id="2147483687" r:id="rId23"/>
    <p:sldLayoutId id="2147483689" r:id="rId24"/>
    <p:sldLayoutId id="2147483690" r:id="rId25"/>
    <p:sldLayoutId id="2147483695" r:id="rId26"/>
    <p:sldLayoutId id="2147483696" r:id="rId27"/>
    <p:sldLayoutId id="2147483697" r:id="rId28"/>
    <p:sldLayoutId id="2147483698" r:id="rId29"/>
    <p:sldLayoutId id="2147483703" r:id="rId30"/>
    <p:sldLayoutId id="2147483704" r:id="rId31"/>
    <p:sldLayoutId id="2147483705" r:id="rId32"/>
    <p:sldLayoutId id="2147483706" r:id="rId33"/>
    <p:sldLayoutId id="2147483700" r:id="rId34"/>
    <p:sldLayoutId id="2147483699" r:id="rId35"/>
    <p:sldLayoutId id="2147483701" r:id="rId36"/>
    <p:sldLayoutId id="2147483702" r:id="rId3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1134319" y="0"/>
            <a:ext cx="11057681" cy="6858000"/>
          </a:xfrm>
        </p:spPr>
      </p:pic>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1523999" y="1672046"/>
            <a:ext cx="6196150" cy="3431344"/>
          </a:xfrm>
        </p:spPr>
        <p:txBody>
          <a:bodyPr>
            <a:normAutofit/>
          </a:bodyPr>
          <a:lstStyle/>
          <a:p>
            <a:r>
              <a:rPr lang="en-US" sz="8000" dirty="0" smtClean="0"/>
              <a:t>Phishing</a:t>
            </a:r>
            <a:r>
              <a:rPr lang="en-US" sz="7200" dirty="0" smtClean="0"/>
              <a:t> </a:t>
            </a:r>
            <a:r>
              <a:rPr lang="en-US" sz="8000" dirty="0" smtClean="0"/>
              <a:t>awareness</a:t>
            </a:r>
            <a:r>
              <a:rPr lang="en-US" sz="7200" dirty="0" smtClean="0"/>
              <a:t/>
            </a:r>
            <a:br>
              <a:rPr lang="en-US" sz="7200" dirty="0" smtClean="0"/>
            </a:br>
            <a:r>
              <a:rPr lang="en-US" sz="8000" dirty="0" smtClean="0"/>
              <a:t>Training</a:t>
            </a:r>
            <a:endParaRPr lang="en-US" sz="7200" dirty="0"/>
          </a:p>
        </p:txBody>
      </p:sp>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0">
            <a:extLst>
              <a:ext uri="{FF2B5EF4-FFF2-40B4-BE49-F238E27FC236}">
                <a16:creationId xmlns:a16="http://schemas.microsoft.com/office/drawing/2014/main" id="{318EF587-2197-CC4C-BC9D-6BB7C37E92F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162594" y="0"/>
            <a:ext cx="11029405" cy="6858000"/>
          </a:xfrm>
        </p:spPr>
      </p:pic>
      <p:sp>
        <p:nvSpPr>
          <p:cNvPr id="3" name="Title 2" hidden="1">
            <a:extLst>
              <a:ext uri="{FF2B5EF4-FFF2-40B4-BE49-F238E27FC236}">
                <a16:creationId xmlns:a16="http://schemas.microsoft.com/office/drawing/2014/main" id="{FD439DD0-579B-4A38-94AC-4A7CC453CC47}"/>
              </a:ext>
            </a:extLst>
          </p:cNvPr>
          <p:cNvSpPr>
            <a:spLocks noGrp="1"/>
          </p:cNvSpPr>
          <p:nvPr>
            <p:ph type="title"/>
          </p:nvPr>
        </p:nvSpPr>
        <p:spPr/>
        <p:txBody>
          <a:bodyPr/>
          <a:lstStyle/>
          <a:p>
            <a:r>
              <a:rPr lang="en-US" dirty="0"/>
              <a:t>Slide title 29</a:t>
            </a:r>
          </a:p>
        </p:txBody>
      </p:sp>
    </p:spTree>
    <p:extLst>
      <p:ext uri="{BB962C8B-B14F-4D97-AF65-F5344CB8AC3E}">
        <p14:creationId xmlns:p14="http://schemas.microsoft.com/office/powerpoint/2010/main" val="3172596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873062" y="0"/>
            <a:ext cx="11318938" cy="6858000"/>
          </a:xfrm>
        </p:spPr>
      </p:pic>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2555965" y="2586445"/>
            <a:ext cx="6196150" cy="1432727"/>
          </a:xfrm>
        </p:spPr>
        <p:txBody>
          <a:bodyPr>
            <a:normAutofit/>
          </a:bodyPr>
          <a:lstStyle/>
          <a:p>
            <a:r>
              <a:rPr lang="en-US" sz="8000" i="1" dirty="0" smtClean="0"/>
              <a:t>THANK YOU</a:t>
            </a:r>
            <a:endParaRPr lang="en-US" sz="7200" i="1" dirty="0"/>
          </a:p>
        </p:txBody>
      </p:sp>
      <p:sp>
        <p:nvSpPr>
          <p:cNvPr id="2" name="TextBox 1"/>
          <p:cNvSpPr txBox="1"/>
          <p:nvPr/>
        </p:nvSpPr>
        <p:spPr>
          <a:xfrm>
            <a:off x="9579428" y="6322423"/>
            <a:ext cx="2743200" cy="338554"/>
          </a:xfrm>
          <a:prstGeom prst="rect">
            <a:avLst/>
          </a:prstGeom>
          <a:noFill/>
        </p:spPr>
        <p:txBody>
          <a:bodyPr wrap="square" rtlCol="0">
            <a:spAutoFit/>
          </a:bodyPr>
          <a:lstStyle/>
          <a:p>
            <a:endParaRPr lang="en-ZA" sz="1600" i="1" dirty="0">
              <a:solidFill>
                <a:schemeClr val="bg1"/>
              </a:solidFill>
            </a:endParaRPr>
          </a:p>
        </p:txBody>
      </p:sp>
    </p:spTree>
    <p:extLst>
      <p:ext uri="{BB962C8B-B14F-4D97-AF65-F5344CB8AC3E}">
        <p14:creationId xmlns:p14="http://schemas.microsoft.com/office/powerpoint/2010/main" val="3337335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p:txBody>
          <a:bodyPr/>
          <a:lstStyle/>
          <a:p>
            <a:r>
              <a:rPr lang="en-US" dirty="0"/>
              <a:t>Content slide</a:t>
            </a: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p:txBody>
          <a:bodyPr/>
          <a:lstStyle/>
          <a:p>
            <a:pPr marL="285750" indent="-285750">
              <a:buFont typeface="Arial" panose="020B0604020202020204" pitchFamily="34" charset="0"/>
              <a:buChar char="•"/>
            </a:pPr>
            <a:r>
              <a:rPr lang="en-US" sz="3600" dirty="0" smtClean="0">
                <a:solidFill>
                  <a:schemeClr val="accent4"/>
                </a:solidFill>
              </a:rPr>
              <a:t>What is Phishing Attacks?</a:t>
            </a:r>
          </a:p>
          <a:p>
            <a:pPr marL="285750" indent="-285750">
              <a:buFont typeface="Arial" panose="020B0604020202020204" pitchFamily="34" charset="0"/>
              <a:buChar char="•"/>
            </a:pPr>
            <a:r>
              <a:rPr lang="en-US" sz="3600" dirty="0" smtClean="0">
                <a:solidFill>
                  <a:schemeClr val="accent4"/>
                </a:solidFill>
              </a:rPr>
              <a:t>Common Types of Phishing Attacks</a:t>
            </a:r>
          </a:p>
          <a:p>
            <a:pPr marL="285750" indent="-285750">
              <a:buFont typeface="Arial" panose="020B0604020202020204" pitchFamily="34" charset="0"/>
              <a:buChar char="•"/>
            </a:pPr>
            <a:r>
              <a:rPr lang="en-US" sz="3600" dirty="0" smtClean="0">
                <a:solidFill>
                  <a:schemeClr val="accent4"/>
                </a:solidFill>
              </a:rPr>
              <a:t>How Recognize Phishing Attacks</a:t>
            </a:r>
          </a:p>
          <a:p>
            <a:pPr marL="285750" indent="-285750">
              <a:buFont typeface="Arial" panose="020B0604020202020204" pitchFamily="34" charset="0"/>
              <a:buChar char="•"/>
            </a:pPr>
            <a:r>
              <a:rPr lang="en-US" sz="3600" dirty="0" smtClean="0">
                <a:solidFill>
                  <a:schemeClr val="accent4"/>
                </a:solidFill>
              </a:rPr>
              <a:t>Ways to Avoid Phishing Attacks</a:t>
            </a:r>
          </a:p>
          <a:p>
            <a:r>
              <a:rPr lang="en-US" dirty="0">
                <a:solidFill>
                  <a:schemeClr val="accent4"/>
                </a:solidFill>
              </a:rPr>
              <a:t> </a:t>
            </a:r>
            <a:r>
              <a:rPr lang="en-US" dirty="0" smtClean="0">
                <a:solidFill>
                  <a:schemeClr val="accent4"/>
                </a:solidFill>
              </a:rPr>
              <a:t>     </a:t>
            </a:r>
            <a:r>
              <a:rPr lang="en-US" sz="1800" dirty="0" smtClean="0">
                <a:solidFill>
                  <a:schemeClr val="accent4"/>
                </a:solidFill>
              </a:rPr>
              <a:t>* Emails</a:t>
            </a:r>
          </a:p>
          <a:p>
            <a:r>
              <a:rPr lang="en-US" sz="1800" dirty="0">
                <a:solidFill>
                  <a:schemeClr val="accent4"/>
                </a:solidFill>
              </a:rPr>
              <a:t> </a:t>
            </a:r>
            <a:r>
              <a:rPr lang="en-US" sz="1800" dirty="0" smtClean="0">
                <a:solidFill>
                  <a:schemeClr val="accent4"/>
                </a:solidFill>
              </a:rPr>
              <a:t>     * Website</a:t>
            </a:r>
          </a:p>
          <a:p>
            <a:r>
              <a:rPr lang="en-US" sz="1800" dirty="0">
                <a:solidFill>
                  <a:schemeClr val="accent4"/>
                </a:solidFill>
              </a:rPr>
              <a:t> </a:t>
            </a:r>
            <a:r>
              <a:rPr lang="en-US" sz="1800" dirty="0" smtClean="0">
                <a:solidFill>
                  <a:schemeClr val="accent4"/>
                </a:solidFill>
              </a:rPr>
              <a:t>     * Social engineering tactics</a:t>
            </a:r>
          </a:p>
        </p:txBody>
      </p:sp>
    </p:spTree>
    <p:extLst>
      <p:ext uri="{BB962C8B-B14F-4D97-AF65-F5344CB8AC3E}">
        <p14:creationId xmlns:p14="http://schemas.microsoft.com/office/powerpoint/2010/main" val="2625297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5" descr="People reviewing floor plans">
            <a:extLst>
              <a:ext uri="{FF2B5EF4-FFF2-40B4-BE49-F238E27FC236}">
                <a16:creationId xmlns:a16="http://schemas.microsoft.com/office/drawing/2014/main" id="{C4C2D77A-C801-9B4E-B6FB-9402525D52F3}"/>
              </a:ext>
              <a:ext uri="{C183D7F6-B498-43B3-948B-1728B52AA6E4}">
                <adec:decorative xmlns="" xmlns:adec="http://schemas.microsoft.com/office/drawing/2017/decorative" val="0"/>
              </a:ext>
            </a:extLst>
          </p:cNvPr>
          <p:cNvPicPr>
            <a:picLocks noGrp="1" noChangeAspect="1"/>
          </p:cNvPicPr>
          <p:nvPr>
            <p:ph type="pic" sz="quarter" idx="10"/>
          </p:nvPr>
        </p:nvPicPr>
        <p:blipFill>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a:stretch>
            <a:fillRect/>
          </a:stretch>
        </p:blipFill>
        <p:spPr/>
      </p:pic>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p:txBody>
          <a:bodyPr>
            <a:noAutofit/>
          </a:bodyPr>
          <a:lstStyle/>
          <a:p>
            <a:r>
              <a:rPr lang="en-US" sz="6000" dirty="0" smtClean="0"/>
              <a:t>Common types of phishing attacks</a:t>
            </a:r>
            <a:endParaRPr lang="en-US" sz="6000" dirty="0">
              <a:solidFill>
                <a:schemeClr val="bg1"/>
              </a:solidFill>
            </a:endParaRPr>
          </a:p>
        </p:txBody>
      </p:sp>
    </p:spTree>
    <p:extLst>
      <p:ext uri="{BB962C8B-B14F-4D97-AF65-F5344CB8AC3E}">
        <p14:creationId xmlns:p14="http://schemas.microsoft.com/office/powerpoint/2010/main" val="4067864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315FCB-0039-EF4F-AFE0-33905D91929E}"/>
              </a:ext>
            </a:extLst>
          </p:cNvPr>
          <p:cNvSpPr>
            <a:spLocks noGrp="1"/>
          </p:cNvSpPr>
          <p:nvPr>
            <p:ph sz="half" idx="1"/>
          </p:nvPr>
        </p:nvSpPr>
        <p:spPr>
          <a:xfrm>
            <a:off x="1627321" y="414406"/>
            <a:ext cx="4693727" cy="4170657"/>
          </a:xfrm>
        </p:spPr>
        <p:txBody>
          <a:bodyPr>
            <a:normAutofit fontScale="92500" lnSpcReduction="20000"/>
          </a:bodyPr>
          <a:lstStyle/>
          <a:p>
            <a:r>
              <a:rPr lang="en-US" sz="2200" b="1" u="sng" dirty="0" smtClean="0">
                <a:solidFill>
                  <a:schemeClr val="accent4"/>
                </a:solidFill>
              </a:rPr>
              <a:t>Email Phishing </a:t>
            </a:r>
            <a:r>
              <a:rPr lang="en-US" sz="1900" dirty="0" smtClean="0">
                <a:solidFill>
                  <a:schemeClr val="accent4"/>
                </a:solidFill>
              </a:rPr>
              <a:t>– the attacker will register a fake domain that mimics a genuine organization and sends thousands of generic requests.</a:t>
            </a:r>
          </a:p>
          <a:p>
            <a:pPr marL="0" indent="0">
              <a:buNone/>
            </a:pPr>
            <a:endParaRPr lang="en-US" sz="1900" dirty="0" smtClean="0">
              <a:solidFill>
                <a:schemeClr val="accent4"/>
              </a:solidFill>
            </a:endParaRPr>
          </a:p>
          <a:p>
            <a:r>
              <a:rPr lang="en-US" sz="2200" b="1" u="sng" dirty="0" smtClean="0">
                <a:solidFill>
                  <a:schemeClr val="accent4"/>
                </a:solidFill>
              </a:rPr>
              <a:t>Spear Phishing </a:t>
            </a:r>
            <a:r>
              <a:rPr lang="en-US" sz="1900" dirty="0" smtClean="0">
                <a:solidFill>
                  <a:schemeClr val="accent4"/>
                </a:solidFill>
              </a:rPr>
              <a:t>– this describes malicious email sent to a specific person. This is most done by attacker who has already have some of your information.</a:t>
            </a:r>
          </a:p>
          <a:p>
            <a:pPr marL="0" indent="0">
              <a:buNone/>
            </a:pPr>
            <a:endParaRPr lang="en-US" sz="1900" dirty="0" smtClean="0">
              <a:solidFill>
                <a:schemeClr val="accent4"/>
              </a:solidFill>
            </a:endParaRPr>
          </a:p>
          <a:p>
            <a:r>
              <a:rPr lang="en-US" sz="1900" b="1" u="sng" dirty="0" smtClean="0">
                <a:solidFill>
                  <a:schemeClr val="accent4"/>
                </a:solidFill>
              </a:rPr>
              <a:t>Whaling</a:t>
            </a:r>
            <a:r>
              <a:rPr lang="en-US" sz="1900" dirty="0" smtClean="0">
                <a:solidFill>
                  <a:schemeClr val="accent4"/>
                </a:solidFill>
              </a:rPr>
              <a:t> – whaling are even more targeted, taking aim a senior executives. Whaling emails also commonly use the pretext of a busy CEO or </a:t>
            </a:r>
            <a:r>
              <a:rPr lang="en-US" sz="1700" dirty="0" smtClean="0">
                <a:solidFill>
                  <a:schemeClr val="accent4"/>
                </a:solidFill>
              </a:rPr>
              <a:t>executive</a:t>
            </a:r>
            <a:r>
              <a:rPr lang="en-US" sz="1900" dirty="0" smtClean="0">
                <a:solidFill>
                  <a:schemeClr val="accent4"/>
                </a:solidFill>
              </a:rPr>
              <a:t> who want an employee to do them a favor</a:t>
            </a:r>
            <a:r>
              <a:rPr lang="en-US" dirty="0" smtClean="0">
                <a:solidFill>
                  <a:schemeClr val="accent4"/>
                </a:solidFill>
              </a:rPr>
              <a:t>.</a:t>
            </a:r>
          </a:p>
          <a:p>
            <a:endParaRPr lang="en-US" dirty="0" smtClean="0"/>
          </a:p>
          <a:p>
            <a:endParaRPr lang="en-US" dirty="0"/>
          </a:p>
          <a:p>
            <a:pPr marL="0" indent="0">
              <a:buNone/>
            </a:pPr>
            <a:endParaRPr lang="en-US" dirty="0"/>
          </a:p>
        </p:txBody>
      </p:sp>
      <p:sp>
        <p:nvSpPr>
          <p:cNvPr id="16" name="Content Placeholder 15">
            <a:extLst>
              <a:ext uri="{FF2B5EF4-FFF2-40B4-BE49-F238E27FC236}">
                <a16:creationId xmlns:a16="http://schemas.microsoft.com/office/drawing/2014/main" id="{61E23B57-A482-8F4B-9021-86FE326A6D10}"/>
              </a:ext>
            </a:extLst>
          </p:cNvPr>
          <p:cNvSpPr>
            <a:spLocks noGrp="1"/>
          </p:cNvSpPr>
          <p:nvPr>
            <p:ph sz="half" idx="2"/>
          </p:nvPr>
        </p:nvSpPr>
        <p:spPr>
          <a:xfrm>
            <a:off x="6689140" y="407754"/>
            <a:ext cx="4693727" cy="3720109"/>
          </a:xfrm>
        </p:spPr>
        <p:txBody>
          <a:bodyPr>
            <a:normAutofit/>
          </a:bodyPr>
          <a:lstStyle/>
          <a:p>
            <a:r>
              <a:rPr lang="en-US" sz="2000" b="1" u="sng" dirty="0" smtClean="0">
                <a:solidFill>
                  <a:schemeClr val="accent4"/>
                </a:solidFill>
              </a:rPr>
              <a:t>Smishing and Vishing </a:t>
            </a:r>
            <a:r>
              <a:rPr lang="en-US" sz="1800" dirty="0" smtClean="0">
                <a:solidFill>
                  <a:schemeClr val="accent4"/>
                </a:solidFill>
              </a:rPr>
              <a:t>– smishing involves criminals sending text messages and vishing involves a telephone conversation. Smishing text may contains links that direct recipient to a website controlled by the fraudster and design to capture your sensitive information.</a:t>
            </a:r>
          </a:p>
          <a:p>
            <a:endParaRPr lang="en-US" sz="1800" dirty="0">
              <a:solidFill>
                <a:schemeClr val="accent4"/>
              </a:solidFill>
            </a:endParaRPr>
          </a:p>
          <a:p>
            <a:r>
              <a:rPr lang="en-US" sz="2000" b="1" u="sng" dirty="0" smtClean="0">
                <a:solidFill>
                  <a:schemeClr val="accent4"/>
                </a:solidFill>
              </a:rPr>
              <a:t>Angler Phishing </a:t>
            </a:r>
            <a:r>
              <a:rPr lang="en-US" sz="1800" dirty="0" smtClean="0">
                <a:solidFill>
                  <a:schemeClr val="accent4"/>
                </a:solidFill>
              </a:rPr>
              <a:t>– a relatively new attack vector, social media offers several ways for criminals to trick people. False URLs, cloned website, posts, tweets and instant messaging can all be used.</a:t>
            </a:r>
            <a:endParaRPr lang="en-US" sz="1800" dirty="0">
              <a:solidFill>
                <a:schemeClr val="accent4"/>
              </a:solidFill>
            </a:endParaRPr>
          </a:p>
        </p:txBody>
      </p:sp>
    </p:spTree>
    <p:extLst>
      <p:ext uri="{BB962C8B-B14F-4D97-AF65-F5344CB8AC3E}">
        <p14:creationId xmlns:p14="http://schemas.microsoft.com/office/powerpoint/2010/main" val="3843284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0">
            <a:extLst>
              <a:ext uri="{FF2B5EF4-FFF2-40B4-BE49-F238E27FC236}">
                <a16:creationId xmlns:a16="http://schemas.microsoft.com/office/drawing/2014/main" id="{318EF587-2197-CC4C-BC9D-6BB7C37E92F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134319" y="0"/>
            <a:ext cx="11057680" cy="6858000"/>
          </a:xfrm>
        </p:spPr>
      </p:pic>
      <p:sp>
        <p:nvSpPr>
          <p:cNvPr id="3" name="Title 2" hidden="1">
            <a:extLst>
              <a:ext uri="{FF2B5EF4-FFF2-40B4-BE49-F238E27FC236}">
                <a16:creationId xmlns:a16="http://schemas.microsoft.com/office/drawing/2014/main" id="{FD439DD0-579B-4A38-94AC-4A7CC453CC47}"/>
              </a:ext>
            </a:extLst>
          </p:cNvPr>
          <p:cNvSpPr>
            <a:spLocks noGrp="1"/>
          </p:cNvSpPr>
          <p:nvPr>
            <p:ph type="title"/>
          </p:nvPr>
        </p:nvSpPr>
        <p:spPr/>
        <p:txBody>
          <a:bodyPr/>
          <a:lstStyle/>
          <a:p>
            <a:r>
              <a:rPr lang="en-US" dirty="0"/>
              <a:t>Slide title 29</a:t>
            </a:r>
          </a:p>
        </p:txBody>
      </p:sp>
    </p:spTree>
    <p:extLst>
      <p:ext uri="{BB962C8B-B14F-4D97-AF65-F5344CB8AC3E}">
        <p14:creationId xmlns:p14="http://schemas.microsoft.com/office/powerpoint/2010/main" val="3021999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a:xfrm>
            <a:off x="1648661" y="339645"/>
            <a:ext cx="4890577" cy="4284606"/>
          </a:xfrm>
        </p:spPr>
        <p:txBody>
          <a:bodyPr/>
          <a:lstStyle/>
          <a:p>
            <a:r>
              <a:rPr lang="en-US" sz="6600" dirty="0" smtClean="0"/>
              <a:t>HOW TO RECOGNIZE PHISHING ATTACKS</a:t>
            </a:r>
            <a:endParaRPr lang="en-US" sz="6600" dirty="0"/>
          </a:p>
        </p:txBody>
      </p:sp>
    </p:spTree>
    <p:extLst>
      <p:ext uri="{BB962C8B-B14F-4D97-AF65-F5344CB8AC3E}">
        <p14:creationId xmlns:p14="http://schemas.microsoft.com/office/powerpoint/2010/main" val="3072874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315FCB-0039-EF4F-AFE0-33905D91929E}"/>
              </a:ext>
            </a:extLst>
          </p:cNvPr>
          <p:cNvSpPr>
            <a:spLocks noGrp="1"/>
          </p:cNvSpPr>
          <p:nvPr>
            <p:ph sz="half" idx="1"/>
          </p:nvPr>
        </p:nvSpPr>
        <p:spPr>
          <a:xfrm>
            <a:off x="1627321" y="414406"/>
            <a:ext cx="4693727" cy="4170657"/>
          </a:xfrm>
        </p:spPr>
        <p:txBody>
          <a:bodyPr>
            <a:normAutofit fontScale="92500" lnSpcReduction="20000"/>
          </a:bodyPr>
          <a:lstStyle/>
          <a:p>
            <a:r>
              <a:rPr lang="en-US" sz="1700" b="1" u="sng" dirty="0" smtClean="0">
                <a:solidFill>
                  <a:schemeClr val="accent4"/>
                </a:solidFill>
              </a:rPr>
              <a:t>Emails or text messages demanding urgent actions. </a:t>
            </a:r>
          </a:p>
          <a:p>
            <a:pPr marL="0" indent="0">
              <a:buNone/>
            </a:pPr>
            <a:r>
              <a:rPr lang="en-US" dirty="0" smtClean="0">
                <a:solidFill>
                  <a:schemeClr val="accent4"/>
                </a:solidFill>
              </a:rPr>
              <a:t>Emails threatening a negative consequences or a loss of opportunity unless urgent action is taken. Attackers usually rush the recipient to respond.</a:t>
            </a:r>
          </a:p>
          <a:p>
            <a:r>
              <a:rPr lang="en-US" sz="1700" b="1" u="sng" dirty="0" smtClean="0">
                <a:solidFill>
                  <a:schemeClr val="accent4"/>
                </a:solidFill>
              </a:rPr>
              <a:t>Emails or text messages with grammar error or spelling mistakes.</a:t>
            </a:r>
          </a:p>
          <a:p>
            <a:pPr marL="0" indent="0">
              <a:buNone/>
            </a:pPr>
            <a:r>
              <a:rPr lang="en-US" dirty="0" smtClean="0">
                <a:solidFill>
                  <a:schemeClr val="accent4"/>
                </a:solidFill>
              </a:rPr>
              <a:t>Emails and text messages with bad grammar or spelling mistakes. Many legitimate companies apply spelling checking tools at out going mails and messages so emails and messages with bad grammar and spelling mistakes should suspicious.</a:t>
            </a:r>
          </a:p>
          <a:p>
            <a:r>
              <a:rPr lang="en-US" sz="1700" b="1" u="sng" dirty="0" smtClean="0">
                <a:solidFill>
                  <a:schemeClr val="accent4"/>
                </a:solidFill>
              </a:rPr>
              <a:t>Emails, text messages or phone calls with unfamiliar greetings.</a:t>
            </a:r>
          </a:p>
          <a:p>
            <a:pPr marL="0" indent="0">
              <a:buNone/>
            </a:pPr>
            <a:r>
              <a:rPr lang="en-US" dirty="0" smtClean="0">
                <a:solidFill>
                  <a:schemeClr val="accent4"/>
                </a:solidFill>
              </a:rPr>
              <a:t>Emails or text messages exchanged between work colleagues usually have a formal salutation. Those that contains phrases not normally used are from unfamiliar sources, so these kinds of communication should raise suspicions.</a:t>
            </a:r>
          </a:p>
          <a:p>
            <a:pPr marL="0" indent="0">
              <a:buNone/>
            </a:pPr>
            <a:endParaRPr lang="en-US" sz="1900" dirty="0" smtClean="0"/>
          </a:p>
          <a:p>
            <a:endParaRPr lang="en-US" sz="1900" dirty="0" smtClean="0"/>
          </a:p>
          <a:p>
            <a:pPr marL="0" indent="0">
              <a:buNone/>
            </a:pPr>
            <a:endParaRPr lang="en-US" sz="1900" dirty="0" smtClean="0"/>
          </a:p>
          <a:p>
            <a:pPr marL="0" indent="0">
              <a:buNone/>
            </a:pPr>
            <a:endParaRPr lang="en-US" dirty="0" smtClean="0"/>
          </a:p>
          <a:p>
            <a:endParaRPr lang="en-US" dirty="0" smtClean="0"/>
          </a:p>
          <a:p>
            <a:endParaRPr lang="en-US" dirty="0"/>
          </a:p>
          <a:p>
            <a:pPr marL="0" indent="0">
              <a:buNone/>
            </a:pPr>
            <a:endParaRPr lang="en-US" dirty="0"/>
          </a:p>
        </p:txBody>
      </p:sp>
      <p:sp>
        <p:nvSpPr>
          <p:cNvPr id="16" name="Content Placeholder 15">
            <a:extLst>
              <a:ext uri="{FF2B5EF4-FFF2-40B4-BE49-F238E27FC236}">
                <a16:creationId xmlns:a16="http://schemas.microsoft.com/office/drawing/2014/main" id="{61E23B57-A482-8F4B-9021-86FE326A6D10}"/>
              </a:ext>
            </a:extLst>
          </p:cNvPr>
          <p:cNvSpPr>
            <a:spLocks noGrp="1"/>
          </p:cNvSpPr>
          <p:nvPr>
            <p:ph sz="half" idx="2"/>
          </p:nvPr>
        </p:nvSpPr>
        <p:spPr>
          <a:xfrm>
            <a:off x="6689140" y="407754"/>
            <a:ext cx="4693727" cy="3720109"/>
          </a:xfrm>
        </p:spPr>
        <p:txBody>
          <a:bodyPr>
            <a:normAutofit lnSpcReduction="10000"/>
          </a:bodyPr>
          <a:lstStyle/>
          <a:p>
            <a:r>
              <a:rPr lang="en-US" b="1" u="sng" dirty="0" smtClean="0">
                <a:solidFill>
                  <a:schemeClr val="accent4"/>
                </a:solidFill>
              </a:rPr>
              <a:t>Suspicious attachments</a:t>
            </a:r>
          </a:p>
          <a:p>
            <a:pPr marL="0" indent="0">
              <a:buNone/>
            </a:pPr>
            <a:r>
              <a:rPr lang="en-US" sz="1400" dirty="0" smtClean="0">
                <a:solidFill>
                  <a:schemeClr val="accent4"/>
                </a:solidFill>
              </a:rPr>
              <a:t>Most related business or work related files sharing takes place via collaboration tools such as sharepoint, onedrive or dropbox. Therefore emails with attachments should be treated suspiciously.</a:t>
            </a:r>
          </a:p>
          <a:p>
            <a:r>
              <a:rPr lang="en-US" b="1" u="sng" dirty="0" smtClean="0">
                <a:solidFill>
                  <a:schemeClr val="accent4"/>
                </a:solidFill>
              </a:rPr>
              <a:t>Emails or text messages requesting login credentials, payment information or sensitive data.</a:t>
            </a:r>
          </a:p>
          <a:p>
            <a:pPr marL="0" indent="0">
              <a:buNone/>
            </a:pPr>
            <a:r>
              <a:rPr lang="en-US" sz="1400" dirty="0" smtClean="0">
                <a:solidFill>
                  <a:schemeClr val="accent4"/>
                </a:solidFill>
              </a:rPr>
              <a:t>Emails and text messages originating from unexpected or unfamiliar sender that request login credentials, payment information or other sensitive data.</a:t>
            </a:r>
          </a:p>
          <a:p>
            <a:r>
              <a:rPr lang="en-US" b="1" u="sng" dirty="0" smtClean="0">
                <a:solidFill>
                  <a:schemeClr val="accent4"/>
                </a:solidFill>
              </a:rPr>
              <a:t>Too good to be true emails or text messages</a:t>
            </a:r>
          </a:p>
          <a:p>
            <a:pPr marL="0" indent="0">
              <a:buNone/>
            </a:pPr>
            <a:r>
              <a:rPr lang="en-US" sz="1400" dirty="0" smtClean="0">
                <a:solidFill>
                  <a:schemeClr val="accent4"/>
                </a:solidFill>
              </a:rPr>
              <a:t>These emails or text messages which incentivize the recipient to click on a link or open an attachment claiming there will be rewards of some nature.</a:t>
            </a:r>
          </a:p>
          <a:p>
            <a:pPr marL="0" indent="0">
              <a:buNone/>
            </a:pPr>
            <a:endParaRPr lang="en-US" dirty="0" smtClean="0"/>
          </a:p>
        </p:txBody>
      </p:sp>
    </p:spTree>
    <p:extLst>
      <p:ext uri="{BB962C8B-B14F-4D97-AF65-F5344CB8AC3E}">
        <p14:creationId xmlns:p14="http://schemas.microsoft.com/office/powerpoint/2010/main" val="1159884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a:xfrm>
            <a:off x="1648661" y="339645"/>
            <a:ext cx="4890577" cy="4284606"/>
          </a:xfrm>
        </p:spPr>
        <p:txBody>
          <a:bodyPr/>
          <a:lstStyle/>
          <a:p>
            <a:r>
              <a:rPr lang="en-US" sz="7200" dirty="0" smtClean="0"/>
              <a:t>WAYS TO AVOID PHISHING ATTACKS</a:t>
            </a:r>
            <a:endParaRPr lang="en-US" sz="7200" dirty="0"/>
          </a:p>
        </p:txBody>
      </p:sp>
    </p:spTree>
    <p:extLst>
      <p:ext uri="{BB962C8B-B14F-4D97-AF65-F5344CB8AC3E}">
        <p14:creationId xmlns:p14="http://schemas.microsoft.com/office/powerpoint/2010/main" val="2709441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315FCB-0039-EF4F-AFE0-33905D91929E}"/>
              </a:ext>
            </a:extLst>
          </p:cNvPr>
          <p:cNvSpPr>
            <a:spLocks noGrp="1"/>
          </p:cNvSpPr>
          <p:nvPr>
            <p:ph sz="half" idx="1"/>
          </p:nvPr>
        </p:nvSpPr>
        <p:spPr>
          <a:xfrm>
            <a:off x="1627321" y="414406"/>
            <a:ext cx="4693727" cy="4170657"/>
          </a:xfrm>
        </p:spPr>
        <p:txBody>
          <a:bodyPr>
            <a:normAutofit/>
          </a:bodyPr>
          <a:lstStyle/>
          <a:p>
            <a:r>
              <a:rPr lang="en-US" sz="1700" b="1" u="sng" dirty="0" smtClean="0">
                <a:solidFill>
                  <a:schemeClr val="accent4"/>
                </a:solidFill>
              </a:rPr>
              <a:t>Protect your computer by using security software.</a:t>
            </a:r>
          </a:p>
          <a:p>
            <a:pPr marL="0" indent="0">
              <a:buNone/>
            </a:pPr>
            <a:r>
              <a:rPr lang="en-US" dirty="0" smtClean="0">
                <a:solidFill>
                  <a:schemeClr val="accent4"/>
                </a:solidFill>
              </a:rPr>
              <a:t>You must set a software to update automatically so it will deal with any new security threats.</a:t>
            </a:r>
            <a:endParaRPr lang="en-US" dirty="0" smtClean="0">
              <a:solidFill>
                <a:schemeClr val="accent4"/>
              </a:solidFill>
            </a:endParaRPr>
          </a:p>
          <a:p>
            <a:r>
              <a:rPr lang="en-US" sz="1700" b="1" u="sng" dirty="0" smtClean="0">
                <a:solidFill>
                  <a:schemeClr val="accent4"/>
                </a:solidFill>
              </a:rPr>
              <a:t>Protect your cellphone by setting software to update automatically.</a:t>
            </a:r>
          </a:p>
          <a:p>
            <a:pPr marL="0" indent="0">
              <a:buNone/>
            </a:pPr>
            <a:r>
              <a:rPr lang="en-US" dirty="0" smtClean="0">
                <a:solidFill>
                  <a:schemeClr val="accent4"/>
                </a:solidFill>
              </a:rPr>
              <a:t>These update could give you critical protection against security threat.</a:t>
            </a:r>
            <a:endParaRPr lang="en-US" dirty="0" smtClean="0">
              <a:solidFill>
                <a:schemeClr val="accent4"/>
              </a:solidFill>
            </a:endParaRPr>
          </a:p>
          <a:p>
            <a:r>
              <a:rPr lang="en-US" sz="1700" b="1" u="sng" dirty="0" smtClean="0">
                <a:solidFill>
                  <a:schemeClr val="accent4"/>
                </a:solidFill>
              </a:rPr>
              <a:t>Protect you  account by using multi-factor authentication.</a:t>
            </a:r>
          </a:p>
          <a:p>
            <a:pPr marL="0" indent="0">
              <a:buNone/>
            </a:pPr>
            <a:r>
              <a:rPr lang="en-US" dirty="0" smtClean="0">
                <a:solidFill>
                  <a:schemeClr val="accent4"/>
                </a:solidFill>
              </a:rPr>
              <a:t>Some account offer extra security by requiring two or more credentials to log in to your account.</a:t>
            </a:r>
            <a:endParaRPr lang="en-US" dirty="0" smtClean="0">
              <a:solidFill>
                <a:schemeClr val="accent4"/>
              </a:solidFill>
            </a:endParaRPr>
          </a:p>
          <a:p>
            <a:pPr marL="0" indent="0">
              <a:buNone/>
            </a:pPr>
            <a:endParaRPr lang="en-US" sz="1900" dirty="0" smtClean="0"/>
          </a:p>
          <a:p>
            <a:endParaRPr lang="en-US" sz="1900" dirty="0" smtClean="0"/>
          </a:p>
          <a:p>
            <a:pPr marL="0" indent="0">
              <a:buNone/>
            </a:pPr>
            <a:endParaRPr lang="en-US" sz="1900" dirty="0" smtClean="0"/>
          </a:p>
          <a:p>
            <a:pPr marL="0" indent="0">
              <a:buNone/>
            </a:pPr>
            <a:endParaRPr lang="en-US" dirty="0" smtClean="0"/>
          </a:p>
          <a:p>
            <a:endParaRPr lang="en-US" dirty="0" smtClean="0"/>
          </a:p>
          <a:p>
            <a:endParaRPr lang="en-US" dirty="0"/>
          </a:p>
          <a:p>
            <a:pPr marL="0" indent="0">
              <a:buNone/>
            </a:pPr>
            <a:endParaRPr lang="en-US" dirty="0"/>
          </a:p>
        </p:txBody>
      </p:sp>
      <p:sp>
        <p:nvSpPr>
          <p:cNvPr id="16" name="Content Placeholder 15">
            <a:extLst>
              <a:ext uri="{FF2B5EF4-FFF2-40B4-BE49-F238E27FC236}">
                <a16:creationId xmlns:a16="http://schemas.microsoft.com/office/drawing/2014/main" id="{61E23B57-A482-8F4B-9021-86FE326A6D10}"/>
              </a:ext>
            </a:extLst>
          </p:cNvPr>
          <p:cNvSpPr>
            <a:spLocks noGrp="1"/>
          </p:cNvSpPr>
          <p:nvPr>
            <p:ph sz="half" idx="2"/>
          </p:nvPr>
        </p:nvSpPr>
        <p:spPr>
          <a:xfrm>
            <a:off x="6689140" y="407754"/>
            <a:ext cx="4693727" cy="3720109"/>
          </a:xfrm>
        </p:spPr>
        <p:txBody>
          <a:bodyPr>
            <a:normAutofit/>
          </a:bodyPr>
          <a:lstStyle/>
          <a:p>
            <a:r>
              <a:rPr lang="en-US" b="1" u="sng" dirty="0" smtClean="0">
                <a:solidFill>
                  <a:schemeClr val="accent4"/>
                </a:solidFill>
              </a:rPr>
              <a:t>Protect your data by backing it up.</a:t>
            </a:r>
          </a:p>
          <a:p>
            <a:pPr marL="0" indent="0">
              <a:buNone/>
            </a:pPr>
            <a:r>
              <a:rPr lang="en-US" sz="1400" dirty="0" smtClean="0">
                <a:solidFill>
                  <a:schemeClr val="accent4"/>
                </a:solidFill>
              </a:rPr>
              <a:t>Back up your data so that if attackers steal your data you can restore it from cloud or drive.</a:t>
            </a:r>
            <a:endParaRPr lang="en-US" sz="1400" dirty="0" smtClean="0">
              <a:solidFill>
                <a:schemeClr val="accent4"/>
              </a:solidFill>
            </a:endParaRPr>
          </a:p>
          <a:p>
            <a:r>
              <a:rPr lang="en-US" b="1" u="sng" dirty="0" smtClean="0">
                <a:solidFill>
                  <a:schemeClr val="accent4"/>
                </a:solidFill>
              </a:rPr>
              <a:t>Ask for ID or access card/badge to avoid social engineering tactics.</a:t>
            </a:r>
          </a:p>
          <a:p>
            <a:pPr marL="0" indent="0">
              <a:buNone/>
            </a:pPr>
            <a:r>
              <a:rPr lang="en-US" sz="1400" dirty="0" smtClean="0">
                <a:solidFill>
                  <a:schemeClr val="accent4"/>
                </a:solidFill>
              </a:rPr>
              <a:t>Always ask for access card, ID or badge before a person enters a specific organization.</a:t>
            </a:r>
            <a:endParaRPr lang="en-US" sz="1400" dirty="0" smtClean="0">
              <a:solidFill>
                <a:schemeClr val="accent4"/>
              </a:solidFill>
            </a:endParaRPr>
          </a:p>
          <a:p>
            <a:r>
              <a:rPr lang="en-US" b="1" u="sng" dirty="0" smtClean="0">
                <a:solidFill>
                  <a:schemeClr val="accent4"/>
                </a:solidFill>
              </a:rPr>
              <a:t>Use biometric for access.</a:t>
            </a:r>
          </a:p>
          <a:p>
            <a:pPr marL="0" indent="0">
              <a:buNone/>
            </a:pPr>
            <a:r>
              <a:rPr lang="en-US" sz="1400" dirty="0" smtClean="0">
                <a:solidFill>
                  <a:schemeClr val="accent4"/>
                </a:solidFill>
              </a:rPr>
              <a:t>Use of biometric to enter an organization prevent an unwanted traffic to enter without authorization.</a:t>
            </a:r>
            <a:endParaRPr lang="en-US" sz="1400" dirty="0" smtClean="0">
              <a:solidFill>
                <a:schemeClr val="accent4"/>
              </a:solidFill>
            </a:endParaRPr>
          </a:p>
          <a:p>
            <a:pPr marL="0" indent="0">
              <a:buNone/>
            </a:pPr>
            <a:endParaRPr lang="en-US" dirty="0" smtClean="0"/>
          </a:p>
        </p:txBody>
      </p:sp>
    </p:spTree>
    <p:extLst>
      <p:ext uri="{BB962C8B-B14F-4D97-AF65-F5344CB8AC3E}">
        <p14:creationId xmlns:p14="http://schemas.microsoft.com/office/powerpoint/2010/main" val="3904879785"/>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LT Template_Modern Clean Sophisticated_01_AS - v6" id="{0AA3A176-5614-4CF7-97C7-387B0FB7AD04}" vid="{229230A5-5D58-4AD6-A6F9-E951DED424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B52848-9F15-412E-907E-592D80B16D34}">
  <ds:schemaRefs>
    <ds:schemaRef ds:uri="http://schemas.microsoft.com/sharepoint/v3/contenttype/forms"/>
  </ds:schemaRefs>
</ds:datastoreItem>
</file>

<file path=customXml/itemProps2.xml><?xml version="1.0" encoding="utf-8"?>
<ds:datastoreItem xmlns:ds="http://schemas.openxmlformats.org/officeDocument/2006/customXml" ds:itemID="{04045008-BD42-4B24-A6F5-0E1C5879053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1A621F2-4F72-4D03-9533-F4606037C0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clean sophisticated presentation</Template>
  <TotalTime>0</TotalTime>
  <Words>602</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Sagona ExtraLight</vt:lpstr>
      <vt:lpstr>Speak Pro</vt:lpstr>
      <vt:lpstr>Office Theme</vt:lpstr>
      <vt:lpstr>Phishing awareness Training</vt:lpstr>
      <vt:lpstr>Content slide</vt:lpstr>
      <vt:lpstr>Common types of phishing attacks</vt:lpstr>
      <vt:lpstr>PowerPoint Presentation</vt:lpstr>
      <vt:lpstr>Slide title 29</vt:lpstr>
      <vt:lpstr>HOW TO RECOGNIZE PHISHING ATTACKS</vt:lpstr>
      <vt:lpstr>PowerPoint Presentation</vt:lpstr>
      <vt:lpstr>WAYS TO AVOID PHISHING ATTACKS</vt:lpstr>
      <vt:lpstr>PowerPoint Presentation</vt:lpstr>
      <vt:lpstr>Slide title 29</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2024-02-27T13:53:02Z</dcterms:created>
  <dcterms:modified xsi:type="dcterms:W3CDTF">2024-02-27T19:57:53Z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