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D4E2F-3BBD-423C-8858-83132FAD4D1B}" v="432" dt="2025-09-13T09:27:5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35028" y="1932781"/>
            <a:ext cx="50134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Name of Project</a:t>
            </a:r>
            <a:r>
              <a:rPr lang="en-US" sz="40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endParaRPr lang="en-US" sz="36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12DD13-5E1A-2BF1-50C7-4B23108A3E1C}"/>
              </a:ext>
            </a:extLst>
          </p:cNvPr>
          <p:cNvSpPr txBox="1"/>
          <p:nvPr/>
        </p:nvSpPr>
        <p:spPr>
          <a:xfrm>
            <a:off x="5331334" y="3032456"/>
            <a:ext cx="6331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</a:rPr>
              <a:t>Fertilizer Recommendation System using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5C9A7-3019-F6A8-19D5-53BC2E90853F}"/>
              </a:ext>
            </a:extLst>
          </p:cNvPr>
          <p:cNvSpPr txBox="1"/>
          <p:nvPr/>
        </p:nvSpPr>
        <p:spPr>
          <a:xfrm>
            <a:off x="6239040" y="2514086"/>
            <a:ext cx="43048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Sustainable Agriculture </a:t>
            </a:r>
            <a:endParaRPr lang="en-US" sz="28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C8CF2-56AE-9729-E536-73329C3F5805}"/>
              </a:ext>
            </a:extLst>
          </p:cNvPr>
          <p:cNvSpPr txBox="1"/>
          <p:nvPr/>
        </p:nvSpPr>
        <p:spPr>
          <a:xfrm>
            <a:off x="5114346" y="4380072"/>
            <a:ext cx="67736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Name </a:t>
            </a:r>
            <a:r>
              <a:rPr lang="en-US" sz="2000" dirty="0">
                <a:solidFill>
                  <a:schemeClr val="bg1"/>
                </a:solidFill>
                <a:latin typeface="Times New Roman"/>
              </a:rPr>
              <a:t>: Phanindra </a:t>
            </a:r>
            <a:r>
              <a:rPr lang="en-US" sz="2000" err="1">
                <a:solidFill>
                  <a:schemeClr val="bg1"/>
                </a:solidFill>
                <a:latin typeface="Times New Roman"/>
              </a:rPr>
              <a:t>Vushakola</a:t>
            </a:r>
            <a:endParaRPr lang="en-US" sz="2000">
              <a:solidFill>
                <a:schemeClr val="bg1"/>
              </a:solidFill>
              <a:latin typeface="Times New Roman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AICTE Student ID</a:t>
            </a:r>
            <a:r>
              <a:rPr lang="en-US" sz="2000" dirty="0">
                <a:solidFill>
                  <a:schemeClr val="bg1"/>
                </a:solidFill>
                <a:latin typeface="Times New Roman"/>
              </a:rPr>
              <a:t>: STU669a15eb0dfe81721374187 AICTE </a:t>
            </a:r>
            <a:r>
              <a:rPr lang="en-US" sz="2000" b="1" dirty="0">
                <a:solidFill>
                  <a:schemeClr val="bg1"/>
                </a:solidFill>
                <a:latin typeface="Times New Roman"/>
              </a:rPr>
              <a:t>Internship ID</a:t>
            </a:r>
            <a:r>
              <a:rPr lang="en-US" sz="2000" dirty="0">
                <a:solidFill>
                  <a:schemeClr val="bg1"/>
                </a:solidFill>
                <a:latin typeface="Times New Roman"/>
              </a:rPr>
              <a:t>:INTERNSHIP_17513641056863b20937d78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653A-66E8-6698-99FC-61B8AD18901D}"/>
              </a:ext>
            </a:extLst>
          </p:cNvPr>
          <p:cNvSpPr txBox="1"/>
          <p:nvPr/>
        </p:nvSpPr>
        <p:spPr>
          <a:xfrm>
            <a:off x="5112872" y="3916467"/>
            <a:ext cx="2324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Times New Roman"/>
              </a:rPr>
              <a:t>Details: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5301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25F37-2742-BC25-D8A2-A0DC1DBCC6C0}"/>
              </a:ext>
            </a:extLst>
          </p:cNvPr>
          <p:cNvSpPr txBox="1"/>
          <p:nvPr/>
        </p:nvSpPr>
        <p:spPr>
          <a:xfrm>
            <a:off x="377319" y="1998619"/>
            <a:ext cx="69743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en-US" sz="2400" dirty="0">
                <a:latin typeface="Times New Roman"/>
              </a:rPr>
              <a:t>Understand agricultural datasets and key soil parameters</a:t>
            </a:r>
            <a:endParaRPr lang="en-US" sz="2400">
              <a:latin typeface="Times New Roman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400" dirty="0">
                <a:latin typeface="Times New Roman"/>
              </a:rPr>
              <a:t>Perform data preprocessing and feature encoding</a:t>
            </a:r>
          </a:p>
          <a:p>
            <a:pPr marL="342900" indent="-342900" algn="just">
              <a:buFont typeface="Wingdings"/>
              <a:buChar char="v"/>
            </a:pPr>
            <a:r>
              <a:rPr lang="en-US" sz="2400" dirty="0">
                <a:latin typeface="Times New Roman"/>
              </a:rPr>
              <a:t>Build a Decision Tree model to recommend fertilizers</a:t>
            </a:r>
          </a:p>
          <a:p>
            <a:pPr marL="342900" indent="-342900" algn="just">
              <a:buFont typeface="Wingdings"/>
              <a:buChar char="v"/>
            </a:pPr>
            <a:r>
              <a:rPr lang="en-US" sz="2400" dirty="0">
                <a:latin typeface="Times New Roman"/>
              </a:rPr>
              <a:t>Evaluate model performance with accuracy and confusion matrix</a:t>
            </a:r>
          </a:p>
          <a:p>
            <a:pPr marL="342900" indent="-342900" algn="just">
              <a:buFont typeface="Wingdings"/>
              <a:buChar char="v"/>
            </a:pPr>
            <a:r>
              <a:rPr lang="en-US" sz="2400" dirty="0">
                <a:latin typeface="Times New Roman"/>
              </a:rPr>
              <a:t>Present findings clearly with visualizations and metrics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T</a:t>
            </a:r>
            <a:r>
              <a:rPr lang="en-IN" sz="2800" b="1" dirty="0" err="1">
                <a:solidFill>
                  <a:srgbClr val="213163"/>
                </a:solidFill>
                <a:latin typeface="Times New Roman"/>
              </a:rPr>
              <a:t>ools</a:t>
            </a:r>
            <a:r>
              <a:rPr lang="en-IN" sz="2800" b="1" dirty="0">
                <a:solidFill>
                  <a:srgbClr val="213163"/>
                </a:solidFill>
                <a:latin typeface="Times New Roman"/>
              </a:rPr>
              <a:t> and Technology used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2CC1F-8A55-2137-54AC-23541BFE4041}"/>
              </a:ext>
            </a:extLst>
          </p:cNvPr>
          <p:cNvSpPr txBox="1"/>
          <p:nvPr/>
        </p:nvSpPr>
        <p:spPr>
          <a:xfrm>
            <a:off x="494246" y="1793930"/>
            <a:ext cx="83106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Programming Language:</a:t>
            </a:r>
            <a:r>
              <a:rPr lang="en-US" sz="2400" dirty="0">
                <a:latin typeface="Times New Roman"/>
              </a:rPr>
              <a:t> Python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Libraries:</a:t>
            </a:r>
            <a:r>
              <a:rPr lang="en-US" sz="2400" dirty="0">
                <a:latin typeface="Times New Roman"/>
              </a:rPr>
              <a:t> Pandas, NumPy, Matplotlib, Seaborn, Scikit-learn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Environment: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err="1">
                <a:latin typeface="Times New Roman"/>
              </a:rPr>
              <a:t>Jupyter</a:t>
            </a:r>
            <a:r>
              <a:rPr lang="en-US" sz="2400" dirty="0">
                <a:latin typeface="Times New Roman"/>
              </a:rPr>
              <a:t> Notebook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Model:</a:t>
            </a:r>
            <a:r>
              <a:rPr lang="en-US" sz="2400" dirty="0">
                <a:latin typeface="Times New Roman"/>
              </a:rPr>
              <a:t> Decision Tree Classifier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Dataset:</a:t>
            </a:r>
            <a:r>
              <a:rPr lang="en-US" sz="2400" dirty="0">
                <a:latin typeface="Times New Roman"/>
              </a:rPr>
              <a:t> Crop &amp; Fertilizer dataset (soil nutrients, rainfall, temperature, crop type)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Methodology </a:t>
            </a:r>
            <a:endParaRPr lang="en-IN" sz="2800" dirty="0">
              <a:solidFill>
                <a:srgbClr val="213163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123FD-DCD1-29C5-9720-4A6FBACE45FF}"/>
              </a:ext>
            </a:extLst>
          </p:cNvPr>
          <p:cNvSpPr txBox="1"/>
          <p:nvPr/>
        </p:nvSpPr>
        <p:spPr>
          <a:xfrm>
            <a:off x="494246" y="1701510"/>
            <a:ext cx="1001488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§"/>
            </a:pPr>
            <a:r>
              <a:rPr lang="en-US" sz="2400" b="1" dirty="0">
                <a:latin typeface="Times New Roman"/>
              </a:rPr>
              <a:t>Data Collection:</a:t>
            </a:r>
            <a:r>
              <a:rPr lang="en-US" sz="2400" dirty="0">
                <a:latin typeface="Times New Roman"/>
              </a:rPr>
              <a:t> Agricultural dataset containing soil nutrients, climate conditions, and recommended fertilizers</a:t>
            </a:r>
            <a:endParaRPr lang="en-US" sz="2400"/>
          </a:p>
          <a:p>
            <a:pPr marL="342900" indent="-342900" algn="just">
              <a:buFont typeface="Wingdings"/>
              <a:buChar char="§"/>
            </a:pPr>
            <a:r>
              <a:rPr lang="en-US" sz="2400" b="1" dirty="0">
                <a:latin typeface="Times New Roman"/>
              </a:rPr>
              <a:t>Data Preprocessing:</a:t>
            </a:r>
            <a:endParaRPr lang="en-US" sz="2400" dirty="0">
              <a:latin typeface="Times New Roman"/>
            </a:endParaRPr>
          </a:p>
          <a:p>
            <a:pPr marL="342900" indent="-342900" algn="just">
              <a:buFont typeface="Wingdings"/>
              <a:buChar char="§"/>
            </a:pPr>
            <a:r>
              <a:rPr lang="en-US" sz="2400" dirty="0">
                <a:latin typeface="Times New Roman"/>
              </a:rPr>
              <a:t>Handle missing and duplicate values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dirty="0">
                <a:latin typeface="Times New Roman"/>
              </a:rPr>
              <a:t>Encode categorical features (Soil color, Crop, District)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b="1" dirty="0">
                <a:latin typeface="Times New Roman"/>
              </a:rPr>
              <a:t>Model Training:</a:t>
            </a:r>
            <a:r>
              <a:rPr lang="en-US" sz="2400" dirty="0">
                <a:latin typeface="Times New Roman"/>
              </a:rPr>
              <a:t> Decision Tree Classifier with entropy criterion and max depth = 20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b="1" dirty="0">
                <a:latin typeface="Times New Roman"/>
              </a:rPr>
              <a:t>Model Evaluation:</a:t>
            </a:r>
            <a:r>
              <a:rPr lang="en-US" sz="2400" dirty="0">
                <a:latin typeface="Times New Roman"/>
              </a:rPr>
              <a:t> Accuracy score, classification report, confusion matrix visualization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b="1" dirty="0">
                <a:latin typeface="Times New Roman"/>
              </a:rPr>
              <a:t>Deployment Preparation:</a:t>
            </a:r>
            <a:r>
              <a:rPr lang="en-US" sz="2400" dirty="0">
                <a:latin typeface="Times New Roman"/>
              </a:rPr>
              <a:t> Saved trained model for future predictions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Problem Statement: </a:t>
            </a:r>
            <a:r>
              <a:rPr lang="en-US" sz="2400" b="1" dirty="0">
                <a:solidFill>
                  <a:srgbClr val="213163"/>
                </a:solidFill>
                <a:latin typeface="Times New Roman"/>
              </a:rPr>
              <a:t> </a:t>
            </a:r>
            <a:endParaRPr lang="en-IN" sz="2400" b="1" dirty="0">
              <a:solidFill>
                <a:srgbClr val="213163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DB558-4D96-A025-915E-806F94851BF3}"/>
              </a:ext>
            </a:extLst>
          </p:cNvPr>
          <p:cNvSpPr txBox="1"/>
          <p:nvPr/>
        </p:nvSpPr>
        <p:spPr>
          <a:xfrm>
            <a:off x="567468" y="1812236"/>
            <a:ext cx="9097790" cy="1854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/>
              </a:rPr>
              <a:t>Farmers often face difficulties selecting the right fertilizer due to variations in soil nutrients, pH, rainfall, and </a:t>
            </a:r>
            <a:r>
              <a:rPr lang="en-US" sz="2400" err="1">
                <a:latin typeface="Times New Roman"/>
              </a:rPr>
              <a:t>temperature.Incorrect</a:t>
            </a:r>
            <a:r>
              <a:rPr lang="en-US" sz="2400" dirty="0">
                <a:latin typeface="Times New Roman"/>
              </a:rPr>
              <a:t> fertilizer application results in </a:t>
            </a:r>
            <a:r>
              <a:rPr lang="en-US" sz="2400" b="1" dirty="0">
                <a:latin typeface="Times New Roman"/>
              </a:rPr>
              <a:t>low yield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b="1" dirty="0">
                <a:latin typeface="Times New Roman"/>
              </a:rPr>
              <a:t>increased costs</a:t>
            </a:r>
            <a:r>
              <a:rPr lang="en-US" sz="2400" dirty="0">
                <a:latin typeface="Times New Roman"/>
              </a:rPr>
              <a:t>, and </a:t>
            </a:r>
            <a:r>
              <a:rPr lang="en-US" sz="2400" b="1" dirty="0">
                <a:latin typeface="Times New Roman"/>
              </a:rPr>
              <a:t>environmental damage</a:t>
            </a:r>
            <a:r>
              <a:rPr lang="en-US" sz="2400" dirty="0">
                <a:latin typeface="Times New Roman"/>
              </a:rPr>
              <a:t>.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Solution:  </a:t>
            </a:r>
            <a:endParaRPr lang="en-IN" sz="2800" b="1" dirty="0">
              <a:solidFill>
                <a:srgbClr val="213163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BFDE9-B3AA-1178-A314-40827F2A0559}"/>
              </a:ext>
            </a:extLst>
          </p:cNvPr>
          <p:cNvSpPr txBox="1"/>
          <p:nvPr/>
        </p:nvSpPr>
        <p:spPr>
          <a:xfrm>
            <a:off x="640689" y="1727108"/>
            <a:ext cx="9317763" cy="3331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</a:rPr>
              <a:t>An </a:t>
            </a:r>
            <a:r>
              <a:rPr lang="en-US" sz="2400" b="1" dirty="0">
                <a:latin typeface="Times New Roman"/>
              </a:rPr>
              <a:t>AI-based Fertilizer Recommendation System</a:t>
            </a:r>
            <a:r>
              <a:rPr lang="en-US" sz="2400" dirty="0">
                <a:latin typeface="Times New Roman"/>
              </a:rPr>
              <a:t> that:</a:t>
            </a:r>
            <a:endParaRPr lang="en-US" sz="2400"/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Analyzes</a:t>
            </a:r>
            <a:r>
              <a:rPr lang="en-US" sz="2400" dirty="0">
                <a:latin typeface="Times New Roman"/>
              </a:rPr>
              <a:t> soil nutrients, pH level, and weather conditions to understand the farming environment.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Predicts</a:t>
            </a:r>
            <a:r>
              <a:rPr lang="en-US" sz="2400" dirty="0">
                <a:latin typeface="Times New Roman"/>
              </a:rPr>
              <a:t> the most suitable fertilizer for the selected crop using machine learning techniques.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 dirty="0">
                <a:latin typeface="Times New Roman"/>
              </a:rPr>
              <a:t>Provides</a:t>
            </a:r>
            <a:r>
              <a:rPr lang="en-US" sz="2400" dirty="0">
                <a:latin typeface="Times New Roman"/>
              </a:rPr>
              <a:t> quick, data-driven recommendations to help farmers improve productivity, optimize crop yield, and promote sustainable agricultural practices.</a:t>
            </a:r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11537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Screenshot of Output:  </a:t>
            </a:r>
            <a:endParaRPr lang="en-IN" sz="2800" b="1" dirty="0">
              <a:solidFill>
                <a:srgbClr val="213163"/>
              </a:solidFill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02201-F665-0F73-3197-2C37E060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6" y="1570036"/>
            <a:ext cx="4352925" cy="407908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757DF4-C4F6-6691-D675-DDD10ABA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566862"/>
            <a:ext cx="3438526" cy="4093370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CD98641-F89E-2EEC-2458-D67293B6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4641057"/>
            <a:ext cx="3845719" cy="1231106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7FF506-EBAA-BE1B-D477-84DE82CA2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956" y="2009775"/>
            <a:ext cx="4164807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Times New Roman"/>
              </a:rPr>
              <a:t>Conclusion:</a:t>
            </a:r>
            <a:r>
              <a:rPr lang="en-US" sz="2400" b="1" dirty="0">
                <a:solidFill>
                  <a:srgbClr val="213163"/>
                </a:solidFill>
                <a:latin typeface="Times New Roman"/>
              </a:rPr>
              <a:t>  </a:t>
            </a:r>
            <a:endParaRPr lang="en-IN" sz="2400" dirty="0">
              <a:solidFill>
                <a:srgbClr val="213163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A8B8B-6B95-D165-8500-6622A74D97BF}"/>
              </a:ext>
            </a:extLst>
          </p:cNvPr>
          <p:cNvSpPr txBox="1"/>
          <p:nvPr/>
        </p:nvSpPr>
        <p:spPr>
          <a:xfrm>
            <a:off x="389919" y="1510119"/>
            <a:ext cx="11414738" cy="5493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900" dirty="0">
                <a:latin typeface="Times New Roman"/>
              </a:rPr>
              <a:t> </a:t>
            </a:r>
            <a:r>
              <a:rPr lang="en-US" sz="2400" dirty="0">
                <a:latin typeface="Times New Roman"/>
              </a:rPr>
              <a:t>The Fertilizer Recommendation System was successfully developed using a Decision Tree Classifier to accurately predict the most suitable fertilizer based on soil nutrients, pH, rainfall, temperature, and crop type. By leveraging machine learning, the model helps farmers make data-driven decisions that improve crop yield and reduce costs. This AI-powered solution supports </a:t>
            </a:r>
            <a:r>
              <a:rPr lang="en-US" sz="2400" b="1" dirty="0">
                <a:latin typeface="Times New Roman"/>
              </a:rPr>
              <a:t>sustainable agriculture</a:t>
            </a:r>
            <a:r>
              <a:rPr lang="en-US" sz="2400" dirty="0">
                <a:latin typeface="Times New Roman"/>
              </a:rPr>
              <a:t> by minimizing the overuse of fertilizers, thereby protecting soil health and the environment. The project demonstrates how technology can address real-world farming challenges, and it lays the foundation for future improvements such as integrating real-time sensor data and expanding recommendations to a wider range of crops.</a:t>
            </a:r>
          </a:p>
          <a:p>
            <a:endParaRPr lang="en-US" sz="1850" dirty="0"/>
          </a:p>
          <a:p>
            <a:r>
              <a:rPr lang="en-US" sz="2600" b="1" dirty="0">
                <a:latin typeface="Times New Roman"/>
              </a:rPr>
              <a:t>Future Enhancements:</a:t>
            </a: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latin typeface="Times New Roman"/>
              </a:rPr>
              <a:t>Include real-time IoT sensor data</a:t>
            </a: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latin typeface="Times New Roman"/>
              </a:rPr>
              <a:t>Expand to more crops and regions</a:t>
            </a: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latin typeface="Times New Roman"/>
              </a:rPr>
              <a:t>Deploy as a user-friendly web or mobile application</a:t>
            </a:r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181</cp:revision>
  <dcterms:created xsi:type="dcterms:W3CDTF">2024-12-31T09:40:01Z</dcterms:created>
  <dcterms:modified xsi:type="dcterms:W3CDTF">2025-09-13T09:28:34Z</dcterms:modified>
</cp:coreProperties>
</file>