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59" r:id="rId6"/>
    <p:sldId id="260" r:id="rId7"/>
    <p:sldId id="261" r:id="rId8"/>
    <p:sldId id="264" r:id="rId9"/>
    <p:sldId id="263" r:id="rId10"/>
    <p:sldId id="265" r:id="rId11"/>
    <p:sldId id="266" r:id="rId12"/>
    <p:sldId id="267" r:id="rId13"/>
    <p:sldId id="262"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showGuides="1">
      <p:cViewPr varScale="1">
        <p:scale>
          <a:sx n="82" d="100"/>
          <a:sy n="82" d="100"/>
        </p:scale>
        <p:origin x="643"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p:cNvPicPr preferRelativeResize="0"/>
          <p:nvPr/>
        </p:nvPicPr>
        <p:blipFill rotWithShape="1">
          <a:blip r:embed="rId5"/>
          <a:srcRect/>
          <a:stretch>
            <a:fillRect/>
          </a:stretch>
        </p:blipFill>
        <p:spPr>
          <a:xfrm>
            <a:off x="10072688" y="78002"/>
            <a:ext cx="1800225" cy="575514"/>
          </a:xfrm>
          <a:prstGeom prst="rect">
            <a:avLst/>
          </a:prstGeom>
          <a:noFill/>
          <a:ln>
            <a:noFill/>
          </a:ln>
        </p:spPr>
      </p:pic>
      <p:sp>
        <p:nvSpPr>
          <p:cNvPr id="15" name="Rectangle 14"/>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p:cNvPicPr>
            <a:picLocks noChangeAspect="1"/>
          </p:cNvPicPr>
          <p:nvPr/>
        </p:nvPicPr>
        <p:blipFill rotWithShape="1">
          <a:blip r:embed="rId6">
            <a:alphaModFix amt="16000"/>
          </a:blip>
          <a:srcRect t="24724" r="1619" b="63695"/>
          <a:stretch>
            <a:fillRect/>
          </a:stretch>
        </p:blipFill>
        <p:spPr>
          <a:xfrm>
            <a:off x="0" y="-1"/>
            <a:ext cx="9839325" cy="723901"/>
          </a:xfrm>
          <a:prstGeom prst="rect">
            <a:avLst/>
          </a:prstGeom>
        </p:spPr>
      </p:pic>
      <p:sp>
        <p:nvSpPr>
          <p:cNvPr id="2" name="Rectangle 1"/>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http://www.freepi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p:cNvPicPr>
            <a:picLocks noChangeAspect="1"/>
          </p:cNvPicPr>
          <p:nvPr/>
        </p:nvPicPr>
        <p:blipFill>
          <a:blip r:embed="rId1"/>
          <a:stretch>
            <a:fillRect/>
          </a:stretch>
        </p:blipFill>
        <p:spPr>
          <a:xfrm>
            <a:off x="38100" y="0"/>
            <a:ext cx="12192000" cy="6858000"/>
          </a:xfrm>
          <a:prstGeom prst="rect">
            <a:avLst/>
          </a:prstGeom>
        </p:spPr>
      </p:pic>
      <p:sp>
        <p:nvSpPr>
          <p:cNvPr id="4" name="Rectangle: Rounded Corners 3"/>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356860" y="2005384"/>
            <a:ext cx="7147785"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Plant </a:t>
            </a:r>
            <a:r>
              <a:rPr lang="en-IN" sz="3600" b="1" dirty="0">
                <a:solidFill>
                  <a:schemeClr val="bg1"/>
                </a:solidFill>
                <a:latin typeface="Calibri" panose="020F0502020204030204" pitchFamily="34" charset="0"/>
                <a:cs typeface="Times New Roman" panose="02020603050405020304" pitchFamily="18" charset="0"/>
              </a:rPr>
              <a:t>Disease Detection System for Sustainable Agriculture</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p:cNvSpPr txBox="1"/>
          <p:nvPr/>
        </p:nvSpPr>
        <p:spPr>
          <a:xfrm>
            <a:off x="5570376" y="4016193"/>
            <a:ext cx="6437279" cy="1198880"/>
          </a:xfrm>
          <a:prstGeom prst="rect">
            <a:avLst/>
          </a:prstGeom>
          <a:noFill/>
        </p:spPr>
        <p:txBody>
          <a:bodyPr wrap="square" rtlCol="0">
            <a:spAutoFit/>
          </a:bodyPr>
          <a:lstStyle/>
          <a:p>
            <a:r>
              <a:rPr lang="en-US" sz="2400" b="1" u="sng" dirty="0">
                <a:solidFill>
                  <a:schemeClr val="bg1"/>
                </a:solidFill>
              </a:rPr>
              <a:t>Name</a:t>
            </a:r>
            <a:r>
              <a:rPr lang="en-US" sz="2400" dirty="0">
                <a:solidFill>
                  <a:schemeClr val="bg1"/>
                </a:solidFill>
              </a:rPr>
              <a:t>: </a:t>
            </a:r>
            <a:r>
              <a:rPr lang="en-US" sz="2000" dirty="0">
                <a:solidFill>
                  <a:schemeClr val="bg1"/>
                </a:solidFill>
              </a:rPr>
              <a:t>VUSKAMALLA VYSHNAVI</a:t>
            </a:r>
            <a:endParaRPr lang="en-US" sz="2000" dirty="0">
              <a:solidFill>
                <a:schemeClr val="bg1"/>
              </a:solidFill>
            </a:endParaRPr>
          </a:p>
          <a:p>
            <a:r>
              <a:rPr lang="en-US" sz="2400" b="1" u="sng" dirty="0">
                <a:solidFill>
                  <a:schemeClr val="bg1"/>
                </a:solidFill>
              </a:rPr>
              <a:t>AICTE Student ID: </a:t>
            </a:r>
            <a:endParaRPr lang="en-US" sz="2400" b="1" u="sng" dirty="0">
              <a:solidFill>
                <a:schemeClr val="bg1"/>
              </a:solidFill>
            </a:endParaRPr>
          </a:p>
          <a:p>
            <a:r>
              <a:rPr lang="en-US" altLang="en-US" sz="2400" dirty="0">
                <a:solidFill>
                  <a:schemeClr val="bg1"/>
                </a:solidFill>
              </a:rPr>
              <a:t>STU67dc275a0abcf1742481242</a:t>
            </a:r>
            <a:endParaRPr lang="en-US" altLang="en-US"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082350" y="979715"/>
            <a:ext cx="7940351" cy="56450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487930" y="932776"/>
            <a:ext cx="8507012" cy="54776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087" y="988151"/>
            <a:ext cx="6102626" cy="461665"/>
          </a:xfrm>
          <a:prstGeom prst="rect">
            <a:avLst/>
          </a:prstGeom>
          <a:noFill/>
        </p:spPr>
        <p:txBody>
          <a:bodyPr wrap="square">
            <a:spAutoFit/>
          </a:bodyPr>
          <a:lstStyle/>
          <a:p>
            <a:r>
              <a:rPr lang="en-US" sz="2400" b="1" dirty="0">
                <a:solidFill>
                  <a:srgbClr val="213163"/>
                </a:solidFill>
              </a:rPr>
              <a:t>Conclusion:  </a:t>
            </a:r>
            <a:endParaRPr lang="en-IN" sz="2400" dirty="0">
              <a:solidFill>
                <a:srgbClr val="213163"/>
              </a:solidFill>
            </a:endParaRPr>
          </a:p>
        </p:txBody>
      </p:sp>
      <p:sp>
        <p:nvSpPr>
          <p:cNvPr id="5" name="TextBox 4"/>
          <p:cNvSpPr txBox="1"/>
          <p:nvPr/>
        </p:nvSpPr>
        <p:spPr>
          <a:xfrm>
            <a:off x="149088" y="1315617"/>
            <a:ext cx="11476856" cy="5200650"/>
          </a:xfrm>
          <a:prstGeom prst="rect">
            <a:avLst/>
          </a:prstGeom>
          <a:noFill/>
        </p:spPr>
        <p:txBody>
          <a:bodyPr wrap="square" rtlCol="0">
            <a:spAutoFit/>
          </a:bodyPr>
          <a:lstStyle/>
          <a:p>
            <a:endParaRPr lang="en-US" altLang="en-US" sz="2000" dirty="0">
              <a:latin typeface="+mn-lt"/>
              <a:cs typeface="+mn-lt"/>
            </a:endParaRPr>
          </a:p>
          <a:p>
            <a:r>
              <a:rPr lang="en-US" altLang="en-US" sz="2000" dirty="0">
                <a:latin typeface="+mn-lt"/>
                <a:cs typeface="+mn-lt"/>
              </a:rPr>
              <a:t>The Plant Disease Detection System for Sustainable Agriculture offers a powerful solution to the challenges faced by farmers in managing crop health. By utilizing deep learning technologies, the system accurately detects and classifies plant diseases at an early stage, enabling prompt intervention and minimizing crop losses. This approach supports sustainable agriculture by reducing the need for harmful chemical treatments and optimizing resource use. With its potential to improve crop yield, reduce environmental impact, and enhance food security, the system represents a significant step toward the future of smart farming, combining technology with sustainable practices for a healthier planet.</a:t>
            </a:r>
            <a:endParaRPr lang="en-US" altLang="en-US" sz="2000" dirty="0">
              <a:latin typeface="+mn-lt"/>
              <a:cs typeface="+mn-lt"/>
            </a:endParaRPr>
          </a:p>
          <a:p>
            <a:endParaRPr lang="en-US" sz="2400" b="1" u="sng" dirty="0"/>
          </a:p>
          <a:p>
            <a:r>
              <a:rPr lang="en-US" sz="2400" b="1" u="sng" dirty="0">
                <a:solidFill>
                  <a:srgbClr val="002060"/>
                </a:solidFill>
              </a:rPr>
              <a:t>Future Scope:</a:t>
            </a:r>
            <a:endParaRPr lang="en-US" sz="2400" b="1" u="sng" dirty="0">
              <a:solidFill>
                <a:srgbClr val="002060"/>
              </a:solidFill>
            </a:endParaRPr>
          </a:p>
          <a:p>
            <a:endParaRPr lang="en-US" sz="2400" b="1" u="sng" dirty="0">
              <a:solidFill>
                <a:srgbClr val="002060"/>
              </a:solidFill>
            </a:endParaRPr>
          </a:p>
          <a:p>
            <a:r>
              <a:rPr lang="en-US" altLang="en-US" sz="2000" dirty="0">
                <a:latin typeface="+mn-lt"/>
                <a:cs typeface="+mn-lt"/>
              </a:rPr>
              <a:t>The future scope of the Plant Disease Detection System lies in expanding its capabilities to detect a wider variety of crops and diseases, enhancing its accuracy with larger datasets. Integrating the system with IoT devices and predictive analytics can enable real-time monitoring and proactive disease management. </a:t>
            </a:r>
            <a:endParaRPr lang="en-US" altLang="en-US" sz="2000" dirty="0">
              <a:latin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22" y="802639"/>
            <a:ext cx="2784554"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endParaRPr lang="en-IN" sz="1200" b="1" dirty="0">
              <a:latin typeface="+mn-lt"/>
            </a:endParaRPr>
          </a:p>
        </p:txBody>
      </p:sp>
      <p:sp>
        <p:nvSpPr>
          <p:cNvPr id="4" name="TextBox 3"/>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1"/>
              </a:rPr>
              <a:t>www.freepik.com/</a:t>
            </a:r>
            <a:endParaRPr lang="en-IN" sz="1200" dirty="0">
              <a:solidFill>
                <a:srgbClr val="0000FF"/>
              </a:solidFill>
              <a:latin typeface="+mn-lt"/>
            </a:endParaRPr>
          </a:p>
        </p:txBody>
      </p:sp>
      <p:cxnSp>
        <p:nvCxnSpPr>
          <p:cNvPr id="5" name="Straight Connector 4"/>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p:cNvPicPr>
            <a:picLocks noChangeAspect="1"/>
          </p:cNvPicPr>
          <p:nvPr/>
        </p:nvPicPr>
        <p:blipFill rotWithShape="1">
          <a:blip r:embed="rId2">
            <a:alphaModFix amt="85000"/>
          </a:blip>
          <a:srcRect l="13763" t="6135" r="13650"/>
          <a:stretch>
            <a:fillRect/>
          </a:stretch>
        </p:blipFill>
        <p:spPr>
          <a:xfrm>
            <a:off x="7420325" y="1324808"/>
            <a:ext cx="4500880" cy="4632960"/>
          </a:xfrm>
          <a:prstGeom prst="rect">
            <a:avLst/>
          </a:prstGeom>
        </p:spPr>
      </p:pic>
      <p:sp>
        <p:nvSpPr>
          <p:cNvPr id="7" name="TextBox 6"/>
          <p:cNvSpPr txBox="1"/>
          <p:nvPr/>
        </p:nvSpPr>
        <p:spPr>
          <a:xfrm>
            <a:off x="8918924" y="3215262"/>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endParaRPr lang="en-IN" sz="3500" b="1" dirty="0">
              <a:solidFill>
                <a:schemeClr val="tx1"/>
              </a:solidFill>
              <a:latin typeface="+mn-lt"/>
            </a:endParaRPr>
          </a:p>
        </p:txBody>
      </p:sp>
      <p:sp>
        <p:nvSpPr>
          <p:cNvPr id="8" name="TextBox 7"/>
          <p:cNvSpPr txBox="1"/>
          <p:nvPr/>
        </p:nvSpPr>
        <p:spPr>
          <a:xfrm>
            <a:off x="635" y="1318895"/>
            <a:ext cx="8028940" cy="4697095"/>
          </a:xfrm>
          <a:prstGeom prst="rect">
            <a:avLst/>
          </a:prstGeom>
          <a:noFill/>
        </p:spPr>
        <p:txBody>
          <a:bodyPr wrap="square" rtlCol="0">
            <a:noAutofit/>
          </a:bodyPr>
          <a:lstStyle/>
          <a:p>
            <a:r>
              <a:rPr lang="en-US" sz="1600" b="1" u="sng" dirty="0"/>
              <a:t>CNN in Plant Disease Detection:</a:t>
            </a:r>
            <a:endParaRPr lang="en-US" sz="1600" b="1" u="sng" dirty="0"/>
          </a:p>
          <a:p>
            <a:r>
              <a:rPr lang="en-US" altLang="en-US" sz="1600" dirty="0">
                <a:latin typeface="Times New Roman" panose="02020603050405020304" pitchFamily="18" charset="0"/>
                <a:cs typeface="Times New Roman" panose="02020603050405020304" pitchFamily="18" charset="0"/>
              </a:rPr>
              <a:t>CNNs are used to detect plant diseases by analyzing leaf images. They automatically extract features like spots, edges, and color changes through multiple layers, then classify the plant’s health based on these features</a:t>
            </a:r>
            <a:r>
              <a:rPr lang="en-US" altLang="en-US" sz="1600" dirty="0"/>
              <a:t>.</a:t>
            </a:r>
            <a:endParaRPr lang="en-US" altLang="en-US" sz="1600" dirty="0"/>
          </a:p>
          <a:p>
            <a:endParaRPr lang="en-US" altLang="en-US" sz="1600" dirty="0"/>
          </a:p>
          <a:p>
            <a:r>
              <a:rPr lang="en-US" sz="1600" b="1" u="sng" dirty="0"/>
              <a:t>Classification Approach:</a:t>
            </a:r>
            <a:endParaRPr lang="en-US" sz="1600" b="1" u="sng" dirty="0"/>
          </a:p>
          <a:p>
            <a:r>
              <a:rPr lang="en-US" altLang="en-US" sz="1600" dirty="0">
                <a:latin typeface="Times New Roman" panose="02020603050405020304" pitchFamily="18" charset="0"/>
                <a:cs typeface="Times New Roman" panose="02020603050405020304" pitchFamily="18" charset="0"/>
              </a:rPr>
              <a:t>Images are normalized and resized before being fed into a CNN. The softmax layer at the end outputs the predicted disease class, like Powdery Mildew or Rust, based on the extracted features.</a:t>
            </a:r>
            <a:endParaRPr lang="en-US" altLang="en-US" sz="1600" dirty="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a:p>
            <a:r>
              <a:rPr lang="en-US" sz="1600" b="1" u="sng" dirty="0"/>
              <a:t>Deep Learning Exploration (38 Classes):</a:t>
            </a:r>
            <a:endParaRPr lang="en-US" sz="1600" b="1" u="sng" dirty="0"/>
          </a:p>
          <a:p>
            <a:r>
              <a:rPr lang="en-US" altLang="en-US" sz="1600" dirty="0">
                <a:latin typeface="Times New Roman" panose="02020603050405020304" pitchFamily="18" charset="0"/>
                <a:cs typeface="Times New Roman" panose="02020603050405020304" pitchFamily="18" charset="0"/>
              </a:rPr>
              <a:t>Deep learning models classify plant diseases into 38 categories. For instance, ResNet50 is used for diagnosing tomato leaf diseases like early blight, and a custom CNN model detects apple leaf diseases like apple scab. </a:t>
            </a:r>
            <a:endParaRPr lang="en-US" altLang="en-US" sz="1600" dirty="0">
              <a:latin typeface="Times New Roman" panose="02020603050405020304" pitchFamily="18" charset="0"/>
              <a:cs typeface="Times New Roman" panose="02020603050405020304" pitchFamily="18" charset="0"/>
            </a:endParaRPr>
          </a:p>
          <a:p>
            <a:r>
              <a:rPr lang="en-US" sz="1600" b="1" u="sng" dirty="0"/>
              <a:t>Metrics Used  : </a:t>
            </a:r>
            <a:endParaRPr lang="en-US" sz="1600" b="1" u="sng" dirty="0"/>
          </a:p>
          <a:p>
            <a:r>
              <a:rPr lang="en-US" sz="1600" dirty="0">
                <a:latin typeface="Times New Roman" panose="02020603050405020304" pitchFamily="18" charset="0"/>
                <a:cs typeface="Times New Roman" panose="02020603050405020304" pitchFamily="18" charset="0"/>
              </a:rPr>
              <a:t>Accuracy, Precision, Recall, F1-Score, Confusion Matrix.</a:t>
            </a:r>
            <a:endParaRPr lang="en-US" sz="1600" dirty="0">
              <a:latin typeface="Times New Roman" panose="02020603050405020304" pitchFamily="18" charset="0"/>
              <a:cs typeface="Times New Roman" panose="02020603050405020304" pitchFamily="18" charset="0"/>
            </a:endParaRPr>
          </a:p>
          <a:p>
            <a:r>
              <a:rPr lang="en-US" sz="1600" b="1" u="sng" dirty="0"/>
              <a:t>Real-World Applications: </a:t>
            </a:r>
            <a:endParaRPr lang="en-US" sz="1600" b="1" u="sng" dirty="0"/>
          </a:p>
          <a:p>
            <a:r>
              <a:rPr lang="en-US" altLang="en-US" sz="1600" dirty="0">
                <a:latin typeface="Times New Roman" panose="02020603050405020304" pitchFamily="18" charset="0"/>
                <a:cs typeface="Times New Roman" panose="02020603050405020304" pitchFamily="18" charset="0"/>
              </a:rPr>
              <a:t>Deep learning models like ResNet50 and custom CNNs help detect plant diseases such as early blight in tomatoes and apple scab in apples, aiding crop management.</a:t>
            </a: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endParaRPr lang="en-IN" sz="2000" b="1" dirty="0">
              <a:solidFill>
                <a:srgbClr val="213163"/>
              </a:solidFill>
            </a:endParaRPr>
          </a:p>
        </p:txBody>
      </p:sp>
      <p:sp>
        <p:nvSpPr>
          <p:cNvPr id="4" name="TextBox 3"/>
          <p:cNvSpPr txBox="1"/>
          <p:nvPr/>
        </p:nvSpPr>
        <p:spPr>
          <a:xfrm>
            <a:off x="135890" y="1467485"/>
            <a:ext cx="11841480" cy="4933950"/>
          </a:xfrm>
          <a:prstGeom prst="rect">
            <a:avLst/>
          </a:prstGeom>
          <a:noFill/>
        </p:spPr>
        <p:txBody>
          <a:bodyPr wrap="square" rtlCol="0">
            <a:spAutoFit/>
          </a:bodyPr>
          <a:lstStyle/>
          <a:p>
            <a:r>
              <a:rPr lang="en-US" b="1" u="sng" dirty="0"/>
              <a:t>Programming Language:</a:t>
            </a:r>
            <a:endParaRPr lang="en-US" b="1" u="sng" dirty="0"/>
          </a:p>
          <a:p>
            <a:r>
              <a:rPr lang="en-US" dirty="0">
                <a:latin typeface="Times New Roman" panose="02020603050405020304" pitchFamily="18" charset="0"/>
                <a:cs typeface="Times New Roman" panose="02020603050405020304" pitchFamily="18" charset="0"/>
              </a:rPr>
              <a:t>Python</a:t>
            </a:r>
            <a:endParaRPr lang="en-US"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Python is a popular choice for machine learning and data science because of its ease of use and powerful libraries.</a:t>
            </a:r>
            <a:endParaRPr lang="en-US" altLang="en-US" sz="1800"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en-US" b="1" u="sng" dirty="0"/>
              <a:t>Frameworks:</a:t>
            </a:r>
            <a:endParaRPr lang="en-US" b="1" u="sng" dirty="0"/>
          </a:p>
          <a:p>
            <a:r>
              <a:rPr lang="en-US" sz="1800" dirty="0">
                <a:latin typeface="Times New Roman" panose="02020603050405020304" pitchFamily="18" charset="0"/>
                <a:cs typeface="Times New Roman" panose="02020603050405020304" pitchFamily="18" charset="0"/>
              </a:rPr>
              <a:t>TensorFlow &amp; </a:t>
            </a:r>
            <a:r>
              <a:rPr lang="en-US" sz="1800" dirty="0" err="1">
                <a:latin typeface="Times New Roman" panose="02020603050405020304" pitchFamily="18" charset="0"/>
                <a:cs typeface="Times New Roman" panose="02020603050405020304" pitchFamily="18" charset="0"/>
              </a:rPr>
              <a:t>Keras</a:t>
            </a:r>
            <a:endParaRPr lang="en-US" sz="1800" dirty="0">
              <a:latin typeface="Times New Roman" panose="02020603050405020304" pitchFamily="18" charset="0"/>
              <a:cs typeface="Times New Roman" panose="02020603050405020304" pitchFamily="18" charset="0"/>
            </a:endParaRPr>
          </a:p>
          <a:p>
            <a:r>
              <a:rPr lang="en-US" b="1" u="sng" dirty="0"/>
              <a:t>TensorFlow</a:t>
            </a:r>
            <a:r>
              <a:rPr lang="en-US" dirty="0"/>
              <a:t>: </a:t>
            </a:r>
            <a:r>
              <a:rPr lang="en-US" altLang="en-US" sz="1800" dirty="0">
                <a:latin typeface="Times New Roman" panose="02020603050405020304" pitchFamily="18" charset="0"/>
                <a:cs typeface="Times New Roman" panose="02020603050405020304" pitchFamily="18" charset="0"/>
              </a:rPr>
              <a:t>TensorFlow is an open-source framework used for developing and training neural networks in deep learning.</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b="1" u="sng" dirty="0" err="1"/>
              <a:t>Keras</a:t>
            </a:r>
            <a:r>
              <a:rPr lang="en-US" dirty="0"/>
              <a:t>: </a:t>
            </a:r>
            <a:r>
              <a:rPr lang="en-US" altLang="en-US" sz="1800" dirty="0">
                <a:latin typeface="Times New Roman" panose="02020603050405020304" pitchFamily="18" charset="0"/>
                <a:cs typeface="Times New Roman" panose="02020603050405020304" pitchFamily="18" charset="0"/>
              </a:rPr>
              <a:t>Keras is a high-level API built on TensorFlow that streamlines the process of creating and experimenting with models.</a:t>
            </a:r>
            <a:endParaRPr lang="en-US" altLang="en-US" sz="1800" dirty="0">
              <a:latin typeface="Times New Roman" panose="02020603050405020304" pitchFamily="18" charset="0"/>
              <a:cs typeface="Times New Roman" panose="02020603050405020304" pitchFamily="18" charset="0"/>
            </a:endParaRPr>
          </a:p>
          <a:p>
            <a:endParaRPr lang="en-US" altLang="en-US" dirty="0"/>
          </a:p>
          <a:p>
            <a:r>
              <a:rPr lang="en-US" b="1" u="sng" dirty="0"/>
              <a:t>Development Environment:</a:t>
            </a:r>
            <a:endParaRPr lang="en-US" b="1" u="sng" dirty="0"/>
          </a:p>
          <a:p>
            <a:r>
              <a:rPr lang="en-US" altLang="en-US" sz="1800" dirty="0">
                <a:latin typeface="Times New Roman" panose="02020603050405020304" pitchFamily="18" charset="0"/>
                <a:cs typeface="Times New Roman" panose="02020603050405020304" pitchFamily="18" charset="0"/>
              </a:rPr>
              <a:t>Google Colab is a cloud-based Jupyter notebook platform that offers free GPU access, supports collaborative coding, and seamlessly integrates with Google Drive.</a:t>
            </a:r>
            <a:endParaRPr lang="en-US" altLang="en-US" sz="1800" dirty="0">
              <a:latin typeface="Times New Roman" panose="02020603050405020304" pitchFamily="18" charset="0"/>
              <a:cs typeface="Times New Roman" panose="02020603050405020304" pitchFamily="18" charset="0"/>
            </a:endParaRPr>
          </a:p>
          <a:p>
            <a:endParaRPr lang="en-US" altLang="en-US" dirty="0">
              <a:latin typeface="+mn-lt"/>
              <a:cs typeface="Times New Roman" panose="02020603050405020304" pitchFamily="18" charset="0"/>
            </a:endParaRPr>
          </a:p>
          <a:p>
            <a:r>
              <a:rPr lang="en-US" b="1" u="sng" dirty="0" err="1">
                <a:latin typeface="+mn-lt"/>
                <a:cs typeface="Times New Roman" panose="02020603050405020304" pitchFamily="18" charset="0"/>
              </a:rPr>
              <a:t>DataSet</a:t>
            </a:r>
            <a:r>
              <a:rPr lang="en-US" dirty="0">
                <a:latin typeface="+mn-lt"/>
                <a:cs typeface="Times New Roman" panose="02020603050405020304" pitchFamily="18" charset="0"/>
              </a:rPr>
              <a:t>: </a:t>
            </a:r>
            <a:endParaRPr lang="en-US" dirty="0">
              <a:latin typeface="+mn-lt"/>
              <a:cs typeface="Times New Roman" panose="02020603050405020304" pitchFamily="18" charset="0"/>
            </a:endParaRPr>
          </a:p>
          <a:p>
            <a:r>
              <a:rPr lang="en-US" altLang="en-US" u="sng" dirty="0">
                <a:solidFill>
                  <a:schemeClr val="accent5">
                    <a:lumMod val="75000"/>
                  </a:schemeClr>
                </a:solidFill>
                <a:latin typeface="+mn-lt"/>
                <a:cs typeface="Times New Roman" panose="02020603050405020304" pitchFamily="18" charset="0"/>
              </a:rPr>
              <a:t>https://drive.google.com/file/d/12OS3a0bLn1zDnhqv5KRRH_BfFml6gCVX/view</a:t>
            </a:r>
            <a:endParaRPr lang="en-US" altLang="en-US" u="sng" dirty="0">
              <a:solidFill>
                <a:schemeClr val="accent5">
                  <a:lumMod val="75000"/>
                </a:schemeClr>
              </a:solidFill>
              <a:latin typeface="+mn-lt"/>
              <a:cs typeface="Times New Roman" panose="02020603050405020304" pitchFamily="18" charset="0"/>
            </a:endParaRPr>
          </a:p>
          <a:p>
            <a:r>
              <a:rPr lang="en-US" dirty="0">
                <a:latin typeface="+mn-lt"/>
                <a:cs typeface="Times New Roman" panose="02020603050405020304" pitchFamily="18" charset="0"/>
              </a:rPr>
              <a:t>I obtained the plant disease detection dataset from Kaggle, which provides a comprehensive collection of images for training and testing machine learning models.</a:t>
            </a:r>
            <a:endParaRPr lang="en-IN" dirty="0">
              <a:latin typeface="+mn-lt"/>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p:cNvSpPr txBox="1"/>
          <p:nvPr/>
        </p:nvSpPr>
        <p:spPr>
          <a:xfrm>
            <a:off x="268605" y="1525270"/>
            <a:ext cx="11715750" cy="5039360"/>
          </a:xfrm>
          <a:prstGeom prst="rect">
            <a:avLst/>
          </a:prstGeom>
          <a:noFill/>
        </p:spPr>
        <p:txBody>
          <a:bodyPr wrap="square" rtlCol="0">
            <a:noAutofit/>
          </a:bodyPr>
          <a:lstStyle/>
          <a:p>
            <a:r>
              <a:rPr lang="en-US" b="1" u="sng" dirty="0"/>
              <a:t>Data Collection :</a:t>
            </a:r>
            <a:endParaRPr lang="en-US" b="1" u="sng" dirty="0"/>
          </a:p>
          <a:p>
            <a:r>
              <a:rPr lang="en-US" dirty="0"/>
              <a:t> </a:t>
            </a:r>
            <a:r>
              <a:rPr lang="en-US" sz="1800" dirty="0">
                <a:latin typeface="Times New Roman" panose="02020603050405020304" pitchFamily="18" charset="0"/>
                <a:cs typeface="Times New Roman" panose="02020603050405020304" pitchFamily="18" charset="0"/>
              </a:rPr>
              <a:t>Dataset with 38 plant disease classes from Kaggle.</a:t>
            </a: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u="sng" dirty="0"/>
              <a:t>Data Preprocessing :</a:t>
            </a:r>
            <a:endParaRPr lang="en-US" b="1" u="sng" dirty="0"/>
          </a:p>
          <a:p>
            <a:endParaRPr lang="en-US" b="1" u="sng" dirty="0"/>
          </a:p>
          <a:p>
            <a:pPr marL="342900" indent="-342900">
              <a:buFont typeface="+mj-lt"/>
              <a:buAutoNum type="arabicPeriod"/>
            </a:pPr>
            <a:r>
              <a:rPr lang="en-US" altLang="en-US" sz="1800" dirty="0">
                <a:latin typeface="Times New Roman" panose="02020603050405020304" pitchFamily="18" charset="0"/>
                <a:cs typeface="Times New Roman" panose="02020603050405020304" pitchFamily="18" charset="0"/>
              </a:rPr>
              <a:t>Implemented 2D convolutional layers for feature extraction.</a:t>
            </a:r>
            <a:endParaRPr lang="en-US" alt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altLang="en-US" sz="1800" dirty="0">
                <a:latin typeface="Times New Roman" panose="02020603050405020304" pitchFamily="18" charset="0"/>
                <a:cs typeface="Times New Roman" panose="02020603050405020304" pitchFamily="18" charset="0"/>
              </a:rPr>
              <a:t>Flattened the features to feed into fully connected (dense) layers.</a:t>
            </a:r>
            <a:endParaRPr lang="en-US" alt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altLang="en-US" sz="1800" dirty="0">
                <a:latin typeface="Times New Roman" panose="02020603050405020304" pitchFamily="18" charset="0"/>
                <a:cs typeface="Times New Roman" panose="02020603050405020304" pitchFamily="18" charset="0"/>
              </a:rPr>
              <a:t>Used Early Stopping, Model Checkpoint, and Learning Rate scheduling to enhance model training.</a:t>
            </a:r>
            <a:endParaRPr lang="en-US" alt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altLang="en-US" sz="1800" dirty="0">
              <a:latin typeface="Times New Roman" panose="02020603050405020304" pitchFamily="18" charset="0"/>
              <a:cs typeface="Times New Roman" panose="02020603050405020304" pitchFamily="18" charset="0"/>
            </a:endParaRPr>
          </a:p>
          <a:p>
            <a:pPr marL="0" indent="0">
              <a:buFont typeface="+mj-lt"/>
              <a:buNone/>
            </a:pPr>
            <a:r>
              <a:rPr lang="en-US" altLang="en-US" dirty="0">
                <a:latin typeface="Times New Roman" panose="02020603050405020304" pitchFamily="18" charset="0"/>
                <a:cs typeface="Times New Roman" panose="02020603050405020304" pitchFamily="18" charset="0"/>
              </a:rPr>
              <a:t> </a:t>
            </a:r>
            <a:r>
              <a:rPr lang="en-US" b="1" u="sng" dirty="0"/>
              <a:t>Model Training:</a:t>
            </a:r>
            <a:endParaRPr lang="en-US" b="1" u="sng" dirty="0"/>
          </a:p>
          <a:p>
            <a:r>
              <a:rPr lang="en-US" altLang="en-US" sz="1800" dirty="0">
                <a:latin typeface="Times New Roman" panose="02020603050405020304" pitchFamily="18" charset="0"/>
                <a:cs typeface="Times New Roman" panose="02020603050405020304" pitchFamily="18" charset="0"/>
              </a:rPr>
              <a:t>Developed a plant disease detection system aimed at promoting sustainable agriculture, using supervised learning with labeled images of plants for training.</a:t>
            </a: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en-US" b="1" u="sng" dirty="0"/>
              <a:t>Evaluation &amp; Test Cases:</a:t>
            </a:r>
            <a:endParaRPr lang="en-US" b="1" u="sng" dirty="0"/>
          </a:p>
          <a:p>
            <a:r>
              <a:rPr lang="en-US" sz="1800" b="1" u="sng" dirty="0">
                <a:latin typeface="Times New Roman" panose="02020603050405020304" pitchFamily="18" charset="0"/>
                <a:cs typeface="Times New Roman" panose="02020603050405020304" pitchFamily="18" charset="0"/>
              </a:rPr>
              <a:t>Metrics used</a:t>
            </a:r>
            <a:r>
              <a:rPr lang="en-US" sz="1800"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The model's performance was evaluated using metrics like Loss, Accuracy, Precision, and Recall. It was tested on both validation and test datasets to assess its generalization. Cross-validation and confusion matrices were also used to prevent overfitting and  analyze classification results.</a:t>
            </a:r>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398780"/>
          </a:xfrm>
          <a:prstGeom prst="rect">
            <a:avLst/>
          </a:prstGeom>
          <a:noFill/>
        </p:spPr>
        <p:txBody>
          <a:bodyPr wrap="square">
            <a:spAutoFit/>
          </a:bodyPr>
          <a:lstStyle/>
          <a:p>
            <a:r>
              <a:rPr lang="en-US" sz="2000" b="1" dirty="0">
                <a:solidFill>
                  <a:srgbClr val="213163"/>
                </a:solidFill>
              </a:rPr>
              <a:t>Problem Statement:  </a:t>
            </a:r>
            <a:endParaRPr lang="en-US" sz="2000" b="1" dirty="0">
              <a:solidFill>
                <a:srgbClr val="213163"/>
              </a:solidFill>
            </a:endParaRPr>
          </a:p>
        </p:txBody>
      </p:sp>
      <p:sp>
        <p:nvSpPr>
          <p:cNvPr id="2" name="TextBox 1"/>
          <p:cNvSpPr txBox="1"/>
          <p:nvPr/>
        </p:nvSpPr>
        <p:spPr>
          <a:xfrm>
            <a:off x="255270" y="1590675"/>
            <a:ext cx="11789410" cy="4572635"/>
          </a:xfrm>
          <a:prstGeom prst="rect">
            <a:avLst/>
          </a:prstGeom>
          <a:noFill/>
        </p:spPr>
        <p:txBody>
          <a:bodyPr wrap="square" rtlCol="0">
            <a:noAutofit/>
          </a:bodyPr>
          <a:lstStyle/>
          <a:p>
            <a:pPr>
              <a:buNone/>
            </a:pPr>
            <a:endParaRPr lang="en-US" altLang="en-US" dirty="0"/>
          </a:p>
          <a:p>
            <a:pPr algn="l">
              <a:buNone/>
            </a:pPr>
            <a:r>
              <a:rPr lang="en-US" altLang="en-US" sz="1800" dirty="0">
                <a:latin typeface="+mn-lt"/>
                <a:cs typeface="+mn-lt"/>
              </a:rPr>
              <a:t>Plant diseases are a major threat to global agriculture, leading to reduced crop yield and quality, and threatening food security. Early detection of plant diseases is essential to minimize damage, but traditional diagnostic methods are often slow, labor-intensive, and prone to human error. Farmers typically rely on visual inspection, which can be subjective and inaccurate, especially in remote or large-scale farming operations. As a result, many diseases go undetected until they have already spread, making it more difficult and costly to control them.</a:t>
            </a:r>
            <a:endParaRPr lang="en-US" altLang="en-US" sz="1800" dirty="0">
              <a:latin typeface="+mn-lt"/>
              <a:cs typeface="+mn-lt"/>
            </a:endParaRPr>
          </a:p>
          <a:p>
            <a:pPr algn="l">
              <a:buNone/>
            </a:pPr>
            <a:endParaRPr lang="en-US" altLang="en-US" sz="1800" dirty="0">
              <a:latin typeface="+mn-lt"/>
              <a:cs typeface="+mn-lt"/>
            </a:endParaRPr>
          </a:p>
          <a:p>
            <a:pPr algn="l">
              <a:buNone/>
            </a:pPr>
            <a:r>
              <a:rPr lang="en-US" altLang="en-US" sz="1800" dirty="0">
                <a:latin typeface="+mn-lt"/>
                <a:cs typeface="+mn-lt"/>
              </a:rPr>
              <a:t>The lack of real-time, efficient tools for disease identification leaves farmers at a disadvantage, leading to delayed intervention, increased use of chemical pesticides, and greater crop loss. There is a clear need for a more effective solution that can rapidly and accurately identify plant diseases from leaf images. The goal is to create an automated system that uses deep learning techniques, such as Convolutional Neural Networks (CNNs), to detect and classify plant diseases with high precision. Such a system would empower farmers to take timely action, reduce their reliance on harmful chemicals, and promote sustainable agricultural practices.  By improving disease management, this solution could enhance global food security, reduce agricultural waste, and contribute to a healthier, more sustainable farming ecosystem.</a:t>
            </a:r>
            <a:endParaRPr lang="en-US" altLang="en-US" sz="1800" dirty="0">
              <a:latin typeface="+mn-lt"/>
              <a:cs typeface="+mn-lt"/>
            </a:endParaRPr>
          </a:p>
          <a:p>
            <a:pPr algn="l">
              <a:buNone/>
            </a:pPr>
            <a:endParaRPr lang="en-US" altLang="en-US" sz="1800" dirty="0">
              <a:latin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398780"/>
          </a:xfrm>
          <a:prstGeom prst="rect">
            <a:avLst/>
          </a:prstGeom>
          <a:noFill/>
        </p:spPr>
        <p:txBody>
          <a:bodyPr wrap="square">
            <a:spAutoFit/>
          </a:bodyPr>
          <a:lstStyle/>
          <a:p>
            <a:r>
              <a:rPr lang="en-US" sz="2000" b="1" dirty="0">
                <a:solidFill>
                  <a:srgbClr val="002060"/>
                </a:solidFill>
              </a:rPr>
              <a:t>Solution:  </a:t>
            </a:r>
            <a:endParaRPr lang="en-US" sz="2000" b="1" dirty="0">
              <a:solidFill>
                <a:srgbClr val="002060"/>
              </a:solidFill>
            </a:endParaRPr>
          </a:p>
        </p:txBody>
      </p:sp>
      <p:sp>
        <p:nvSpPr>
          <p:cNvPr id="2" name="TextBox 1"/>
          <p:cNvSpPr txBox="1"/>
          <p:nvPr/>
        </p:nvSpPr>
        <p:spPr>
          <a:xfrm>
            <a:off x="255270" y="1352550"/>
            <a:ext cx="11816715" cy="5356225"/>
          </a:xfrm>
          <a:prstGeom prst="rect">
            <a:avLst/>
          </a:prstGeom>
          <a:noFill/>
        </p:spPr>
        <p:txBody>
          <a:bodyPr wrap="square" rtlCol="0">
            <a:noAutofit/>
          </a:bodyPr>
          <a:lstStyle/>
          <a:p>
            <a:endParaRPr lang="en-US" altLang="en-US" dirty="0"/>
          </a:p>
          <a:p>
            <a:r>
              <a:rPr lang="en-US" altLang="en-US" b="1" dirty="0"/>
              <a:t>AI-Powered Detection:</a:t>
            </a:r>
            <a:r>
              <a:rPr lang="en-US" altLang="en-US" dirty="0"/>
              <a:t>  </a:t>
            </a:r>
            <a:r>
              <a:rPr lang="en-US" altLang="en-US" sz="1800" dirty="0">
                <a:latin typeface="+mn-lt"/>
                <a:cs typeface="+mn-lt"/>
              </a:rPr>
              <a:t>Leveraged Convolutional Neural Networks (CNNs) to identify 38 different plant diseases from leaf images, providing a robust and efficient detection system.</a:t>
            </a:r>
            <a:endParaRPr lang="en-US" altLang="en-US" sz="1800" dirty="0">
              <a:latin typeface="+mn-lt"/>
              <a:cs typeface="+mn-lt"/>
            </a:endParaRPr>
          </a:p>
          <a:p>
            <a:endParaRPr lang="en-US" altLang="en-US" dirty="0"/>
          </a:p>
          <a:p>
            <a:r>
              <a:rPr lang="en-US" altLang="en-US" b="1" dirty="0"/>
              <a:t>High Precision:</a:t>
            </a:r>
            <a:r>
              <a:rPr lang="en-US" altLang="en-US" dirty="0"/>
              <a:t> </a:t>
            </a:r>
            <a:r>
              <a:rPr lang="en-US" altLang="en-US" sz="1800" dirty="0">
                <a:latin typeface="+mn-lt"/>
                <a:cs typeface="+mn-lt"/>
              </a:rPr>
              <a:t>The model achieved an impressive validation accuracy of 96.4%, ensuring consistent and precise disease classification.</a:t>
            </a:r>
            <a:endParaRPr lang="en-US" altLang="en-US" sz="1800" dirty="0">
              <a:latin typeface="+mn-lt"/>
              <a:cs typeface="+mn-lt"/>
            </a:endParaRPr>
          </a:p>
          <a:p>
            <a:endParaRPr lang="en-US" altLang="en-US" sz="1800" dirty="0">
              <a:latin typeface="Times New Roman" panose="02020603050405020304" pitchFamily="18" charset="0"/>
              <a:cs typeface="Times New Roman" panose="02020603050405020304" pitchFamily="18" charset="0"/>
            </a:endParaRPr>
          </a:p>
          <a:p>
            <a:r>
              <a:rPr lang="en-US" altLang="en-US" sz="1800" b="1" dirty="0"/>
              <a:t>Time Efficiency:  </a:t>
            </a:r>
            <a:r>
              <a:rPr lang="en-US" altLang="en-US" sz="1800" dirty="0">
                <a:latin typeface="+mn-lt"/>
                <a:cs typeface="+mn-lt"/>
              </a:rPr>
              <a:t>By automating detection, the model significantly cuts down the time spent on manual diagnosis, offering faster results.</a:t>
            </a:r>
            <a:endParaRPr lang="en-US" altLang="en-US" sz="1800" dirty="0">
              <a:latin typeface="+mn-lt"/>
              <a:cs typeface="+mn-lt"/>
            </a:endParaRPr>
          </a:p>
          <a:p>
            <a:endParaRPr lang="en-US" altLang="en-US" dirty="0">
              <a:latin typeface="+mn-lt"/>
              <a:cs typeface="+mn-lt"/>
            </a:endParaRPr>
          </a:p>
          <a:p>
            <a:r>
              <a:rPr lang="en-US" altLang="en-US" b="1" dirty="0"/>
              <a:t>Preventive Action: </a:t>
            </a:r>
            <a:r>
              <a:rPr lang="en-US" altLang="en-US" dirty="0"/>
              <a:t> </a:t>
            </a:r>
            <a:r>
              <a:rPr lang="en-US" altLang="en-US" sz="1800" dirty="0">
                <a:latin typeface="+mn-lt"/>
                <a:cs typeface="+mn-lt"/>
              </a:rPr>
              <a:t>Early disease identification allows for proactive measures, reducing disease spread and limiting crop damage.</a:t>
            </a:r>
            <a:endParaRPr lang="en-US" altLang="en-US" sz="1800" dirty="0">
              <a:latin typeface="+mn-lt"/>
              <a:cs typeface="+mn-lt"/>
            </a:endParaRPr>
          </a:p>
          <a:p>
            <a:endParaRPr lang="en-US" altLang="en-US" sz="1800" dirty="0">
              <a:latin typeface="Times New Roman" panose="02020603050405020304" pitchFamily="18" charset="0"/>
              <a:cs typeface="Times New Roman" panose="02020603050405020304" pitchFamily="18" charset="0"/>
            </a:endParaRPr>
          </a:p>
          <a:p>
            <a:r>
              <a:rPr lang="en-US" altLang="en-US" b="1" dirty="0"/>
              <a:t>Eco-Friendly Farming:  </a:t>
            </a:r>
            <a:r>
              <a:rPr lang="en-US" altLang="en-US" sz="1800" b="1" dirty="0"/>
              <a:t> </a:t>
            </a:r>
            <a:r>
              <a:rPr lang="en-US" altLang="en-US" sz="1800" dirty="0"/>
              <a:t>Facilitates sustainable agriculture by promoting the use of fewer chemicals and more efficient resource management.</a:t>
            </a:r>
            <a:endParaRPr lang="en-US" altLang="en-US" sz="1800" dirty="0"/>
          </a:p>
          <a:p>
            <a:endParaRPr lang="en-US" altLang="en-US" dirty="0"/>
          </a:p>
          <a:p>
            <a:r>
              <a:rPr lang="en-US" altLang="en-US" b="1" dirty="0"/>
              <a:t>Innovation in Agriculture:  </a:t>
            </a:r>
            <a:r>
              <a:rPr lang="en-US" altLang="en-US" sz="1800" dirty="0"/>
              <a:t>Showcases the power of AI in transforming farming practices, setting the stage for advanced, technology-driven solutions.</a:t>
            </a:r>
            <a:endParaRPr lang="en-US" altLang="en-US" sz="1800" dirty="0"/>
          </a:p>
          <a:p>
            <a:endParaRPr lang="en-US"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398780"/>
          </a:xfrm>
          <a:prstGeom prst="rect">
            <a:avLst/>
          </a:prstGeom>
          <a:noFill/>
        </p:spPr>
        <p:txBody>
          <a:bodyPr wrap="square">
            <a:spAutoFit/>
          </a:bodyPr>
          <a:lstStyle/>
          <a:p>
            <a:r>
              <a:rPr lang="en-US" sz="2000" b="1" dirty="0">
                <a:solidFill>
                  <a:srgbClr val="213163"/>
                </a:solidFill>
              </a:rPr>
              <a:t>Solution :  </a:t>
            </a:r>
            <a:endParaRPr lang="en-IN" sz="2000" b="1" dirty="0">
              <a:solidFill>
                <a:srgbClr val="213163"/>
              </a:solidFill>
            </a:endParaRPr>
          </a:p>
        </p:txBody>
      </p:sp>
      <p:sp>
        <p:nvSpPr>
          <p:cNvPr id="2" name="TextBox 1"/>
          <p:cNvSpPr txBox="1"/>
          <p:nvPr/>
        </p:nvSpPr>
        <p:spPr>
          <a:xfrm>
            <a:off x="221365" y="1585150"/>
            <a:ext cx="11600993" cy="953135"/>
          </a:xfrm>
          <a:prstGeom prst="rect">
            <a:avLst/>
          </a:prstGeom>
          <a:noFill/>
        </p:spPr>
        <p:txBody>
          <a:bodyPr wrap="square" rtlCol="0">
            <a:spAutoFit/>
          </a:bodyPr>
          <a:lstStyle/>
          <a:p>
            <a:r>
              <a:rPr lang="en-US" b="1" u="sng" dirty="0"/>
              <a:t> Source Code :</a:t>
            </a:r>
            <a:endParaRPr lang="en-US" b="1" u="sng" dirty="0"/>
          </a:p>
          <a:p>
            <a:r>
              <a:rPr lang="en-US" altLang="en-US" u="sng" dirty="0"/>
              <a:t>https://github.com/vuskamallavyshnavi03/AICTE/blob/main/v.vyshnavi/Plant_Disease_Detection_System%202.ipynb</a:t>
            </a:r>
            <a:endParaRPr lang="en-US" altLang="en-US" u="sng" dirty="0"/>
          </a:p>
        </p:txBody>
      </p:sp>
      <p:sp>
        <p:nvSpPr>
          <p:cNvPr id="4" name="TextBox 3"/>
          <p:cNvSpPr txBox="1"/>
          <p:nvPr/>
        </p:nvSpPr>
        <p:spPr>
          <a:xfrm>
            <a:off x="222250" y="2820670"/>
            <a:ext cx="11600180" cy="3074035"/>
          </a:xfrm>
          <a:prstGeom prst="rect">
            <a:avLst/>
          </a:prstGeom>
          <a:noFill/>
        </p:spPr>
        <p:txBody>
          <a:bodyPr wrap="square" rtlCol="0">
            <a:noAutofit/>
          </a:bodyPr>
          <a:lstStyle/>
          <a:p>
            <a:r>
              <a:rPr lang="en-US" altLang="en-US" sz="2000" dirty="0">
                <a:latin typeface="Arial" panose="020B0604020202020204" pitchFamily="34" charset="0"/>
                <a:cs typeface="Arial" panose="020B0604020202020204" pitchFamily="34" charset="0"/>
              </a:rPr>
              <a:t>Given the computational limitations on Google Colab, we restricted the model training to 5 epochs to avoid runtime issues and ensure smooth performance. Colab's GPU access comes with constraints on both time and memory, which can hinder longer, more resource-intensive training processes. Despite limiting the training to 5 epochs, the model demonstrated impressive accuracy and effectiveness, showcasing its potential. Running the same process on a CPU would drastically slow down the training, turning what could take minutes into hours, making it less feasible for rapid experimentation.</a:t>
            </a:r>
            <a:endParaRPr lang="en-US" alt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p:cNvPicPr>
            <a:picLocks noChangeAspect="1"/>
          </p:cNvPicPr>
          <p:nvPr/>
        </p:nvPicPr>
        <p:blipFill>
          <a:blip r:embed="rId1"/>
          <a:stretch>
            <a:fillRect/>
          </a:stretch>
        </p:blipFill>
        <p:spPr>
          <a:xfrm>
            <a:off x="846210" y="1600836"/>
            <a:ext cx="10537137" cy="46879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642188" y="868458"/>
            <a:ext cx="6690476" cy="5560334"/>
          </a:xfrm>
          <a:prstGeom prst="rect">
            <a:avLst/>
          </a:prstGeom>
        </p:spPr>
      </p:pic>
    </p:spTree>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6918</Words>
  <Application>WPS Slides</Application>
  <PresentationFormat>Widescreen</PresentationFormat>
  <Paragraphs>104</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Arial</vt:lpstr>
      <vt:lpstr>Calibri</vt:lpstr>
      <vt:lpstr>Times New Roman</vt:lpstr>
      <vt:lpstr>Microsoft YaHei</vt:lpstr>
      <vt:lpstr>Arial Unicode MS</vt:lpstr>
      <vt:lpstr>Palatino Linotype</vt:lpstr>
      <vt:lpstr>Pristina</vt:lpstr>
      <vt:lpstr>Sitka Text</vt:lpstr>
      <vt:lpstr>Marlett</vt:lpstr>
      <vt:lpstr>Session 01 Design Thinking &amp; Critical Thinking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rames</cp:lastModifiedBy>
  <cp:revision>12</cp:revision>
  <dcterms:created xsi:type="dcterms:W3CDTF">2024-12-31T09:40:00Z</dcterms:created>
  <dcterms:modified xsi:type="dcterms:W3CDTF">2025-05-16T12:01:26Z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71AE5807F89F47C4A8E549CD39219EDD_13</vt:lpwstr>
  </property>
  <property fmtid="{D5CDD505-2E9C-101B-9397-08002B2CF9AE}" pid="3" name="KSOProductBuildVer">
    <vt:lpwstr>1033-12.2.0.20795</vt:lpwstr>
  </property>
</Properties>
</file>