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notesMasterIdLst>
    <p:notesMasterId r:id="rId58"/>
  </p:notesMasterIdLst>
  <p:sldIdLst>
    <p:sldId id="258" r:id="rId2"/>
    <p:sldId id="259" r:id="rId3"/>
    <p:sldId id="260" r:id="rId4"/>
    <p:sldId id="257" r:id="rId5"/>
    <p:sldId id="265" r:id="rId6"/>
    <p:sldId id="266" r:id="rId7"/>
    <p:sldId id="267" r:id="rId8"/>
    <p:sldId id="268" r:id="rId9"/>
    <p:sldId id="305" r:id="rId10"/>
    <p:sldId id="269" r:id="rId11"/>
    <p:sldId id="270" r:id="rId12"/>
    <p:sldId id="274" r:id="rId13"/>
    <p:sldId id="275" r:id="rId14"/>
    <p:sldId id="306" r:id="rId15"/>
    <p:sldId id="307" r:id="rId16"/>
    <p:sldId id="272" r:id="rId17"/>
    <p:sldId id="271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302" r:id="rId27"/>
    <p:sldId id="303" r:id="rId28"/>
    <p:sldId id="286" r:id="rId29"/>
    <p:sldId id="276" r:id="rId30"/>
    <p:sldId id="285" r:id="rId31"/>
    <p:sldId id="289" r:id="rId32"/>
    <p:sldId id="287" r:id="rId33"/>
    <p:sldId id="292" r:id="rId34"/>
    <p:sldId id="293" r:id="rId35"/>
    <p:sldId id="264" r:id="rId36"/>
    <p:sldId id="263" r:id="rId37"/>
    <p:sldId id="261" r:id="rId38"/>
    <p:sldId id="309" r:id="rId39"/>
    <p:sldId id="262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8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04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343" autoAdjust="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ED24FD-63BA-4DF8-85F4-ED4ED3E703B2}" type="datetimeFigureOut">
              <a:rPr lang="en-US" smtClean="0"/>
              <a:t>30/09/2022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461F2-ABB6-43EB-AC77-652E46DC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46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a327b37b5c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a327b37b5c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58030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ad6764baac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ad6764baac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8752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ad6764baac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ad6764baac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4338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ad6764baac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ad6764baac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30677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ad6764baac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ad6764baac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1936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ad6764baac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ad6764baac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96683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ad6764baac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ad6764baac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78150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ad6764baac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ad6764baac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11211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ad6764baac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ad6764baac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7364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ad6764baac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ad6764baac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25277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ad6764baac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ad6764baac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7673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ad6764baac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ad6764baac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25424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ad6764baac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ad6764baac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86969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ad6764baac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ad6764baac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06139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ad6764baac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ad6764baac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75026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ad6764baac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ad6764baac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88933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ad6764baac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ad6764baac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82759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ad6764baac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ad6764baac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39420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ad6764baac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ad6764baac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54406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ad6764baac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ad6764baac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38214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ad6764baac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ad6764baac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17958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ad6764baac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ad6764baac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8822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ad6764baac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ad6764baac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33986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ad6764baac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ad6764baac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0529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ad6764baac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ad6764baac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30647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ad6764baac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ad6764baac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945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ad6764baac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ad6764baac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12052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ad6764baac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ad6764baac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45322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ad6764baac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ad6764baac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91013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ad6764baac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ad6764baac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58118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ad6764baac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ad6764baac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45269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ad6764baac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ad6764baac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28914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ad6764baac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ad6764baac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7904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ad6764baac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ad6764baac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82626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ad6764baac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ad6764baac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52887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ad6764baac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ad6764baac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80129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ad6764baac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ad6764baac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263238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ad6764baac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ad6764baac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231155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ad6764baac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ad6764baac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7827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ad6764baac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ad6764baac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296607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ad6764baac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ad6764baac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581534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ad6764baac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ad6764baac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998946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ad6764baac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ad6764baac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637447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ad6764baac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ad6764baac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528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ad6764baac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ad6764baac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05238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ad6764baac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ad6764baac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389004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ad6764baac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ad6764baac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156502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ad6764baac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ad6764baac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499690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ad6764baac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ad6764baac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5186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ad6764baac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ad6764baac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8003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ad6764baac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ad6764baac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895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ad6764baac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ad6764baac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1374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ad6764baac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ad6764baac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2724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90172-0225-450B-AB9D-2A12EB500FDB}" type="datetimeFigureOut">
              <a:rPr lang="en-US" smtClean="0"/>
              <a:t>30/09/2022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8A5CE-6B17-4385-9FF5-0D4E871BC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35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90172-0225-450B-AB9D-2A12EB500FDB}" type="datetimeFigureOut">
              <a:rPr lang="en-US" smtClean="0"/>
              <a:t>30/09/2022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8A5CE-6B17-4385-9FF5-0D4E871BC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7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90172-0225-450B-AB9D-2A12EB500FDB}" type="datetimeFigureOut">
              <a:rPr lang="en-US" smtClean="0"/>
              <a:t>30/09/2022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8A5CE-6B17-4385-9FF5-0D4E871BC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39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: Title">
  <p:cSld name="1: 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"/>
          <p:cNvSpPr txBox="1">
            <a:spLocks noGrp="1"/>
          </p:cNvSpPr>
          <p:nvPr>
            <p:ph type="title"/>
          </p:nvPr>
        </p:nvSpPr>
        <p:spPr>
          <a:xfrm>
            <a:off x="355833" y="980567"/>
            <a:ext cx="8260000" cy="489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5334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ubTitle" idx="1"/>
          </p:nvPr>
        </p:nvSpPr>
        <p:spPr>
          <a:xfrm>
            <a:off x="2278033" y="6301933"/>
            <a:ext cx="9548400" cy="19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1279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: Header + Content – 1 col.">
  <p:cSld name="2: Header + Content – 1 col.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"/>
          <p:cNvSpPr txBox="1">
            <a:spLocks noGrp="1"/>
          </p:cNvSpPr>
          <p:nvPr>
            <p:ph type="subTitle" idx="1"/>
          </p:nvPr>
        </p:nvSpPr>
        <p:spPr>
          <a:xfrm>
            <a:off x="358733" y="358733"/>
            <a:ext cx="11479600" cy="19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333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1"/>
          <p:cNvSpPr txBox="1">
            <a:spLocks noGrp="1"/>
          </p:cNvSpPr>
          <p:nvPr>
            <p:ph type="body" idx="2"/>
          </p:nvPr>
        </p:nvSpPr>
        <p:spPr>
          <a:xfrm>
            <a:off x="999734" y="2852933"/>
            <a:ext cx="5693600" cy="302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304815" lvl="0" indent="-304815" rtl="0">
              <a:spcBef>
                <a:spcPts val="0"/>
              </a:spcBef>
              <a:spcAft>
                <a:spcPts val="0"/>
              </a:spcAft>
              <a:buSzPts val="3600"/>
              <a:buChar char="—"/>
              <a:defRPr/>
            </a:lvl1pPr>
            <a:lvl2pPr marL="609630" lvl="1" indent="-270947" rtl="0">
              <a:spcBef>
                <a:spcPts val="2133"/>
              </a:spcBef>
              <a:spcAft>
                <a:spcPts val="0"/>
              </a:spcAft>
              <a:buSzPts val="2800"/>
              <a:buChar char="∙"/>
              <a:defRPr/>
            </a:lvl2pPr>
            <a:lvl3pPr marL="914446" lvl="2" indent="-270947" rtl="0">
              <a:spcBef>
                <a:spcPts val="2133"/>
              </a:spcBef>
              <a:spcAft>
                <a:spcPts val="0"/>
              </a:spcAft>
              <a:buSzPts val="2800"/>
              <a:buChar char="∙"/>
              <a:defRPr/>
            </a:lvl3pPr>
            <a:lvl4pPr marL="1219261" lvl="3" indent="-270947" rtl="0">
              <a:spcBef>
                <a:spcPts val="2133"/>
              </a:spcBef>
              <a:spcAft>
                <a:spcPts val="0"/>
              </a:spcAft>
              <a:buSzPts val="2800"/>
              <a:buChar char="∙"/>
              <a:defRPr/>
            </a:lvl4pPr>
            <a:lvl5pPr marL="1524076" lvl="4" indent="-270947" rtl="0">
              <a:spcBef>
                <a:spcPts val="2133"/>
              </a:spcBef>
              <a:spcAft>
                <a:spcPts val="0"/>
              </a:spcAft>
              <a:buSzPts val="2800"/>
              <a:buChar char="∙"/>
              <a:defRPr/>
            </a:lvl5pPr>
            <a:lvl6pPr marL="1828891" lvl="5" indent="-270947" rtl="0">
              <a:spcBef>
                <a:spcPts val="2133"/>
              </a:spcBef>
              <a:spcAft>
                <a:spcPts val="0"/>
              </a:spcAft>
              <a:buSzPts val="2800"/>
              <a:buChar char="∙"/>
              <a:defRPr/>
            </a:lvl6pPr>
            <a:lvl7pPr marL="2133707" lvl="6" indent="-270947" rtl="0">
              <a:spcBef>
                <a:spcPts val="2133"/>
              </a:spcBef>
              <a:spcAft>
                <a:spcPts val="0"/>
              </a:spcAft>
              <a:buSzPts val="2800"/>
              <a:buChar char="∙"/>
              <a:defRPr/>
            </a:lvl7pPr>
            <a:lvl8pPr marL="2438522" lvl="7" indent="-270947" rtl="0">
              <a:spcBef>
                <a:spcPts val="2133"/>
              </a:spcBef>
              <a:spcAft>
                <a:spcPts val="0"/>
              </a:spcAft>
              <a:buSzPts val="2800"/>
              <a:buChar char="∙"/>
              <a:defRPr/>
            </a:lvl8pPr>
            <a:lvl9pPr marL="2743337" lvl="8" indent="-270947" rtl="0">
              <a:spcBef>
                <a:spcPts val="2133"/>
              </a:spcBef>
              <a:spcAft>
                <a:spcPts val="2133"/>
              </a:spcAft>
              <a:buSzPts val="2800"/>
              <a:buChar char="∙"/>
              <a:defRPr/>
            </a:lvl9pPr>
          </a:lstStyle>
          <a:p>
            <a:endParaRPr/>
          </a:p>
        </p:txBody>
      </p:sp>
      <p:sp>
        <p:nvSpPr>
          <p:cNvPr id="134" name="Google Shape;134;p11"/>
          <p:cNvSpPr txBox="1">
            <a:spLocks noGrp="1"/>
          </p:cNvSpPr>
          <p:nvPr>
            <p:ph type="title"/>
          </p:nvPr>
        </p:nvSpPr>
        <p:spPr>
          <a:xfrm>
            <a:off x="999733" y="976167"/>
            <a:ext cx="10192400" cy="115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1"/>
          <p:cNvSpPr txBox="1">
            <a:spLocks noGrp="1"/>
          </p:cNvSpPr>
          <p:nvPr>
            <p:ph type="sldNum" idx="12"/>
          </p:nvPr>
        </p:nvSpPr>
        <p:spPr>
          <a:xfrm>
            <a:off x="11277600" y="6301133"/>
            <a:ext cx="564000" cy="1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sz="1867"/>
          </a:p>
        </p:txBody>
      </p:sp>
    </p:spTree>
    <p:extLst>
      <p:ext uri="{BB962C8B-B14F-4D97-AF65-F5344CB8AC3E}">
        <p14:creationId xmlns:p14="http://schemas.microsoft.com/office/powerpoint/2010/main" val="261791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90172-0225-450B-AB9D-2A12EB500FDB}" type="datetimeFigureOut">
              <a:rPr lang="en-US" smtClean="0"/>
              <a:t>30/09/2022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8A5CE-6B17-4385-9FF5-0D4E871BC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45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90172-0225-450B-AB9D-2A12EB500FDB}" type="datetimeFigureOut">
              <a:rPr lang="en-US" smtClean="0"/>
              <a:t>30/09/2022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8A5CE-6B17-4385-9FF5-0D4E871BC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98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90172-0225-450B-AB9D-2A12EB500FDB}" type="datetimeFigureOut">
              <a:rPr lang="en-US" smtClean="0"/>
              <a:t>30/09/2022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8A5CE-6B17-4385-9FF5-0D4E871BC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31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90172-0225-450B-AB9D-2A12EB500FDB}" type="datetimeFigureOut">
              <a:rPr lang="en-US" smtClean="0"/>
              <a:t>30/09/2022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8A5CE-6B17-4385-9FF5-0D4E871BC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28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90172-0225-450B-AB9D-2A12EB500FDB}" type="datetimeFigureOut">
              <a:rPr lang="en-US" smtClean="0"/>
              <a:t>30/09/2022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8A5CE-6B17-4385-9FF5-0D4E871BC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7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90172-0225-450B-AB9D-2A12EB500FDB}" type="datetimeFigureOut">
              <a:rPr lang="en-US" smtClean="0"/>
              <a:t>30/09/2022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8A5CE-6B17-4385-9FF5-0D4E871BC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8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90172-0225-450B-AB9D-2A12EB500FDB}" type="datetimeFigureOut">
              <a:rPr lang="en-US" smtClean="0"/>
              <a:t>30/09/2022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8A5CE-6B17-4385-9FF5-0D4E871BC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52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90172-0225-450B-AB9D-2A12EB500FDB}" type="datetimeFigureOut">
              <a:rPr lang="en-US" smtClean="0"/>
              <a:t>30/09/2022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8A5CE-6B17-4385-9FF5-0D4E871BC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59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90172-0225-450B-AB9D-2A12EB500FDB}" type="datetimeFigureOut">
              <a:rPr lang="en-US" smtClean="0"/>
              <a:t>30/09/2022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8A5CE-6B17-4385-9FF5-0D4E871BC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8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xuanthulab.net/tao-bang-voi-create-table-kieu-du-lieu-cot-trong-sql.html#PrimaryKey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2"/>
          <p:cNvSpPr txBox="1">
            <a:spLocks noGrp="1"/>
          </p:cNvSpPr>
          <p:nvPr>
            <p:ph type="title"/>
          </p:nvPr>
        </p:nvSpPr>
        <p:spPr>
          <a:xfrm>
            <a:off x="355833" y="980567"/>
            <a:ext cx="11470600" cy="489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7200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Giới</a:t>
            </a:r>
            <a:r>
              <a:rPr lang="en-US" sz="72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US" sz="7200" dirty="0" err="1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thiệu</a:t>
            </a:r>
            <a:r>
              <a:rPr lang="en-US" sz="72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/>
            </a:r>
            <a:br>
              <a:rPr lang="en-US" sz="72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</a:br>
            <a:r>
              <a:rPr lang="en-US" sz="7200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Entity Framework</a:t>
            </a:r>
            <a:endParaRPr sz="72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302" y="2849830"/>
            <a:ext cx="10193395" cy="11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64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9"/>
          <p:cNvSpPr txBox="1">
            <a:spLocks noGrp="1"/>
          </p:cNvSpPr>
          <p:nvPr>
            <p:ph type="body" idx="2"/>
          </p:nvPr>
        </p:nvSpPr>
        <p:spPr>
          <a:xfrm>
            <a:off x="999732" y="2090085"/>
            <a:ext cx="10838600" cy="835994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spcBef>
                <a:spcPts val="1333"/>
              </a:spcBef>
              <a:spcAft>
                <a:spcPts val="1333"/>
              </a:spcAft>
              <a:buNone/>
            </a:pPr>
            <a:r>
              <a:rPr lang="en-US" sz="4000" b="1" dirty="0" err="1">
                <a:latin typeface="Arimo" panose="020B0604020202020204"/>
              </a:rPr>
              <a:t>Cách</a:t>
            </a:r>
            <a:r>
              <a:rPr lang="en-US" sz="4000" b="1" dirty="0">
                <a:latin typeface="Arimo" panose="020B0604020202020204"/>
              </a:rPr>
              <a:t> </a:t>
            </a:r>
            <a:r>
              <a:rPr lang="en-US" sz="4000" b="1" dirty="0" err="1">
                <a:latin typeface="Arimo" panose="020B0604020202020204"/>
              </a:rPr>
              <a:t>tiếp</a:t>
            </a:r>
            <a:r>
              <a:rPr lang="en-US" sz="4000" b="1" dirty="0">
                <a:latin typeface="Arimo" panose="020B0604020202020204"/>
              </a:rPr>
              <a:t> </a:t>
            </a:r>
            <a:r>
              <a:rPr lang="en-US" sz="4000" b="1" dirty="0" err="1">
                <a:latin typeface="Arimo" panose="020B0604020202020204"/>
              </a:rPr>
              <a:t>cận</a:t>
            </a:r>
            <a:r>
              <a:rPr lang="en-US" sz="4000" b="1" dirty="0">
                <a:latin typeface="Arimo" panose="020B0604020202020204"/>
              </a:rPr>
              <a:t> </a:t>
            </a:r>
            <a:r>
              <a:rPr lang="en-US" sz="4000" b="1" dirty="0" err="1">
                <a:latin typeface="Arimo" panose="020B0604020202020204"/>
              </a:rPr>
              <a:t>phát</a:t>
            </a:r>
            <a:r>
              <a:rPr lang="en-US" sz="4000" b="1" dirty="0">
                <a:latin typeface="Arimo" panose="020B0604020202020204"/>
              </a:rPr>
              <a:t> </a:t>
            </a:r>
            <a:r>
              <a:rPr lang="en-US" sz="4000" b="1" dirty="0" err="1">
                <a:latin typeface="Arimo" panose="020B0604020202020204"/>
              </a:rPr>
              <a:t>triển</a:t>
            </a:r>
            <a:r>
              <a:rPr lang="en-US" sz="4000" b="1" dirty="0">
                <a:latin typeface="Arimo" panose="020B0604020202020204"/>
              </a:rPr>
              <a:t> </a:t>
            </a:r>
            <a:r>
              <a:rPr lang="en-US" sz="4000" b="1" dirty="0" err="1">
                <a:latin typeface="Arimo" panose="020B0604020202020204"/>
              </a:rPr>
              <a:t>của</a:t>
            </a:r>
            <a:r>
              <a:rPr lang="en-US" sz="4000" b="1" dirty="0">
                <a:latin typeface="Arimo" panose="020B0604020202020204"/>
              </a:rPr>
              <a:t> Entity Framework</a:t>
            </a:r>
          </a:p>
          <a:p>
            <a:pPr>
              <a:spcBef>
                <a:spcPts val="1333"/>
              </a:spcBef>
              <a:spcAft>
                <a:spcPts val="1333"/>
              </a:spcAft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mo" panose="020B0604020202020204"/>
              </a:rPr>
              <a:t>Code First</a:t>
            </a:r>
          </a:p>
          <a:p>
            <a:pPr marL="0" indent="0">
              <a:spcBef>
                <a:spcPts val="1333"/>
              </a:spcBef>
              <a:spcAft>
                <a:spcPts val="1333"/>
              </a:spcAft>
              <a:buNone/>
            </a:pPr>
            <a:endParaRPr lang="en-US" sz="3200" dirty="0" smtClean="0"/>
          </a:p>
        </p:txBody>
      </p:sp>
      <p:sp>
        <p:nvSpPr>
          <p:cNvPr id="502" name="Google Shape;502;p49"/>
          <p:cNvSpPr txBox="1">
            <a:spLocks noGrp="1"/>
          </p:cNvSpPr>
          <p:nvPr>
            <p:ph type="title"/>
          </p:nvPr>
        </p:nvSpPr>
        <p:spPr>
          <a:xfrm>
            <a:off x="999731" y="901337"/>
            <a:ext cx="10838601" cy="841344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 sz="6000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1.Tổng </a:t>
            </a:r>
            <a:r>
              <a:rPr lang="en-US" sz="6000" dirty="0" err="1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quan</a:t>
            </a:r>
            <a:r>
              <a:rPr lang="en-US" sz="6000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Entity Framework</a:t>
            </a:r>
            <a:endParaRPr sz="60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sp>
        <p:nvSpPr>
          <p:cNvPr id="499" name="Google Shape;499;p4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fld id="{00000000-1234-1234-1234-123412341234}" type="slidenum">
              <a:rPr lang="en">
                <a:latin typeface="Arimo"/>
                <a:ea typeface="Arimo"/>
                <a:cs typeface="Arimo"/>
                <a:sym typeface="Arimo"/>
              </a:rPr>
              <a:pPr/>
              <a:t>10</a:t>
            </a:fld>
            <a:endParaRPr sz="1733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731" y="3657055"/>
            <a:ext cx="7074315" cy="264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5042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9"/>
          <p:cNvSpPr txBox="1">
            <a:spLocks noGrp="1"/>
          </p:cNvSpPr>
          <p:nvPr>
            <p:ph type="body" idx="2"/>
          </p:nvPr>
        </p:nvSpPr>
        <p:spPr>
          <a:xfrm>
            <a:off x="999732" y="2090085"/>
            <a:ext cx="10838600" cy="835994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spcBef>
                <a:spcPts val="1333"/>
              </a:spcBef>
              <a:spcAft>
                <a:spcPts val="1333"/>
              </a:spcAft>
              <a:buNone/>
            </a:pPr>
            <a:r>
              <a:rPr lang="en-US" sz="4000" b="1" dirty="0" err="1">
                <a:latin typeface="Arimo" panose="020B0604020202020204"/>
              </a:rPr>
              <a:t>Cách</a:t>
            </a:r>
            <a:r>
              <a:rPr lang="en-US" sz="4000" b="1" dirty="0">
                <a:latin typeface="Arimo" panose="020B0604020202020204"/>
              </a:rPr>
              <a:t> </a:t>
            </a:r>
            <a:r>
              <a:rPr lang="en-US" sz="4000" b="1" dirty="0" err="1">
                <a:latin typeface="Arimo" panose="020B0604020202020204"/>
              </a:rPr>
              <a:t>tiếp</a:t>
            </a:r>
            <a:r>
              <a:rPr lang="en-US" sz="4000" b="1" dirty="0">
                <a:latin typeface="Arimo" panose="020B0604020202020204"/>
              </a:rPr>
              <a:t> </a:t>
            </a:r>
            <a:r>
              <a:rPr lang="en-US" sz="4000" b="1" dirty="0" err="1">
                <a:latin typeface="Arimo" panose="020B0604020202020204"/>
              </a:rPr>
              <a:t>cận</a:t>
            </a:r>
            <a:r>
              <a:rPr lang="en-US" sz="4000" b="1" dirty="0">
                <a:latin typeface="Arimo" panose="020B0604020202020204"/>
              </a:rPr>
              <a:t> </a:t>
            </a:r>
            <a:r>
              <a:rPr lang="en-US" sz="4000" b="1" dirty="0" err="1">
                <a:latin typeface="Arimo" panose="020B0604020202020204"/>
              </a:rPr>
              <a:t>phát</a:t>
            </a:r>
            <a:r>
              <a:rPr lang="en-US" sz="4000" b="1" dirty="0">
                <a:latin typeface="Arimo" panose="020B0604020202020204"/>
              </a:rPr>
              <a:t> </a:t>
            </a:r>
            <a:r>
              <a:rPr lang="en-US" sz="4000" b="1" dirty="0" err="1">
                <a:latin typeface="Arimo" panose="020B0604020202020204"/>
              </a:rPr>
              <a:t>triển</a:t>
            </a:r>
            <a:r>
              <a:rPr lang="en-US" sz="4000" b="1" dirty="0">
                <a:latin typeface="Arimo" panose="020B0604020202020204"/>
              </a:rPr>
              <a:t> </a:t>
            </a:r>
            <a:r>
              <a:rPr lang="en-US" sz="4000" b="1" dirty="0" err="1">
                <a:latin typeface="Arimo" panose="020B0604020202020204"/>
              </a:rPr>
              <a:t>của</a:t>
            </a:r>
            <a:r>
              <a:rPr lang="en-US" sz="4000" b="1" dirty="0">
                <a:latin typeface="Arimo" panose="020B0604020202020204"/>
              </a:rPr>
              <a:t> Entity Framework</a:t>
            </a:r>
          </a:p>
          <a:p>
            <a:pPr>
              <a:spcBef>
                <a:spcPts val="1333"/>
              </a:spcBef>
              <a:spcAft>
                <a:spcPts val="1333"/>
              </a:spcAft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mo" panose="020B0604020202020204"/>
              </a:rPr>
              <a:t>Model </a:t>
            </a:r>
            <a:r>
              <a:rPr lang="en-US" sz="3200" dirty="0">
                <a:latin typeface="Arimo" panose="020B0604020202020204"/>
              </a:rPr>
              <a:t>First</a:t>
            </a:r>
            <a:endParaRPr lang="en-US" sz="3200" dirty="0" smtClean="0">
              <a:latin typeface="Arimo" panose="020B0604020202020204"/>
            </a:endParaRPr>
          </a:p>
        </p:txBody>
      </p:sp>
      <p:sp>
        <p:nvSpPr>
          <p:cNvPr id="502" name="Google Shape;502;p49"/>
          <p:cNvSpPr txBox="1">
            <a:spLocks noGrp="1"/>
          </p:cNvSpPr>
          <p:nvPr>
            <p:ph type="title"/>
          </p:nvPr>
        </p:nvSpPr>
        <p:spPr>
          <a:xfrm>
            <a:off x="999731" y="901337"/>
            <a:ext cx="10838601" cy="841344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 sz="6000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1.Tổng </a:t>
            </a:r>
            <a:r>
              <a:rPr lang="en-US" sz="6000" dirty="0" err="1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quan</a:t>
            </a:r>
            <a:r>
              <a:rPr lang="en-US" sz="6000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Entity Framework</a:t>
            </a:r>
            <a:endParaRPr sz="60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sp>
        <p:nvSpPr>
          <p:cNvPr id="499" name="Google Shape;499;p4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fld id="{00000000-1234-1234-1234-123412341234}" type="slidenum">
              <a:rPr lang="en">
                <a:latin typeface="Arimo"/>
                <a:ea typeface="Arimo"/>
                <a:cs typeface="Arimo"/>
                <a:sym typeface="Arimo"/>
              </a:rPr>
              <a:pPr/>
              <a:t>11</a:t>
            </a:fld>
            <a:endParaRPr sz="1733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40" y="3618411"/>
            <a:ext cx="4272195" cy="306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430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9"/>
          <p:cNvSpPr txBox="1">
            <a:spLocks noGrp="1"/>
          </p:cNvSpPr>
          <p:nvPr>
            <p:ph type="body" idx="2"/>
          </p:nvPr>
        </p:nvSpPr>
        <p:spPr>
          <a:xfrm>
            <a:off x="999733" y="2090085"/>
            <a:ext cx="8514104" cy="835994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spcBef>
                <a:spcPts val="1333"/>
              </a:spcBef>
              <a:spcAft>
                <a:spcPts val="1333"/>
              </a:spcAft>
              <a:buNone/>
            </a:pPr>
            <a:r>
              <a:rPr lang="en-US" sz="4000" b="1" dirty="0" err="1" smtClean="0">
                <a:latin typeface="Arimo" panose="020B0604020202020204"/>
                <a:cs typeface="Arial" panose="020B0604020202020204" pitchFamily="34" charset="0"/>
              </a:rPr>
              <a:t>Cài</a:t>
            </a:r>
            <a:r>
              <a:rPr lang="en-US" sz="4000" b="1" dirty="0" smtClean="0">
                <a:latin typeface="Arimo" panose="020B0604020202020204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mo" panose="020B0604020202020204"/>
                <a:cs typeface="Arial" panose="020B0604020202020204" pitchFamily="34" charset="0"/>
              </a:rPr>
              <a:t>đặt</a:t>
            </a:r>
            <a:r>
              <a:rPr lang="en-US" sz="4000" b="1" dirty="0" smtClean="0">
                <a:latin typeface="Arimo" panose="020B0604020202020204"/>
                <a:cs typeface="Arial" panose="020B0604020202020204" pitchFamily="34" charset="0"/>
              </a:rPr>
              <a:t> Entity Framework Core</a:t>
            </a:r>
          </a:p>
        </p:txBody>
      </p:sp>
      <p:sp>
        <p:nvSpPr>
          <p:cNvPr id="502" name="Google Shape;502;p49"/>
          <p:cNvSpPr txBox="1">
            <a:spLocks noGrp="1"/>
          </p:cNvSpPr>
          <p:nvPr>
            <p:ph type="title"/>
          </p:nvPr>
        </p:nvSpPr>
        <p:spPr>
          <a:xfrm>
            <a:off x="999731" y="901337"/>
            <a:ext cx="10838601" cy="841344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 sz="6000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1.Tổng </a:t>
            </a:r>
            <a:r>
              <a:rPr lang="en-US" sz="6000" dirty="0" err="1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quan</a:t>
            </a:r>
            <a:r>
              <a:rPr lang="en-US" sz="6000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Entity Framework</a:t>
            </a:r>
            <a:endParaRPr sz="60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sp>
        <p:nvSpPr>
          <p:cNvPr id="499" name="Google Shape;499;p4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fld id="{00000000-1234-1234-1234-123412341234}" type="slidenum">
              <a:rPr lang="en">
                <a:latin typeface="Arimo"/>
                <a:ea typeface="Arimo"/>
                <a:cs typeface="Arimo"/>
                <a:sym typeface="Arimo"/>
              </a:rPr>
              <a:pPr/>
              <a:t>12</a:t>
            </a:fld>
            <a:endParaRPr sz="1733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9731" y="3273483"/>
            <a:ext cx="576682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rimo" panose="020B0604020202020204"/>
                <a:cs typeface="Arial" panose="020B0604020202020204" pitchFamily="34" charset="0"/>
              </a:rPr>
              <a:t>Trong</a:t>
            </a:r>
            <a:r>
              <a:rPr lang="en-US" sz="3200" dirty="0">
                <a:latin typeface="Arimo" panose="020B0604020202020204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mo" panose="020B0604020202020204"/>
                <a:cs typeface="Arial" panose="020B0604020202020204" pitchFamily="34" charset="0"/>
              </a:rPr>
              <a:t>mục</a:t>
            </a:r>
            <a:r>
              <a:rPr lang="en-US" sz="3200" dirty="0">
                <a:latin typeface="Arimo" panose="020B0604020202020204"/>
                <a:cs typeface="Arial" panose="020B0604020202020204" pitchFamily="34" charset="0"/>
              </a:rPr>
              <a:t> </a:t>
            </a:r>
            <a:r>
              <a:rPr lang="en-US" sz="3200" b="1" dirty="0">
                <a:latin typeface="Arimo" panose="020B0604020202020204"/>
                <a:cs typeface="Arial" panose="020B0604020202020204" pitchFamily="34" charset="0"/>
              </a:rPr>
              <a:t>Solution Explorer</a:t>
            </a:r>
            <a:r>
              <a:rPr lang="en-US" sz="3200" dirty="0">
                <a:latin typeface="Arimo" panose="020B0604020202020204"/>
                <a:cs typeface="Arial" panose="020B0604020202020204" pitchFamily="34" charset="0"/>
              </a:rPr>
              <a:t>, </a:t>
            </a:r>
            <a:r>
              <a:rPr lang="en-US" sz="3200" dirty="0" err="1">
                <a:latin typeface="Arimo" panose="020B0604020202020204"/>
                <a:cs typeface="Arial" panose="020B0604020202020204" pitchFamily="34" charset="0"/>
              </a:rPr>
              <a:t>chuột</a:t>
            </a:r>
            <a:r>
              <a:rPr lang="en-US" sz="3200" dirty="0">
                <a:latin typeface="Arimo" panose="020B0604020202020204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mo" panose="020B0604020202020204"/>
                <a:cs typeface="Arial" panose="020B0604020202020204" pitchFamily="34" charset="0"/>
              </a:rPr>
              <a:t>phải</a:t>
            </a:r>
            <a:r>
              <a:rPr lang="en-US" sz="3200" dirty="0">
                <a:latin typeface="Arimo" panose="020B0604020202020204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mo" panose="020B0604020202020204"/>
                <a:cs typeface="Arial" panose="020B0604020202020204" pitchFamily="34" charset="0"/>
              </a:rPr>
              <a:t>lên</a:t>
            </a:r>
            <a:r>
              <a:rPr lang="en-US" sz="3200" dirty="0">
                <a:latin typeface="Arimo" panose="020B0604020202020204"/>
                <a:cs typeface="Arial" panose="020B0604020202020204" pitchFamily="34" charset="0"/>
              </a:rPr>
              <a:t> </a:t>
            </a:r>
            <a:r>
              <a:rPr lang="en-US" sz="3200" b="1" dirty="0">
                <a:latin typeface="Arimo" panose="020B0604020202020204"/>
                <a:cs typeface="Arial" panose="020B0604020202020204" pitchFamily="34" charset="0"/>
              </a:rPr>
              <a:t>project</a:t>
            </a:r>
            <a:r>
              <a:rPr lang="en-US" sz="3200" dirty="0">
                <a:latin typeface="Arimo" panose="020B0604020202020204"/>
                <a:cs typeface="Arial" panose="020B0604020202020204" pitchFamily="34" charset="0"/>
              </a:rPr>
              <a:t> -&gt; </a:t>
            </a:r>
            <a:r>
              <a:rPr lang="en-US" sz="3200" dirty="0" err="1">
                <a:latin typeface="Arimo" panose="020B0604020202020204"/>
                <a:cs typeface="Arial" panose="020B0604020202020204" pitchFamily="34" charset="0"/>
              </a:rPr>
              <a:t>chọn</a:t>
            </a:r>
            <a:r>
              <a:rPr lang="en-US" sz="3200" dirty="0">
                <a:latin typeface="Arimo" panose="020B0604020202020204"/>
                <a:cs typeface="Arial" panose="020B0604020202020204" pitchFamily="34" charset="0"/>
              </a:rPr>
              <a:t> </a:t>
            </a:r>
            <a:r>
              <a:rPr lang="en-US" sz="3200" b="1" dirty="0">
                <a:latin typeface="Arimo" panose="020B0604020202020204"/>
                <a:cs typeface="Arial" panose="020B0604020202020204" pitchFamily="34" charset="0"/>
              </a:rPr>
              <a:t>Manage </a:t>
            </a:r>
            <a:r>
              <a:rPr lang="en-US" sz="3200" b="1" dirty="0" err="1">
                <a:latin typeface="Arimo" panose="020B0604020202020204"/>
                <a:cs typeface="Arial" panose="020B0604020202020204" pitchFamily="34" charset="0"/>
              </a:rPr>
              <a:t>NuGet</a:t>
            </a:r>
            <a:r>
              <a:rPr lang="en-US" sz="3200" b="1" dirty="0">
                <a:latin typeface="Arimo" panose="020B0604020202020204"/>
                <a:cs typeface="Arial" panose="020B0604020202020204" pitchFamily="34" charset="0"/>
              </a:rPr>
              <a:t> Packages…</a:t>
            </a:r>
            <a:endParaRPr lang="en-US" sz="3200" dirty="0">
              <a:latin typeface="Arimo" panose="020B0604020202020204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352" y="3273483"/>
            <a:ext cx="4221248" cy="30276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056352" y="3273483"/>
            <a:ext cx="1382254" cy="2796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438606" y="5238206"/>
            <a:ext cx="1711234" cy="3396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620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9"/>
          <p:cNvSpPr txBox="1">
            <a:spLocks noGrp="1"/>
          </p:cNvSpPr>
          <p:nvPr>
            <p:ph type="body" idx="2"/>
          </p:nvPr>
        </p:nvSpPr>
        <p:spPr>
          <a:xfrm>
            <a:off x="999733" y="2090085"/>
            <a:ext cx="8514104" cy="835994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spcBef>
                <a:spcPts val="1333"/>
              </a:spcBef>
              <a:spcAft>
                <a:spcPts val="1333"/>
              </a:spcAft>
              <a:buNone/>
            </a:pPr>
            <a:r>
              <a:rPr lang="en-US" sz="4000" b="1" dirty="0" err="1" smtClean="0">
                <a:latin typeface="Arimo" panose="020B0604020202020204"/>
                <a:cs typeface="Arial" panose="020B0604020202020204" pitchFamily="34" charset="0"/>
              </a:rPr>
              <a:t>Cài</a:t>
            </a:r>
            <a:r>
              <a:rPr lang="en-US" sz="4000" b="1" dirty="0" smtClean="0">
                <a:latin typeface="Arimo" panose="020B0604020202020204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mo" panose="020B0604020202020204"/>
                <a:cs typeface="Arial" panose="020B0604020202020204" pitchFamily="34" charset="0"/>
              </a:rPr>
              <a:t>đặt</a:t>
            </a:r>
            <a:r>
              <a:rPr lang="en-US" sz="4000" b="1" dirty="0" smtClean="0">
                <a:latin typeface="Arimo" panose="020B0604020202020204"/>
                <a:cs typeface="Arial" panose="020B0604020202020204" pitchFamily="34" charset="0"/>
              </a:rPr>
              <a:t> Entity Framework Core</a:t>
            </a:r>
          </a:p>
        </p:txBody>
      </p:sp>
      <p:sp>
        <p:nvSpPr>
          <p:cNvPr id="502" name="Google Shape;502;p49"/>
          <p:cNvSpPr txBox="1">
            <a:spLocks noGrp="1"/>
          </p:cNvSpPr>
          <p:nvPr>
            <p:ph type="title"/>
          </p:nvPr>
        </p:nvSpPr>
        <p:spPr>
          <a:xfrm>
            <a:off x="999731" y="901337"/>
            <a:ext cx="10838601" cy="841344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 sz="6000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1.Tổng </a:t>
            </a:r>
            <a:r>
              <a:rPr lang="en-US" sz="6000" dirty="0" err="1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quan</a:t>
            </a:r>
            <a:r>
              <a:rPr lang="en-US" sz="6000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Entity Framework</a:t>
            </a:r>
            <a:endParaRPr sz="60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sp>
        <p:nvSpPr>
          <p:cNvPr id="499" name="Google Shape;499;p4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fld id="{00000000-1234-1234-1234-123412341234}" type="slidenum">
              <a:rPr lang="en">
                <a:latin typeface="Arimo"/>
                <a:ea typeface="Arimo"/>
                <a:cs typeface="Arimo"/>
                <a:sym typeface="Arimo"/>
              </a:rPr>
              <a:pPr/>
              <a:t>13</a:t>
            </a:fld>
            <a:endParaRPr sz="1733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9731" y="3273483"/>
            <a:ext cx="10277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mo" panose="020B0604020202020204"/>
                <a:cs typeface="Arial" panose="020B0604020202020204" pitchFamily="34" charset="0"/>
              </a:rPr>
              <a:t>Click Entity </a:t>
            </a:r>
            <a:r>
              <a:rPr lang="en-US" sz="3200" dirty="0" smtClean="0">
                <a:latin typeface="Arimo" panose="020B0604020202020204"/>
                <a:cs typeface="Arial" panose="020B0604020202020204" pitchFamily="34" charset="0"/>
              </a:rPr>
              <a:t>Framework Core </a:t>
            </a:r>
            <a:r>
              <a:rPr lang="en-US" sz="3200" dirty="0">
                <a:latin typeface="Arimo" panose="020B0604020202020204"/>
                <a:cs typeface="Arial" panose="020B0604020202020204" pitchFamily="34" charset="0"/>
              </a:rPr>
              <a:t>-&gt; </a:t>
            </a:r>
            <a:r>
              <a:rPr lang="en-US" sz="3200" dirty="0" err="1">
                <a:latin typeface="Arimo" panose="020B0604020202020204"/>
                <a:cs typeface="Arial" panose="020B0604020202020204" pitchFamily="34" charset="0"/>
              </a:rPr>
              <a:t>chọn</a:t>
            </a:r>
            <a:r>
              <a:rPr lang="en-US" sz="3200" dirty="0">
                <a:latin typeface="Arimo" panose="020B0604020202020204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mo" panose="020B0604020202020204"/>
                <a:cs typeface="Arial" panose="020B0604020202020204" pitchFamily="34" charset="0"/>
              </a:rPr>
              <a:t>Instal</a:t>
            </a:r>
            <a:endParaRPr lang="en-US" sz="3200" dirty="0">
              <a:latin typeface="Arimo" panose="020B0604020202020204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731" y="4205662"/>
            <a:ext cx="9877276" cy="118339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513837" y="4963886"/>
            <a:ext cx="1363170" cy="3265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811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9"/>
          <p:cNvSpPr txBox="1">
            <a:spLocks noGrp="1"/>
          </p:cNvSpPr>
          <p:nvPr>
            <p:ph type="body" idx="2"/>
          </p:nvPr>
        </p:nvSpPr>
        <p:spPr>
          <a:xfrm>
            <a:off x="999733" y="2090085"/>
            <a:ext cx="8514104" cy="835994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spcBef>
                <a:spcPts val="1333"/>
              </a:spcBef>
              <a:spcAft>
                <a:spcPts val="1333"/>
              </a:spcAft>
              <a:buNone/>
            </a:pPr>
            <a:r>
              <a:rPr lang="en-US" sz="4000" b="1" dirty="0" err="1" smtClean="0">
                <a:latin typeface="Arimo" panose="020B0604020202020204"/>
                <a:cs typeface="Arial" panose="020B0604020202020204" pitchFamily="34" charset="0"/>
              </a:rPr>
              <a:t>Cài</a:t>
            </a:r>
            <a:r>
              <a:rPr lang="en-US" sz="4000" b="1" dirty="0" smtClean="0">
                <a:latin typeface="Arimo" panose="020B0604020202020204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mo" panose="020B0604020202020204"/>
                <a:cs typeface="Arial" panose="020B0604020202020204" pitchFamily="34" charset="0"/>
              </a:rPr>
              <a:t>đặt</a:t>
            </a:r>
            <a:r>
              <a:rPr lang="en-US" sz="4000" b="1" dirty="0" smtClean="0">
                <a:latin typeface="Arimo" panose="020B0604020202020204"/>
                <a:cs typeface="Arial" panose="020B0604020202020204" pitchFamily="34" charset="0"/>
              </a:rPr>
              <a:t> Entity Framework Core</a:t>
            </a:r>
          </a:p>
        </p:txBody>
      </p:sp>
      <p:sp>
        <p:nvSpPr>
          <p:cNvPr id="502" name="Google Shape;502;p49"/>
          <p:cNvSpPr txBox="1">
            <a:spLocks noGrp="1"/>
          </p:cNvSpPr>
          <p:nvPr>
            <p:ph type="title"/>
          </p:nvPr>
        </p:nvSpPr>
        <p:spPr>
          <a:xfrm>
            <a:off x="999731" y="901337"/>
            <a:ext cx="10838601" cy="841344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 sz="6000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1.Tổng </a:t>
            </a:r>
            <a:r>
              <a:rPr lang="en-US" sz="6000" dirty="0" err="1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quan</a:t>
            </a:r>
            <a:r>
              <a:rPr lang="en-US" sz="6000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Entity Framework</a:t>
            </a:r>
            <a:endParaRPr sz="60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sp>
        <p:nvSpPr>
          <p:cNvPr id="499" name="Google Shape;499;p4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fld id="{00000000-1234-1234-1234-123412341234}" type="slidenum">
              <a:rPr lang="en">
                <a:latin typeface="Arimo"/>
                <a:ea typeface="Arimo"/>
                <a:cs typeface="Arimo"/>
                <a:sym typeface="Arimo"/>
              </a:rPr>
              <a:pPr/>
              <a:t>14</a:t>
            </a:fld>
            <a:endParaRPr sz="1733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9732" y="3273483"/>
            <a:ext cx="36417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rimo" panose="020B0604020202020204"/>
                <a:cs typeface="Arial" panose="020B0604020202020204" pitchFamily="34" charset="0"/>
              </a:rPr>
              <a:t>Kiểm</a:t>
            </a:r>
            <a:r>
              <a:rPr lang="en-US" sz="3200" dirty="0">
                <a:latin typeface="Arimo" panose="020B0604020202020204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mo" panose="020B0604020202020204"/>
                <a:cs typeface="Arial" panose="020B0604020202020204" pitchFamily="34" charset="0"/>
              </a:rPr>
              <a:t>tra</a:t>
            </a:r>
            <a:r>
              <a:rPr lang="en-US" sz="3200" dirty="0">
                <a:latin typeface="Arimo" panose="020B0604020202020204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mo" panose="020B0604020202020204"/>
                <a:cs typeface="Arial" panose="020B0604020202020204" pitchFamily="34" charset="0"/>
              </a:rPr>
              <a:t>nó</a:t>
            </a:r>
            <a:r>
              <a:rPr lang="en-US" sz="3200" dirty="0">
                <a:latin typeface="Arimo" panose="020B0604020202020204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mo" panose="020B0604020202020204"/>
                <a:cs typeface="Arial" panose="020B0604020202020204" pitchFamily="34" charset="0"/>
              </a:rPr>
              <a:t>trong</a:t>
            </a:r>
            <a:r>
              <a:rPr lang="en-US" sz="3200" dirty="0">
                <a:latin typeface="Arimo" panose="020B0604020202020204"/>
                <a:cs typeface="Arial" panose="020B0604020202020204" pitchFamily="34" charset="0"/>
              </a:rPr>
              <a:t> </a:t>
            </a:r>
            <a:r>
              <a:rPr lang="en-US" sz="3200" b="1" dirty="0">
                <a:latin typeface="Arimo" panose="020B0604020202020204"/>
                <a:cs typeface="Arial" panose="020B0604020202020204" pitchFamily="34" charset="0"/>
              </a:rPr>
              <a:t>Dependencies</a:t>
            </a:r>
            <a:r>
              <a:rPr lang="en-US" sz="3200" dirty="0">
                <a:latin typeface="Arimo" panose="020B0604020202020204"/>
                <a:cs typeface="Arial" panose="020B0604020202020204" pitchFamily="34" charset="0"/>
              </a:rPr>
              <a:t> -&gt; </a:t>
            </a:r>
            <a:r>
              <a:rPr lang="en-US" sz="3200" b="1" dirty="0" smtClean="0">
                <a:latin typeface="Arimo" panose="020B0604020202020204"/>
                <a:cs typeface="Arial" panose="020B0604020202020204" pitchFamily="34" charset="0"/>
              </a:rPr>
              <a:t>Package</a:t>
            </a:r>
            <a:endParaRPr lang="en-US" sz="3200" b="1" dirty="0">
              <a:latin typeface="Arimo" panose="020B0604020202020204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458" y="3273483"/>
            <a:ext cx="6072142" cy="302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38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9"/>
          <p:cNvSpPr txBox="1">
            <a:spLocks noGrp="1"/>
          </p:cNvSpPr>
          <p:nvPr>
            <p:ph type="body" idx="2"/>
          </p:nvPr>
        </p:nvSpPr>
        <p:spPr>
          <a:xfrm>
            <a:off x="999733" y="2090085"/>
            <a:ext cx="8514104" cy="835994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spcBef>
                <a:spcPts val="1333"/>
              </a:spcBef>
              <a:spcAft>
                <a:spcPts val="1333"/>
              </a:spcAft>
              <a:buNone/>
            </a:pPr>
            <a:r>
              <a:rPr lang="en-US" sz="4000" b="1" dirty="0" err="1" smtClean="0">
                <a:latin typeface="Arimo" panose="020B0604020202020204"/>
                <a:cs typeface="Arial" panose="020B0604020202020204" pitchFamily="34" charset="0"/>
              </a:rPr>
              <a:t>Cài</a:t>
            </a:r>
            <a:r>
              <a:rPr lang="en-US" sz="4000" b="1" dirty="0" smtClean="0">
                <a:latin typeface="Arimo" panose="020B0604020202020204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mo" panose="020B0604020202020204"/>
                <a:cs typeface="Arial" panose="020B0604020202020204" pitchFamily="34" charset="0"/>
              </a:rPr>
              <a:t>đặt</a:t>
            </a:r>
            <a:r>
              <a:rPr lang="en-US" sz="4000" b="1" dirty="0" smtClean="0">
                <a:latin typeface="Arimo" panose="020B0604020202020204"/>
                <a:cs typeface="Arial" panose="020B0604020202020204" pitchFamily="34" charset="0"/>
              </a:rPr>
              <a:t> Entity Framework Core</a:t>
            </a:r>
          </a:p>
        </p:txBody>
      </p:sp>
      <p:sp>
        <p:nvSpPr>
          <p:cNvPr id="502" name="Google Shape;502;p49"/>
          <p:cNvSpPr txBox="1">
            <a:spLocks noGrp="1"/>
          </p:cNvSpPr>
          <p:nvPr>
            <p:ph type="title"/>
          </p:nvPr>
        </p:nvSpPr>
        <p:spPr>
          <a:xfrm>
            <a:off x="999731" y="901337"/>
            <a:ext cx="10838601" cy="841344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 sz="6000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1.Tổng </a:t>
            </a:r>
            <a:r>
              <a:rPr lang="en-US" sz="6000" dirty="0" err="1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quan</a:t>
            </a:r>
            <a:r>
              <a:rPr lang="en-US" sz="6000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Entity Framework</a:t>
            </a:r>
            <a:endParaRPr sz="60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sp>
        <p:nvSpPr>
          <p:cNvPr id="499" name="Google Shape;499;p4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fld id="{00000000-1234-1234-1234-123412341234}" type="slidenum">
              <a:rPr lang="en">
                <a:latin typeface="Arimo"/>
                <a:ea typeface="Arimo"/>
                <a:cs typeface="Arimo"/>
                <a:sym typeface="Arimo"/>
              </a:rPr>
              <a:pPr/>
              <a:t>15</a:t>
            </a:fld>
            <a:endParaRPr sz="1733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9731" y="3273483"/>
            <a:ext cx="69424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mo" panose="020B0604020202020204"/>
                <a:cs typeface="Arial" panose="020B0604020202020204" pitchFamily="34" charset="0"/>
              </a:rPr>
              <a:t>Tools -&gt; </a:t>
            </a:r>
            <a:r>
              <a:rPr lang="en-US" sz="3200" b="1" dirty="0" err="1">
                <a:latin typeface="Arimo" panose="020B0604020202020204"/>
                <a:cs typeface="Arial" panose="020B0604020202020204" pitchFamily="34" charset="0"/>
              </a:rPr>
              <a:t>NuGet</a:t>
            </a:r>
            <a:r>
              <a:rPr lang="en-US" sz="3200" b="1" dirty="0">
                <a:latin typeface="Arimo" panose="020B0604020202020204"/>
                <a:cs typeface="Arial" panose="020B0604020202020204" pitchFamily="34" charset="0"/>
              </a:rPr>
              <a:t> Package Manager -&gt; Package Manager Console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731" y="4698105"/>
            <a:ext cx="10277870" cy="50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1432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9"/>
          <p:cNvSpPr txBox="1">
            <a:spLocks noGrp="1"/>
          </p:cNvSpPr>
          <p:nvPr>
            <p:ph type="body" idx="2"/>
          </p:nvPr>
        </p:nvSpPr>
        <p:spPr>
          <a:xfrm>
            <a:off x="999732" y="2090085"/>
            <a:ext cx="10277867" cy="835994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spcBef>
                <a:spcPts val="1333"/>
              </a:spcBef>
              <a:spcAft>
                <a:spcPts val="1333"/>
              </a:spcAft>
              <a:buNone/>
            </a:pPr>
            <a:r>
              <a:rPr lang="en-US" sz="4000" b="1" dirty="0" smtClean="0">
                <a:latin typeface="Arimo" panose="020B0604020202020204"/>
                <a:cs typeface="Arial" panose="020B0604020202020204" pitchFamily="34" charset="0"/>
              </a:rPr>
              <a:t>Package </a:t>
            </a:r>
            <a:r>
              <a:rPr lang="en-US" sz="4000" b="1" dirty="0" err="1" smtClean="0">
                <a:latin typeface="Arimo" panose="020B0604020202020204"/>
                <a:cs typeface="Arial" panose="020B0604020202020204" pitchFamily="34" charset="0"/>
              </a:rPr>
              <a:t>cần</a:t>
            </a:r>
            <a:r>
              <a:rPr lang="en-US" sz="4000" b="1" dirty="0" smtClean="0">
                <a:latin typeface="Arimo" panose="020B0604020202020204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mo" panose="020B0604020202020204"/>
                <a:cs typeface="Arial" panose="020B0604020202020204" pitchFamily="34" charset="0"/>
              </a:rPr>
              <a:t>thiết</a:t>
            </a:r>
            <a:endParaRPr lang="en-US" sz="4000" b="1" dirty="0" smtClean="0">
              <a:latin typeface="Arimo" panose="020B0604020202020204"/>
              <a:cs typeface="Arial" panose="020B0604020202020204" pitchFamily="34" charset="0"/>
            </a:endParaRPr>
          </a:p>
        </p:txBody>
      </p:sp>
      <p:sp>
        <p:nvSpPr>
          <p:cNvPr id="502" name="Google Shape;502;p49"/>
          <p:cNvSpPr txBox="1">
            <a:spLocks noGrp="1"/>
          </p:cNvSpPr>
          <p:nvPr>
            <p:ph type="title"/>
          </p:nvPr>
        </p:nvSpPr>
        <p:spPr>
          <a:xfrm>
            <a:off x="999731" y="901337"/>
            <a:ext cx="10838601" cy="841344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 sz="6000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1.Tổng </a:t>
            </a:r>
            <a:r>
              <a:rPr lang="en-US" sz="6000" dirty="0" err="1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quan</a:t>
            </a:r>
            <a:r>
              <a:rPr lang="en-US" sz="6000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Entity Framework</a:t>
            </a:r>
            <a:endParaRPr sz="60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sp>
        <p:nvSpPr>
          <p:cNvPr id="499" name="Google Shape;499;p4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fld id="{00000000-1234-1234-1234-123412341234}" type="slidenum">
              <a:rPr lang="en">
                <a:latin typeface="Arimo"/>
                <a:ea typeface="Arimo"/>
                <a:cs typeface="Arimo"/>
                <a:sym typeface="Arimo"/>
              </a:rPr>
              <a:pPr/>
              <a:t>16</a:t>
            </a:fld>
            <a:endParaRPr sz="1733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730" y="3273483"/>
            <a:ext cx="7800651" cy="302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3699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9"/>
          <p:cNvSpPr txBox="1">
            <a:spLocks noGrp="1"/>
          </p:cNvSpPr>
          <p:nvPr>
            <p:ph type="body" idx="2"/>
          </p:nvPr>
        </p:nvSpPr>
        <p:spPr>
          <a:xfrm>
            <a:off x="999733" y="2090084"/>
            <a:ext cx="10277868" cy="4211049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spcBef>
                <a:spcPts val="1333"/>
              </a:spcBef>
              <a:spcAft>
                <a:spcPts val="1333"/>
              </a:spcAft>
              <a:buNone/>
            </a:pPr>
            <a:r>
              <a:rPr lang="en-US" sz="4000" b="1" dirty="0" err="1" smtClean="0">
                <a:latin typeface="Arimo" panose="020B0604020202020204"/>
                <a:cs typeface="Arial" panose="020B0604020202020204" pitchFamily="34" charset="0"/>
              </a:rPr>
              <a:t>Khái</a:t>
            </a:r>
            <a:r>
              <a:rPr lang="en-US" sz="4000" b="1" dirty="0" smtClean="0">
                <a:latin typeface="Arimo" panose="020B0604020202020204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mo" panose="020B0604020202020204"/>
                <a:cs typeface="Arial" panose="020B0604020202020204" pitchFamily="34" charset="0"/>
              </a:rPr>
              <a:t>niệm</a:t>
            </a:r>
            <a:endParaRPr lang="en-US" sz="4000" b="1" dirty="0" smtClean="0">
              <a:latin typeface="Arimo" panose="020B0604020202020204"/>
              <a:cs typeface="Arial" panose="020B0604020202020204" pitchFamily="34" charset="0"/>
            </a:endParaRPr>
          </a:p>
          <a:p>
            <a:pPr>
              <a:spcBef>
                <a:spcPts val="1333"/>
              </a:spcBef>
              <a:spcAft>
                <a:spcPts val="1333"/>
              </a:spcAft>
              <a:buFont typeface="Arial" panose="020B0604020202020204" pitchFamily="34" charset="0"/>
              <a:buChar char="•"/>
            </a:pP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Model là mô hình hóa các đối tượng dữ liệu trong hệ quản trị CSDL thành các đối tượng lập </a:t>
            </a:r>
            <a:r>
              <a:rPr lang="vi-V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3200" dirty="0" smtClean="0">
                <a:latin typeface="Arimo" panose="020B0604020202020204"/>
                <a:cs typeface="Arial" panose="020B0604020202020204" pitchFamily="34" charset="0"/>
              </a:rPr>
              <a:t>.</a:t>
            </a:r>
          </a:p>
          <a:p>
            <a:pPr>
              <a:spcBef>
                <a:spcPts val="1333"/>
              </a:spcBef>
              <a:spcAft>
                <a:spcPts val="1333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Arimo" panose="020B0604020202020204"/>
                <a:cs typeface="Arial" panose="020B0604020202020204" pitchFamily="34" charset="0"/>
              </a:rPr>
              <a:t>C</a:t>
            </a:r>
            <a:r>
              <a:rPr lang="vi-V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ác </a:t>
            </a: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lớp (class) tương ứng với các bảng</a:t>
            </a:r>
            <a:endParaRPr lang="en-US" sz="3200" b="1" dirty="0" smtClean="0">
              <a:latin typeface="Arimo" panose="020B0604020202020204"/>
              <a:cs typeface="Arial" panose="020B0604020202020204" pitchFamily="34" charset="0"/>
            </a:endParaRPr>
          </a:p>
        </p:txBody>
      </p:sp>
      <p:sp>
        <p:nvSpPr>
          <p:cNvPr id="502" name="Google Shape;502;p49"/>
          <p:cNvSpPr txBox="1">
            <a:spLocks noGrp="1"/>
          </p:cNvSpPr>
          <p:nvPr>
            <p:ph type="title"/>
          </p:nvPr>
        </p:nvSpPr>
        <p:spPr>
          <a:xfrm>
            <a:off x="999731" y="901337"/>
            <a:ext cx="10838601" cy="841344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 sz="6000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2.Model</a:t>
            </a:r>
            <a:endParaRPr sz="60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sp>
        <p:nvSpPr>
          <p:cNvPr id="499" name="Google Shape;499;p4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fld id="{00000000-1234-1234-1234-123412341234}" type="slidenum">
              <a:rPr lang="en">
                <a:latin typeface="Arimo"/>
                <a:ea typeface="Arimo"/>
                <a:cs typeface="Arimo"/>
                <a:sym typeface="Arimo"/>
              </a:rPr>
              <a:pPr/>
              <a:t>17</a:t>
            </a:fld>
            <a:endParaRPr sz="1733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53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9"/>
          <p:cNvSpPr txBox="1">
            <a:spLocks noGrp="1"/>
          </p:cNvSpPr>
          <p:nvPr>
            <p:ph type="body" idx="2"/>
          </p:nvPr>
        </p:nvSpPr>
        <p:spPr>
          <a:xfrm>
            <a:off x="999733" y="2090085"/>
            <a:ext cx="10277868" cy="835996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spcBef>
                <a:spcPts val="1333"/>
              </a:spcBef>
              <a:spcAft>
                <a:spcPts val="1333"/>
              </a:spcAft>
              <a:buNone/>
            </a:pPr>
            <a:r>
              <a:rPr lang="en-US" sz="4000" b="1" dirty="0" err="1" smtClean="0">
                <a:latin typeface="Arimo" panose="020B0604020202020204"/>
                <a:cs typeface="Arial" panose="020B0604020202020204" pitchFamily="34" charset="0"/>
              </a:rPr>
              <a:t>Tạo</a:t>
            </a:r>
            <a:r>
              <a:rPr lang="en-US" sz="4000" b="1" dirty="0" smtClean="0">
                <a:latin typeface="Arimo" panose="020B0604020202020204"/>
                <a:cs typeface="Arial" panose="020B0604020202020204" pitchFamily="34" charset="0"/>
              </a:rPr>
              <a:t> model</a:t>
            </a:r>
          </a:p>
        </p:txBody>
      </p:sp>
      <p:sp>
        <p:nvSpPr>
          <p:cNvPr id="502" name="Google Shape;502;p49"/>
          <p:cNvSpPr txBox="1">
            <a:spLocks noGrp="1"/>
          </p:cNvSpPr>
          <p:nvPr>
            <p:ph type="title"/>
          </p:nvPr>
        </p:nvSpPr>
        <p:spPr>
          <a:xfrm>
            <a:off x="999731" y="901337"/>
            <a:ext cx="10838601" cy="841344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 sz="6000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2.Model</a:t>
            </a:r>
            <a:endParaRPr sz="60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sp>
        <p:nvSpPr>
          <p:cNvPr id="499" name="Google Shape;499;p4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fld id="{00000000-1234-1234-1234-123412341234}" type="slidenum">
              <a:rPr lang="en">
                <a:latin typeface="Arimo"/>
                <a:ea typeface="Arimo"/>
                <a:cs typeface="Arimo"/>
                <a:sym typeface="Arimo"/>
              </a:rPr>
              <a:pPr/>
              <a:t>18</a:t>
            </a:fld>
            <a:endParaRPr sz="1733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9730" y="3487783"/>
            <a:ext cx="35722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rimo" panose="020B0604020202020204"/>
                <a:cs typeface="Arial" panose="020B0604020202020204" pitchFamily="34" charset="0"/>
              </a:rPr>
              <a:t>Trong</a:t>
            </a:r>
            <a:r>
              <a:rPr lang="en-US" sz="2000" dirty="0">
                <a:latin typeface="Arimo" panose="020B0604020202020204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mo" panose="020B0604020202020204"/>
                <a:cs typeface="Arial" panose="020B0604020202020204" pitchFamily="34" charset="0"/>
              </a:rPr>
              <a:t>Solution Explorer</a:t>
            </a:r>
            <a:r>
              <a:rPr lang="en-US" sz="2000" dirty="0">
                <a:latin typeface="Arimo" panose="020B0604020202020204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mo" panose="020B0604020202020204"/>
                <a:cs typeface="Arial" panose="020B0604020202020204" pitchFamily="34" charset="0"/>
              </a:rPr>
              <a:t>chuột</a:t>
            </a:r>
            <a:r>
              <a:rPr lang="en-US" sz="2000" dirty="0">
                <a:latin typeface="Arimo" panose="020B0604020202020204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mo" panose="020B0604020202020204"/>
                <a:cs typeface="Arial" panose="020B0604020202020204" pitchFamily="34" charset="0"/>
              </a:rPr>
              <a:t>phải</a:t>
            </a:r>
            <a:r>
              <a:rPr lang="en-US" sz="2000" dirty="0">
                <a:latin typeface="Arimo" panose="020B0604020202020204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mo" panose="020B0604020202020204"/>
                <a:cs typeface="Arial" panose="020B0604020202020204" pitchFamily="34" charset="0"/>
              </a:rPr>
              <a:t>lên</a:t>
            </a:r>
            <a:r>
              <a:rPr lang="en-US" sz="2000" dirty="0">
                <a:latin typeface="Arimo" panose="020B0604020202020204"/>
                <a:cs typeface="Arial" panose="020B0604020202020204" pitchFamily="34" charset="0"/>
              </a:rPr>
              <a:t> project -&gt; </a:t>
            </a:r>
            <a:r>
              <a:rPr lang="en-US" sz="2000" dirty="0" err="1">
                <a:latin typeface="Arimo" panose="020B0604020202020204"/>
                <a:cs typeface="Arial" panose="020B0604020202020204" pitchFamily="34" charset="0"/>
              </a:rPr>
              <a:t>chọn</a:t>
            </a:r>
            <a:r>
              <a:rPr lang="en-US" sz="2000" dirty="0">
                <a:latin typeface="Arimo" panose="020B0604020202020204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mo" panose="020B0604020202020204"/>
                <a:cs typeface="Arial" panose="020B0604020202020204" pitchFamily="34" charset="0"/>
              </a:rPr>
              <a:t>Add</a:t>
            </a:r>
            <a:r>
              <a:rPr lang="en-US" sz="2000" dirty="0">
                <a:latin typeface="Arimo" panose="020B0604020202020204"/>
                <a:cs typeface="Arial" panose="020B0604020202020204" pitchFamily="34" charset="0"/>
              </a:rPr>
              <a:t> -&gt; </a:t>
            </a:r>
            <a:r>
              <a:rPr lang="en-US" sz="2000" dirty="0" err="1">
                <a:latin typeface="Arimo" panose="020B0604020202020204"/>
                <a:cs typeface="Arial" panose="020B0604020202020204" pitchFamily="34" charset="0"/>
              </a:rPr>
              <a:t>chọn</a:t>
            </a:r>
            <a:r>
              <a:rPr lang="en-US" sz="2000" dirty="0">
                <a:latin typeface="Arimo" panose="020B0604020202020204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mo" panose="020B0604020202020204"/>
                <a:cs typeface="Arial" panose="020B0604020202020204" pitchFamily="34" charset="0"/>
              </a:rPr>
              <a:t>New Item…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111" y="3273485"/>
            <a:ext cx="6373489" cy="302764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016137" y="5342709"/>
            <a:ext cx="1031966" cy="274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12480" y="5342709"/>
            <a:ext cx="574766" cy="182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965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9"/>
          <p:cNvSpPr txBox="1">
            <a:spLocks noGrp="1"/>
          </p:cNvSpPr>
          <p:nvPr>
            <p:ph type="body" idx="2"/>
          </p:nvPr>
        </p:nvSpPr>
        <p:spPr>
          <a:xfrm>
            <a:off x="999733" y="2090085"/>
            <a:ext cx="10277868" cy="835996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spcBef>
                <a:spcPts val="1333"/>
              </a:spcBef>
              <a:spcAft>
                <a:spcPts val="1333"/>
              </a:spcAft>
              <a:buNone/>
            </a:pPr>
            <a:r>
              <a:rPr lang="en-US" sz="4000" b="1" dirty="0" err="1" smtClean="0">
                <a:latin typeface="Arimo" panose="020B0604020202020204"/>
                <a:cs typeface="Arial" panose="020B0604020202020204" pitchFamily="34" charset="0"/>
              </a:rPr>
              <a:t>Tạo</a:t>
            </a:r>
            <a:r>
              <a:rPr lang="en-US" sz="4000" b="1" dirty="0" smtClean="0">
                <a:latin typeface="Arimo" panose="020B0604020202020204"/>
                <a:cs typeface="Arial" panose="020B0604020202020204" pitchFamily="34" charset="0"/>
              </a:rPr>
              <a:t> model</a:t>
            </a:r>
          </a:p>
        </p:txBody>
      </p:sp>
      <p:sp>
        <p:nvSpPr>
          <p:cNvPr id="502" name="Google Shape;502;p49"/>
          <p:cNvSpPr txBox="1">
            <a:spLocks noGrp="1"/>
          </p:cNvSpPr>
          <p:nvPr>
            <p:ph type="title"/>
          </p:nvPr>
        </p:nvSpPr>
        <p:spPr>
          <a:xfrm>
            <a:off x="999731" y="901337"/>
            <a:ext cx="10838601" cy="841344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 sz="6000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2.Model</a:t>
            </a:r>
            <a:endParaRPr sz="60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sp>
        <p:nvSpPr>
          <p:cNvPr id="499" name="Google Shape;499;p4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fld id="{00000000-1234-1234-1234-123412341234}" type="slidenum">
              <a:rPr lang="en">
                <a:latin typeface="Arimo"/>
                <a:ea typeface="Arimo"/>
                <a:cs typeface="Arimo"/>
                <a:sym typeface="Arimo"/>
              </a:rPr>
              <a:pPr/>
              <a:t>19</a:t>
            </a:fld>
            <a:endParaRPr sz="1733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9730" y="3487783"/>
            <a:ext cx="32079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rimo" panose="020B0604020202020204"/>
                <a:cs typeface="Arial" panose="020B0604020202020204" pitchFamily="34" charset="0"/>
              </a:rPr>
              <a:t>Chọn</a:t>
            </a:r>
            <a:r>
              <a:rPr lang="en-US" sz="2000" dirty="0">
                <a:latin typeface="Arimo" panose="020B0604020202020204"/>
                <a:cs typeface="Arial" panose="020B0604020202020204" pitchFamily="34" charset="0"/>
              </a:rPr>
              <a:t> </a:t>
            </a:r>
            <a:r>
              <a:rPr lang="en-US" sz="2000" b="1" dirty="0" smtClean="0">
                <a:latin typeface="Arimo" panose="020B0604020202020204"/>
                <a:cs typeface="Arial" panose="020B0604020202020204" pitchFamily="34" charset="0"/>
              </a:rPr>
              <a:t>C</a:t>
            </a:r>
            <a:r>
              <a:rPr lang="en-US" sz="2000" b="1" dirty="0">
                <a:latin typeface="Arimo" panose="020B0604020202020204"/>
                <a:cs typeface="Arial" panose="020B0604020202020204" pitchFamily="34" charset="0"/>
              </a:rPr>
              <a:t># Items </a:t>
            </a:r>
            <a:r>
              <a:rPr lang="en-US" sz="2000" dirty="0">
                <a:latin typeface="Arimo" panose="020B0604020202020204"/>
                <a:cs typeface="Arial" panose="020B0604020202020204" pitchFamily="34" charset="0"/>
              </a:rPr>
              <a:t>-&gt; </a:t>
            </a:r>
            <a:r>
              <a:rPr lang="en-US" sz="2000" dirty="0" err="1">
                <a:latin typeface="Arimo" panose="020B0604020202020204"/>
                <a:cs typeface="Arial" panose="020B0604020202020204" pitchFamily="34" charset="0"/>
              </a:rPr>
              <a:t>chọn</a:t>
            </a:r>
            <a:r>
              <a:rPr lang="en-US" sz="2000" dirty="0">
                <a:latin typeface="Arimo" panose="020B0604020202020204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mo" panose="020B0604020202020204"/>
                <a:cs typeface="Arial" panose="020B0604020202020204" pitchFamily="34" charset="0"/>
              </a:rPr>
              <a:t>ADO.NET Entity Data Model</a:t>
            </a:r>
            <a:r>
              <a:rPr lang="en-US" sz="2000" dirty="0">
                <a:latin typeface="Arimo" panose="020B0604020202020204"/>
                <a:cs typeface="Arial" panose="020B0604020202020204" pitchFamily="34" charset="0"/>
              </a:rPr>
              <a:t> -&gt; </a:t>
            </a:r>
            <a:r>
              <a:rPr lang="en-US" sz="2000" dirty="0" err="1">
                <a:latin typeface="Arimo" panose="020B0604020202020204"/>
                <a:cs typeface="Arial" panose="020B0604020202020204" pitchFamily="34" charset="0"/>
              </a:rPr>
              <a:t>nhập</a:t>
            </a:r>
            <a:r>
              <a:rPr lang="en-US" sz="2000" dirty="0">
                <a:latin typeface="Arimo" panose="020B0604020202020204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mo" panose="020B0604020202020204"/>
                <a:cs typeface="Arial" panose="020B0604020202020204" pitchFamily="34" charset="0"/>
              </a:rPr>
              <a:t>tên</a:t>
            </a:r>
            <a:r>
              <a:rPr lang="en-US" sz="2000" dirty="0">
                <a:latin typeface="Arimo" panose="020B0604020202020204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mo" panose="020B0604020202020204"/>
                <a:cs typeface="Arial" panose="020B0604020202020204" pitchFamily="34" charset="0"/>
              </a:rPr>
              <a:t>Model </a:t>
            </a:r>
            <a:r>
              <a:rPr lang="en-US" sz="2000" dirty="0">
                <a:latin typeface="Arimo" panose="020B0604020202020204"/>
                <a:cs typeface="Arial" panose="020B0604020202020204" pitchFamily="34" charset="0"/>
              </a:rPr>
              <a:t>-&gt; </a:t>
            </a:r>
            <a:r>
              <a:rPr lang="en-US" sz="2000" dirty="0" err="1">
                <a:latin typeface="Arimo" panose="020B0604020202020204"/>
                <a:cs typeface="Arial" panose="020B0604020202020204" pitchFamily="34" charset="0"/>
              </a:rPr>
              <a:t>chọn</a:t>
            </a:r>
            <a:r>
              <a:rPr lang="en-US" sz="2000" dirty="0">
                <a:latin typeface="Arimo" panose="020B0604020202020204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mo" panose="020B0604020202020204"/>
                <a:cs typeface="Arial" panose="020B0604020202020204" pitchFamily="34" charset="0"/>
              </a:rPr>
              <a:t>Add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440" y="2651193"/>
            <a:ext cx="6722446" cy="364993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33257" y="2651193"/>
            <a:ext cx="483326" cy="1834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61611" y="3762103"/>
            <a:ext cx="1815738" cy="2612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77840" y="5878286"/>
            <a:ext cx="587829" cy="1567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110651" y="6035040"/>
            <a:ext cx="640080" cy="2660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700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20" y="0"/>
            <a:ext cx="1220222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8064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9"/>
          <p:cNvSpPr txBox="1">
            <a:spLocks noGrp="1"/>
          </p:cNvSpPr>
          <p:nvPr>
            <p:ph type="body" idx="2"/>
          </p:nvPr>
        </p:nvSpPr>
        <p:spPr>
          <a:xfrm>
            <a:off x="999733" y="2090085"/>
            <a:ext cx="10277868" cy="835996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spcBef>
                <a:spcPts val="1333"/>
              </a:spcBef>
              <a:spcAft>
                <a:spcPts val="1333"/>
              </a:spcAft>
              <a:buNone/>
            </a:pPr>
            <a:r>
              <a:rPr lang="en-US" sz="4000" b="1" dirty="0" err="1" smtClean="0">
                <a:latin typeface="Arimo" panose="020B0604020202020204"/>
                <a:cs typeface="Arial" panose="020B0604020202020204" pitchFamily="34" charset="0"/>
              </a:rPr>
              <a:t>Tạo</a:t>
            </a:r>
            <a:r>
              <a:rPr lang="en-US" sz="4000" b="1" dirty="0" smtClean="0">
                <a:latin typeface="Arimo" panose="020B0604020202020204"/>
                <a:cs typeface="Arial" panose="020B0604020202020204" pitchFamily="34" charset="0"/>
              </a:rPr>
              <a:t> model</a:t>
            </a:r>
          </a:p>
        </p:txBody>
      </p:sp>
      <p:sp>
        <p:nvSpPr>
          <p:cNvPr id="502" name="Google Shape;502;p49"/>
          <p:cNvSpPr txBox="1">
            <a:spLocks noGrp="1"/>
          </p:cNvSpPr>
          <p:nvPr>
            <p:ph type="title"/>
          </p:nvPr>
        </p:nvSpPr>
        <p:spPr>
          <a:xfrm>
            <a:off x="999731" y="901337"/>
            <a:ext cx="10838601" cy="841344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 sz="6000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2.Model</a:t>
            </a:r>
            <a:endParaRPr sz="60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sp>
        <p:nvSpPr>
          <p:cNvPr id="499" name="Google Shape;499;p4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fld id="{00000000-1234-1234-1234-123412341234}" type="slidenum">
              <a:rPr lang="en">
                <a:latin typeface="Arimo"/>
                <a:ea typeface="Arimo"/>
                <a:cs typeface="Arimo"/>
                <a:sym typeface="Arimo"/>
              </a:rPr>
              <a:pPr/>
              <a:t>20</a:t>
            </a:fld>
            <a:endParaRPr sz="1733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9730" y="3487783"/>
            <a:ext cx="32079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rimo" panose="020B0604020202020204"/>
                <a:cs typeface="Arial" panose="020B0604020202020204" pitchFamily="34" charset="0"/>
              </a:rPr>
              <a:t>Chọn</a:t>
            </a:r>
            <a:r>
              <a:rPr lang="en-US" sz="2000" dirty="0">
                <a:latin typeface="Arimo" panose="020B0604020202020204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mo" panose="020B0604020202020204"/>
                <a:cs typeface="Arial" panose="020B0604020202020204" pitchFamily="34" charset="0"/>
              </a:rPr>
              <a:t>Code First from database</a:t>
            </a:r>
            <a:r>
              <a:rPr lang="en-US" sz="2000" dirty="0">
                <a:latin typeface="Arimo" panose="020B0604020202020204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mo" panose="020B0604020202020204"/>
                <a:cs typeface="Arial" panose="020B0604020202020204" pitchFamily="34" charset="0"/>
              </a:rPr>
              <a:t>và</a:t>
            </a:r>
            <a:r>
              <a:rPr lang="en-US" sz="2000" dirty="0">
                <a:latin typeface="Arimo" panose="020B0604020202020204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mo" panose="020B0604020202020204"/>
                <a:cs typeface="Arial" panose="020B0604020202020204" pitchFamily="34" charset="0"/>
              </a:rPr>
              <a:t>nhấn</a:t>
            </a:r>
            <a:r>
              <a:rPr lang="en-US" sz="2000" dirty="0">
                <a:latin typeface="Arimo" panose="020B0604020202020204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mo" panose="020B0604020202020204"/>
                <a:cs typeface="Arial" panose="020B0604020202020204" pitchFamily="34" charset="0"/>
              </a:rPr>
              <a:t>Next</a:t>
            </a:r>
            <a:r>
              <a:rPr lang="en-US" sz="2000" dirty="0">
                <a:latin typeface="Arimo" panose="020B0604020202020204"/>
                <a:cs typeface="Arial" panose="020B0604020202020204" pitchFamily="34" charset="0"/>
              </a:rPr>
              <a:t>.</a:t>
            </a:r>
            <a:endParaRPr lang="en-US" sz="2000" b="1" dirty="0">
              <a:latin typeface="Arimo" panose="020B0604020202020204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907" y="2171379"/>
            <a:ext cx="5858693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5044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9"/>
          <p:cNvSpPr txBox="1">
            <a:spLocks noGrp="1"/>
          </p:cNvSpPr>
          <p:nvPr>
            <p:ph type="body" idx="2"/>
          </p:nvPr>
        </p:nvSpPr>
        <p:spPr>
          <a:xfrm>
            <a:off x="999733" y="2090085"/>
            <a:ext cx="10277868" cy="835996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spcBef>
                <a:spcPts val="1333"/>
              </a:spcBef>
              <a:spcAft>
                <a:spcPts val="1333"/>
              </a:spcAft>
              <a:buNone/>
            </a:pPr>
            <a:r>
              <a:rPr lang="en-US" sz="4000" b="1" dirty="0" err="1" smtClean="0">
                <a:latin typeface="Arimo" panose="020B0604020202020204"/>
                <a:cs typeface="Arial" panose="020B0604020202020204" pitchFamily="34" charset="0"/>
              </a:rPr>
              <a:t>Tạo</a:t>
            </a:r>
            <a:r>
              <a:rPr lang="en-US" sz="4000" b="1" dirty="0" smtClean="0">
                <a:latin typeface="Arimo" panose="020B0604020202020204"/>
                <a:cs typeface="Arial" panose="020B0604020202020204" pitchFamily="34" charset="0"/>
              </a:rPr>
              <a:t> model</a:t>
            </a:r>
          </a:p>
        </p:txBody>
      </p:sp>
      <p:sp>
        <p:nvSpPr>
          <p:cNvPr id="502" name="Google Shape;502;p49"/>
          <p:cNvSpPr txBox="1">
            <a:spLocks noGrp="1"/>
          </p:cNvSpPr>
          <p:nvPr>
            <p:ph type="title"/>
          </p:nvPr>
        </p:nvSpPr>
        <p:spPr>
          <a:xfrm>
            <a:off x="999731" y="901337"/>
            <a:ext cx="10838601" cy="841344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 sz="6000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2.Model</a:t>
            </a:r>
            <a:endParaRPr sz="60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sp>
        <p:nvSpPr>
          <p:cNvPr id="499" name="Google Shape;499;p4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fld id="{00000000-1234-1234-1234-123412341234}" type="slidenum">
              <a:rPr lang="en">
                <a:latin typeface="Arimo"/>
                <a:ea typeface="Arimo"/>
                <a:cs typeface="Arimo"/>
                <a:sym typeface="Arimo"/>
              </a:rPr>
              <a:pPr/>
              <a:t>21</a:t>
            </a:fld>
            <a:endParaRPr sz="1733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9730" y="3487783"/>
            <a:ext cx="34155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rimo" panose="020B0604020202020204"/>
                <a:cs typeface="Arial" panose="020B0604020202020204" pitchFamily="34" charset="0"/>
              </a:rPr>
              <a:t>Chọn</a:t>
            </a:r>
            <a:r>
              <a:rPr lang="en-US" sz="2000" dirty="0">
                <a:latin typeface="Arimo" panose="020B0604020202020204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mo" panose="020B0604020202020204"/>
                <a:cs typeface="Arial" panose="020B0604020202020204" pitchFamily="34" charset="0"/>
              </a:rPr>
              <a:t>kết</a:t>
            </a:r>
            <a:r>
              <a:rPr lang="en-US" sz="2000" dirty="0">
                <a:latin typeface="Arimo" panose="020B0604020202020204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mo" panose="020B0604020202020204"/>
                <a:cs typeface="Arial" panose="020B0604020202020204" pitchFamily="34" charset="0"/>
              </a:rPr>
              <a:t>nối</a:t>
            </a:r>
            <a:r>
              <a:rPr lang="en-US" sz="2000" dirty="0">
                <a:latin typeface="Arimo" panose="020B0604020202020204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mo" panose="020B0604020202020204"/>
                <a:cs typeface="Arial" panose="020B0604020202020204" pitchFamily="34" charset="0"/>
              </a:rPr>
              <a:t>hiện</a:t>
            </a:r>
            <a:r>
              <a:rPr lang="en-US" sz="2000" dirty="0">
                <a:latin typeface="Arimo" panose="020B0604020202020204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mo" panose="020B0604020202020204"/>
                <a:cs typeface="Arial" panose="020B0604020202020204" pitchFamily="34" charset="0"/>
              </a:rPr>
              <a:t>tại</a:t>
            </a:r>
            <a:r>
              <a:rPr lang="en-US" sz="2000" dirty="0">
                <a:latin typeface="Arimo" panose="020B0604020202020204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mo" panose="020B0604020202020204"/>
                <a:cs typeface="Arial" panose="020B0604020202020204" pitchFamily="34" charset="0"/>
              </a:rPr>
              <a:t>có</a:t>
            </a:r>
            <a:r>
              <a:rPr lang="en-US" sz="2000" dirty="0">
                <a:latin typeface="Arimo" panose="020B0604020202020204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mo" panose="020B0604020202020204"/>
                <a:cs typeface="Arial" panose="020B0604020202020204" pitchFamily="34" charset="0"/>
              </a:rPr>
              <a:t>hoặc</a:t>
            </a:r>
            <a:r>
              <a:rPr lang="en-US" sz="2000" dirty="0">
                <a:latin typeface="Arimo" panose="020B0604020202020204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mo" panose="020B0604020202020204"/>
                <a:cs typeface="Arial" panose="020B0604020202020204" pitchFamily="34" charset="0"/>
              </a:rPr>
              <a:t>chọn</a:t>
            </a:r>
            <a:r>
              <a:rPr lang="en-US" sz="2000" dirty="0">
                <a:latin typeface="Arimo" panose="020B0604020202020204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mo" panose="020B0604020202020204"/>
                <a:cs typeface="Arial" panose="020B0604020202020204" pitchFamily="34" charset="0"/>
              </a:rPr>
              <a:t>New Connection</a:t>
            </a:r>
            <a:r>
              <a:rPr lang="en-US" sz="2000" dirty="0">
                <a:latin typeface="Arimo" panose="020B0604020202020204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mo" panose="020B0604020202020204"/>
                <a:cs typeface="Arial" panose="020B0604020202020204" pitchFamily="34" charset="0"/>
              </a:rPr>
              <a:t>để</a:t>
            </a:r>
            <a:r>
              <a:rPr lang="en-US" sz="2000" dirty="0">
                <a:latin typeface="Arimo" panose="020B0604020202020204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mo" panose="020B0604020202020204"/>
                <a:cs typeface="Arial" panose="020B0604020202020204" pitchFamily="34" charset="0"/>
              </a:rPr>
              <a:t>thiết</a:t>
            </a:r>
            <a:r>
              <a:rPr lang="en-US" sz="2000" dirty="0">
                <a:latin typeface="Arimo" panose="020B0604020202020204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mo" panose="020B0604020202020204"/>
                <a:cs typeface="Arial" panose="020B0604020202020204" pitchFamily="34" charset="0"/>
              </a:rPr>
              <a:t>lập</a:t>
            </a:r>
            <a:r>
              <a:rPr lang="en-US" sz="2000" dirty="0">
                <a:latin typeface="Arimo" panose="020B0604020202020204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mo" panose="020B0604020202020204"/>
                <a:cs typeface="Arial" panose="020B0604020202020204" pitchFamily="34" charset="0"/>
              </a:rPr>
              <a:t>một</a:t>
            </a:r>
            <a:r>
              <a:rPr lang="en-US" sz="2000" dirty="0">
                <a:latin typeface="Arimo" panose="020B0604020202020204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mo" panose="020B0604020202020204"/>
                <a:cs typeface="Arial" panose="020B0604020202020204" pitchFamily="34" charset="0"/>
              </a:rPr>
              <a:t>kết</a:t>
            </a:r>
            <a:r>
              <a:rPr lang="en-US" sz="2000" dirty="0">
                <a:latin typeface="Arimo" panose="020B0604020202020204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mo" panose="020B0604020202020204"/>
                <a:cs typeface="Arial" panose="020B0604020202020204" pitchFamily="34" charset="0"/>
              </a:rPr>
              <a:t>nối</a:t>
            </a:r>
            <a:r>
              <a:rPr lang="en-US" sz="2000" dirty="0">
                <a:latin typeface="Arimo" panose="020B0604020202020204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mo" panose="020B0604020202020204"/>
                <a:cs typeface="Arial" panose="020B0604020202020204" pitchFamily="34" charset="0"/>
              </a:rPr>
              <a:t>mới</a:t>
            </a:r>
            <a:r>
              <a:rPr lang="en-US" sz="2000" dirty="0">
                <a:latin typeface="Arimo" panose="020B0604020202020204"/>
                <a:cs typeface="Arial" panose="020B0604020202020204" pitchFamily="34" charset="0"/>
              </a:rPr>
              <a:t>.</a:t>
            </a:r>
            <a:endParaRPr lang="en-US" sz="2000" b="1" dirty="0">
              <a:latin typeface="Arimo" panose="020B0604020202020204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434" y="1966653"/>
            <a:ext cx="5849166" cy="433448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9653451" y="2272937"/>
            <a:ext cx="1515292" cy="3918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219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9"/>
          <p:cNvSpPr txBox="1">
            <a:spLocks noGrp="1"/>
          </p:cNvSpPr>
          <p:nvPr>
            <p:ph type="body" idx="2"/>
          </p:nvPr>
        </p:nvSpPr>
        <p:spPr>
          <a:xfrm>
            <a:off x="999733" y="2090085"/>
            <a:ext cx="10277868" cy="835996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spcBef>
                <a:spcPts val="1333"/>
              </a:spcBef>
              <a:spcAft>
                <a:spcPts val="1333"/>
              </a:spcAft>
              <a:buNone/>
            </a:pPr>
            <a:r>
              <a:rPr lang="en-US" sz="4000" b="1" dirty="0" err="1" smtClean="0">
                <a:latin typeface="Arimo" panose="020B0604020202020204"/>
                <a:cs typeface="Arial" panose="020B0604020202020204" pitchFamily="34" charset="0"/>
              </a:rPr>
              <a:t>Tạo</a:t>
            </a:r>
            <a:r>
              <a:rPr lang="en-US" sz="4000" b="1" dirty="0" smtClean="0">
                <a:latin typeface="Arimo" panose="020B0604020202020204"/>
                <a:cs typeface="Arial" panose="020B0604020202020204" pitchFamily="34" charset="0"/>
              </a:rPr>
              <a:t> model</a:t>
            </a:r>
          </a:p>
        </p:txBody>
      </p:sp>
      <p:sp>
        <p:nvSpPr>
          <p:cNvPr id="502" name="Google Shape;502;p49"/>
          <p:cNvSpPr txBox="1">
            <a:spLocks noGrp="1"/>
          </p:cNvSpPr>
          <p:nvPr>
            <p:ph type="title"/>
          </p:nvPr>
        </p:nvSpPr>
        <p:spPr>
          <a:xfrm>
            <a:off x="999731" y="901337"/>
            <a:ext cx="10838601" cy="841344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 sz="6000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2.Model</a:t>
            </a:r>
            <a:endParaRPr sz="60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sp>
        <p:nvSpPr>
          <p:cNvPr id="499" name="Google Shape;499;p4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fld id="{00000000-1234-1234-1234-123412341234}" type="slidenum">
              <a:rPr lang="en">
                <a:latin typeface="Arimo"/>
                <a:ea typeface="Arimo"/>
                <a:cs typeface="Arimo"/>
                <a:sym typeface="Arimo"/>
              </a:rPr>
              <a:pPr/>
              <a:t>22</a:t>
            </a:fld>
            <a:endParaRPr sz="1733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9728" y="3487783"/>
            <a:ext cx="382046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cs typeface="Arial" panose="020B0604020202020204" pitchFamily="34" charset="0"/>
              </a:rPr>
              <a:t>Trong trường hợp bạn chọn </a:t>
            </a:r>
            <a:r>
              <a:rPr lang="vi-VN" sz="2000" b="1" dirty="0">
                <a:cs typeface="Arial" panose="020B0604020202020204" pitchFamily="34" charset="0"/>
              </a:rPr>
              <a:t>New Connection</a:t>
            </a:r>
            <a:r>
              <a:rPr lang="vi-VN" sz="2000" dirty="0">
                <a:cs typeface="Arial" panose="020B0604020202020204" pitchFamily="34" charset="0"/>
              </a:rPr>
              <a:t>… -&gt; chọn tên máy chủ (</a:t>
            </a:r>
            <a:r>
              <a:rPr lang="vi-VN" sz="2000" b="1" dirty="0">
                <a:cs typeface="Arial" panose="020B0604020202020204" pitchFamily="34" charset="0"/>
              </a:rPr>
              <a:t>Server name</a:t>
            </a:r>
            <a:r>
              <a:rPr lang="vi-VN" sz="2000" dirty="0">
                <a:cs typeface="Arial" panose="020B0604020202020204" pitchFamily="34" charset="0"/>
              </a:rPr>
              <a:t>), chọn cơ sở dữ liệu (</a:t>
            </a:r>
            <a:r>
              <a:rPr lang="vi-VN" sz="2000" b="1" dirty="0">
                <a:cs typeface="Arial" panose="020B0604020202020204" pitchFamily="34" charset="0"/>
              </a:rPr>
              <a:t>Database name</a:t>
            </a:r>
            <a:r>
              <a:rPr lang="vi-VN" sz="2000" dirty="0">
                <a:cs typeface="Arial" panose="020B0604020202020204" pitchFamily="34" charset="0"/>
              </a:rPr>
              <a:t>) -&gt; chọn </a:t>
            </a:r>
            <a:r>
              <a:rPr lang="vi-VN" sz="2000" b="1" dirty="0" smtClean="0">
                <a:cs typeface="Arial" panose="020B0604020202020204" pitchFamily="34" charset="0"/>
              </a:rPr>
              <a:t>OK</a:t>
            </a:r>
            <a:endParaRPr lang="vi-VN" sz="2000" b="1" dirty="0"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667" y="2090085"/>
            <a:ext cx="4253006" cy="420669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138667" y="2481943"/>
            <a:ext cx="1790487" cy="3396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38667" y="4323806"/>
            <a:ext cx="1934179" cy="4180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778240" y="5995851"/>
            <a:ext cx="849086" cy="3009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606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9"/>
          <p:cNvSpPr txBox="1">
            <a:spLocks noGrp="1"/>
          </p:cNvSpPr>
          <p:nvPr>
            <p:ph type="body" idx="2"/>
          </p:nvPr>
        </p:nvSpPr>
        <p:spPr>
          <a:xfrm>
            <a:off x="999733" y="2090085"/>
            <a:ext cx="10277868" cy="835996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spcBef>
                <a:spcPts val="1333"/>
              </a:spcBef>
              <a:spcAft>
                <a:spcPts val="1333"/>
              </a:spcAft>
              <a:buNone/>
            </a:pPr>
            <a:r>
              <a:rPr lang="en-US" sz="4000" b="1" dirty="0" err="1" smtClean="0">
                <a:latin typeface="Arimo" panose="020B0604020202020204"/>
                <a:cs typeface="Arial" panose="020B0604020202020204" pitchFamily="34" charset="0"/>
              </a:rPr>
              <a:t>Tạo</a:t>
            </a:r>
            <a:r>
              <a:rPr lang="en-US" sz="4000" b="1" dirty="0" smtClean="0">
                <a:latin typeface="Arimo" panose="020B0604020202020204"/>
                <a:cs typeface="Arial" panose="020B0604020202020204" pitchFamily="34" charset="0"/>
              </a:rPr>
              <a:t> model</a:t>
            </a:r>
          </a:p>
        </p:txBody>
      </p:sp>
      <p:sp>
        <p:nvSpPr>
          <p:cNvPr id="502" name="Google Shape;502;p49"/>
          <p:cNvSpPr txBox="1">
            <a:spLocks noGrp="1"/>
          </p:cNvSpPr>
          <p:nvPr>
            <p:ph type="title"/>
          </p:nvPr>
        </p:nvSpPr>
        <p:spPr>
          <a:xfrm>
            <a:off x="999731" y="901337"/>
            <a:ext cx="10838601" cy="841344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 sz="6000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2.Model</a:t>
            </a:r>
            <a:endParaRPr sz="60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sp>
        <p:nvSpPr>
          <p:cNvPr id="499" name="Google Shape;499;p4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fld id="{00000000-1234-1234-1234-123412341234}" type="slidenum">
              <a:rPr lang="en">
                <a:latin typeface="Arimo"/>
                <a:ea typeface="Arimo"/>
                <a:cs typeface="Arimo"/>
                <a:sym typeface="Arimo"/>
              </a:rPr>
              <a:pPr/>
              <a:t>23</a:t>
            </a:fld>
            <a:endParaRPr sz="1733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9730" y="3487783"/>
            <a:ext cx="3415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rimo" panose="020B0604020202020204"/>
                <a:cs typeface="Arial" panose="020B0604020202020204" pitchFamily="34" charset="0"/>
              </a:rPr>
              <a:t>Chọn</a:t>
            </a:r>
            <a:r>
              <a:rPr lang="en-US" sz="2000" dirty="0">
                <a:latin typeface="Arimo" panose="020B0604020202020204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mo" panose="020B0604020202020204"/>
                <a:cs typeface="Arial" panose="020B0604020202020204" pitchFamily="34" charset="0"/>
              </a:rPr>
              <a:t>Next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960" y="2219011"/>
            <a:ext cx="5839640" cy="4277322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451668" y="6021977"/>
            <a:ext cx="768259" cy="3788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11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9"/>
          <p:cNvSpPr txBox="1">
            <a:spLocks noGrp="1"/>
          </p:cNvSpPr>
          <p:nvPr>
            <p:ph type="body" idx="2"/>
          </p:nvPr>
        </p:nvSpPr>
        <p:spPr>
          <a:xfrm>
            <a:off x="999733" y="2090085"/>
            <a:ext cx="10277868" cy="835996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spcBef>
                <a:spcPts val="1333"/>
              </a:spcBef>
              <a:spcAft>
                <a:spcPts val="1333"/>
              </a:spcAft>
              <a:buNone/>
            </a:pPr>
            <a:r>
              <a:rPr lang="en-US" sz="4000" b="1" dirty="0" err="1" smtClean="0">
                <a:latin typeface="Arimo" panose="020B0604020202020204"/>
                <a:cs typeface="Arial" panose="020B0604020202020204" pitchFamily="34" charset="0"/>
              </a:rPr>
              <a:t>Tạo</a:t>
            </a:r>
            <a:r>
              <a:rPr lang="en-US" sz="4000" b="1" dirty="0" smtClean="0">
                <a:latin typeface="Arimo" panose="020B0604020202020204"/>
                <a:cs typeface="Arial" panose="020B0604020202020204" pitchFamily="34" charset="0"/>
              </a:rPr>
              <a:t> model</a:t>
            </a:r>
          </a:p>
        </p:txBody>
      </p:sp>
      <p:sp>
        <p:nvSpPr>
          <p:cNvPr id="502" name="Google Shape;502;p49"/>
          <p:cNvSpPr txBox="1">
            <a:spLocks noGrp="1"/>
          </p:cNvSpPr>
          <p:nvPr>
            <p:ph type="title"/>
          </p:nvPr>
        </p:nvSpPr>
        <p:spPr>
          <a:xfrm>
            <a:off x="999731" y="901337"/>
            <a:ext cx="10838601" cy="841344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 sz="6000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2.Model</a:t>
            </a:r>
            <a:endParaRPr sz="60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sp>
        <p:nvSpPr>
          <p:cNvPr id="499" name="Google Shape;499;p4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fld id="{00000000-1234-1234-1234-123412341234}" type="slidenum">
              <a:rPr lang="en">
                <a:latin typeface="Arimo"/>
                <a:ea typeface="Arimo"/>
                <a:cs typeface="Arimo"/>
                <a:sym typeface="Arimo"/>
              </a:rPr>
              <a:pPr/>
              <a:t>24</a:t>
            </a:fld>
            <a:endParaRPr sz="1733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9730" y="3487783"/>
            <a:ext cx="3415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rimo" panose="020B0604020202020204"/>
                <a:cs typeface="Arial" panose="020B0604020202020204" pitchFamily="34" charset="0"/>
              </a:rPr>
              <a:t>Chọn</a:t>
            </a:r>
            <a:r>
              <a:rPr lang="en-US" sz="2000" dirty="0">
                <a:latin typeface="Arimo" panose="020B0604020202020204"/>
                <a:cs typeface="Arial" panose="020B0604020202020204" pitchFamily="34" charset="0"/>
              </a:rPr>
              <a:t> table </a:t>
            </a:r>
            <a:r>
              <a:rPr lang="en-US" sz="2000" dirty="0" err="1">
                <a:latin typeface="Arimo" panose="020B0604020202020204"/>
                <a:cs typeface="Arial" panose="020B0604020202020204" pitchFamily="34" charset="0"/>
              </a:rPr>
              <a:t>và</a:t>
            </a:r>
            <a:r>
              <a:rPr lang="en-US" sz="2000" dirty="0">
                <a:latin typeface="Arimo" panose="020B0604020202020204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mo" panose="020B0604020202020204"/>
                <a:cs typeface="Arial" panose="020B0604020202020204" pitchFamily="34" charset="0"/>
              </a:rPr>
              <a:t>chọn</a:t>
            </a:r>
            <a:r>
              <a:rPr lang="en-US" sz="2000" dirty="0">
                <a:latin typeface="Arimo" panose="020B0604020202020204"/>
                <a:cs typeface="Arial" panose="020B0604020202020204" pitchFamily="34" charset="0"/>
              </a:rPr>
              <a:t> </a:t>
            </a:r>
            <a:r>
              <a:rPr lang="en-US" sz="2000" b="1" dirty="0" smtClean="0">
                <a:latin typeface="Arimo" panose="020B0604020202020204"/>
                <a:cs typeface="Arial" panose="020B0604020202020204" pitchFamily="34" charset="0"/>
              </a:rPr>
              <a:t>Finish</a:t>
            </a:r>
            <a:endParaRPr lang="en-US" sz="2000" b="1" dirty="0">
              <a:latin typeface="Arimo" panose="020B0604020202020204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486" y="2219011"/>
            <a:ext cx="5830114" cy="427732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577840" y="2508083"/>
            <a:ext cx="2168434" cy="8882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339943" y="6046778"/>
            <a:ext cx="822960" cy="2983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574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9"/>
          <p:cNvSpPr txBox="1">
            <a:spLocks noGrp="1"/>
          </p:cNvSpPr>
          <p:nvPr>
            <p:ph type="body" idx="2"/>
          </p:nvPr>
        </p:nvSpPr>
        <p:spPr>
          <a:xfrm>
            <a:off x="999733" y="2090085"/>
            <a:ext cx="10277868" cy="835996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spcBef>
                <a:spcPts val="1333"/>
              </a:spcBef>
              <a:spcAft>
                <a:spcPts val="1333"/>
              </a:spcAft>
              <a:buNone/>
            </a:pPr>
            <a:r>
              <a:rPr lang="en-US" sz="4000" b="1" dirty="0" err="1" smtClean="0">
                <a:latin typeface="Arimo" panose="020B0604020202020204"/>
                <a:cs typeface="Arial" panose="020B0604020202020204" pitchFamily="34" charset="0"/>
              </a:rPr>
              <a:t>Tạo</a:t>
            </a:r>
            <a:r>
              <a:rPr lang="en-US" sz="4000" b="1" dirty="0" smtClean="0">
                <a:latin typeface="Arimo" panose="020B0604020202020204"/>
                <a:cs typeface="Arial" panose="020B0604020202020204" pitchFamily="34" charset="0"/>
              </a:rPr>
              <a:t> model</a:t>
            </a:r>
          </a:p>
        </p:txBody>
      </p:sp>
      <p:sp>
        <p:nvSpPr>
          <p:cNvPr id="502" name="Google Shape;502;p49"/>
          <p:cNvSpPr txBox="1">
            <a:spLocks noGrp="1"/>
          </p:cNvSpPr>
          <p:nvPr>
            <p:ph type="title"/>
          </p:nvPr>
        </p:nvSpPr>
        <p:spPr>
          <a:xfrm>
            <a:off x="999731" y="901337"/>
            <a:ext cx="10838601" cy="841344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 sz="6000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2.Model</a:t>
            </a:r>
            <a:endParaRPr sz="60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sp>
        <p:nvSpPr>
          <p:cNvPr id="499" name="Google Shape;499;p4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fld id="{00000000-1234-1234-1234-123412341234}" type="slidenum">
              <a:rPr lang="en">
                <a:latin typeface="Arimo"/>
                <a:ea typeface="Arimo"/>
                <a:cs typeface="Arimo"/>
                <a:sym typeface="Arimo"/>
              </a:rPr>
              <a:pPr/>
              <a:t>25</a:t>
            </a:fld>
            <a:endParaRPr sz="1733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533" y="2090085"/>
            <a:ext cx="5098580" cy="421104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179021" y="3579223"/>
            <a:ext cx="3539745" cy="1463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9731" y="3273485"/>
            <a:ext cx="337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mo" panose="020B0604020202020204"/>
                <a:cs typeface="Arial" panose="020B0604020202020204" pitchFamily="34" charset="0"/>
              </a:rPr>
              <a:t>Kết</a:t>
            </a:r>
            <a:r>
              <a:rPr lang="en-US" dirty="0" smtClean="0">
                <a:latin typeface="Arimo" panose="020B0604020202020204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mo" panose="020B0604020202020204"/>
                <a:cs typeface="Arial" panose="020B0604020202020204" pitchFamily="34" charset="0"/>
              </a:rPr>
              <a:t>quả</a:t>
            </a:r>
            <a:r>
              <a:rPr lang="en-US" dirty="0" smtClean="0">
                <a:latin typeface="Arimo" panose="020B0604020202020204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mo" panose="020B0604020202020204"/>
                <a:cs typeface="Arial" panose="020B0604020202020204" pitchFamily="34" charset="0"/>
              </a:rPr>
              <a:t>sau</a:t>
            </a:r>
            <a:r>
              <a:rPr lang="en-US" dirty="0" smtClean="0">
                <a:latin typeface="Arimo" panose="020B0604020202020204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mo" panose="020B0604020202020204"/>
                <a:cs typeface="Arial" panose="020B0604020202020204" pitchFamily="34" charset="0"/>
              </a:rPr>
              <a:t>khi</a:t>
            </a:r>
            <a:r>
              <a:rPr lang="en-US" dirty="0" smtClean="0">
                <a:latin typeface="Arimo" panose="020B0604020202020204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mo" panose="020B0604020202020204"/>
                <a:cs typeface="Arial" panose="020B0604020202020204" pitchFamily="34" charset="0"/>
              </a:rPr>
              <a:t>hoàn</a:t>
            </a:r>
            <a:r>
              <a:rPr lang="en-US" dirty="0" smtClean="0">
                <a:latin typeface="Arimo" panose="020B0604020202020204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mo" panose="020B0604020202020204"/>
                <a:cs typeface="Arial" panose="020B0604020202020204" pitchFamily="34" charset="0"/>
              </a:rPr>
              <a:t>thành</a:t>
            </a:r>
            <a:r>
              <a:rPr lang="en-US" dirty="0" smtClean="0">
                <a:latin typeface="Arimo" panose="020B0604020202020204"/>
                <a:cs typeface="Arial" panose="020B0604020202020204" pitchFamily="34" charset="0"/>
              </a:rPr>
              <a:t>:</a:t>
            </a:r>
            <a:endParaRPr lang="en-US" dirty="0">
              <a:latin typeface="Arimo" panose="020B0604020202020204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5154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9"/>
          <p:cNvSpPr txBox="1">
            <a:spLocks noGrp="1"/>
          </p:cNvSpPr>
          <p:nvPr>
            <p:ph type="body" idx="2"/>
          </p:nvPr>
        </p:nvSpPr>
        <p:spPr>
          <a:xfrm>
            <a:off x="999733" y="2090085"/>
            <a:ext cx="6328530" cy="158057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spcBef>
                <a:spcPts val="1333"/>
              </a:spcBef>
              <a:spcAft>
                <a:spcPts val="1333"/>
              </a:spcAft>
              <a:buNone/>
            </a:pPr>
            <a:r>
              <a:rPr lang="en-US" sz="4000" b="1" dirty="0" err="1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Tạo</a:t>
            </a:r>
            <a:r>
              <a:rPr lang="en-US" sz="4000" b="1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US" sz="4000" b="1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Model </a:t>
            </a:r>
            <a:r>
              <a:rPr lang="en-US" sz="4000" b="1" dirty="0" err="1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bằng</a:t>
            </a:r>
            <a:r>
              <a:rPr lang="en-US" sz="4000" b="1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US" sz="4000" b="1" dirty="0" err="1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câu</a:t>
            </a:r>
            <a:r>
              <a:rPr lang="en-US" sz="4000" b="1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US" sz="4000" b="1" dirty="0" err="1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lệnh</a:t>
            </a:r>
            <a:endParaRPr lang="en-US" sz="4000" b="1" dirty="0" smtClean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pPr>
              <a:spcBef>
                <a:spcPts val="1333"/>
              </a:spcBef>
              <a:spcAft>
                <a:spcPts val="1333"/>
              </a:spcAft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mo" panose="020B0604020202020204"/>
                <a:cs typeface="Arial" panose="020B0604020202020204" pitchFamily="34" charset="0"/>
              </a:rPr>
              <a:t>Nhập</a:t>
            </a:r>
            <a:r>
              <a:rPr lang="en-US" dirty="0" smtClean="0">
                <a:latin typeface="Arimo" panose="020B0604020202020204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mo" panose="020B0604020202020204"/>
                <a:cs typeface="Arial" panose="020B0604020202020204" pitchFamily="34" charset="0"/>
              </a:rPr>
              <a:t>lệnh</a:t>
            </a:r>
            <a:r>
              <a:rPr lang="en-US" dirty="0">
                <a:latin typeface="Arimo" panose="020B0604020202020204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mo" panose="020B0604020202020204"/>
                <a:cs typeface="Arial" panose="020B0604020202020204" pitchFamily="34" charset="0"/>
              </a:rPr>
              <a:t>sau</a:t>
            </a:r>
            <a:r>
              <a:rPr lang="en-US" dirty="0">
                <a:latin typeface="Arimo" panose="020B0604020202020204"/>
                <a:cs typeface="Arial" panose="020B0604020202020204" pitchFamily="34" charset="0"/>
              </a:rPr>
              <a:t>:</a:t>
            </a:r>
            <a:endParaRPr lang="en-US" dirty="0" smtClean="0">
              <a:latin typeface="Arimo" panose="020B0604020202020204"/>
              <a:ea typeface="Arimo" panose="020B0604020202020204" charset="0"/>
              <a:cs typeface="Arial" panose="020B0604020202020204" pitchFamily="34" charset="0"/>
            </a:endParaRPr>
          </a:p>
          <a:p>
            <a:pPr marL="0" indent="0">
              <a:spcBef>
                <a:spcPts val="1333"/>
              </a:spcBef>
              <a:spcAft>
                <a:spcPts val="1333"/>
              </a:spcAft>
              <a:buNone/>
            </a:pPr>
            <a:endParaRPr lang="en-US" sz="3200" dirty="0" smtClean="0"/>
          </a:p>
        </p:txBody>
      </p:sp>
      <p:sp>
        <p:nvSpPr>
          <p:cNvPr id="502" name="Google Shape;502;p49"/>
          <p:cNvSpPr txBox="1">
            <a:spLocks noGrp="1"/>
          </p:cNvSpPr>
          <p:nvPr>
            <p:ph type="title"/>
          </p:nvPr>
        </p:nvSpPr>
        <p:spPr>
          <a:xfrm>
            <a:off x="999732" y="901337"/>
            <a:ext cx="10192400" cy="841344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 sz="6000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2.Model</a:t>
            </a:r>
            <a:endParaRPr sz="60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sp>
        <p:nvSpPr>
          <p:cNvPr id="499" name="Google Shape;499;p4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fld id="{00000000-1234-1234-1234-123412341234}" type="slidenum">
              <a:rPr lang="en">
                <a:latin typeface="Arimo"/>
                <a:ea typeface="Arimo"/>
                <a:cs typeface="Arimo"/>
                <a:sym typeface="Arimo"/>
              </a:rPr>
              <a:pPr/>
              <a:t>26</a:t>
            </a:fld>
            <a:endParaRPr sz="1733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732" y="4018067"/>
            <a:ext cx="10192400" cy="106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9683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9"/>
          <p:cNvSpPr txBox="1">
            <a:spLocks noGrp="1"/>
          </p:cNvSpPr>
          <p:nvPr>
            <p:ph type="body" idx="2"/>
          </p:nvPr>
        </p:nvSpPr>
        <p:spPr>
          <a:xfrm>
            <a:off x="999733" y="2090085"/>
            <a:ext cx="6171776" cy="927435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spcBef>
                <a:spcPts val="1333"/>
              </a:spcBef>
              <a:spcAft>
                <a:spcPts val="1333"/>
              </a:spcAft>
              <a:buNone/>
            </a:pPr>
            <a:r>
              <a:rPr lang="en-US" sz="4000" b="1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Tạo</a:t>
            </a:r>
            <a:r>
              <a:rPr lang="en-US" sz="4000" b="1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Model </a:t>
            </a:r>
            <a:r>
              <a:rPr lang="en-US" sz="4000" b="1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bằng</a:t>
            </a:r>
            <a:r>
              <a:rPr lang="en-US" sz="4000" b="1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US" sz="4000" b="1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câu</a:t>
            </a:r>
            <a:r>
              <a:rPr lang="en-US" sz="4000" b="1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US" sz="4000" b="1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lệnh</a:t>
            </a:r>
            <a:endParaRPr lang="en-US" sz="4000" b="1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pPr marL="0" indent="0">
              <a:spcBef>
                <a:spcPts val="1333"/>
              </a:spcBef>
              <a:spcAft>
                <a:spcPts val="1333"/>
              </a:spcAft>
              <a:buNone/>
            </a:pPr>
            <a:endParaRPr lang="en-US" sz="3200" dirty="0" smtClean="0"/>
          </a:p>
        </p:txBody>
      </p:sp>
      <p:sp>
        <p:nvSpPr>
          <p:cNvPr id="502" name="Google Shape;502;p49"/>
          <p:cNvSpPr txBox="1">
            <a:spLocks noGrp="1"/>
          </p:cNvSpPr>
          <p:nvPr>
            <p:ph type="title"/>
          </p:nvPr>
        </p:nvSpPr>
        <p:spPr>
          <a:xfrm>
            <a:off x="999732" y="901337"/>
            <a:ext cx="10192400" cy="841344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 sz="6000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2.Model</a:t>
            </a:r>
            <a:endParaRPr sz="60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sp>
        <p:nvSpPr>
          <p:cNvPr id="499" name="Google Shape;499;p4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fld id="{00000000-1234-1234-1234-123412341234}" type="slidenum">
              <a:rPr lang="en">
                <a:latin typeface="Arimo"/>
                <a:ea typeface="Arimo"/>
                <a:cs typeface="Arimo"/>
                <a:sym typeface="Arimo"/>
              </a:rPr>
              <a:pPr/>
              <a:t>27</a:t>
            </a:fld>
            <a:endParaRPr sz="1733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732" y="3364923"/>
            <a:ext cx="5401367" cy="293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1459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9"/>
          <p:cNvSpPr txBox="1">
            <a:spLocks noGrp="1"/>
          </p:cNvSpPr>
          <p:nvPr>
            <p:ph type="body" idx="2"/>
          </p:nvPr>
        </p:nvSpPr>
        <p:spPr>
          <a:xfrm>
            <a:off x="999733" y="2090085"/>
            <a:ext cx="10277868" cy="835996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spcBef>
                <a:spcPts val="1333"/>
              </a:spcBef>
              <a:spcAft>
                <a:spcPts val="1333"/>
              </a:spcAft>
              <a:buNone/>
            </a:pPr>
            <a:r>
              <a:rPr lang="en-US" sz="4000" b="1" dirty="0" err="1" smtClean="0">
                <a:latin typeface="Arimo" panose="020B0604020202020204"/>
                <a:cs typeface="Arial" panose="020B0604020202020204" pitchFamily="34" charset="0"/>
              </a:rPr>
              <a:t>Tạo</a:t>
            </a:r>
            <a:r>
              <a:rPr lang="en-US" sz="4000" b="1" dirty="0" smtClean="0">
                <a:latin typeface="Arimo" panose="020B0604020202020204"/>
                <a:cs typeface="Arial" panose="020B0604020202020204" pitchFamily="34" charset="0"/>
              </a:rPr>
              <a:t> model </a:t>
            </a:r>
            <a:r>
              <a:rPr lang="en-US" sz="4000" b="1" dirty="0" err="1" smtClean="0">
                <a:latin typeface="Arimo" panose="020B0604020202020204"/>
                <a:cs typeface="Arial" panose="020B0604020202020204" pitchFamily="34" charset="0"/>
              </a:rPr>
              <a:t>mới</a:t>
            </a:r>
            <a:endParaRPr lang="en-US" sz="4000" b="1" dirty="0" smtClean="0">
              <a:latin typeface="Arimo" panose="020B0604020202020204"/>
              <a:cs typeface="Arial" panose="020B0604020202020204" pitchFamily="34" charset="0"/>
            </a:endParaRPr>
          </a:p>
        </p:txBody>
      </p:sp>
      <p:sp>
        <p:nvSpPr>
          <p:cNvPr id="502" name="Google Shape;502;p49"/>
          <p:cNvSpPr txBox="1">
            <a:spLocks noGrp="1"/>
          </p:cNvSpPr>
          <p:nvPr>
            <p:ph type="title"/>
          </p:nvPr>
        </p:nvSpPr>
        <p:spPr>
          <a:xfrm>
            <a:off x="999731" y="901337"/>
            <a:ext cx="10838601" cy="841344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 sz="6000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2.Model</a:t>
            </a:r>
            <a:endParaRPr sz="60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871" y="2441603"/>
            <a:ext cx="5687729" cy="38595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99731" y="3273485"/>
            <a:ext cx="41339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Arimo" panose="020B0604020202020204"/>
                <a:cs typeface="Arial" panose="020B0604020202020204" pitchFamily="34" charset="0"/>
              </a:rPr>
              <a:t>Sử</a:t>
            </a:r>
            <a:r>
              <a:rPr lang="en-US" sz="2000" dirty="0" smtClean="0">
                <a:latin typeface="Arimo" panose="020B0604020202020204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mo" panose="020B0604020202020204"/>
                <a:cs typeface="Arial" panose="020B0604020202020204" pitchFamily="34" charset="0"/>
              </a:rPr>
              <a:t>dụng</a:t>
            </a:r>
            <a:r>
              <a:rPr lang="en-US" sz="2000" dirty="0" smtClean="0">
                <a:latin typeface="Arimo" panose="020B0604020202020204"/>
                <a:cs typeface="Arial" panose="020B0604020202020204" pitchFamily="34" charset="0"/>
              </a:rPr>
              <a:t> </a:t>
            </a:r>
            <a:r>
              <a:rPr lang="en-US" sz="2000" b="1" dirty="0" smtClean="0">
                <a:latin typeface="Arimo" panose="020B0604020202020204"/>
                <a:cs typeface="Arial" panose="020B0604020202020204" pitchFamily="34" charset="0"/>
              </a:rPr>
              <a:t>Class</a:t>
            </a:r>
            <a:r>
              <a:rPr lang="en-US" sz="2000" dirty="0" smtClean="0">
                <a:latin typeface="Arimo" panose="020B0604020202020204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mo" panose="020B0604020202020204"/>
                <a:cs typeface="Arial" panose="020B0604020202020204" pitchFamily="34" charset="0"/>
              </a:rPr>
              <a:t>để</a:t>
            </a:r>
            <a:r>
              <a:rPr lang="en-US" sz="2000" dirty="0" smtClean="0">
                <a:latin typeface="Arimo" panose="020B0604020202020204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mo" panose="020B0604020202020204"/>
                <a:cs typeface="Arial" panose="020B0604020202020204" pitchFamily="34" charset="0"/>
              </a:rPr>
              <a:t>tạo</a:t>
            </a:r>
            <a:r>
              <a:rPr lang="en-US" sz="2000" dirty="0" smtClean="0">
                <a:latin typeface="Arimo" panose="020B0604020202020204"/>
                <a:cs typeface="Arial" panose="020B0604020202020204" pitchFamily="34" charset="0"/>
              </a:rPr>
              <a:t> 1 Model </a:t>
            </a:r>
            <a:r>
              <a:rPr lang="en-US" sz="2000" dirty="0" err="1" smtClean="0">
                <a:latin typeface="Arimo" panose="020B0604020202020204"/>
                <a:cs typeface="Arial" panose="020B0604020202020204" pitchFamily="34" charset="0"/>
              </a:rPr>
              <a:t>mới</a:t>
            </a:r>
            <a:r>
              <a:rPr lang="en-US" sz="2000" dirty="0">
                <a:latin typeface="Arimo" panose="020B0604020202020204"/>
                <a:cs typeface="Arial" panose="020B0604020202020204" pitchFamily="34" charset="0"/>
              </a:rPr>
              <a:t>.</a:t>
            </a:r>
            <a:endParaRPr lang="en-US" sz="2000" dirty="0" smtClean="0">
              <a:latin typeface="Arimo" panose="020B0604020202020204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Arimo" panose="020B0604020202020204"/>
                <a:cs typeface="Arial" panose="020B0604020202020204" pitchFamily="34" charset="0"/>
              </a:rPr>
              <a:t>Sử</a:t>
            </a:r>
            <a:r>
              <a:rPr lang="en-US" sz="2000" dirty="0" smtClean="0">
                <a:latin typeface="Arimo" panose="020B0604020202020204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mo" panose="020B0604020202020204"/>
                <a:cs typeface="Arial" panose="020B0604020202020204" pitchFamily="34" charset="0"/>
              </a:rPr>
              <a:t>dụng</a:t>
            </a:r>
            <a:r>
              <a:rPr lang="en-US" sz="2000" dirty="0" smtClean="0">
                <a:latin typeface="Arimo" panose="020B0604020202020204"/>
                <a:cs typeface="Arial" panose="020B0604020202020204" pitchFamily="34" charset="0"/>
              </a:rPr>
              <a:t> </a:t>
            </a:r>
            <a:r>
              <a:rPr lang="en-US" sz="2000" b="1" dirty="0" smtClean="0">
                <a:latin typeface="Arimo" panose="020B0604020202020204"/>
                <a:cs typeface="Arial" panose="020B0604020202020204" pitchFamily="34" charset="0"/>
              </a:rPr>
              <a:t>Migration</a:t>
            </a:r>
            <a:r>
              <a:rPr lang="en-US" sz="2000" dirty="0" smtClean="0">
                <a:latin typeface="Arimo" panose="020B0604020202020204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mo" panose="020B0604020202020204"/>
                <a:cs typeface="Arial" panose="020B0604020202020204" pitchFamily="34" charset="0"/>
              </a:rPr>
              <a:t>để</a:t>
            </a:r>
            <a:r>
              <a:rPr lang="en-US" sz="2000" dirty="0" smtClean="0">
                <a:latin typeface="Arimo" panose="020B0604020202020204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mo" panose="020B0604020202020204"/>
                <a:cs typeface="Arial" panose="020B0604020202020204" pitchFamily="34" charset="0"/>
              </a:rPr>
              <a:t>cập</a:t>
            </a:r>
            <a:r>
              <a:rPr lang="en-US" sz="2000" dirty="0" smtClean="0">
                <a:latin typeface="Arimo" panose="020B0604020202020204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mo" panose="020B0604020202020204"/>
                <a:cs typeface="Arial" panose="020B0604020202020204" pitchFamily="34" charset="0"/>
              </a:rPr>
              <a:t>nhật</a:t>
            </a:r>
            <a:r>
              <a:rPr lang="en-US" sz="2000" dirty="0" smtClean="0">
                <a:latin typeface="Arimo" panose="020B0604020202020204"/>
                <a:cs typeface="Arial" panose="020B0604020202020204" pitchFamily="34" charset="0"/>
              </a:rPr>
              <a:t> Model </a:t>
            </a:r>
            <a:r>
              <a:rPr lang="en-US" sz="2000" dirty="0" err="1" smtClean="0">
                <a:latin typeface="Arimo" panose="020B0604020202020204"/>
                <a:cs typeface="Arial" panose="020B0604020202020204" pitchFamily="34" charset="0"/>
              </a:rPr>
              <a:t>mới</a:t>
            </a:r>
            <a:r>
              <a:rPr lang="en-US" sz="2000" dirty="0" smtClean="0">
                <a:latin typeface="Arimo" panose="020B0604020202020204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mo" panose="020B0604020202020204"/>
                <a:cs typeface="Arial" panose="020B0604020202020204" pitchFamily="34" charset="0"/>
              </a:rPr>
              <a:t>vào</a:t>
            </a:r>
            <a:r>
              <a:rPr lang="en-US" sz="2000" dirty="0" smtClean="0">
                <a:latin typeface="Arimo" panose="020B0604020202020204"/>
                <a:cs typeface="Arial" panose="020B0604020202020204" pitchFamily="34" charset="0"/>
              </a:rPr>
              <a:t> </a:t>
            </a:r>
            <a:r>
              <a:rPr lang="en-US" sz="2000" b="1" dirty="0" smtClean="0">
                <a:latin typeface="Arimo" panose="020B0604020202020204"/>
                <a:cs typeface="Arial" panose="020B0604020202020204" pitchFamily="34" charset="0"/>
              </a:rPr>
              <a:t>CSDL</a:t>
            </a:r>
            <a:endParaRPr lang="en-US" sz="2000" b="1" dirty="0">
              <a:latin typeface="Arimo" panose="020B0604020202020204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9299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9"/>
          <p:cNvSpPr txBox="1">
            <a:spLocks noGrp="1"/>
          </p:cNvSpPr>
          <p:nvPr>
            <p:ph type="body" idx="2"/>
          </p:nvPr>
        </p:nvSpPr>
        <p:spPr>
          <a:xfrm>
            <a:off x="999733" y="2090085"/>
            <a:ext cx="10277868" cy="835996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spcBef>
                <a:spcPts val="1333"/>
              </a:spcBef>
              <a:spcAft>
                <a:spcPts val="1333"/>
              </a:spcAft>
              <a:buNone/>
            </a:pPr>
            <a:r>
              <a:rPr lang="en-US" sz="4000" b="1" dirty="0" err="1" smtClean="0">
                <a:latin typeface="Arimo" panose="020B0604020202020204"/>
                <a:cs typeface="Arial" panose="020B0604020202020204" pitchFamily="34" charset="0"/>
              </a:rPr>
              <a:t>Tạo</a:t>
            </a:r>
            <a:r>
              <a:rPr lang="en-US" sz="4000" b="1" dirty="0" smtClean="0">
                <a:latin typeface="Arimo" panose="020B0604020202020204"/>
                <a:cs typeface="Arial" panose="020B0604020202020204" pitchFamily="34" charset="0"/>
              </a:rPr>
              <a:t> model </a:t>
            </a:r>
            <a:r>
              <a:rPr lang="en-US" sz="4000" b="1" dirty="0" err="1" smtClean="0">
                <a:latin typeface="Arimo" panose="020B0604020202020204"/>
                <a:cs typeface="Arial" panose="020B0604020202020204" pitchFamily="34" charset="0"/>
              </a:rPr>
              <a:t>mới</a:t>
            </a:r>
            <a:endParaRPr lang="en-US" sz="4000" b="1" dirty="0" smtClean="0">
              <a:latin typeface="Arimo" panose="020B0604020202020204"/>
              <a:cs typeface="Arial" panose="020B0604020202020204" pitchFamily="34" charset="0"/>
            </a:endParaRPr>
          </a:p>
        </p:txBody>
      </p:sp>
      <p:sp>
        <p:nvSpPr>
          <p:cNvPr id="502" name="Google Shape;502;p49"/>
          <p:cNvSpPr txBox="1">
            <a:spLocks noGrp="1"/>
          </p:cNvSpPr>
          <p:nvPr>
            <p:ph type="title"/>
          </p:nvPr>
        </p:nvSpPr>
        <p:spPr>
          <a:xfrm>
            <a:off x="999731" y="901337"/>
            <a:ext cx="10838601" cy="841344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 sz="6000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2.Model</a:t>
            </a:r>
            <a:endParaRPr sz="60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sp>
        <p:nvSpPr>
          <p:cNvPr id="499" name="Google Shape;499;p4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fld id="{00000000-1234-1234-1234-123412341234}" type="slidenum">
              <a:rPr lang="en">
                <a:latin typeface="Arimo"/>
                <a:ea typeface="Arimo"/>
                <a:cs typeface="Arimo"/>
                <a:sym typeface="Arimo"/>
              </a:rPr>
              <a:pPr/>
              <a:t>29</a:t>
            </a:fld>
            <a:endParaRPr sz="1733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999731" y="2913912"/>
            <a:ext cx="4408293" cy="12464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mo" panose="020B0604020202020204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Arimo" panose="020B0604020202020204"/>
                <a:cs typeface="Arial" panose="020B0604020202020204" pitchFamily="34" charset="0"/>
              </a:rPr>
              <a:t>Trường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Arimo" panose="020B0604020202020204"/>
                <a:cs typeface="Arial" panose="020B0604020202020204" pitchFamily="34" charset="0"/>
              </a:rPr>
              <a:t> </a:t>
            </a:r>
            <a:r>
              <a:rPr lang="en-US" altLang="en-US" sz="2000" dirty="0" err="1" smtClean="0">
                <a:solidFill>
                  <a:srgbClr val="C22C72"/>
                </a:solidFill>
                <a:latin typeface="Arimo" panose="020B0604020202020204"/>
                <a:cs typeface="Arial" panose="020B0604020202020204" pitchFamily="34" charset="0"/>
              </a:rPr>
              <a:t>S_id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Arimo" panose="020B0604020202020204"/>
                <a:cs typeface="Arial" panose="020B0604020202020204" pitchFamily="34" charset="0"/>
              </a:rPr>
              <a:t> 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Arimo" panose="020B0604020202020204"/>
                <a:cs typeface="Arial" panose="020B0604020202020204" pitchFamily="34" charset="0"/>
              </a:rPr>
              <a:t>là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Arimo" panose="020B0604020202020204"/>
                <a:cs typeface="Arial" panose="020B0604020202020204" pitchFamily="34" charset="0"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mo" panose="020B0604020202020204"/>
                <a:cs typeface="Arial" panose="020B0604020202020204" pitchFamily="34" charset="0"/>
                <a:hlinkClick r:id="rId3"/>
              </a:rPr>
              <a:t>Primary key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Arimo" panose="020B0604020202020204"/>
                <a:cs typeface="Arial" panose="020B0604020202020204" pitchFamily="34" charset="0"/>
              </a:rPr>
              <a:t> 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Arimo" panose="020B0604020202020204"/>
                <a:cs typeface="Arial" panose="020B0604020202020204" pitchFamily="34" charset="0"/>
              </a:rPr>
              <a:t>của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Arimo" panose="020B0604020202020204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Arimo" panose="020B0604020202020204"/>
                <a:cs typeface="Arial" panose="020B0604020202020204" pitchFamily="34" charset="0"/>
              </a:rPr>
              <a:t>bảng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Arimo" panose="020B0604020202020204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Arimo" panose="020B0604020202020204"/>
                <a:cs typeface="Arial" panose="020B0604020202020204" pitchFamily="34" charset="0"/>
              </a:rPr>
              <a:t>với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Arimo" panose="020B0604020202020204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Arimo" panose="020B0604020202020204"/>
                <a:cs typeface="Arial" panose="020B0604020202020204" pitchFamily="34" charset="0"/>
              </a:rPr>
              <a:t>thuộc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Arimo" panose="020B0604020202020204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Arimo" panose="020B0604020202020204"/>
                <a:cs typeface="Arial" panose="020B0604020202020204" pitchFamily="34" charset="0"/>
              </a:rPr>
              <a:t>tính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Arimo" panose="020B0604020202020204"/>
                <a:cs typeface="Arial" panose="020B0604020202020204" pitchFamily="34" charset="0"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22C72"/>
                </a:solidFill>
                <a:effectLst/>
                <a:latin typeface="Arimo" panose="020B0604020202020204"/>
                <a:cs typeface="Arial" panose="020B0604020202020204" pitchFamily="34" charset="0"/>
              </a:rPr>
              <a:t>[Key]</a:t>
            </a:r>
            <a:endParaRPr lang="en-US" altLang="en-US" dirty="0">
              <a:latin typeface="Arimo" panose="020B0604020202020204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Arimo" panose="020B0604020202020204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999731" y="4233985"/>
            <a:ext cx="4026140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Arimo" panose="020B0604020202020204"/>
                <a:cs typeface="Arial" panose="020B0604020202020204" pitchFamily="34" charset="0"/>
              </a:rPr>
              <a:t>Trường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Arimo" panose="020B0604020202020204"/>
                <a:cs typeface="Arial" panose="020B0604020202020204" pitchFamily="34" charset="0"/>
              </a:rPr>
              <a:t> </a:t>
            </a:r>
            <a:r>
              <a:rPr lang="en-US" altLang="en-US" sz="2000" dirty="0" err="1" smtClean="0">
                <a:solidFill>
                  <a:srgbClr val="C22C72"/>
                </a:solidFill>
                <a:latin typeface="Arimo" panose="020B0604020202020204"/>
                <a:cs typeface="Arial" panose="020B0604020202020204" pitchFamily="34" charset="0"/>
              </a:rPr>
              <a:t>S_n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22C72"/>
                </a:solidFill>
                <a:effectLst/>
                <a:latin typeface="Arimo" panose="020B0604020202020204"/>
                <a:cs typeface="Arial" panose="020B0604020202020204" pitchFamily="34" charset="0"/>
              </a:rPr>
              <a:t>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Arimo" panose="020B0604020202020204"/>
                <a:cs typeface="Arial" panose="020B0604020202020204" pitchFamily="34" charset="0"/>
              </a:rPr>
              <a:t> 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Arimo" panose="020B0604020202020204"/>
                <a:cs typeface="Arial" panose="020B0604020202020204" pitchFamily="34" charset="0"/>
              </a:rPr>
              <a:t>bắt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Arimo" panose="020B0604020202020204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Arimo" panose="020B0604020202020204"/>
                <a:cs typeface="Arial" panose="020B0604020202020204" pitchFamily="34" charset="0"/>
              </a:rPr>
              <a:t>buộc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Arimo" panose="020B0604020202020204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Arimo" panose="020B0604020202020204"/>
                <a:cs typeface="Arial" panose="020B0604020202020204" pitchFamily="34" charset="0"/>
              </a:rPr>
              <a:t>phải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Arimo" panose="020B0604020202020204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Arimo" panose="020B0604020202020204"/>
                <a:cs typeface="Arial" panose="020B0604020202020204" pitchFamily="34" charset="0"/>
              </a:rPr>
              <a:t>thiết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Arimo" panose="020B0604020202020204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Arimo" panose="020B0604020202020204"/>
                <a:cs typeface="Arial" panose="020B0604020202020204" pitchFamily="34" charset="0"/>
              </a:rPr>
              <a:t>lập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Arimo" panose="020B0604020202020204"/>
                <a:cs typeface="Arial" panose="020B0604020202020204" pitchFamily="34" charset="0"/>
              </a:rPr>
              <a:t> 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Arimo" panose="020B0604020202020204"/>
                <a:cs typeface="Arial" panose="020B0604020202020204" pitchFamily="34" charset="0"/>
              </a:rPr>
              <a:t>khác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Arimo" panose="020B0604020202020204"/>
                <a:cs typeface="Arial" panose="020B0604020202020204" pitchFamily="34" charset="0"/>
              </a:rPr>
              <a:t> null)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Arimo" panose="020B0604020202020204"/>
                <a:cs typeface="Arial" panose="020B0604020202020204" pitchFamily="34" charset="0"/>
              </a:rPr>
              <a:t>dùng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Arimo" panose="020B0604020202020204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Arimo" panose="020B0604020202020204"/>
                <a:cs typeface="Arial" panose="020B0604020202020204" pitchFamily="34" charset="0"/>
              </a:rPr>
              <a:t>thuộc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Arimo" panose="020B0604020202020204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Arimo" panose="020B0604020202020204"/>
                <a:cs typeface="Arial" panose="020B0604020202020204" pitchFamily="34" charset="0"/>
              </a:rPr>
              <a:t>tính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Arimo" panose="020B0604020202020204"/>
                <a:cs typeface="Arial" panose="020B0604020202020204" pitchFamily="34" charset="0"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22C72"/>
                </a:solidFill>
                <a:effectLst/>
                <a:latin typeface="Arimo" panose="020B0604020202020204"/>
                <a:cs typeface="Arial" panose="020B0604020202020204" pitchFamily="34" charset="0"/>
              </a:rPr>
              <a:t>[Required]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mo" panose="020B0604020202020204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979714" y="5501363"/>
            <a:ext cx="4428310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 err="1" smtClean="0">
                <a:solidFill>
                  <a:srgbClr val="212529"/>
                </a:solidFill>
                <a:latin typeface="Arimo" panose="020B0604020202020204"/>
                <a:cs typeface="Arial" panose="020B0604020202020204" pitchFamily="34" charset="0"/>
              </a:rPr>
              <a:t>Đ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Arimo" panose="020B0604020202020204"/>
                <a:cs typeface="Arial" panose="020B0604020202020204" pitchFamily="34" charset="0"/>
              </a:rPr>
              <a:t>ộ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Arimo" panose="020B0604020202020204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Arimo" panose="020B0604020202020204"/>
                <a:cs typeface="Arial" panose="020B0604020202020204" pitchFamily="34" charset="0"/>
              </a:rPr>
              <a:t>dài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Arimo" panose="020B0604020202020204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Arimo" panose="020B0604020202020204"/>
                <a:cs typeface="Arial" panose="020B0604020202020204" pitchFamily="34" charset="0"/>
              </a:rPr>
              <a:t>tối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Arimo" panose="020B0604020202020204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Arimo" panose="020B0604020202020204"/>
                <a:cs typeface="Arial" panose="020B0604020202020204" pitchFamily="34" charset="0"/>
              </a:rPr>
              <a:t>là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Arimo" panose="020B0604020202020204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Arimo" panose="020B0604020202020204"/>
                <a:cs typeface="Arial" panose="020B0604020202020204" pitchFamily="34" charset="0"/>
              </a:rPr>
              <a:t>là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Arimo" panose="020B0604020202020204"/>
                <a:cs typeface="Arial" panose="020B0604020202020204" pitchFamily="34" charset="0"/>
              </a:rPr>
              <a:t> 50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Arimo" panose="020B0604020202020204"/>
                <a:cs typeface="Arial" panose="020B0604020202020204" pitchFamily="34" charset="0"/>
              </a:rPr>
              <a:t>ký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Arimo" panose="020B0604020202020204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Arimo" panose="020B0604020202020204"/>
                <a:cs typeface="Arial" panose="020B0604020202020204" pitchFamily="34" charset="0"/>
              </a:rPr>
              <a:t>tự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Arimo" panose="020B0604020202020204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Arimo" panose="020B0604020202020204"/>
                <a:cs typeface="Arial" panose="020B0604020202020204" pitchFamily="34" charset="0"/>
              </a:rPr>
              <a:t>với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Arimo" panose="020B0604020202020204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Arimo" panose="020B0604020202020204"/>
                <a:cs typeface="Arial" panose="020B0604020202020204" pitchFamily="34" charset="0"/>
              </a:rPr>
              <a:t>thuộc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Arimo" panose="020B0604020202020204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Arimo" panose="020B0604020202020204"/>
                <a:cs typeface="Arial" panose="020B0604020202020204" pitchFamily="34" charset="0"/>
              </a:rPr>
              <a:t>tính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Arimo" panose="020B0604020202020204"/>
                <a:cs typeface="Arial" panose="020B0604020202020204" pitchFamily="34" charset="0"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22C72"/>
                </a:solidFill>
                <a:effectLst/>
                <a:latin typeface="Arimo" panose="020B0604020202020204"/>
                <a:cs typeface="Arial" panose="020B0604020202020204" pitchFamily="34" charset="0"/>
              </a:rPr>
              <a:t>[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22C72"/>
                </a:solidFill>
                <a:effectLst/>
                <a:latin typeface="Arimo" panose="020B0604020202020204"/>
                <a:cs typeface="Arial" panose="020B0604020202020204" pitchFamily="34" charset="0"/>
              </a:rPr>
              <a:t>StringLength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22C72"/>
                </a:solidFill>
                <a:effectLst/>
                <a:latin typeface="Arimo" panose="020B0604020202020204"/>
                <a:cs typeface="Arial" panose="020B0604020202020204" pitchFamily="34" charset="0"/>
              </a:rPr>
              <a:t>(50)]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mo" panose="020B0604020202020204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9539" y="2442031"/>
            <a:ext cx="5688061" cy="385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3782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Google Shape;428;p40"/>
          <p:cNvSpPr txBox="1">
            <a:spLocks/>
          </p:cNvSpPr>
          <p:nvPr/>
        </p:nvSpPr>
        <p:spPr>
          <a:xfrm>
            <a:off x="1156447" y="1075765"/>
            <a:ext cx="10669985" cy="500370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181100" indent="-914400">
              <a:spcBef>
                <a:spcPts val="0"/>
              </a:spcBef>
              <a:buSzPts val="4800"/>
              <a:buFont typeface="+mj-lt"/>
              <a:buAutoNum type="arabicPeriod"/>
            </a:pPr>
            <a:r>
              <a:rPr lang="pt-BR" sz="4800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Tổng quan Entity Framewok</a:t>
            </a:r>
          </a:p>
          <a:p>
            <a:pPr marL="1181100" indent="-914400">
              <a:spcBef>
                <a:spcPts val="0"/>
              </a:spcBef>
              <a:buSzPts val="4800"/>
              <a:buFont typeface="+mj-lt"/>
              <a:buAutoNum type="arabicPeriod"/>
            </a:pPr>
            <a:r>
              <a:rPr lang="pt-BR" sz="4800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Model</a:t>
            </a:r>
          </a:p>
          <a:p>
            <a:pPr marL="1181100" indent="-914400">
              <a:spcBef>
                <a:spcPts val="0"/>
              </a:spcBef>
              <a:buSzPts val="4800"/>
              <a:buFont typeface="+mj-lt"/>
              <a:buAutoNum type="arabicPeriod"/>
            </a:pPr>
            <a:r>
              <a:rPr lang="pt-BR" sz="4800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Thực hiện truy vấn</a:t>
            </a:r>
            <a:endParaRPr lang="pt-BR" sz="48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pPr marL="1181100" indent="-914400">
              <a:spcBef>
                <a:spcPts val="0"/>
              </a:spcBef>
              <a:buSzPts val="4800"/>
              <a:buFont typeface="+mj-lt"/>
              <a:buAutoNum type="arabicPeriod"/>
            </a:pPr>
            <a:r>
              <a:rPr lang="pt-BR" sz="4800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Migration</a:t>
            </a:r>
          </a:p>
          <a:p>
            <a:pPr marL="1181100" indent="-914400">
              <a:spcBef>
                <a:spcPts val="0"/>
              </a:spcBef>
              <a:buSzPts val="4800"/>
              <a:buFont typeface="+mj-lt"/>
              <a:buAutoNum type="arabicPeriod"/>
            </a:pPr>
            <a:r>
              <a:rPr lang="pt-BR" sz="4800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Fluent Api</a:t>
            </a:r>
          </a:p>
        </p:txBody>
      </p:sp>
    </p:spTree>
    <p:extLst>
      <p:ext uri="{BB962C8B-B14F-4D97-AF65-F5344CB8AC3E}">
        <p14:creationId xmlns:p14="http://schemas.microsoft.com/office/powerpoint/2010/main" val="45408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9"/>
          <p:cNvSpPr txBox="1">
            <a:spLocks noGrp="1"/>
          </p:cNvSpPr>
          <p:nvPr>
            <p:ph type="body" idx="2"/>
          </p:nvPr>
        </p:nvSpPr>
        <p:spPr>
          <a:xfrm>
            <a:off x="999733" y="2090085"/>
            <a:ext cx="10192400" cy="42110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spcBef>
                <a:spcPts val="1333"/>
              </a:spcBef>
              <a:spcAft>
                <a:spcPts val="1333"/>
              </a:spcAft>
              <a:buNone/>
            </a:pPr>
            <a:r>
              <a:rPr lang="en-US" sz="32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Entity Framework </a:t>
            </a:r>
            <a:r>
              <a:rPr lang="en-US" sz="3200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hỗ</a:t>
            </a:r>
            <a:r>
              <a:rPr lang="en-US" sz="32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US" sz="3200" dirty="0" err="1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trợ</a:t>
            </a:r>
            <a:r>
              <a:rPr lang="en-US" sz="32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US" sz="3200" dirty="0" err="1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hai</a:t>
            </a:r>
            <a:r>
              <a:rPr lang="en-US" sz="3200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US" sz="3200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loại</a:t>
            </a:r>
            <a:r>
              <a:rPr lang="en-US" sz="32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US" sz="3200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truy</a:t>
            </a:r>
            <a:r>
              <a:rPr lang="en-US" sz="32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US" sz="3200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vấn</a:t>
            </a:r>
            <a:r>
              <a:rPr lang="en-US" sz="3200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:</a:t>
            </a:r>
            <a:endParaRPr lang="en-US" sz="32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pPr>
              <a:spcBef>
                <a:spcPts val="1333"/>
              </a:spcBef>
              <a:spcAft>
                <a:spcPts val="1333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LINQ-to-Entities</a:t>
            </a:r>
          </a:p>
          <a:p>
            <a:pPr>
              <a:spcBef>
                <a:spcPts val="1333"/>
              </a:spcBef>
              <a:spcAft>
                <a:spcPts val="1333"/>
              </a:spcAft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Truy</a:t>
            </a:r>
            <a:r>
              <a:rPr lang="en-US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US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vấn</a:t>
            </a:r>
            <a:r>
              <a:rPr lang="en-US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SQL</a:t>
            </a:r>
            <a:endParaRPr lang="en-US" dirty="0" smtClean="0"/>
          </a:p>
        </p:txBody>
      </p:sp>
      <p:sp>
        <p:nvSpPr>
          <p:cNvPr id="502" name="Google Shape;502;p49"/>
          <p:cNvSpPr txBox="1">
            <a:spLocks noGrp="1"/>
          </p:cNvSpPr>
          <p:nvPr>
            <p:ph type="title"/>
          </p:nvPr>
        </p:nvSpPr>
        <p:spPr>
          <a:xfrm>
            <a:off x="999731" y="901337"/>
            <a:ext cx="10838601" cy="841344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 sz="6000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3.Thực </a:t>
            </a:r>
            <a:r>
              <a:rPr lang="en-US" sz="6000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hiện</a:t>
            </a:r>
            <a:r>
              <a:rPr lang="en-US" sz="60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US" sz="6000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truy</a:t>
            </a:r>
            <a:r>
              <a:rPr lang="en-US" sz="60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US" sz="6000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vấn</a:t>
            </a:r>
            <a:endParaRPr sz="60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sp>
        <p:nvSpPr>
          <p:cNvPr id="499" name="Google Shape;499;p4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fld id="{00000000-1234-1234-1234-123412341234}" type="slidenum">
              <a:rPr lang="en">
                <a:latin typeface="Arimo"/>
                <a:ea typeface="Arimo"/>
                <a:cs typeface="Arimo"/>
                <a:sym typeface="Arimo"/>
              </a:rPr>
              <a:pPr/>
              <a:t>30</a:t>
            </a:fld>
            <a:endParaRPr sz="1733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98739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9"/>
          <p:cNvSpPr txBox="1">
            <a:spLocks noGrp="1"/>
          </p:cNvSpPr>
          <p:nvPr>
            <p:ph type="body" idx="2"/>
          </p:nvPr>
        </p:nvSpPr>
        <p:spPr>
          <a:xfrm>
            <a:off x="999733" y="2090085"/>
            <a:ext cx="3964153" cy="809869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spcBef>
                <a:spcPts val="1333"/>
              </a:spcBef>
              <a:spcAft>
                <a:spcPts val="1333"/>
              </a:spcAft>
              <a:buNone/>
            </a:pPr>
            <a:r>
              <a:rPr lang="en-US" sz="4000" b="1" dirty="0">
                <a:latin typeface="Arimo" panose="020B0604020202020204"/>
                <a:cs typeface="Arial" panose="020B0604020202020204" pitchFamily="34" charset="0"/>
              </a:rPr>
              <a:t>LINQ-to-Entities</a:t>
            </a:r>
            <a:endParaRPr lang="en-US" sz="4000" dirty="0">
              <a:latin typeface="Arimo" panose="020B0604020202020204"/>
              <a:cs typeface="Arial" panose="020B0604020202020204" pitchFamily="34" charset="0"/>
            </a:endParaRPr>
          </a:p>
          <a:p>
            <a:pPr marL="0" indent="0">
              <a:spcBef>
                <a:spcPts val="1333"/>
              </a:spcBef>
              <a:spcAft>
                <a:spcPts val="1333"/>
              </a:spcAft>
              <a:buNone/>
            </a:pPr>
            <a:endParaRPr lang="en-US" dirty="0" smtClean="0"/>
          </a:p>
        </p:txBody>
      </p:sp>
      <p:sp>
        <p:nvSpPr>
          <p:cNvPr id="502" name="Google Shape;502;p49"/>
          <p:cNvSpPr txBox="1">
            <a:spLocks noGrp="1"/>
          </p:cNvSpPr>
          <p:nvPr>
            <p:ph type="title"/>
          </p:nvPr>
        </p:nvSpPr>
        <p:spPr>
          <a:xfrm>
            <a:off x="999731" y="901337"/>
            <a:ext cx="10838601" cy="841344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 sz="6000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3.Thực </a:t>
            </a:r>
            <a:r>
              <a:rPr lang="en-US" sz="6000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hiện</a:t>
            </a:r>
            <a:r>
              <a:rPr lang="en-US" sz="60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US" sz="6000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truy</a:t>
            </a:r>
            <a:r>
              <a:rPr lang="en-US" sz="60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US" sz="6000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vấn</a:t>
            </a:r>
            <a:endParaRPr sz="60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sp>
        <p:nvSpPr>
          <p:cNvPr id="499" name="Google Shape;499;p4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fld id="{00000000-1234-1234-1234-123412341234}" type="slidenum">
              <a:rPr lang="en">
                <a:latin typeface="Arimo"/>
                <a:ea typeface="Arimo"/>
                <a:cs typeface="Arimo"/>
                <a:sym typeface="Arimo"/>
              </a:rPr>
              <a:pPr/>
              <a:t>31</a:t>
            </a:fld>
            <a:endParaRPr sz="1733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349" y="3247357"/>
            <a:ext cx="6586319" cy="30537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63040" y="3735977"/>
            <a:ext cx="4180114" cy="8621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06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9"/>
          <p:cNvSpPr txBox="1">
            <a:spLocks noGrp="1"/>
          </p:cNvSpPr>
          <p:nvPr>
            <p:ph type="body" idx="2"/>
          </p:nvPr>
        </p:nvSpPr>
        <p:spPr>
          <a:xfrm>
            <a:off x="999733" y="2090085"/>
            <a:ext cx="3964153" cy="809869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spcBef>
                <a:spcPts val="1333"/>
              </a:spcBef>
              <a:spcAft>
                <a:spcPts val="1333"/>
              </a:spcAft>
              <a:buNone/>
            </a:pPr>
            <a:r>
              <a:rPr lang="en-US" sz="4000" b="1" dirty="0">
                <a:latin typeface="Arimo" panose="020B0604020202020204"/>
                <a:cs typeface="Arial" panose="020B0604020202020204" pitchFamily="34" charset="0"/>
              </a:rPr>
              <a:t>LINQ-to-Entities</a:t>
            </a:r>
            <a:endParaRPr lang="en-US" sz="4000" dirty="0">
              <a:latin typeface="Arimo" panose="020B0604020202020204"/>
              <a:cs typeface="Arial" panose="020B0604020202020204" pitchFamily="34" charset="0"/>
            </a:endParaRPr>
          </a:p>
          <a:p>
            <a:pPr marL="0" indent="0">
              <a:spcBef>
                <a:spcPts val="1333"/>
              </a:spcBef>
              <a:spcAft>
                <a:spcPts val="1333"/>
              </a:spcAft>
              <a:buNone/>
            </a:pPr>
            <a:endParaRPr lang="en-US" dirty="0" smtClean="0"/>
          </a:p>
        </p:txBody>
      </p:sp>
      <p:sp>
        <p:nvSpPr>
          <p:cNvPr id="502" name="Google Shape;502;p49"/>
          <p:cNvSpPr txBox="1">
            <a:spLocks noGrp="1"/>
          </p:cNvSpPr>
          <p:nvPr>
            <p:ph type="title"/>
          </p:nvPr>
        </p:nvSpPr>
        <p:spPr>
          <a:xfrm>
            <a:off x="999731" y="901337"/>
            <a:ext cx="10838601" cy="841344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 sz="6000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3.Thực </a:t>
            </a:r>
            <a:r>
              <a:rPr lang="en-US" sz="6000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hiện</a:t>
            </a:r>
            <a:r>
              <a:rPr lang="en-US" sz="60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US" sz="6000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truy</a:t>
            </a:r>
            <a:r>
              <a:rPr lang="en-US" sz="60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US" sz="6000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vấn</a:t>
            </a:r>
            <a:endParaRPr sz="60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sp>
        <p:nvSpPr>
          <p:cNvPr id="499" name="Google Shape;499;p4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fld id="{00000000-1234-1234-1234-123412341234}" type="slidenum">
              <a:rPr lang="en">
                <a:latin typeface="Arimo"/>
                <a:ea typeface="Arimo"/>
                <a:cs typeface="Arimo"/>
                <a:sym typeface="Arimo"/>
              </a:rPr>
              <a:pPr/>
              <a:t>32</a:t>
            </a:fld>
            <a:endParaRPr sz="1733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731" y="3247359"/>
            <a:ext cx="5999282" cy="214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206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9"/>
          <p:cNvSpPr txBox="1">
            <a:spLocks noGrp="1"/>
          </p:cNvSpPr>
          <p:nvPr>
            <p:ph type="body" idx="2"/>
          </p:nvPr>
        </p:nvSpPr>
        <p:spPr>
          <a:xfrm>
            <a:off x="999733" y="2090085"/>
            <a:ext cx="3964153" cy="809869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spcBef>
                <a:spcPts val="1333"/>
              </a:spcBef>
              <a:spcAft>
                <a:spcPts val="1333"/>
              </a:spcAft>
              <a:buNone/>
            </a:pPr>
            <a:r>
              <a:rPr lang="en-US" sz="4000" b="1" dirty="0" err="1">
                <a:latin typeface="Arimo" panose="020B0604020202020204"/>
                <a:cs typeface="Arial" panose="020B0604020202020204" pitchFamily="34" charset="0"/>
              </a:rPr>
              <a:t>Truy</a:t>
            </a:r>
            <a:r>
              <a:rPr lang="en-US" sz="4000" b="1" dirty="0">
                <a:latin typeface="Arimo" panose="020B0604020202020204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mo" panose="020B0604020202020204"/>
                <a:cs typeface="Arial" panose="020B0604020202020204" pitchFamily="34" charset="0"/>
              </a:rPr>
              <a:t>vấn</a:t>
            </a:r>
            <a:r>
              <a:rPr lang="en-US" sz="4000" b="1" dirty="0">
                <a:latin typeface="Arimo" panose="020B0604020202020204"/>
                <a:cs typeface="Arial" panose="020B0604020202020204" pitchFamily="34" charset="0"/>
              </a:rPr>
              <a:t> </a:t>
            </a:r>
            <a:r>
              <a:rPr lang="en-US" sz="4000" b="1" dirty="0" smtClean="0">
                <a:latin typeface="Arimo" panose="020B0604020202020204"/>
                <a:cs typeface="Arial" panose="020B0604020202020204" pitchFamily="34" charset="0"/>
              </a:rPr>
              <a:t>SQL </a:t>
            </a:r>
          </a:p>
          <a:p>
            <a:pPr marL="0" indent="0">
              <a:spcBef>
                <a:spcPts val="1333"/>
              </a:spcBef>
              <a:spcAft>
                <a:spcPts val="1333"/>
              </a:spcAft>
              <a:buNone/>
            </a:pPr>
            <a:endParaRPr lang="en-US" dirty="0" smtClean="0"/>
          </a:p>
        </p:txBody>
      </p:sp>
      <p:sp>
        <p:nvSpPr>
          <p:cNvPr id="502" name="Google Shape;502;p49"/>
          <p:cNvSpPr txBox="1">
            <a:spLocks noGrp="1"/>
          </p:cNvSpPr>
          <p:nvPr>
            <p:ph type="title"/>
          </p:nvPr>
        </p:nvSpPr>
        <p:spPr>
          <a:xfrm>
            <a:off x="999731" y="901337"/>
            <a:ext cx="10838601" cy="841344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 sz="6000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3.Thực </a:t>
            </a:r>
            <a:r>
              <a:rPr lang="en-US" sz="6000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hiện</a:t>
            </a:r>
            <a:r>
              <a:rPr lang="en-US" sz="60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US" sz="6000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truy</a:t>
            </a:r>
            <a:r>
              <a:rPr lang="en-US" sz="60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US" sz="6000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vấn</a:t>
            </a:r>
            <a:endParaRPr sz="60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sp>
        <p:nvSpPr>
          <p:cNvPr id="499" name="Google Shape;499;p4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fld id="{00000000-1234-1234-1234-123412341234}" type="slidenum">
              <a:rPr lang="en">
                <a:latin typeface="Arimo"/>
                <a:ea typeface="Arimo"/>
                <a:cs typeface="Arimo"/>
                <a:sym typeface="Arimo"/>
              </a:rPr>
              <a:pPr/>
              <a:t>33</a:t>
            </a:fld>
            <a:endParaRPr sz="1733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731" y="2899954"/>
            <a:ext cx="7379343" cy="340117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49813" y="3370217"/>
            <a:ext cx="6479177" cy="9405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603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9"/>
          <p:cNvSpPr txBox="1">
            <a:spLocks noGrp="1"/>
          </p:cNvSpPr>
          <p:nvPr>
            <p:ph type="body" idx="2"/>
          </p:nvPr>
        </p:nvSpPr>
        <p:spPr>
          <a:xfrm>
            <a:off x="999733" y="2090085"/>
            <a:ext cx="3964153" cy="809869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spcBef>
                <a:spcPts val="1333"/>
              </a:spcBef>
              <a:spcAft>
                <a:spcPts val="1333"/>
              </a:spcAft>
              <a:buNone/>
            </a:pPr>
            <a:r>
              <a:rPr lang="en-US" sz="4000" b="1" dirty="0" err="1">
                <a:latin typeface="Arimo" panose="020B0604020202020204"/>
                <a:cs typeface="Arial" panose="020B0604020202020204" pitchFamily="34" charset="0"/>
              </a:rPr>
              <a:t>Truy</a:t>
            </a:r>
            <a:r>
              <a:rPr lang="en-US" sz="4000" b="1" dirty="0">
                <a:latin typeface="Arimo" panose="020B0604020202020204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mo" panose="020B0604020202020204"/>
                <a:cs typeface="Arial" panose="020B0604020202020204" pitchFamily="34" charset="0"/>
              </a:rPr>
              <a:t>vấn</a:t>
            </a:r>
            <a:r>
              <a:rPr lang="en-US" sz="4000" b="1" dirty="0">
                <a:latin typeface="Arimo" panose="020B0604020202020204"/>
                <a:cs typeface="Arial" panose="020B0604020202020204" pitchFamily="34" charset="0"/>
              </a:rPr>
              <a:t> </a:t>
            </a:r>
            <a:r>
              <a:rPr lang="en-US" sz="4000" b="1" dirty="0" smtClean="0">
                <a:latin typeface="Arimo" panose="020B0604020202020204"/>
                <a:cs typeface="Arial" panose="020B0604020202020204" pitchFamily="34" charset="0"/>
              </a:rPr>
              <a:t>SQL </a:t>
            </a:r>
          </a:p>
          <a:p>
            <a:pPr marL="0" indent="0">
              <a:spcBef>
                <a:spcPts val="1333"/>
              </a:spcBef>
              <a:spcAft>
                <a:spcPts val="1333"/>
              </a:spcAft>
              <a:buNone/>
            </a:pPr>
            <a:endParaRPr lang="en-US" dirty="0" smtClean="0"/>
          </a:p>
        </p:txBody>
      </p:sp>
      <p:sp>
        <p:nvSpPr>
          <p:cNvPr id="502" name="Google Shape;502;p49"/>
          <p:cNvSpPr txBox="1">
            <a:spLocks noGrp="1"/>
          </p:cNvSpPr>
          <p:nvPr>
            <p:ph type="title"/>
          </p:nvPr>
        </p:nvSpPr>
        <p:spPr>
          <a:xfrm>
            <a:off x="999731" y="901337"/>
            <a:ext cx="10838601" cy="841344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 sz="6000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3.Thực </a:t>
            </a:r>
            <a:r>
              <a:rPr lang="en-US" sz="6000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hiện</a:t>
            </a:r>
            <a:r>
              <a:rPr lang="en-US" sz="60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US" sz="6000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truy</a:t>
            </a:r>
            <a:r>
              <a:rPr lang="en-US" sz="60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US" sz="6000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vấn</a:t>
            </a:r>
            <a:endParaRPr sz="60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sp>
        <p:nvSpPr>
          <p:cNvPr id="499" name="Google Shape;499;p4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fld id="{00000000-1234-1234-1234-123412341234}" type="slidenum">
              <a:rPr lang="en">
                <a:latin typeface="Arimo"/>
                <a:ea typeface="Arimo"/>
                <a:cs typeface="Arimo"/>
                <a:sym typeface="Arimo"/>
              </a:rPr>
              <a:pPr/>
              <a:t>34</a:t>
            </a:fld>
            <a:endParaRPr sz="1733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731" y="3246772"/>
            <a:ext cx="6517189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3259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9"/>
          <p:cNvSpPr txBox="1">
            <a:spLocks noGrp="1"/>
          </p:cNvSpPr>
          <p:nvPr>
            <p:ph type="body" idx="2"/>
          </p:nvPr>
        </p:nvSpPr>
        <p:spPr>
          <a:xfrm>
            <a:off x="999733" y="2090085"/>
            <a:ext cx="10192400" cy="42110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spcBef>
                <a:spcPts val="1333"/>
              </a:spcBef>
              <a:spcAft>
                <a:spcPts val="1333"/>
              </a:spcAft>
              <a:buNone/>
            </a:pPr>
            <a:r>
              <a:rPr lang="en-US" sz="4000" b="1" dirty="0" err="1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Khái</a:t>
            </a:r>
            <a:r>
              <a:rPr lang="en-US" sz="4000" b="1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US" sz="4000" b="1" dirty="0" err="1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niệm</a:t>
            </a:r>
            <a:endParaRPr lang="en-US" sz="4000" b="1" dirty="0" smtClean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pPr>
              <a:spcBef>
                <a:spcPts val="1333"/>
              </a:spcBef>
              <a:spcAft>
                <a:spcPts val="1333"/>
              </a:spcAft>
              <a:buSzPct val="118000"/>
              <a:buFont typeface="Arial" panose="020B0604020202020204" pitchFamily="34" charset="0"/>
              <a:buChar char="•"/>
            </a:pPr>
            <a:r>
              <a:rPr lang="vi-VN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Migration là kỹ thuật trong việc tương tác với cơ sở dữ </a:t>
            </a:r>
            <a:r>
              <a:rPr lang="vi-VN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liệu</a:t>
            </a:r>
            <a:endParaRPr lang="en-US" dirty="0" smtClean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pPr>
              <a:spcBef>
                <a:spcPts val="1333"/>
              </a:spcBef>
              <a:spcAft>
                <a:spcPts val="1333"/>
              </a:spcAft>
              <a:buSzPct val="118000"/>
              <a:buFont typeface="Arial" panose="020B0604020202020204" pitchFamily="34" charset="0"/>
              <a:buChar char="•"/>
            </a:pPr>
            <a:r>
              <a:rPr lang="en-US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C</a:t>
            </a:r>
            <a:r>
              <a:rPr lang="vi-VN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ấu </a:t>
            </a:r>
            <a:r>
              <a:rPr lang="vi-VN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trúc CSDL ở code sẽ được cập nhật lên </a:t>
            </a:r>
            <a:r>
              <a:rPr lang="vi-VN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CSDL</a:t>
            </a:r>
            <a:r>
              <a:rPr lang="en-US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US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đ</a:t>
            </a:r>
            <a:r>
              <a:rPr lang="en-US" dirty="0" err="1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ảm</a:t>
            </a:r>
            <a:r>
              <a:rPr lang="en-US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US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bảo</a:t>
            </a:r>
            <a:r>
              <a:rPr lang="en-US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US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dữ</a:t>
            </a:r>
            <a:r>
              <a:rPr lang="en-US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US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liệu</a:t>
            </a:r>
            <a:r>
              <a:rPr lang="en-US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US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đang</a:t>
            </a:r>
            <a:r>
              <a:rPr lang="en-US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US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tồn</a:t>
            </a:r>
            <a:r>
              <a:rPr lang="en-US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US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tại</a:t>
            </a:r>
            <a:r>
              <a:rPr lang="en-US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US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không</a:t>
            </a:r>
            <a:r>
              <a:rPr lang="en-US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US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bị</a:t>
            </a:r>
            <a:r>
              <a:rPr lang="en-US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US" dirty="0" err="1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mất</a:t>
            </a:r>
            <a:endParaRPr lang="en-US" dirty="0" smtClean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pPr>
              <a:spcBef>
                <a:spcPts val="1333"/>
              </a:spcBef>
              <a:spcAft>
                <a:spcPts val="1333"/>
              </a:spcAft>
              <a:buSzPct val="118000"/>
              <a:buFont typeface="Arial" panose="020B0604020202020204" pitchFamily="34" charset="0"/>
              <a:buChar char="•"/>
            </a:pPr>
            <a:r>
              <a:rPr lang="en-US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L</a:t>
            </a:r>
            <a:r>
              <a:rPr lang="vi-VN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ịch </a:t>
            </a:r>
            <a:r>
              <a:rPr lang="vi-VN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sử (phiên bản) cập nhật được lưu lại sau mỗi lần cập </a:t>
            </a:r>
            <a:r>
              <a:rPr lang="vi-VN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nhật</a:t>
            </a:r>
            <a:endParaRPr lang="en-US" sz="32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pPr marL="0" indent="0">
              <a:spcBef>
                <a:spcPts val="1333"/>
              </a:spcBef>
              <a:spcAft>
                <a:spcPts val="1333"/>
              </a:spcAft>
              <a:buNone/>
            </a:pPr>
            <a:endParaRPr lang="en-US" sz="3200" dirty="0" smtClean="0"/>
          </a:p>
        </p:txBody>
      </p:sp>
      <p:sp>
        <p:nvSpPr>
          <p:cNvPr id="502" name="Google Shape;502;p49"/>
          <p:cNvSpPr txBox="1">
            <a:spLocks noGrp="1"/>
          </p:cNvSpPr>
          <p:nvPr>
            <p:ph type="title"/>
          </p:nvPr>
        </p:nvSpPr>
        <p:spPr>
          <a:xfrm>
            <a:off x="999732" y="901337"/>
            <a:ext cx="10192400" cy="841344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 sz="6000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4.Migration</a:t>
            </a:r>
            <a:endParaRPr sz="60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sp>
        <p:nvSpPr>
          <p:cNvPr id="499" name="Google Shape;499;p4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fld id="{00000000-1234-1234-1234-123412341234}" type="slidenum">
              <a:rPr lang="en">
                <a:latin typeface="Arimo"/>
                <a:ea typeface="Arimo"/>
                <a:cs typeface="Arimo"/>
                <a:sym typeface="Arimo"/>
              </a:rPr>
              <a:pPr/>
              <a:t>35</a:t>
            </a:fld>
            <a:endParaRPr sz="1733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91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9"/>
          <p:cNvSpPr txBox="1">
            <a:spLocks noGrp="1"/>
          </p:cNvSpPr>
          <p:nvPr>
            <p:ph type="body" idx="2"/>
          </p:nvPr>
        </p:nvSpPr>
        <p:spPr>
          <a:xfrm>
            <a:off x="999733" y="2090085"/>
            <a:ext cx="5505570" cy="42110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1333"/>
              </a:spcBef>
              <a:spcAft>
                <a:spcPts val="1333"/>
              </a:spcAft>
              <a:buFont typeface="Arial" panose="020B0604020202020204" pitchFamily="34" charset="0"/>
              <a:buChar char="•"/>
            </a:pPr>
            <a:endParaRPr lang="en-US" dirty="0" smtClean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pPr marL="0" indent="0">
              <a:spcBef>
                <a:spcPts val="1333"/>
              </a:spcBef>
              <a:spcAft>
                <a:spcPts val="1333"/>
              </a:spcAft>
              <a:buNone/>
            </a:pPr>
            <a:endParaRPr lang="en-US" sz="3200" dirty="0" smtClean="0"/>
          </a:p>
        </p:txBody>
      </p:sp>
      <p:sp>
        <p:nvSpPr>
          <p:cNvPr id="502" name="Google Shape;502;p49"/>
          <p:cNvSpPr txBox="1">
            <a:spLocks noGrp="1"/>
          </p:cNvSpPr>
          <p:nvPr>
            <p:ph type="title"/>
          </p:nvPr>
        </p:nvSpPr>
        <p:spPr>
          <a:xfrm>
            <a:off x="999732" y="901337"/>
            <a:ext cx="10192400" cy="841344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 sz="6000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4.Migration</a:t>
            </a:r>
            <a:endParaRPr sz="60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sp>
        <p:nvSpPr>
          <p:cNvPr id="499" name="Google Shape;499;p4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fld id="{00000000-1234-1234-1234-123412341234}" type="slidenum">
              <a:rPr lang="en">
                <a:latin typeface="Arimo"/>
                <a:ea typeface="Arimo"/>
                <a:cs typeface="Arimo"/>
                <a:sym typeface="Arimo"/>
              </a:rPr>
              <a:pPr/>
              <a:t>36</a:t>
            </a:fld>
            <a:endParaRPr sz="1733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191860"/>
              </p:ext>
            </p:extLst>
          </p:nvPr>
        </p:nvGraphicFramePr>
        <p:xfrm>
          <a:off x="999732" y="2090086"/>
          <a:ext cx="10192400" cy="4211045"/>
        </p:xfrm>
        <a:graphic>
          <a:graphicData uri="http://schemas.openxmlformats.org/drawingml/2006/table">
            <a:tbl>
              <a:tblPr/>
              <a:tblGrid>
                <a:gridCol w="3594382">
                  <a:extLst>
                    <a:ext uri="{9D8B030D-6E8A-4147-A177-3AD203B41FA5}">
                      <a16:colId xmlns:a16="http://schemas.microsoft.com/office/drawing/2014/main" val="4007334074"/>
                    </a:ext>
                  </a:extLst>
                </a:gridCol>
                <a:gridCol w="6598018">
                  <a:extLst>
                    <a:ext uri="{9D8B030D-6E8A-4147-A177-3AD203B41FA5}">
                      <a16:colId xmlns:a16="http://schemas.microsoft.com/office/drawing/2014/main" val="1089584593"/>
                    </a:ext>
                  </a:extLst>
                </a:gridCol>
              </a:tblGrid>
              <a:tr h="84220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Lệnh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PMC 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F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Ý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800" b="1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nghĩa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Arimo" panose="020B0604020202020204"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F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32536"/>
                  </a:ext>
                </a:extLst>
              </a:tr>
              <a:tr h="842209">
                <a:tc>
                  <a:txBody>
                    <a:bodyPr/>
                    <a:lstStyle/>
                    <a:p>
                      <a:pPr font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Add-migration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&lt;migration name&gt;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  <a:r>
                        <a:rPr lang="vi-VN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ạo ra một lớp thực hiện việc chuyển đổi dữ liệu tương thích với sự thay đổi model của bạn ngay bên trong dự án.</a:t>
                      </a:r>
                      <a:endParaRPr lang="vi-VN" sz="18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407173"/>
                  </a:ext>
                </a:extLst>
              </a:tr>
              <a:tr h="842209">
                <a:tc>
                  <a:txBody>
                    <a:bodyPr/>
                    <a:lstStyle/>
                    <a:p>
                      <a:pPr fontAlgn="ctr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Remove-migration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AFD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Xóa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migration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mới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nhất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.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6690"/>
                  </a:ext>
                </a:extLst>
              </a:tr>
              <a:tr h="842209">
                <a:tc>
                  <a:txBody>
                    <a:bodyPr/>
                    <a:lstStyle/>
                    <a:p>
                      <a:pPr fontAlgn="ctr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Update-database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vi-VN" sz="1800" dirty="0" smtClean="0">
                          <a:solidFill>
                            <a:schemeClr val="tx1"/>
                          </a:solidFill>
                          <a:effectLst/>
                        </a:rPr>
                        <a:t>Cập nhật CSDL để CSDL có các bảng tương ứng với sự thay đổi của các Mode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l</a:t>
                      </a:r>
                      <a:endParaRPr lang="vi-VN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764357"/>
                  </a:ext>
                </a:extLst>
              </a:tr>
              <a:tr h="842209">
                <a:tc>
                  <a:txBody>
                    <a:bodyPr/>
                    <a:lstStyle/>
                    <a:p>
                      <a:pPr fontAlgn="ctr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Script-migration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AFD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 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Tạo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SQL Script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cho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Migration.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400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03317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9"/>
          <p:cNvSpPr txBox="1">
            <a:spLocks noGrp="1"/>
          </p:cNvSpPr>
          <p:nvPr>
            <p:ph type="body" idx="2"/>
          </p:nvPr>
        </p:nvSpPr>
        <p:spPr>
          <a:xfrm>
            <a:off x="999733" y="2090085"/>
            <a:ext cx="5505570" cy="42110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spcBef>
                <a:spcPts val="1333"/>
              </a:spcBef>
              <a:spcAft>
                <a:spcPts val="1333"/>
              </a:spcAft>
              <a:buNone/>
            </a:pPr>
            <a:r>
              <a:rPr lang="en-US" sz="4000" b="1" dirty="0" err="1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Tạo</a:t>
            </a:r>
            <a:r>
              <a:rPr lang="en-US" sz="4000" b="1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Migration</a:t>
            </a:r>
            <a:endParaRPr lang="en-US" sz="4000" b="1" dirty="0" smtClean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pPr>
              <a:spcBef>
                <a:spcPts val="1333"/>
              </a:spcBef>
              <a:spcAft>
                <a:spcPts val="1333"/>
              </a:spcAft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Mở</a:t>
            </a:r>
            <a:r>
              <a:rPr lang="en-US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US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Package Manager </a:t>
            </a:r>
            <a:r>
              <a:rPr lang="en-US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Console:</a:t>
            </a:r>
          </a:p>
          <a:p>
            <a:pPr marL="0" indent="0">
              <a:spcBef>
                <a:spcPts val="1333"/>
              </a:spcBef>
              <a:spcAft>
                <a:spcPts val="1333"/>
              </a:spcAft>
              <a:buNone/>
            </a:pPr>
            <a:r>
              <a:rPr lang="en-US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Tools </a:t>
            </a:r>
            <a:r>
              <a:rPr lang="en-US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-&gt; </a:t>
            </a:r>
            <a:r>
              <a:rPr lang="en-US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NuGet</a:t>
            </a:r>
            <a:r>
              <a:rPr lang="en-US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Package Manager -&gt; Package Manager </a:t>
            </a:r>
            <a:r>
              <a:rPr lang="en-US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Console</a:t>
            </a:r>
          </a:p>
          <a:p>
            <a:pPr>
              <a:spcBef>
                <a:spcPts val="1333"/>
              </a:spcBef>
              <a:spcAft>
                <a:spcPts val="1333"/>
              </a:spcAft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 smtClean="0">
              <a:latin typeface="Arial" panose="020B0604020202020204" pitchFamily="34" charset="0"/>
              <a:ea typeface="Arimo" panose="020B0604020202020204" charset="0"/>
              <a:cs typeface="Arial" panose="020B0604020202020204" pitchFamily="34" charset="0"/>
            </a:endParaRPr>
          </a:p>
          <a:p>
            <a:pPr marL="0" indent="0">
              <a:spcBef>
                <a:spcPts val="1333"/>
              </a:spcBef>
              <a:spcAft>
                <a:spcPts val="1333"/>
              </a:spcAft>
              <a:buNone/>
            </a:pPr>
            <a:endParaRPr lang="en-US" sz="3200" dirty="0" smtClean="0"/>
          </a:p>
        </p:txBody>
      </p:sp>
      <p:sp>
        <p:nvSpPr>
          <p:cNvPr id="502" name="Google Shape;502;p49"/>
          <p:cNvSpPr txBox="1">
            <a:spLocks noGrp="1"/>
          </p:cNvSpPr>
          <p:nvPr>
            <p:ph type="title"/>
          </p:nvPr>
        </p:nvSpPr>
        <p:spPr>
          <a:xfrm>
            <a:off x="999732" y="901337"/>
            <a:ext cx="10192400" cy="841344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 sz="6000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4.Migration</a:t>
            </a:r>
            <a:endParaRPr sz="60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sp>
        <p:nvSpPr>
          <p:cNvPr id="499" name="Google Shape;499;p4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fld id="{00000000-1234-1234-1234-123412341234}" type="slidenum">
              <a:rPr lang="en">
                <a:latin typeface="Arimo"/>
                <a:ea typeface="Arimo"/>
                <a:cs typeface="Arimo"/>
                <a:sym typeface="Arimo"/>
              </a:rPr>
              <a:pPr/>
              <a:t>37</a:t>
            </a:fld>
            <a:endParaRPr sz="1733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898" y="5512540"/>
            <a:ext cx="4957240" cy="5486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9468" y="2090086"/>
            <a:ext cx="4412664" cy="397108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67006" y="3605349"/>
            <a:ext cx="3396343" cy="7576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350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9"/>
          <p:cNvSpPr txBox="1">
            <a:spLocks noGrp="1"/>
          </p:cNvSpPr>
          <p:nvPr>
            <p:ph type="body" idx="2"/>
          </p:nvPr>
        </p:nvSpPr>
        <p:spPr>
          <a:xfrm>
            <a:off x="999733" y="2090085"/>
            <a:ext cx="3311010" cy="835995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spcBef>
                <a:spcPts val="1333"/>
              </a:spcBef>
              <a:spcAft>
                <a:spcPts val="1333"/>
              </a:spcAft>
              <a:buNone/>
            </a:pPr>
            <a:r>
              <a:rPr lang="en-US" sz="4000" b="1" dirty="0" err="1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Tạo</a:t>
            </a:r>
            <a:r>
              <a:rPr lang="en-US" sz="4000" b="1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Migration</a:t>
            </a:r>
          </a:p>
        </p:txBody>
      </p:sp>
      <p:sp>
        <p:nvSpPr>
          <p:cNvPr id="502" name="Google Shape;502;p49"/>
          <p:cNvSpPr txBox="1">
            <a:spLocks noGrp="1"/>
          </p:cNvSpPr>
          <p:nvPr>
            <p:ph type="title"/>
          </p:nvPr>
        </p:nvSpPr>
        <p:spPr>
          <a:xfrm>
            <a:off x="999732" y="901337"/>
            <a:ext cx="10192400" cy="841344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 sz="6000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4.Migration</a:t>
            </a:r>
            <a:endParaRPr sz="60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sp>
        <p:nvSpPr>
          <p:cNvPr id="499" name="Google Shape;499;p4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fld id="{00000000-1234-1234-1234-123412341234}" type="slidenum">
              <a:rPr lang="en">
                <a:latin typeface="Arimo"/>
                <a:ea typeface="Arimo"/>
                <a:cs typeface="Arimo"/>
                <a:sym typeface="Arimo"/>
              </a:rPr>
              <a:pPr/>
              <a:t>38</a:t>
            </a:fld>
            <a:endParaRPr sz="1733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732" y="2926080"/>
            <a:ext cx="4920638" cy="337505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943468" y="2996230"/>
            <a:ext cx="44196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latin typeface="Arimo" panose="020B0604020202020204"/>
              </a:rPr>
              <a:t>M</a:t>
            </a:r>
            <a:r>
              <a:rPr lang="en-US" dirty="0" err="1" smtClean="0">
                <a:latin typeface="Arimo" panose="020B0604020202020204"/>
              </a:rPr>
              <a:t>ột</a:t>
            </a:r>
            <a:r>
              <a:rPr lang="en-US" dirty="0" smtClean="0">
                <a:latin typeface="Arimo" panose="020B0604020202020204"/>
              </a:rPr>
              <a:t> </a:t>
            </a:r>
            <a:r>
              <a:rPr lang="en-US" dirty="0">
                <a:latin typeface="Arimo" panose="020B0604020202020204"/>
              </a:rPr>
              <a:t>Migration </a:t>
            </a:r>
            <a:r>
              <a:rPr lang="en-US" dirty="0" err="1">
                <a:latin typeface="Arimo" panose="020B0604020202020204"/>
              </a:rPr>
              <a:t>có</a:t>
            </a:r>
            <a:r>
              <a:rPr lang="en-US" dirty="0">
                <a:latin typeface="Arimo" panose="020B0604020202020204"/>
              </a:rPr>
              <a:t> </a:t>
            </a:r>
            <a:r>
              <a:rPr lang="en-US" dirty="0" err="1">
                <a:latin typeface="Arimo" panose="020B0604020202020204"/>
              </a:rPr>
              <a:t>một</a:t>
            </a:r>
            <a:r>
              <a:rPr lang="en-US" dirty="0">
                <a:latin typeface="Arimo" panose="020B0604020202020204"/>
              </a:rPr>
              <a:t> </a:t>
            </a:r>
            <a:r>
              <a:rPr lang="en-US" dirty="0" err="1">
                <a:latin typeface="Arimo" panose="020B0604020202020204"/>
              </a:rPr>
              <a:t>lớp</a:t>
            </a:r>
            <a:r>
              <a:rPr lang="en-US" dirty="0">
                <a:latin typeface="Arimo" panose="020B0604020202020204"/>
              </a:rPr>
              <a:t> </a:t>
            </a:r>
            <a:r>
              <a:rPr lang="en-US" dirty="0" err="1">
                <a:latin typeface="Arimo" panose="020B0604020202020204"/>
              </a:rPr>
              <a:t>kế</a:t>
            </a:r>
            <a:r>
              <a:rPr lang="en-US" dirty="0">
                <a:latin typeface="Arimo" panose="020B0604020202020204"/>
              </a:rPr>
              <a:t> </a:t>
            </a:r>
            <a:r>
              <a:rPr lang="en-US" dirty="0" err="1">
                <a:latin typeface="Arimo" panose="020B0604020202020204"/>
              </a:rPr>
              <a:t>thừa</a:t>
            </a:r>
            <a:r>
              <a:rPr lang="en-US" dirty="0">
                <a:latin typeface="Arimo" panose="020B0604020202020204"/>
              </a:rPr>
              <a:t> </a:t>
            </a:r>
            <a:r>
              <a:rPr lang="en-US" dirty="0" err="1">
                <a:latin typeface="Arimo" panose="020B0604020202020204"/>
              </a:rPr>
              <a:t>từ</a:t>
            </a:r>
            <a:r>
              <a:rPr lang="en-US" dirty="0">
                <a:latin typeface="Arimo" panose="020B0604020202020204"/>
              </a:rPr>
              <a:t> </a:t>
            </a:r>
            <a:r>
              <a:rPr lang="en-US" dirty="0" err="1" smtClean="0">
                <a:latin typeface="Arimo" panose="020B0604020202020204"/>
              </a:rPr>
              <a:t>lớp</a:t>
            </a:r>
            <a:r>
              <a:rPr lang="en-US" dirty="0" smtClean="0">
                <a:latin typeface="Arimo" panose="020B0604020202020204"/>
              </a:rPr>
              <a:t> Migration </a:t>
            </a:r>
            <a:r>
              <a:rPr lang="en-US" dirty="0" err="1" smtClean="0">
                <a:latin typeface="Arimo" panose="020B0604020202020204"/>
              </a:rPr>
              <a:t>được</a:t>
            </a:r>
            <a:r>
              <a:rPr lang="en-US" dirty="0" smtClean="0">
                <a:latin typeface="Arimo" panose="020B0604020202020204"/>
              </a:rPr>
              <a:t> </a:t>
            </a:r>
            <a:r>
              <a:rPr lang="en-US" dirty="0" err="1" smtClean="0">
                <a:latin typeface="Arimo" panose="020B0604020202020204"/>
              </a:rPr>
              <a:t>tạo</a:t>
            </a:r>
            <a:r>
              <a:rPr lang="en-US" dirty="0" smtClean="0">
                <a:latin typeface="Arimo" panose="020B0604020202020204"/>
              </a:rPr>
              <a:t> </a:t>
            </a:r>
            <a:r>
              <a:rPr lang="en-US" dirty="0" err="1" smtClean="0">
                <a:latin typeface="Arimo" panose="020B0604020202020204"/>
              </a:rPr>
              <a:t>ra</a:t>
            </a:r>
            <a:endParaRPr lang="en-US" dirty="0">
              <a:latin typeface="Arimo" panose="020B0604020202020204"/>
            </a:endParaRPr>
          </a:p>
        </p:txBody>
      </p:sp>
      <p:cxnSp>
        <p:nvCxnSpPr>
          <p:cNvPr id="13" name="Straight Arrow Connector 12"/>
          <p:cNvCxnSpPr>
            <a:endCxn id="10" idx="1"/>
          </p:cNvCxnSpPr>
          <p:nvPr/>
        </p:nvCxnSpPr>
        <p:spPr>
          <a:xfrm flipV="1">
            <a:off x="4767943" y="3319396"/>
            <a:ext cx="2175525" cy="6386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943469" y="4065497"/>
            <a:ext cx="44196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Arimo" panose="020B0604020202020204"/>
              </a:rPr>
              <a:t>Tệp</a:t>
            </a:r>
            <a:r>
              <a:rPr lang="en-US" dirty="0" smtClean="0">
                <a:latin typeface="Arimo" panose="020B0604020202020204"/>
              </a:rPr>
              <a:t> </a:t>
            </a:r>
            <a:r>
              <a:rPr lang="vi-VN" dirty="0">
                <a:latin typeface="Arimo" panose="020B0604020202020204"/>
              </a:rPr>
              <a:t>siêu dữ liệu của migration chứa thông tin được EF Core sử dụng</a:t>
            </a:r>
            <a:r>
              <a:rPr lang="en-US" dirty="0" smtClean="0">
                <a:latin typeface="Arimo" panose="020B0604020202020204"/>
              </a:rPr>
              <a:t> </a:t>
            </a:r>
            <a:endParaRPr lang="en-US" dirty="0">
              <a:latin typeface="Arimo" panose="020B0604020202020204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43468" y="5115093"/>
            <a:ext cx="44196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dirty="0">
                <a:latin typeface="Arimo" panose="020B0604020202020204"/>
              </a:rPr>
              <a:t>Là một ảnh chụp model hiện hành. Được sử dụng để quyết định những gì đã thay đổi khi tạo lần migration tiếp theo.</a:t>
            </a:r>
            <a:endParaRPr lang="en-US" dirty="0">
              <a:latin typeface="Arimo" panose="020B0604020202020204"/>
            </a:endParaRPr>
          </a:p>
        </p:txBody>
      </p:sp>
      <p:cxnSp>
        <p:nvCxnSpPr>
          <p:cNvPr id="21" name="Straight Arrow Connector 20"/>
          <p:cNvCxnSpPr>
            <a:endCxn id="18" idx="1"/>
          </p:cNvCxnSpPr>
          <p:nvPr/>
        </p:nvCxnSpPr>
        <p:spPr>
          <a:xfrm>
            <a:off x="5826034" y="4284617"/>
            <a:ext cx="1117435" cy="1040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9" idx="1"/>
          </p:cNvCxnSpPr>
          <p:nvPr/>
        </p:nvCxnSpPr>
        <p:spPr>
          <a:xfrm>
            <a:off x="5120640" y="4572000"/>
            <a:ext cx="1822828" cy="10047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1050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9"/>
          <p:cNvSpPr txBox="1">
            <a:spLocks noGrp="1"/>
          </p:cNvSpPr>
          <p:nvPr>
            <p:ph type="body" idx="2"/>
          </p:nvPr>
        </p:nvSpPr>
        <p:spPr>
          <a:xfrm>
            <a:off x="999733" y="2090085"/>
            <a:ext cx="5505570" cy="42110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spcBef>
                <a:spcPts val="1333"/>
              </a:spcBef>
              <a:spcAft>
                <a:spcPts val="1333"/>
              </a:spcAft>
              <a:buNone/>
            </a:pPr>
            <a:r>
              <a:rPr lang="en-US" sz="4000" b="1" dirty="0" err="1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Tạo</a:t>
            </a:r>
            <a:r>
              <a:rPr lang="en-US" sz="4000" b="1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, </a:t>
            </a:r>
            <a:r>
              <a:rPr lang="en-US" sz="4000" b="1" dirty="0" err="1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cập</a:t>
            </a:r>
            <a:r>
              <a:rPr lang="en-US" sz="4000" b="1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US" sz="4000" b="1" dirty="0" err="1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nhật</a:t>
            </a:r>
            <a:r>
              <a:rPr lang="en-US" sz="4000" b="1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CSDL</a:t>
            </a:r>
          </a:p>
          <a:p>
            <a:pPr>
              <a:spcBef>
                <a:spcPts val="1333"/>
              </a:spcBef>
              <a:spcAft>
                <a:spcPts val="1333"/>
              </a:spcAft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mo" panose="020B0604020202020204"/>
                <a:cs typeface="Arial" panose="020B0604020202020204" pitchFamily="34" charset="0"/>
              </a:rPr>
              <a:t>Nhập</a:t>
            </a:r>
            <a:r>
              <a:rPr lang="en-US" dirty="0" smtClean="0">
                <a:latin typeface="Arimo" panose="020B0604020202020204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mo" panose="020B0604020202020204"/>
                <a:cs typeface="Arial" panose="020B0604020202020204" pitchFamily="34" charset="0"/>
              </a:rPr>
              <a:t>lệnh</a:t>
            </a:r>
            <a:r>
              <a:rPr lang="en-US" dirty="0">
                <a:latin typeface="Arimo" panose="020B0604020202020204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mo" panose="020B0604020202020204"/>
                <a:cs typeface="Arial" panose="020B0604020202020204" pitchFamily="34" charset="0"/>
              </a:rPr>
              <a:t>sau</a:t>
            </a:r>
            <a:r>
              <a:rPr lang="en-US" dirty="0">
                <a:latin typeface="Arimo" panose="020B0604020202020204"/>
                <a:cs typeface="Arial" panose="020B0604020202020204" pitchFamily="34" charset="0"/>
              </a:rPr>
              <a:t>:</a:t>
            </a:r>
            <a:endParaRPr lang="en-US" dirty="0" smtClean="0">
              <a:latin typeface="Arimo" panose="020B0604020202020204"/>
              <a:ea typeface="Arimo" panose="020B0604020202020204" charset="0"/>
              <a:cs typeface="Arial" panose="020B0604020202020204" pitchFamily="34" charset="0"/>
            </a:endParaRPr>
          </a:p>
          <a:p>
            <a:pPr marL="0" indent="0">
              <a:spcBef>
                <a:spcPts val="1333"/>
              </a:spcBef>
              <a:spcAft>
                <a:spcPts val="1333"/>
              </a:spcAft>
              <a:buNone/>
            </a:pPr>
            <a:endParaRPr lang="en-US" sz="3200" dirty="0" smtClean="0"/>
          </a:p>
        </p:txBody>
      </p:sp>
      <p:sp>
        <p:nvSpPr>
          <p:cNvPr id="502" name="Google Shape;502;p49"/>
          <p:cNvSpPr txBox="1">
            <a:spLocks noGrp="1"/>
          </p:cNvSpPr>
          <p:nvPr>
            <p:ph type="title"/>
          </p:nvPr>
        </p:nvSpPr>
        <p:spPr>
          <a:xfrm>
            <a:off x="999732" y="901337"/>
            <a:ext cx="10192400" cy="841344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 sz="6000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4.Migration</a:t>
            </a:r>
            <a:endParaRPr sz="60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sp>
        <p:nvSpPr>
          <p:cNvPr id="499" name="Google Shape;499;p4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fld id="{00000000-1234-1234-1234-123412341234}" type="slidenum">
              <a:rPr lang="en">
                <a:latin typeface="Arimo"/>
                <a:ea typeface="Arimo"/>
                <a:cs typeface="Arimo"/>
                <a:sym typeface="Arimo"/>
              </a:rPr>
              <a:pPr/>
              <a:t>39</a:t>
            </a:fld>
            <a:endParaRPr sz="1733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898" y="3813311"/>
            <a:ext cx="3298102" cy="5496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9468" y="2090085"/>
            <a:ext cx="4498131" cy="421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7859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9"/>
          <p:cNvSpPr txBox="1">
            <a:spLocks noGrp="1"/>
          </p:cNvSpPr>
          <p:nvPr>
            <p:ph type="body" idx="2"/>
          </p:nvPr>
        </p:nvSpPr>
        <p:spPr>
          <a:xfrm>
            <a:off x="999733" y="2090085"/>
            <a:ext cx="10192400" cy="42110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spcBef>
                <a:spcPts val="1333"/>
              </a:spcBef>
              <a:spcAft>
                <a:spcPts val="1333"/>
              </a:spcAft>
              <a:buNone/>
            </a:pPr>
            <a:r>
              <a:rPr lang="en-US" sz="4000" b="1" dirty="0" err="1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Định</a:t>
            </a:r>
            <a:r>
              <a:rPr lang="en-US" sz="4000" b="1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US" sz="4000" b="1" dirty="0" err="1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nghĩa</a:t>
            </a:r>
            <a:endParaRPr lang="en-US" sz="4000" b="1" dirty="0" smtClean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pPr>
              <a:spcBef>
                <a:spcPts val="1333"/>
              </a:spcBef>
              <a:spcAft>
                <a:spcPts val="1333"/>
              </a:spcAft>
              <a:buFont typeface="Arial" panose="020B0604020202020204" pitchFamily="34" charset="0"/>
              <a:buChar char="•"/>
            </a:pPr>
            <a:r>
              <a:rPr lang="vi-VN" sz="32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Entity Framework là một khung ORM(Object Relational Mapper) mã nguồn mở cho các ứng dụng .NET được Microsoft hỗ trợ</a:t>
            </a:r>
            <a:r>
              <a:rPr lang="vi-VN" sz="3200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.</a:t>
            </a:r>
            <a:endParaRPr lang="en-US" sz="3200" dirty="0" smtClean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pPr>
              <a:spcBef>
                <a:spcPts val="1333"/>
              </a:spcBef>
              <a:spcAft>
                <a:spcPts val="1333"/>
              </a:spcAft>
              <a:buFont typeface="Arial" panose="020B0604020202020204" pitchFamily="34" charset="0"/>
              <a:buChar char="•"/>
            </a:pPr>
            <a:r>
              <a:rPr lang="en-US" sz="3200" dirty="0" err="1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Là</a:t>
            </a:r>
            <a:r>
              <a:rPr lang="en-US" sz="3200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US" sz="32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1 </a:t>
            </a:r>
            <a:r>
              <a:rPr lang="en-US" sz="3200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phần</a:t>
            </a:r>
            <a:r>
              <a:rPr lang="en-US" sz="32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US" sz="3200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của</a:t>
            </a:r>
            <a:r>
              <a:rPr lang="en-US" sz="32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.NET Framework</a:t>
            </a:r>
            <a:r>
              <a:rPr lang="en-US" sz="3200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.</a:t>
            </a:r>
          </a:p>
          <a:p>
            <a:pPr>
              <a:spcBef>
                <a:spcPts val="1333"/>
              </a:spcBef>
              <a:spcAft>
                <a:spcPts val="1333"/>
              </a:spcAft>
              <a:buFont typeface="Arial" panose="020B0604020202020204" pitchFamily="34" charset="0"/>
              <a:buChar char="•"/>
            </a:pPr>
            <a:r>
              <a:rPr lang="en-US" sz="3200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L</a:t>
            </a:r>
            <a:r>
              <a:rPr lang="en-US" sz="3200" dirty="0" err="1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à</a:t>
            </a:r>
            <a:r>
              <a:rPr lang="en-US" sz="3200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US" sz="3200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một</a:t>
            </a:r>
            <a:r>
              <a:rPr lang="en-US" sz="32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Open source ORM Framework.</a:t>
            </a:r>
          </a:p>
          <a:p>
            <a:pPr marL="0" indent="0">
              <a:spcBef>
                <a:spcPts val="1333"/>
              </a:spcBef>
              <a:spcAft>
                <a:spcPts val="1333"/>
              </a:spcAft>
              <a:buNone/>
            </a:pPr>
            <a:endParaRPr lang="en-US" sz="3200" dirty="0" smtClean="0"/>
          </a:p>
        </p:txBody>
      </p:sp>
      <p:sp>
        <p:nvSpPr>
          <p:cNvPr id="502" name="Google Shape;502;p49"/>
          <p:cNvSpPr txBox="1">
            <a:spLocks noGrp="1"/>
          </p:cNvSpPr>
          <p:nvPr>
            <p:ph type="title"/>
          </p:nvPr>
        </p:nvSpPr>
        <p:spPr>
          <a:xfrm>
            <a:off x="999731" y="901337"/>
            <a:ext cx="10838601" cy="841344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 sz="6000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1.Tổng </a:t>
            </a:r>
            <a:r>
              <a:rPr lang="en-US" sz="6000" dirty="0" err="1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quan</a:t>
            </a:r>
            <a:r>
              <a:rPr lang="en-US" sz="6000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Entity Framework</a:t>
            </a:r>
            <a:endParaRPr sz="60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sp>
        <p:nvSpPr>
          <p:cNvPr id="499" name="Google Shape;499;p4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fld id="{00000000-1234-1234-1234-123412341234}" type="slidenum">
              <a:rPr lang="en" smtClean="0">
                <a:latin typeface="Arimo"/>
                <a:ea typeface="Arimo"/>
                <a:cs typeface="Arimo"/>
                <a:sym typeface="Arimo"/>
              </a:rPr>
              <a:pPr/>
              <a:t>4</a:t>
            </a:fld>
            <a:endParaRPr sz="1733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530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9"/>
          <p:cNvSpPr txBox="1">
            <a:spLocks noGrp="1"/>
          </p:cNvSpPr>
          <p:nvPr>
            <p:ph type="body" idx="2"/>
          </p:nvPr>
        </p:nvSpPr>
        <p:spPr>
          <a:xfrm>
            <a:off x="999733" y="2090085"/>
            <a:ext cx="10192400" cy="42110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spcBef>
                <a:spcPts val="1333"/>
              </a:spcBef>
              <a:spcAft>
                <a:spcPts val="1333"/>
              </a:spcAft>
              <a:buNone/>
            </a:pPr>
            <a:r>
              <a:rPr lang="en-US" sz="4000" b="1" dirty="0" err="1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Giới</a:t>
            </a:r>
            <a:r>
              <a:rPr lang="en-US" sz="4000" b="1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US" sz="4000" b="1" dirty="0" err="1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thiệu</a:t>
            </a:r>
            <a:endParaRPr lang="en-US" sz="4000" b="1" dirty="0" smtClean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pPr>
              <a:spcBef>
                <a:spcPts val="1333"/>
              </a:spcBef>
              <a:spcAft>
                <a:spcPts val="1333"/>
              </a:spcAft>
              <a:buFont typeface="Arial" panose="020B0604020202020204" pitchFamily="34" charset="0"/>
              <a:buChar char="•"/>
            </a:pPr>
            <a:r>
              <a:rPr lang="vi-VN" sz="3200" dirty="0"/>
              <a:t>Fluent </a:t>
            </a:r>
            <a:r>
              <a:rPr lang="vi-VN" sz="3200" dirty="0" smtClean="0"/>
              <a:t>API</a:t>
            </a:r>
            <a:r>
              <a:rPr lang="en-US" sz="3200" dirty="0" smtClean="0">
                <a:latin typeface="Arimo" panose="020B0604020202020204"/>
              </a:rPr>
              <a:t> </a:t>
            </a:r>
            <a:r>
              <a:rPr lang="vi-VN" sz="3200" dirty="0" smtClean="0"/>
              <a:t>là </a:t>
            </a:r>
            <a:r>
              <a:rPr lang="vi-VN" sz="3200" dirty="0"/>
              <a:t>phương pháp để tạo ra các </a:t>
            </a:r>
            <a:r>
              <a:rPr lang="vi-VN" sz="3200" dirty="0" smtClean="0"/>
              <a:t>bảng</a:t>
            </a:r>
            <a:endParaRPr lang="en-US" sz="3200" dirty="0" smtClean="0">
              <a:latin typeface="Arimo" panose="020B0604020202020204"/>
            </a:endParaRPr>
          </a:p>
          <a:p>
            <a:pPr>
              <a:spcBef>
                <a:spcPts val="1333"/>
              </a:spcBef>
              <a:spcAft>
                <a:spcPts val="1333"/>
              </a:spcAft>
              <a:buFont typeface="Arial" panose="020B0604020202020204" pitchFamily="34" charset="0"/>
              <a:buChar char="•"/>
            </a:pPr>
            <a:r>
              <a:rPr lang="vi-VN" sz="3200" dirty="0"/>
              <a:t>Để sử dụng Fluent API, cần nạp chồng phương </a:t>
            </a:r>
            <a:r>
              <a:rPr lang="vi-VN" sz="3200" dirty="0" smtClean="0"/>
              <a:t>thức</a:t>
            </a:r>
            <a:r>
              <a:rPr lang="en-US" sz="3200" dirty="0">
                <a:latin typeface="Arimo" panose="020B0604020202020204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mo" panose="020B0604020202020204"/>
              </a:rPr>
              <a:t>OnModelCreating</a:t>
            </a:r>
            <a:r>
              <a:rPr lang="en-US" sz="3200" dirty="0" smtClean="0">
                <a:latin typeface="Arimo" panose="020B0604020202020204"/>
              </a:rPr>
              <a:t> </a:t>
            </a:r>
            <a:r>
              <a:rPr lang="en-US" sz="3200" dirty="0" err="1">
                <a:latin typeface="Arimo" panose="020B0604020202020204"/>
              </a:rPr>
              <a:t>của</a:t>
            </a:r>
            <a:r>
              <a:rPr lang="en-US" sz="3200" dirty="0">
                <a:latin typeface="Arimo" panose="020B0604020202020204"/>
              </a:rPr>
              <a:t> </a:t>
            </a:r>
            <a:r>
              <a:rPr lang="en-US" sz="3200" dirty="0" err="1">
                <a:latin typeface="Arimo" panose="020B0604020202020204"/>
              </a:rPr>
              <a:t>lớp</a:t>
            </a:r>
            <a:r>
              <a:rPr lang="en-US" sz="3200" dirty="0">
                <a:latin typeface="Arimo" panose="020B0604020202020204"/>
              </a:rPr>
              <a:t> </a:t>
            </a:r>
            <a:r>
              <a:rPr lang="en-US" sz="3200" dirty="0" err="1">
                <a:latin typeface="Arimo" panose="020B0604020202020204"/>
              </a:rPr>
              <a:t>DbContext</a:t>
            </a:r>
            <a:endParaRPr lang="en-US" sz="3200" dirty="0" smtClean="0">
              <a:latin typeface="Arimo" panose="020B0604020202020204"/>
            </a:endParaRPr>
          </a:p>
        </p:txBody>
      </p:sp>
      <p:sp>
        <p:nvSpPr>
          <p:cNvPr id="502" name="Google Shape;502;p49"/>
          <p:cNvSpPr txBox="1">
            <a:spLocks noGrp="1"/>
          </p:cNvSpPr>
          <p:nvPr>
            <p:ph type="title"/>
          </p:nvPr>
        </p:nvSpPr>
        <p:spPr>
          <a:xfrm>
            <a:off x="999732" y="901337"/>
            <a:ext cx="10192400" cy="841344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 sz="6000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5.Fluent </a:t>
            </a:r>
            <a:r>
              <a:rPr lang="en-US" sz="60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API</a:t>
            </a:r>
            <a:endParaRPr sz="60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sp>
        <p:nvSpPr>
          <p:cNvPr id="499" name="Google Shape;499;p4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fld id="{00000000-1234-1234-1234-123412341234}" type="slidenum">
              <a:rPr lang="en">
                <a:latin typeface="Arimo"/>
                <a:ea typeface="Arimo"/>
                <a:cs typeface="Arimo"/>
                <a:sym typeface="Arimo"/>
              </a:rPr>
              <a:pPr/>
              <a:t>40</a:t>
            </a:fld>
            <a:endParaRPr sz="1733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548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9"/>
          <p:cNvSpPr txBox="1">
            <a:spLocks noGrp="1"/>
          </p:cNvSpPr>
          <p:nvPr>
            <p:ph type="body" idx="2"/>
          </p:nvPr>
        </p:nvSpPr>
        <p:spPr>
          <a:xfrm>
            <a:off x="999733" y="2090085"/>
            <a:ext cx="10192400" cy="42110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spcBef>
                <a:spcPts val="1333"/>
              </a:spcBef>
              <a:spcAft>
                <a:spcPts val="1333"/>
              </a:spcAft>
              <a:buNone/>
            </a:pPr>
            <a:r>
              <a:rPr lang="en-US" sz="4000" b="1" dirty="0">
                <a:latin typeface="Arimo" panose="020B0604020202020204"/>
              </a:rPr>
              <a:t>Fluent API </a:t>
            </a:r>
            <a:r>
              <a:rPr lang="en-US" sz="4000" b="1" dirty="0" err="1" smtClean="0">
                <a:latin typeface="Arimo" panose="020B0604020202020204"/>
              </a:rPr>
              <a:t>cấu</a:t>
            </a:r>
            <a:r>
              <a:rPr lang="en-US" sz="4000" b="1" dirty="0" smtClean="0">
                <a:latin typeface="Arimo" panose="020B0604020202020204"/>
              </a:rPr>
              <a:t> </a:t>
            </a:r>
            <a:r>
              <a:rPr lang="en-US" sz="4000" b="1" dirty="0" err="1">
                <a:latin typeface="Arimo" panose="020B0604020202020204"/>
              </a:rPr>
              <a:t>hình</a:t>
            </a:r>
            <a:r>
              <a:rPr lang="en-US" sz="4000" b="1" dirty="0">
                <a:latin typeface="Arimo" panose="020B0604020202020204"/>
              </a:rPr>
              <a:t> </a:t>
            </a:r>
            <a:r>
              <a:rPr lang="en-US" sz="4000" b="1" dirty="0" err="1">
                <a:latin typeface="Arimo" panose="020B0604020202020204"/>
              </a:rPr>
              <a:t>các</a:t>
            </a:r>
            <a:r>
              <a:rPr lang="en-US" sz="4000" b="1" dirty="0">
                <a:latin typeface="Arimo" panose="020B0604020202020204"/>
              </a:rPr>
              <a:t> </a:t>
            </a:r>
            <a:r>
              <a:rPr lang="en-US" sz="4000" b="1" dirty="0" err="1">
                <a:latin typeface="Arimo" panose="020B0604020202020204"/>
              </a:rPr>
              <a:t>khía</a:t>
            </a:r>
            <a:r>
              <a:rPr lang="en-US" sz="4000" b="1" dirty="0">
                <a:latin typeface="Arimo" panose="020B0604020202020204"/>
              </a:rPr>
              <a:t> </a:t>
            </a:r>
            <a:r>
              <a:rPr lang="en-US" sz="4000" b="1" dirty="0" err="1" smtClean="0">
                <a:latin typeface="Arimo" panose="020B0604020202020204"/>
              </a:rPr>
              <a:t>cạnh</a:t>
            </a:r>
            <a:endParaRPr lang="en-US" sz="4000" b="1" dirty="0" smtClean="0">
              <a:latin typeface="Arimo" panose="020B0604020202020204"/>
            </a:endParaRPr>
          </a:p>
          <a:p>
            <a:pPr>
              <a:spcBef>
                <a:spcPts val="1333"/>
              </a:spcBef>
              <a:spcAft>
                <a:spcPts val="1333"/>
              </a:spcAft>
              <a:buFont typeface="Arial" panose="020B0604020202020204" pitchFamily="34" charset="0"/>
              <a:buChar char="•"/>
            </a:pPr>
            <a:r>
              <a:rPr lang="en-US" sz="3200" dirty="0" err="1" smtClean="0">
                <a:latin typeface="Arimo" panose="020B0604020202020204"/>
              </a:rPr>
              <a:t>Cấu</a:t>
            </a:r>
            <a:r>
              <a:rPr lang="en-US" sz="3200" dirty="0" smtClean="0">
                <a:latin typeface="Arimo" panose="020B0604020202020204"/>
              </a:rPr>
              <a:t> </a:t>
            </a:r>
            <a:r>
              <a:rPr lang="en-US" sz="3200" dirty="0" err="1">
                <a:latin typeface="Arimo" panose="020B0604020202020204"/>
              </a:rPr>
              <a:t>hình</a:t>
            </a:r>
            <a:r>
              <a:rPr lang="en-US" sz="3200" dirty="0">
                <a:latin typeface="Arimo" panose="020B0604020202020204"/>
              </a:rPr>
              <a:t> </a:t>
            </a:r>
            <a:r>
              <a:rPr lang="en-US" sz="3200" dirty="0" err="1">
                <a:latin typeface="Arimo" panose="020B0604020202020204"/>
              </a:rPr>
              <a:t>mô</a:t>
            </a:r>
            <a:r>
              <a:rPr lang="en-US" sz="3200" dirty="0">
                <a:latin typeface="Arimo" panose="020B0604020202020204"/>
              </a:rPr>
              <a:t> </a:t>
            </a:r>
            <a:r>
              <a:rPr lang="en-US" sz="3200" dirty="0" err="1" smtClean="0">
                <a:latin typeface="Arimo" panose="020B0604020202020204"/>
              </a:rPr>
              <a:t>hình</a:t>
            </a:r>
            <a:endParaRPr lang="en-US" sz="3200" dirty="0" smtClean="0">
              <a:latin typeface="Arimo" panose="020B0604020202020204"/>
            </a:endParaRPr>
          </a:p>
          <a:p>
            <a:pPr>
              <a:spcBef>
                <a:spcPts val="1333"/>
              </a:spcBef>
              <a:spcAft>
                <a:spcPts val="1333"/>
              </a:spcAft>
              <a:buFont typeface="Arial" panose="020B0604020202020204" pitchFamily="34" charset="0"/>
              <a:buChar char="•"/>
            </a:pPr>
            <a:r>
              <a:rPr lang="en-US" sz="3200" dirty="0" err="1">
                <a:latin typeface="Arimo" panose="020B0604020202020204"/>
              </a:rPr>
              <a:t>Cấu</a:t>
            </a:r>
            <a:r>
              <a:rPr lang="en-US" sz="3200" dirty="0">
                <a:latin typeface="Arimo" panose="020B0604020202020204"/>
              </a:rPr>
              <a:t> </a:t>
            </a:r>
            <a:r>
              <a:rPr lang="en-US" sz="3200" dirty="0" err="1">
                <a:latin typeface="Arimo" panose="020B0604020202020204"/>
              </a:rPr>
              <a:t>hình</a:t>
            </a:r>
            <a:r>
              <a:rPr lang="en-US" sz="3200" dirty="0">
                <a:latin typeface="Arimo" panose="020B0604020202020204"/>
              </a:rPr>
              <a:t> </a:t>
            </a:r>
            <a:r>
              <a:rPr lang="en-US" sz="3200" dirty="0" err="1">
                <a:latin typeface="Arimo" panose="020B0604020202020204"/>
              </a:rPr>
              <a:t>thực</a:t>
            </a:r>
            <a:r>
              <a:rPr lang="en-US" sz="3200" dirty="0">
                <a:latin typeface="Arimo" panose="020B0604020202020204"/>
              </a:rPr>
              <a:t> </a:t>
            </a:r>
            <a:r>
              <a:rPr lang="en-US" sz="3200" dirty="0" err="1" smtClean="0">
                <a:latin typeface="Arimo" panose="020B0604020202020204"/>
              </a:rPr>
              <a:t>thể</a:t>
            </a:r>
            <a:endParaRPr lang="en-US" sz="3200" dirty="0" smtClean="0">
              <a:latin typeface="Arimo" panose="020B0604020202020204"/>
            </a:endParaRPr>
          </a:p>
          <a:p>
            <a:pPr>
              <a:spcBef>
                <a:spcPts val="1333"/>
              </a:spcBef>
              <a:spcAft>
                <a:spcPts val="1333"/>
              </a:spcAft>
              <a:buFont typeface="Arial" panose="020B0604020202020204" pitchFamily="34" charset="0"/>
              <a:buChar char="•"/>
            </a:pPr>
            <a:r>
              <a:rPr lang="en-US" sz="3200" dirty="0" err="1">
                <a:latin typeface="Arimo" panose="020B0604020202020204"/>
              </a:rPr>
              <a:t>Cấu</a:t>
            </a:r>
            <a:r>
              <a:rPr lang="en-US" sz="3200" dirty="0">
                <a:latin typeface="Arimo" panose="020B0604020202020204"/>
              </a:rPr>
              <a:t> </a:t>
            </a:r>
            <a:r>
              <a:rPr lang="en-US" sz="3200" dirty="0" err="1">
                <a:latin typeface="Arimo" panose="020B0604020202020204"/>
              </a:rPr>
              <a:t>hình</a:t>
            </a:r>
            <a:r>
              <a:rPr lang="en-US" sz="3200" dirty="0">
                <a:latin typeface="Arimo" panose="020B0604020202020204"/>
              </a:rPr>
              <a:t> </a:t>
            </a:r>
            <a:r>
              <a:rPr lang="en-US" sz="3200" dirty="0" err="1">
                <a:latin typeface="Arimo" panose="020B0604020202020204"/>
              </a:rPr>
              <a:t>thuộc</a:t>
            </a:r>
            <a:r>
              <a:rPr lang="en-US" sz="3200" dirty="0">
                <a:latin typeface="Arimo" panose="020B0604020202020204"/>
              </a:rPr>
              <a:t> </a:t>
            </a:r>
            <a:r>
              <a:rPr lang="en-US" sz="3200" dirty="0" err="1">
                <a:latin typeface="Arimo" panose="020B0604020202020204"/>
              </a:rPr>
              <a:t>tính</a:t>
            </a:r>
            <a:endParaRPr lang="en-US" sz="3200" b="1" dirty="0" smtClean="0">
              <a:latin typeface="Arimo" panose="020B0604020202020204"/>
              <a:ea typeface="Arimo" panose="020B0604020202020204" charset="0"/>
              <a:cs typeface="Arimo" panose="020B0604020202020204" charset="0"/>
            </a:endParaRPr>
          </a:p>
        </p:txBody>
      </p:sp>
      <p:sp>
        <p:nvSpPr>
          <p:cNvPr id="502" name="Google Shape;502;p49"/>
          <p:cNvSpPr txBox="1">
            <a:spLocks noGrp="1"/>
          </p:cNvSpPr>
          <p:nvPr>
            <p:ph type="title"/>
          </p:nvPr>
        </p:nvSpPr>
        <p:spPr>
          <a:xfrm>
            <a:off x="999732" y="901337"/>
            <a:ext cx="10192400" cy="841344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 sz="6000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5.Fluent </a:t>
            </a:r>
            <a:r>
              <a:rPr lang="en-US" sz="60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API</a:t>
            </a:r>
            <a:endParaRPr sz="60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sp>
        <p:nvSpPr>
          <p:cNvPr id="499" name="Google Shape;499;p4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fld id="{00000000-1234-1234-1234-123412341234}" type="slidenum">
              <a:rPr lang="en">
                <a:latin typeface="Arimo"/>
                <a:ea typeface="Arimo"/>
                <a:cs typeface="Arimo"/>
                <a:sym typeface="Arimo"/>
              </a:rPr>
              <a:pPr/>
              <a:t>41</a:t>
            </a:fld>
            <a:endParaRPr sz="1733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723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9"/>
          <p:cNvSpPr txBox="1">
            <a:spLocks noGrp="1"/>
          </p:cNvSpPr>
          <p:nvPr>
            <p:ph type="body" idx="2"/>
          </p:nvPr>
        </p:nvSpPr>
        <p:spPr>
          <a:xfrm>
            <a:off x="999733" y="2090085"/>
            <a:ext cx="10192400" cy="835995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spcBef>
                <a:spcPts val="1333"/>
              </a:spcBef>
              <a:spcAft>
                <a:spcPts val="1333"/>
              </a:spcAft>
              <a:buNone/>
            </a:pPr>
            <a:r>
              <a:rPr lang="en-US" sz="4000" b="1" dirty="0" err="1">
                <a:latin typeface="Arimo" panose="020B0604020202020204"/>
              </a:rPr>
              <a:t>Cấu</a:t>
            </a:r>
            <a:r>
              <a:rPr lang="en-US" sz="4000" b="1" dirty="0">
                <a:latin typeface="Arimo" panose="020B0604020202020204"/>
              </a:rPr>
              <a:t> </a:t>
            </a:r>
            <a:r>
              <a:rPr lang="en-US" sz="4000" b="1" dirty="0" err="1">
                <a:latin typeface="Arimo" panose="020B0604020202020204"/>
              </a:rPr>
              <a:t>hình</a:t>
            </a:r>
            <a:r>
              <a:rPr lang="en-US" sz="4000" b="1" dirty="0">
                <a:latin typeface="Arimo" panose="020B0604020202020204"/>
              </a:rPr>
              <a:t> </a:t>
            </a:r>
            <a:r>
              <a:rPr lang="en-US" sz="4000" b="1" dirty="0" err="1">
                <a:latin typeface="Arimo" panose="020B0604020202020204"/>
              </a:rPr>
              <a:t>mô</a:t>
            </a:r>
            <a:r>
              <a:rPr lang="en-US" sz="4000" b="1" dirty="0">
                <a:latin typeface="Arimo" panose="020B0604020202020204"/>
              </a:rPr>
              <a:t> </a:t>
            </a:r>
            <a:r>
              <a:rPr lang="en-US" sz="4000" b="1" dirty="0" err="1">
                <a:latin typeface="Arimo" panose="020B0604020202020204"/>
              </a:rPr>
              <a:t>hình</a:t>
            </a:r>
            <a:endParaRPr lang="en-US" sz="4000" b="1" dirty="0">
              <a:latin typeface="Arimo" panose="020B0604020202020204"/>
            </a:endParaRPr>
          </a:p>
          <a:p>
            <a:pPr marL="0" indent="0">
              <a:spcBef>
                <a:spcPts val="1333"/>
              </a:spcBef>
              <a:spcAft>
                <a:spcPts val="1333"/>
              </a:spcAft>
              <a:buNone/>
            </a:pPr>
            <a:endParaRPr lang="en-US" sz="3200" b="1" dirty="0" smtClean="0">
              <a:latin typeface="Arimo" panose="020B0604020202020204"/>
              <a:ea typeface="Arimo" panose="020B0604020202020204" charset="0"/>
              <a:cs typeface="Arimo" panose="020B0604020202020204" charset="0"/>
            </a:endParaRPr>
          </a:p>
        </p:txBody>
      </p:sp>
      <p:sp>
        <p:nvSpPr>
          <p:cNvPr id="502" name="Google Shape;502;p49"/>
          <p:cNvSpPr txBox="1">
            <a:spLocks noGrp="1"/>
          </p:cNvSpPr>
          <p:nvPr>
            <p:ph type="title"/>
          </p:nvPr>
        </p:nvSpPr>
        <p:spPr>
          <a:xfrm>
            <a:off x="999732" y="901337"/>
            <a:ext cx="10192400" cy="841344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 sz="6000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5.Fluent </a:t>
            </a:r>
            <a:r>
              <a:rPr lang="en-US" sz="60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API</a:t>
            </a:r>
            <a:endParaRPr sz="60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sp>
        <p:nvSpPr>
          <p:cNvPr id="499" name="Google Shape;499;p4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fld id="{00000000-1234-1234-1234-123412341234}" type="slidenum">
              <a:rPr lang="en">
                <a:latin typeface="Arimo"/>
                <a:ea typeface="Arimo"/>
                <a:cs typeface="Arimo"/>
                <a:sym typeface="Arimo"/>
              </a:rPr>
              <a:pPr/>
              <a:t>42</a:t>
            </a:fld>
            <a:endParaRPr sz="1733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230251"/>
              </p:ext>
            </p:extLst>
          </p:nvPr>
        </p:nvGraphicFramePr>
        <p:xfrm>
          <a:off x="999732" y="3273484"/>
          <a:ext cx="10192400" cy="3027650"/>
        </p:xfrm>
        <a:graphic>
          <a:graphicData uri="http://schemas.openxmlformats.org/drawingml/2006/table">
            <a:tbl>
              <a:tblPr/>
              <a:tblGrid>
                <a:gridCol w="3180382">
                  <a:extLst>
                    <a:ext uri="{9D8B030D-6E8A-4147-A177-3AD203B41FA5}">
                      <a16:colId xmlns:a16="http://schemas.microsoft.com/office/drawing/2014/main" val="166470097"/>
                    </a:ext>
                  </a:extLst>
                </a:gridCol>
                <a:gridCol w="7012018">
                  <a:extLst>
                    <a:ext uri="{9D8B030D-6E8A-4147-A177-3AD203B41FA5}">
                      <a16:colId xmlns:a16="http://schemas.microsoft.com/office/drawing/2014/main" val="2365338725"/>
                    </a:ext>
                  </a:extLst>
                </a:gridCol>
              </a:tblGrid>
              <a:tr h="60553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Phương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800" b="1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thức</a:t>
                      </a:r>
                      <a:endParaRPr lang="vi-VN" sz="1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Ý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800" b="1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nghĩa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Arimo" panose="020B0604020202020204"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031948"/>
                  </a:ext>
                </a:extLst>
              </a:tr>
              <a:tr h="605530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HasDbFunction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()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vi-VN" sz="1800" dirty="0">
                          <a:solidFill>
                            <a:schemeClr val="tx1"/>
                          </a:solidFill>
                          <a:effectLst/>
                        </a:rPr>
                        <a:t>Cấu hình một chức năng cơ sở dữ </a:t>
                      </a:r>
                      <a:r>
                        <a:rPr lang="vi-VN" sz="1800" dirty="0" smtClean="0">
                          <a:solidFill>
                            <a:schemeClr val="tx1"/>
                          </a:solidFill>
                          <a:effectLst/>
                        </a:rPr>
                        <a:t>liệu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vi-VN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074823"/>
                  </a:ext>
                </a:extLst>
              </a:tr>
              <a:tr h="605530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HasDefaultSchema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()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vi-VN" sz="1800" dirty="0" smtClean="0">
                          <a:solidFill>
                            <a:schemeClr val="tx1"/>
                          </a:solidFill>
                          <a:effectLst/>
                        </a:rPr>
                        <a:t>Chỉ định lược đồ cơ sở dữ liệu mặc định.</a:t>
                      </a:r>
                      <a:endParaRPr lang="vi-VN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366643"/>
                  </a:ext>
                </a:extLst>
              </a:tr>
              <a:tr h="605530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HasAnnotation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()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 smtClean="0">
                          <a:solidFill>
                            <a:schemeClr val="tx1"/>
                          </a:solidFill>
                          <a:effectLst/>
                          <a:latin typeface="Arial (Body)"/>
                          <a:cs typeface="Arial" panose="020B0604020202020204" pitchFamily="34" charset="0"/>
                        </a:rPr>
                        <a:t>Thêm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Arial (Body)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effectLst/>
                          <a:latin typeface="Arial (Body)"/>
                          <a:cs typeface="Arial" panose="020B0604020202020204" pitchFamily="34" charset="0"/>
                        </a:rPr>
                        <a:t>hoặc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Arial (Body)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effectLst/>
                          <a:latin typeface="Arial (Body)"/>
                          <a:cs typeface="Arial" panose="020B0604020202020204" pitchFamily="34" charset="0"/>
                        </a:rPr>
                        <a:t>cập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Arial (Body)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effectLst/>
                          <a:latin typeface="Arial (Body)"/>
                          <a:cs typeface="Arial" panose="020B0604020202020204" pitchFamily="34" charset="0"/>
                        </a:rPr>
                        <a:t>nhật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Arial (Body)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effectLst/>
                          <a:latin typeface="Arial (Body)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Arial (Body)"/>
                          <a:cs typeface="Arial" panose="020B0604020202020204" pitchFamily="34" charset="0"/>
                        </a:rPr>
                        <a:t> attribute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effectLst/>
                          <a:latin typeface="Arial (Body)"/>
                          <a:cs typeface="Arial" panose="020B0604020202020204" pitchFamily="34" charset="0"/>
                        </a:rPr>
                        <a:t>chú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Arial (Body)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effectLst/>
                          <a:latin typeface="Arial (Body)"/>
                          <a:cs typeface="Arial" panose="020B0604020202020204" pitchFamily="34" charset="0"/>
                        </a:rPr>
                        <a:t>thích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Arial (Body)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effectLst/>
                          <a:latin typeface="Arial (Body)"/>
                          <a:cs typeface="Arial" panose="020B0604020202020204" pitchFamily="34" charset="0"/>
                        </a:rPr>
                        <a:t>dữ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Arial (Body)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effectLst/>
                          <a:latin typeface="Arial (Body)"/>
                          <a:cs typeface="Arial" panose="020B0604020202020204" pitchFamily="34" charset="0"/>
                        </a:rPr>
                        <a:t>liệu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Arial (Body)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effectLst/>
                          <a:latin typeface="Arial (Body)"/>
                          <a:cs typeface="Arial" panose="020B0604020202020204" pitchFamily="34" charset="0"/>
                        </a:rPr>
                        <a:t>trên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Arial (Body)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effectLst/>
                          <a:latin typeface="Arial (Body)"/>
                          <a:cs typeface="Arial" panose="020B0604020202020204" pitchFamily="34" charset="0"/>
                        </a:rPr>
                        <a:t>thực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Arial (Body)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effectLst/>
                          <a:latin typeface="Arial (Body)"/>
                          <a:cs typeface="Arial" panose="020B0604020202020204" pitchFamily="34" charset="0"/>
                        </a:rPr>
                        <a:t>thể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Arial (Body)"/>
                          <a:cs typeface="Arial" panose="020B0604020202020204" pitchFamily="34" charset="0"/>
                        </a:rPr>
                        <a:t>.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 (Body)"/>
                        <a:cs typeface="Arial" panose="020B0604020202020204" pitchFamily="34" charset="0"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6395"/>
                  </a:ext>
                </a:extLst>
              </a:tr>
              <a:tr h="605530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HasSequence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()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vi-VN" sz="1800" dirty="0">
                          <a:solidFill>
                            <a:schemeClr val="tx1"/>
                          </a:solidFill>
                          <a:effectLst/>
                        </a:rPr>
                        <a:t>Cấu hình chuỗi cơ sở dữ </a:t>
                      </a:r>
                      <a:r>
                        <a:rPr lang="vi-VN" sz="1800" dirty="0" smtClean="0">
                          <a:solidFill>
                            <a:schemeClr val="tx1"/>
                          </a:solidFill>
                          <a:effectLst/>
                        </a:rPr>
                        <a:t>liệu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vi-VN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34100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9"/>
          <p:cNvSpPr txBox="1">
            <a:spLocks noGrp="1"/>
          </p:cNvSpPr>
          <p:nvPr>
            <p:ph type="body" idx="2"/>
          </p:nvPr>
        </p:nvSpPr>
        <p:spPr>
          <a:xfrm>
            <a:off x="999731" y="1916383"/>
            <a:ext cx="10192400" cy="835995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spcBef>
                <a:spcPts val="1333"/>
              </a:spcBef>
              <a:spcAft>
                <a:spcPts val="1333"/>
              </a:spcAft>
              <a:buNone/>
            </a:pPr>
            <a:r>
              <a:rPr lang="en-US" sz="4000" b="1" dirty="0" err="1">
                <a:latin typeface="Arimo" panose="020B0604020202020204"/>
              </a:rPr>
              <a:t>Cấu</a:t>
            </a:r>
            <a:r>
              <a:rPr lang="en-US" sz="4000" b="1" dirty="0">
                <a:latin typeface="Arimo" panose="020B0604020202020204"/>
              </a:rPr>
              <a:t> </a:t>
            </a:r>
            <a:r>
              <a:rPr lang="en-US" sz="4000" b="1" dirty="0" err="1">
                <a:latin typeface="Arimo" panose="020B0604020202020204"/>
              </a:rPr>
              <a:t>hình</a:t>
            </a:r>
            <a:r>
              <a:rPr lang="en-US" sz="4000" b="1" dirty="0">
                <a:latin typeface="Arimo" panose="020B0604020202020204"/>
              </a:rPr>
              <a:t> </a:t>
            </a:r>
            <a:r>
              <a:rPr lang="en-US" sz="4000" b="1" dirty="0" err="1">
                <a:latin typeface="Arimo" panose="020B0604020202020204"/>
              </a:rPr>
              <a:t>thực</a:t>
            </a:r>
            <a:r>
              <a:rPr lang="en-US" sz="4000" b="1" dirty="0">
                <a:latin typeface="Arimo" panose="020B0604020202020204"/>
              </a:rPr>
              <a:t> </a:t>
            </a:r>
            <a:r>
              <a:rPr lang="en-US" sz="4000" b="1" dirty="0" err="1" smtClean="0">
                <a:latin typeface="Arimo" panose="020B0604020202020204"/>
              </a:rPr>
              <a:t>thể</a:t>
            </a:r>
            <a:endParaRPr lang="en-US" sz="4000" b="1" dirty="0">
              <a:latin typeface="Arimo" panose="020B0604020202020204"/>
            </a:endParaRPr>
          </a:p>
        </p:txBody>
      </p:sp>
      <p:sp>
        <p:nvSpPr>
          <p:cNvPr id="502" name="Google Shape;502;p49"/>
          <p:cNvSpPr txBox="1">
            <a:spLocks noGrp="1"/>
          </p:cNvSpPr>
          <p:nvPr>
            <p:ph type="title"/>
          </p:nvPr>
        </p:nvSpPr>
        <p:spPr>
          <a:xfrm>
            <a:off x="999732" y="901337"/>
            <a:ext cx="10192400" cy="841344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 sz="6000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5.Fluent </a:t>
            </a:r>
            <a:r>
              <a:rPr lang="en-US" sz="60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API</a:t>
            </a:r>
            <a:endParaRPr sz="60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sp>
        <p:nvSpPr>
          <p:cNvPr id="499" name="Google Shape;499;p4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fld id="{00000000-1234-1234-1234-123412341234}" type="slidenum">
              <a:rPr lang="en">
                <a:latin typeface="Arimo"/>
                <a:ea typeface="Arimo"/>
                <a:cs typeface="Arimo"/>
                <a:sym typeface="Arimo"/>
              </a:rPr>
              <a:pPr/>
              <a:t>43</a:t>
            </a:fld>
            <a:endParaRPr sz="1733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971232"/>
              </p:ext>
            </p:extLst>
          </p:nvPr>
        </p:nvGraphicFramePr>
        <p:xfrm>
          <a:off x="999731" y="2926077"/>
          <a:ext cx="10469458" cy="3375060"/>
        </p:xfrm>
        <a:graphic>
          <a:graphicData uri="http://schemas.openxmlformats.org/drawingml/2006/table">
            <a:tbl>
              <a:tblPr/>
              <a:tblGrid>
                <a:gridCol w="2514178">
                  <a:extLst>
                    <a:ext uri="{9D8B030D-6E8A-4147-A177-3AD203B41FA5}">
                      <a16:colId xmlns:a16="http://schemas.microsoft.com/office/drawing/2014/main" val="3100315380"/>
                    </a:ext>
                  </a:extLst>
                </a:gridCol>
                <a:gridCol w="7955280">
                  <a:extLst>
                    <a:ext uri="{9D8B030D-6E8A-4147-A177-3AD203B41FA5}">
                      <a16:colId xmlns:a16="http://schemas.microsoft.com/office/drawing/2014/main" val="3954826815"/>
                    </a:ext>
                  </a:extLst>
                </a:gridCol>
              </a:tblGrid>
              <a:tr h="337506">
                <a:tc>
                  <a:txBody>
                    <a:bodyPr/>
                    <a:lstStyle/>
                    <a:p>
                      <a:pPr fontAlgn="t"/>
                      <a:r>
                        <a:rPr lang="vi-VN" sz="1600" b="1" dirty="0" smtClean="0">
                          <a:solidFill>
                            <a:schemeClr val="tx1"/>
                          </a:solidFill>
                          <a:effectLst/>
                        </a:rPr>
                        <a:t>Phương thức</a:t>
                      </a: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Ý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="1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nghĩa</a:t>
                      </a:r>
                      <a:endParaRPr lang="en-US" sz="1600" b="1" dirty="0" smtClean="0">
                        <a:solidFill>
                          <a:schemeClr val="tx1"/>
                        </a:solidFill>
                        <a:effectLst/>
                        <a:latin typeface="Arimo" panose="020B0604020202020204"/>
                      </a:endParaRP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005269"/>
                  </a:ext>
                </a:extLst>
              </a:tr>
              <a:tr h="337506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HasIndex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()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mo" panose="020B0604020202020204"/>
                      </a:endParaRP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vi-VN" sz="1600" dirty="0">
                          <a:solidFill>
                            <a:schemeClr val="tx1"/>
                          </a:solidFill>
                          <a:effectLst/>
                        </a:rPr>
                        <a:t>Cấu </a:t>
                      </a: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</a:rPr>
                        <a:t>hình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thuộc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tính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Index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cho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kiểu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thực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thể</a:t>
                      </a:r>
                      <a:endParaRPr lang="vi-VN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689346"/>
                  </a:ext>
                </a:extLst>
              </a:tr>
              <a:tr h="337506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HasKey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()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mo" panose="020B0604020202020204"/>
                      </a:endParaRP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Cấu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hình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thuộc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tính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khóa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chính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cho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kiểu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thực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thể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mo" panose="020B0604020202020204"/>
                      </a:endParaRP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184500"/>
                  </a:ext>
                </a:extLst>
              </a:tr>
              <a:tr h="337506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HasMany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()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mo" panose="020B0604020202020204"/>
                      </a:endParaRP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Cấu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hình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mối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quan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hệ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một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-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nhiều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hoặc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nhiều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-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nhiều</a:t>
                      </a:r>
                      <a:endParaRPr lang="en-US" sz="1600" dirty="0" smtClean="0">
                        <a:solidFill>
                          <a:schemeClr val="tx1"/>
                        </a:solidFill>
                        <a:effectLst/>
                        <a:latin typeface="Arimo" panose="020B0604020202020204"/>
                      </a:endParaRP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67248"/>
                  </a:ext>
                </a:extLst>
              </a:tr>
              <a:tr h="337506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HasOptional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()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mo" panose="020B0604020202020204"/>
                      </a:endParaRP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Cấu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hình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một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mối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quan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hệ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tùy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chọn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sẽ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tạo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khóa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ngoại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không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thể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hủy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trong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CSDL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mo" panose="020B0604020202020204"/>
                      </a:endParaRP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690654"/>
                  </a:ext>
                </a:extLst>
              </a:tr>
              <a:tr h="337506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HasRequired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()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mo" panose="020B0604020202020204"/>
                      </a:endParaRP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vi-VN" sz="1600" dirty="0">
                          <a:solidFill>
                            <a:schemeClr val="tx1"/>
                          </a:solidFill>
                          <a:effectLst/>
                        </a:rPr>
                        <a:t>Cấu </a:t>
                      </a: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</a:rPr>
                        <a:t>hình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mối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quan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hệ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bắt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buộc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sẽ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tạo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cột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khóa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ngoại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không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thể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rỗng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trong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CSDL</a:t>
                      </a:r>
                      <a:endParaRPr lang="vi-VN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42976"/>
                  </a:ext>
                </a:extLst>
              </a:tr>
              <a:tr h="337506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Ignore()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mo" panose="020B0604020202020204"/>
                      </a:endParaRP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Cấu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hình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lớp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hoặc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thuộc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tính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không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được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ánh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xạ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vào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bảng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hoặ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cột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trong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CSDL</a:t>
                      </a:r>
                      <a:endParaRPr lang="vi-VN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39396"/>
                  </a:ext>
                </a:extLst>
              </a:tr>
              <a:tr h="337506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Map()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mo" panose="020B0604020202020204"/>
                      </a:endParaRP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Cho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phép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cấu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hình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nâng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cao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liên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quan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đến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cách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thực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thể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được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ánh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xạ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tới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lược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đồ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CSDL</a:t>
                      </a:r>
                      <a:endParaRPr lang="vi-VN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9008688"/>
                  </a:ext>
                </a:extLst>
              </a:tr>
              <a:tr h="337506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MapToStoredProcedures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()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mo" panose="020B0604020202020204"/>
                      </a:endParaRP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Cấu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hình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kiểu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thực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thể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để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sử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dụng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các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stored procedure INSERT, UPDATE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và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DELETE</a:t>
                      </a:r>
                      <a:endParaRPr lang="vi-VN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729033"/>
                  </a:ext>
                </a:extLst>
              </a:tr>
              <a:tr h="337506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ToTable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()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mo" panose="020B0604020202020204"/>
                      </a:endParaRP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Cấu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hình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tên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bảng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cho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thực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thể</a:t>
                      </a:r>
                      <a:endParaRPr lang="vi-VN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893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54643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9"/>
          <p:cNvSpPr txBox="1">
            <a:spLocks noGrp="1"/>
          </p:cNvSpPr>
          <p:nvPr>
            <p:ph type="body" idx="2"/>
          </p:nvPr>
        </p:nvSpPr>
        <p:spPr>
          <a:xfrm>
            <a:off x="999731" y="1916383"/>
            <a:ext cx="10192400" cy="835995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spcBef>
                <a:spcPts val="1333"/>
              </a:spcBef>
              <a:spcAft>
                <a:spcPts val="1333"/>
              </a:spcAft>
              <a:buNone/>
            </a:pPr>
            <a:r>
              <a:rPr lang="en-US" sz="4000" b="1" dirty="0" err="1">
                <a:latin typeface="Arimo" panose="020B0604020202020204"/>
              </a:rPr>
              <a:t>Cấu</a:t>
            </a:r>
            <a:r>
              <a:rPr lang="en-US" sz="4000" b="1" dirty="0">
                <a:latin typeface="Arimo" panose="020B0604020202020204"/>
              </a:rPr>
              <a:t> </a:t>
            </a:r>
            <a:r>
              <a:rPr lang="en-US" sz="4000" b="1" dirty="0" err="1">
                <a:latin typeface="Arimo" panose="020B0604020202020204"/>
              </a:rPr>
              <a:t>hình</a:t>
            </a:r>
            <a:r>
              <a:rPr lang="en-US" sz="4000" b="1" dirty="0">
                <a:latin typeface="Arimo" panose="020B0604020202020204"/>
              </a:rPr>
              <a:t> </a:t>
            </a:r>
            <a:r>
              <a:rPr lang="en-US" sz="4000" b="1" dirty="0" err="1" smtClean="0">
                <a:latin typeface="Arimo" panose="020B0604020202020204"/>
              </a:rPr>
              <a:t>thuộc</a:t>
            </a:r>
            <a:r>
              <a:rPr lang="en-US" sz="4000" b="1" dirty="0" smtClean="0">
                <a:latin typeface="Arimo" panose="020B0604020202020204"/>
              </a:rPr>
              <a:t> </a:t>
            </a:r>
            <a:r>
              <a:rPr lang="en-US" sz="4000" b="1" dirty="0" err="1" smtClean="0">
                <a:latin typeface="Arimo" panose="020B0604020202020204"/>
              </a:rPr>
              <a:t>tính</a:t>
            </a:r>
            <a:endParaRPr lang="en-US" sz="4000" b="1" dirty="0">
              <a:latin typeface="Arimo" panose="020B0604020202020204"/>
            </a:endParaRPr>
          </a:p>
        </p:txBody>
      </p:sp>
      <p:sp>
        <p:nvSpPr>
          <p:cNvPr id="502" name="Google Shape;502;p49"/>
          <p:cNvSpPr txBox="1">
            <a:spLocks noGrp="1"/>
          </p:cNvSpPr>
          <p:nvPr>
            <p:ph type="title"/>
          </p:nvPr>
        </p:nvSpPr>
        <p:spPr>
          <a:xfrm>
            <a:off x="999732" y="901337"/>
            <a:ext cx="10192400" cy="841344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 sz="6000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5.Fluent </a:t>
            </a:r>
            <a:r>
              <a:rPr lang="en-US" sz="60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API</a:t>
            </a:r>
            <a:endParaRPr sz="60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sp>
        <p:nvSpPr>
          <p:cNvPr id="499" name="Google Shape;499;p4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fld id="{00000000-1234-1234-1234-123412341234}" type="slidenum">
              <a:rPr lang="en">
                <a:latin typeface="Arimo"/>
                <a:ea typeface="Arimo"/>
                <a:cs typeface="Arimo"/>
                <a:sym typeface="Arimo"/>
              </a:rPr>
              <a:pPr/>
              <a:t>44</a:t>
            </a:fld>
            <a:endParaRPr sz="1733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493030"/>
              </p:ext>
            </p:extLst>
          </p:nvPr>
        </p:nvGraphicFramePr>
        <p:xfrm>
          <a:off x="999731" y="2926078"/>
          <a:ext cx="10469458" cy="3570259"/>
        </p:xfrm>
        <a:graphic>
          <a:graphicData uri="http://schemas.openxmlformats.org/drawingml/2006/table">
            <a:tbl>
              <a:tblPr/>
              <a:tblGrid>
                <a:gridCol w="3102006">
                  <a:extLst>
                    <a:ext uri="{9D8B030D-6E8A-4147-A177-3AD203B41FA5}">
                      <a16:colId xmlns:a16="http://schemas.microsoft.com/office/drawing/2014/main" val="3100315380"/>
                    </a:ext>
                  </a:extLst>
                </a:gridCol>
                <a:gridCol w="7367452">
                  <a:extLst>
                    <a:ext uri="{9D8B030D-6E8A-4147-A177-3AD203B41FA5}">
                      <a16:colId xmlns:a16="http://schemas.microsoft.com/office/drawing/2014/main" val="3954826815"/>
                    </a:ext>
                  </a:extLst>
                </a:gridCol>
              </a:tblGrid>
              <a:tr h="324569">
                <a:tc>
                  <a:txBody>
                    <a:bodyPr/>
                    <a:lstStyle/>
                    <a:p>
                      <a:pPr fontAlgn="t"/>
                      <a:r>
                        <a:rPr lang="vi-VN" sz="1600" b="1" dirty="0" smtClean="0">
                          <a:solidFill>
                            <a:schemeClr val="tx1"/>
                          </a:solidFill>
                          <a:effectLst/>
                        </a:rPr>
                        <a:t>Phương thức</a:t>
                      </a: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Ý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="1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nghĩa</a:t>
                      </a:r>
                      <a:endParaRPr lang="en-US" sz="1600" b="1" dirty="0" smtClean="0">
                        <a:solidFill>
                          <a:schemeClr val="tx1"/>
                        </a:solidFill>
                        <a:effectLst/>
                        <a:latin typeface="Arimo" panose="020B0604020202020204"/>
                      </a:endParaRP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005269"/>
                  </a:ext>
                </a:extLst>
              </a:tr>
              <a:tr h="324569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HasColumnAnnotation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()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mo" panose="020B0604020202020204"/>
                      </a:endParaRP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Đặt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một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chú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thích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trong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mô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hình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cho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cột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CSDL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được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sử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dụng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để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lưu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trữ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thuộc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tính</a:t>
                      </a:r>
                      <a:endParaRPr lang="vi-VN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689346"/>
                  </a:ext>
                </a:extLst>
              </a:tr>
              <a:tr h="324569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IsRequired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()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mo" panose="020B0604020202020204"/>
                      </a:endParaRP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Cấu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hình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thuộc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tính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bắt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buộc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nhập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dữ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liệu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khi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gọi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phương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thức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SaveChanges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mo" panose="020B0604020202020204"/>
                      </a:endParaRP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184500"/>
                  </a:ext>
                </a:extLst>
              </a:tr>
              <a:tr h="324569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IsConcurrencyToken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mo" panose="020B0604020202020204"/>
                      </a:endParaRP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Cấu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hình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thuộc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tính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được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sử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dụng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làm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mã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thông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báo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Concurrency</a:t>
                      </a:r>
                      <a:endParaRPr lang="en-US" sz="1600" dirty="0" smtClean="0">
                        <a:solidFill>
                          <a:schemeClr val="tx1"/>
                        </a:solidFill>
                        <a:effectLst/>
                        <a:latin typeface="Arimo" panose="020B0604020202020204"/>
                      </a:endParaRP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67248"/>
                  </a:ext>
                </a:extLst>
              </a:tr>
              <a:tr h="324569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IsOptional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()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mo" panose="020B0604020202020204"/>
                      </a:endParaRP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Cấu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hình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thuộc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tính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là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tùy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chọn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sẽ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tạo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một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cột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nullable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trong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CSDL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mo" panose="020B0604020202020204"/>
                      </a:endParaRP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690654"/>
                  </a:ext>
                </a:extLst>
              </a:tr>
              <a:tr h="324569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HasParameterName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()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mo" panose="020B0604020202020204"/>
                      </a:endParaRP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vi-VN" sz="1600" dirty="0">
                          <a:solidFill>
                            <a:schemeClr val="tx1"/>
                          </a:solidFill>
                          <a:effectLst/>
                        </a:rPr>
                        <a:t>Cấu </a:t>
                      </a: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</a:rPr>
                        <a:t>hình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tên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của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tham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số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được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sử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dụng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trong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stored procedure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cho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thuộc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tính</a:t>
                      </a:r>
                      <a:endParaRPr lang="vi-VN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42976"/>
                  </a:ext>
                </a:extLst>
              </a:tr>
              <a:tr h="324569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HasDatabaseGeneratedOption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()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mo" panose="020B0604020202020204"/>
                      </a:endParaRP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Cấu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hình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cách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tạo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giá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trị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cho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cột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tương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ứng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trong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CSDL</a:t>
                      </a:r>
                      <a:endParaRPr lang="vi-VN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39396"/>
                  </a:ext>
                </a:extLst>
              </a:tr>
              <a:tr h="324569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HasColumnOrder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()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mo" panose="020B0604020202020204"/>
                      </a:endParaRP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C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ấu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hình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thứ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tự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của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cột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trong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CSDL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được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sử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dụng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để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lưu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trữ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thuộc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tính</a:t>
                      </a:r>
                      <a:endParaRPr lang="vi-VN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9008688"/>
                  </a:ext>
                </a:extLst>
              </a:tr>
              <a:tr h="324569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HasColumnType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()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mo" panose="020B0604020202020204"/>
                      </a:endParaRP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Cấu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hình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kiểu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dữ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liệu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của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cột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tương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ứng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của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một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thuộc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tính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trong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CSDL</a:t>
                      </a:r>
                      <a:endParaRPr lang="vi-VN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729033"/>
                  </a:ext>
                </a:extLst>
              </a:tr>
              <a:tr h="324569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HasColumnName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()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mo" panose="020B0604020202020204"/>
                      </a:endParaRP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Cấu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hình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tên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cột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tương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ứng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của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một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thuộc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tính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trong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CSDL</a:t>
                      </a:r>
                      <a:endParaRPr lang="vi-VN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893780"/>
                  </a:ext>
                </a:extLst>
              </a:tr>
              <a:tr h="324569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IsConcurrencyToken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mo" panose="020B0604020202020204"/>
                      </a:endParaRP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Cấu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hình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thuộc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tính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được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sử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dụng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làm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mã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thông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báo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Arimo" panose="020B0604020202020204"/>
                        </a:rPr>
                        <a:t> Concurrency</a:t>
                      </a:r>
                      <a:endParaRPr lang="vi-VN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637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832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9"/>
          <p:cNvSpPr txBox="1">
            <a:spLocks noGrp="1"/>
          </p:cNvSpPr>
          <p:nvPr>
            <p:ph type="body" idx="2"/>
          </p:nvPr>
        </p:nvSpPr>
        <p:spPr>
          <a:xfrm>
            <a:off x="999731" y="1916383"/>
            <a:ext cx="10192400" cy="835995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spcBef>
                <a:spcPts val="1333"/>
              </a:spcBef>
              <a:spcAft>
                <a:spcPts val="1333"/>
              </a:spcAft>
              <a:buNone/>
            </a:pPr>
            <a:r>
              <a:rPr lang="en-US" sz="4000" b="1" dirty="0" err="1">
                <a:latin typeface="Arimo" panose="020B0604020202020204"/>
              </a:rPr>
              <a:t>Cấu</a:t>
            </a:r>
            <a:r>
              <a:rPr lang="en-US" sz="4000" b="1" dirty="0">
                <a:latin typeface="Arimo" panose="020B0604020202020204"/>
              </a:rPr>
              <a:t> </a:t>
            </a:r>
            <a:r>
              <a:rPr lang="en-US" sz="4000" b="1" dirty="0" err="1" smtClean="0">
                <a:latin typeface="Arimo" panose="020B0604020202020204"/>
              </a:rPr>
              <a:t>hình</a:t>
            </a:r>
            <a:r>
              <a:rPr lang="en-US" sz="4000" b="1" dirty="0" smtClean="0">
                <a:latin typeface="Arimo" panose="020B0604020202020204"/>
              </a:rPr>
              <a:t> </a:t>
            </a:r>
            <a:r>
              <a:rPr lang="en-US" sz="4000" b="1" dirty="0" err="1" smtClean="0">
                <a:latin typeface="Arimo" panose="020B0604020202020204"/>
              </a:rPr>
              <a:t>thuộc</a:t>
            </a:r>
            <a:r>
              <a:rPr lang="en-US" sz="4000" b="1" dirty="0" smtClean="0">
                <a:latin typeface="Arimo" panose="020B0604020202020204"/>
              </a:rPr>
              <a:t> </a:t>
            </a:r>
            <a:r>
              <a:rPr lang="en-US" sz="4000" b="1" dirty="0" err="1" smtClean="0">
                <a:latin typeface="Arimo" panose="020B0604020202020204"/>
              </a:rPr>
              <a:t>tính</a:t>
            </a:r>
            <a:endParaRPr lang="en-US" sz="4000" b="1" dirty="0">
              <a:latin typeface="Arimo" panose="020B0604020202020204"/>
            </a:endParaRPr>
          </a:p>
        </p:txBody>
      </p:sp>
      <p:sp>
        <p:nvSpPr>
          <p:cNvPr id="502" name="Google Shape;502;p49"/>
          <p:cNvSpPr txBox="1">
            <a:spLocks noGrp="1"/>
          </p:cNvSpPr>
          <p:nvPr>
            <p:ph type="title"/>
          </p:nvPr>
        </p:nvSpPr>
        <p:spPr>
          <a:xfrm>
            <a:off x="999732" y="901337"/>
            <a:ext cx="10192400" cy="841344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 sz="6000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5.Fluent </a:t>
            </a:r>
            <a:r>
              <a:rPr lang="en-US" sz="60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API</a:t>
            </a:r>
            <a:endParaRPr sz="60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sp>
        <p:nvSpPr>
          <p:cNvPr id="499" name="Google Shape;499;p4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fld id="{00000000-1234-1234-1234-123412341234}" type="slidenum">
              <a:rPr lang="en">
                <a:latin typeface="Arimo"/>
                <a:ea typeface="Arimo"/>
                <a:cs typeface="Arimo"/>
                <a:sym typeface="Arimo"/>
              </a:rPr>
              <a:pPr/>
              <a:t>45</a:t>
            </a:fld>
            <a:endParaRPr sz="1733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731" y="2926079"/>
            <a:ext cx="6787404" cy="357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590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9"/>
          <p:cNvSpPr txBox="1">
            <a:spLocks noGrp="1"/>
          </p:cNvSpPr>
          <p:nvPr>
            <p:ph type="body" idx="2"/>
          </p:nvPr>
        </p:nvSpPr>
        <p:spPr>
          <a:xfrm>
            <a:off x="999731" y="1916383"/>
            <a:ext cx="10192400" cy="835995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spcBef>
                <a:spcPts val="1333"/>
              </a:spcBef>
              <a:spcAft>
                <a:spcPts val="1333"/>
              </a:spcAft>
              <a:buNone/>
            </a:pPr>
            <a:r>
              <a:rPr lang="en-US" sz="4000" b="1" dirty="0" err="1">
                <a:latin typeface="Arimo" panose="020B0604020202020204"/>
              </a:rPr>
              <a:t>Cấu</a:t>
            </a:r>
            <a:r>
              <a:rPr lang="en-US" sz="4000" b="1" dirty="0">
                <a:latin typeface="Arimo" panose="020B0604020202020204"/>
              </a:rPr>
              <a:t> </a:t>
            </a:r>
            <a:r>
              <a:rPr lang="en-US" sz="4000" b="1" dirty="0" err="1">
                <a:latin typeface="Arimo" panose="020B0604020202020204"/>
              </a:rPr>
              <a:t>hình</a:t>
            </a:r>
            <a:r>
              <a:rPr lang="en-US" sz="4000" b="1" dirty="0">
                <a:latin typeface="Arimo" panose="020B0604020202020204"/>
              </a:rPr>
              <a:t> </a:t>
            </a:r>
            <a:r>
              <a:rPr lang="en-US" sz="4000" b="1" dirty="0" err="1" smtClean="0">
                <a:latin typeface="Arimo" panose="020B0604020202020204"/>
              </a:rPr>
              <a:t>thuộc</a:t>
            </a:r>
            <a:r>
              <a:rPr lang="en-US" sz="4000" b="1" dirty="0" smtClean="0">
                <a:latin typeface="Arimo" panose="020B0604020202020204"/>
              </a:rPr>
              <a:t> </a:t>
            </a:r>
            <a:r>
              <a:rPr lang="en-US" sz="4000" b="1" dirty="0" err="1" smtClean="0">
                <a:latin typeface="Arimo" panose="020B0604020202020204"/>
              </a:rPr>
              <a:t>tính</a:t>
            </a:r>
            <a:endParaRPr lang="en-US" sz="4000" b="1" dirty="0">
              <a:latin typeface="Arimo" panose="020B0604020202020204"/>
            </a:endParaRPr>
          </a:p>
        </p:txBody>
      </p:sp>
      <p:sp>
        <p:nvSpPr>
          <p:cNvPr id="502" name="Google Shape;502;p49"/>
          <p:cNvSpPr txBox="1">
            <a:spLocks noGrp="1"/>
          </p:cNvSpPr>
          <p:nvPr>
            <p:ph type="title"/>
          </p:nvPr>
        </p:nvSpPr>
        <p:spPr>
          <a:xfrm>
            <a:off x="999732" y="901337"/>
            <a:ext cx="10192400" cy="841344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 sz="6000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5.Fluent </a:t>
            </a:r>
            <a:r>
              <a:rPr lang="en-US" sz="60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API</a:t>
            </a:r>
            <a:endParaRPr sz="60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sp>
        <p:nvSpPr>
          <p:cNvPr id="499" name="Google Shape;499;p4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fld id="{00000000-1234-1234-1234-123412341234}" type="slidenum">
              <a:rPr lang="en">
                <a:latin typeface="Arimo"/>
                <a:ea typeface="Arimo"/>
                <a:cs typeface="Arimo"/>
                <a:sym typeface="Arimo"/>
              </a:rPr>
              <a:pPr/>
              <a:t>46</a:t>
            </a:fld>
            <a:endParaRPr sz="1733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731" y="3105131"/>
            <a:ext cx="3686710" cy="218630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904033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9"/>
          <p:cNvSpPr txBox="1">
            <a:spLocks noGrp="1"/>
          </p:cNvSpPr>
          <p:nvPr>
            <p:ph type="body" idx="2"/>
          </p:nvPr>
        </p:nvSpPr>
        <p:spPr>
          <a:xfrm>
            <a:off x="999731" y="1916383"/>
            <a:ext cx="10192400" cy="835995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spcBef>
                <a:spcPts val="1333"/>
              </a:spcBef>
              <a:spcAft>
                <a:spcPts val="1333"/>
              </a:spcAft>
              <a:buNone/>
            </a:pPr>
            <a:r>
              <a:rPr lang="en-US" sz="4000" b="1" dirty="0" err="1">
                <a:latin typeface="Arimo" panose="020B0604020202020204"/>
              </a:rPr>
              <a:t>Cấu</a:t>
            </a:r>
            <a:r>
              <a:rPr lang="en-US" sz="4000" b="1" dirty="0">
                <a:latin typeface="Arimo" panose="020B0604020202020204"/>
              </a:rPr>
              <a:t> </a:t>
            </a:r>
            <a:r>
              <a:rPr lang="en-US" sz="4000" b="1" dirty="0" err="1">
                <a:latin typeface="Arimo" panose="020B0604020202020204"/>
              </a:rPr>
              <a:t>hình</a:t>
            </a:r>
            <a:r>
              <a:rPr lang="en-US" sz="4000" b="1" dirty="0">
                <a:latin typeface="Arimo" panose="020B0604020202020204"/>
              </a:rPr>
              <a:t> </a:t>
            </a:r>
            <a:r>
              <a:rPr lang="en-US" sz="4000" b="1" dirty="0" err="1">
                <a:latin typeface="Arimo" panose="020B0604020202020204"/>
              </a:rPr>
              <a:t>mối</a:t>
            </a:r>
            <a:r>
              <a:rPr lang="en-US" sz="4000" b="1" dirty="0">
                <a:latin typeface="Arimo" panose="020B0604020202020204"/>
              </a:rPr>
              <a:t> </a:t>
            </a:r>
            <a:r>
              <a:rPr lang="en-US" sz="4000" b="1" dirty="0" err="1">
                <a:latin typeface="Arimo" panose="020B0604020202020204"/>
              </a:rPr>
              <a:t>quan</a:t>
            </a:r>
            <a:r>
              <a:rPr lang="en-US" sz="4000" b="1" dirty="0">
                <a:latin typeface="Arimo" panose="020B0604020202020204"/>
              </a:rPr>
              <a:t> </a:t>
            </a:r>
            <a:r>
              <a:rPr lang="en-US" sz="4000" b="1" dirty="0" err="1">
                <a:latin typeface="Arimo" panose="020B0604020202020204"/>
              </a:rPr>
              <a:t>hệ</a:t>
            </a:r>
            <a:r>
              <a:rPr lang="en-US" sz="4000" b="1" dirty="0">
                <a:latin typeface="Arimo" panose="020B0604020202020204"/>
              </a:rPr>
              <a:t> </a:t>
            </a:r>
            <a:r>
              <a:rPr lang="en-US" sz="4000" b="1" dirty="0" err="1">
                <a:latin typeface="Arimo" panose="020B0604020202020204"/>
              </a:rPr>
              <a:t>một-nhiều</a:t>
            </a:r>
            <a:endParaRPr lang="en-US" sz="4000" b="1" dirty="0">
              <a:latin typeface="Arimo" panose="020B0604020202020204"/>
            </a:endParaRPr>
          </a:p>
        </p:txBody>
      </p:sp>
      <p:sp>
        <p:nvSpPr>
          <p:cNvPr id="502" name="Google Shape;502;p49"/>
          <p:cNvSpPr txBox="1">
            <a:spLocks noGrp="1"/>
          </p:cNvSpPr>
          <p:nvPr>
            <p:ph type="title"/>
          </p:nvPr>
        </p:nvSpPr>
        <p:spPr>
          <a:xfrm>
            <a:off x="999732" y="901337"/>
            <a:ext cx="10192400" cy="841344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 sz="6000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5.Fluent </a:t>
            </a:r>
            <a:r>
              <a:rPr lang="en-US" sz="60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API</a:t>
            </a:r>
            <a:endParaRPr sz="60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sp>
        <p:nvSpPr>
          <p:cNvPr id="499" name="Google Shape;499;p4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fld id="{00000000-1234-1234-1234-123412341234}" type="slidenum">
              <a:rPr lang="en">
                <a:latin typeface="Arimo"/>
                <a:ea typeface="Arimo"/>
                <a:cs typeface="Arimo"/>
                <a:sym typeface="Arimo"/>
              </a:rPr>
              <a:pPr/>
              <a:t>47</a:t>
            </a:fld>
            <a:endParaRPr sz="1733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731" y="3105131"/>
            <a:ext cx="5037408" cy="31960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2156" y="3105131"/>
            <a:ext cx="4540352" cy="319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536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9"/>
          <p:cNvSpPr txBox="1">
            <a:spLocks noGrp="1"/>
          </p:cNvSpPr>
          <p:nvPr>
            <p:ph type="body" idx="2"/>
          </p:nvPr>
        </p:nvSpPr>
        <p:spPr>
          <a:xfrm>
            <a:off x="999731" y="1916383"/>
            <a:ext cx="10192400" cy="835995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spcBef>
                <a:spcPts val="1333"/>
              </a:spcBef>
              <a:spcAft>
                <a:spcPts val="1333"/>
              </a:spcAft>
              <a:buNone/>
            </a:pPr>
            <a:r>
              <a:rPr lang="en-US" sz="4000" b="1" dirty="0" err="1">
                <a:latin typeface="Arimo" panose="020B0604020202020204"/>
              </a:rPr>
              <a:t>Cấu</a:t>
            </a:r>
            <a:r>
              <a:rPr lang="en-US" sz="4000" b="1" dirty="0">
                <a:latin typeface="Arimo" panose="020B0604020202020204"/>
              </a:rPr>
              <a:t> </a:t>
            </a:r>
            <a:r>
              <a:rPr lang="en-US" sz="4000" b="1" dirty="0" err="1">
                <a:latin typeface="Arimo" panose="020B0604020202020204"/>
              </a:rPr>
              <a:t>hình</a:t>
            </a:r>
            <a:r>
              <a:rPr lang="en-US" sz="4000" b="1" dirty="0">
                <a:latin typeface="Arimo" panose="020B0604020202020204"/>
              </a:rPr>
              <a:t> </a:t>
            </a:r>
            <a:r>
              <a:rPr lang="en-US" sz="4000" b="1" dirty="0" err="1">
                <a:latin typeface="Arimo" panose="020B0604020202020204"/>
              </a:rPr>
              <a:t>mối</a:t>
            </a:r>
            <a:r>
              <a:rPr lang="en-US" sz="4000" b="1" dirty="0">
                <a:latin typeface="Arimo" panose="020B0604020202020204"/>
              </a:rPr>
              <a:t> </a:t>
            </a:r>
            <a:r>
              <a:rPr lang="en-US" sz="4000" b="1" dirty="0" err="1">
                <a:latin typeface="Arimo" panose="020B0604020202020204"/>
              </a:rPr>
              <a:t>quan</a:t>
            </a:r>
            <a:r>
              <a:rPr lang="en-US" sz="4000" b="1" dirty="0">
                <a:latin typeface="Arimo" panose="020B0604020202020204"/>
              </a:rPr>
              <a:t> </a:t>
            </a:r>
            <a:r>
              <a:rPr lang="en-US" sz="4000" b="1" dirty="0" err="1">
                <a:latin typeface="Arimo" panose="020B0604020202020204"/>
              </a:rPr>
              <a:t>hệ</a:t>
            </a:r>
            <a:r>
              <a:rPr lang="en-US" sz="4000" b="1" dirty="0">
                <a:latin typeface="Arimo" panose="020B0604020202020204"/>
              </a:rPr>
              <a:t> </a:t>
            </a:r>
            <a:r>
              <a:rPr lang="en-US" sz="4000" b="1" dirty="0" err="1" smtClean="0">
                <a:latin typeface="Arimo" panose="020B0604020202020204"/>
              </a:rPr>
              <a:t>một-nhiều</a:t>
            </a:r>
            <a:endParaRPr lang="en-US" sz="4000" b="1" dirty="0">
              <a:latin typeface="Arimo" panose="020B0604020202020204"/>
            </a:endParaRPr>
          </a:p>
        </p:txBody>
      </p:sp>
      <p:sp>
        <p:nvSpPr>
          <p:cNvPr id="502" name="Google Shape;502;p49"/>
          <p:cNvSpPr txBox="1">
            <a:spLocks noGrp="1"/>
          </p:cNvSpPr>
          <p:nvPr>
            <p:ph type="title"/>
          </p:nvPr>
        </p:nvSpPr>
        <p:spPr>
          <a:xfrm>
            <a:off x="999732" y="901337"/>
            <a:ext cx="10192400" cy="841344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 sz="6000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5.Fluent </a:t>
            </a:r>
            <a:r>
              <a:rPr lang="en-US" sz="60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API</a:t>
            </a:r>
            <a:endParaRPr sz="60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sp>
        <p:nvSpPr>
          <p:cNvPr id="499" name="Google Shape;499;p4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fld id="{00000000-1234-1234-1234-123412341234}" type="slidenum">
              <a:rPr lang="en">
                <a:latin typeface="Arimo"/>
                <a:ea typeface="Arimo"/>
                <a:cs typeface="Arimo"/>
                <a:sym typeface="Arimo"/>
              </a:rPr>
              <a:pPr/>
              <a:t>48</a:t>
            </a:fld>
            <a:endParaRPr sz="1733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731" y="2926079"/>
            <a:ext cx="4264600" cy="10537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99731" y="4284618"/>
            <a:ext cx="154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mo" panose="020B0604020202020204"/>
              </a:rPr>
              <a:t>Cách</a:t>
            </a:r>
            <a:r>
              <a:rPr lang="en-US" dirty="0" smtClean="0">
                <a:latin typeface="Arimo" panose="020B0604020202020204"/>
              </a:rPr>
              <a:t> </a:t>
            </a:r>
            <a:r>
              <a:rPr lang="en-US" dirty="0" err="1" smtClean="0">
                <a:latin typeface="Arimo" panose="020B0604020202020204"/>
              </a:rPr>
              <a:t>khác</a:t>
            </a:r>
            <a:endParaRPr lang="en-US" dirty="0">
              <a:latin typeface="Arimo" panose="020B060402020202020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731" y="4958736"/>
            <a:ext cx="4264600" cy="9841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5032" y="2752377"/>
            <a:ext cx="3067213" cy="354875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477795" y="5194697"/>
            <a:ext cx="1985554" cy="1698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028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9"/>
          <p:cNvSpPr txBox="1">
            <a:spLocks noGrp="1"/>
          </p:cNvSpPr>
          <p:nvPr>
            <p:ph type="body" idx="2"/>
          </p:nvPr>
        </p:nvSpPr>
        <p:spPr>
          <a:xfrm>
            <a:off x="999731" y="1916383"/>
            <a:ext cx="10192400" cy="835995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spcBef>
                <a:spcPts val="1333"/>
              </a:spcBef>
              <a:spcAft>
                <a:spcPts val="1333"/>
              </a:spcAft>
              <a:buNone/>
            </a:pPr>
            <a:r>
              <a:rPr lang="en-US" sz="4000" b="1" dirty="0" err="1">
                <a:latin typeface="Arimo" panose="020B0604020202020204"/>
              </a:rPr>
              <a:t>Cấu</a:t>
            </a:r>
            <a:r>
              <a:rPr lang="en-US" sz="4000" b="1" dirty="0">
                <a:latin typeface="Arimo" panose="020B0604020202020204"/>
              </a:rPr>
              <a:t> </a:t>
            </a:r>
            <a:r>
              <a:rPr lang="en-US" sz="4000" b="1" dirty="0" err="1">
                <a:latin typeface="Arimo" panose="020B0604020202020204"/>
              </a:rPr>
              <a:t>hình</a:t>
            </a:r>
            <a:r>
              <a:rPr lang="en-US" sz="4000" b="1" dirty="0">
                <a:latin typeface="Arimo" panose="020B0604020202020204"/>
              </a:rPr>
              <a:t> </a:t>
            </a:r>
            <a:r>
              <a:rPr lang="en-US" sz="4000" b="1" dirty="0" err="1">
                <a:latin typeface="Arimo" panose="020B0604020202020204"/>
              </a:rPr>
              <a:t>mối</a:t>
            </a:r>
            <a:r>
              <a:rPr lang="en-US" sz="4000" b="1" dirty="0">
                <a:latin typeface="Arimo" panose="020B0604020202020204"/>
              </a:rPr>
              <a:t> </a:t>
            </a:r>
            <a:r>
              <a:rPr lang="en-US" sz="4000" b="1" dirty="0" err="1">
                <a:latin typeface="Arimo" panose="020B0604020202020204"/>
              </a:rPr>
              <a:t>quan</a:t>
            </a:r>
            <a:r>
              <a:rPr lang="en-US" sz="4000" b="1" dirty="0">
                <a:latin typeface="Arimo" panose="020B0604020202020204"/>
              </a:rPr>
              <a:t> </a:t>
            </a:r>
            <a:r>
              <a:rPr lang="en-US" sz="4000" b="1" dirty="0" err="1">
                <a:latin typeface="Arimo" panose="020B0604020202020204"/>
              </a:rPr>
              <a:t>hệ</a:t>
            </a:r>
            <a:r>
              <a:rPr lang="en-US" sz="4000" b="1" dirty="0">
                <a:latin typeface="Arimo" panose="020B0604020202020204"/>
              </a:rPr>
              <a:t> </a:t>
            </a:r>
            <a:r>
              <a:rPr lang="en-US" sz="4000" b="1" dirty="0" err="1" smtClean="0">
                <a:latin typeface="Arimo" panose="020B0604020202020204"/>
              </a:rPr>
              <a:t>một-nhiều</a:t>
            </a:r>
            <a:endParaRPr lang="en-US" sz="4000" b="1" dirty="0">
              <a:latin typeface="Arimo" panose="020B0604020202020204"/>
            </a:endParaRPr>
          </a:p>
        </p:txBody>
      </p:sp>
      <p:sp>
        <p:nvSpPr>
          <p:cNvPr id="502" name="Google Shape;502;p49"/>
          <p:cNvSpPr txBox="1">
            <a:spLocks noGrp="1"/>
          </p:cNvSpPr>
          <p:nvPr>
            <p:ph type="title"/>
          </p:nvPr>
        </p:nvSpPr>
        <p:spPr>
          <a:xfrm>
            <a:off x="999732" y="901337"/>
            <a:ext cx="10192400" cy="841344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 sz="6000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5.Fluent </a:t>
            </a:r>
            <a:r>
              <a:rPr lang="en-US" sz="60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API</a:t>
            </a:r>
            <a:endParaRPr sz="60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sp>
        <p:nvSpPr>
          <p:cNvPr id="499" name="Google Shape;499;p4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fld id="{00000000-1234-1234-1234-123412341234}" type="slidenum">
              <a:rPr lang="en">
                <a:latin typeface="Arimo"/>
                <a:ea typeface="Arimo"/>
                <a:cs typeface="Arimo"/>
                <a:sym typeface="Arimo"/>
              </a:rPr>
              <a:pPr/>
              <a:t>49</a:t>
            </a:fld>
            <a:endParaRPr sz="1733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731" y="3105130"/>
            <a:ext cx="10192400" cy="248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7287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9"/>
          <p:cNvSpPr txBox="1">
            <a:spLocks noGrp="1"/>
          </p:cNvSpPr>
          <p:nvPr>
            <p:ph type="body" idx="2"/>
          </p:nvPr>
        </p:nvSpPr>
        <p:spPr>
          <a:xfrm>
            <a:off x="999733" y="2090085"/>
            <a:ext cx="8514104" cy="835994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spcBef>
                <a:spcPts val="1333"/>
              </a:spcBef>
              <a:spcAft>
                <a:spcPts val="1333"/>
              </a:spcAft>
              <a:buNone/>
            </a:pPr>
            <a:r>
              <a:rPr lang="en-US" sz="4000" b="1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Lịch</a:t>
            </a:r>
            <a:r>
              <a:rPr lang="en-US" sz="4000" b="1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US" sz="4000" b="1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sử</a:t>
            </a:r>
            <a:r>
              <a:rPr lang="en-US" sz="4000" b="1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US" sz="4000" b="1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phiên</a:t>
            </a:r>
            <a:r>
              <a:rPr lang="en-US" sz="4000" b="1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US" sz="4000" b="1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bản</a:t>
            </a:r>
            <a:r>
              <a:rPr lang="en-US" sz="4000" b="1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US" sz="4000" b="1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EF</a:t>
            </a:r>
          </a:p>
          <a:p>
            <a:pPr marL="0" indent="0">
              <a:spcBef>
                <a:spcPts val="1333"/>
              </a:spcBef>
              <a:spcAft>
                <a:spcPts val="1333"/>
              </a:spcAft>
              <a:buNone/>
            </a:pPr>
            <a:endParaRPr lang="en-US" sz="3200" dirty="0" smtClean="0"/>
          </a:p>
        </p:txBody>
      </p:sp>
      <p:sp>
        <p:nvSpPr>
          <p:cNvPr id="502" name="Google Shape;502;p49"/>
          <p:cNvSpPr txBox="1">
            <a:spLocks noGrp="1"/>
          </p:cNvSpPr>
          <p:nvPr>
            <p:ph type="title"/>
          </p:nvPr>
        </p:nvSpPr>
        <p:spPr>
          <a:xfrm>
            <a:off x="999731" y="901337"/>
            <a:ext cx="10838601" cy="841344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 sz="6000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1.Tổng </a:t>
            </a:r>
            <a:r>
              <a:rPr lang="en-US" sz="6000" dirty="0" err="1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quan</a:t>
            </a:r>
            <a:r>
              <a:rPr lang="en-US" sz="6000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Entity Framework</a:t>
            </a:r>
            <a:endParaRPr sz="60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sp>
        <p:nvSpPr>
          <p:cNvPr id="499" name="Google Shape;499;p4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fld id="{00000000-1234-1234-1234-123412341234}" type="slidenum">
              <a:rPr lang="en">
                <a:latin typeface="Arimo"/>
                <a:ea typeface="Arimo"/>
                <a:cs typeface="Arimo"/>
                <a:sym typeface="Arimo"/>
              </a:rPr>
              <a:pPr/>
              <a:t>5</a:t>
            </a:fld>
            <a:endParaRPr sz="1733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996966"/>
              </p:ext>
            </p:extLst>
          </p:nvPr>
        </p:nvGraphicFramePr>
        <p:xfrm>
          <a:off x="999731" y="3273482"/>
          <a:ext cx="6015024" cy="3027650"/>
        </p:xfrm>
        <a:graphic>
          <a:graphicData uri="http://schemas.openxmlformats.org/drawingml/2006/table">
            <a:tbl>
              <a:tblPr/>
              <a:tblGrid>
                <a:gridCol w="3007512">
                  <a:extLst>
                    <a:ext uri="{9D8B030D-6E8A-4147-A177-3AD203B41FA5}">
                      <a16:colId xmlns:a16="http://schemas.microsoft.com/office/drawing/2014/main" val="4211901654"/>
                    </a:ext>
                  </a:extLst>
                </a:gridCol>
                <a:gridCol w="3007512">
                  <a:extLst>
                    <a:ext uri="{9D8B030D-6E8A-4147-A177-3AD203B41FA5}">
                      <a16:colId xmlns:a16="http://schemas.microsoft.com/office/drawing/2014/main" val="4000968729"/>
                    </a:ext>
                  </a:extLst>
                </a:gridCol>
              </a:tblGrid>
              <a:tr h="605530">
                <a:tc>
                  <a:txBody>
                    <a:bodyPr/>
                    <a:lstStyle/>
                    <a:p>
                      <a:pPr algn="ctr" fontAlgn="b"/>
                      <a:r>
                        <a:rPr lang="en-US" b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Phiên</a:t>
                      </a:r>
                      <a:r>
                        <a:rPr lang="en-US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bản</a:t>
                      </a:r>
                      <a:r>
                        <a:rPr lang="en-US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chính</a:t>
                      </a:r>
                      <a:r>
                        <a:rPr lang="en-US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của</a:t>
                      </a:r>
                      <a:r>
                        <a:rPr lang="en-US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EF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b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Ngày</a:t>
                      </a:r>
                      <a:r>
                        <a:rPr lang="en-US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phát</a:t>
                      </a:r>
                      <a:r>
                        <a:rPr lang="en-US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hành</a:t>
                      </a:r>
                      <a:endParaRPr lang="en-US" b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709862"/>
                  </a:ext>
                </a:extLst>
              </a:tr>
              <a:tr h="60553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EF 6.0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Tháng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10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năm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2013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332143"/>
                  </a:ext>
                </a:extLst>
              </a:tr>
              <a:tr h="60553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EF 5.0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Tháng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8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năm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2012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382512"/>
                  </a:ext>
                </a:extLst>
              </a:tr>
              <a:tr h="60553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EF 4.0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Tháng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4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năm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2010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140511"/>
                  </a:ext>
                </a:extLst>
              </a:tr>
              <a:tr h="60553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EF 1.0 (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hoặc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3.5)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Tháng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8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năm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2008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642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51941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9"/>
          <p:cNvSpPr txBox="1">
            <a:spLocks noGrp="1"/>
          </p:cNvSpPr>
          <p:nvPr>
            <p:ph type="body" idx="2"/>
          </p:nvPr>
        </p:nvSpPr>
        <p:spPr>
          <a:xfrm>
            <a:off x="999731" y="1916383"/>
            <a:ext cx="10192400" cy="835995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spcBef>
                <a:spcPts val="1333"/>
              </a:spcBef>
              <a:spcAft>
                <a:spcPts val="1333"/>
              </a:spcAft>
              <a:buNone/>
            </a:pPr>
            <a:r>
              <a:rPr lang="en-US" sz="4000" b="1" dirty="0" err="1">
                <a:latin typeface="Arimo" panose="020B0604020202020204"/>
              </a:rPr>
              <a:t>Cấu</a:t>
            </a:r>
            <a:r>
              <a:rPr lang="en-US" sz="4000" b="1" dirty="0">
                <a:latin typeface="Arimo" panose="020B0604020202020204"/>
              </a:rPr>
              <a:t> </a:t>
            </a:r>
            <a:r>
              <a:rPr lang="en-US" sz="4000" b="1" dirty="0" err="1">
                <a:latin typeface="Arimo" panose="020B0604020202020204"/>
              </a:rPr>
              <a:t>hình</a:t>
            </a:r>
            <a:r>
              <a:rPr lang="en-US" sz="4000" b="1" dirty="0">
                <a:latin typeface="Arimo" panose="020B0604020202020204"/>
              </a:rPr>
              <a:t> </a:t>
            </a:r>
            <a:r>
              <a:rPr lang="en-US" sz="4000" b="1" dirty="0" err="1">
                <a:latin typeface="Arimo" panose="020B0604020202020204"/>
              </a:rPr>
              <a:t>mối</a:t>
            </a:r>
            <a:r>
              <a:rPr lang="en-US" sz="4000" b="1" dirty="0">
                <a:latin typeface="Arimo" panose="020B0604020202020204"/>
              </a:rPr>
              <a:t> </a:t>
            </a:r>
            <a:r>
              <a:rPr lang="en-US" sz="4000" b="1" dirty="0" err="1">
                <a:latin typeface="Arimo" panose="020B0604020202020204"/>
              </a:rPr>
              <a:t>quan</a:t>
            </a:r>
            <a:r>
              <a:rPr lang="en-US" sz="4000" b="1" dirty="0">
                <a:latin typeface="Arimo" panose="020B0604020202020204"/>
              </a:rPr>
              <a:t> </a:t>
            </a:r>
            <a:r>
              <a:rPr lang="en-US" sz="4000" b="1" dirty="0" err="1">
                <a:latin typeface="Arimo" panose="020B0604020202020204"/>
              </a:rPr>
              <a:t>hệ</a:t>
            </a:r>
            <a:r>
              <a:rPr lang="en-US" sz="4000" b="1" dirty="0">
                <a:latin typeface="Arimo" panose="020B0604020202020204"/>
              </a:rPr>
              <a:t> </a:t>
            </a:r>
            <a:r>
              <a:rPr lang="en-US" sz="4000" b="1" dirty="0" err="1" smtClean="0">
                <a:latin typeface="Arimo" panose="020B0604020202020204"/>
              </a:rPr>
              <a:t>một-một</a:t>
            </a:r>
            <a:endParaRPr lang="en-US" sz="4000" b="1" dirty="0">
              <a:latin typeface="Arimo" panose="020B0604020202020204"/>
            </a:endParaRPr>
          </a:p>
        </p:txBody>
      </p:sp>
      <p:sp>
        <p:nvSpPr>
          <p:cNvPr id="502" name="Google Shape;502;p49"/>
          <p:cNvSpPr txBox="1">
            <a:spLocks noGrp="1"/>
          </p:cNvSpPr>
          <p:nvPr>
            <p:ph type="title"/>
          </p:nvPr>
        </p:nvSpPr>
        <p:spPr>
          <a:xfrm>
            <a:off x="999732" y="901337"/>
            <a:ext cx="10192400" cy="841344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 sz="6000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5.Fluent </a:t>
            </a:r>
            <a:r>
              <a:rPr lang="en-US" sz="60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API</a:t>
            </a:r>
            <a:endParaRPr sz="60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sp>
        <p:nvSpPr>
          <p:cNvPr id="499" name="Google Shape;499;p4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fld id="{00000000-1234-1234-1234-123412341234}" type="slidenum">
              <a:rPr lang="en">
                <a:latin typeface="Arimo"/>
                <a:ea typeface="Arimo"/>
                <a:cs typeface="Arimo"/>
                <a:sym typeface="Arimo"/>
              </a:rPr>
              <a:pPr/>
              <a:t>50</a:t>
            </a:fld>
            <a:endParaRPr sz="1733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731" y="3105131"/>
            <a:ext cx="4641543" cy="31960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31" y="3105131"/>
            <a:ext cx="5318148" cy="319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6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9"/>
          <p:cNvSpPr txBox="1">
            <a:spLocks noGrp="1"/>
          </p:cNvSpPr>
          <p:nvPr>
            <p:ph type="body" idx="2"/>
          </p:nvPr>
        </p:nvSpPr>
        <p:spPr>
          <a:xfrm>
            <a:off x="999731" y="1916383"/>
            <a:ext cx="10192400" cy="835995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spcBef>
                <a:spcPts val="1333"/>
              </a:spcBef>
              <a:spcAft>
                <a:spcPts val="1333"/>
              </a:spcAft>
              <a:buNone/>
            </a:pPr>
            <a:r>
              <a:rPr lang="en-US" sz="4000" b="1" dirty="0" err="1">
                <a:latin typeface="Arimo" panose="020B0604020202020204"/>
              </a:rPr>
              <a:t>Cấu</a:t>
            </a:r>
            <a:r>
              <a:rPr lang="en-US" sz="4000" b="1" dirty="0">
                <a:latin typeface="Arimo" panose="020B0604020202020204"/>
              </a:rPr>
              <a:t> </a:t>
            </a:r>
            <a:r>
              <a:rPr lang="en-US" sz="4000" b="1" dirty="0" err="1">
                <a:latin typeface="Arimo" panose="020B0604020202020204"/>
              </a:rPr>
              <a:t>hình</a:t>
            </a:r>
            <a:r>
              <a:rPr lang="en-US" sz="4000" b="1" dirty="0">
                <a:latin typeface="Arimo" panose="020B0604020202020204"/>
              </a:rPr>
              <a:t> </a:t>
            </a:r>
            <a:r>
              <a:rPr lang="en-US" sz="4000" b="1" dirty="0" err="1">
                <a:latin typeface="Arimo" panose="020B0604020202020204"/>
              </a:rPr>
              <a:t>mối</a:t>
            </a:r>
            <a:r>
              <a:rPr lang="en-US" sz="4000" b="1" dirty="0">
                <a:latin typeface="Arimo" panose="020B0604020202020204"/>
              </a:rPr>
              <a:t> </a:t>
            </a:r>
            <a:r>
              <a:rPr lang="en-US" sz="4000" b="1" dirty="0" err="1">
                <a:latin typeface="Arimo" panose="020B0604020202020204"/>
              </a:rPr>
              <a:t>quan</a:t>
            </a:r>
            <a:r>
              <a:rPr lang="en-US" sz="4000" b="1" dirty="0">
                <a:latin typeface="Arimo" panose="020B0604020202020204"/>
              </a:rPr>
              <a:t> </a:t>
            </a:r>
            <a:r>
              <a:rPr lang="en-US" sz="4000" b="1" dirty="0" err="1">
                <a:latin typeface="Arimo" panose="020B0604020202020204"/>
              </a:rPr>
              <a:t>hệ</a:t>
            </a:r>
            <a:r>
              <a:rPr lang="en-US" sz="4000" b="1" dirty="0">
                <a:latin typeface="Arimo" panose="020B0604020202020204"/>
              </a:rPr>
              <a:t> </a:t>
            </a:r>
            <a:r>
              <a:rPr lang="en-US" sz="4000" b="1" dirty="0" err="1" smtClean="0">
                <a:latin typeface="Arimo" panose="020B0604020202020204"/>
              </a:rPr>
              <a:t>một-một</a:t>
            </a:r>
            <a:endParaRPr lang="en-US" sz="4000" b="1" dirty="0">
              <a:latin typeface="Arimo" panose="020B0604020202020204"/>
            </a:endParaRPr>
          </a:p>
        </p:txBody>
      </p:sp>
      <p:sp>
        <p:nvSpPr>
          <p:cNvPr id="502" name="Google Shape;502;p49"/>
          <p:cNvSpPr txBox="1">
            <a:spLocks noGrp="1"/>
          </p:cNvSpPr>
          <p:nvPr>
            <p:ph type="title"/>
          </p:nvPr>
        </p:nvSpPr>
        <p:spPr>
          <a:xfrm>
            <a:off x="999732" y="901337"/>
            <a:ext cx="10192400" cy="841344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 sz="6000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5.Fluent </a:t>
            </a:r>
            <a:r>
              <a:rPr lang="en-US" sz="60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API</a:t>
            </a:r>
            <a:endParaRPr sz="60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sp>
        <p:nvSpPr>
          <p:cNvPr id="499" name="Google Shape;499;p4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fld id="{00000000-1234-1234-1234-123412341234}" type="slidenum">
              <a:rPr lang="en">
                <a:latin typeface="Arimo"/>
                <a:ea typeface="Arimo"/>
                <a:cs typeface="Arimo"/>
                <a:sym typeface="Arimo"/>
              </a:rPr>
              <a:pPr/>
              <a:t>51</a:t>
            </a:fld>
            <a:endParaRPr sz="1733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730" y="2926080"/>
            <a:ext cx="4775667" cy="1306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730" y="4853509"/>
            <a:ext cx="4775667" cy="14476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9730" y="4358271"/>
            <a:ext cx="189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mo" panose="020B0604020202020204"/>
              </a:rPr>
              <a:t>Cách</a:t>
            </a:r>
            <a:r>
              <a:rPr lang="en-US" dirty="0" smtClean="0">
                <a:latin typeface="Arimo" panose="020B0604020202020204"/>
              </a:rPr>
              <a:t> </a:t>
            </a:r>
            <a:r>
              <a:rPr lang="en-US" dirty="0" err="1" smtClean="0">
                <a:latin typeface="Arimo" panose="020B0604020202020204"/>
              </a:rPr>
              <a:t>khác</a:t>
            </a:r>
            <a:endParaRPr lang="en-US" dirty="0">
              <a:latin typeface="Arimo" panose="020B060402020202020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1732" y="2926080"/>
            <a:ext cx="4140399" cy="337505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255726" y="5839097"/>
            <a:ext cx="2936405" cy="2351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374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9"/>
          <p:cNvSpPr txBox="1">
            <a:spLocks noGrp="1"/>
          </p:cNvSpPr>
          <p:nvPr>
            <p:ph type="body" idx="2"/>
          </p:nvPr>
        </p:nvSpPr>
        <p:spPr>
          <a:xfrm>
            <a:off x="999731" y="1916383"/>
            <a:ext cx="10192400" cy="835995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spcBef>
                <a:spcPts val="1333"/>
              </a:spcBef>
              <a:spcAft>
                <a:spcPts val="1333"/>
              </a:spcAft>
              <a:buNone/>
            </a:pPr>
            <a:r>
              <a:rPr lang="en-US" sz="4000" b="1" dirty="0" err="1">
                <a:latin typeface="Arimo" panose="020B0604020202020204"/>
              </a:rPr>
              <a:t>Cấu</a:t>
            </a:r>
            <a:r>
              <a:rPr lang="en-US" sz="4000" b="1" dirty="0">
                <a:latin typeface="Arimo" panose="020B0604020202020204"/>
              </a:rPr>
              <a:t> </a:t>
            </a:r>
            <a:r>
              <a:rPr lang="en-US" sz="4000" b="1" dirty="0" err="1">
                <a:latin typeface="Arimo" panose="020B0604020202020204"/>
              </a:rPr>
              <a:t>hình</a:t>
            </a:r>
            <a:r>
              <a:rPr lang="en-US" sz="4000" b="1" dirty="0">
                <a:latin typeface="Arimo" panose="020B0604020202020204"/>
              </a:rPr>
              <a:t> </a:t>
            </a:r>
            <a:r>
              <a:rPr lang="en-US" sz="4000" b="1" dirty="0" err="1">
                <a:latin typeface="Arimo" panose="020B0604020202020204"/>
              </a:rPr>
              <a:t>mối</a:t>
            </a:r>
            <a:r>
              <a:rPr lang="en-US" sz="4000" b="1" dirty="0">
                <a:latin typeface="Arimo" panose="020B0604020202020204"/>
              </a:rPr>
              <a:t> </a:t>
            </a:r>
            <a:r>
              <a:rPr lang="en-US" sz="4000" b="1" dirty="0" err="1">
                <a:latin typeface="Arimo" panose="020B0604020202020204"/>
              </a:rPr>
              <a:t>quan</a:t>
            </a:r>
            <a:r>
              <a:rPr lang="en-US" sz="4000" b="1" dirty="0">
                <a:latin typeface="Arimo" panose="020B0604020202020204"/>
              </a:rPr>
              <a:t> </a:t>
            </a:r>
            <a:r>
              <a:rPr lang="en-US" sz="4000" b="1" dirty="0" err="1">
                <a:latin typeface="Arimo" panose="020B0604020202020204"/>
              </a:rPr>
              <a:t>hệ</a:t>
            </a:r>
            <a:r>
              <a:rPr lang="en-US" sz="4000" b="1" dirty="0">
                <a:latin typeface="Arimo" panose="020B0604020202020204"/>
              </a:rPr>
              <a:t> </a:t>
            </a:r>
            <a:r>
              <a:rPr lang="en-US" sz="4000" b="1" dirty="0" err="1" smtClean="0">
                <a:latin typeface="Arimo" panose="020B0604020202020204"/>
              </a:rPr>
              <a:t>một-một</a:t>
            </a:r>
            <a:endParaRPr lang="en-US" sz="4000" b="1" dirty="0">
              <a:latin typeface="Arimo" panose="020B0604020202020204"/>
            </a:endParaRPr>
          </a:p>
        </p:txBody>
      </p:sp>
      <p:sp>
        <p:nvSpPr>
          <p:cNvPr id="502" name="Google Shape;502;p49"/>
          <p:cNvSpPr txBox="1">
            <a:spLocks noGrp="1"/>
          </p:cNvSpPr>
          <p:nvPr>
            <p:ph type="title"/>
          </p:nvPr>
        </p:nvSpPr>
        <p:spPr>
          <a:xfrm>
            <a:off x="999732" y="901337"/>
            <a:ext cx="10192400" cy="841344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 sz="6000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5.Fluent </a:t>
            </a:r>
            <a:r>
              <a:rPr lang="en-US" sz="60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API</a:t>
            </a:r>
            <a:endParaRPr sz="60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731" y="3105131"/>
            <a:ext cx="10192400" cy="250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1036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9"/>
          <p:cNvSpPr txBox="1">
            <a:spLocks noGrp="1"/>
          </p:cNvSpPr>
          <p:nvPr>
            <p:ph type="body" idx="2"/>
          </p:nvPr>
        </p:nvSpPr>
        <p:spPr>
          <a:xfrm>
            <a:off x="999731" y="1916383"/>
            <a:ext cx="10192400" cy="835995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spcBef>
                <a:spcPts val="1333"/>
              </a:spcBef>
              <a:spcAft>
                <a:spcPts val="1333"/>
              </a:spcAft>
              <a:buNone/>
            </a:pPr>
            <a:r>
              <a:rPr lang="en-US" sz="4000" b="1" dirty="0" err="1">
                <a:latin typeface="Arimo" panose="020B0604020202020204"/>
              </a:rPr>
              <a:t>Cấu</a:t>
            </a:r>
            <a:r>
              <a:rPr lang="en-US" sz="4000" b="1" dirty="0">
                <a:latin typeface="Arimo" panose="020B0604020202020204"/>
              </a:rPr>
              <a:t> </a:t>
            </a:r>
            <a:r>
              <a:rPr lang="en-US" sz="4000" b="1" dirty="0" err="1">
                <a:latin typeface="Arimo" panose="020B0604020202020204"/>
              </a:rPr>
              <a:t>hình</a:t>
            </a:r>
            <a:r>
              <a:rPr lang="en-US" sz="4000" b="1" dirty="0">
                <a:latin typeface="Arimo" panose="020B0604020202020204"/>
              </a:rPr>
              <a:t> </a:t>
            </a:r>
            <a:r>
              <a:rPr lang="en-US" sz="4000" b="1" dirty="0" err="1">
                <a:latin typeface="Arimo" panose="020B0604020202020204"/>
              </a:rPr>
              <a:t>mối</a:t>
            </a:r>
            <a:r>
              <a:rPr lang="en-US" sz="4000" b="1" dirty="0">
                <a:latin typeface="Arimo" panose="020B0604020202020204"/>
              </a:rPr>
              <a:t> </a:t>
            </a:r>
            <a:r>
              <a:rPr lang="en-US" sz="4000" b="1" dirty="0" err="1">
                <a:latin typeface="Arimo" panose="020B0604020202020204"/>
              </a:rPr>
              <a:t>quan</a:t>
            </a:r>
            <a:r>
              <a:rPr lang="en-US" sz="4000" b="1" dirty="0">
                <a:latin typeface="Arimo" panose="020B0604020202020204"/>
              </a:rPr>
              <a:t> </a:t>
            </a:r>
            <a:r>
              <a:rPr lang="en-US" sz="4000" b="1" dirty="0" err="1">
                <a:latin typeface="Arimo" panose="020B0604020202020204"/>
              </a:rPr>
              <a:t>hệ</a:t>
            </a:r>
            <a:r>
              <a:rPr lang="en-US" sz="4000" b="1" dirty="0">
                <a:latin typeface="Arimo" panose="020B0604020202020204"/>
              </a:rPr>
              <a:t> </a:t>
            </a:r>
            <a:r>
              <a:rPr lang="en-US" sz="4000" b="1" dirty="0" err="1" smtClean="0">
                <a:latin typeface="Arimo" panose="020B0604020202020204"/>
              </a:rPr>
              <a:t>nhiều</a:t>
            </a:r>
            <a:r>
              <a:rPr lang="en-US" sz="4000" b="1" dirty="0" err="1" smtClean="0">
                <a:latin typeface="Arimo" panose="020B0604020202020204"/>
              </a:rPr>
              <a:t>-nhiều</a:t>
            </a:r>
            <a:endParaRPr lang="en-US" sz="4000" b="1" dirty="0">
              <a:latin typeface="Arimo" panose="020B0604020202020204"/>
            </a:endParaRPr>
          </a:p>
        </p:txBody>
      </p:sp>
      <p:sp>
        <p:nvSpPr>
          <p:cNvPr id="502" name="Google Shape;502;p49"/>
          <p:cNvSpPr txBox="1">
            <a:spLocks noGrp="1"/>
          </p:cNvSpPr>
          <p:nvPr>
            <p:ph type="title"/>
          </p:nvPr>
        </p:nvSpPr>
        <p:spPr>
          <a:xfrm>
            <a:off x="999732" y="901337"/>
            <a:ext cx="10192400" cy="841344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 sz="6000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5.Fluent </a:t>
            </a:r>
            <a:r>
              <a:rPr lang="en-US" sz="60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API</a:t>
            </a:r>
            <a:endParaRPr sz="60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sp>
        <p:nvSpPr>
          <p:cNvPr id="499" name="Google Shape;499;p4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fld id="{00000000-1234-1234-1234-123412341234}" type="slidenum">
              <a:rPr lang="en">
                <a:latin typeface="Arimo"/>
                <a:ea typeface="Arimo"/>
                <a:cs typeface="Arimo"/>
                <a:sym typeface="Arimo"/>
              </a:rPr>
              <a:pPr/>
              <a:t>53</a:t>
            </a:fld>
            <a:endParaRPr sz="1733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731" y="2752378"/>
            <a:ext cx="4810796" cy="29626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9914" y="2752378"/>
            <a:ext cx="4782217" cy="19910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9914" y="4829117"/>
            <a:ext cx="4153480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787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9"/>
          <p:cNvSpPr txBox="1">
            <a:spLocks noGrp="1"/>
          </p:cNvSpPr>
          <p:nvPr>
            <p:ph type="body" idx="2"/>
          </p:nvPr>
        </p:nvSpPr>
        <p:spPr>
          <a:xfrm>
            <a:off x="999731" y="1916383"/>
            <a:ext cx="10192400" cy="835995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spcBef>
                <a:spcPts val="1333"/>
              </a:spcBef>
              <a:spcAft>
                <a:spcPts val="1333"/>
              </a:spcAft>
              <a:buNone/>
            </a:pPr>
            <a:r>
              <a:rPr lang="en-US" sz="4000" b="1" dirty="0" err="1">
                <a:latin typeface="Arimo" panose="020B0604020202020204"/>
              </a:rPr>
              <a:t>Cấu</a:t>
            </a:r>
            <a:r>
              <a:rPr lang="en-US" sz="4000" b="1" dirty="0">
                <a:latin typeface="Arimo" panose="020B0604020202020204"/>
              </a:rPr>
              <a:t> </a:t>
            </a:r>
            <a:r>
              <a:rPr lang="en-US" sz="4000" b="1" dirty="0" err="1">
                <a:latin typeface="Arimo" panose="020B0604020202020204"/>
              </a:rPr>
              <a:t>hình</a:t>
            </a:r>
            <a:r>
              <a:rPr lang="en-US" sz="4000" b="1" dirty="0">
                <a:latin typeface="Arimo" panose="020B0604020202020204"/>
              </a:rPr>
              <a:t> </a:t>
            </a:r>
            <a:r>
              <a:rPr lang="en-US" sz="4000" b="1" dirty="0" err="1">
                <a:latin typeface="Arimo" panose="020B0604020202020204"/>
              </a:rPr>
              <a:t>mối</a:t>
            </a:r>
            <a:r>
              <a:rPr lang="en-US" sz="4000" b="1" dirty="0">
                <a:latin typeface="Arimo" panose="020B0604020202020204"/>
              </a:rPr>
              <a:t> </a:t>
            </a:r>
            <a:r>
              <a:rPr lang="en-US" sz="4000" b="1" dirty="0" err="1">
                <a:latin typeface="Arimo" panose="020B0604020202020204"/>
              </a:rPr>
              <a:t>quan</a:t>
            </a:r>
            <a:r>
              <a:rPr lang="en-US" sz="4000" b="1" dirty="0">
                <a:latin typeface="Arimo" panose="020B0604020202020204"/>
              </a:rPr>
              <a:t> </a:t>
            </a:r>
            <a:r>
              <a:rPr lang="en-US" sz="4000" b="1" dirty="0" err="1">
                <a:latin typeface="Arimo" panose="020B0604020202020204"/>
              </a:rPr>
              <a:t>hệ</a:t>
            </a:r>
            <a:r>
              <a:rPr lang="en-US" sz="4000" b="1" dirty="0">
                <a:latin typeface="Arimo" panose="020B0604020202020204"/>
              </a:rPr>
              <a:t> </a:t>
            </a:r>
            <a:r>
              <a:rPr lang="en-US" sz="4000" b="1" dirty="0" err="1" smtClean="0">
                <a:latin typeface="Arimo" panose="020B0604020202020204"/>
              </a:rPr>
              <a:t>nhiều</a:t>
            </a:r>
            <a:r>
              <a:rPr lang="en-US" sz="4000" b="1" dirty="0" err="1" smtClean="0">
                <a:latin typeface="Arimo" panose="020B0604020202020204"/>
              </a:rPr>
              <a:t>-nhiều</a:t>
            </a:r>
            <a:endParaRPr lang="en-US" sz="4000" b="1" dirty="0">
              <a:latin typeface="Arimo" panose="020B0604020202020204"/>
            </a:endParaRPr>
          </a:p>
        </p:txBody>
      </p:sp>
      <p:sp>
        <p:nvSpPr>
          <p:cNvPr id="502" name="Google Shape;502;p49"/>
          <p:cNvSpPr txBox="1">
            <a:spLocks noGrp="1"/>
          </p:cNvSpPr>
          <p:nvPr>
            <p:ph type="title"/>
          </p:nvPr>
        </p:nvSpPr>
        <p:spPr>
          <a:xfrm>
            <a:off x="999732" y="901337"/>
            <a:ext cx="10192400" cy="841344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 sz="6000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5.Fluent </a:t>
            </a:r>
            <a:r>
              <a:rPr lang="en-US" sz="60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API</a:t>
            </a:r>
            <a:endParaRPr sz="60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sp>
        <p:nvSpPr>
          <p:cNvPr id="499" name="Google Shape;499;p4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fld id="{00000000-1234-1234-1234-123412341234}" type="slidenum">
              <a:rPr lang="en">
                <a:latin typeface="Arimo"/>
                <a:ea typeface="Arimo"/>
                <a:cs typeface="Arimo"/>
                <a:sym typeface="Arimo"/>
              </a:rPr>
              <a:pPr/>
              <a:t>54</a:t>
            </a:fld>
            <a:endParaRPr sz="1733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731" y="2926080"/>
            <a:ext cx="4497193" cy="11887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4572" y="2926080"/>
            <a:ext cx="3296194" cy="337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6870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9"/>
          <p:cNvSpPr txBox="1">
            <a:spLocks noGrp="1"/>
          </p:cNvSpPr>
          <p:nvPr>
            <p:ph type="body" idx="2"/>
          </p:nvPr>
        </p:nvSpPr>
        <p:spPr>
          <a:xfrm>
            <a:off x="999731" y="1916383"/>
            <a:ext cx="10192400" cy="835995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spcBef>
                <a:spcPts val="1333"/>
              </a:spcBef>
              <a:spcAft>
                <a:spcPts val="1333"/>
              </a:spcAft>
              <a:buNone/>
            </a:pPr>
            <a:r>
              <a:rPr lang="en-US" sz="4000" b="1" dirty="0" err="1">
                <a:latin typeface="Arimo" panose="020B0604020202020204"/>
              </a:rPr>
              <a:t>Cấu</a:t>
            </a:r>
            <a:r>
              <a:rPr lang="en-US" sz="4000" b="1" dirty="0">
                <a:latin typeface="Arimo" panose="020B0604020202020204"/>
              </a:rPr>
              <a:t> </a:t>
            </a:r>
            <a:r>
              <a:rPr lang="en-US" sz="4000" b="1" dirty="0" err="1">
                <a:latin typeface="Arimo" panose="020B0604020202020204"/>
              </a:rPr>
              <a:t>hình</a:t>
            </a:r>
            <a:r>
              <a:rPr lang="en-US" sz="4000" b="1" dirty="0">
                <a:latin typeface="Arimo" panose="020B0604020202020204"/>
              </a:rPr>
              <a:t> </a:t>
            </a:r>
            <a:r>
              <a:rPr lang="en-US" sz="4000" b="1" dirty="0" err="1">
                <a:latin typeface="Arimo" panose="020B0604020202020204"/>
              </a:rPr>
              <a:t>mối</a:t>
            </a:r>
            <a:r>
              <a:rPr lang="en-US" sz="4000" b="1" dirty="0">
                <a:latin typeface="Arimo" panose="020B0604020202020204"/>
              </a:rPr>
              <a:t> </a:t>
            </a:r>
            <a:r>
              <a:rPr lang="en-US" sz="4000" b="1" dirty="0" err="1">
                <a:latin typeface="Arimo" panose="020B0604020202020204"/>
              </a:rPr>
              <a:t>quan</a:t>
            </a:r>
            <a:r>
              <a:rPr lang="en-US" sz="4000" b="1" dirty="0">
                <a:latin typeface="Arimo" panose="020B0604020202020204"/>
              </a:rPr>
              <a:t> </a:t>
            </a:r>
            <a:r>
              <a:rPr lang="en-US" sz="4000" b="1" dirty="0" err="1">
                <a:latin typeface="Arimo" panose="020B0604020202020204"/>
              </a:rPr>
              <a:t>hệ</a:t>
            </a:r>
            <a:r>
              <a:rPr lang="en-US" sz="4000" b="1" dirty="0">
                <a:latin typeface="Arimo" panose="020B0604020202020204"/>
              </a:rPr>
              <a:t> </a:t>
            </a:r>
            <a:r>
              <a:rPr lang="en-US" sz="4000" b="1" dirty="0" err="1" smtClean="0">
                <a:latin typeface="Arimo" panose="020B0604020202020204"/>
              </a:rPr>
              <a:t>nhiều</a:t>
            </a:r>
            <a:r>
              <a:rPr lang="en-US" sz="4000" b="1" dirty="0" err="1" smtClean="0">
                <a:latin typeface="Arimo" panose="020B0604020202020204"/>
              </a:rPr>
              <a:t>-nhiều</a:t>
            </a:r>
            <a:endParaRPr lang="en-US" sz="4000" b="1" dirty="0">
              <a:latin typeface="Arimo" panose="020B0604020202020204"/>
            </a:endParaRPr>
          </a:p>
        </p:txBody>
      </p:sp>
      <p:sp>
        <p:nvSpPr>
          <p:cNvPr id="502" name="Google Shape;502;p49"/>
          <p:cNvSpPr txBox="1">
            <a:spLocks noGrp="1"/>
          </p:cNvSpPr>
          <p:nvPr>
            <p:ph type="title"/>
          </p:nvPr>
        </p:nvSpPr>
        <p:spPr>
          <a:xfrm>
            <a:off x="999732" y="901337"/>
            <a:ext cx="10192400" cy="841344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 sz="6000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5.Fluent </a:t>
            </a:r>
            <a:r>
              <a:rPr lang="en-US" sz="60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API</a:t>
            </a:r>
            <a:endParaRPr sz="60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sp>
        <p:nvSpPr>
          <p:cNvPr id="499" name="Google Shape;499;p4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fld id="{00000000-1234-1234-1234-123412341234}" type="slidenum">
              <a:rPr lang="en">
                <a:latin typeface="Arimo"/>
                <a:ea typeface="Arimo"/>
                <a:cs typeface="Arimo"/>
                <a:sym typeface="Arimo"/>
              </a:rPr>
              <a:pPr/>
              <a:t>55</a:t>
            </a:fld>
            <a:endParaRPr sz="1733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731" y="3105130"/>
            <a:ext cx="6433035" cy="319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983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36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9"/>
          <p:cNvSpPr txBox="1">
            <a:spLocks noGrp="1"/>
          </p:cNvSpPr>
          <p:nvPr>
            <p:ph type="body" idx="2"/>
          </p:nvPr>
        </p:nvSpPr>
        <p:spPr>
          <a:xfrm>
            <a:off x="999733" y="2090085"/>
            <a:ext cx="8514104" cy="835994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spcBef>
                <a:spcPts val="1333"/>
              </a:spcBef>
              <a:spcAft>
                <a:spcPts val="1333"/>
              </a:spcAft>
              <a:buNone/>
            </a:pPr>
            <a:r>
              <a:rPr lang="en-US" sz="4000" b="1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Lịch</a:t>
            </a:r>
            <a:r>
              <a:rPr lang="en-US" sz="4000" b="1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US" sz="4000" b="1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sử</a:t>
            </a:r>
            <a:r>
              <a:rPr lang="en-US" sz="4000" b="1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US" sz="4000" b="1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phiên</a:t>
            </a:r>
            <a:r>
              <a:rPr lang="en-US" sz="4000" b="1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US" sz="4000" b="1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bản</a:t>
            </a:r>
            <a:r>
              <a:rPr lang="en-US" sz="4000" b="1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US" sz="4000" b="1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EF Core</a:t>
            </a:r>
          </a:p>
          <a:p>
            <a:pPr marL="0" indent="0">
              <a:spcBef>
                <a:spcPts val="1333"/>
              </a:spcBef>
              <a:spcAft>
                <a:spcPts val="1333"/>
              </a:spcAft>
              <a:buNone/>
            </a:pPr>
            <a:endParaRPr lang="en-US" sz="3200" dirty="0" smtClean="0"/>
          </a:p>
        </p:txBody>
      </p:sp>
      <p:sp>
        <p:nvSpPr>
          <p:cNvPr id="502" name="Google Shape;502;p49"/>
          <p:cNvSpPr txBox="1">
            <a:spLocks noGrp="1"/>
          </p:cNvSpPr>
          <p:nvPr>
            <p:ph type="title"/>
          </p:nvPr>
        </p:nvSpPr>
        <p:spPr>
          <a:xfrm>
            <a:off x="999731" y="901337"/>
            <a:ext cx="10838601" cy="841344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 sz="6000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1.Tổng </a:t>
            </a:r>
            <a:r>
              <a:rPr lang="en-US" sz="6000" dirty="0" err="1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quan</a:t>
            </a:r>
            <a:r>
              <a:rPr lang="en-US" sz="6000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Entity Framework</a:t>
            </a:r>
            <a:endParaRPr sz="60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sp>
        <p:nvSpPr>
          <p:cNvPr id="499" name="Google Shape;499;p4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fld id="{00000000-1234-1234-1234-123412341234}" type="slidenum">
              <a:rPr lang="en">
                <a:latin typeface="Arimo"/>
                <a:ea typeface="Arimo"/>
                <a:cs typeface="Arimo"/>
                <a:sym typeface="Arimo"/>
              </a:rPr>
              <a:pPr/>
              <a:t>6</a:t>
            </a:fld>
            <a:endParaRPr sz="1733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587260"/>
              </p:ext>
            </p:extLst>
          </p:nvPr>
        </p:nvGraphicFramePr>
        <p:xfrm>
          <a:off x="999731" y="3273484"/>
          <a:ext cx="6576726" cy="3027648"/>
        </p:xfrm>
        <a:graphic>
          <a:graphicData uri="http://schemas.openxmlformats.org/drawingml/2006/table">
            <a:tbl>
              <a:tblPr/>
              <a:tblGrid>
                <a:gridCol w="3288363">
                  <a:extLst>
                    <a:ext uri="{9D8B030D-6E8A-4147-A177-3AD203B41FA5}">
                      <a16:colId xmlns:a16="http://schemas.microsoft.com/office/drawing/2014/main" val="4211901654"/>
                    </a:ext>
                  </a:extLst>
                </a:gridCol>
                <a:gridCol w="3288363">
                  <a:extLst>
                    <a:ext uri="{9D8B030D-6E8A-4147-A177-3AD203B41FA5}">
                      <a16:colId xmlns:a16="http://schemas.microsoft.com/office/drawing/2014/main" val="4000968729"/>
                    </a:ext>
                  </a:extLst>
                </a:gridCol>
              </a:tblGrid>
              <a:tr h="378456">
                <a:tc>
                  <a:txBody>
                    <a:bodyPr/>
                    <a:lstStyle/>
                    <a:p>
                      <a:pPr algn="ctr" fontAlgn="b"/>
                      <a:r>
                        <a:rPr lang="en-US" b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Phiên</a:t>
                      </a:r>
                      <a:r>
                        <a:rPr lang="en-US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bản</a:t>
                      </a:r>
                      <a:r>
                        <a:rPr lang="en-US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chính</a:t>
                      </a:r>
                      <a:r>
                        <a:rPr lang="en-US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của</a:t>
                      </a:r>
                      <a:r>
                        <a:rPr lang="en-US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EF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b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Ngày</a:t>
                      </a:r>
                      <a:r>
                        <a:rPr lang="en-US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phát</a:t>
                      </a:r>
                      <a:r>
                        <a:rPr lang="en-US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hành</a:t>
                      </a:r>
                      <a:endParaRPr lang="en-US" b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709862"/>
                  </a:ext>
                </a:extLst>
              </a:tr>
              <a:tr h="3784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EF Core 7.0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Dự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kiến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Tháng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11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năm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2022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542787"/>
                  </a:ext>
                </a:extLst>
              </a:tr>
              <a:tr h="3784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EF Core 6.0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Tháng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11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năm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2021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332143"/>
                  </a:ext>
                </a:extLst>
              </a:tr>
              <a:tr h="3784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EF Core 5.0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Tháng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11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năm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2020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799475"/>
                  </a:ext>
                </a:extLst>
              </a:tr>
              <a:tr h="378456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EF Core 3.0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Tháng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9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năm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2019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06155"/>
                  </a:ext>
                </a:extLst>
              </a:tr>
              <a:tr h="3784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EF Core 2.0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Tháng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8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năm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2017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382512"/>
                  </a:ext>
                </a:extLst>
              </a:tr>
              <a:tr h="3784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EF Core 1.1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Tháng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11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năm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2016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140511"/>
                  </a:ext>
                </a:extLst>
              </a:tr>
              <a:tr h="3784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EF Core 1.0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Tháng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6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năm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2016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642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15396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9"/>
          <p:cNvSpPr txBox="1">
            <a:spLocks noGrp="1"/>
          </p:cNvSpPr>
          <p:nvPr>
            <p:ph type="body" idx="2"/>
          </p:nvPr>
        </p:nvSpPr>
        <p:spPr>
          <a:xfrm>
            <a:off x="999733" y="2090085"/>
            <a:ext cx="8514104" cy="835994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spcBef>
                <a:spcPts val="1333"/>
              </a:spcBef>
              <a:spcAft>
                <a:spcPts val="1333"/>
              </a:spcAft>
              <a:buNone/>
            </a:pPr>
            <a:r>
              <a:rPr lang="en-US" sz="4000" b="1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Cấu</a:t>
            </a:r>
            <a:r>
              <a:rPr lang="en-US" sz="4000" b="1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US" sz="4000" b="1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trúc</a:t>
            </a:r>
            <a:r>
              <a:rPr lang="en-US" sz="4000" b="1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US" sz="4000" b="1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của</a:t>
            </a:r>
            <a:r>
              <a:rPr lang="en-US" sz="4000" b="1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Entity Framework</a:t>
            </a:r>
            <a:endParaRPr lang="en-US" sz="3200" b="1" dirty="0" smtClean="0"/>
          </a:p>
        </p:txBody>
      </p:sp>
      <p:sp>
        <p:nvSpPr>
          <p:cNvPr id="502" name="Google Shape;502;p49"/>
          <p:cNvSpPr txBox="1">
            <a:spLocks noGrp="1"/>
          </p:cNvSpPr>
          <p:nvPr>
            <p:ph type="title"/>
          </p:nvPr>
        </p:nvSpPr>
        <p:spPr>
          <a:xfrm>
            <a:off x="999731" y="901337"/>
            <a:ext cx="10838601" cy="841344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 sz="6000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1.Tổng </a:t>
            </a:r>
            <a:r>
              <a:rPr lang="en-US" sz="6000" dirty="0" err="1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quan</a:t>
            </a:r>
            <a:r>
              <a:rPr lang="en-US" sz="6000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Entity Framework</a:t>
            </a:r>
            <a:endParaRPr sz="60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sp>
        <p:nvSpPr>
          <p:cNvPr id="499" name="Google Shape;499;p4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fld id="{00000000-1234-1234-1234-123412341234}" type="slidenum">
              <a:rPr lang="en">
                <a:latin typeface="Arimo"/>
                <a:ea typeface="Arimo"/>
                <a:cs typeface="Arimo"/>
                <a:sym typeface="Arimo"/>
              </a:rPr>
              <a:pPr/>
              <a:t>7</a:t>
            </a:fld>
            <a:endParaRPr sz="1733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731" y="2924838"/>
            <a:ext cx="5570886" cy="337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4990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9"/>
          <p:cNvSpPr txBox="1">
            <a:spLocks noGrp="1"/>
          </p:cNvSpPr>
          <p:nvPr>
            <p:ph type="body" idx="2"/>
          </p:nvPr>
        </p:nvSpPr>
        <p:spPr>
          <a:xfrm>
            <a:off x="999732" y="2090085"/>
            <a:ext cx="10838600" cy="835994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spcBef>
                <a:spcPts val="1333"/>
              </a:spcBef>
              <a:spcAft>
                <a:spcPts val="1333"/>
              </a:spcAft>
              <a:buNone/>
            </a:pPr>
            <a:r>
              <a:rPr lang="en-US" sz="4000" b="1" dirty="0" err="1">
                <a:latin typeface="Arimo" panose="020B0604020202020204"/>
              </a:rPr>
              <a:t>Cách</a:t>
            </a:r>
            <a:r>
              <a:rPr lang="en-US" sz="4000" b="1" dirty="0">
                <a:latin typeface="Arimo" panose="020B0604020202020204"/>
              </a:rPr>
              <a:t> </a:t>
            </a:r>
            <a:r>
              <a:rPr lang="en-US" sz="4000" b="1" dirty="0" err="1">
                <a:latin typeface="Arimo" panose="020B0604020202020204"/>
              </a:rPr>
              <a:t>tiếp</a:t>
            </a:r>
            <a:r>
              <a:rPr lang="en-US" sz="4000" b="1" dirty="0">
                <a:latin typeface="Arimo" panose="020B0604020202020204"/>
              </a:rPr>
              <a:t> </a:t>
            </a:r>
            <a:r>
              <a:rPr lang="en-US" sz="4000" b="1" dirty="0" err="1">
                <a:latin typeface="Arimo" panose="020B0604020202020204"/>
              </a:rPr>
              <a:t>cận</a:t>
            </a:r>
            <a:r>
              <a:rPr lang="en-US" sz="4000" b="1" dirty="0">
                <a:latin typeface="Arimo" panose="020B0604020202020204"/>
              </a:rPr>
              <a:t> </a:t>
            </a:r>
            <a:r>
              <a:rPr lang="en-US" sz="4000" b="1" dirty="0" err="1">
                <a:latin typeface="Arimo" panose="020B0604020202020204"/>
              </a:rPr>
              <a:t>phát</a:t>
            </a:r>
            <a:r>
              <a:rPr lang="en-US" sz="4000" b="1" dirty="0">
                <a:latin typeface="Arimo" panose="020B0604020202020204"/>
              </a:rPr>
              <a:t> </a:t>
            </a:r>
            <a:r>
              <a:rPr lang="en-US" sz="4000" b="1" dirty="0" err="1">
                <a:latin typeface="Arimo" panose="020B0604020202020204"/>
              </a:rPr>
              <a:t>triển</a:t>
            </a:r>
            <a:r>
              <a:rPr lang="en-US" sz="4000" b="1" dirty="0">
                <a:latin typeface="Arimo" panose="020B0604020202020204"/>
              </a:rPr>
              <a:t> </a:t>
            </a:r>
            <a:r>
              <a:rPr lang="en-US" sz="4000" b="1" dirty="0" err="1" smtClean="0">
                <a:latin typeface="Arimo" panose="020B0604020202020204"/>
              </a:rPr>
              <a:t>của</a:t>
            </a:r>
            <a:r>
              <a:rPr lang="en-US" sz="4000" b="1" dirty="0" smtClean="0">
                <a:latin typeface="Arimo" panose="020B0604020202020204"/>
              </a:rPr>
              <a:t> Entity Framework</a:t>
            </a:r>
          </a:p>
          <a:p>
            <a:pPr>
              <a:spcBef>
                <a:spcPts val="1333"/>
              </a:spcBef>
              <a:spcAft>
                <a:spcPts val="1333"/>
              </a:spcAft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mo" panose="020B0604020202020204"/>
              </a:rPr>
              <a:t>Database First</a:t>
            </a:r>
          </a:p>
          <a:p>
            <a:pPr>
              <a:spcBef>
                <a:spcPts val="1333"/>
              </a:spcBef>
              <a:spcAft>
                <a:spcPts val="1333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Arimo" panose="020B0604020202020204"/>
              </a:rPr>
              <a:t>Code First</a:t>
            </a:r>
          </a:p>
          <a:p>
            <a:pPr>
              <a:spcBef>
                <a:spcPts val="1333"/>
              </a:spcBef>
              <a:spcAft>
                <a:spcPts val="1333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Arimo" panose="020B0604020202020204"/>
              </a:rPr>
              <a:t>Model </a:t>
            </a:r>
            <a:r>
              <a:rPr lang="en-US" sz="3200" dirty="0" smtClean="0">
                <a:latin typeface="Arimo" panose="020B0604020202020204"/>
              </a:rPr>
              <a:t>First</a:t>
            </a:r>
          </a:p>
          <a:p>
            <a:pPr>
              <a:spcBef>
                <a:spcPts val="1333"/>
              </a:spcBef>
              <a:spcAft>
                <a:spcPts val="1333"/>
              </a:spcAft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0" indent="0">
              <a:spcBef>
                <a:spcPts val="1333"/>
              </a:spcBef>
              <a:spcAft>
                <a:spcPts val="1333"/>
              </a:spcAft>
              <a:buNone/>
            </a:pPr>
            <a:endParaRPr lang="en-US" sz="3200" dirty="0" smtClean="0"/>
          </a:p>
        </p:txBody>
      </p:sp>
      <p:sp>
        <p:nvSpPr>
          <p:cNvPr id="502" name="Google Shape;502;p49"/>
          <p:cNvSpPr txBox="1">
            <a:spLocks noGrp="1"/>
          </p:cNvSpPr>
          <p:nvPr>
            <p:ph type="title"/>
          </p:nvPr>
        </p:nvSpPr>
        <p:spPr>
          <a:xfrm>
            <a:off x="999731" y="901337"/>
            <a:ext cx="10838601" cy="841344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 sz="6000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1.Tổng </a:t>
            </a:r>
            <a:r>
              <a:rPr lang="en-US" sz="6000" dirty="0" err="1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quan</a:t>
            </a:r>
            <a:r>
              <a:rPr lang="en-US" sz="6000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Entity Framework</a:t>
            </a:r>
            <a:endParaRPr sz="60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sp>
        <p:nvSpPr>
          <p:cNvPr id="499" name="Google Shape;499;p4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fld id="{00000000-1234-1234-1234-123412341234}" type="slidenum">
              <a:rPr lang="en">
                <a:latin typeface="Arimo"/>
                <a:ea typeface="Arimo"/>
                <a:cs typeface="Arimo"/>
                <a:sym typeface="Arimo"/>
              </a:rPr>
              <a:pPr/>
              <a:t>8</a:t>
            </a:fld>
            <a:endParaRPr sz="1733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0172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9"/>
          <p:cNvSpPr txBox="1">
            <a:spLocks noGrp="1"/>
          </p:cNvSpPr>
          <p:nvPr>
            <p:ph type="body" idx="2"/>
          </p:nvPr>
        </p:nvSpPr>
        <p:spPr>
          <a:xfrm>
            <a:off x="999732" y="2090085"/>
            <a:ext cx="10838600" cy="835994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spcBef>
                <a:spcPts val="1333"/>
              </a:spcBef>
              <a:spcAft>
                <a:spcPts val="1333"/>
              </a:spcAft>
              <a:buNone/>
            </a:pPr>
            <a:r>
              <a:rPr lang="en-US" sz="4000" b="1" dirty="0" err="1">
                <a:latin typeface="Arimo" panose="020B0604020202020204"/>
              </a:rPr>
              <a:t>Cách</a:t>
            </a:r>
            <a:r>
              <a:rPr lang="en-US" sz="4000" b="1" dirty="0">
                <a:latin typeface="Arimo" panose="020B0604020202020204"/>
              </a:rPr>
              <a:t> </a:t>
            </a:r>
            <a:r>
              <a:rPr lang="en-US" sz="4000" b="1" dirty="0" err="1">
                <a:latin typeface="Arimo" panose="020B0604020202020204"/>
              </a:rPr>
              <a:t>tiếp</a:t>
            </a:r>
            <a:r>
              <a:rPr lang="en-US" sz="4000" b="1" dirty="0">
                <a:latin typeface="Arimo" panose="020B0604020202020204"/>
              </a:rPr>
              <a:t> </a:t>
            </a:r>
            <a:r>
              <a:rPr lang="en-US" sz="4000" b="1" dirty="0" err="1">
                <a:latin typeface="Arimo" panose="020B0604020202020204"/>
              </a:rPr>
              <a:t>cận</a:t>
            </a:r>
            <a:r>
              <a:rPr lang="en-US" sz="4000" b="1" dirty="0">
                <a:latin typeface="Arimo" panose="020B0604020202020204"/>
              </a:rPr>
              <a:t> </a:t>
            </a:r>
            <a:r>
              <a:rPr lang="en-US" sz="4000" b="1" dirty="0" err="1">
                <a:latin typeface="Arimo" panose="020B0604020202020204"/>
              </a:rPr>
              <a:t>phát</a:t>
            </a:r>
            <a:r>
              <a:rPr lang="en-US" sz="4000" b="1" dirty="0">
                <a:latin typeface="Arimo" panose="020B0604020202020204"/>
              </a:rPr>
              <a:t> </a:t>
            </a:r>
            <a:r>
              <a:rPr lang="en-US" sz="4000" b="1" dirty="0" err="1">
                <a:latin typeface="Arimo" panose="020B0604020202020204"/>
              </a:rPr>
              <a:t>triển</a:t>
            </a:r>
            <a:r>
              <a:rPr lang="en-US" sz="4000" b="1" dirty="0">
                <a:latin typeface="Arimo" panose="020B0604020202020204"/>
              </a:rPr>
              <a:t> </a:t>
            </a:r>
            <a:r>
              <a:rPr lang="en-US" sz="4000" b="1" dirty="0" err="1">
                <a:latin typeface="Arimo" panose="020B0604020202020204"/>
              </a:rPr>
              <a:t>của</a:t>
            </a:r>
            <a:r>
              <a:rPr lang="en-US" sz="4000" b="1" dirty="0">
                <a:latin typeface="Arimo" panose="020B0604020202020204"/>
              </a:rPr>
              <a:t> Entity Framework</a:t>
            </a:r>
          </a:p>
          <a:p>
            <a:pPr>
              <a:spcBef>
                <a:spcPts val="1333"/>
              </a:spcBef>
              <a:spcAft>
                <a:spcPts val="1333"/>
              </a:spcAft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mo" panose="020B0604020202020204"/>
              </a:rPr>
              <a:t>Database First</a:t>
            </a:r>
          </a:p>
          <a:p>
            <a:pPr marL="0" indent="0">
              <a:spcBef>
                <a:spcPts val="1333"/>
              </a:spcBef>
              <a:spcAft>
                <a:spcPts val="1333"/>
              </a:spcAft>
              <a:buNone/>
            </a:pPr>
            <a:endParaRPr lang="en-US" sz="3200" dirty="0" smtClean="0"/>
          </a:p>
        </p:txBody>
      </p:sp>
      <p:sp>
        <p:nvSpPr>
          <p:cNvPr id="502" name="Google Shape;502;p49"/>
          <p:cNvSpPr txBox="1">
            <a:spLocks noGrp="1"/>
          </p:cNvSpPr>
          <p:nvPr>
            <p:ph type="title"/>
          </p:nvPr>
        </p:nvSpPr>
        <p:spPr>
          <a:xfrm>
            <a:off x="999731" y="901337"/>
            <a:ext cx="10838601" cy="841344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 sz="6000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1.Tổng </a:t>
            </a:r>
            <a:r>
              <a:rPr lang="en-US" sz="6000" dirty="0" err="1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quan</a:t>
            </a:r>
            <a:r>
              <a:rPr lang="en-US" sz="6000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Entity Framework</a:t>
            </a:r>
            <a:endParaRPr sz="60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sp>
        <p:nvSpPr>
          <p:cNvPr id="499" name="Google Shape;499;p4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fld id="{00000000-1234-1234-1234-123412341234}" type="slidenum">
              <a:rPr lang="en">
                <a:latin typeface="Arimo"/>
                <a:ea typeface="Arimo"/>
                <a:cs typeface="Arimo"/>
                <a:sym typeface="Arimo"/>
              </a:rPr>
              <a:pPr/>
              <a:t>9</a:t>
            </a:fld>
            <a:endParaRPr sz="1733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731" y="3761559"/>
            <a:ext cx="7244242" cy="273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3910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2631</TotalTime>
  <Words>1406</Words>
  <Application>Microsoft Office PowerPoint</Application>
  <PresentationFormat>Widescreen</PresentationFormat>
  <Paragraphs>296</Paragraphs>
  <Slides>56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Arial (Body)</vt:lpstr>
      <vt:lpstr>Arimo</vt:lpstr>
      <vt:lpstr>Calibri</vt:lpstr>
      <vt:lpstr>Calibri Light</vt:lpstr>
      <vt:lpstr>Office Theme</vt:lpstr>
      <vt:lpstr>Giới thiệu Entity Framework</vt:lpstr>
      <vt:lpstr>PowerPoint Presentation</vt:lpstr>
      <vt:lpstr>PowerPoint Presentation</vt:lpstr>
      <vt:lpstr>1.Tổng quan Entity Framework</vt:lpstr>
      <vt:lpstr>1.Tổng quan Entity Framework</vt:lpstr>
      <vt:lpstr>1.Tổng quan Entity Framework</vt:lpstr>
      <vt:lpstr>1.Tổng quan Entity Framework</vt:lpstr>
      <vt:lpstr>1.Tổng quan Entity Framework</vt:lpstr>
      <vt:lpstr>1.Tổng quan Entity Framework</vt:lpstr>
      <vt:lpstr>1.Tổng quan Entity Framework</vt:lpstr>
      <vt:lpstr>1.Tổng quan Entity Framework</vt:lpstr>
      <vt:lpstr>1.Tổng quan Entity Framework</vt:lpstr>
      <vt:lpstr>1.Tổng quan Entity Framework</vt:lpstr>
      <vt:lpstr>1.Tổng quan Entity Framework</vt:lpstr>
      <vt:lpstr>1.Tổng quan Entity Framework</vt:lpstr>
      <vt:lpstr>1.Tổng quan Entity Framework</vt:lpstr>
      <vt:lpstr>2.Model</vt:lpstr>
      <vt:lpstr>2.Model</vt:lpstr>
      <vt:lpstr>2.Model</vt:lpstr>
      <vt:lpstr>2.Model</vt:lpstr>
      <vt:lpstr>2.Model</vt:lpstr>
      <vt:lpstr>2.Model</vt:lpstr>
      <vt:lpstr>2.Model</vt:lpstr>
      <vt:lpstr>2.Model</vt:lpstr>
      <vt:lpstr>2.Model</vt:lpstr>
      <vt:lpstr>2.Model</vt:lpstr>
      <vt:lpstr>2.Model</vt:lpstr>
      <vt:lpstr>2.Model</vt:lpstr>
      <vt:lpstr>2.Model</vt:lpstr>
      <vt:lpstr>3.Thực hiện truy vấn</vt:lpstr>
      <vt:lpstr>3.Thực hiện truy vấn</vt:lpstr>
      <vt:lpstr>3.Thực hiện truy vấn</vt:lpstr>
      <vt:lpstr>3.Thực hiện truy vấn</vt:lpstr>
      <vt:lpstr>3.Thực hiện truy vấn</vt:lpstr>
      <vt:lpstr>4.Migration</vt:lpstr>
      <vt:lpstr>4.Migration</vt:lpstr>
      <vt:lpstr>4.Migration</vt:lpstr>
      <vt:lpstr>4.Migration</vt:lpstr>
      <vt:lpstr>4.Migration</vt:lpstr>
      <vt:lpstr>5.Fluent API</vt:lpstr>
      <vt:lpstr>5.Fluent API</vt:lpstr>
      <vt:lpstr>5.Fluent API</vt:lpstr>
      <vt:lpstr>5.Fluent API</vt:lpstr>
      <vt:lpstr>5.Fluent API</vt:lpstr>
      <vt:lpstr>5.Fluent API</vt:lpstr>
      <vt:lpstr>5.Fluent API</vt:lpstr>
      <vt:lpstr>5.Fluent API</vt:lpstr>
      <vt:lpstr>5.Fluent API</vt:lpstr>
      <vt:lpstr>5.Fluent API</vt:lpstr>
      <vt:lpstr>5.Fluent API</vt:lpstr>
      <vt:lpstr>5.Fluent API</vt:lpstr>
      <vt:lpstr>5.Fluent API</vt:lpstr>
      <vt:lpstr>5.Fluent API</vt:lpstr>
      <vt:lpstr>5.Fluent API</vt:lpstr>
      <vt:lpstr>5.Fluent API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Giới thiệu Entity Framework</dc:title>
  <dc:creator>quyet</dc:creator>
  <cp:lastModifiedBy>quyet</cp:lastModifiedBy>
  <cp:revision>106</cp:revision>
  <dcterms:created xsi:type="dcterms:W3CDTF">2022-09-22T10:43:42Z</dcterms:created>
  <dcterms:modified xsi:type="dcterms:W3CDTF">2022-09-30T07:12:23Z</dcterms:modified>
</cp:coreProperties>
</file>