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1" r:id="rId2"/>
    <p:sldId id="308" r:id="rId3"/>
    <p:sldId id="307" r:id="rId4"/>
    <p:sldId id="309" r:id="rId5"/>
    <p:sldId id="262" r:id="rId6"/>
    <p:sldId id="300" r:id="rId7"/>
    <p:sldId id="299" r:id="rId8"/>
    <p:sldId id="298" r:id="rId9"/>
    <p:sldId id="263" r:id="rId10"/>
    <p:sldId id="264" r:id="rId11"/>
    <p:sldId id="265" r:id="rId12"/>
    <p:sldId id="267" r:id="rId13"/>
    <p:sldId id="269" r:id="rId14"/>
    <p:sldId id="313" r:id="rId15"/>
    <p:sldId id="314" r:id="rId16"/>
    <p:sldId id="316" r:id="rId17"/>
    <p:sldId id="315" r:id="rId18"/>
    <p:sldId id="304" r:id="rId19"/>
    <p:sldId id="303" r:id="rId20"/>
    <p:sldId id="302" r:id="rId21"/>
    <p:sldId id="286" r:id="rId22"/>
    <p:sldId id="291" r:id="rId23"/>
    <p:sldId id="294" r:id="rId24"/>
    <p:sldId id="295" r:id="rId25"/>
    <p:sldId id="296" r:id="rId26"/>
    <p:sldId id="311" r:id="rId27"/>
    <p:sldId id="312" r:id="rId28"/>
    <p:sldId id="297" r:id="rId29"/>
    <p:sldId id="270" r:id="rId30"/>
    <p:sldId id="279" r:id="rId31"/>
    <p:sldId id="278" r:id="rId32"/>
    <p:sldId id="272" r:id="rId33"/>
    <p:sldId id="282" r:id="rId34"/>
    <p:sldId id="273" r:id="rId35"/>
    <p:sldId id="274" r:id="rId36"/>
    <p:sldId id="275" r:id="rId37"/>
    <p:sldId id="276" r:id="rId38"/>
    <p:sldId id="277" r:id="rId39"/>
    <p:sldId id="283" r:id="rId40"/>
    <p:sldId id="284" r:id="rId41"/>
    <p:sldId id="280" r:id="rId42"/>
    <p:sldId id="281" r:id="rId43"/>
    <p:sldId id="305" r:id="rId44"/>
    <p:sldId id="306" r:id="rId45"/>
    <p:sldId id="31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52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DF0E7-8D72-49FD-B537-E6DF83EB30C3}" type="datetimeFigureOut">
              <a:rPr lang="en-US" smtClean="0"/>
              <a:t>25/10/2022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57149-1ECD-4306-A05D-0814DBB05586}" type="slidenum">
              <a:rPr lang="en-US" smtClean="0"/>
              <a:t>‹#›</a:t>
            </a:fld>
            <a:endParaRPr lang="en-US"/>
          </a:p>
        </p:txBody>
      </p:sp>
    </p:spTree>
    <p:extLst>
      <p:ext uri="{BB962C8B-B14F-4D97-AF65-F5344CB8AC3E}">
        <p14:creationId xmlns:p14="http://schemas.microsoft.com/office/powerpoint/2010/main" val="83986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2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39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59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80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48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10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706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099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93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09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63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407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636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118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091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729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771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98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578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159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601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07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021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971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690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56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719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458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191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045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251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504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6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008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030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512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772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35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645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17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50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80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10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d6764baac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d6764baac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69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5597A-6B3E-4950-A8DF-713FAE05A5C6}"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10764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5597A-6B3E-4950-A8DF-713FAE05A5C6}"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343648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5597A-6B3E-4950-A8DF-713FAE05A5C6}"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418414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Header + Content – 1 col.">
  <p:cSld name="2: Header + Content – 1 col.">
    <p:spTree>
      <p:nvGrpSpPr>
        <p:cNvPr id="1" name="Shape 126"/>
        <p:cNvGrpSpPr/>
        <p:nvPr/>
      </p:nvGrpSpPr>
      <p:grpSpPr>
        <a:xfrm>
          <a:off x="0" y="0"/>
          <a:ext cx="0" cy="0"/>
          <a:chOff x="0" y="0"/>
          <a:chExt cx="0" cy="0"/>
        </a:xfrm>
      </p:grpSpPr>
      <p:sp>
        <p:nvSpPr>
          <p:cNvPr id="132" name="Google Shape;132;p11"/>
          <p:cNvSpPr txBox="1">
            <a:spLocks noGrp="1"/>
          </p:cNvSpPr>
          <p:nvPr>
            <p:ph type="subTitle" idx="1"/>
          </p:nvPr>
        </p:nvSpPr>
        <p:spPr>
          <a:xfrm>
            <a:off x="358733" y="358733"/>
            <a:ext cx="11479600" cy="19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None/>
              <a:defRPr sz="1333"/>
            </a:lvl1pPr>
            <a:lvl2pPr lvl="1" rtl="0">
              <a:spcBef>
                <a:spcPts val="0"/>
              </a:spcBef>
              <a:spcAft>
                <a:spcPts val="0"/>
              </a:spcAft>
              <a:buSzPts val="2800"/>
              <a:buNone/>
              <a:defRPr/>
            </a:lvl2pPr>
            <a:lvl3pPr lvl="2" rtl="0">
              <a:spcBef>
                <a:spcPts val="2133"/>
              </a:spcBef>
              <a:spcAft>
                <a:spcPts val="0"/>
              </a:spcAft>
              <a:buSzPts val="2800"/>
              <a:buNone/>
              <a:defRPr/>
            </a:lvl3pPr>
            <a:lvl4pPr lvl="3" rtl="0">
              <a:spcBef>
                <a:spcPts val="2133"/>
              </a:spcBef>
              <a:spcAft>
                <a:spcPts val="0"/>
              </a:spcAft>
              <a:buSzPts val="2800"/>
              <a:buNone/>
              <a:defRPr/>
            </a:lvl4pPr>
            <a:lvl5pPr lvl="4" rtl="0">
              <a:spcBef>
                <a:spcPts val="2133"/>
              </a:spcBef>
              <a:spcAft>
                <a:spcPts val="0"/>
              </a:spcAft>
              <a:buSzPts val="2800"/>
              <a:buNone/>
              <a:defRPr/>
            </a:lvl5pPr>
            <a:lvl6pPr lvl="5" rtl="0">
              <a:spcBef>
                <a:spcPts val="2133"/>
              </a:spcBef>
              <a:spcAft>
                <a:spcPts val="0"/>
              </a:spcAft>
              <a:buSzPts val="2800"/>
              <a:buNone/>
              <a:defRPr/>
            </a:lvl6pPr>
            <a:lvl7pPr lvl="6" rtl="0">
              <a:spcBef>
                <a:spcPts val="2133"/>
              </a:spcBef>
              <a:spcAft>
                <a:spcPts val="0"/>
              </a:spcAft>
              <a:buSzPts val="2800"/>
              <a:buNone/>
              <a:defRPr/>
            </a:lvl7pPr>
            <a:lvl8pPr lvl="7" rtl="0">
              <a:spcBef>
                <a:spcPts val="2133"/>
              </a:spcBef>
              <a:spcAft>
                <a:spcPts val="0"/>
              </a:spcAft>
              <a:buSzPts val="2800"/>
              <a:buNone/>
              <a:defRPr/>
            </a:lvl8pPr>
            <a:lvl9pPr lvl="8" rtl="0">
              <a:spcBef>
                <a:spcPts val="2133"/>
              </a:spcBef>
              <a:spcAft>
                <a:spcPts val="2133"/>
              </a:spcAft>
              <a:buSzPts val="2800"/>
              <a:buNone/>
              <a:defRPr/>
            </a:lvl9pPr>
          </a:lstStyle>
          <a:p>
            <a:endParaRPr/>
          </a:p>
        </p:txBody>
      </p:sp>
      <p:sp>
        <p:nvSpPr>
          <p:cNvPr id="133" name="Google Shape;133;p11"/>
          <p:cNvSpPr txBox="1">
            <a:spLocks noGrp="1"/>
          </p:cNvSpPr>
          <p:nvPr>
            <p:ph type="body" idx="2"/>
          </p:nvPr>
        </p:nvSpPr>
        <p:spPr>
          <a:xfrm>
            <a:off x="999734" y="2852933"/>
            <a:ext cx="5693600" cy="3024400"/>
          </a:xfrm>
          <a:prstGeom prst="rect">
            <a:avLst/>
          </a:prstGeom>
        </p:spPr>
        <p:txBody>
          <a:bodyPr spcFirstLastPara="1" wrap="square" lIns="0" tIns="0" rIns="0" bIns="0" anchor="t" anchorCtr="0">
            <a:noAutofit/>
          </a:bodyPr>
          <a:lstStyle>
            <a:lvl1pPr marL="304815" lvl="0" indent="-304815" rtl="0">
              <a:spcBef>
                <a:spcPts val="0"/>
              </a:spcBef>
              <a:spcAft>
                <a:spcPts val="0"/>
              </a:spcAft>
              <a:buSzPts val="3600"/>
              <a:buChar char="—"/>
              <a:defRPr/>
            </a:lvl1pPr>
            <a:lvl2pPr marL="609630" lvl="1" indent="-270947" rtl="0">
              <a:spcBef>
                <a:spcPts val="2133"/>
              </a:spcBef>
              <a:spcAft>
                <a:spcPts val="0"/>
              </a:spcAft>
              <a:buSzPts val="2800"/>
              <a:buChar char="∙"/>
              <a:defRPr/>
            </a:lvl2pPr>
            <a:lvl3pPr marL="914446" lvl="2" indent="-270947" rtl="0">
              <a:spcBef>
                <a:spcPts val="2133"/>
              </a:spcBef>
              <a:spcAft>
                <a:spcPts val="0"/>
              </a:spcAft>
              <a:buSzPts val="2800"/>
              <a:buChar char="∙"/>
              <a:defRPr/>
            </a:lvl3pPr>
            <a:lvl4pPr marL="1219261" lvl="3" indent="-270947" rtl="0">
              <a:spcBef>
                <a:spcPts val="2133"/>
              </a:spcBef>
              <a:spcAft>
                <a:spcPts val="0"/>
              </a:spcAft>
              <a:buSzPts val="2800"/>
              <a:buChar char="∙"/>
              <a:defRPr/>
            </a:lvl4pPr>
            <a:lvl5pPr marL="1524076" lvl="4" indent="-270947" rtl="0">
              <a:spcBef>
                <a:spcPts val="2133"/>
              </a:spcBef>
              <a:spcAft>
                <a:spcPts val="0"/>
              </a:spcAft>
              <a:buSzPts val="2800"/>
              <a:buChar char="∙"/>
              <a:defRPr/>
            </a:lvl5pPr>
            <a:lvl6pPr marL="1828891" lvl="5" indent="-270947" rtl="0">
              <a:spcBef>
                <a:spcPts val="2133"/>
              </a:spcBef>
              <a:spcAft>
                <a:spcPts val="0"/>
              </a:spcAft>
              <a:buSzPts val="2800"/>
              <a:buChar char="∙"/>
              <a:defRPr/>
            </a:lvl6pPr>
            <a:lvl7pPr marL="2133707" lvl="6" indent="-270947" rtl="0">
              <a:spcBef>
                <a:spcPts val="2133"/>
              </a:spcBef>
              <a:spcAft>
                <a:spcPts val="0"/>
              </a:spcAft>
              <a:buSzPts val="2800"/>
              <a:buChar char="∙"/>
              <a:defRPr/>
            </a:lvl7pPr>
            <a:lvl8pPr marL="2438522" lvl="7" indent="-270947" rtl="0">
              <a:spcBef>
                <a:spcPts val="2133"/>
              </a:spcBef>
              <a:spcAft>
                <a:spcPts val="0"/>
              </a:spcAft>
              <a:buSzPts val="2800"/>
              <a:buChar char="∙"/>
              <a:defRPr/>
            </a:lvl8pPr>
            <a:lvl9pPr marL="2743337" lvl="8" indent="-270947" rtl="0">
              <a:spcBef>
                <a:spcPts val="2133"/>
              </a:spcBef>
              <a:spcAft>
                <a:spcPts val="2133"/>
              </a:spcAft>
              <a:buSzPts val="2800"/>
              <a:buChar char="∙"/>
              <a:defRPr/>
            </a:lvl9pPr>
          </a:lstStyle>
          <a:p>
            <a:endParaRPr/>
          </a:p>
        </p:txBody>
      </p:sp>
      <p:sp>
        <p:nvSpPr>
          <p:cNvPr id="134" name="Google Shape;134;p11"/>
          <p:cNvSpPr txBox="1">
            <a:spLocks noGrp="1"/>
          </p:cNvSpPr>
          <p:nvPr>
            <p:ph type="title"/>
          </p:nvPr>
        </p:nvSpPr>
        <p:spPr>
          <a:xfrm>
            <a:off x="999733" y="976167"/>
            <a:ext cx="10192400" cy="1158400"/>
          </a:xfrm>
          <a:prstGeom prst="rect">
            <a:avLst/>
          </a:prstGeom>
        </p:spPr>
        <p:txBody>
          <a:bodyPr spcFirstLastPara="1" wrap="square" lIns="0" tIns="0" rIns="0" bIns="0" anchor="b"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5" name="Google Shape;135;p11"/>
          <p:cNvSpPr txBox="1">
            <a:spLocks noGrp="1"/>
          </p:cNvSpPr>
          <p:nvPr>
            <p:ph type="sldNum" idx="12"/>
          </p:nvPr>
        </p:nvSpPr>
        <p:spPr>
          <a:xfrm>
            <a:off x="11277600" y="6301133"/>
            <a:ext cx="564000" cy="1952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None/>
              <a:defRPr sz="1333">
                <a:solidFill>
                  <a:schemeClr val="dk2"/>
                </a:solidFill>
                <a:latin typeface="Arimo"/>
                <a:ea typeface="Arimo"/>
                <a:cs typeface="Arimo"/>
                <a:sym typeface="Arimo"/>
              </a:defRPr>
            </a:lvl1pPr>
            <a:lvl2pPr marL="0" marR="0" lvl="1" indent="0" algn="r" rtl="0">
              <a:lnSpc>
                <a:spcPct val="100000"/>
              </a:lnSpc>
              <a:spcBef>
                <a:spcPts val="0"/>
              </a:spcBef>
              <a:spcAft>
                <a:spcPts val="0"/>
              </a:spcAft>
              <a:buNone/>
              <a:defRPr sz="1333">
                <a:solidFill>
                  <a:schemeClr val="dk2"/>
                </a:solidFill>
                <a:latin typeface="Arimo"/>
                <a:ea typeface="Arimo"/>
                <a:cs typeface="Arimo"/>
                <a:sym typeface="Arimo"/>
              </a:defRPr>
            </a:lvl2pPr>
            <a:lvl3pPr marL="0" marR="0" lvl="2" indent="0" algn="r" rtl="0">
              <a:lnSpc>
                <a:spcPct val="100000"/>
              </a:lnSpc>
              <a:spcBef>
                <a:spcPts val="0"/>
              </a:spcBef>
              <a:spcAft>
                <a:spcPts val="0"/>
              </a:spcAft>
              <a:buNone/>
              <a:defRPr sz="1333">
                <a:solidFill>
                  <a:schemeClr val="dk2"/>
                </a:solidFill>
                <a:latin typeface="Arimo"/>
                <a:ea typeface="Arimo"/>
                <a:cs typeface="Arimo"/>
                <a:sym typeface="Arimo"/>
              </a:defRPr>
            </a:lvl3pPr>
            <a:lvl4pPr marL="0" marR="0" lvl="3" indent="0" algn="r" rtl="0">
              <a:lnSpc>
                <a:spcPct val="100000"/>
              </a:lnSpc>
              <a:spcBef>
                <a:spcPts val="0"/>
              </a:spcBef>
              <a:spcAft>
                <a:spcPts val="0"/>
              </a:spcAft>
              <a:buNone/>
              <a:defRPr sz="1333">
                <a:solidFill>
                  <a:schemeClr val="dk2"/>
                </a:solidFill>
                <a:latin typeface="Arimo"/>
                <a:ea typeface="Arimo"/>
                <a:cs typeface="Arimo"/>
                <a:sym typeface="Arimo"/>
              </a:defRPr>
            </a:lvl4pPr>
            <a:lvl5pPr marL="0" marR="0" lvl="4" indent="0" algn="r" rtl="0">
              <a:lnSpc>
                <a:spcPct val="100000"/>
              </a:lnSpc>
              <a:spcBef>
                <a:spcPts val="0"/>
              </a:spcBef>
              <a:spcAft>
                <a:spcPts val="0"/>
              </a:spcAft>
              <a:buNone/>
              <a:defRPr sz="1333">
                <a:solidFill>
                  <a:schemeClr val="dk2"/>
                </a:solidFill>
                <a:latin typeface="Arimo"/>
                <a:ea typeface="Arimo"/>
                <a:cs typeface="Arimo"/>
                <a:sym typeface="Arimo"/>
              </a:defRPr>
            </a:lvl5pPr>
            <a:lvl6pPr marL="0" marR="0" lvl="5" indent="0" algn="r" rtl="0">
              <a:lnSpc>
                <a:spcPct val="100000"/>
              </a:lnSpc>
              <a:spcBef>
                <a:spcPts val="0"/>
              </a:spcBef>
              <a:spcAft>
                <a:spcPts val="0"/>
              </a:spcAft>
              <a:buNone/>
              <a:defRPr sz="1333">
                <a:solidFill>
                  <a:schemeClr val="dk2"/>
                </a:solidFill>
                <a:latin typeface="Arimo"/>
                <a:ea typeface="Arimo"/>
                <a:cs typeface="Arimo"/>
                <a:sym typeface="Arimo"/>
              </a:defRPr>
            </a:lvl6pPr>
            <a:lvl7pPr marL="0" marR="0" lvl="6" indent="0" algn="r" rtl="0">
              <a:lnSpc>
                <a:spcPct val="100000"/>
              </a:lnSpc>
              <a:spcBef>
                <a:spcPts val="0"/>
              </a:spcBef>
              <a:spcAft>
                <a:spcPts val="0"/>
              </a:spcAft>
              <a:buNone/>
              <a:defRPr sz="1333">
                <a:solidFill>
                  <a:schemeClr val="dk2"/>
                </a:solidFill>
                <a:latin typeface="Arimo"/>
                <a:ea typeface="Arimo"/>
                <a:cs typeface="Arimo"/>
                <a:sym typeface="Arimo"/>
              </a:defRPr>
            </a:lvl7pPr>
            <a:lvl8pPr marL="0" marR="0" lvl="7" indent="0" algn="r" rtl="0">
              <a:lnSpc>
                <a:spcPct val="100000"/>
              </a:lnSpc>
              <a:spcBef>
                <a:spcPts val="0"/>
              </a:spcBef>
              <a:spcAft>
                <a:spcPts val="0"/>
              </a:spcAft>
              <a:buNone/>
              <a:defRPr sz="1333">
                <a:solidFill>
                  <a:schemeClr val="dk2"/>
                </a:solidFill>
                <a:latin typeface="Arimo"/>
                <a:ea typeface="Arimo"/>
                <a:cs typeface="Arimo"/>
                <a:sym typeface="Arimo"/>
              </a:defRPr>
            </a:lvl8pPr>
            <a:lvl9pPr marL="0" marR="0" lvl="8" indent="0" algn="r" rtl="0">
              <a:lnSpc>
                <a:spcPct val="100000"/>
              </a:lnSpc>
              <a:spcBef>
                <a:spcPts val="0"/>
              </a:spcBef>
              <a:spcAft>
                <a:spcPts val="0"/>
              </a:spcAft>
              <a:buNone/>
              <a:defRPr sz="1333">
                <a:solidFill>
                  <a:schemeClr val="dk2"/>
                </a:solidFill>
                <a:latin typeface="Arimo"/>
                <a:ea typeface="Arimo"/>
                <a:cs typeface="Arimo"/>
                <a:sym typeface="Arimo"/>
              </a:defRPr>
            </a:lvl9pPr>
          </a:lstStyle>
          <a:p>
            <a:fld id="{00000000-1234-1234-1234-123412341234}" type="slidenum">
              <a:rPr lang="en" smtClean="0"/>
              <a:pPr/>
              <a:t>‹#›</a:t>
            </a:fld>
            <a:endParaRPr lang="en" sz="1867"/>
          </a:p>
        </p:txBody>
      </p:sp>
    </p:spTree>
    <p:extLst>
      <p:ext uri="{BB962C8B-B14F-4D97-AF65-F5344CB8AC3E}">
        <p14:creationId xmlns:p14="http://schemas.microsoft.com/office/powerpoint/2010/main" val="219139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5597A-6B3E-4950-A8DF-713FAE05A5C6}"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129001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5597A-6B3E-4950-A8DF-713FAE05A5C6}" type="datetimeFigureOut">
              <a:rPr lang="en-US" smtClean="0"/>
              <a:t>25/10/2022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330369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C5597A-6B3E-4950-A8DF-713FAE05A5C6}"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273638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5597A-6B3E-4950-A8DF-713FAE05A5C6}" type="datetimeFigureOut">
              <a:rPr lang="en-US" smtClean="0"/>
              <a:t>25/10/2022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247935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5597A-6B3E-4950-A8DF-713FAE05A5C6}" type="datetimeFigureOut">
              <a:rPr lang="en-US" smtClean="0"/>
              <a:t>25/10/2022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68879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5597A-6B3E-4950-A8DF-713FAE05A5C6}" type="datetimeFigureOut">
              <a:rPr lang="en-US" smtClean="0"/>
              <a:t>25/10/2022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89219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5597A-6B3E-4950-A8DF-713FAE05A5C6}"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316564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5597A-6B3E-4950-A8DF-713FAE05A5C6}" type="datetimeFigureOut">
              <a:rPr lang="en-US" smtClean="0"/>
              <a:t>25/10/2022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3193E-3738-443A-83E1-9241A2BA830F}" type="slidenum">
              <a:rPr lang="en-US" smtClean="0"/>
              <a:t>‹#›</a:t>
            </a:fld>
            <a:endParaRPr lang="en-US"/>
          </a:p>
        </p:txBody>
      </p:sp>
    </p:spTree>
    <p:extLst>
      <p:ext uri="{BB962C8B-B14F-4D97-AF65-F5344CB8AC3E}">
        <p14:creationId xmlns:p14="http://schemas.microsoft.com/office/powerpoint/2010/main" val="96195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5597A-6B3E-4950-A8DF-713FAE05A5C6}" type="datetimeFigureOut">
              <a:rPr lang="en-US" smtClean="0"/>
              <a:t>25/10/2022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3193E-3738-443A-83E1-9241A2BA830F}" type="slidenum">
              <a:rPr lang="en-US" smtClean="0"/>
              <a:t>‹#›</a:t>
            </a:fld>
            <a:endParaRPr lang="en-US"/>
          </a:p>
        </p:txBody>
      </p:sp>
    </p:spTree>
    <p:extLst>
      <p:ext uri="{BB962C8B-B14F-4D97-AF65-F5344CB8AC3E}">
        <p14:creationId xmlns:p14="http://schemas.microsoft.com/office/powerpoint/2010/main" val="324187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9"/>
          <p:cNvSpPr txBox="1">
            <a:spLocks noGrp="1"/>
          </p:cNvSpPr>
          <p:nvPr>
            <p:ph type="sldNum" sz="quarter"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a:t>
            </a:fld>
            <a:endParaRPr sz="1733" dirty="0"/>
          </a:p>
        </p:txBody>
      </p:sp>
      <p:sp>
        <p:nvSpPr>
          <p:cNvPr id="3" name="TextBox 2"/>
          <p:cNvSpPr txBox="1"/>
          <p:nvPr/>
        </p:nvSpPr>
        <p:spPr>
          <a:xfrm>
            <a:off x="0" y="1580604"/>
            <a:ext cx="12191999" cy="3231654"/>
          </a:xfrm>
          <a:prstGeom prst="rect">
            <a:avLst/>
          </a:prstGeom>
          <a:noFill/>
        </p:spPr>
        <p:txBody>
          <a:bodyPr wrap="square" rtlCol="0">
            <a:spAutoFit/>
          </a:bodyPr>
          <a:lstStyle/>
          <a:p>
            <a:pPr algn="ctr"/>
            <a:r>
              <a:rPr lang="en-US" sz="7200" dirty="0" err="1">
                <a:latin typeface="Arimo" panose="020B0604020202020204" charset="0"/>
                <a:ea typeface="Arimo" panose="020B0604020202020204" charset="0"/>
                <a:cs typeface="Arimo" panose="020B0604020202020204" charset="0"/>
              </a:rPr>
              <a:t>Giới</a:t>
            </a:r>
            <a:r>
              <a:rPr lang="en-US" sz="7200" dirty="0">
                <a:latin typeface="Arimo" panose="020B0604020202020204" charset="0"/>
                <a:ea typeface="Arimo" panose="020B0604020202020204" charset="0"/>
                <a:cs typeface="Arimo" panose="020B0604020202020204" charset="0"/>
              </a:rPr>
              <a:t> </a:t>
            </a:r>
            <a:r>
              <a:rPr lang="en-US" sz="7200" dirty="0" err="1">
                <a:latin typeface="Arimo" panose="020B0604020202020204" charset="0"/>
                <a:ea typeface="Arimo" panose="020B0604020202020204" charset="0"/>
                <a:cs typeface="Arimo" panose="020B0604020202020204" charset="0"/>
              </a:rPr>
              <a:t>thiệu</a:t>
            </a:r>
            <a:endParaRPr lang="en-US" sz="7200" dirty="0">
              <a:latin typeface="Arimo" panose="020B0604020202020204" charset="0"/>
              <a:ea typeface="Arimo" panose="020B0604020202020204" charset="0"/>
              <a:cs typeface="Arimo" panose="020B0604020202020204" charset="0"/>
            </a:endParaRPr>
          </a:p>
          <a:p>
            <a:pPr algn="ctr"/>
            <a:r>
              <a:rPr lang="en-US" sz="6600" dirty="0" smtClean="0">
                <a:solidFill>
                  <a:srgbClr val="00B0F0"/>
                </a:solidFill>
                <a:latin typeface="Arimo" panose="020B0604020202020204" charset="0"/>
                <a:ea typeface="Arimo" panose="020B0604020202020204" charset="0"/>
                <a:cs typeface="Arimo" panose="020B0604020202020204" charset="0"/>
              </a:rPr>
              <a:t>Windows Presentation Foundation</a:t>
            </a:r>
            <a:endParaRPr lang="en-US" sz="6600" dirty="0">
              <a:solidFill>
                <a:srgbClr val="00B0F0"/>
              </a:solidFill>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9181194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77500" lnSpcReduction="20000"/>
          </a:bodyPr>
          <a:lstStyle/>
          <a:p>
            <a:pPr>
              <a:spcBef>
                <a:spcPts val="1333"/>
              </a:spcBef>
              <a:spcAft>
                <a:spcPts val="1333"/>
              </a:spcAft>
              <a:buFont typeface="Wingdings" panose="05000000000000000000" pitchFamily="2" charset="2"/>
              <a:buChar char="q"/>
            </a:pPr>
            <a:r>
              <a:rPr lang="vi-VN" sz="4600" b="1" dirty="0">
                <a:latin typeface="Arimo" panose="020B0604020202020204" charset="0"/>
                <a:ea typeface="Arimo" panose="020B0604020202020204" charset="0"/>
                <a:cs typeface="Arimo" panose="020B0604020202020204" charset="0"/>
              </a:rPr>
              <a:t>So sánh WPF với </a:t>
            </a:r>
            <a:r>
              <a:rPr lang="vi-VN" sz="4600" b="1" dirty="0" smtClean="0">
                <a:latin typeface="Arimo" panose="020B0604020202020204" charset="0"/>
                <a:ea typeface="Arimo" panose="020B0604020202020204" charset="0"/>
                <a:cs typeface="Arimo" panose="020B0604020202020204" charset="0"/>
              </a:rPr>
              <a:t>WinForms</a:t>
            </a:r>
            <a:endParaRPr lang="en-US" sz="46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600" dirty="0">
                <a:latin typeface="Arimo" panose="020B0604020202020204" charset="0"/>
                <a:ea typeface="Arimo" panose="020B0604020202020204" charset="0"/>
                <a:cs typeface="Arimo" panose="020B0604020202020204" charset="0"/>
              </a:rPr>
              <a:t>Ưu điểm của WPF</a:t>
            </a:r>
            <a:r>
              <a:rPr lang="vi-VN" sz="3600" dirty="0" smtClean="0">
                <a:latin typeface="Arimo" panose="020B0604020202020204" charset="0"/>
                <a:ea typeface="Arimo" panose="020B0604020202020204" charset="0"/>
                <a:cs typeface="Arimo" panose="020B0604020202020204" charset="0"/>
              </a:rPr>
              <a:t>:</a:t>
            </a:r>
            <a:endParaRPr lang="en-US" sz="3600" dirty="0" smtClean="0">
              <a:latin typeface="Arimo" panose="020B0604020202020204" charset="0"/>
              <a:ea typeface="Arimo" panose="020B0604020202020204" charset="0"/>
              <a:cs typeface="Arimo" panose="020B0604020202020204" charset="0"/>
            </a:endParaRPr>
          </a:p>
          <a:p>
            <a:pPr lvl="1">
              <a:lnSpc>
                <a:spcPct val="120000"/>
              </a:lnSpc>
              <a:buFont typeface="Wingdings" panose="05000000000000000000" pitchFamily="2" charset="2"/>
              <a:buChar char="§"/>
            </a:pPr>
            <a:r>
              <a:rPr lang="vi-VN" sz="2600" dirty="0"/>
              <a:t>XAML giúp dễ dàng tạo và chỉnh sửa GUI của bạn và cho phép công việc được phân chia giữa một nhà thiết kế (XAML) và một lập trình viên (C #, VB.NET, v.v.)</a:t>
            </a:r>
          </a:p>
          <a:p>
            <a:pPr lvl="1">
              <a:buFont typeface="Wingdings" panose="05000000000000000000" pitchFamily="2" charset="2"/>
              <a:buChar char="§"/>
            </a:pPr>
            <a:r>
              <a:rPr lang="vi-VN" sz="2600" dirty="0"/>
              <a:t>Databinding, cho phép bạn có được một sự tách biệt hơn giữa data và layout.</a:t>
            </a:r>
          </a:p>
          <a:p>
            <a:pPr lvl="1">
              <a:buFont typeface="Wingdings" panose="05000000000000000000" pitchFamily="2" charset="2"/>
              <a:buChar char="§"/>
            </a:pPr>
            <a:r>
              <a:rPr lang="vi-VN" sz="2600" dirty="0"/>
              <a:t>Sử dụng tăng tốc phần cứng để vẽ GUI, để có hiệu suất tốt hơn.</a:t>
            </a:r>
          </a:p>
          <a:p>
            <a:pPr lvl="1">
              <a:lnSpc>
                <a:spcPct val="120000"/>
              </a:lnSpc>
              <a:buFont typeface="Wingdings" panose="05000000000000000000" pitchFamily="2" charset="2"/>
              <a:buChar char="§"/>
            </a:pPr>
            <a:r>
              <a:rPr lang="vi-VN" sz="2600" dirty="0"/>
              <a:t>Nó cho phép bạn tạo giao diện người dùng cho cả ứng dụng Windows và các ứng dụng web (Silverlight / XBAP)</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10</a:t>
            </a:fld>
            <a:endParaRPr sz="1733" dirty="0"/>
          </a:p>
        </p:txBody>
      </p:sp>
    </p:spTree>
    <p:extLst>
      <p:ext uri="{BB962C8B-B14F-4D97-AF65-F5344CB8AC3E}">
        <p14:creationId xmlns:p14="http://schemas.microsoft.com/office/powerpoint/2010/main" val="15771496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92500" lnSpcReduction="10000"/>
          </a:bodyPr>
          <a:lstStyle/>
          <a:p>
            <a:pPr>
              <a:spcBef>
                <a:spcPts val="1333"/>
              </a:spcBef>
              <a:spcAft>
                <a:spcPts val="1333"/>
              </a:spcAft>
              <a:buFont typeface="Wingdings" panose="05000000000000000000" pitchFamily="2" charset="2"/>
              <a:buChar char="q"/>
            </a:pPr>
            <a:r>
              <a:rPr lang="vi-VN" sz="3900" b="1" dirty="0">
                <a:latin typeface="Arimo" panose="020B0604020202020204" charset="0"/>
                <a:ea typeface="Arimo" panose="020B0604020202020204" charset="0"/>
                <a:cs typeface="Arimo" panose="020B0604020202020204" charset="0"/>
              </a:rPr>
              <a:t>So sánh WPF với </a:t>
            </a:r>
            <a:r>
              <a:rPr lang="vi-VN" sz="3900" b="1" dirty="0" smtClean="0">
                <a:latin typeface="Arimo" panose="020B0604020202020204" charset="0"/>
                <a:ea typeface="Arimo" panose="020B0604020202020204" charset="0"/>
                <a:cs typeface="Arimo" panose="020B0604020202020204" charset="0"/>
              </a:rPr>
              <a:t>WinForms</a:t>
            </a:r>
            <a:endParaRPr lang="en-US" sz="39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000" dirty="0">
                <a:latin typeface="Arimo" panose="020B0604020202020204" charset="0"/>
                <a:ea typeface="Arimo" panose="020B0604020202020204" charset="0"/>
                <a:cs typeface="Arimo" panose="020B0604020202020204" charset="0"/>
              </a:rPr>
              <a:t>Ưu điểm của WinForms</a:t>
            </a:r>
            <a:r>
              <a:rPr lang="vi-VN" sz="3000" dirty="0" smtClean="0">
                <a:latin typeface="Arimo" panose="020B0604020202020204" charset="0"/>
                <a:ea typeface="Arimo" panose="020B0604020202020204" charset="0"/>
                <a:cs typeface="Arimo" panose="020B0604020202020204" charset="0"/>
              </a:rPr>
              <a:t>:</a:t>
            </a:r>
            <a:endParaRPr lang="en-US" sz="30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600" dirty="0"/>
              <a:t>Nó cũ hơn và do đó được thử nghiệm và kiểm tra nhiều hơn.</a:t>
            </a:r>
          </a:p>
          <a:p>
            <a:pPr lvl="1">
              <a:spcBef>
                <a:spcPts val="1333"/>
              </a:spcBef>
              <a:spcAft>
                <a:spcPts val="1333"/>
              </a:spcAft>
              <a:buFont typeface="Wingdings" panose="05000000000000000000" pitchFamily="2" charset="2"/>
              <a:buChar char="§"/>
            </a:pPr>
            <a:r>
              <a:rPr lang="vi-VN" sz="2600" dirty="0"/>
              <a:t>Đã có rất nhiều control của bên thứ ba mà bạn có thể mua hoặc nhận miễn phí</a:t>
            </a:r>
          </a:p>
          <a:p>
            <a:pPr lvl="1">
              <a:spcBef>
                <a:spcPts val="1333"/>
              </a:spcBef>
              <a:spcAft>
                <a:spcPts val="1333"/>
              </a:spcAft>
              <a:buFont typeface="Wingdings" panose="05000000000000000000" pitchFamily="2" charset="2"/>
              <a:buChar char="§"/>
            </a:pPr>
            <a:r>
              <a:rPr lang="vi-VN" sz="2600" dirty="0"/>
              <a:t>Các nhà thiết kế trong Visual Studio vẫn còn, bằng văn bản, tốt hơn cho WinForms hơn cho WPF, nơi bạn sẽ phải làm nhiều công việc của mình cho mình với WPF.</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11</a:t>
            </a:fld>
            <a:endParaRPr sz="1733" dirty="0"/>
          </a:p>
        </p:txBody>
      </p:sp>
    </p:spTree>
    <p:extLst>
      <p:ext uri="{BB962C8B-B14F-4D97-AF65-F5344CB8AC3E}">
        <p14:creationId xmlns:p14="http://schemas.microsoft.com/office/powerpoint/2010/main" val="326392378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Khái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niệm</a:t>
            </a:r>
            <a:endParaRPr lang="en-US" sz="4000" b="1"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dirty="0" smtClean="0">
                <a:latin typeface="Arimo" panose="020B0604020202020204" charset="0"/>
                <a:ea typeface="Arimo" panose="020B0604020202020204" charset="0"/>
                <a:cs typeface="Arimo" panose="020B0604020202020204" charset="0"/>
              </a:rPr>
              <a:t>XAML </a:t>
            </a:r>
            <a:r>
              <a:rPr lang="en-US" dirty="0" err="1">
                <a:latin typeface="Arimo" panose="020B0604020202020204" charset="0"/>
                <a:ea typeface="Arimo" panose="020B0604020202020204" charset="0"/>
                <a:cs typeface="Arimo" panose="020B0604020202020204" charset="0"/>
              </a:rPr>
              <a:t>là</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viết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tắt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của</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từ</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eXtensible</a:t>
            </a:r>
            <a:r>
              <a:rPr lang="en-US" dirty="0">
                <a:latin typeface="Arimo" panose="020B0604020202020204" charset="0"/>
                <a:ea typeface="Arimo" panose="020B0604020202020204" charset="0"/>
                <a:cs typeface="Arimo" panose="020B0604020202020204" charset="0"/>
              </a:rPr>
              <a:t> Application Markup </a:t>
            </a:r>
            <a:r>
              <a:rPr lang="en-US" dirty="0" smtClean="0">
                <a:latin typeface="Arimo" panose="020B0604020202020204" charset="0"/>
                <a:ea typeface="Arimo" panose="020B0604020202020204" charset="0"/>
                <a:cs typeface="Arimo" panose="020B0604020202020204" charset="0"/>
              </a:rPr>
              <a:t>Language</a:t>
            </a:r>
          </a:p>
          <a:p>
            <a:pPr>
              <a:spcBef>
                <a:spcPts val="1333"/>
              </a:spcBef>
              <a:spcAft>
                <a:spcPts val="1333"/>
              </a:spcAft>
              <a:buFont typeface="Arial" panose="020B0604020202020204" pitchFamily="34" charset="0"/>
              <a:buChar char="•"/>
            </a:pPr>
            <a:r>
              <a:rPr lang="en-US" dirty="0" err="1">
                <a:latin typeface="Arimo" panose="020B0604020202020204" charset="0"/>
                <a:ea typeface="Arimo" panose="020B0604020202020204" charset="0"/>
                <a:cs typeface="Arimo" panose="020B0604020202020204" charset="0"/>
              </a:rPr>
              <a:t>L</a:t>
            </a:r>
            <a:r>
              <a:rPr lang="en-US" dirty="0" err="1" smtClean="0">
                <a:latin typeface="Arimo" panose="020B0604020202020204" charset="0"/>
                <a:ea typeface="Arimo" panose="020B0604020202020204" charset="0"/>
                <a:cs typeface="Arimo" panose="020B0604020202020204" charset="0"/>
              </a:rPr>
              <a:t>à</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biến</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thể</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của</a:t>
            </a:r>
            <a:r>
              <a:rPr lang="en-US" dirty="0">
                <a:latin typeface="Arimo" panose="020B0604020202020204" charset="0"/>
                <a:ea typeface="Arimo" panose="020B0604020202020204" charset="0"/>
                <a:cs typeface="Arimo" panose="020B0604020202020204" charset="0"/>
              </a:rPr>
              <a:t> Microsoft </a:t>
            </a:r>
            <a:r>
              <a:rPr lang="en-US" dirty="0" err="1">
                <a:latin typeface="Arimo" panose="020B0604020202020204" charset="0"/>
                <a:ea typeface="Arimo" panose="020B0604020202020204" charset="0"/>
                <a:cs typeface="Arimo" panose="020B0604020202020204" charset="0"/>
              </a:rPr>
              <a:t>dựa</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trên</a:t>
            </a:r>
            <a:r>
              <a:rPr lang="en-US" dirty="0">
                <a:latin typeface="Arimo" panose="020B0604020202020204" charset="0"/>
                <a:ea typeface="Arimo" panose="020B0604020202020204" charset="0"/>
                <a:cs typeface="Arimo" panose="020B0604020202020204" charset="0"/>
              </a:rPr>
              <a:t> XML </a:t>
            </a:r>
            <a:r>
              <a:rPr lang="en-US" dirty="0" err="1">
                <a:latin typeface="Arimo" panose="020B0604020202020204" charset="0"/>
                <a:ea typeface="Arimo" panose="020B0604020202020204" charset="0"/>
                <a:cs typeface="Arimo" panose="020B0604020202020204" charset="0"/>
              </a:rPr>
              <a:t>nhằm</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mô</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tả</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một</a:t>
            </a:r>
            <a:r>
              <a:rPr lang="en-US" dirty="0">
                <a:latin typeface="Arimo" panose="020B0604020202020204" charset="0"/>
                <a:ea typeface="Arimo" panose="020B0604020202020204" charset="0"/>
                <a:cs typeface="Arimo" panose="020B0604020202020204" charset="0"/>
              </a:rPr>
              <a:t> GUI. </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Giống như HTML, bạn có thể dễ dàng viết và chỉnh sửa GUI của mình.</a:t>
            </a:r>
            <a:endParaRPr lang="en-US"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a:t>
            </a:r>
            <a:r>
              <a:rPr lang="en-US" sz="5400" b="1" dirty="0" smtClean="0">
                <a:latin typeface="Arimo" panose="020B0604020202020204" charset="0"/>
                <a:ea typeface="Arimo" panose="020B0604020202020204" charset="0"/>
                <a:cs typeface="Arimo" panose="020B0604020202020204" charset="0"/>
              </a:rPr>
              <a:t>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12</a:t>
            </a:fld>
            <a:endParaRPr sz="1733" dirty="0"/>
          </a:p>
        </p:txBody>
      </p:sp>
    </p:spTree>
    <p:extLst>
      <p:ext uri="{BB962C8B-B14F-4D97-AF65-F5344CB8AC3E}">
        <p14:creationId xmlns:p14="http://schemas.microsoft.com/office/powerpoint/2010/main" val="2833458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Cấu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trúc</a:t>
            </a:r>
            <a:r>
              <a:rPr lang="en-US" sz="4000" b="1" dirty="0" smtClean="0">
                <a:latin typeface="Arimo" panose="020B0604020202020204" charset="0"/>
                <a:ea typeface="Arimo" panose="020B0604020202020204" charset="0"/>
                <a:cs typeface="Arimo" panose="020B0604020202020204" charset="0"/>
              </a:rPr>
              <a:t> XAML</a:t>
            </a: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13</a:t>
            </a:fld>
            <a:endParaRPr sz="1733" dirty="0"/>
          </a:p>
        </p:txBody>
      </p:sp>
      <p:pic>
        <p:nvPicPr>
          <p:cNvPr id="5" name="Picture 4"/>
          <p:cNvPicPr>
            <a:picLocks noChangeAspect="1"/>
          </p:cNvPicPr>
          <p:nvPr/>
        </p:nvPicPr>
        <p:blipFill>
          <a:blip r:embed="rId3"/>
          <a:stretch>
            <a:fillRect/>
          </a:stretch>
        </p:blipFill>
        <p:spPr>
          <a:xfrm>
            <a:off x="999731" y="3710897"/>
            <a:ext cx="10192401" cy="484712"/>
          </a:xfrm>
          <a:prstGeom prst="rect">
            <a:avLst/>
          </a:prstGeom>
        </p:spPr>
      </p:pic>
      <p:pic>
        <p:nvPicPr>
          <p:cNvPr id="6" name="Picture 5"/>
          <p:cNvPicPr>
            <a:picLocks noChangeAspect="1"/>
          </p:cNvPicPr>
          <p:nvPr/>
        </p:nvPicPr>
        <p:blipFill>
          <a:blip r:embed="rId4"/>
          <a:stretch>
            <a:fillRect/>
          </a:stretch>
        </p:blipFill>
        <p:spPr>
          <a:xfrm>
            <a:off x="999731" y="5013368"/>
            <a:ext cx="10192401" cy="470006"/>
          </a:xfrm>
          <a:prstGeom prst="rect">
            <a:avLst/>
          </a:prstGeom>
        </p:spPr>
      </p:pic>
    </p:spTree>
    <p:extLst>
      <p:ext uri="{BB962C8B-B14F-4D97-AF65-F5344CB8AC3E}">
        <p14:creationId xmlns:p14="http://schemas.microsoft.com/office/powerpoint/2010/main" val="122146412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Cú</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pháp</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thuộc</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tính</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Các thuộc tính của một đối tượng </a:t>
            </a:r>
            <a:r>
              <a:rPr lang="vi-VN" dirty="0" smtClean="0">
                <a:latin typeface="Arimo" panose="020B0604020202020204" charset="0"/>
                <a:ea typeface="Arimo" panose="020B0604020202020204" charset="0"/>
                <a:cs typeface="Arimo" panose="020B0604020202020204" charset="0"/>
              </a:rPr>
              <a:t>thường</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có</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thể</a:t>
            </a:r>
            <a:r>
              <a:rPr lang="en-US" dirty="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được </a:t>
            </a:r>
            <a:r>
              <a:rPr lang="vi-VN" dirty="0">
                <a:latin typeface="Arimo" panose="020B0604020202020204" charset="0"/>
                <a:ea typeface="Arimo" panose="020B0604020202020204" charset="0"/>
                <a:cs typeface="Arimo" panose="020B0604020202020204" charset="0"/>
              </a:rPr>
              <a:t>biểu thị dưới dạng các thuộc tính của phần tử đối tượng. </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Cú </a:t>
            </a:r>
            <a:r>
              <a:rPr lang="vi-VN" dirty="0">
                <a:latin typeface="Arimo" panose="020B0604020202020204" charset="0"/>
                <a:ea typeface="Arimo" panose="020B0604020202020204" charset="0"/>
                <a:cs typeface="Arimo" panose="020B0604020202020204" charset="0"/>
              </a:rPr>
              <a:t>pháp thuộc tính đặt tên cho thuộc tính đối tượng đang được đặt, theo sau là toán tử gán (=). </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Giá </a:t>
            </a:r>
            <a:r>
              <a:rPr lang="vi-VN" dirty="0">
                <a:latin typeface="Arimo" panose="020B0604020202020204" charset="0"/>
                <a:ea typeface="Arimo" panose="020B0604020202020204" charset="0"/>
                <a:cs typeface="Arimo" panose="020B0604020202020204" charset="0"/>
              </a:rPr>
              <a:t>trị của một thuộc tính luôn được chỉ định dưới dạng một chuỗi được chứa trong dấu ngoặc kép.</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14</a:t>
            </a:fld>
            <a:endParaRPr sz="1733" dirty="0"/>
          </a:p>
        </p:txBody>
      </p:sp>
    </p:spTree>
    <p:extLst>
      <p:ext uri="{BB962C8B-B14F-4D97-AF65-F5344CB8AC3E}">
        <p14:creationId xmlns:p14="http://schemas.microsoft.com/office/powerpoint/2010/main" val="240600966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Cú</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pháp</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thuộc</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tính</a:t>
            </a: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15</a:t>
            </a:fld>
            <a:endParaRPr sz="1733" dirty="0"/>
          </a:p>
        </p:txBody>
      </p:sp>
      <p:pic>
        <p:nvPicPr>
          <p:cNvPr id="2" name="Picture 1"/>
          <p:cNvPicPr>
            <a:picLocks noChangeAspect="1"/>
          </p:cNvPicPr>
          <p:nvPr/>
        </p:nvPicPr>
        <p:blipFill>
          <a:blip r:embed="rId3"/>
          <a:stretch>
            <a:fillRect/>
          </a:stretch>
        </p:blipFill>
        <p:spPr>
          <a:xfrm>
            <a:off x="999732" y="3769271"/>
            <a:ext cx="10192401" cy="852676"/>
          </a:xfrm>
          <a:prstGeom prst="rect">
            <a:avLst/>
          </a:prstGeom>
        </p:spPr>
      </p:pic>
    </p:spTree>
    <p:extLst>
      <p:ext uri="{BB962C8B-B14F-4D97-AF65-F5344CB8AC3E}">
        <p14:creationId xmlns:p14="http://schemas.microsoft.com/office/powerpoint/2010/main" val="142706796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lnSpcReduction="10000"/>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Cú</a:t>
            </a:r>
            <a:r>
              <a:rPr lang="en-US" sz="4000" b="1" dirty="0" smtClean="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pháp</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phần</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tử</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thuộc</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tính</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Đối với một số thuộc tính của phần tử đối tượng, không thể thực hiện cú pháp thuộc tính vì đối tượng hoặc thông tin cần thiết để cung cấp giá trị thuộc tính không thể được thể hiện đầy đủ trong dấu ngoặc kép và các hạn chế chuỗi của cú pháp thuộc </a:t>
            </a:r>
            <a:r>
              <a:rPr lang="vi-VN" dirty="0" smtClean="0">
                <a:latin typeface="Arimo" panose="020B0604020202020204" charset="0"/>
                <a:ea typeface="Arimo" panose="020B0604020202020204" charset="0"/>
                <a:cs typeface="Arimo" panose="020B0604020202020204" charset="0"/>
              </a:rPr>
              <a:t>tính.</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Đối </a:t>
            </a:r>
            <a:r>
              <a:rPr lang="vi-VN" dirty="0">
                <a:latin typeface="Arimo" panose="020B0604020202020204" charset="0"/>
                <a:ea typeface="Arimo" panose="020B0604020202020204" charset="0"/>
                <a:cs typeface="Arimo" panose="020B0604020202020204" charset="0"/>
              </a:rPr>
              <a:t>với những trường hợp này, có thể sử dụng một cú pháp khác được gọi là cú pháp phần tử thuộc tính.</a:t>
            </a:r>
            <a:endParaRPr lang="en-US"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16</a:t>
            </a:fld>
            <a:endParaRPr sz="1733" dirty="0"/>
          </a:p>
        </p:txBody>
      </p:sp>
    </p:spTree>
    <p:extLst>
      <p:ext uri="{BB962C8B-B14F-4D97-AF65-F5344CB8AC3E}">
        <p14:creationId xmlns:p14="http://schemas.microsoft.com/office/powerpoint/2010/main" val="226863198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Cú</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pháp</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phần</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tử</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thuộc</a:t>
            </a:r>
            <a:r>
              <a:rPr lang="en-US" sz="4000" b="1" dirty="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tính</a:t>
            </a: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17</a:t>
            </a:fld>
            <a:endParaRPr sz="1733" dirty="0"/>
          </a:p>
        </p:txBody>
      </p:sp>
      <p:pic>
        <p:nvPicPr>
          <p:cNvPr id="2" name="Picture 1"/>
          <p:cNvPicPr>
            <a:picLocks noChangeAspect="1"/>
          </p:cNvPicPr>
          <p:nvPr/>
        </p:nvPicPr>
        <p:blipFill rotWithShape="1">
          <a:blip r:embed="rId3"/>
          <a:srcRect l="1839" t="6124" r="22793" b="5403"/>
          <a:stretch/>
        </p:blipFill>
        <p:spPr>
          <a:xfrm>
            <a:off x="999732" y="3158767"/>
            <a:ext cx="7112302" cy="3142366"/>
          </a:xfrm>
          <a:prstGeom prst="rect">
            <a:avLst/>
          </a:prstGeom>
        </p:spPr>
      </p:pic>
    </p:spTree>
    <p:extLst>
      <p:ext uri="{BB962C8B-B14F-4D97-AF65-F5344CB8AC3E}">
        <p14:creationId xmlns:p14="http://schemas.microsoft.com/office/powerpoint/2010/main" val="6994086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70000" lnSpcReduction="20000"/>
          </a:bodyPr>
          <a:lstStyle/>
          <a:p>
            <a:pPr>
              <a:spcBef>
                <a:spcPts val="1333"/>
              </a:spcBef>
              <a:spcAft>
                <a:spcPts val="1333"/>
              </a:spcAft>
              <a:buFont typeface="Wingdings" panose="05000000000000000000" pitchFamily="2" charset="2"/>
              <a:buChar char="q"/>
            </a:pPr>
            <a:r>
              <a:rPr lang="vi-VN" sz="5700" b="1" dirty="0">
                <a:latin typeface="Arimo" panose="020B0604020202020204" charset="0"/>
                <a:ea typeface="Arimo" panose="020B0604020202020204" charset="0"/>
                <a:cs typeface="Arimo" panose="020B0604020202020204" charset="0"/>
              </a:rPr>
              <a:t>Ưu điểm của XAML</a:t>
            </a:r>
            <a:endParaRPr lang="en-US" sz="57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4000" dirty="0">
                <a:latin typeface="Arimo" panose="020B0604020202020204" charset="0"/>
                <a:ea typeface="Arimo" panose="020B0604020202020204" charset="0"/>
                <a:cs typeface="Arimo" panose="020B0604020202020204" charset="0"/>
              </a:rPr>
              <a:t>Mã XAML ngắn và rõ ràng để đọc</a:t>
            </a:r>
          </a:p>
          <a:p>
            <a:pPr>
              <a:spcBef>
                <a:spcPts val="1333"/>
              </a:spcBef>
              <a:spcAft>
                <a:spcPts val="1333"/>
              </a:spcAft>
              <a:buFont typeface="Arial" panose="020B0604020202020204" pitchFamily="34" charset="0"/>
              <a:buChar char="•"/>
            </a:pPr>
            <a:r>
              <a:rPr lang="vi-VN" sz="4000" dirty="0">
                <a:latin typeface="Arimo" panose="020B0604020202020204" charset="0"/>
                <a:ea typeface="Arimo" panose="020B0604020202020204" charset="0"/>
                <a:cs typeface="Arimo" panose="020B0604020202020204" charset="0"/>
              </a:rPr>
              <a:t>Tách mã nhà thiết kế và logic</a:t>
            </a:r>
          </a:p>
          <a:p>
            <a:pPr>
              <a:spcBef>
                <a:spcPts val="1333"/>
              </a:spcBef>
              <a:spcAft>
                <a:spcPts val="1333"/>
              </a:spcAft>
              <a:buFont typeface="Arial" panose="020B0604020202020204" pitchFamily="34" charset="0"/>
              <a:buChar char="•"/>
            </a:pPr>
            <a:r>
              <a:rPr lang="vi-VN" sz="4000" dirty="0">
                <a:latin typeface="Arimo" panose="020B0604020202020204" charset="0"/>
                <a:ea typeface="Arimo" panose="020B0604020202020204" charset="0"/>
                <a:cs typeface="Arimo" panose="020B0604020202020204" charset="0"/>
              </a:rPr>
              <a:t>Các công cụ thiết kế đồ họa như Expression Blend yêu cầu XAML làm nguồn.</a:t>
            </a:r>
          </a:p>
          <a:p>
            <a:pPr>
              <a:spcBef>
                <a:spcPts val="1333"/>
              </a:spcBef>
              <a:spcAft>
                <a:spcPts val="1333"/>
              </a:spcAft>
              <a:buFont typeface="Arial" panose="020B0604020202020204" pitchFamily="34" charset="0"/>
              <a:buChar char="•"/>
            </a:pPr>
            <a:r>
              <a:rPr lang="vi-VN" sz="4000" dirty="0">
                <a:latin typeface="Arimo" panose="020B0604020202020204" charset="0"/>
                <a:ea typeface="Arimo" panose="020B0604020202020204" charset="0"/>
                <a:cs typeface="Arimo" panose="020B0604020202020204" charset="0"/>
              </a:rPr>
              <a:t>Việc tách XAML và logic giao diện người dùng cho phép nó tách biệt rõ ràng vai trò của nhà thiết kế và nhà phát triển.</a:t>
            </a:r>
            <a:endParaRPr lang="en-US" sz="40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18</a:t>
            </a:fld>
            <a:endParaRPr sz="1733" dirty="0"/>
          </a:p>
        </p:txBody>
      </p:sp>
    </p:spTree>
    <p:extLst>
      <p:ext uri="{BB962C8B-B14F-4D97-AF65-F5344CB8AC3E}">
        <p14:creationId xmlns:p14="http://schemas.microsoft.com/office/powerpoint/2010/main" val="98700264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smtClean="0">
                <a:latin typeface="Arimo" panose="020B0604020202020204"/>
              </a:rPr>
              <a:t>Style</a:t>
            </a:r>
          </a:p>
          <a:p>
            <a:pPr>
              <a:spcBef>
                <a:spcPts val="1333"/>
              </a:spcBef>
              <a:spcAft>
                <a:spcPts val="1333"/>
              </a:spcAft>
              <a:buFont typeface="Arial" panose="020B0604020202020204" pitchFamily="34" charset="0"/>
              <a:buChar char="•"/>
            </a:pPr>
            <a:r>
              <a:rPr lang="vi-VN" dirty="0" smtClean="0">
                <a:latin typeface="Arimo" panose="020B0604020202020204"/>
              </a:rPr>
              <a:t>WPF </a:t>
            </a:r>
            <a:r>
              <a:rPr lang="vi-VN" dirty="0">
                <a:latin typeface="Arimo" panose="020B0604020202020204"/>
              </a:rPr>
              <a:t>giới thiệu về </a:t>
            </a:r>
            <a:r>
              <a:rPr lang="vi-VN" dirty="0" smtClean="0">
                <a:latin typeface="Arimo" panose="020B0604020202020204"/>
              </a:rPr>
              <a:t>styling, </a:t>
            </a:r>
            <a:r>
              <a:rPr lang="en-US" dirty="0" err="1" smtClean="0">
                <a:latin typeface="Arimo" panose="020B0604020202020204"/>
              </a:rPr>
              <a:t>nó</a:t>
            </a:r>
            <a:r>
              <a:rPr lang="en-US" dirty="0" smtClean="0">
                <a:latin typeface="Arimo" panose="020B0604020202020204"/>
              </a:rPr>
              <a:t> </a:t>
            </a:r>
            <a:r>
              <a:rPr lang="en-US" dirty="0" err="1" smtClean="0">
                <a:latin typeface="Arimo" panose="020B0604020202020204"/>
              </a:rPr>
              <a:t>khiến</a:t>
            </a:r>
            <a:r>
              <a:rPr lang="en-US" dirty="0" smtClean="0">
                <a:latin typeface="Arimo" panose="020B0604020202020204"/>
              </a:rPr>
              <a:t> </a:t>
            </a:r>
            <a:r>
              <a:rPr lang="vi-VN" dirty="0" smtClean="0">
                <a:latin typeface="Arimo" panose="020B0604020202020204"/>
              </a:rPr>
              <a:t>XAML</a:t>
            </a:r>
            <a:r>
              <a:rPr lang="en-US" dirty="0" smtClean="0">
                <a:latin typeface="Arimo" panose="020B0604020202020204"/>
              </a:rPr>
              <a:t> </a:t>
            </a:r>
            <a:r>
              <a:rPr lang="en-US" dirty="0" err="1" smtClean="0">
                <a:latin typeface="Arimo" panose="020B0604020202020204"/>
              </a:rPr>
              <a:t>giống</a:t>
            </a:r>
            <a:r>
              <a:rPr lang="en-US" dirty="0" smtClean="0">
                <a:latin typeface="Arimo" panose="020B0604020202020204"/>
              </a:rPr>
              <a:t> </a:t>
            </a:r>
            <a:r>
              <a:rPr lang="en-US" dirty="0" err="1" smtClean="0">
                <a:latin typeface="Arimo" panose="020B0604020202020204"/>
              </a:rPr>
              <a:t>như</a:t>
            </a:r>
            <a:r>
              <a:rPr lang="en-US" dirty="0" smtClean="0">
                <a:latin typeface="Arimo" panose="020B0604020202020204"/>
              </a:rPr>
              <a:t> </a:t>
            </a:r>
            <a:r>
              <a:rPr lang="vi-VN" dirty="0" smtClean="0">
                <a:latin typeface="Arimo" panose="020B0604020202020204"/>
              </a:rPr>
              <a:t>CSS </a:t>
            </a:r>
            <a:r>
              <a:rPr lang="en-US" dirty="0" err="1" smtClean="0">
                <a:latin typeface="Arimo" panose="020B0604020202020204"/>
              </a:rPr>
              <a:t>làm</a:t>
            </a:r>
            <a:r>
              <a:rPr lang="en-US" dirty="0" smtClean="0">
                <a:latin typeface="Arimo" panose="020B0604020202020204"/>
              </a:rPr>
              <a:t> </a:t>
            </a:r>
            <a:r>
              <a:rPr lang="vi-VN" dirty="0" smtClean="0">
                <a:latin typeface="Arimo" panose="020B0604020202020204"/>
              </a:rPr>
              <a:t>với </a:t>
            </a:r>
            <a:r>
              <a:rPr lang="vi-VN" dirty="0">
                <a:latin typeface="Arimo" panose="020B0604020202020204"/>
              </a:rPr>
              <a:t>HTML. </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vi-VN" dirty="0" smtClean="0">
                <a:latin typeface="Arimo" panose="020B0604020202020204"/>
              </a:rPr>
              <a:t>Sử </a:t>
            </a:r>
            <a:r>
              <a:rPr lang="vi-VN" dirty="0">
                <a:latin typeface="Arimo" panose="020B0604020202020204"/>
              </a:rPr>
              <a:t>dụng các style, bạn có thể nhóm một tập các thuộc tính và gán chúng cho các điều khiển cụ thể hoặc tất cả các điều khiển của một loại cụ thể và giống như trong </a:t>
            </a:r>
            <a:r>
              <a:rPr lang="vi-VN" dirty="0" smtClean="0">
                <a:latin typeface="Arimo" panose="020B0604020202020204"/>
              </a:rPr>
              <a:t>CSS</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en-US" dirty="0">
                <a:latin typeface="Arimo" panose="020B0604020202020204"/>
              </a:rPr>
              <a:t>M</a:t>
            </a:r>
            <a:r>
              <a:rPr lang="vi-VN" dirty="0" smtClean="0">
                <a:latin typeface="Arimo" panose="020B0604020202020204"/>
              </a:rPr>
              <a:t>ột </a:t>
            </a:r>
            <a:r>
              <a:rPr lang="vi-VN" dirty="0">
                <a:latin typeface="Arimo" panose="020B0604020202020204"/>
              </a:rPr>
              <a:t>style có thể kế thừa từ một style khác.</a:t>
            </a:r>
            <a:endParaRPr lang="en-US"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2.XAML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19</a:t>
            </a:fld>
            <a:endParaRPr sz="1733" dirty="0"/>
          </a:p>
        </p:txBody>
      </p:sp>
    </p:spTree>
    <p:extLst>
      <p:ext uri="{BB962C8B-B14F-4D97-AF65-F5344CB8AC3E}">
        <p14:creationId xmlns:p14="http://schemas.microsoft.com/office/powerpoint/2010/main" val="385434184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9"/>
          <p:cNvSpPr txBox="1">
            <a:spLocks noGrp="1"/>
          </p:cNvSpPr>
          <p:nvPr>
            <p:ph type="sldNum" sz="quarter"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a:t>
            </a:fld>
            <a:endParaRPr sz="1733"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313" y="0"/>
            <a:ext cx="9821758" cy="6857999"/>
          </a:xfrm>
          <a:prstGeom prst="rect">
            <a:avLst/>
          </a:prstGeom>
        </p:spPr>
      </p:pic>
    </p:spTree>
    <p:extLst>
      <p:ext uri="{BB962C8B-B14F-4D97-AF65-F5344CB8AC3E}">
        <p14:creationId xmlns:p14="http://schemas.microsoft.com/office/powerpoint/2010/main" val="400501705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lnSpcReduction="10000"/>
          </a:bodyPr>
          <a:lstStyle/>
          <a:p>
            <a:pPr>
              <a:spcBef>
                <a:spcPts val="1333"/>
              </a:spcBef>
              <a:spcAft>
                <a:spcPts val="1333"/>
              </a:spcAft>
              <a:buFont typeface="Arial" panose="020B0604020202020204" pitchFamily="34" charset="0"/>
              <a:buChar char="•"/>
            </a:pPr>
            <a:r>
              <a:rPr lang="en-US" dirty="0">
                <a:latin typeface="Arimo" panose="020B0604020202020204"/>
              </a:rPr>
              <a:t>Canvas</a:t>
            </a:r>
          </a:p>
          <a:p>
            <a:pPr>
              <a:spcBef>
                <a:spcPts val="1333"/>
              </a:spcBef>
              <a:spcAft>
                <a:spcPts val="1333"/>
              </a:spcAft>
              <a:buFont typeface="Arial" panose="020B0604020202020204" pitchFamily="34" charset="0"/>
              <a:buChar char="•"/>
            </a:pPr>
            <a:r>
              <a:rPr lang="en-US" dirty="0" err="1">
                <a:latin typeface="Arimo" panose="020B0604020202020204"/>
              </a:rPr>
              <a:t>WrapPanel</a:t>
            </a:r>
            <a:endParaRPr lang="en-US" dirty="0">
              <a:latin typeface="Arimo" panose="020B0604020202020204"/>
            </a:endParaRPr>
          </a:p>
          <a:p>
            <a:pPr>
              <a:spcBef>
                <a:spcPts val="1333"/>
              </a:spcBef>
              <a:spcAft>
                <a:spcPts val="1333"/>
              </a:spcAft>
              <a:buFont typeface="Arial" panose="020B0604020202020204" pitchFamily="34" charset="0"/>
              <a:buChar char="•"/>
            </a:pPr>
            <a:r>
              <a:rPr lang="en-US" dirty="0" err="1">
                <a:latin typeface="Arimo" panose="020B0604020202020204"/>
              </a:rPr>
              <a:t>StackPanel</a:t>
            </a:r>
            <a:endParaRPr lang="en-US" dirty="0">
              <a:latin typeface="Arimo" panose="020B0604020202020204"/>
            </a:endParaRPr>
          </a:p>
          <a:p>
            <a:pPr>
              <a:spcBef>
                <a:spcPts val="1333"/>
              </a:spcBef>
              <a:spcAft>
                <a:spcPts val="1333"/>
              </a:spcAft>
              <a:buFont typeface="Arial" panose="020B0604020202020204" pitchFamily="34" charset="0"/>
              <a:buChar char="•"/>
            </a:pPr>
            <a:r>
              <a:rPr lang="en-US" dirty="0" err="1">
                <a:latin typeface="Arimo" panose="020B0604020202020204"/>
              </a:rPr>
              <a:t>DockPanel</a:t>
            </a:r>
            <a:endParaRPr lang="en-US" dirty="0">
              <a:latin typeface="Arimo" panose="020B0604020202020204"/>
            </a:endParaRPr>
          </a:p>
          <a:p>
            <a:pPr>
              <a:spcBef>
                <a:spcPts val="1333"/>
              </a:spcBef>
              <a:spcAft>
                <a:spcPts val="1333"/>
              </a:spcAft>
              <a:buFont typeface="Arial" panose="020B0604020202020204" pitchFamily="34" charset="0"/>
              <a:buChar char="•"/>
            </a:pPr>
            <a:r>
              <a:rPr lang="en-US" dirty="0">
                <a:latin typeface="Arimo" panose="020B0604020202020204"/>
              </a:rPr>
              <a:t>Grid</a:t>
            </a:r>
          </a:p>
          <a:p>
            <a:pPr>
              <a:spcBef>
                <a:spcPts val="1333"/>
              </a:spcBef>
              <a:spcAft>
                <a:spcPts val="1333"/>
              </a:spcAft>
              <a:buFont typeface="Arial" panose="020B0604020202020204" pitchFamily="34" charset="0"/>
              <a:buChar char="•"/>
            </a:pPr>
            <a:r>
              <a:rPr lang="en-US" dirty="0" err="1" smtClean="0">
                <a:latin typeface="Arimo" panose="020B0604020202020204"/>
              </a:rPr>
              <a:t>UniformGrid</a:t>
            </a:r>
            <a:endParaRPr lang="en-US" dirty="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20</a:t>
            </a:fld>
            <a:endParaRPr sz="1733" dirty="0"/>
          </a:p>
        </p:txBody>
      </p:sp>
    </p:spTree>
    <p:extLst>
      <p:ext uri="{BB962C8B-B14F-4D97-AF65-F5344CB8AC3E}">
        <p14:creationId xmlns:p14="http://schemas.microsoft.com/office/powerpoint/2010/main" val="5610668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3600" b="1" dirty="0" smtClean="0">
                <a:latin typeface="Arimo" panose="020B0604020202020204"/>
              </a:rPr>
              <a:t>Canvas</a:t>
            </a:r>
          </a:p>
          <a:p>
            <a:pPr lvl="1">
              <a:spcBef>
                <a:spcPts val="1333"/>
              </a:spcBef>
              <a:spcAft>
                <a:spcPts val="1333"/>
              </a:spcAft>
              <a:buFont typeface="Arial" panose="020B0604020202020204" pitchFamily="34" charset="0"/>
              <a:buChar char="•"/>
            </a:pPr>
            <a:r>
              <a:rPr lang="vi-VN" sz="2800" dirty="0">
                <a:latin typeface="Arimo" panose="020B0604020202020204"/>
              </a:rPr>
              <a:t>Canvas có thể là Panel đơn giản nhất trong số </a:t>
            </a:r>
            <a:r>
              <a:rPr lang="en-US" sz="2800" dirty="0" err="1" smtClean="0">
                <a:latin typeface="Arimo" panose="020B0604020202020204"/>
              </a:rPr>
              <a:t>các</a:t>
            </a:r>
            <a:r>
              <a:rPr lang="en-US" sz="2800" dirty="0" smtClean="0">
                <a:latin typeface="Arimo" panose="020B0604020202020204"/>
              </a:rPr>
              <a:t> panel.</a:t>
            </a:r>
          </a:p>
          <a:p>
            <a:pPr lvl="1">
              <a:spcBef>
                <a:spcPts val="1333"/>
              </a:spcBef>
              <a:spcAft>
                <a:spcPts val="1333"/>
              </a:spcAft>
              <a:buFont typeface="Arial" panose="020B0604020202020204" pitchFamily="34" charset="0"/>
              <a:buChar char="•"/>
            </a:pPr>
            <a:r>
              <a:rPr lang="vi-VN" sz="2800" dirty="0">
                <a:latin typeface="Arimo" panose="020B0604020202020204"/>
              </a:rPr>
              <a:t>Canvas</a:t>
            </a:r>
            <a:r>
              <a:rPr lang="vi-VN" sz="2800" dirty="0" smtClean="0">
                <a:latin typeface="Arimo" panose="020B0604020202020204"/>
              </a:rPr>
              <a:t> </a:t>
            </a:r>
            <a:r>
              <a:rPr lang="vi-VN" sz="2800" dirty="0">
                <a:latin typeface="Arimo" panose="020B0604020202020204"/>
              </a:rPr>
              <a:t>thực sự không làm bất cứ thứ gì theo mặc </a:t>
            </a:r>
            <a:r>
              <a:rPr lang="vi-VN" sz="2800" dirty="0" smtClean="0">
                <a:latin typeface="Arimo" panose="020B0604020202020204"/>
              </a:rPr>
              <a:t>định</a:t>
            </a:r>
            <a:r>
              <a:rPr lang="en-US" sz="2800" dirty="0" smtClean="0">
                <a:latin typeface="Arimo" panose="020B0604020202020204"/>
              </a:rPr>
              <a:t>.</a:t>
            </a:r>
            <a:endParaRPr lang="en-US" sz="2800" dirty="0">
              <a:latin typeface="Arimo" panose="020B0604020202020204"/>
            </a:endParaRPr>
          </a:p>
          <a:p>
            <a:pPr lvl="1">
              <a:spcBef>
                <a:spcPts val="1333"/>
              </a:spcBef>
              <a:spcAft>
                <a:spcPts val="1333"/>
              </a:spcAft>
              <a:buFont typeface="Arial" panose="020B0604020202020204" pitchFamily="34" charset="0"/>
              <a:buChar char="•"/>
            </a:pPr>
            <a:r>
              <a:rPr lang="vi-VN" sz="2800" dirty="0" smtClean="0">
                <a:latin typeface="Arimo" panose="020B0604020202020204"/>
              </a:rPr>
              <a:t>Canvas</a:t>
            </a:r>
            <a:r>
              <a:rPr lang="en-US" sz="2800" dirty="0" smtClean="0">
                <a:latin typeface="Arimo" panose="020B0604020202020204"/>
              </a:rPr>
              <a:t> </a:t>
            </a:r>
            <a:r>
              <a:rPr lang="vi-VN" sz="2800" dirty="0" smtClean="0">
                <a:latin typeface="Arimo" panose="020B0604020202020204"/>
              </a:rPr>
              <a:t>chỉ </a:t>
            </a:r>
            <a:r>
              <a:rPr lang="vi-VN" sz="2800" dirty="0">
                <a:latin typeface="Arimo" panose="020B0604020202020204"/>
              </a:rPr>
              <a:t>cho phép bạn đặt </a:t>
            </a:r>
            <a:r>
              <a:rPr lang="en-US" sz="2800" dirty="0" smtClean="0">
                <a:latin typeface="Arimo" panose="020B0604020202020204"/>
              </a:rPr>
              <a:t>item </a:t>
            </a:r>
            <a:r>
              <a:rPr lang="vi-VN" sz="2800" dirty="0" smtClean="0">
                <a:latin typeface="Arimo" panose="020B0604020202020204"/>
              </a:rPr>
              <a:t>trong </a:t>
            </a:r>
            <a:r>
              <a:rPr lang="vi-VN" sz="2800" dirty="0">
                <a:latin typeface="Arimo" panose="020B0604020202020204"/>
              </a:rPr>
              <a:t>nó và đặt vị trí của chúng </a:t>
            </a:r>
            <a:r>
              <a:rPr lang="en-US" sz="2800" dirty="0" err="1" smtClean="0">
                <a:latin typeface="Arimo" panose="020B0604020202020204"/>
              </a:rPr>
              <a:t>với</a:t>
            </a:r>
            <a:r>
              <a:rPr lang="en-US" sz="2800" dirty="0" smtClean="0">
                <a:latin typeface="Arimo" panose="020B0604020202020204"/>
              </a:rPr>
              <a:t> </a:t>
            </a:r>
            <a:r>
              <a:rPr lang="en-US" sz="2800" dirty="0" err="1" smtClean="0">
                <a:latin typeface="Arimo" panose="020B0604020202020204"/>
              </a:rPr>
              <a:t>một</a:t>
            </a:r>
            <a:r>
              <a:rPr lang="en-US" sz="2800" dirty="0" smtClean="0">
                <a:latin typeface="Arimo" panose="020B0604020202020204"/>
              </a:rPr>
              <a:t> </a:t>
            </a:r>
            <a:r>
              <a:rPr lang="vi-VN" sz="2800" dirty="0" smtClean="0">
                <a:latin typeface="Arimo" panose="020B0604020202020204"/>
              </a:rPr>
              <a:t>tọa </a:t>
            </a:r>
            <a:r>
              <a:rPr lang="vi-VN" sz="2800" dirty="0">
                <a:latin typeface="Arimo" panose="020B0604020202020204"/>
              </a:rPr>
              <a:t>độ rõ ràng</a:t>
            </a:r>
            <a:endParaRPr lang="en-US" sz="2800" dirty="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21</a:t>
            </a:fld>
            <a:endParaRPr sz="1733" dirty="0"/>
          </a:p>
        </p:txBody>
      </p:sp>
    </p:spTree>
    <p:extLst>
      <p:ext uri="{BB962C8B-B14F-4D97-AF65-F5344CB8AC3E}">
        <p14:creationId xmlns:p14="http://schemas.microsoft.com/office/powerpoint/2010/main" val="22363432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25000" lnSpcReduction="20000"/>
          </a:bodyPr>
          <a:lstStyle/>
          <a:p>
            <a:pPr>
              <a:spcBef>
                <a:spcPts val="1333"/>
              </a:spcBef>
              <a:spcAft>
                <a:spcPts val="1333"/>
              </a:spcAft>
              <a:buFont typeface="Wingdings" panose="05000000000000000000" pitchFamily="2" charset="2"/>
              <a:buChar char="q"/>
            </a:pPr>
            <a:r>
              <a:rPr lang="en-US" sz="14400" b="1" dirty="0" err="1" smtClean="0">
                <a:latin typeface="Arimo" panose="020B0604020202020204"/>
              </a:rPr>
              <a:t>WrapPanel</a:t>
            </a:r>
            <a:endParaRPr lang="en-US" sz="14400" b="1" dirty="0" smtClean="0">
              <a:latin typeface="Arimo" panose="020B0604020202020204"/>
            </a:endParaRPr>
          </a:p>
          <a:p>
            <a:pPr>
              <a:spcBef>
                <a:spcPts val="1333"/>
              </a:spcBef>
              <a:spcAft>
                <a:spcPts val="1333"/>
              </a:spcAft>
              <a:buFont typeface="Arial" panose="020B0604020202020204" pitchFamily="34" charset="0"/>
              <a:buChar char="•"/>
            </a:pPr>
            <a:r>
              <a:rPr lang="vi-VN" sz="9600" dirty="0" smtClean="0">
                <a:latin typeface="Arimo" panose="020B0604020202020204"/>
              </a:rPr>
              <a:t>WrapPanel</a:t>
            </a:r>
            <a:r>
              <a:rPr lang="en-US" sz="9600" dirty="0" smtClean="0">
                <a:latin typeface="Arimo" panose="020B0604020202020204"/>
              </a:rPr>
              <a:t> </a:t>
            </a:r>
            <a:r>
              <a:rPr lang="vi-VN" sz="9600" dirty="0" smtClean="0">
                <a:latin typeface="Arimo" panose="020B0604020202020204"/>
              </a:rPr>
              <a:t>sẽ định vị từng </a:t>
            </a:r>
            <a:r>
              <a:rPr lang="en-US" sz="9600" dirty="0" smtClean="0">
                <a:latin typeface="Arimo" panose="020B0604020202020204"/>
              </a:rPr>
              <a:t>item</a:t>
            </a:r>
            <a:r>
              <a:rPr lang="vi-VN" sz="9600" dirty="0" smtClean="0">
                <a:latin typeface="Arimo" panose="020B0604020202020204"/>
              </a:rPr>
              <a:t> bên cạnh nhau, theo chiều ngang (mặc định) hoặc theo chiều dọc, cho đến khi không còn chỗ, nó sẽ chuyến đến dòng tiếp theo và sau đó tiếp tục.</a:t>
            </a:r>
            <a:endParaRPr lang="en-US" sz="9600" dirty="0" smtClean="0">
              <a:latin typeface="Arimo" panose="020B0604020202020204"/>
            </a:endParaRPr>
          </a:p>
          <a:p>
            <a:pPr>
              <a:spcBef>
                <a:spcPts val="1333"/>
              </a:spcBef>
              <a:spcAft>
                <a:spcPts val="1333"/>
              </a:spcAft>
              <a:buFont typeface="Arial" panose="020B0604020202020204" pitchFamily="34" charset="0"/>
              <a:buChar char="•"/>
            </a:pPr>
            <a:r>
              <a:rPr lang="vi-VN" sz="9600" dirty="0" smtClean="0">
                <a:latin typeface="Arimo" panose="020B0604020202020204"/>
              </a:rPr>
              <a:t>Sử dụng WrapPanel</a:t>
            </a:r>
            <a:r>
              <a:rPr lang="en-US" sz="9600" dirty="0">
                <a:latin typeface="Arimo" panose="020B0604020202020204"/>
              </a:rPr>
              <a:t> </a:t>
            </a:r>
            <a:r>
              <a:rPr lang="vi-VN" sz="9600" dirty="0" smtClean="0">
                <a:latin typeface="Arimo" panose="020B0604020202020204"/>
              </a:rPr>
              <a:t>khi bạn muốn một danh sách các </a:t>
            </a:r>
            <a:r>
              <a:rPr lang="en-US" sz="9600" dirty="0">
                <a:latin typeface="Arimo" panose="020B0604020202020204"/>
              </a:rPr>
              <a:t>item</a:t>
            </a:r>
            <a:r>
              <a:rPr lang="vi-VN" sz="9600" dirty="0" smtClean="0">
                <a:latin typeface="Arimo" panose="020B0604020202020204"/>
              </a:rPr>
              <a:t> dọc hoặc ngang tự động kết thúc khi không còn chỗ.</a:t>
            </a:r>
            <a:endParaRPr lang="en-US" sz="9600" dirty="0" smtClean="0">
              <a:latin typeface="Arimo" panose="020B0604020202020204"/>
            </a:endParaRPr>
          </a:p>
          <a:p>
            <a:pPr>
              <a:spcBef>
                <a:spcPts val="1333"/>
              </a:spcBef>
              <a:spcAft>
                <a:spcPts val="1333"/>
              </a:spcAft>
              <a:buFont typeface="Arial" panose="020B0604020202020204" pitchFamily="34" charset="0"/>
              <a:buChar char="•"/>
            </a:pPr>
            <a:r>
              <a:rPr lang="vi-VN" sz="9600" dirty="0">
                <a:latin typeface="Arimo" panose="020B0604020202020204"/>
              </a:rPr>
              <a:t>Khi </a:t>
            </a:r>
            <a:r>
              <a:rPr lang="vi-VN" sz="9600" dirty="0" smtClean="0">
                <a:latin typeface="Arimo" panose="020B0604020202020204"/>
              </a:rPr>
              <a:t>WrapPanel</a:t>
            </a:r>
            <a:r>
              <a:rPr lang="en-US" sz="9600" dirty="0" smtClean="0">
                <a:latin typeface="Arimo" panose="020B0604020202020204"/>
              </a:rPr>
              <a:t> </a:t>
            </a:r>
            <a:r>
              <a:rPr lang="en-US" sz="9600" dirty="0" err="1" smtClean="0">
                <a:latin typeface="Arimo" panose="020B0604020202020204"/>
              </a:rPr>
              <a:t>được</a:t>
            </a:r>
            <a:r>
              <a:rPr lang="vi-VN" sz="9600" dirty="0" smtClean="0">
                <a:latin typeface="Arimo" panose="020B0604020202020204"/>
              </a:rPr>
              <a:t> </a:t>
            </a:r>
            <a:r>
              <a:rPr lang="vi-VN" sz="9600" dirty="0">
                <a:latin typeface="Arimo" panose="020B0604020202020204"/>
              </a:rPr>
              <a:t>sử dụng theo </a:t>
            </a:r>
            <a:r>
              <a:rPr lang="en-US" sz="9600" dirty="0" err="1" smtClean="0">
                <a:latin typeface="Arimo" panose="020B0604020202020204"/>
              </a:rPr>
              <a:t>chiều</a:t>
            </a:r>
            <a:r>
              <a:rPr lang="vi-VN" sz="9600" dirty="0" smtClean="0">
                <a:latin typeface="Arimo" panose="020B0604020202020204"/>
              </a:rPr>
              <a:t> </a:t>
            </a:r>
            <a:r>
              <a:rPr lang="en-US" sz="9600" dirty="0" smtClean="0">
                <a:latin typeface="Arimo" panose="020B0604020202020204"/>
              </a:rPr>
              <a:t>n</a:t>
            </a:r>
            <a:r>
              <a:rPr lang="vi-VN" sz="9600" dirty="0" smtClean="0">
                <a:latin typeface="Arimo" panose="020B0604020202020204"/>
              </a:rPr>
              <a:t>gang</a:t>
            </a:r>
            <a:r>
              <a:rPr lang="vi-VN" sz="9600" dirty="0">
                <a:latin typeface="Arimo" panose="020B0604020202020204"/>
              </a:rPr>
              <a:t>, các </a:t>
            </a:r>
            <a:r>
              <a:rPr lang="en-US" sz="9600" dirty="0">
                <a:latin typeface="Arimo" panose="020B0604020202020204"/>
              </a:rPr>
              <a:t>item</a:t>
            </a:r>
            <a:r>
              <a:rPr lang="vi-VN" sz="9600" dirty="0" smtClean="0">
                <a:latin typeface="Arimo" panose="020B0604020202020204"/>
              </a:rPr>
              <a:t> sẽ </a:t>
            </a:r>
            <a:r>
              <a:rPr lang="vi-VN" sz="9600" dirty="0">
                <a:latin typeface="Arimo" panose="020B0604020202020204"/>
              </a:rPr>
              <a:t>có cùng chiều cao, </a:t>
            </a:r>
            <a:r>
              <a:rPr lang="vi-VN" sz="9600" dirty="0" smtClean="0">
                <a:latin typeface="Arimo" panose="020B0604020202020204"/>
              </a:rPr>
              <a:t>dựa</a:t>
            </a:r>
            <a:r>
              <a:rPr lang="en-US" sz="9600" dirty="0" smtClean="0">
                <a:latin typeface="Arimo" panose="020B0604020202020204"/>
              </a:rPr>
              <a:t> </a:t>
            </a:r>
            <a:r>
              <a:rPr lang="vi-VN" sz="9600" dirty="0" smtClean="0">
                <a:latin typeface="Arimo" panose="020B0604020202020204"/>
              </a:rPr>
              <a:t>trên</a:t>
            </a:r>
            <a:r>
              <a:rPr lang="en-US" sz="9600" dirty="0">
                <a:latin typeface="Arimo" panose="020B0604020202020204"/>
              </a:rPr>
              <a:t> item</a:t>
            </a:r>
            <a:r>
              <a:rPr lang="en-US" sz="9600" dirty="0" smtClean="0">
                <a:latin typeface="Arimo" panose="020B0604020202020204"/>
              </a:rPr>
              <a:t> </a:t>
            </a:r>
            <a:r>
              <a:rPr lang="vi-VN" sz="9600" dirty="0" smtClean="0">
                <a:latin typeface="Arimo" panose="020B0604020202020204"/>
              </a:rPr>
              <a:t>cao </a:t>
            </a:r>
            <a:r>
              <a:rPr lang="vi-VN" sz="9600" dirty="0">
                <a:latin typeface="Arimo" panose="020B0604020202020204"/>
              </a:rPr>
              <a:t>nhất. </a:t>
            </a:r>
            <a:endParaRPr lang="en-US" sz="9600" dirty="0" smtClean="0">
              <a:latin typeface="Arimo" panose="020B0604020202020204"/>
            </a:endParaRPr>
          </a:p>
          <a:p>
            <a:pPr>
              <a:spcBef>
                <a:spcPts val="1333"/>
              </a:spcBef>
              <a:spcAft>
                <a:spcPts val="1333"/>
              </a:spcAft>
              <a:buFont typeface="Arial" panose="020B0604020202020204" pitchFamily="34" charset="0"/>
              <a:buChar char="•"/>
            </a:pPr>
            <a:r>
              <a:rPr lang="vi-VN" sz="9600" dirty="0" smtClean="0">
                <a:latin typeface="Arimo" panose="020B0604020202020204"/>
              </a:rPr>
              <a:t>Khi WrapPanel</a:t>
            </a:r>
            <a:r>
              <a:rPr lang="en-US" sz="9600" dirty="0" smtClean="0">
                <a:latin typeface="Arimo" panose="020B0604020202020204"/>
              </a:rPr>
              <a:t> </a:t>
            </a:r>
            <a:r>
              <a:rPr lang="en-US" sz="9600" dirty="0" err="1" smtClean="0">
                <a:latin typeface="Arimo" panose="020B0604020202020204"/>
              </a:rPr>
              <a:t>được</a:t>
            </a:r>
            <a:r>
              <a:rPr lang="en-US" sz="9600" dirty="0" smtClean="0">
                <a:latin typeface="Arimo" panose="020B0604020202020204"/>
              </a:rPr>
              <a:t> </a:t>
            </a:r>
            <a:r>
              <a:rPr lang="vi-VN" sz="9600" dirty="0">
                <a:latin typeface="Arimo" panose="020B0604020202020204"/>
              </a:rPr>
              <a:t>sử </a:t>
            </a:r>
            <a:r>
              <a:rPr lang="vi-VN" sz="9600" dirty="0" smtClean="0">
                <a:latin typeface="Arimo" panose="020B0604020202020204"/>
              </a:rPr>
              <a:t>dụng</a:t>
            </a:r>
            <a:r>
              <a:rPr lang="en-US" sz="9600" dirty="0">
                <a:latin typeface="Arimo" panose="020B0604020202020204"/>
              </a:rPr>
              <a:t> </a:t>
            </a:r>
            <a:r>
              <a:rPr lang="vi-VN" sz="9600" dirty="0" smtClean="0">
                <a:latin typeface="Arimo" panose="020B0604020202020204"/>
              </a:rPr>
              <a:t>theo </a:t>
            </a:r>
            <a:r>
              <a:rPr lang="vi-VN" sz="9600" dirty="0">
                <a:latin typeface="Arimo" panose="020B0604020202020204"/>
              </a:rPr>
              <a:t>hướng dọc, các </a:t>
            </a:r>
            <a:r>
              <a:rPr lang="en-US" sz="9600" dirty="0">
                <a:latin typeface="Arimo" panose="020B0604020202020204"/>
              </a:rPr>
              <a:t>item</a:t>
            </a:r>
            <a:r>
              <a:rPr lang="en-US" sz="9600" dirty="0" smtClean="0">
                <a:latin typeface="Arimo" panose="020B0604020202020204"/>
              </a:rPr>
              <a:t> </a:t>
            </a:r>
            <a:r>
              <a:rPr lang="vi-VN" sz="9600" dirty="0" smtClean="0">
                <a:latin typeface="Arimo" panose="020B0604020202020204"/>
              </a:rPr>
              <a:t>sẽ có</a:t>
            </a:r>
            <a:r>
              <a:rPr lang="en-US" sz="9600" dirty="0" smtClean="0">
                <a:latin typeface="Arimo" panose="020B0604020202020204"/>
              </a:rPr>
              <a:t> </a:t>
            </a:r>
            <a:r>
              <a:rPr lang="vi-VN" sz="9600" dirty="0" smtClean="0">
                <a:latin typeface="Arimo" panose="020B0604020202020204"/>
              </a:rPr>
              <a:t>cùng </a:t>
            </a:r>
            <a:r>
              <a:rPr lang="vi-VN" sz="9600" dirty="0">
                <a:latin typeface="Arimo" panose="020B0604020202020204"/>
              </a:rPr>
              <a:t>chiều rộng, dựa trên </a:t>
            </a:r>
            <a:r>
              <a:rPr lang="en-US" sz="9600" dirty="0">
                <a:latin typeface="Arimo" panose="020B0604020202020204"/>
              </a:rPr>
              <a:t>item</a:t>
            </a:r>
            <a:r>
              <a:rPr lang="vi-VN" sz="9600" dirty="0" smtClean="0">
                <a:latin typeface="Arimo" panose="020B0604020202020204"/>
              </a:rPr>
              <a:t> </a:t>
            </a:r>
            <a:r>
              <a:rPr lang="vi-VN" sz="9600" dirty="0">
                <a:latin typeface="Arimo" panose="020B0604020202020204"/>
              </a:rPr>
              <a:t>rộng nhất.</a:t>
            </a:r>
            <a:endParaRPr lang="en-US" sz="96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22</a:t>
            </a:fld>
            <a:endParaRPr sz="1733" dirty="0"/>
          </a:p>
        </p:txBody>
      </p:sp>
    </p:spTree>
    <p:extLst>
      <p:ext uri="{BB962C8B-B14F-4D97-AF65-F5344CB8AC3E}">
        <p14:creationId xmlns:p14="http://schemas.microsoft.com/office/powerpoint/2010/main" val="210312198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3600" b="1" dirty="0" err="1" smtClean="0">
                <a:latin typeface="Arimo" panose="020B0604020202020204"/>
              </a:rPr>
              <a:t>StackPanel</a:t>
            </a:r>
            <a:endParaRPr lang="en-US" sz="3600" b="1" dirty="0" smtClean="0">
              <a:latin typeface="Arimo" panose="020B0604020202020204"/>
            </a:endParaRPr>
          </a:p>
          <a:p>
            <a:pPr>
              <a:spcBef>
                <a:spcPts val="1333"/>
              </a:spcBef>
              <a:spcAft>
                <a:spcPts val="1333"/>
              </a:spcAft>
              <a:buFont typeface="Arial" panose="020B0604020202020204" pitchFamily="34" charset="0"/>
              <a:buChar char="•"/>
            </a:pPr>
            <a:r>
              <a:rPr lang="vi-VN" dirty="0" smtClean="0">
                <a:latin typeface="Arimo" panose="020B0604020202020204"/>
              </a:rPr>
              <a:t>StackPanel</a:t>
            </a:r>
            <a:r>
              <a:rPr lang="en-US" dirty="0" smtClean="0">
                <a:latin typeface="Arimo" panose="020B0604020202020204"/>
              </a:rPr>
              <a:t> </a:t>
            </a:r>
            <a:r>
              <a:rPr lang="vi-VN" dirty="0" smtClean="0">
                <a:latin typeface="Arimo" panose="020B0604020202020204"/>
              </a:rPr>
              <a:t>giống với WrapPanel</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vi-VN" dirty="0" smtClean="0">
                <a:latin typeface="Arimo" panose="020B0604020202020204"/>
              </a:rPr>
              <a:t>StackPanel có một điểm khác biệt quan trọng</a:t>
            </a:r>
            <a:r>
              <a:rPr lang="en-US" dirty="0" smtClean="0">
                <a:latin typeface="Arimo" panose="020B0604020202020204"/>
              </a:rPr>
              <a:t> </a:t>
            </a:r>
            <a:r>
              <a:rPr lang="en-US" dirty="0" err="1" smtClean="0">
                <a:latin typeface="Arimo" panose="020B0604020202020204"/>
              </a:rPr>
              <a:t>đó</a:t>
            </a:r>
            <a:r>
              <a:rPr lang="en-US" dirty="0" smtClean="0">
                <a:latin typeface="Arimo" panose="020B0604020202020204"/>
              </a:rPr>
              <a:t> </a:t>
            </a:r>
            <a:r>
              <a:rPr lang="en-US" dirty="0" err="1" smtClean="0">
                <a:latin typeface="Arimo" panose="020B0604020202020204"/>
              </a:rPr>
              <a:t>là</a:t>
            </a:r>
            <a:r>
              <a:rPr lang="vi-VN" dirty="0" smtClean="0">
                <a:latin typeface="Arimo" panose="020B0604020202020204"/>
              </a:rPr>
              <a:t> </a:t>
            </a:r>
            <a:r>
              <a:rPr lang="en-US" dirty="0" err="1" smtClean="0">
                <a:latin typeface="Arimo" panose="020B0604020202020204"/>
              </a:rPr>
              <a:t>nó</a:t>
            </a:r>
            <a:r>
              <a:rPr lang="vi-VN" dirty="0" smtClean="0">
                <a:latin typeface="Arimo" panose="020B0604020202020204"/>
              </a:rPr>
              <a:t> không bao bọc nội dung. Thay vào đó, nó kéo dài nội dung theo một hướng, cho xếp chồng item sau và item trước lên nhau.</a:t>
            </a:r>
            <a:endParaRPr lang="en-US"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23</a:t>
            </a:fld>
            <a:endParaRPr sz="1733" dirty="0"/>
          </a:p>
        </p:txBody>
      </p:sp>
    </p:spTree>
    <p:extLst>
      <p:ext uri="{BB962C8B-B14F-4D97-AF65-F5344CB8AC3E}">
        <p14:creationId xmlns:p14="http://schemas.microsoft.com/office/powerpoint/2010/main" val="162406510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77500" lnSpcReduction="20000"/>
          </a:bodyPr>
          <a:lstStyle/>
          <a:p>
            <a:pPr>
              <a:spcBef>
                <a:spcPts val="1333"/>
              </a:spcBef>
              <a:spcAft>
                <a:spcPts val="1333"/>
              </a:spcAft>
              <a:buFont typeface="Wingdings" panose="05000000000000000000" pitchFamily="2" charset="2"/>
              <a:buChar char="q"/>
            </a:pPr>
            <a:r>
              <a:rPr lang="en-US" sz="4600" b="1" dirty="0" err="1" smtClean="0">
                <a:latin typeface="Arimo" panose="020B0604020202020204"/>
              </a:rPr>
              <a:t>Dockpanel</a:t>
            </a:r>
            <a:endParaRPr lang="en-US" sz="4600" b="1" dirty="0" smtClean="0">
              <a:latin typeface="Arimo" panose="020B0604020202020204"/>
            </a:endParaRPr>
          </a:p>
          <a:p>
            <a:pPr>
              <a:spcBef>
                <a:spcPts val="1333"/>
              </a:spcBef>
              <a:spcAft>
                <a:spcPts val="1333"/>
              </a:spcAft>
              <a:buFont typeface="Arial" panose="020B0604020202020204" pitchFamily="34" charset="0"/>
              <a:buChar char="•"/>
            </a:pPr>
            <a:r>
              <a:rPr lang="vi-VN" sz="3600" dirty="0">
                <a:latin typeface="Arimo" panose="020B0604020202020204"/>
              </a:rPr>
              <a:t>DockPanel giúp </a:t>
            </a:r>
            <a:r>
              <a:rPr lang="en-US" sz="3600" dirty="0" err="1" smtClean="0">
                <a:latin typeface="Arimo" panose="020B0604020202020204"/>
              </a:rPr>
              <a:t>việc</a:t>
            </a:r>
            <a:r>
              <a:rPr lang="en-US" sz="3600" dirty="0" smtClean="0">
                <a:latin typeface="Arimo" panose="020B0604020202020204"/>
              </a:rPr>
              <a:t> </a:t>
            </a:r>
            <a:r>
              <a:rPr lang="vi-VN" sz="3600" dirty="0" smtClean="0">
                <a:latin typeface="Arimo" panose="020B0604020202020204"/>
              </a:rPr>
              <a:t>cập </a:t>
            </a:r>
            <a:r>
              <a:rPr lang="vi-VN" sz="3600" dirty="0">
                <a:latin typeface="Arimo" panose="020B0604020202020204"/>
              </a:rPr>
              <a:t>nhật nội </a:t>
            </a:r>
            <a:r>
              <a:rPr lang="vi-VN" sz="3600" dirty="0" smtClean="0">
                <a:latin typeface="Arimo" panose="020B0604020202020204"/>
              </a:rPr>
              <a:t>dung</a:t>
            </a:r>
            <a:r>
              <a:rPr lang="en-US" sz="3600" dirty="0" smtClean="0">
                <a:latin typeface="Arimo" panose="020B0604020202020204"/>
              </a:rPr>
              <a:t> </a:t>
            </a:r>
            <a:r>
              <a:rPr lang="vi-VN" sz="3600" dirty="0">
                <a:latin typeface="Arimo" panose="020B0604020202020204"/>
              </a:rPr>
              <a:t>dễ </a:t>
            </a:r>
            <a:r>
              <a:rPr lang="vi-VN" sz="3600" dirty="0" smtClean="0">
                <a:latin typeface="Arimo" panose="020B0604020202020204"/>
              </a:rPr>
              <a:t>dàng</a:t>
            </a:r>
            <a:r>
              <a:rPr lang="en-US" sz="3600" dirty="0" smtClean="0">
                <a:latin typeface="Arimo" panose="020B0604020202020204"/>
              </a:rPr>
              <a:t> </a:t>
            </a:r>
            <a:r>
              <a:rPr lang="en-US" sz="3600" dirty="0" err="1" smtClean="0">
                <a:latin typeface="Arimo" panose="020B0604020202020204"/>
              </a:rPr>
              <a:t>hơn</a:t>
            </a:r>
            <a:r>
              <a:rPr lang="vi-VN" sz="3600" dirty="0" smtClean="0">
                <a:latin typeface="Arimo" panose="020B0604020202020204"/>
              </a:rPr>
              <a:t> </a:t>
            </a:r>
            <a:r>
              <a:rPr lang="vi-VN" sz="3600" dirty="0">
                <a:latin typeface="Arimo" panose="020B0604020202020204"/>
              </a:rPr>
              <a:t>theo cả bốn </a:t>
            </a:r>
            <a:r>
              <a:rPr lang="vi-VN" sz="3600" dirty="0" smtClean="0">
                <a:latin typeface="Arimo" panose="020B0604020202020204"/>
              </a:rPr>
              <a:t>hướng</a:t>
            </a:r>
            <a:r>
              <a:rPr lang="en-US" sz="3600" dirty="0" smtClean="0">
                <a:latin typeface="Arimo" panose="020B0604020202020204"/>
              </a:rPr>
              <a:t>.</a:t>
            </a:r>
          </a:p>
          <a:p>
            <a:pPr>
              <a:spcBef>
                <a:spcPts val="1333"/>
              </a:spcBef>
              <a:spcAft>
                <a:spcPts val="1333"/>
              </a:spcAft>
              <a:buFont typeface="Arial" panose="020B0604020202020204" pitchFamily="34" charset="0"/>
              <a:buChar char="•"/>
            </a:pPr>
            <a:r>
              <a:rPr lang="vi-VN" sz="3600" dirty="0" smtClean="0">
                <a:latin typeface="Arimo" panose="020B0604020202020204"/>
              </a:rPr>
              <a:t>Điều </a:t>
            </a:r>
            <a:r>
              <a:rPr lang="vi-VN" sz="3600" dirty="0">
                <a:latin typeface="Arimo" panose="020B0604020202020204"/>
              </a:rPr>
              <a:t>này làm cho nó trở thành một lựa chọn tuyệt vời trong nhiều tình </a:t>
            </a:r>
            <a:r>
              <a:rPr lang="vi-VN" sz="3600" dirty="0" smtClean="0">
                <a:latin typeface="Arimo" panose="020B0604020202020204"/>
              </a:rPr>
              <a:t>huống</a:t>
            </a:r>
            <a:r>
              <a:rPr lang="en-US" sz="3600" dirty="0" smtClean="0">
                <a:latin typeface="Arimo" panose="020B0604020202020204"/>
              </a:rPr>
              <a:t>.</a:t>
            </a:r>
          </a:p>
          <a:p>
            <a:pPr>
              <a:spcBef>
                <a:spcPts val="1333"/>
              </a:spcBef>
              <a:spcAft>
                <a:spcPts val="1333"/>
              </a:spcAft>
              <a:buFont typeface="Arial" panose="020B0604020202020204" pitchFamily="34" charset="0"/>
              <a:buChar char="•"/>
            </a:pPr>
            <a:r>
              <a:rPr lang="vi-VN" sz="3600" dirty="0">
                <a:latin typeface="Arimo" panose="020B0604020202020204"/>
              </a:rPr>
              <a:t>DockPanel </a:t>
            </a:r>
            <a:r>
              <a:rPr lang="en-US" sz="3600" dirty="0" err="1" smtClean="0">
                <a:latin typeface="Arimo" panose="020B0604020202020204"/>
              </a:rPr>
              <a:t>sẽ</a:t>
            </a:r>
            <a:r>
              <a:rPr lang="en-US" sz="3600" dirty="0" smtClean="0">
                <a:latin typeface="Arimo" panose="020B0604020202020204"/>
              </a:rPr>
              <a:t> </a:t>
            </a:r>
            <a:r>
              <a:rPr lang="vi-VN" sz="3600" dirty="0" smtClean="0">
                <a:latin typeface="Arimo" panose="020B0604020202020204"/>
              </a:rPr>
              <a:t>chia </a:t>
            </a:r>
            <a:r>
              <a:rPr lang="vi-VN" sz="3600" dirty="0">
                <a:latin typeface="Arimo" panose="020B0604020202020204"/>
              </a:rPr>
              <a:t>cửa sổ thành các khu vực cụ thể, đặc biệt vì theo mặc định thi phần tử cuối cùng bên trong DockPanel sẽ tự động lấp đầy phần còn lại của không </a:t>
            </a:r>
            <a:r>
              <a:rPr lang="vi-VN" sz="3600" dirty="0" smtClean="0">
                <a:latin typeface="Arimo" panose="020B0604020202020204"/>
              </a:rPr>
              <a:t>gian</a:t>
            </a:r>
            <a:r>
              <a:rPr lang="en-US" sz="3600" dirty="0" smtClean="0">
                <a:latin typeface="Arimo" panose="020B0604020202020204"/>
              </a:rPr>
              <a:t>,</a:t>
            </a:r>
            <a:r>
              <a:rPr lang="vi-VN" sz="3600" dirty="0" smtClean="0">
                <a:latin typeface="Arimo" panose="020B0604020202020204"/>
              </a:rPr>
              <a:t> trừ </a:t>
            </a:r>
            <a:r>
              <a:rPr lang="vi-VN" sz="3600" dirty="0">
                <a:latin typeface="Arimo" panose="020B0604020202020204"/>
              </a:rPr>
              <a:t>khi tính năng này bị vô hiệu hóa.</a:t>
            </a:r>
            <a:endParaRPr lang="en-US" sz="36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24</a:t>
            </a:fld>
            <a:endParaRPr sz="1733" dirty="0"/>
          </a:p>
        </p:txBody>
      </p:sp>
    </p:spTree>
    <p:extLst>
      <p:ext uri="{BB962C8B-B14F-4D97-AF65-F5344CB8AC3E}">
        <p14:creationId xmlns:p14="http://schemas.microsoft.com/office/powerpoint/2010/main" val="2695486429"/>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25000" lnSpcReduction="20000"/>
          </a:bodyPr>
          <a:lstStyle/>
          <a:p>
            <a:pPr>
              <a:spcBef>
                <a:spcPts val="1333"/>
              </a:spcBef>
              <a:spcAft>
                <a:spcPts val="1333"/>
              </a:spcAft>
              <a:buFont typeface="Wingdings" panose="05000000000000000000" pitchFamily="2" charset="2"/>
              <a:buChar char="q"/>
            </a:pPr>
            <a:r>
              <a:rPr lang="en-US" sz="14400" b="1" dirty="0" smtClean="0">
                <a:latin typeface="Arimo" panose="020B0604020202020204"/>
              </a:rPr>
              <a:t>Grid</a:t>
            </a:r>
          </a:p>
          <a:p>
            <a:pPr>
              <a:spcBef>
                <a:spcPts val="1333"/>
              </a:spcBef>
              <a:spcAft>
                <a:spcPts val="1333"/>
              </a:spcAft>
              <a:buFont typeface="Arial" panose="020B0604020202020204" pitchFamily="34" charset="0"/>
              <a:buChar char="•"/>
            </a:pPr>
            <a:r>
              <a:rPr lang="vi-VN" sz="11200" dirty="0">
                <a:latin typeface="Arimo" panose="020B0604020202020204"/>
              </a:rPr>
              <a:t>Grid có lẽ là phức tạp nhất trong các loại </a:t>
            </a:r>
            <a:r>
              <a:rPr lang="vi-VN" sz="11200" dirty="0" smtClean="0">
                <a:latin typeface="Arimo" panose="020B0604020202020204"/>
              </a:rPr>
              <a:t>panel.</a:t>
            </a:r>
            <a:endParaRPr lang="en-US" sz="11200" dirty="0" smtClean="0">
              <a:latin typeface="Arimo" panose="020B0604020202020204"/>
            </a:endParaRPr>
          </a:p>
          <a:p>
            <a:pPr>
              <a:spcBef>
                <a:spcPts val="1333"/>
              </a:spcBef>
              <a:spcAft>
                <a:spcPts val="1333"/>
              </a:spcAft>
              <a:buFont typeface="Arial" panose="020B0604020202020204" pitchFamily="34" charset="0"/>
              <a:buChar char="•"/>
            </a:pPr>
            <a:r>
              <a:rPr lang="vi-VN" sz="11200" dirty="0">
                <a:latin typeface="Arimo" panose="020B0604020202020204"/>
              </a:rPr>
              <a:t>Một Grid có thể chứa nhiều hàng và </a:t>
            </a:r>
            <a:r>
              <a:rPr lang="vi-VN" sz="11200" dirty="0" smtClean="0">
                <a:latin typeface="Arimo" panose="020B0604020202020204"/>
              </a:rPr>
              <a:t>cột.</a:t>
            </a:r>
            <a:endParaRPr lang="en-US" sz="11200" dirty="0" smtClean="0">
              <a:latin typeface="Arimo" panose="020B0604020202020204"/>
            </a:endParaRPr>
          </a:p>
          <a:p>
            <a:pPr>
              <a:spcBef>
                <a:spcPts val="1333"/>
              </a:spcBef>
              <a:spcAft>
                <a:spcPts val="1333"/>
              </a:spcAft>
              <a:buFont typeface="Arial" panose="020B0604020202020204" pitchFamily="34" charset="0"/>
              <a:buChar char="•"/>
            </a:pPr>
            <a:r>
              <a:rPr lang="vi-VN" sz="11200" dirty="0" smtClean="0">
                <a:latin typeface="Arimo" panose="020B0604020202020204"/>
              </a:rPr>
              <a:t>Bạn</a:t>
            </a:r>
            <a:r>
              <a:rPr lang="en-US" sz="11200" dirty="0" smtClean="0">
                <a:latin typeface="Arimo" panose="020B0604020202020204"/>
              </a:rPr>
              <a:t> </a:t>
            </a:r>
            <a:r>
              <a:rPr lang="en-US" sz="11200" dirty="0" err="1" smtClean="0">
                <a:latin typeface="Arimo" panose="020B0604020202020204"/>
              </a:rPr>
              <a:t>cần</a:t>
            </a:r>
            <a:r>
              <a:rPr lang="vi-VN" sz="11200" dirty="0" smtClean="0">
                <a:latin typeface="Arimo" panose="020B0604020202020204"/>
              </a:rPr>
              <a:t> </a:t>
            </a:r>
            <a:r>
              <a:rPr lang="vi-VN" sz="11200" dirty="0">
                <a:latin typeface="Arimo" panose="020B0604020202020204"/>
              </a:rPr>
              <a:t>xác định chiều cao cho mỗi hàng và chiều rộng cho mỗi cột, theo số lượng pixel tuyệt đối, theo tỷ lệ phần trăm của không gian có sẵn hoặc dưới dạng tự động, trong đó hàng hoặc cột sẽ tự động điều chỉnh kích thước của nó tùy thuộc vào </a:t>
            </a:r>
            <a:r>
              <a:rPr lang="en-US" sz="11200" dirty="0" smtClean="0">
                <a:latin typeface="Arimo" panose="020B0604020202020204"/>
              </a:rPr>
              <a:t>n</a:t>
            </a:r>
            <a:r>
              <a:rPr lang="vi-VN" sz="11200" dirty="0" smtClean="0">
                <a:latin typeface="Arimo" panose="020B0604020202020204"/>
              </a:rPr>
              <a:t>ội dung.</a:t>
            </a:r>
            <a:endParaRPr lang="en-US" sz="11200" dirty="0" smtClean="0">
              <a:latin typeface="Arimo" panose="020B0604020202020204"/>
            </a:endParaRPr>
          </a:p>
          <a:p>
            <a:pPr>
              <a:spcBef>
                <a:spcPts val="1333"/>
              </a:spcBef>
              <a:spcAft>
                <a:spcPts val="1333"/>
              </a:spcAft>
              <a:buFont typeface="Arial" panose="020B0604020202020204" pitchFamily="34" charset="0"/>
              <a:buChar char="•"/>
            </a:pPr>
            <a:r>
              <a:rPr lang="vi-VN" sz="11200" dirty="0" smtClean="0">
                <a:latin typeface="Arimo" panose="020B0604020202020204"/>
              </a:rPr>
              <a:t>Sử </a:t>
            </a:r>
            <a:r>
              <a:rPr lang="vi-VN" sz="11200" dirty="0">
                <a:latin typeface="Arimo" panose="020B0604020202020204"/>
              </a:rPr>
              <a:t>dụng Grid khi các panel khác không thực hiện việc nào </a:t>
            </a:r>
            <a:r>
              <a:rPr lang="vi-VN" sz="11200" dirty="0" smtClean="0">
                <a:latin typeface="Arimo" panose="020B0604020202020204"/>
              </a:rPr>
              <a:t>đó</a:t>
            </a:r>
            <a:r>
              <a:rPr lang="en-US" sz="11200" dirty="0">
                <a:latin typeface="Arimo" panose="020B0604020202020204"/>
              </a:rPr>
              <a:t>.</a:t>
            </a:r>
            <a:endParaRPr lang="en-US" sz="112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25</a:t>
            </a:fld>
            <a:endParaRPr sz="1733" dirty="0"/>
          </a:p>
        </p:txBody>
      </p:sp>
    </p:spTree>
    <p:extLst>
      <p:ext uri="{BB962C8B-B14F-4D97-AF65-F5344CB8AC3E}">
        <p14:creationId xmlns:p14="http://schemas.microsoft.com/office/powerpoint/2010/main" val="55391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lnSpcReduction="10000"/>
          </a:bodyPr>
          <a:lstStyle/>
          <a:p>
            <a:pPr>
              <a:spcBef>
                <a:spcPts val="1333"/>
              </a:spcBef>
              <a:spcAft>
                <a:spcPts val="1333"/>
              </a:spcAft>
              <a:buFont typeface="Wingdings" panose="05000000000000000000" pitchFamily="2" charset="2"/>
              <a:buChar char="q"/>
            </a:pPr>
            <a:r>
              <a:rPr lang="en-US" sz="3600" b="1" dirty="0" smtClean="0">
                <a:latin typeface="Arimo" panose="020B0604020202020204"/>
              </a:rPr>
              <a:t>Grid</a:t>
            </a:r>
          </a:p>
          <a:p>
            <a:pPr>
              <a:spcBef>
                <a:spcPts val="1333"/>
              </a:spcBef>
              <a:spcAft>
                <a:spcPts val="1333"/>
              </a:spcAft>
              <a:buFont typeface="Arial" panose="020B0604020202020204" pitchFamily="34" charset="0"/>
              <a:buChar char="•"/>
            </a:pPr>
            <a:r>
              <a:rPr lang="vi-VN" dirty="0">
                <a:latin typeface="Arimo" panose="020B0604020202020204"/>
              </a:rPr>
              <a:t>Grid mặc định là mỗi control sẽ chiếm một ô, nhưng đôi khi bạn muốn một control nhất định sẽ chiếm nhiều hàng hoặc cột </a:t>
            </a:r>
            <a:r>
              <a:rPr lang="vi-VN" dirty="0" smtClean="0">
                <a:latin typeface="Arimo" panose="020B0604020202020204"/>
              </a:rPr>
              <a:t>hơn.</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vi-VN" dirty="0" smtClean="0">
                <a:latin typeface="Arimo" panose="020B0604020202020204"/>
              </a:rPr>
              <a:t>Grid </a:t>
            </a:r>
            <a:r>
              <a:rPr lang="vi-VN" dirty="0">
                <a:latin typeface="Arimo" panose="020B0604020202020204"/>
              </a:rPr>
              <a:t>làm điều này </a:t>
            </a:r>
            <a:r>
              <a:rPr lang="vi-VN" dirty="0" smtClean="0">
                <a:latin typeface="Arimo" panose="020B0604020202020204"/>
              </a:rPr>
              <a:t>với </a:t>
            </a:r>
            <a:r>
              <a:rPr lang="vi-VN" dirty="0">
                <a:latin typeface="Arimo" panose="020B0604020202020204"/>
              </a:rPr>
              <a:t>các thuộc tính </a:t>
            </a:r>
            <a:r>
              <a:rPr lang="en-US" dirty="0">
                <a:latin typeface="Arimo" panose="020B0604020202020204"/>
              </a:rPr>
              <a:t>đ</a:t>
            </a:r>
            <a:r>
              <a:rPr lang="vi-VN" dirty="0" smtClean="0">
                <a:latin typeface="Arimo" panose="020B0604020202020204"/>
              </a:rPr>
              <a:t>ính </a:t>
            </a:r>
            <a:r>
              <a:rPr lang="vi-VN" dirty="0">
                <a:latin typeface="Arimo" panose="020B0604020202020204"/>
              </a:rPr>
              <a:t>kèm ColumnSpan và </a:t>
            </a:r>
            <a:r>
              <a:rPr lang="vi-VN" dirty="0" smtClean="0">
                <a:latin typeface="Arimo" panose="020B0604020202020204"/>
              </a:rPr>
              <a:t>RowSpan.Giá </a:t>
            </a:r>
            <a:r>
              <a:rPr lang="vi-VN" dirty="0">
                <a:latin typeface="Arimo" panose="020B0604020202020204"/>
              </a:rPr>
              <a:t>trị mặc định cho thuộc tính này rõ ràng là 1, nhưng bạn có thể chỉ định một số lớn hơn để làm cho control kéo dài nhiều hàng hoặc cột hơn</a:t>
            </a:r>
            <a:r>
              <a:rPr lang="vi-VN" sz="3600" b="1" dirty="0">
                <a:latin typeface="Arimo" panose="020B0604020202020204"/>
              </a:rPr>
              <a:t>.</a:t>
            </a:r>
            <a:endParaRPr lang="en-US" sz="3600" b="1" dirty="0" smtClean="0">
              <a:latin typeface="Arimo" panose="020B0604020202020204"/>
            </a:endParaRPr>
          </a:p>
          <a:p>
            <a:pPr marL="0" indent="0">
              <a:spcBef>
                <a:spcPts val="1333"/>
              </a:spcBef>
              <a:spcAft>
                <a:spcPts val="1333"/>
              </a:spcAft>
              <a:buNone/>
            </a:pPr>
            <a:endParaRPr lang="en-US" sz="4400" b="1"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26</a:t>
            </a:fld>
            <a:endParaRPr sz="1733" dirty="0"/>
          </a:p>
        </p:txBody>
      </p:sp>
    </p:spTree>
    <p:extLst>
      <p:ext uri="{BB962C8B-B14F-4D97-AF65-F5344CB8AC3E}">
        <p14:creationId xmlns:p14="http://schemas.microsoft.com/office/powerpoint/2010/main" val="110550112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3600" b="1" dirty="0" smtClean="0">
                <a:latin typeface="Arimo" panose="020B0604020202020204"/>
              </a:rPr>
              <a:t>Grid</a:t>
            </a:r>
          </a:p>
          <a:p>
            <a:pPr>
              <a:spcBef>
                <a:spcPts val="1333"/>
              </a:spcBef>
              <a:spcAft>
                <a:spcPts val="1333"/>
              </a:spcAft>
              <a:buFont typeface="Arial" panose="020B0604020202020204" pitchFamily="34" charset="0"/>
              <a:buChar char="•"/>
            </a:pPr>
            <a:r>
              <a:rPr lang="vi-VN" dirty="0">
                <a:latin typeface="Arimo" panose="020B0604020202020204"/>
              </a:rPr>
              <a:t>ColumnSpan và </a:t>
            </a:r>
            <a:r>
              <a:rPr lang="vi-VN" dirty="0" smtClean="0">
                <a:latin typeface="Arimo" panose="020B0604020202020204"/>
              </a:rPr>
              <a:t>RowSpan</a:t>
            </a:r>
            <a:r>
              <a:rPr lang="en-US" dirty="0" smtClean="0">
                <a:latin typeface="Arimo" panose="020B0604020202020204"/>
              </a:rPr>
              <a:t> </a:t>
            </a:r>
            <a:r>
              <a:rPr lang="en-US" dirty="0" err="1" smtClean="0">
                <a:latin typeface="Arimo" panose="020B0604020202020204"/>
              </a:rPr>
              <a:t>cho</a:t>
            </a:r>
            <a:r>
              <a:rPr lang="en-US" dirty="0" smtClean="0">
                <a:latin typeface="Arimo" panose="020B0604020202020204"/>
              </a:rPr>
              <a:t> </a:t>
            </a:r>
            <a:r>
              <a:rPr lang="en-US" dirty="0" err="1" smtClean="0">
                <a:latin typeface="Arimo" panose="020B0604020202020204"/>
              </a:rPr>
              <a:t>phép</a:t>
            </a:r>
            <a:r>
              <a:rPr lang="en-US" dirty="0" smtClean="0">
                <a:latin typeface="Arimo" panose="020B0604020202020204"/>
              </a:rPr>
              <a:t> </a:t>
            </a:r>
            <a:r>
              <a:rPr lang="vi-VN" dirty="0">
                <a:latin typeface="Arimo" panose="020B0604020202020204"/>
              </a:rPr>
              <a:t>bạn có thể dễ dàng quyết định mỗi hàng hoặc cột sẽ chiếm bao nhiêu không gian, nhưng nếu bạn muốn cho phép người dùng thay đổi </a:t>
            </a:r>
            <a:r>
              <a:rPr lang="en-US" dirty="0" err="1" smtClean="0">
                <a:latin typeface="Arimo" panose="020B0604020202020204"/>
              </a:rPr>
              <a:t>nó</a:t>
            </a:r>
            <a:r>
              <a:rPr lang="en-US" dirty="0" smtClean="0">
                <a:latin typeface="Arimo" panose="020B0604020202020204"/>
              </a:rPr>
              <a:t> </a:t>
            </a:r>
            <a:r>
              <a:rPr lang="vi-VN" dirty="0" smtClean="0">
                <a:latin typeface="Arimo" panose="020B0604020202020204"/>
              </a:rPr>
              <a:t>thì</a:t>
            </a:r>
            <a:r>
              <a:rPr lang="en-US" dirty="0" smtClean="0">
                <a:latin typeface="Arimo" panose="020B0604020202020204"/>
              </a:rPr>
              <a:t> </a:t>
            </a:r>
            <a:r>
              <a:rPr lang="en-US" dirty="0" err="1" smtClean="0">
                <a:latin typeface="Arimo" panose="020B0604020202020204"/>
              </a:rPr>
              <a:t>GridSplitter</a:t>
            </a:r>
            <a:r>
              <a:rPr lang="en-US" dirty="0" smtClean="0">
                <a:latin typeface="Arimo" panose="020B0604020202020204"/>
              </a:rPr>
              <a:t> </a:t>
            </a:r>
            <a:r>
              <a:rPr lang="en-US" dirty="0" err="1" smtClean="0">
                <a:latin typeface="Arimo" panose="020B0604020202020204"/>
              </a:rPr>
              <a:t>sẽ</a:t>
            </a:r>
            <a:r>
              <a:rPr lang="en-US" dirty="0" smtClean="0">
                <a:latin typeface="Arimo" panose="020B0604020202020204"/>
              </a:rPr>
              <a:t> </a:t>
            </a:r>
            <a:r>
              <a:rPr lang="en-US" dirty="0" err="1" smtClean="0">
                <a:latin typeface="Arimo" panose="020B0604020202020204"/>
              </a:rPr>
              <a:t>làm</a:t>
            </a:r>
            <a:r>
              <a:rPr lang="en-US" dirty="0" smtClean="0">
                <a:latin typeface="Arimo" panose="020B0604020202020204"/>
              </a:rPr>
              <a:t> </a:t>
            </a:r>
            <a:r>
              <a:rPr lang="en-US" dirty="0" err="1" smtClean="0">
                <a:latin typeface="Arimo" panose="020B0604020202020204"/>
              </a:rPr>
              <a:t>điều</a:t>
            </a:r>
            <a:r>
              <a:rPr lang="en-US" dirty="0" smtClean="0">
                <a:latin typeface="Arimo" panose="020B0604020202020204"/>
              </a:rPr>
              <a:t> </a:t>
            </a:r>
            <a:r>
              <a:rPr lang="en-US" dirty="0" err="1" smtClean="0">
                <a:latin typeface="Arimo" panose="020B0604020202020204"/>
              </a:rPr>
              <a:t>này</a:t>
            </a:r>
            <a:r>
              <a:rPr lang="en-US" dirty="0" smtClean="0">
                <a:latin typeface="Arimo" panose="020B0604020202020204"/>
              </a:rPr>
              <a:t>.</a:t>
            </a:r>
          </a:p>
          <a:p>
            <a:pPr>
              <a:spcBef>
                <a:spcPts val="1333"/>
              </a:spcBef>
              <a:spcAft>
                <a:spcPts val="1333"/>
              </a:spcAft>
              <a:buFont typeface="Arial" panose="020B0604020202020204" pitchFamily="34" charset="0"/>
              <a:buChar char="•"/>
            </a:pPr>
            <a:r>
              <a:rPr lang="vi-VN" dirty="0">
                <a:latin typeface="Arimo" panose="020B0604020202020204"/>
              </a:rPr>
              <a:t>GridSplitter được sử dụng rất đơn giản bằng cách thêm nó vào một cột hoặc một hàng trong Grid, với khoảng không gian thích hợp cho </a:t>
            </a:r>
            <a:r>
              <a:rPr lang="vi-VN" dirty="0" smtClean="0">
                <a:latin typeface="Arimo" panose="020B0604020202020204"/>
              </a:rPr>
              <a:t>nó</a:t>
            </a:r>
            <a:r>
              <a:rPr lang="en-US" dirty="0" smtClean="0">
                <a:latin typeface="Arimo" panose="020B0604020202020204"/>
              </a:rPr>
              <a:t>.</a:t>
            </a:r>
          </a:p>
          <a:p>
            <a:pPr marL="0" indent="0">
              <a:spcBef>
                <a:spcPts val="1333"/>
              </a:spcBef>
              <a:spcAft>
                <a:spcPts val="1333"/>
              </a:spcAft>
              <a:buNone/>
            </a:pPr>
            <a:endParaRPr lang="en-US" sz="24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27</a:t>
            </a:fld>
            <a:endParaRPr sz="1733" dirty="0"/>
          </a:p>
        </p:txBody>
      </p:sp>
    </p:spTree>
    <p:extLst>
      <p:ext uri="{BB962C8B-B14F-4D97-AF65-F5344CB8AC3E}">
        <p14:creationId xmlns:p14="http://schemas.microsoft.com/office/powerpoint/2010/main" val="230924654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3600" b="1" dirty="0" err="1" smtClean="0">
                <a:latin typeface="Arimo" panose="020B0604020202020204"/>
              </a:rPr>
              <a:t>UniformGrid</a:t>
            </a:r>
            <a:endParaRPr lang="en-US" sz="3600" b="1" dirty="0" smtClean="0">
              <a:latin typeface="Arimo" panose="020B0604020202020204"/>
            </a:endParaRPr>
          </a:p>
          <a:p>
            <a:pPr>
              <a:spcBef>
                <a:spcPts val="1333"/>
              </a:spcBef>
              <a:spcAft>
                <a:spcPts val="1333"/>
              </a:spcAft>
              <a:buFont typeface="Arial" panose="020B0604020202020204" pitchFamily="34" charset="0"/>
              <a:buChar char="•"/>
            </a:pPr>
            <a:r>
              <a:rPr lang="vi-VN" dirty="0">
                <a:latin typeface="Arimo" panose="020B0604020202020204"/>
              </a:rPr>
              <a:t>UniformGrid giống như Grid, với khả năng có nhiều hàng và cột, nhưng có một điểm khác biệt quan trọng: Tất cả các hàng và cột sẽ có cùng kích </a:t>
            </a:r>
            <a:r>
              <a:rPr lang="vi-VN" dirty="0" smtClean="0">
                <a:latin typeface="Arimo" panose="020B0604020202020204"/>
              </a:rPr>
              <a:t>thước</a:t>
            </a:r>
            <a:r>
              <a:rPr lang="en-US" dirty="0" smtClean="0">
                <a:latin typeface="Arimo" panose="020B0604020202020204"/>
              </a:rPr>
              <a:t>.</a:t>
            </a:r>
          </a:p>
          <a:p>
            <a:pPr>
              <a:spcBef>
                <a:spcPts val="1333"/>
              </a:spcBef>
              <a:spcAft>
                <a:spcPts val="1333"/>
              </a:spcAft>
              <a:buFont typeface="Arial" panose="020B0604020202020204" pitchFamily="34" charset="0"/>
              <a:buChar char="•"/>
            </a:pPr>
            <a:r>
              <a:rPr lang="vi-VN" dirty="0" smtClean="0">
                <a:latin typeface="Arimo" panose="020B0604020202020204"/>
              </a:rPr>
              <a:t>Sử dụng</a:t>
            </a:r>
            <a:r>
              <a:rPr lang="en-US" dirty="0" smtClean="0">
                <a:latin typeface="Arimo" panose="020B0604020202020204"/>
              </a:rPr>
              <a:t> </a:t>
            </a:r>
            <a:r>
              <a:rPr lang="vi-VN" dirty="0" smtClean="0">
                <a:latin typeface="Arimo" panose="020B0604020202020204"/>
              </a:rPr>
              <a:t>UniformGrid</a:t>
            </a:r>
            <a:r>
              <a:rPr lang="en-US" dirty="0">
                <a:latin typeface="Arimo" panose="020B0604020202020204"/>
              </a:rPr>
              <a:t> </a:t>
            </a:r>
            <a:r>
              <a:rPr lang="vi-VN" dirty="0" smtClean="0">
                <a:latin typeface="Arimo" panose="020B0604020202020204"/>
              </a:rPr>
              <a:t>khi </a:t>
            </a:r>
            <a:r>
              <a:rPr lang="vi-VN" dirty="0">
                <a:latin typeface="Arimo" panose="020B0604020202020204"/>
              </a:rPr>
              <a:t>bạn cần grid mà không cần chỉ định các kích thước khác nhau cho các hàng và </a:t>
            </a:r>
            <a:r>
              <a:rPr lang="vi-VN" dirty="0" smtClean="0">
                <a:latin typeface="Arimo" panose="020B0604020202020204"/>
              </a:rPr>
              <a:t>cột</a:t>
            </a:r>
            <a:endParaRPr lang="en-US" sz="58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3</a:t>
            </a:r>
            <a:r>
              <a:rPr lang="en-US" sz="5400" b="1" dirty="0" smtClean="0">
                <a:latin typeface="Arimo" panose="020B0604020202020204" charset="0"/>
                <a:ea typeface="Arimo" panose="020B0604020202020204" charset="0"/>
                <a:cs typeface="Arimo" panose="020B0604020202020204" charset="0"/>
              </a:rPr>
              <a:t>.Panel</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28</a:t>
            </a:fld>
            <a:endParaRPr sz="1733" dirty="0"/>
          </a:p>
        </p:txBody>
      </p:sp>
    </p:spTree>
    <p:extLst>
      <p:ext uri="{BB962C8B-B14F-4D97-AF65-F5344CB8AC3E}">
        <p14:creationId xmlns:p14="http://schemas.microsoft.com/office/powerpoint/2010/main" val="135467708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300" b="1" dirty="0" err="1" smtClean="0">
                <a:latin typeface="Arimo" panose="020B0604020202020204" charset="0"/>
                <a:ea typeface="Arimo" panose="020B0604020202020204" charset="0"/>
                <a:cs typeface="Arimo" panose="020B0604020202020204" charset="0"/>
              </a:rPr>
              <a:t>Khái</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niệm</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Data </a:t>
            </a:r>
            <a:r>
              <a:rPr lang="vi-VN" dirty="0" smtClean="0">
                <a:latin typeface="Arimo" panose="020B0604020202020204" charset="0"/>
                <a:ea typeface="Arimo" panose="020B0604020202020204" charset="0"/>
                <a:cs typeface="Arimo" panose="020B0604020202020204" charset="0"/>
              </a:rPr>
              <a:t>binding</a:t>
            </a:r>
            <a:r>
              <a:rPr lang="en-US" dirty="0" smtClean="0">
                <a:latin typeface="Arimo" panose="020B0604020202020204"/>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là </a:t>
            </a:r>
            <a:r>
              <a:rPr lang="vi-VN" dirty="0">
                <a:latin typeface="Arimo" panose="020B0604020202020204" charset="0"/>
                <a:ea typeface="Arimo" panose="020B0604020202020204" charset="0"/>
                <a:cs typeface="Arimo" panose="020B0604020202020204" charset="0"/>
              </a:rPr>
              <a:t>quá trình thiết lập kết nối giữa giao diện người dùng ứng dụng và dữ liệu mà nó hiển thị</a:t>
            </a:r>
            <a:r>
              <a:rPr lang="vi-VN" dirty="0" smtClean="0">
                <a:latin typeface="Arimo" panose="020B0604020202020204" charset="0"/>
                <a:ea typeface="Arimo" panose="020B0604020202020204" charset="0"/>
                <a:cs typeface="Arimo" panose="020B0604020202020204" charset="0"/>
              </a:rPr>
              <a:t>.</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a:ea typeface="Arimo" panose="020B0604020202020204" charset="0"/>
                <a:cs typeface="Arimo" panose="020B0604020202020204" charset="0"/>
              </a:rPr>
              <a:t>Nếu liên </a:t>
            </a:r>
            <a:r>
              <a:rPr lang="vi-VN" dirty="0" smtClean="0">
                <a:latin typeface="Arimo" panose="020B0604020202020204"/>
                <a:ea typeface="Arimo" panose="020B0604020202020204" charset="0"/>
                <a:cs typeface="Arimo" panose="020B0604020202020204" charset="0"/>
              </a:rPr>
              <a:t>kết</a:t>
            </a:r>
            <a:r>
              <a:rPr lang="en-US" dirty="0" smtClean="0">
                <a:latin typeface="Arimo" panose="020B0604020202020204"/>
                <a:ea typeface="Arimo" panose="020B0604020202020204" charset="0"/>
                <a:cs typeface="Arimo" panose="020B0604020202020204" charset="0"/>
              </a:rPr>
              <a:t> </a:t>
            </a:r>
            <a:r>
              <a:rPr lang="en-US" dirty="0" err="1" smtClean="0">
                <a:latin typeface="Arimo" panose="020B0604020202020204"/>
                <a:ea typeface="Arimo" panose="020B0604020202020204" charset="0"/>
                <a:cs typeface="Arimo" panose="020B0604020202020204" charset="0"/>
              </a:rPr>
              <a:t>được</a:t>
            </a:r>
            <a:r>
              <a:rPr lang="vi-VN" dirty="0" smtClean="0">
                <a:latin typeface="Arimo" panose="020B0604020202020204"/>
                <a:ea typeface="Arimo" panose="020B0604020202020204" charset="0"/>
                <a:cs typeface="Arimo" panose="020B0604020202020204" charset="0"/>
              </a:rPr>
              <a:t> </a:t>
            </a:r>
            <a:r>
              <a:rPr lang="vi-VN" dirty="0">
                <a:latin typeface="Arimo" panose="020B0604020202020204"/>
                <a:ea typeface="Arimo" panose="020B0604020202020204" charset="0"/>
                <a:cs typeface="Arimo" panose="020B0604020202020204" charset="0"/>
              </a:rPr>
              <a:t>cài đặt chính xác và dữ liệu cung </a:t>
            </a:r>
            <a:r>
              <a:rPr lang="vi-VN" dirty="0" smtClean="0">
                <a:latin typeface="Arimo" panose="020B0604020202020204"/>
                <a:ea typeface="Arimo" panose="020B0604020202020204" charset="0"/>
                <a:cs typeface="Arimo" panose="020B0604020202020204" charset="0"/>
              </a:rPr>
              <a:t>cấp</a:t>
            </a:r>
            <a:r>
              <a:rPr lang="en-US" dirty="0" smtClean="0">
                <a:latin typeface="Arimo" panose="020B0604020202020204"/>
                <a:ea typeface="Arimo" panose="020B0604020202020204" charset="0"/>
                <a:cs typeface="Arimo" panose="020B0604020202020204" charset="0"/>
              </a:rPr>
              <a:t> </a:t>
            </a:r>
            <a:r>
              <a:rPr lang="vi-VN" dirty="0" smtClean="0">
                <a:latin typeface="Arimo" panose="020B0604020202020204"/>
                <a:ea typeface="Arimo" panose="020B0604020202020204" charset="0"/>
                <a:cs typeface="Arimo" panose="020B0604020202020204" charset="0"/>
              </a:rPr>
              <a:t>thích </a:t>
            </a:r>
            <a:r>
              <a:rPr lang="vi-VN" dirty="0">
                <a:latin typeface="Arimo" panose="020B0604020202020204"/>
                <a:ea typeface="Arimo" panose="020B0604020202020204" charset="0"/>
                <a:cs typeface="Arimo" panose="020B0604020202020204" charset="0"/>
              </a:rPr>
              <a:t>hợp, khi dữ liệu thay đổi giá </a:t>
            </a:r>
            <a:r>
              <a:rPr lang="vi-VN" dirty="0" smtClean="0">
                <a:latin typeface="Arimo" panose="020B0604020202020204"/>
                <a:ea typeface="Arimo" panose="020B0604020202020204" charset="0"/>
                <a:cs typeface="Arimo" panose="020B0604020202020204" charset="0"/>
              </a:rPr>
              <a:t>trị, </a:t>
            </a:r>
            <a:r>
              <a:rPr lang="vi-VN" dirty="0">
                <a:latin typeface="Arimo" panose="020B0604020202020204"/>
                <a:ea typeface="Arimo" panose="020B0604020202020204" charset="0"/>
                <a:cs typeface="Arimo" panose="020B0604020202020204" charset="0"/>
              </a:rPr>
              <a:t>các phần tử được liên kết với dữ </a:t>
            </a:r>
            <a:r>
              <a:rPr lang="vi-VN" dirty="0" smtClean="0">
                <a:latin typeface="Arimo" panose="020B0604020202020204"/>
                <a:ea typeface="Arimo" panose="020B0604020202020204" charset="0"/>
                <a:cs typeface="Arimo" panose="020B0604020202020204" charset="0"/>
              </a:rPr>
              <a:t>liệu</a:t>
            </a:r>
            <a:r>
              <a:rPr lang="en-US" dirty="0" smtClean="0">
                <a:latin typeface="Arimo" panose="020B0604020202020204"/>
                <a:ea typeface="Arimo" panose="020B0604020202020204" charset="0"/>
                <a:cs typeface="Arimo" panose="020B0604020202020204" charset="0"/>
              </a:rPr>
              <a:t> </a:t>
            </a:r>
            <a:r>
              <a:rPr lang="en-US" dirty="0" err="1" smtClean="0">
                <a:latin typeface="Arimo" panose="020B0604020202020204"/>
                <a:ea typeface="Arimo" panose="020B0604020202020204" charset="0"/>
                <a:cs typeface="Arimo" panose="020B0604020202020204" charset="0"/>
              </a:rPr>
              <a:t>đó</a:t>
            </a:r>
            <a:r>
              <a:rPr lang="vi-VN" dirty="0" smtClean="0">
                <a:latin typeface="Arimo" panose="020B0604020202020204"/>
                <a:ea typeface="Arimo" panose="020B0604020202020204" charset="0"/>
                <a:cs typeface="Arimo" panose="020B0604020202020204" charset="0"/>
              </a:rPr>
              <a:t> </a:t>
            </a:r>
            <a:r>
              <a:rPr lang="vi-VN" dirty="0">
                <a:latin typeface="Arimo" panose="020B0604020202020204"/>
                <a:ea typeface="Arimo" panose="020B0604020202020204" charset="0"/>
                <a:cs typeface="Arimo" panose="020B0604020202020204" charset="0"/>
              </a:rPr>
              <a:t>sẽ tự </a:t>
            </a:r>
            <a:r>
              <a:rPr lang="vi-VN" dirty="0" smtClean="0">
                <a:latin typeface="Arimo" panose="020B0604020202020204"/>
                <a:ea typeface="Arimo" panose="020B0604020202020204" charset="0"/>
                <a:cs typeface="Arimo" panose="020B0604020202020204" charset="0"/>
              </a:rPr>
              <a:t>động</a:t>
            </a:r>
            <a:r>
              <a:rPr lang="en-US" dirty="0" smtClean="0">
                <a:latin typeface="Arimo" panose="020B0604020202020204"/>
                <a:ea typeface="Arimo" panose="020B0604020202020204" charset="0"/>
                <a:cs typeface="Arimo" panose="020B0604020202020204" charset="0"/>
              </a:rPr>
              <a:t> </a:t>
            </a:r>
            <a:r>
              <a:rPr lang="vi-VN" dirty="0" smtClean="0">
                <a:latin typeface="Arimo" panose="020B0604020202020204"/>
                <a:ea typeface="Arimo" panose="020B0604020202020204" charset="0"/>
                <a:cs typeface="Arimo" panose="020B0604020202020204" charset="0"/>
              </a:rPr>
              <a:t>thay đổi</a:t>
            </a:r>
            <a:r>
              <a:rPr lang="en-US" dirty="0" smtClean="0">
                <a:latin typeface="Arimo" panose="020B0604020202020204"/>
                <a:ea typeface="Arimo" panose="020B0604020202020204" charset="0"/>
                <a:cs typeface="Arimo" panose="020B0604020202020204" charset="0"/>
              </a:rPr>
              <a:t>.</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29</a:t>
            </a:fld>
            <a:endParaRPr sz="1733" dirty="0"/>
          </a:p>
        </p:txBody>
      </p:sp>
    </p:spTree>
    <p:extLst>
      <p:ext uri="{BB962C8B-B14F-4D97-AF65-F5344CB8AC3E}">
        <p14:creationId xmlns:p14="http://schemas.microsoft.com/office/powerpoint/2010/main" val="31127272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901337"/>
            <a:ext cx="10192400" cy="5399796"/>
          </a:xfrm>
          <a:prstGeom prst="rect">
            <a:avLst/>
          </a:prstGeom>
        </p:spPr>
        <p:txBody>
          <a:bodyPr spcFirstLastPara="1" vert="horz" wrap="square" lIns="0" tIns="0" rIns="0" bIns="0" rtlCol="0" anchor="t" anchorCtr="0">
            <a:noAutofit/>
          </a:bodyPr>
          <a:lstStyle/>
          <a:p>
            <a:pPr marL="0" indent="0">
              <a:spcBef>
                <a:spcPts val="1333"/>
              </a:spcBef>
              <a:spcAft>
                <a:spcPts val="1333"/>
              </a:spcAft>
              <a:buNone/>
            </a:pPr>
            <a:r>
              <a:rPr lang="en-US" sz="4800" b="1" dirty="0">
                <a:latin typeface="Arimo" panose="020B0604020202020204" charset="0"/>
                <a:ea typeface="Arimo" panose="020B0604020202020204" charset="0"/>
                <a:cs typeface="Arimo" panose="020B0604020202020204" charset="0"/>
              </a:rPr>
              <a:t>1.Tổng </a:t>
            </a:r>
            <a:r>
              <a:rPr lang="en-US" sz="4800" b="1" dirty="0" err="1">
                <a:latin typeface="Arimo" panose="020B0604020202020204" charset="0"/>
                <a:ea typeface="Arimo" panose="020B0604020202020204" charset="0"/>
                <a:cs typeface="Arimo" panose="020B0604020202020204" charset="0"/>
              </a:rPr>
              <a:t>quan</a:t>
            </a:r>
            <a:r>
              <a:rPr lang="en-US" sz="4800" b="1" dirty="0">
                <a:latin typeface="Arimo" panose="020B0604020202020204" charset="0"/>
                <a:ea typeface="Arimo" panose="020B0604020202020204" charset="0"/>
                <a:cs typeface="Arimo" panose="020B0604020202020204" charset="0"/>
              </a:rPr>
              <a:t> </a:t>
            </a:r>
            <a:r>
              <a:rPr lang="en-US" sz="4800" b="1" dirty="0" err="1">
                <a:latin typeface="Arimo" panose="020B0604020202020204" charset="0"/>
                <a:ea typeface="Arimo" panose="020B0604020202020204" charset="0"/>
                <a:cs typeface="Arimo" panose="020B0604020202020204" charset="0"/>
              </a:rPr>
              <a:t>về</a:t>
            </a:r>
            <a:r>
              <a:rPr lang="en-US" sz="4800" b="1" dirty="0">
                <a:latin typeface="Arimo" panose="020B0604020202020204" charset="0"/>
                <a:ea typeface="Arimo" panose="020B0604020202020204" charset="0"/>
                <a:cs typeface="Arimo" panose="020B0604020202020204" charset="0"/>
              </a:rPr>
              <a:t> </a:t>
            </a:r>
            <a:r>
              <a:rPr lang="en-US" sz="4800" b="1" dirty="0" smtClean="0">
                <a:latin typeface="Arimo" panose="020B0604020202020204" charset="0"/>
                <a:ea typeface="Arimo" panose="020B0604020202020204" charset="0"/>
                <a:cs typeface="Arimo" panose="020B0604020202020204" charset="0"/>
              </a:rPr>
              <a:t>WPF</a:t>
            </a:r>
          </a:p>
          <a:p>
            <a:pPr marL="0" indent="0">
              <a:spcBef>
                <a:spcPts val="1333"/>
              </a:spcBef>
              <a:spcAft>
                <a:spcPts val="1333"/>
              </a:spcAft>
              <a:buNone/>
            </a:pPr>
            <a:r>
              <a:rPr lang="en-US" sz="4800" b="1" dirty="0">
                <a:latin typeface="Arimo" panose="020B0604020202020204" charset="0"/>
                <a:ea typeface="Arimo" panose="020B0604020202020204" charset="0"/>
                <a:cs typeface="Arimo" panose="020B0604020202020204" charset="0"/>
              </a:rPr>
              <a:t>2.Tổng </a:t>
            </a:r>
            <a:r>
              <a:rPr lang="en-US" sz="4800" b="1" dirty="0" err="1">
                <a:latin typeface="Arimo" panose="020B0604020202020204" charset="0"/>
                <a:ea typeface="Arimo" panose="020B0604020202020204" charset="0"/>
                <a:cs typeface="Arimo" panose="020B0604020202020204" charset="0"/>
              </a:rPr>
              <a:t>quan</a:t>
            </a:r>
            <a:r>
              <a:rPr lang="en-US" sz="4800" b="1" dirty="0">
                <a:latin typeface="Arimo" panose="020B0604020202020204" charset="0"/>
                <a:ea typeface="Arimo" panose="020B0604020202020204" charset="0"/>
                <a:cs typeface="Arimo" panose="020B0604020202020204" charset="0"/>
              </a:rPr>
              <a:t> </a:t>
            </a:r>
            <a:r>
              <a:rPr lang="en-US" sz="4800" b="1" dirty="0" err="1">
                <a:latin typeface="Arimo" panose="020B0604020202020204" charset="0"/>
                <a:ea typeface="Arimo" panose="020B0604020202020204" charset="0"/>
                <a:cs typeface="Arimo" panose="020B0604020202020204" charset="0"/>
              </a:rPr>
              <a:t>về</a:t>
            </a:r>
            <a:r>
              <a:rPr lang="en-US" sz="4800" b="1" dirty="0">
                <a:latin typeface="Arimo" panose="020B0604020202020204" charset="0"/>
                <a:ea typeface="Arimo" panose="020B0604020202020204" charset="0"/>
                <a:cs typeface="Arimo" panose="020B0604020202020204" charset="0"/>
              </a:rPr>
              <a:t> </a:t>
            </a:r>
            <a:r>
              <a:rPr lang="en-US" sz="4800" b="1" dirty="0" smtClean="0">
                <a:latin typeface="Arimo" panose="020B0604020202020204" charset="0"/>
                <a:ea typeface="Arimo" panose="020B0604020202020204" charset="0"/>
                <a:cs typeface="Arimo" panose="020B0604020202020204" charset="0"/>
              </a:rPr>
              <a:t>XAML</a:t>
            </a:r>
          </a:p>
          <a:p>
            <a:pPr marL="0" indent="0">
              <a:spcBef>
                <a:spcPts val="1333"/>
              </a:spcBef>
              <a:spcAft>
                <a:spcPts val="1333"/>
              </a:spcAft>
              <a:buNone/>
            </a:pPr>
            <a:r>
              <a:rPr lang="en-US" sz="4800" b="1" dirty="0" smtClean="0">
                <a:latin typeface="Arimo" panose="020B0604020202020204" charset="0"/>
                <a:ea typeface="Arimo" panose="020B0604020202020204" charset="0"/>
                <a:cs typeface="Arimo" panose="020B0604020202020204" charset="0"/>
              </a:rPr>
              <a:t>3.Panel</a:t>
            </a:r>
          </a:p>
          <a:p>
            <a:pPr marL="0" indent="0">
              <a:spcBef>
                <a:spcPts val="1333"/>
              </a:spcBef>
              <a:spcAft>
                <a:spcPts val="1333"/>
              </a:spcAft>
              <a:buNone/>
            </a:pPr>
            <a:r>
              <a:rPr lang="en-US" sz="4800" b="1" dirty="0">
                <a:latin typeface="Arimo" panose="020B0604020202020204" charset="0"/>
                <a:ea typeface="Arimo" panose="020B0604020202020204" charset="0"/>
                <a:cs typeface="Arimo" panose="020B0604020202020204" charset="0"/>
              </a:rPr>
              <a:t>4.Data </a:t>
            </a:r>
            <a:r>
              <a:rPr lang="en-US" sz="4800" b="1" dirty="0" smtClean="0">
                <a:latin typeface="Arimo" panose="020B0604020202020204" charset="0"/>
                <a:ea typeface="Arimo" panose="020B0604020202020204" charset="0"/>
                <a:cs typeface="Arimo" panose="020B0604020202020204" charset="0"/>
              </a:rPr>
              <a:t>binding</a:t>
            </a:r>
          </a:p>
          <a:p>
            <a:pPr marL="0" indent="0">
              <a:spcBef>
                <a:spcPts val="1333"/>
              </a:spcBef>
              <a:spcAft>
                <a:spcPts val="1333"/>
              </a:spcAft>
              <a:buNone/>
            </a:pPr>
            <a:r>
              <a:rPr lang="en-US" sz="4800" b="1" dirty="0" smtClean="0">
                <a:latin typeface="Arimo" panose="020B0604020202020204" charset="0"/>
                <a:ea typeface="Arimo" panose="020B0604020202020204" charset="0"/>
                <a:cs typeface="Arimo" panose="020B0604020202020204" charset="0"/>
              </a:rPr>
              <a:t>5.Commands</a:t>
            </a:r>
          </a:p>
          <a:p>
            <a:pPr marL="0" indent="0">
              <a:spcBef>
                <a:spcPts val="1333"/>
              </a:spcBef>
              <a:spcAft>
                <a:spcPts val="1333"/>
              </a:spcAft>
              <a:buNone/>
            </a:pPr>
            <a:endParaRPr lang="en-US" sz="3600"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a:t>
            </a:fld>
            <a:endParaRPr sz="1733" dirty="0"/>
          </a:p>
        </p:txBody>
      </p:sp>
    </p:spTree>
    <p:extLst>
      <p:ext uri="{BB962C8B-B14F-4D97-AF65-F5344CB8AC3E}">
        <p14:creationId xmlns:p14="http://schemas.microsoft.com/office/powerpoint/2010/main" val="412794075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300" b="1" dirty="0" err="1" smtClean="0">
                <a:latin typeface="Arimo" panose="020B0604020202020204" charset="0"/>
                <a:ea typeface="Arimo" panose="020B0604020202020204" charset="0"/>
                <a:cs typeface="Arimo" panose="020B0604020202020204" charset="0"/>
              </a:rPr>
              <a:t>Các</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thành</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phần</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cơ</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bản</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của</a:t>
            </a:r>
            <a:r>
              <a:rPr lang="en-US" sz="4300" b="1" dirty="0" smtClean="0">
                <a:latin typeface="Arimo" panose="020B0604020202020204" charset="0"/>
                <a:ea typeface="Arimo" panose="020B0604020202020204" charset="0"/>
                <a:cs typeface="Arimo" panose="020B0604020202020204" charset="0"/>
              </a:rPr>
              <a:t> Binding</a:t>
            </a:r>
            <a:endParaRPr lang="en-US" sz="4300" b="1"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sz="3000" dirty="0" smtClean="0">
                <a:latin typeface="Arimo" panose="020B0604020202020204" charset="0"/>
                <a:ea typeface="Arimo" panose="020B0604020202020204" charset="0"/>
                <a:cs typeface="Arimo" panose="020B0604020202020204" charset="0"/>
              </a:rPr>
              <a:t>Đ</a:t>
            </a:r>
            <a:r>
              <a:rPr lang="vi-VN" sz="3000" dirty="0" smtClean="0">
                <a:latin typeface="Arimo" panose="020B0604020202020204" charset="0"/>
                <a:ea typeface="Arimo" panose="020B0604020202020204" charset="0"/>
                <a:cs typeface="Arimo" panose="020B0604020202020204" charset="0"/>
              </a:rPr>
              <a:t>ối </a:t>
            </a:r>
            <a:r>
              <a:rPr lang="vi-VN" sz="3000" dirty="0">
                <a:latin typeface="Arimo" panose="020B0604020202020204" charset="0"/>
                <a:ea typeface="Arimo" panose="020B0604020202020204" charset="0"/>
                <a:cs typeface="Arimo" panose="020B0604020202020204" charset="0"/>
              </a:rPr>
              <a:t>tượng </a:t>
            </a:r>
            <a:r>
              <a:rPr lang="vi-VN" sz="3000" dirty="0" smtClean="0">
                <a:latin typeface="Arimo" panose="020B0604020202020204" charset="0"/>
                <a:ea typeface="Arimo" panose="020B0604020202020204" charset="0"/>
                <a:cs typeface="Arimo" panose="020B0604020202020204" charset="0"/>
              </a:rPr>
              <a:t>đích.</a:t>
            </a:r>
            <a:endParaRPr lang="vi-VN" sz="3000"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000" dirty="0">
                <a:latin typeface="Arimo" panose="020B0604020202020204" charset="0"/>
                <a:ea typeface="Arimo" panose="020B0604020202020204" charset="0"/>
                <a:cs typeface="Arimo" panose="020B0604020202020204" charset="0"/>
              </a:rPr>
              <a:t>Thuộc tính </a:t>
            </a:r>
            <a:r>
              <a:rPr lang="en-US" sz="3000" dirty="0" err="1" smtClean="0">
                <a:latin typeface="Arimo" panose="020B0604020202020204" charset="0"/>
                <a:ea typeface="Arimo" panose="020B0604020202020204" charset="0"/>
                <a:cs typeface="Arimo" panose="020B0604020202020204" charset="0"/>
              </a:rPr>
              <a:t>đối</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tượng</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đích</a:t>
            </a:r>
            <a:r>
              <a:rPr lang="vi-VN" sz="3000" dirty="0" smtClean="0">
                <a:latin typeface="Arimo" panose="020B0604020202020204" charset="0"/>
                <a:ea typeface="Arimo" panose="020B0604020202020204" charset="0"/>
                <a:cs typeface="Arimo" panose="020B0604020202020204" charset="0"/>
              </a:rPr>
              <a:t>.</a:t>
            </a:r>
            <a:endParaRPr lang="vi-VN" sz="3000"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sz="3000" dirty="0" err="1" smtClean="0">
                <a:latin typeface="Arimo" panose="020B0604020202020204" charset="0"/>
                <a:ea typeface="Arimo" panose="020B0604020202020204" charset="0"/>
                <a:cs typeface="Arimo" panose="020B0604020202020204" charset="0"/>
              </a:rPr>
              <a:t>Đối</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tượng</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nguồn</a:t>
            </a:r>
            <a:r>
              <a:rPr lang="en-US" sz="3000" dirty="0">
                <a:latin typeface="Arimo" panose="020B0604020202020204" charset="0"/>
                <a:ea typeface="Arimo" panose="020B0604020202020204" charset="0"/>
                <a:cs typeface="Arimo" panose="020B0604020202020204" charset="0"/>
              </a:rPr>
              <a:t>.</a:t>
            </a:r>
            <a:endParaRPr lang="vi-VN" sz="3000"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sz="3000" dirty="0" err="1" smtClean="0">
                <a:latin typeface="Arimo" panose="020B0604020202020204" charset="0"/>
                <a:ea typeface="Arimo" panose="020B0604020202020204" charset="0"/>
                <a:cs typeface="Arimo" panose="020B0604020202020204" charset="0"/>
              </a:rPr>
              <a:t>Thuộc</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tính</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đối</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tượng</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nguồn</a:t>
            </a:r>
            <a:r>
              <a:rPr lang="en-US" sz="3000" dirty="0" smtClean="0">
                <a:latin typeface="Arimo" panose="020B0604020202020204" charset="0"/>
                <a:ea typeface="Arimo" panose="020B0604020202020204" charset="0"/>
                <a:cs typeface="Arimo" panose="020B0604020202020204" charset="0"/>
              </a:rPr>
              <a:t>.</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30</a:t>
            </a:fld>
            <a:endParaRPr sz="1733" dirty="0"/>
          </a:p>
        </p:txBody>
      </p:sp>
    </p:spTree>
    <p:extLst>
      <p:ext uri="{BB962C8B-B14F-4D97-AF65-F5344CB8AC3E}">
        <p14:creationId xmlns:p14="http://schemas.microsoft.com/office/powerpoint/2010/main" val="226760713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Cấu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trúc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của</a:t>
            </a:r>
            <a:r>
              <a:rPr lang="en-US" sz="4000" b="1" dirty="0" smtClean="0">
                <a:latin typeface="Arimo" panose="020B0604020202020204" charset="0"/>
                <a:ea typeface="Arimo" panose="020B0604020202020204" charset="0"/>
                <a:cs typeface="Arimo" panose="020B0604020202020204" charset="0"/>
              </a:rPr>
              <a:t> Binding</a:t>
            </a:r>
            <a:endParaRPr lang="en-US" sz="4000" b="1"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31</a:t>
            </a:fld>
            <a:endParaRPr sz="1733" dirty="0"/>
          </a:p>
        </p:txBody>
      </p:sp>
      <p:cxnSp>
        <p:nvCxnSpPr>
          <p:cNvPr id="9" name="Straight Arrow Connector 8"/>
          <p:cNvCxnSpPr/>
          <p:nvPr/>
        </p:nvCxnSpPr>
        <p:spPr>
          <a:xfrm flipH="1">
            <a:off x="5610497" y="4994018"/>
            <a:ext cx="6531" cy="8275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32811" y="5839565"/>
            <a:ext cx="216843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smtClean="0">
                <a:latin typeface="Arimo" panose="020B0604020202020204"/>
              </a:rPr>
              <a:t>Đối</a:t>
            </a:r>
            <a:r>
              <a:rPr lang="en-US" sz="2000" dirty="0" smtClean="0">
                <a:latin typeface="Arimo" panose="020B0604020202020204"/>
              </a:rPr>
              <a:t> </a:t>
            </a:r>
            <a:r>
              <a:rPr lang="en-US" sz="2000" dirty="0" err="1" smtClean="0">
                <a:latin typeface="Arimo" panose="020B0604020202020204"/>
              </a:rPr>
              <a:t>tượng</a:t>
            </a:r>
            <a:r>
              <a:rPr lang="en-US" sz="2000" dirty="0" smtClean="0">
                <a:latin typeface="Arimo" panose="020B0604020202020204"/>
              </a:rPr>
              <a:t> </a:t>
            </a:r>
            <a:r>
              <a:rPr lang="en-US" sz="2000" dirty="0" err="1" smtClean="0">
                <a:latin typeface="Arimo" panose="020B0604020202020204"/>
              </a:rPr>
              <a:t>nguồn</a:t>
            </a:r>
            <a:endParaRPr lang="en-US" sz="2000" dirty="0">
              <a:latin typeface="Arimo" panose="020B0604020202020204"/>
            </a:endParaRPr>
          </a:p>
        </p:txBody>
      </p:sp>
      <p:cxnSp>
        <p:nvCxnSpPr>
          <p:cNvPr id="17" name="Straight Arrow Connector 16"/>
          <p:cNvCxnSpPr/>
          <p:nvPr/>
        </p:nvCxnSpPr>
        <p:spPr>
          <a:xfrm flipH="1">
            <a:off x="8162388" y="5001325"/>
            <a:ext cx="6531" cy="8275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066196" y="5837673"/>
            <a:ext cx="220544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smtClean="0">
                <a:latin typeface="Arimo" panose="020B0604020202020204"/>
              </a:rPr>
              <a:t>Thuộc</a:t>
            </a:r>
            <a:r>
              <a:rPr lang="en-US" sz="2000" dirty="0" smtClean="0">
                <a:latin typeface="Arimo" panose="020B0604020202020204"/>
              </a:rPr>
              <a:t> </a:t>
            </a:r>
            <a:r>
              <a:rPr lang="en-US" sz="2000" dirty="0" err="1" smtClean="0">
                <a:latin typeface="Arimo" panose="020B0604020202020204"/>
              </a:rPr>
              <a:t>tính</a:t>
            </a:r>
            <a:r>
              <a:rPr lang="en-US" sz="2000" dirty="0" smtClean="0">
                <a:latin typeface="Arimo" panose="020B0604020202020204"/>
              </a:rPr>
              <a:t> </a:t>
            </a:r>
            <a:r>
              <a:rPr lang="en-US" sz="2000" dirty="0" err="1" smtClean="0">
                <a:latin typeface="Arimo" panose="020B0604020202020204"/>
              </a:rPr>
              <a:t>nguồn</a:t>
            </a:r>
            <a:endParaRPr lang="en-US" sz="2000" dirty="0">
              <a:latin typeface="Arimo" panose="020B0604020202020204"/>
            </a:endParaRPr>
          </a:p>
        </p:txBody>
      </p:sp>
      <p:cxnSp>
        <p:nvCxnSpPr>
          <p:cNvPr id="23" name="Straight Arrow Connector 22"/>
          <p:cNvCxnSpPr/>
          <p:nvPr/>
        </p:nvCxnSpPr>
        <p:spPr>
          <a:xfrm flipH="1">
            <a:off x="10489475" y="4994018"/>
            <a:ext cx="6531" cy="8275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01201" y="5828915"/>
            <a:ext cx="178961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smtClean="0">
                <a:latin typeface="Arimo" panose="020B0604020202020204"/>
              </a:rPr>
              <a:t>Kiểu</a:t>
            </a:r>
            <a:r>
              <a:rPr lang="en-US" sz="2000" dirty="0" smtClean="0">
                <a:latin typeface="Arimo" panose="020B0604020202020204"/>
              </a:rPr>
              <a:t> </a:t>
            </a:r>
            <a:r>
              <a:rPr lang="en-US" sz="2000" dirty="0" err="1" smtClean="0">
                <a:latin typeface="Arimo" panose="020B0604020202020204"/>
              </a:rPr>
              <a:t>liên</a:t>
            </a:r>
            <a:r>
              <a:rPr lang="en-US" sz="2000" dirty="0" smtClean="0">
                <a:latin typeface="Arimo" panose="020B0604020202020204"/>
              </a:rPr>
              <a:t> </a:t>
            </a:r>
            <a:r>
              <a:rPr lang="en-US" sz="2000" dirty="0" err="1" smtClean="0">
                <a:latin typeface="Arimo" panose="020B0604020202020204"/>
              </a:rPr>
              <a:t>kết</a:t>
            </a:r>
            <a:endParaRPr lang="en-US" sz="2000" dirty="0">
              <a:latin typeface="Arimo" panose="020B0604020202020204"/>
            </a:endParaRPr>
          </a:p>
        </p:txBody>
      </p:sp>
      <p:pic>
        <p:nvPicPr>
          <p:cNvPr id="15" name="Picture 14"/>
          <p:cNvPicPr>
            <a:picLocks noChangeAspect="1"/>
          </p:cNvPicPr>
          <p:nvPr/>
        </p:nvPicPr>
        <p:blipFill>
          <a:blip r:embed="rId3"/>
          <a:stretch>
            <a:fillRect/>
          </a:stretch>
        </p:blipFill>
        <p:spPr>
          <a:xfrm>
            <a:off x="999732" y="4249852"/>
            <a:ext cx="10123290" cy="783148"/>
          </a:xfrm>
          <a:prstGeom prst="rect">
            <a:avLst/>
          </a:prstGeom>
        </p:spPr>
      </p:pic>
      <p:cxnSp>
        <p:nvCxnSpPr>
          <p:cNvPr id="12" name="Straight Arrow Connector 11"/>
          <p:cNvCxnSpPr/>
          <p:nvPr/>
        </p:nvCxnSpPr>
        <p:spPr>
          <a:xfrm flipV="1">
            <a:off x="1623271" y="3556669"/>
            <a:ext cx="0" cy="6931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96677" y="3185633"/>
            <a:ext cx="185318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smtClean="0">
                <a:latin typeface="Arimo" panose="020B0604020202020204"/>
              </a:rPr>
              <a:t>Đối</a:t>
            </a:r>
            <a:r>
              <a:rPr lang="en-US" sz="2000" dirty="0" smtClean="0">
                <a:latin typeface="Arimo" panose="020B0604020202020204"/>
              </a:rPr>
              <a:t> </a:t>
            </a:r>
            <a:r>
              <a:rPr lang="en-US" sz="2000" dirty="0" err="1" smtClean="0">
                <a:latin typeface="Arimo" panose="020B0604020202020204"/>
              </a:rPr>
              <a:t>tượng</a:t>
            </a:r>
            <a:r>
              <a:rPr lang="en-US" sz="2000" dirty="0" smtClean="0">
                <a:latin typeface="Arimo" panose="020B0604020202020204"/>
              </a:rPr>
              <a:t> </a:t>
            </a:r>
            <a:r>
              <a:rPr lang="en-US" sz="2000" dirty="0" err="1" smtClean="0">
                <a:latin typeface="Arimo" panose="020B0604020202020204"/>
              </a:rPr>
              <a:t>đích</a:t>
            </a:r>
            <a:endParaRPr lang="en-US" sz="2000" dirty="0">
              <a:latin typeface="Arimo" panose="020B0604020202020204"/>
            </a:endParaRPr>
          </a:p>
        </p:txBody>
      </p:sp>
      <p:sp>
        <p:nvSpPr>
          <p:cNvPr id="7" name="Rectangle 6"/>
          <p:cNvSpPr/>
          <p:nvPr/>
        </p:nvSpPr>
        <p:spPr>
          <a:xfrm>
            <a:off x="999732" y="4249852"/>
            <a:ext cx="1247079" cy="38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28354" y="4618996"/>
            <a:ext cx="718457" cy="38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H="1">
            <a:off x="1884316" y="5001325"/>
            <a:ext cx="6531" cy="8275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7311" y="5839565"/>
            <a:ext cx="203127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smtClean="0">
                <a:latin typeface="Arimo" panose="020B0604020202020204"/>
              </a:rPr>
              <a:t>Thuộc</a:t>
            </a:r>
            <a:r>
              <a:rPr lang="en-US" sz="2000" dirty="0" smtClean="0">
                <a:latin typeface="Arimo" panose="020B0604020202020204"/>
              </a:rPr>
              <a:t> </a:t>
            </a:r>
            <a:r>
              <a:rPr lang="en-US" sz="2000" dirty="0" err="1" smtClean="0">
                <a:latin typeface="Arimo" panose="020B0604020202020204"/>
              </a:rPr>
              <a:t>tính</a:t>
            </a:r>
            <a:r>
              <a:rPr lang="en-US" sz="2000" dirty="0" smtClean="0">
                <a:latin typeface="Arimo" panose="020B0604020202020204"/>
              </a:rPr>
              <a:t> </a:t>
            </a:r>
            <a:r>
              <a:rPr lang="en-US" sz="2000" dirty="0" err="1" smtClean="0">
                <a:latin typeface="Arimo" panose="020B0604020202020204"/>
              </a:rPr>
              <a:t>đích</a:t>
            </a:r>
            <a:endParaRPr lang="en-US" sz="2000" dirty="0">
              <a:latin typeface="Arimo" panose="020B0604020202020204"/>
            </a:endParaRPr>
          </a:p>
        </p:txBody>
      </p:sp>
      <p:sp>
        <p:nvSpPr>
          <p:cNvPr id="25" name="Rectangle 24"/>
          <p:cNvSpPr/>
          <p:nvPr/>
        </p:nvSpPr>
        <p:spPr>
          <a:xfrm>
            <a:off x="5120640" y="4618996"/>
            <a:ext cx="992777" cy="38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36377" y="4605105"/>
            <a:ext cx="2452022" cy="38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084526" y="4600774"/>
            <a:ext cx="822960" cy="38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67505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kiểu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liên</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kết</a:t>
            </a: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smtClean="0">
                <a:latin typeface="Arimo" panose="020B0604020202020204" charset="0"/>
                <a:ea typeface="Arimo" panose="020B0604020202020204" charset="0"/>
                <a:cs typeface="Arimo" panose="020B0604020202020204" charset="0"/>
              </a:rPr>
              <a:t>4.Data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32</a:t>
            </a:fld>
            <a:endParaRPr sz="1733"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32" y="3157265"/>
            <a:ext cx="8982480" cy="3143868"/>
          </a:xfrm>
          <a:prstGeom prst="rect">
            <a:avLst/>
          </a:prstGeom>
        </p:spPr>
      </p:pic>
    </p:spTree>
    <p:extLst>
      <p:ext uri="{BB962C8B-B14F-4D97-AF65-F5344CB8AC3E}">
        <p14:creationId xmlns:p14="http://schemas.microsoft.com/office/powerpoint/2010/main" val="1640222819"/>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kiểu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liên</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kết</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OneWay</a:t>
            </a:r>
            <a:endParaRPr lang="en-US"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TwoWay</a:t>
            </a:r>
            <a:endParaRPr lang="en-US"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OneWayToSource</a:t>
            </a:r>
            <a:endParaRPr lang="en-US"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OneTime</a:t>
            </a:r>
            <a:endParaRPr lang="en-US"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33</a:t>
            </a:fld>
            <a:endParaRPr sz="1733" dirty="0"/>
          </a:p>
        </p:txBody>
      </p:sp>
    </p:spTree>
    <p:extLst>
      <p:ext uri="{BB962C8B-B14F-4D97-AF65-F5344CB8AC3E}">
        <p14:creationId xmlns:p14="http://schemas.microsoft.com/office/powerpoint/2010/main" val="2699467779"/>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lnSpcReduction="10000"/>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kiểu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liên</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kết</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200" b="1" dirty="0" smtClean="0">
                <a:latin typeface="Arimo" panose="020B0604020202020204" charset="0"/>
                <a:ea typeface="Arimo" panose="020B0604020202020204" charset="0"/>
                <a:cs typeface="Arimo" panose="020B0604020202020204" charset="0"/>
              </a:rPr>
              <a:t>OneWay </a:t>
            </a:r>
            <a:endParaRPr lang="en-US" sz="32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800" dirty="0">
                <a:latin typeface="Arimo" panose="020B0604020202020204" charset="0"/>
                <a:ea typeface="Arimo" panose="020B0604020202020204" charset="0"/>
                <a:cs typeface="Arimo" panose="020B0604020202020204" charset="0"/>
              </a:rPr>
              <a:t>C</a:t>
            </a:r>
            <a:r>
              <a:rPr lang="vi-VN" sz="2800" dirty="0" smtClean="0">
                <a:latin typeface="Arimo" panose="020B0604020202020204" charset="0"/>
                <a:ea typeface="Arimo" panose="020B0604020202020204" charset="0"/>
                <a:cs typeface="Arimo" panose="020B0604020202020204" charset="0"/>
              </a:rPr>
              <a:t>ác </a:t>
            </a:r>
            <a:r>
              <a:rPr lang="vi-VN" sz="2800" dirty="0">
                <a:latin typeface="Arimo" panose="020B0604020202020204" charset="0"/>
                <a:ea typeface="Arimo" panose="020B0604020202020204" charset="0"/>
                <a:cs typeface="Arimo" panose="020B0604020202020204" charset="0"/>
              </a:rPr>
              <a:t>thay đổi đối với thuộc tính nguồn </a:t>
            </a:r>
            <a:r>
              <a:rPr lang="en-US" sz="2800" dirty="0" err="1" smtClean="0">
                <a:latin typeface="Arimo" panose="020B0604020202020204" charset="0"/>
                <a:ea typeface="Arimo" panose="020B0604020202020204" charset="0"/>
                <a:cs typeface="Arimo" panose="020B0604020202020204" charset="0"/>
              </a:rPr>
              <a:t>sẽ</a:t>
            </a:r>
            <a:r>
              <a:rPr lang="vi-VN" sz="2800" dirty="0" smtClean="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tự động cập </a:t>
            </a:r>
            <a:r>
              <a:rPr lang="vi-VN" sz="2800" dirty="0" smtClean="0">
                <a:latin typeface="Arimo" panose="020B0604020202020204" charset="0"/>
                <a:ea typeface="Arimo" panose="020B0604020202020204" charset="0"/>
                <a:cs typeface="Arimo" panose="020B0604020202020204" charset="0"/>
              </a:rPr>
              <a:t>nhật</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đến</a:t>
            </a:r>
            <a:r>
              <a:rPr lang="vi-VN" sz="2800" dirty="0" smtClean="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thuộc tính đích, nhưng các thay đổi đối với thuộc tính </a:t>
            </a:r>
            <a:r>
              <a:rPr lang="vi-VN" sz="2800" dirty="0" smtClean="0">
                <a:latin typeface="Arimo" panose="020B0604020202020204" charset="0"/>
                <a:ea typeface="Arimo" panose="020B0604020202020204" charset="0"/>
                <a:cs typeface="Arimo" panose="020B0604020202020204" charset="0"/>
              </a:rPr>
              <a:t>đích</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sẽ</a:t>
            </a:r>
            <a:r>
              <a:rPr lang="vi-VN" sz="2800" dirty="0" smtClean="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không được truyền ngược trở lại thuộc tính </a:t>
            </a:r>
            <a:r>
              <a:rPr lang="vi-VN" sz="2800" dirty="0" smtClean="0">
                <a:latin typeface="Arimo" panose="020B0604020202020204" charset="0"/>
                <a:ea typeface="Arimo" panose="020B0604020202020204" charset="0"/>
                <a:cs typeface="Arimo" panose="020B0604020202020204" charset="0"/>
              </a:rPr>
              <a:t>nguồn.</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800" dirty="0" smtClean="0">
                <a:latin typeface="Arimo" panose="020B0604020202020204" charset="0"/>
                <a:ea typeface="Arimo" panose="020B0604020202020204" charset="0"/>
                <a:cs typeface="Arimo" panose="020B0604020202020204" charset="0"/>
              </a:rPr>
              <a:t>Loại </a:t>
            </a:r>
            <a:r>
              <a:rPr lang="vi-VN" sz="2800" dirty="0">
                <a:latin typeface="Arimo" panose="020B0604020202020204" charset="0"/>
                <a:ea typeface="Arimo" panose="020B0604020202020204" charset="0"/>
                <a:cs typeface="Arimo" panose="020B0604020202020204" charset="0"/>
              </a:rPr>
              <a:t>ràng buộc này thích hợp nếu điều khiển bị ràng buộc ngầm định là chỉ đọc.</a:t>
            </a:r>
            <a:endParaRPr lang="en-US" sz="2800" dirty="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0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34</a:t>
            </a:fld>
            <a:endParaRPr sz="1733" dirty="0"/>
          </a:p>
        </p:txBody>
      </p:sp>
    </p:spTree>
    <p:extLst>
      <p:ext uri="{BB962C8B-B14F-4D97-AF65-F5344CB8AC3E}">
        <p14:creationId xmlns:p14="http://schemas.microsoft.com/office/powerpoint/2010/main" val="256383454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lnSpcReduction="10000"/>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kiểu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liên</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kết</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200" b="1" dirty="0" smtClean="0">
                <a:latin typeface="Arimo" panose="020B0604020202020204" charset="0"/>
                <a:ea typeface="Arimo" panose="020B0604020202020204" charset="0"/>
                <a:cs typeface="Arimo" panose="020B0604020202020204" charset="0"/>
              </a:rPr>
              <a:t>TwoWay</a:t>
            </a:r>
            <a:endParaRPr lang="en-US" sz="32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800" dirty="0">
                <a:latin typeface="Arimo" panose="020B0604020202020204" charset="0"/>
                <a:ea typeface="Arimo" panose="020B0604020202020204" charset="0"/>
                <a:cs typeface="Arimo" panose="020B0604020202020204" charset="0"/>
              </a:rPr>
              <a:t>C</a:t>
            </a:r>
            <a:r>
              <a:rPr lang="vi-VN" sz="2800" dirty="0" smtClean="0">
                <a:latin typeface="Arimo" panose="020B0604020202020204" charset="0"/>
                <a:ea typeface="Arimo" panose="020B0604020202020204" charset="0"/>
                <a:cs typeface="Arimo" panose="020B0604020202020204" charset="0"/>
              </a:rPr>
              <a:t>ác </a:t>
            </a:r>
            <a:r>
              <a:rPr lang="vi-VN" sz="2800" dirty="0">
                <a:latin typeface="Arimo" panose="020B0604020202020204" charset="0"/>
                <a:ea typeface="Arimo" panose="020B0604020202020204" charset="0"/>
                <a:cs typeface="Arimo" panose="020B0604020202020204" charset="0"/>
              </a:rPr>
              <a:t>thay đổi đối với thuộc tính nguồn hoặc thuộc tính đích </a:t>
            </a:r>
            <a:r>
              <a:rPr lang="en-US" sz="2800" dirty="0" err="1" smtClean="0">
                <a:latin typeface="Arimo" panose="020B0604020202020204" charset="0"/>
                <a:ea typeface="Arimo" panose="020B0604020202020204" charset="0"/>
                <a:cs typeface="Arimo" panose="020B0604020202020204" charset="0"/>
              </a:rPr>
              <a:t>đều</a:t>
            </a:r>
            <a:r>
              <a:rPr lang="vi-VN" sz="2800" dirty="0" smtClean="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tự động cập </a:t>
            </a:r>
            <a:r>
              <a:rPr lang="vi-VN" sz="2800" dirty="0" smtClean="0">
                <a:latin typeface="Arimo" panose="020B0604020202020204" charset="0"/>
                <a:ea typeface="Arimo" panose="020B0604020202020204" charset="0"/>
                <a:cs typeface="Arimo" panose="020B0604020202020204" charset="0"/>
              </a:rPr>
              <a:t>nhật</a:t>
            </a:r>
            <a:r>
              <a:rPr lang="en-US" sz="2800" dirty="0" smtClean="0">
                <a:latin typeface="Arimo" panose="020B0604020202020204" charset="0"/>
                <a:ea typeface="Arimo" panose="020B0604020202020204" charset="0"/>
                <a:cs typeface="Arimo" panose="020B0604020202020204" charset="0"/>
              </a:rPr>
              <a:t> sang</a:t>
            </a:r>
            <a:r>
              <a:rPr lang="vi-VN" sz="2800" dirty="0" smtClean="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thuộc tính </a:t>
            </a:r>
            <a:r>
              <a:rPr lang="en-US" sz="2800" dirty="0" err="1" smtClean="0">
                <a:latin typeface="Arimo" panose="020B0604020202020204" charset="0"/>
                <a:ea typeface="Arimo" panose="020B0604020202020204" charset="0"/>
                <a:cs typeface="Arimo" panose="020B0604020202020204" charset="0"/>
              </a:rPr>
              <a:t>còn</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lại</a:t>
            </a:r>
            <a:r>
              <a:rPr lang="en-US" sz="2800" dirty="0" smtClean="0">
                <a:latin typeface="Arimo" panose="020B0604020202020204" charset="0"/>
                <a:ea typeface="Arimo" panose="020B0604020202020204" charset="0"/>
                <a:cs typeface="Arimo" panose="020B0604020202020204" charset="0"/>
              </a:rPr>
              <a:t>.</a:t>
            </a:r>
            <a:r>
              <a:rPr lang="vi-VN" sz="2800" dirty="0" smtClean="0">
                <a:latin typeface="Arimo" panose="020B0604020202020204" charset="0"/>
                <a:ea typeface="Arimo" panose="020B0604020202020204" charset="0"/>
                <a:cs typeface="Arimo" panose="020B0604020202020204" charset="0"/>
              </a:rPr>
              <a:t>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800" dirty="0" smtClean="0">
                <a:latin typeface="Arimo" panose="020B0604020202020204" charset="0"/>
                <a:ea typeface="Arimo" panose="020B0604020202020204" charset="0"/>
                <a:cs typeface="Arimo" panose="020B0604020202020204" charset="0"/>
              </a:rPr>
              <a:t>Loại </a:t>
            </a:r>
            <a:r>
              <a:rPr lang="vi-VN" sz="2800" dirty="0">
                <a:latin typeface="Arimo" panose="020B0604020202020204" charset="0"/>
                <a:ea typeface="Arimo" panose="020B0604020202020204" charset="0"/>
                <a:cs typeface="Arimo" panose="020B0604020202020204" charset="0"/>
              </a:rPr>
              <a:t>ràng buộc này thích hợp cho các biểu mẫu có thể chỉnh sửa hoặc các </a:t>
            </a:r>
            <a:r>
              <a:rPr lang="vi-VN" sz="2800" dirty="0" smtClean="0">
                <a:latin typeface="Arimo" panose="020B0604020202020204" charset="0"/>
                <a:ea typeface="Arimo" panose="020B0604020202020204" charset="0"/>
                <a:cs typeface="Arimo" panose="020B0604020202020204" charset="0"/>
              </a:rPr>
              <a:t>giao </a:t>
            </a:r>
            <a:r>
              <a:rPr lang="vi-VN" sz="2800" dirty="0">
                <a:latin typeface="Arimo" panose="020B0604020202020204" charset="0"/>
                <a:ea typeface="Arimo" panose="020B0604020202020204" charset="0"/>
                <a:cs typeface="Arimo" panose="020B0604020202020204" charset="0"/>
              </a:rPr>
              <a:t>diện người dùng tương tác hoàn toàn khác. </a:t>
            </a:r>
            <a:endParaRPr lang="en-US" sz="36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35</a:t>
            </a:fld>
            <a:endParaRPr sz="1733" dirty="0"/>
          </a:p>
        </p:txBody>
      </p:sp>
    </p:spTree>
    <p:extLst>
      <p:ext uri="{BB962C8B-B14F-4D97-AF65-F5344CB8AC3E}">
        <p14:creationId xmlns:p14="http://schemas.microsoft.com/office/powerpoint/2010/main" val="3677496547"/>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Các</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kiểu</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liên</a:t>
            </a:r>
            <a:r>
              <a:rPr lang="en-US" sz="4000" b="1" dirty="0" smtClean="0">
                <a:latin typeface="Arimo" panose="020B0604020202020204" charset="0"/>
                <a:ea typeface="Arimo" panose="020B0604020202020204" charset="0"/>
                <a:cs typeface="Arimo" panose="020B0604020202020204" charset="0"/>
              </a:rPr>
              <a:t> </a:t>
            </a:r>
            <a:r>
              <a:rPr lang="en-US" sz="4000" b="1" dirty="0" err="1" smtClean="0">
                <a:latin typeface="Arimo" panose="020B0604020202020204" charset="0"/>
                <a:ea typeface="Arimo" panose="020B0604020202020204" charset="0"/>
                <a:cs typeface="Arimo" panose="020B0604020202020204" charset="0"/>
              </a:rPr>
              <a:t>kết</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200" b="1" dirty="0" smtClean="0">
                <a:latin typeface="Arimo" panose="020B0604020202020204" charset="0"/>
                <a:ea typeface="Arimo" panose="020B0604020202020204" charset="0"/>
                <a:cs typeface="Arimo" panose="020B0604020202020204" charset="0"/>
              </a:rPr>
              <a:t>OneWayToSource</a:t>
            </a:r>
            <a:endParaRPr lang="en-US" sz="32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800" dirty="0" smtClean="0">
                <a:latin typeface="Arimo" panose="020B0604020202020204" charset="0"/>
                <a:ea typeface="Arimo" panose="020B0604020202020204" charset="0"/>
                <a:cs typeface="Arimo" panose="020B0604020202020204" charset="0"/>
              </a:rPr>
              <a:t>L</a:t>
            </a:r>
            <a:r>
              <a:rPr lang="vi-VN" sz="2800" dirty="0" smtClean="0">
                <a:latin typeface="Arimo" panose="020B0604020202020204" charset="0"/>
                <a:ea typeface="Arimo" panose="020B0604020202020204" charset="0"/>
                <a:cs typeface="Arimo" panose="020B0604020202020204" charset="0"/>
              </a:rPr>
              <a:t>à </a:t>
            </a:r>
            <a:r>
              <a:rPr lang="en-US" sz="2800" dirty="0" err="1" smtClean="0">
                <a:latin typeface="Arimo" panose="020B0604020202020204" charset="0"/>
                <a:ea typeface="Arimo" panose="020B0604020202020204" charset="0"/>
                <a:cs typeface="Arimo" panose="020B0604020202020204" charset="0"/>
              </a:rPr>
              <a:t>ràng</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buộc</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trái</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ngược</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với</a:t>
            </a:r>
            <a:r>
              <a:rPr lang="en-US" sz="2800" dirty="0" smtClean="0">
                <a:latin typeface="Arimo" panose="020B0604020202020204" charset="0"/>
                <a:ea typeface="Arimo" panose="020B0604020202020204" charset="0"/>
                <a:cs typeface="Arimo" panose="020B0604020202020204" charset="0"/>
              </a:rPr>
              <a:t> </a:t>
            </a:r>
            <a:r>
              <a:rPr lang="vi-VN" sz="2800" dirty="0" smtClean="0">
                <a:latin typeface="Arimo" panose="020B0604020202020204" charset="0"/>
                <a:ea typeface="Arimo" panose="020B0604020202020204" charset="0"/>
                <a:cs typeface="Arimo" panose="020B0604020202020204" charset="0"/>
              </a:rPr>
              <a:t>ràng </a:t>
            </a:r>
            <a:r>
              <a:rPr lang="vi-VN" sz="2800" dirty="0">
                <a:latin typeface="Arimo" panose="020B0604020202020204" charset="0"/>
                <a:ea typeface="Arimo" panose="020B0604020202020204" charset="0"/>
                <a:cs typeface="Arimo" panose="020B0604020202020204" charset="0"/>
              </a:rPr>
              <a:t>buộc OneWay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2800" dirty="0">
                <a:latin typeface="Arimo" panose="020B0604020202020204" charset="0"/>
                <a:ea typeface="Arimo" panose="020B0604020202020204" charset="0"/>
                <a:cs typeface="Arimo" panose="020B0604020202020204" charset="0"/>
              </a:rPr>
              <a:t>N</a:t>
            </a:r>
            <a:r>
              <a:rPr lang="vi-VN" sz="2800" dirty="0" smtClean="0">
                <a:latin typeface="Arimo" panose="020B0604020202020204" charset="0"/>
                <a:ea typeface="Arimo" panose="020B0604020202020204" charset="0"/>
                <a:cs typeface="Arimo" panose="020B0604020202020204" charset="0"/>
              </a:rPr>
              <a:t>ó </a:t>
            </a:r>
            <a:r>
              <a:rPr lang="vi-VN" sz="2800" dirty="0">
                <a:latin typeface="Arimo" panose="020B0604020202020204" charset="0"/>
                <a:ea typeface="Arimo" panose="020B0604020202020204" charset="0"/>
                <a:cs typeface="Arimo" panose="020B0604020202020204" charset="0"/>
              </a:rPr>
              <a:t>cập nhật thuộc tính nguồn khi thuộc tính đích thay đổi. </a:t>
            </a:r>
            <a:endParaRPr lang="en-US" sz="2800"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800" dirty="0">
                <a:latin typeface="Arimo" panose="020B0604020202020204" charset="0"/>
                <a:ea typeface="Arimo" panose="020B0604020202020204" charset="0"/>
                <a:cs typeface="Arimo" panose="020B0604020202020204" charset="0"/>
              </a:rPr>
              <a:t>Loại ràng buộc này thích </a:t>
            </a:r>
            <a:r>
              <a:rPr lang="vi-VN" sz="2800" dirty="0" smtClean="0">
                <a:latin typeface="Arimo" panose="020B0604020202020204" charset="0"/>
                <a:ea typeface="Arimo" panose="020B0604020202020204" charset="0"/>
                <a:cs typeface="Arimo" panose="020B0604020202020204" charset="0"/>
              </a:rPr>
              <a:t>hợp</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nếu</a:t>
            </a:r>
            <a:r>
              <a:rPr lang="en-US" sz="2800" dirty="0" smtClean="0">
                <a:latin typeface="Arimo" panose="020B0604020202020204" charset="0"/>
                <a:ea typeface="Arimo" panose="020B0604020202020204" charset="0"/>
                <a:cs typeface="Arimo" panose="020B0604020202020204" charset="0"/>
              </a:rPr>
              <a:t> </a:t>
            </a:r>
            <a:r>
              <a:rPr lang="vi-VN" sz="2800" dirty="0" smtClean="0">
                <a:latin typeface="Arimo" panose="020B0604020202020204" charset="0"/>
                <a:ea typeface="Arimo" panose="020B0604020202020204" charset="0"/>
                <a:cs typeface="Arimo" panose="020B0604020202020204" charset="0"/>
              </a:rPr>
              <a:t>bạn </a:t>
            </a:r>
            <a:r>
              <a:rPr lang="en-US" sz="2800" dirty="0" err="1" smtClean="0">
                <a:latin typeface="Arimo" panose="020B0604020202020204" charset="0"/>
                <a:ea typeface="Arimo" panose="020B0604020202020204" charset="0"/>
                <a:cs typeface="Arimo" panose="020B0604020202020204" charset="0"/>
              </a:rPr>
              <a:t>muốn</a:t>
            </a:r>
            <a:r>
              <a:rPr lang="en-US" sz="2800" dirty="0" smtClean="0">
                <a:latin typeface="Arimo" panose="020B0604020202020204" charset="0"/>
                <a:ea typeface="Arimo" panose="020B0604020202020204" charset="0"/>
                <a:cs typeface="Arimo" panose="020B0604020202020204" charset="0"/>
              </a:rPr>
              <a:t> </a:t>
            </a:r>
            <a:r>
              <a:rPr lang="en-US" sz="2800" dirty="0" err="1" smtClean="0">
                <a:latin typeface="Arimo" panose="020B0604020202020204" charset="0"/>
                <a:ea typeface="Arimo" panose="020B0604020202020204" charset="0"/>
                <a:cs typeface="Arimo" panose="020B0604020202020204" charset="0"/>
              </a:rPr>
              <a:t>đặt</a:t>
            </a:r>
            <a:r>
              <a:rPr lang="en-US" sz="2800" dirty="0" smtClean="0">
                <a:latin typeface="Arimo" panose="020B0604020202020204" charset="0"/>
                <a:ea typeface="Arimo" panose="020B0604020202020204" charset="0"/>
                <a:cs typeface="Arimo" panose="020B0604020202020204" charset="0"/>
              </a:rPr>
              <a:t> </a:t>
            </a:r>
            <a:r>
              <a:rPr lang="vi-VN" sz="2800" dirty="0" smtClean="0">
                <a:latin typeface="Arimo" panose="020B0604020202020204" charset="0"/>
                <a:ea typeface="Arimo" panose="020B0604020202020204" charset="0"/>
                <a:cs typeface="Arimo" panose="020B0604020202020204" charset="0"/>
              </a:rPr>
              <a:t>lại </a:t>
            </a:r>
            <a:r>
              <a:rPr lang="vi-VN" sz="2800" dirty="0">
                <a:latin typeface="Arimo" panose="020B0604020202020204" charset="0"/>
                <a:ea typeface="Arimo" panose="020B0604020202020204" charset="0"/>
                <a:cs typeface="Arimo" panose="020B0604020202020204" charset="0"/>
              </a:rPr>
              <a:t>giá trị nguồn từ giao diện người dùng.</a:t>
            </a:r>
            <a:endParaRPr lang="en-US" sz="32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36</a:t>
            </a:fld>
            <a:endParaRPr sz="1733" dirty="0"/>
          </a:p>
        </p:txBody>
      </p:sp>
    </p:spTree>
    <p:extLst>
      <p:ext uri="{BB962C8B-B14F-4D97-AF65-F5344CB8AC3E}">
        <p14:creationId xmlns:p14="http://schemas.microsoft.com/office/powerpoint/2010/main" val="169781709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85000" lnSpcReduction="20000"/>
          </a:bodyPr>
          <a:lstStyle/>
          <a:p>
            <a:pPr>
              <a:spcBef>
                <a:spcPts val="1333"/>
              </a:spcBef>
              <a:spcAft>
                <a:spcPts val="1333"/>
              </a:spcAft>
              <a:buFont typeface="Wingdings" panose="05000000000000000000" pitchFamily="2" charset="2"/>
              <a:buChar char="q"/>
            </a:pPr>
            <a:r>
              <a:rPr lang="en-US" sz="4700" b="1" dirty="0" err="1" smtClean="0">
                <a:latin typeface="Arimo" panose="020B0604020202020204" charset="0"/>
                <a:ea typeface="Arimo" panose="020B0604020202020204" charset="0"/>
                <a:cs typeface="Arimo" panose="020B0604020202020204" charset="0"/>
              </a:rPr>
              <a:t>Các</a:t>
            </a:r>
            <a:r>
              <a:rPr lang="en-US" sz="4700" b="1" dirty="0" smtClean="0">
                <a:latin typeface="Arimo" panose="020B0604020202020204" charset="0"/>
                <a:ea typeface="Arimo" panose="020B0604020202020204" charset="0"/>
                <a:cs typeface="Arimo" panose="020B0604020202020204" charset="0"/>
              </a:rPr>
              <a:t> </a:t>
            </a:r>
            <a:r>
              <a:rPr lang="en-US" sz="4700" b="1" dirty="0" err="1" smtClean="0">
                <a:latin typeface="Arimo" panose="020B0604020202020204" charset="0"/>
                <a:ea typeface="Arimo" panose="020B0604020202020204" charset="0"/>
                <a:cs typeface="Arimo" panose="020B0604020202020204" charset="0"/>
              </a:rPr>
              <a:t>kiểu</a:t>
            </a:r>
            <a:r>
              <a:rPr lang="en-US" sz="4700" b="1" dirty="0" smtClean="0">
                <a:latin typeface="Arimo" panose="020B0604020202020204" charset="0"/>
                <a:ea typeface="Arimo" panose="020B0604020202020204" charset="0"/>
                <a:cs typeface="Arimo" panose="020B0604020202020204" charset="0"/>
              </a:rPr>
              <a:t> </a:t>
            </a:r>
            <a:r>
              <a:rPr lang="en-US" sz="4700" b="1" dirty="0" err="1" smtClean="0">
                <a:latin typeface="Arimo" panose="020B0604020202020204" charset="0"/>
                <a:ea typeface="Arimo" panose="020B0604020202020204" charset="0"/>
                <a:cs typeface="Arimo" panose="020B0604020202020204" charset="0"/>
              </a:rPr>
              <a:t>liên</a:t>
            </a:r>
            <a:r>
              <a:rPr lang="en-US" sz="4700" b="1" dirty="0" smtClean="0">
                <a:latin typeface="Arimo" panose="020B0604020202020204" charset="0"/>
                <a:ea typeface="Arimo" panose="020B0604020202020204" charset="0"/>
                <a:cs typeface="Arimo" panose="020B0604020202020204" charset="0"/>
              </a:rPr>
              <a:t> </a:t>
            </a:r>
            <a:r>
              <a:rPr lang="en-US" sz="4700" b="1" dirty="0" err="1" smtClean="0">
                <a:latin typeface="Arimo" panose="020B0604020202020204" charset="0"/>
                <a:ea typeface="Arimo" panose="020B0604020202020204" charset="0"/>
                <a:cs typeface="Arimo" panose="020B0604020202020204" charset="0"/>
              </a:rPr>
              <a:t>kết</a:t>
            </a:r>
            <a:endParaRPr lang="en-US" sz="47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800" b="1" dirty="0" smtClean="0">
                <a:latin typeface="Arimo" panose="020B0604020202020204" charset="0"/>
                <a:ea typeface="Arimo" panose="020B0604020202020204" charset="0"/>
                <a:cs typeface="Arimo" panose="020B0604020202020204" charset="0"/>
              </a:rPr>
              <a:t>OneTime</a:t>
            </a:r>
            <a:endParaRPr lang="en-US" sz="38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3000" dirty="0">
                <a:latin typeface="Arimo" panose="020B0604020202020204" charset="0"/>
                <a:ea typeface="Arimo" panose="020B0604020202020204" charset="0"/>
                <a:cs typeface="Arimo" panose="020B0604020202020204" charset="0"/>
              </a:rPr>
              <a:t>T</a:t>
            </a:r>
            <a:r>
              <a:rPr lang="vi-VN" sz="3000" dirty="0" smtClean="0">
                <a:latin typeface="Arimo" panose="020B0604020202020204" charset="0"/>
                <a:ea typeface="Arimo" panose="020B0604020202020204" charset="0"/>
                <a:cs typeface="Arimo" panose="020B0604020202020204" charset="0"/>
              </a:rPr>
              <a:t>huộc </a:t>
            </a:r>
            <a:r>
              <a:rPr lang="vi-VN" sz="3000" dirty="0">
                <a:latin typeface="Arimo" panose="020B0604020202020204" charset="0"/>
                <a:ea typeface="Arimo" panose="020B0604020202020204" charset="0"/>
                <a:cs typeface="Arimo" panose="020B0604020202020204" charset="0"/>
              </a:rPr>
              <a:t>tính nguồn khởi tạo thuộc tính đích nhưng không lan truyền các thay đổi tiếp </a:t>
            </a:r>
            <a:r>
              <a:rPr lang="vi-VN" sz="3000" dirty="0" smtClean="0">
                <a:latin typeface="Arimo" panose="020B0604020202020204" charset="0"/>
                <a:ea typeface="Arimo" panose="020B0604020202020204" charset="0"/>
                <a:cs typeface="Arimo" panose="020B0604020202020204" charset="0"/>
              </a:rPr>
              <a:t>theo</a:t>
            </a:r>
            <a:r>
              <a:rPr lang="en-US" sz="3000" dirty="0" smtClean="0">
                <a:latin typeface="Arimo" panose="020B0604020202020204"/>
                <a:ea typeface="Arimo" panose="020B0604020202020204" charset="0"/>
                <a:cs typeface="Arimo" panose="020B0604020202020204" charset="0"/>
              </a:rPr>
              <a:t>.</a:t>
            </a:r>
          </a:p>
          <a:p>
            <a:pPr lvl="1">
              <a:spcBef>
                <a:spcPts val="1333"/>
              </a:spcBef>
              <a:spcAft>
                <a:spcPts val="1333"/>
              </a:spcAft>
              <a:buFont typeface="Wingdings" panose="05000000000000000000" pitchFamily="2" charset="2"/>
              <a:buChar char="§"/>
            </a:pPr>
            <a:r>
              <a:rPr lang="vi-VN" sz="3000" dirty="0">
                <a:latin typeface="Arimo" panose="020B0604020202020204" charset="0"/>
                <a:ea typeface="Arimo" panose="020B0604020202020204" charset="0"/>
                <a:cs typeface="Arimo" panose="020B0604020202020204" charset="0"/>
              </a:rPr>
              <a:t>Nếu data </a:t>
            </a:r>
            <a:r>
              <a:rPr lang="vi-VN" sz="3000" dirty="0" smtClean="0">
                <a:latin typeface="Arimo" panose="020B0604020202020204" charset="0"/>
                <a:ea typeface="Arimo" panose="020B0604020202020204" charset="0"/>
                <a:cs typeface="Arimo" panose="020B0604020202020204" charset="0"/>
              </a:rPr>
              <a:t>context</a:t>
            </a:r>
            <a:r>
              <a:rPr lang="en-US" sz="3000" dirty="0" smtClean="0">
                <a:latin typeface="Arimo" panose="020B0604020202020204" charset="0"/>
                <a:ea typeface="Arimo" panose="020B0604020202020204" charset="0"/>
                <a:cs typeface="Arimo" panose="020B0604020202020204" charset="0"/>
              </a:rPr>
              <a:t> </a:t>
            </a:r>
            <a:r>
              <a:rPr lang="vi-VN" sz="3000" dirty="0" smtClean="0">
                <a:latin typeface="Arimo" panose="020B0604020202020204" charset="0"/>
                <a:ea typeface="Arimo" panose="020B0604020202020204" charset="0"/>
                <a:cs typeface="Arimo" panose="020B0604020202020204" charset="0"/>
              </a:rPr>
              <a:t>thay </a:t>
            </a:r>
            <a:r>
              <a:rPr lang="vi-VN" sz="3000" dirty="0">
                <a:latin typeface="Arimo" panose="020B0604020202020204" charset="0"/>
                <a:ea typeface="Arimo" panose="020B0604020202020204" charset="0"/>
                <a:cs typeface="Arimo" panose="020B0604020202020204" charset="0"/>
              </a:rPr>
              <a:t>đổi hoặc object trong data context thay đổi, thì thay đổi đó không được </a:t>
            </a:r>
            <a:r>
              <a:rPr lang="en-US" sz="3000" dirty="0" err="1" smtClean="0">
                <a:latin typeface="Arimo" panose="020B0604020202020204" charset="0"/>
                <a:ea typeface="Arimo" panose="020B0604020202020204" charset="0"/>
                <a:cs typeface="Arimo" panose="020B0604020202020204" charset="0"/>
              </a:rPr>
              <a:t>cập</a:t>
            </a:r>
            <a:r>
              <a:rPr lang="en-US" sz="3000" dirty="0" smtClean="0">
                <a:latin typeface="Arimo" panose="020B0604020202020204" charset="0"/>
                <a:ea typeface="Arimo" panose="020B0604020202020204" charset="0"/>
                <a:cs typeface="Arimo" panose="020B0604020202020204" charset="0"/>
              </a:rPr>
              <a:t> </a:t>
            </a:r>
            <a:r>
              <a:rPr lang="en-US" sz="3000" dirty="0" err="1" smtClean="0">
                <a:latin typeface="Arimo" panose="020B0604020202020204" charset="0"/>
                <a:ea typeface="Arimo" panose="020B0604020202020204" charset="0"/>
                <a:cs typeface="Arimo" panose="020B0604020202020204" charset="0"/>
              </a:rPr>
              <a:t>nhật</a:t>
            </a:r>
            <a:r>
              <a:rPr lang="en-US" sz="3000" dirty="0" smtClean="0">
                <a:latin typeface="Arimo" panose="020B0604020202020204" charset="0"/>
                <a:ea typeface="Arimo" panose="020B0604020202020204" charset="0"/>
                <a:cs typeface="Arimo" panose="020B0604020202020204" charset="0"/>
              </a:rPr>
              <a:t> </a:t>
            </a:r>
            <a:r>
              <a:rPr lang="vi-VN" sz="3000" dirty="0" smtClean="0">
                <a:latin typeface="Arimo" panose="020B0604020202020204" charset="0"/>
                <a:ea typeface="Arimo" panose="020B0604020202020204" charset="0"/>
                <a:cs typeface="Arimo" panose="020B0604020202020204" charset="0"/>
              </a:rPr>
              <a:t>trong </a:t>
            </a:r>
            <a:r>
              <a:rPr lang="vi-VN" sz="3000" dirty="0">
                <a:latin typeface="Arimo" panose="020B0604020202020204" charset="0"/>
                <a:ea typeface="Arimo" panose="020B0604020202020204" charset="0"/>
                <a:cs typeface="Arimo" panose="020B0604020202020204" charset="0"/>
              </a:rPr>
              <a:t>thuộc tính đích</a:t>
            </a:r>
            <a:r>
              <a:rPr lang="vi-VN" sz="3000" dirty="0" smtClean="0">
                <a:latin typeface="Arimo" panose="020B0604020202020204" charset="0"/>
                <a:ea typeface="Arimo" panose="020B0604020202020204" charset="0"/>
                <a:cs typeface="Arimo" panose="020B0604020202020204" charset="0"/>
              </a:rPr>
              <a:t>.</a:t>
            </a:r>
            <a:endParaRPr lang="en-US" sz="3000" dirty="0" smtClean="0">
              <a:latin typeface="Arimo" panose="020B0604020202020204"/>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en-US" sz="3000" dirty="0" err="1">
                <a:latin typeface="Arimo" panose="020B0604020202020204"/>
              </a:rPr>
              <a:t>Loại</a:t>
            </a:r>
            <a:r>
              <a:rPr lang="en-US" sz="3000" dirty="0">
                <a:latin typeface="Arimo" panose="020B0604020202020204"/>
              </a:rPr>
              <a:t> </a:t>
            </a:r>
            <a:r>
              <a:rPr lang="en-US" sz="3000" dirty="0" err="1" smtClean="0">
                <a:latin typeface="Arimo" panose="020B0604020202020204"/>
              </a:rPr>
              <a:t>liên</a:t>
            </a:r>
            <a:r>
              <a:rPr lang="en-US" sz="3000" dirty="0" smtClean="0">
                <a:latin typeface="Arimo" panose="020B0604020202020204"/>
              </a:rPr>
              <a:t> </a:t>
            </a:r>
            <a:r>
              <a:rPr lang="en-US" sz="3000" dirty="0" err="1" smtClean="0">
                <a:latin typeface="Arimo" panose="020B0604020202020204"/>
              </a:rPr>
              <a:t>kết</a:t>
            </a:r>
            <a:r>
              <a:rPr lang="en-US" sz="3000" dirty="0" smtClean="0">
                <a:latin typeface="Arimo" panose="020B0604020202020204"/>
              </a:rPr>
              <a:t> </a:t>
            </a:r>
            <a:r>
              <a:rPr lang="en-US" sz="3000" dirty="0" err="1">
                <a:latin typeface="Arimo" panose="020B0604020202020204"/>
              </a:rPr>
              <a:t>này</a:t>
            </a:r>
            <a:r>
              <a:rPr lang="en-US" sz="3000" dirty="0">
                <a:latin typeface="Arimo" panose="020B0604020202020204"/>
              </a:rPr>
              <a:t> </a:t>
            </a:r>
            <a:r>
              <a:rPr lang="en-US" sz="3000" dirty="0" err="1">
                <a:latin typeface="Arimo" panose="020B0604020202020204"/>
              </a:rPr>
              <a:t>thích</a:t>
            </a:r>
            <a:r>
              <a:rPr lang="en-US" sz="3000" dirty="0">
                <a:latin typeface="Arimo" panose="020B0604020202020204"/>
              </a:rPr>
              <a:t> </a:t>
            </a:r>
            <a:r>
              <a:rPr lang="en-US" sz="3000" dirty="0" err="1">
                <a:latin typeface="Arimo" panose="020B0604020202020204"/>
              </a:rPr>
              <a:t>hợp</a:t>
            </a:r>
            <a:r>
              <a:rPr lang="en-US" sz="3000" dirty="0">
                <a:latin typeface="Arimo" panose="020B0604020202020204"/>
              </a:rPr>
              <a:t> </a:t>
            </a:r>
            <a:r>
              <a:rPr lang="en-US" sz="3000" dirty="0" err="1">
                <a:latin typeface="Arimo" panose="020B0604020202020204"/>
              </a:rPr>
              <a:t>nếu</a:t>
            </a:r>
            <a:r>
              <a:rPr lang="en-US" sz="3000" dirty="0">
                <a:latin typeface="Arimo" panose="020B0604020202020204"/>
              </a:rPr>
              <a:t> </a:t>
            </a:r>
            <a:r>
              <a:rPr lang="en-US" sz="3000" dirty="0" err="1" smtClean="0">
                <a:latin typeface="Arimo" panose="020B0604020202020204"/>
              </a:rPr>
              <a:t>trạng</a:t>
            </a:r>
            <a:r>
              <a:rPr lang="en-US" sz="3000" dirty="0" smtClean="0">
                <a:latin typeface="Arimo" panose="020B0604020202020204"/>
              </a:rPr>
              <a:t> </a:t>
            </a:r>
            <a:r>
              <a:rPr lang="en-US" sz="3000" dirty="0" err="1">
                <a:latin typeface="Arimo" panose="020B0604020202020204"/>
              </a:rPr>
              <a:t>thái</a:t>
            </a:r>
            <a:r>
              <a:rPr lang="en-US" sz="3000" dirty="0">
                <a:latin typeface="Arimo" panose="020B0604020202020204"/>
              </a:rPr>
              <a:t> </a:t>
            </a:r>
            <a:r>
              <a:rPr lang="en-US" sz="3000" dirty="0" err="1">
                <a:latin typeface="Arimo" panose="020B0604020202020204"/>
              </a:rPr>
              <a:t>hiện</a:t>
            </a:r>
            <a:r>
              <a:rPr lang="en-US" sz="3000" dirty="0">
                <a:latin typeface="Arimo" panose="020B0604020202020204"/>
              </a:rPr>
              <a:t> </a:t>
            </a:r>
            <a:r>
              <a:rPr lang="en-US" sz="3000" dirty="0" err="1">
                <a:latin typeface="Arimo" panose="020B0604020202020204"/>
              </a:rPr>
              <a:t>tại</a:t>
            </a:r>
            <a:r>
              <a:rPr lang="en-US" sz="3000" dirty="0">
                <a:latin typeface="Arimo" panose="020B0604020202020204"/>
              </a:rPr>
              <a:t> </a:t>
            </a:r>
            <a:r>
              <a:rPr lang="en-US" sz="3000" dirty="0" err="1">
                <a:latin typeface="Arimo" panose="020B0604020202020204"/>
              </a:rPr>
              <a:t>là</a:t>
            </a:r>
            <a:r>
              <a:rPr lang="en-US" sz="3000" dirty="0">
                <a:latin typeface="Arimo" panose="020B0604020202020204"/>
              </a:rPr>
              <a:t> </a:t>
            </a:r>
            <a:r>
              <a:rPr lang="en-US" sz="3000" dirty="0" err="1">
                <a:latin typeface="Arimo" panose="020B0604020202020204"/>
              </a:rPr>
              <a:t>phù</a:t>
            </a:r>
            <a:r>
              <a:rPr lang="en-US" sz="3000" dirty="0">
                <a:latin typeface="Arimo" panose="020B0604020202020204"/>
              </a:rPr>
              <a:t> </a:t>
            </a:r>
            <a:r>
              <a:rPr lang="en-US" sz="3000" dirty="0" err="1">
                <a:latin typeface="Arimo" panose="020B0604020202020204"/>
              </a:rPr>
              <a:t>hợp</a:t>
            </a:r>
            <a:r>
              <a:rPr lang="en-US" sz="3000" dirty="0">
                <a:latin typeface="Arimo" panose="020B0604020202020204"/>
              </a:rPr>
              <a:t> </a:t>
            </a:r>
            <a:r>
              <a:rPr lang="en-US" sz="3000" dirty="0" err="1">
                <a:latin typeface="Arimo" panose="020B0604020202020204"/>
              </a:rPr>
              <a:t>hoặc</a:t>
            </a:r>
            <a:r>
              <a:rPr lang="en-US" sz="3000" dirty="0">
                <a:latin typeface="Arimo" panose="020B0604020202020204"/>
              </a:rPr>
              <a:t> </a:t>
            </a:r>
            <a:r>
              <a:rPr lang="en-US" sz="3000" dirty="0" err="1">
                <a:latin typeface="Arimo" panose="020B0604020202020204"/>
              </a:rPr>
              <a:t>dữ</a:t>
            </a:r>
            <a:r>
              <a:rPr lang="en-US" sz="3000" dirty="0">
                <a:latin typeface="Arimo" panose="020B0604020202020204"/>
              </a:rPr>
              <a:t> </a:t>
            </a:r>
            <a:r>
              <a:rPr lang="en-US" sz="3000" dirty="0" err="1">
                <a:latin typeface="Arimo" panose="020B0604020202020204"/>
              </a:rPr>
              <a:t>liệu</a:t>
            </a:r>
            <a:r>
              <a:rPr lang="en-US" sz="3000" dirty="0">
                <a:latin typeface="Arimo" panose="020B0604020202020204"/>
              </a:rPr>
              <a:t> </a:t>
            </a:r>
            <a:r>
              <a:rPr lang="en-US" sz="3000" dirty="0" err="1">
                <a:latin typeface="Arimo" panose="020B0604020202020204"/>
              </a:rPr>
              <a:t>thực</a:t>
            </a:r>
            <a:r>
              <a:rPr lang="en-US" sz="3000" dirty="0">
                <a:latin typeface="Arimo" panose="020B0604020202020204"/>
              </a:rPr>
              <a:t> </a:t>
            </a:r>
            <a:r>
              <a:rPr lang="en-US" sz="3000" dirty="0" err="1">
                <a:latin typeface="Arimo" panose="020B0604020202020204"/>
              </a:rPr>
              <a:t>sự</a:t>
            </a:r>
            <a:r>
              <a:rPr lang="en-US" sz="3000" dirty="0">
                <a:latin typeface="Arimo" panose="020B0604020202020204"/>
              </a:rPr>
              <a:t> </a:t>
            </a:r>
            <a:r>
              <a:rPr lang="en-US" sz="3000" dirty="0" err="1">
                <a:latin typeface="Arimo" panose="020B0604020202020204"/>
              </a:rPr>
              <a:t>tĩnh</a:t>
            </a:r>
            <a:r>
              <a:rPr lang="en-US" sz="3000" dirty="0">
                <a:latin typeface="Arimo" panose="020B0604020202020204"/>
              </a:rPr>
              <a:t>. </a:t>
            </a:r>
            <a:endParaRPr lang="en-US" sz="30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37</a:t>
            </a:fld>
            <a:endParaRPr sz="1733" dirty="0"/>
          </a:p>
        </p:txBody>
      </p:sp>
    </p:spTree>
    <p:extLst>
      <p:ext uri="{BB962C8B-B14F-4D97-AF65-F5344CB8AC3E}">
        <p14:creationId xmlns:p14="http://schemas.microsoft.com/office/powerpoint/2010/main" val="2982827188"/>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92500" lnSpcReduction="10000"/>
          </a:bodyPr>
          <a:lstStyle/>
          <a:p>
            <a:pPr>
              <a:spcBef>
                <a:spcPts val="1333"/>
              </a:spcBef>
              <a:spcAft>
                <a:spcPts val="1333"/>
              </a:spcAft>
              <a:buFont typeface="Wingdings" panose="05000000000000000000" pitchFamily="2" charset="2"/>
              <a:buChar char="q"/>
            </a:pPr>
            <a:r>
              <a:rPr lang="en-US" sz="4300" b="1" dirty="0" err="1" smtClean="0">
                <a:latin typeface="Arimo" panose="020B0604020202020204" charset="0"/>
                <a:ea typeface="Arimo" panose="020B0604020202020204" charset="0"/>
                <a:cs typeface="Arimo" panose="020B0604020202020204" charset="0"/>
              </a:rPr>
              <a:t>Các</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kiểu</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liên</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kết</a:t>
            </a:r>
            <a:endParaRPr lang="en-US" sz="43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500" b="1" dirty="0" smtClean="0">
                <a:latin typeface="Arimo" panose="020B0604020202020204" charset="0"/>
                <a:ea typeface="Arimo" panose="020B0604020202020204" charset="0"/>
                <a:cs typeface="Arimo" panose="020B0604020202020204" charset="0"/>
              </a:rPr>
              <a:t>OneTime</a:t>
            </a:r>
            <a:endParaRPr lang="en-US" sz="3500" b="1" dirty="0" smtClean="0">
              <a:latin typeface="Arimo" panose="020B0604020202020204" charset="0"/>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800" dirty="0" smtClean="0">
                <a:latin typeface="Arimo" panose="020B0604020202020204" charset="0"/>
                <a:ea typeface="Arimo" panose="020B0604020202020204" charset="0"/>
                <a:cs typeface="Arimo" panose="020B0604020202020204" charset="0"/>
              </a:rPr>
              <a:t>Loại </a:t>
            </a:r>
            <a:r>
              <a:rPr lang="vi-VN" sz="2800" dirty="0">
                <a:latin typeface="Arimo" panose="020B0604020202020204" charset="0"/>
                <a:ea typeface="Arimo" panose="020B0604020202020204" charset="0"/>
                <a:cs typeface="Arimo" panose="020B0604020202020204" charset="0"/>
              </a:rPr>
              <a:t>ràng buộc này cũng hữu ích nếu bạn muốn khởi tạo thuộc tính đích của mình với một số giá trị từ thuộc tính nguồn và data context</a:t>
            </a:r>
            <a:r>
              <a:rPr lang="en-US" sz="2800" dirty="0">
                <a:latin typeface="Arimo" panose="020B0604020202020204" charset="0"/>
                <a:ea typeface="Arimo" panose="020B0604020202020204" charset="0"/>
                <a:cs typeface="Arimo" panose="020B0604020202020204" charset="0"/>
              </a:rPr>
              <a:t> </a:t>
            </a:r>
            <a:r>
              <a:rPr lang="vi-VN" sz="2800" dirty="0">
                <a:latin typeface="Arimo" panose="020B0604020202020204" charset="0"/>
                <a:ea typeface="Arimo" panose="020B0604020202020204" charset="0"/>
                <a:cs typeface="Arimo" panose="020B0604020202020204" charset="0"/>
              </a:rPr>
              <a:t>không </a:t>
            </a:r>
            <a:r>
              <a:rPr lang="en-US" sz="2800" dirty="0" err="1">
                <a:latin typeface="Arimo" panose="020B0604020202020204" charset="0"/>
                <a:ea typeface="Arimo" panose="020B0604020202020204" charset="0"/>
                <a:cs typeface="Arimo" panose="020B0604020202020204" charset="0"/>
              </a:rPr>
              <a:t>được</a:t>
            </a:r>
            <a:r>
              <a:rPr lang="en-US" sz="2800" dirty="0">
                <a:latin typeface="Arimo" panose="020B0604020202020204" charset="0"/>
                <a:ea typeface="Arimo" panose="020B0604020202020204" charset="0"/>
                <a:cs typeface="Arimo" panose="020B0604020202020204" charset="0"/>
              </a:rPr>
              <a:t> </a:t>
            </a:r>
            <a:r>
              <a:rPr lang="en-US" sz="2800" dirty="0" err="1">
                <a:latin typeface="Arimo" panose="020B0604020202020204" charset="0"/>
                <a:ea typeface="Arimo" panose="020B0604020202020204" charset="0"/>
                <a:cs typeface="Arimo" panose="020B0604020202020204" charset="0"/>
              </a:rPr>
              <a:t>cập</a:t>
            </a:r>
            <a:r>
              <a:rPr lang="en-US" sz="2800" dirty="0">
                <a:latin typeface="Arimo" panose="020B0604020202020204" charset="0"/>
                <a:ea typeface="Arimo" panose="020B0604020202020204" charset="0"/>
                <a:cs typeface="Arimo" panose="020B0604020202020204" charset="0"/>
              </a:rPr>
              <a:t> </a:t>
            </a:r>
            <a:r>
              <a:rPr lang="en-US" sz="2800" dirty="0" err="1">
                <a:latin typeface="Arimo" panose="020B0604020202020204" charset="0"/>
                <a:ea typeface="Arimo" panose="020B0604020202020204" charset="0"/>
                <a:cs typeface="Arimo" panose="020B0604020202020204" charset="0"/>
              </a:rPr>
              <a:t>nhật</a:t>
            </a:r>
            <a:r>
              <a:rPr lang="vi-VN" sz="2800" dirty="0">
                <a:latin typeface="Arimo" panose="020B0604020202020204" charset="0"/>
                <a:ea typeface="Arimo" panose="020B0604020202020204" charset="0"/>
                <a:cs typeface="Arimo" panose="020B0604020202020204" charset="0"/>
              </a:rPr>
              <a:t>. </a:t>
            </a:r>
            <a:endParaRPr lang="en-US" sz="2800" dirty="0">
              <a:latin typeface="Arimo" panose="020B0604020202020204"/>
              <a:ea typeface="Arimo" panose="020B0604020202020204" charset="0"/>
              <a:cs typeface="Arimo" panose="020B0604020202020204" charset="0"/>
            </a:endParaRPr>
          </a:p>
          <a:p>
            <a:pPr lvl="1">
              <a:spcBef>
                <a:spcPts val="1333"/>
              </a:spcBef>
              <a:spcAft>
                <a:spcPts val="1333"/>
              </a:spcAft>
              <a:buFont typeface="Wingdings" panose="05000000000000000000" pitchFamily="2" charset="2"/>
              <a:buChar char="§"/>
            </a:pPr>
            <a:r>
              <a:rPr lang="vi-VN" sz="2800" dirty="0">
                <a:latin typeface="Arimo" panose="020B0604020202020204" charset="0"/>
                <a:ea typeface="Arimo" panose="020B0604020202020204" charset="0"/>
                <a:cs typeface="Arimo" panose="020B0604020202020204" charset="0"/>
              </a:rPr>
              <a:t>Chế độ này về cơ bản là một dạng ràng buộc OneWay đơn giản hơn , cung cấp hiệu suất tốt hơn trong trường hợp giá trị nguồn không thay đổi</a:t>
            </a:r>
            <a:r>
              <a:rPr lang="vi-VN" sz="2800" dirty="0" smtClean="0">
                <a:latin typeface="Arimo" panose="020B0604020202020204" charset="0"/>
                <a:ea typeface="Arimo" panose="020B0604020202020204" charset="0"/>
                <a:cs typeface="Arimo" panose="020B0604020202020204" charset="0"/>
              </a:rPr>
              <a:t>.</a:t>
            </a:r>
            <a:r>
              <a:rPr lang="en-US" sz="2800" dirty="0" smtClean="0">
                <a:latin typeface="Arimo" panose="020B0604020202020204"/>
              </a:rPr>
              <a:t>.</a:t>
            </a:r>
            <a:r>
              <a:rPr lang="en-US" sz="2800" dirty="0">
                <a:latin typeface="Arimo" panose="020B0604020202020204"/>
              </a:rPr>
              <a:t> </a:t>
            </a:r>
            <a:endParaRPr lang="en-US" sz="2800"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38</a:t>
            </a:fld>
            <a:endParaRPr sz="1733" dirty="0"/>
          </a:p>
        </p:txBody>
      </p:sp>
    </p:spTree>
    <p:extLst>
      <p:ext uri="{BB962C8B-B14F-4D97-AF65-F5344CB8AC3E}">
        <p14:creationId xmlns:p14="http://schemas.microsoft.com/office/powerpoint/2010/main" val="1936619621"/>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300" b="1" dirty="0" err="1" smtClean="0">
                <a:latin typeface="Arimo" panose="020B0604020202020204" charset="0"/>
                <a:ea typeface="Arimo" panose="020B0604020202020204" charset="0"/>
                <a:cs typeface="Arimo" panose="020B0604020202020204" charset="0"/>
              </a:rPr>
              <a:t>Kiểm</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xoát</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sự</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thay</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đổi</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dữ</a:t>
            </a:r>
            <a:r>
              <a:rPr lang="en-US" sz="4300" b="1" dirty="0" smtClean="0">
                <a:latin typeface="Arimo" panose="020B0604020202020204" charset="0"/>
                <a:ea typeface="Arimo" panose="020B0604020202020204" charset="0"/>
                <a:cs typeface="Arimo" panose="020B0604020202020204" charset="0"/>
              </a:rPr>
              <a:t> </a:t>
            </a:r>
            <a:r>
              <a:rPr lang="en-US" sz="4300" b="1" dirty="0" err="1" smtClean="0">
                <a:latin typeface="Arimo" panose="020B0604020202020204" charset="0"/>
                <a:ea typeface="Arimo" panose="020B0604020202020204" charset="0"/>
                <a:cs typeface="Arimo" panose="020B0604020202020204" charset="0"/>
              </a:rPr>
              <a:t>liệu</a:t>
            </a:r>
            <a:endParaRPr lang="en-US" sz="43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dirty="0" err="1" smtClean="0">
                <a:latin typeface="Arimo" panose="020B0604020202020204" charset="0"/>
                <a:ea typeface="Arimo" panose="020B0604020202020204" charset="0"/>
                <a:cs typeface="Arimo" panose="020B0604020202020204" charset="0"/>
              </a:rPr>
              <a:t>OneWay</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hoặc</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TwoWay</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Để</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phát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hiện</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các</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thay</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đổi</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nguồn</a:t>
            </a:r>
            <a:r>
              <a:rPr lang="en-US" dirty="0" smtClean="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nguồn </a:t>
            </a:r>
            <a:r>
              <a:rPr lang="vi-VN" dirty="0">
                <a:latin typeface="Arimo" panose="020B0604020202020204" charset="0"/>
                <a:ea typeface="Arimo" panose="020B0604020202020204" charset="0"/>
                <a:cs typeface="Arimo" panose="020B0604020202020204" charset="0"/>
              </a:rPr>
              <a:t>phải triển khai cơ chế thông báo thay đổi thuộc tính phù hợp như </a:t>
            </a:r>
            <a:r>
              <a:rPr lang="vi-VN" dirty="0" smtClean="0">
                <a:latin typeface="Arimo" panose="020B0604020202020204" charset="0"/>
                <a:ea typeface="Arimo" panose="020B0604020202020204" charset="0"/>
                <a:cs typeface="Arimo" panose="020B0604020202020204" charset="0"/>
              </a:rPr>
              <a:t>INotifyPropertyChanged</a:t>
            </a:r>
            <a:r>
              <a:rPr lang="en-US"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smtClean="0">
                <a:latin typeface="Arimo" panose="020B0604020202020204" charset="0"/>
                <a:ea typeface="Arimo" panose="020B0604020202020204" charset="0"/>
                <a:cs typeface="Arimo" panose="020B0604020202020204" charset="0"/>
              </a:rPr>
              <a:t>TwoWay</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hoặc</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OneWayToSource</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Để</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kiểm</a:t>
            </a:r>
            <a:r>
              <a:rPr lang="en-US" dirty="0" smtClean="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soát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thời</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gian</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cập</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nhật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nguồn</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bằng</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cách</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đặt</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thuộc</a:t>
            </a:r>
            <a:r>
              <a:rPr lang="en-US" dirty="0">
                <a:latin typeface="Arimo" panose="020B0604020202020204" charset="0"/>
                <a:ea typeface="Arimo" panose="020B0604020202020204" charset="0"/>
                <a:cs typeface="Arimo" panose="020B0604020202020204" charset="0"/>
              </a:rPr>
              <a:t> </a:t>
            </a:r>
            <a:r>
              <a:rPr lang="en-US" dirty="0" err="1">
                <a:latin typeface="Arimo" panose="020B0604020202020204" charset="0"/>
                <a:ea typeface="Arimo" panose="020B0604020202020204" charset="0"/>
                <a:cs typeface="Arimo" panose="020B0604020202020204" charset="0"/>
              </a:rPr>
              <a:t>tính</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UpdateSourceTrigger</a:t>
            </a:r>
            <a:r>
              <a:rPr lang="en-US" dirty="0" smtClean="0">
                <a:latin typeface="Arimo" panose="020B0604020202020204" charset="0"/>
                <a:ea typeface="Arimo" panose="020B0604020202020204" charset="0"/>
                <a:cs typeface="Arimo" panose="020B0604020202020204" charset="0"/>
              </a:rPr>
              <a:t>.</a:t>
            </a:r>
          </a:p>
          <a:p>
            <a:pPr marL="0" indent="0">
              <a:spcBef>
                <a:spcPts val="1333"/>
              </a:spcBef>
              <a:spcAft>
                <a:spcPts val="1333"/>
              </a:spcAft>
              <a:buNone/>
            </a:pPr>
            <a:endParaRPr lang="en-US" sz="43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39</a:t>
            </a:fld>
            <a:endParaRPr sz="1733" dirty="0"/>
          </a:p>
        </p:txBody>
      </p:sp>
    </p:spTree>
    <p:extLst>
      <p:ext uri="{BB962C8B-B14F-4D97-AF65-F5344CB8AC3E}">
        <p14:creationId xmlns:p14="http://schemas.microsoft.com/office/powerpoint/2010/main" val="41523599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4000" b="1" dirty="0" err="1">
                <a:latin typeface="Arimo" panose="020B0604020202020204" charset="0"/>
                <a:ea typeface="Arimo" panose="020B0604020202020204" charset="0"/>
                <a:cs typeface="Arimo" panose="020B0604020202020204" charset="0"/>
              </a:rPr>
              <a:t>Khái</a:t>
            </a:r>
            <a:r>
              <a:rPr lang="en-US" sz="4000" b="1" dirty="0">
                <a:latin typeface="Arimo" panose="020B0604020202020204" charset="0"/>
                <a:ea typeface="Arimo" panose="020B0604020202020204" charset="0"/>
                <a:cs typeface="Arimo" panose="020B0604020202020204" charset="0"/>
              </a:rPr>
              <a:t> </a:t>
            </a:r>
            <a:r>
              <a:rPr lang="en-US" sz="4000" b="1" dirty="0" err="1">
                <a:latin typeface="Arimo" panose="020B0604020202020204" charset="0"/>
                <a:ea typeface="Arimo" panose="020B0604020202020204" charset="0"/>
                <a:cs typeface="Arimo" panose="020B0604020202020204" charset="0"/>
              </a:rPr>
              <a:t>niệm</a:t>
            </a:r>
            <a:endParaRPr lang="en-US" sz="4000" b="1"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sz="3600" dirty="0">
                <a:latin typeface="Arimo" panose="020B0604020202020204" charset="0"/>
                <a:ea typeface="Arimo" panose="020B0604020202020204" charset="0"/>
                <a:cs typeface="Arimo" panose="020B0604020202020204" charset="0"/>
              </a:rPr>
              <a:t>WPF </a:t>
            </a:r>
            <a:r>
              <a:rPr lang="en-US" sz="3600" dirty="0" err="1">
                <a:latin typeface="Arimo" panose="020B0604020202020204" charset="0"/>
                <a:ea typeface="Arimo" panose="020B0604020202020204" charset="0"/>
                <a:cs typeface="Arimo" panose="020B0604020202020204" charset="0"/>
              </a:rPr>
              <a:t>là</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viết</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tắt</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của</a:t>
            </a:r>
            <a:r>
              <a:rPr lang="en-US" sz="3600" dirty="0">
                <a:latin typeface="Arimo" panose="020B0604020202020204" charset="0"/>
                <a:ea typeface="Arimo" panose="020B0604020202020204" charset="0"/>
                <a:cs typeface="Arimo" panose="020B0604020202020204" charset="0"/>
              </a:rPr>
              <a:t> Windows Presentation Foundation</a:t>
            </a:r>
          </a:p>
          <a:p>
            <a:pPr>
              <a:spcBef>
                <a:spcPts val="1333"/>
              </a:spcBef>
              <a:spcAft>
                <a:spcPts val="1333"/>
              </a:spcAft>
              <a:buFont typeface="Arial" panose="020B0604020202020204" pitchFamily="34" charset="0"/>
              <a:buChar char="•"/>
            </a:pPr>
            <a:r>
              <a:rPr lang="en-US" sz="3600" dirty="0" err="1">
                <a:latin typeface="Arimo" panose="020B0604020202020204" charset="0"/>
                <a:ea typeface="Arimo" panose="020B0604020202020204" charset="0"/>
                <a:cs typeface="Arimo" panose="020B0604020202020204" charset="0"/>
              </a:rPr>
              <a:t>là</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hệ</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thống</a:t>
            </a:r>
            <a:r>
              <a:rPr lang="en-US" sz="3600" dirty="0">
                <a:latin typeface="Arimo" panose="020B0604020202020204" charset="0"/>
                <a:ea typeface="Arimo" panose="020B0604020202020204" charset="0"/>
                <a:cs typeface="Arimo" panose="020B0604020202020204" charset="0"/>
              </a:rPr>
              <a:t> API </a:t>
            </a:r>
            <a:r>
              <a:rPr lang="en-US" sz="3600" dirty="0" err="1">
                <a:latin typeface="Arimo" panose="020B0604020202020204" charset="0"/>
                <a:ea typeface="Arimo" panose="020B0604020202020204" charset="0"/>
                <a:cs typeface="Arimo" panose="020B0604020202020204" charset="0"/>
              </a:rPr>
              <a:t>mới</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hỗ</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trợ</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việc</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xây</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dựng</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giao</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diện</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đồ</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hoạ</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trên</a:t>
            </a:r>
            <a:r>
              <a:rPr lang="en-US" sz="3600" dirty="0">
                <a:latin typeface="Arimo" panose="020B0604020202020204" charset="0"/>
                <a:ea typeface="Arimo" panose="020B0604020202020204" charset="0"/>
                <a:cs typeface="Arimo" panose="020B0604020202020204" charset="0"/>
              </a:rPr>
              <a:t> </a:t>
            </a:r>
            <a:r>
              <a:rPr lang="en-US" sz="3600" dirty="0" err="1">
                <a:latin typeface="Arimo" panose="020B0604020202020204" charset="0"/>
                <a:ea typeface="Arimo" panose="020B0604020202020204" charset="0"/>
                <a:cs typeface="Arimo" panose="020B0604020202020204" charset="0"/>
              </a:rPr>
              <a:t>nền</a:t>
            </a:r>
            <a:r>
              <a:rPr lang="en-US" sz="3600" dirty="0">
                <a:latin typeface="Arimo" panose="020B0604020202020204" charset="0"/>
                <a:ea typeface="Arimo" panose="020B0604020202020204" charset="0"/>
                <a:cs typeface="Arimo" panose="020B0604020202020204" charset="0"/>
              </a:rPr>
              <a:t> Windows</a:t>
            </a:r>
            <a:r>
              <a:rPr lang="en-US" sz="3600" dirty="0" smtClean="0">
                <a:latin typeface="Arimo" panose="020B0604020202020204" charset="0"/>
                <a:ea typeface="Arimo" panose="020B0604020202020204" charset="0"/>
                <a:cs typeface="Arimo" panose="020B0604020202020204" charset="0"/>
              </a:rPr>
              <a:t>.</a:t>
            </a:r>
            <a:endParaRPr lang="en-US" sz="3600"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a:t>
            </a:fld>
            <a:endParaRPr sz="1733" dirty="0"/>
          </a:p>
        </p:txBody>
      </p:sp>
    </p:spTree>
    <p:extLst>
      <p:ext uri="{BB962C8B-B14F-4D97-AF65-F5344CB8AC3E}">
        <p14:creationId xmlns:p14="http://schemas.microsoft.com/office/powerpoint/2010/main" val="1032112656"/>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300" b="1" dirty="0" err="1" smtClean="0">
                <a:latin typeface="Arimo" panose="020B0604020202020204" charset="0"/>
                <a:ea typeface="Arimo" panose="020B0604020202020204" charset="0"/>
                <a:cs typeface="Arimo" panose="020B0604020202020204" charset="0"/>
              </a:rPr>
              <a:t>INotifyPropertyChanged</a:t>
            </a:r>
            <a:endParaRPr lang="en-US" sz="43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dirty="0" smtClean="0">
                <a:latin typeface="Arimo" panose="020B0604020202020204" charset="0"/>
                <a:ea typeface="Arimo" panose="020B0604020202020204" charset="0"/>
                <a:cs typeface="Arimo" panose="020B0604020202020204" charset="0"/>
              </a:rPr>
              <a:t>INotifyPropertyChanged </a:t>
            </a:r>
            <a:r>
              <a:rPr lang="vi-VN" dirty="0">
                <a:latin typeface="Arimo" panose="020B0604020202020204" charset="0"/>
                <a:ea typeface="Arimo" panose="020B0604020202020204" charset="0"/>
                <a:cs typeface="Arimo" panose="020B0604020202020204" charset="0"/>
              </a:rPr>
              <a:t>cung cấp sự kiện </a:t>
            </a:r>
            <a:r>
              <a:rPr lang="vi-VN" dirty="0" smtClean="0">
                <a:latin typeface="Arimo" panose="020B0604020202020204" charset="0"/>
                <a:ea typeface="Arimo" panose="020B0604020202020204" charset="0"/>
                <a:cs typeface="Arimo" panose="020B0604020202020204" charset="0"/>
              </a:rPr>
              <a:t>PropertyChanged</a:t>
            </a:r>
            <a:r>
              <a:rPr lang="en-US" dirty="0" smtClean="0">
                <a:latin typeface="Arimo" panose="020B0604020202020204" charset="0"/>
                <a:ea typeface="Arimo" panose="020B0604020202020204" charset="0"/>
                <a:cs typeface="Arimo" panose="020B0604020202020204" charset="0"/>
              </a:rPr>
              <a:t>.</a:t>
            </a:r>
          </a:p>
          <a:p>
            <a:pPr>
              <a:spcBef>
                <a:spcPts val="1333"/>
              </a:spcBef>
              <a:spcAft>
                <a:spcPts val="1333"/>
              </a:spcAft>
              <a:buFont typeface="Arial" panose="020B0604020202020204" pitchFamily="34" charset="0"/>
              <a:buChar char="•"/>
            </a:pPr>
            <a:r>
              <a:rPr lang="en-US" dirty="0" err="1" smtClean="0">
                <a:latin typeface="Arimo" panose="020B0604020202020204" charset="0"/>
                <a:ea typeface="Arimo" panose="020B0604020202020204" charset="0"/>
                <a:cs typeface="Arimo" panose="020B0604020202020204" charset="0"/>
              </a:rPr>
              <a:t>PropertyChanged</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sẽ</a:t>
            </a:r>
            <a:r>
              <a:rPr lang="vi-VN" dirty="0" smtClean="0">
                <a:latin typeface="Arimo" panose="020B0604020202020204" charset="0"/>
                <a:ea typeface="Arimo" panose="020B0604020202020204" charset="0"/>
                <a:cs typeface="Arimo" panose="020B0604020202020204" charset="0"/>
              </a:rPr>
              <a:t> </a:t>
            </a:r>
            <a:r>
              <a:rPr lang="vi-VN" dirty="0">
                <a:latin typeface="Arimo" panose="020B0604020202020204" charset="0"/>
                <a:ea typeface="Arimo" panose="020B0604020202020204" charset="0"/>
                <a:cs typeface="Arimo" panose="020B0604020202020204" charset="0"/>
              </a:rPr>
              <a:t>cung cấp tên của thuộc tính đã thay </a:t>
            </a:r>
            <a:r>
              <a:rPr lang="vi-VN" dirty="0" smtClean="0">
                <a:latin typeface="Arimo" panose="020B0604020202020204" charset="0"/>
                <a:ea typeface="Arimo" panose="020B0604020202020204" charset="0"/>
                <a:cs typeface="Arimo" panose="020B0604020202020204" charset="0"/>
              </a:rPr>
              <a:t>đổi</a:t>
            </a:r>
            <a:r>
              <a:rPr lang="en-US" dirty="0" smtClean="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và</a:t>
            </a:r>
            <a:r>
              <a:rPr lang="en-US" dirty="0" smtClean="0">
                <a:latin typeface="Arimo" panose="020B0604020202020204" charset="0"/>
                <a:ea typeface="Arimo" panose="020B0604020202020204" charset="0"/>
                <a:cs typeface="Arimo" panose="020B0604020202020204" charset="0"/>
              </a:rPr>
              <a:t> </a:t>
            </a:r>
            <a:r>
              <a:rPr lang="vi-VN" dirty="0" smtClean="0">
                <a:latin typeface="Arimo" panose="020B0604020202020204" charset="0"/>
                <a:ea typeface="Arimo" panose="020B0604020202020204" charset="0"/>
                <a:cs typeface="Arimo" panose="020B0604020202020204" charset="0"/>
              </a:rPr>
              <a:t>thông </a:t>
            </a:r>
            <a:r>
              <a:rPr lang="vi-VN" dirty="0">
                <a:latin typeface="Arimo" panose="020B0604020202020204" charset="0"/>
                <a:ea typeface="Arimo" panose="020B0604020202020204" charset="0"/>
                <a:cs typeface="Arimo" panose="020B0604020202020204" charset="0"/>
              </a:rPr>
              <a:t>báo cho mục tiêu ràng buộc về sự thay </a:t>
            </a:r>
            <a:r>
              <a:rPr lang="vi-VN" dirty="0" smtClean="0">
                <a:latin typeface="Arimo" panose="020B0604020202020204" charset="0"/>
                <a:ea typeface="Arimo" panose="020B0604020202020204" charset="0"/>
                <a:cs typeface="Arimo" panose="020B0604020202020204" charset="0"/>
              </a:rPr>
              <a:t>đổi</a:t>
            </a:r>
            <a:r>
              <a:rPr lang="en-US" dirty="0">
                <a:latin typeface="Arimo" panose="020B0604020202020204" charset="0"/>
                <a:ea typeface="Arimo" panose="020B0604020202020204" charset="0"/>
                <a:cs typeface="Arimo" panose="020B0604020202020204" charset="0"/>
              </a:rPr>
              <a:t> </a:t>
            </a:r>
            <a:r>
              <a:rPr lang="en-US" dirty="0" err="1" smtClean="0">
                <a:latin typeface="Arimo" panose="020B0604020202020204" charset="0"/>
                <a:ea typeface="Arimo" panose="020B0604020202020204" charset="0"/>
                <a:cs typeface="Arimo" panose="020B0604020202020204" charset="0"/>
              </a:rPr>
              <a:t>đó</a:t>
            </a:r>
            <a:r>
              <a:rPr lang="en-US" dirty="0" smtClean="0">
                <a:latin typeface="Arimo" panose="020B0604020202020204" charset="0"/>
                <a:ea typeface="Arimo" panose="020B0604020202020204" charset="0"/>
                <a:cs typeface="Arimo" panose="020B0604020202020204" charset="0"/>
              </a:rPr>
              <a:t>.</a:t>
            </a:r>
          </a:p>
          <a:p>
            <a:pPr marL="0" indent="0">
              <a:spcBef>
                <a:spcPts val="1333"/>
              </a:spcBef>
              <a:spcAft>
                <a:spcPts val="1333"/>
              </a:spcAft>
              <a:buNone/>
            </a:pPr>
            <a:endParaRPr lang="en-US"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3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40</a:t>
            </a:fld>
            <a:endParaRPr sz="1733" dirty="0"/>
          </a:p>
        </p:txBody>
      </p:sp>
    </p:spTree>
    <p:extLst>
      <p:ext uri="{BB962C8B-B14F-4D97-AF65-F5344CB8AC3E}">
        <p14:creationId xmlns:p14="http://schemas.microsoft.com/office/powerpoint/2010/main" val="2530172300"/>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UpdateSourceTrigger</a:t>
            </a:r>
            <a:endParaRPr lang="en-US" sz="4000" b="1" dirty="0" smtClean="0">
              <a:latin typeface="Arimo" panose="020B0604020202020204" charset="0"/>
              <a:ea typeface="Arimo" panose="020B0604020202020204" charset="0"/>
              <a:cs typeface="Arimo" panose="020B0604020202020204" charset="0"/>
            </a:endParaRPr>
          </a:p>
          <a:p>
            <a:pPr marL="0" indent="0">
              <a:spcBef>
                <a:spcPts val="1333"/>
              </a:spcBef>
              <a:spcAft>
                <a:spcPts val="1333"/>
              </a:spcAft>
              <a:buNone/>
            </a:pPr>
            <a:endParaRPr lang="en-US" sz="4300" b="1"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41</a:t>
            </a:fld>
            <a:endParaRPr sz="1733"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32" y="3200400"/>
            <a:ext cx="8859236" cy="3100733"/>
          </a:xfrm>
          <a:prstGeom prst="rect">
            <a:avLst/>
          </a:prstGeom>
        </p:spPr>
      </p:pic>
    </p:spTree>
    <p:extLst>
      <p:ext uri="{BB962C8B-B14F-4D97-AF65-F5344CB8AC3E}">
        <p14:creationId xmlns:p14="http://schemas.microsoft.com/office/powerpoint/2010/main" val="2950116156"/>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a:bodyPr>
          <a:lstStyle/>
          <a:p>
            <a:pPr>
              <a:spcBef>
                <a:spcPts val="1333"/>
              </a:spcBef>
              <a:spcAft>
                <a:spcPts val="1333"/>
              </a:spcAft>
              <a:buFont typeface="Wingdings" panose="05000000000000000000" pitchFamily="2" charset="2"/>
              <a:buChar char="q"/>
            </a:pPr>
            <a:r>
              <a:rPr lang="en-US" sz="4000" b="1" dirty="0" err="1" smtClean="0">
                <a:latin typeface="Arimo" panose="020B0604020202020204" charset="0"/>
                <a:ea typeface="Arimo" panose="020B0604020202020204" charset="0"/>
                <a:cs typeface="Arimo" panose="020B0604020202020204" charset="0"/>
              </a:rPr>
              <a:t>UpdateSourceTrigger</a:t>
            </a:r>
            <a:endParaRPr lang="en-US" sz="40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en-US" dirty="0" smtClean="0">
                <a:latin typeface="Arimo" panose="020B0604020202020204"/>
              </a:rPr>
              <a:t>Explicit</a:t>
            </a:r>
            <a:r>
              <a:rPr lang="en-US" dirty="0">
                <a:latin typeface="Arimo" panose="020B0604020202020204"/>
              </a:rPr>
              <a:t>: </a:t>
            </a:r>
            <a:r>
              <a:rPr lang="en-US" dirty="0" err="1">
                <a:latin typeface="Arimo" panose="020B0604020202020204"/>
              </a:rPr>
              <a:t>giá</a:t>
            </a:r>
            <a:r>
              <a:rPr lang="en-US" dirty="0">
                <a:latin typeface="Arimo" panose="020B0604020202020204"/>
              </a:rPr>
              <a:t> </a:t>
            </a:r>
            <a:r>
              <a:rPr lang="en-US" dirty="0" err="1" smtClean="0">
                <a:latin typeface="Arimo" panose="020B0604020202020204"/>
              </a:rPr>
              <a:t>trị</a:t>
            </a:r>
            <a:r>
              <a:rPr lang="en-US" dirty="0" smtClean="0">
                <a:latin typeface="Arimo" panose="020B0604020202020204"/>
              </a:rPr>
              <a:t> </a:t>
            </a:r>
            <a:r>
              <a:rPr lang="vi-VN" dirty="0" smtClean="0">
                <a:latin typeface="Arimo" panose="020B0604020202020204"/>
              </a:rPr>
              <a:t>nguồn </a:t>
            </a:r>
            <a:r>
              <a:rPr lang="vi-VN" dirty="0">
                <a:latin typeface="Arimo" panose="020B0604020202020204"/>
              </a:rPr>
              <a:t>sẽ không được cập nhật trừ phi </a:t>
            </a:r>
            <a:r>
              <a:rPr lang="en-US" dirty="0" err="1" smtClean="0">
                <a:latin typeface="Arimo" panose="020B0604020202020204"/>
              </a:rPr>
              <a:t>được</a:t>
            </a:r>
            <a:r>
              <a:rPr lang="vi-VN" dirty="0" smtClean="0">
                <a:latin typeface="Arimo" panose="020B0604020202020204"/>
              </a:rPr>
              <a:t> </a:t>
            </a:r>
            <a:r>
              <a:rPr lang="vi-VN" dirty="0">
                <a:latin typeface="Arimo" panose="020B0604020202020204"/>
              </a:rPr>
              <a:t>thực hiện bằng </a:t>
            </a:r>
            <a:r>
              <a:rPr lang="vi-VN" dirty="0" smtClean="0">
                <a:latin typeface="Arimo" panose="020B0604020202020204"/>
              </a:rPr>
              <a:t>tay</a:t>
            </a:r>
            <a:r>
              <a:rPr lang="en-US" dirty="0" smtClean="0">
                <a:latin typeface="Arimo" panose="020B0604020202020204"/>
              </a:rPr>
              <a:t>.</a:t>
            </a:r>
          </a:p>
          <a:p>
            <a:pPr>
              <a:spcBef>
                <a:spcPts val="1333"/>
              </a:spcBef>
              <a:spcAft>
                <a:spcPts val="1333"/>
              </a:spcAft>
              <a:buFont typeface="Arial" panose="020B0604020202020204" pitchFamily="34" charset="0"/>
              <a:buChar char="•"/>
            </a:pPr>
            <a:r>
              <a:rPr lang="en-US" dirty="0" err="1" smtClean="0">
                <a:latin typeface="Arimo" panose="020B0604020202020204"/>
              </a:rPr>
              <a:t>LostFocus</a:t>
            </a:r>
            <a:r>
              <a:rPr lang="en-US" dirty="0" smtClean="0">
                <a:latin typeface="Arimo" panose="020B0604020202020204"/>
              </a:rPr>
              <a:t>: </a:t>
            </a:r>
            <a:r>
              <a:rPr lang="vi-VN" dirty="0">
                <a:latin typeface="Arimo" panose="020B0604020202020204"/>
              </a:rPr>
              <a:t>giá trị nguồn sẽ được cập nhật mỗi lần con trỏ </a:t>
            </a:r>
            <a:r>
              <a:rPr lang="en-US" dirty="0" err="1" smtClean="0">
                <a:latin typeface="Arimo" panose="020B0604020202020204"/>
              </a:rPr>
              <a:t>rời</a:t>
            </a:r>
            <a:r>
              <a:rPr lang="vi-VN" dirty="0" smtClean="0">
                <a:latin typeface="Arimo" panose="020B0604020202020204"/>
              </a:rPr>
              <a:t> </a:t>
            </a:r>
            <a:r>
              <a:rPr lang="vi-VN" dirty="0">
                <a:latin typeface="Arimo" panose="020B0604020202020204"/>
              </a:rPr>
              <a:t>khỏi control đích .</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en-US" dirty="0" err="1" smtClean="0">
                <a:latin typeface="Arimo" panose="020B0604020202020204"/>
              </a:rPr>
              <a:t>PropertyChanged</a:t>
            </a:r>
            <a:r>
              <a:rPr lang="en-US" dirty="0" smtClean="0">
                <a:latin typeface="Arimo" panose="020B0604020202020204"/>
              </a:rPr>
              <a:t>: </a:t>
            </a:r>
            <a:r>
              <a:rPr lang="vi-VN" dirty="0">
                <a:latin typeface="Arimo" panose="020B0604020202020204"/>
              </a:rPr>
              <a:t>giá trị nguồn sẽ được cập nhật mỗi lần thuộc tính </a:t>
            </a:r>
            <a:r>
              <a:rPr lang="vi-VN" dirty="0" smtClean="0">
                <a:latin typeface="Arimo" panose="020B0604020202020204"/>
              </a:rPr>
              <a:t>thay </a:t>
            </a:r>
            <a:r>
              <a:rPr lang="vi-VN" dirty="0">
                <a:latin typeface="Arimo" panose="020B0604020202020204"/>
              </a:rPr>
              <a:t>đổi, nó được thực thi ngay khi </a:t>
            </a:r>
            <a:r>
              <a:rPr lang="en-US" dirty="0" err="1" smtClean="0">
                <a:latin typeface="Arimo" panose="020B0604020202020204"/>
              </a:rPr>
              <a:t>đích</a:t>
            </a:r>
            <a:r>
              <a:rPr lang="vi-VN" dirty="0" smtClean="0">
                <a:latin typeface="Arimo" panose="020B0604020202020204"/>
              </a:rPr>
              <a:t> </a:t>
            </a:r>
            <a:r>
              <a:rPr lang="vi-VN" dirty="0">
                <a:latin typeface="Arimo" panose="020B0604020202020204"/>
              </a:rPr>
              <a:t>thay đổi.</a:t>
            </a:r>
            <a:endParaRPr lang="en-US" sz="4300" dirty="0" smtClean="0">
              <a:latin typeface="Arimo" panose="020B0604020202020204"/>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4</a:t>
            </a:r>
            <a:r>
              <a:rPr lang="en-US" sz="5400" b="1" dirty="0" smtClean="0">
                <a:latin typeface="Arimo" panose="020B0604020202020204" charset="0"/>
                <a:ea typeface="Arimo" panose="020B0604020202020204" charset="0"/>
                <a:cs typeface="Arimo" panose="020B0604020202020204" charset="0"/>
              </a:rPr>
              <a:t>.Data </a:t>
            </a:r>
            <a:r>
              <a:rPr lang="en-US" sz="5400" b="1" dirty="0">
                <a:latin typeface="Arimo" panose="020B0604020202020204" charset="0"/>
                <a:ea typeface="Arimo" panose="020B0604020202020204" charset="0"/>
                <a:cs typeface="Arimo" panose="020B0604020202020204" charset="0"/>
              </a:rPr>
              <a:t>binding</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42</a:t>
            </a:fld>
            <a:endParaRPr sz="1733" dirty="0"/>
          </a:p>
        </p:txBody>
      </p:sp>
    </p:spTree>
    <p:extLst>
      <p:ext uri="{BB962C8B-B14F-4D97-AF65-F5344CB8AC3E}">
        <p14:creationId xmlns:p14="http://schemas.microsoft.com/office/powerpoint/2010/main" val="3182125486"/>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Arial" panose="020B0604020202020204" pitchFamily="34" charset="0"/>
              <a:buChar char="•"/>
            </a:pPr>
            <a:r>
              <a:rPr lang="en-US" dirty="0" smtClean="0">
                <a:latin typeface="Arimo" panose="020B0604020202020204"/>
              </a:rPr>
              <a:t>Commands</a:t>
            </a:r>
            <a:r>
              <a:rPr lang="vi-VN" dirty="0" smtClean="0">
                <a:latin typeface="Arimo" panose="020B0604020202020204"/>
              </a:rPr>
              <a:t> </a:t>
            </a:r>
            <a:r>
              <a:rPr lang="vi-VN" dirty="0">
                <a:latin typeface="Arimo" panose="020B0604020202020204"/>
              </a:rPr>
              <a:t>cho phép bạn xác định các </a:t>
            </a:r>
            <a:r>
              <a:rPr lang="en-US" dirty="0" err="1" smtClean="0">
                <a:latin typeface="Arimo" panose="020B0604020202020204"/>
              </a:rPr>
              <a:t>sự</a:t>
            </a:r>
            <a:r>
              <a:rPr lang="en-US" dirty="0" smtClean="0">
                <a:latin typeface="Arimo" panose="020B0604020202020204"/>
              </a:rPr>
              <a:t> </a:t>
            </a:r>
            <a:r>
              <a:rPr lang="en-US" dirty="0" err="1" smtClean="0">
                <a:latin typeface="Arimo" panose="020B0604020202020204"/>
              </a:rPr>
              <a:t>kiện</a:t>
            </a:r>
            <a:r>
              <a:rPr lang="en-US" dirty="0" smtClean="0">
                <a:latin typeface="Arimo" panose="020B0604020202020204"/>
              </a:rPr>
              <a:t> </a:t>
            </a:r>
            <a:r>
              <a:rPr lang="vi-VN" dirty="0" smtClean="0">
                <a:latin typeface="Arimo" panose="020B0604020202020204"/>
              </a:rPr>
              <a:t>ở </a:t>
            </a:r>
            <a:r>
              <a:rPr lang="vi-VN" dirty="0">
                <a:latin typeface="Arimo" panose="020B0604020202020204"/>
              </a:rPr>
              <a:t>một nơi và </a:t>
            </a:r>
            <a:r>
              <a:rPr lang="vi-VN" dirty="0" smtClean="0">
                <a:latin typeface="Arimo" panose="020B0604020202020204"/>
              </a:rPr>
              <a:t>tham </a:t>
            </a:r>
            <a:r>
              <a:rPr lang="en-US" dirty="0" err="1" smtClean="0">
                <a:latin typeface="Arimo" panose="020B0604020202020204"/>
              </a:rPr>
              <a:t>chiếu</a:t>
            </a:r>
            <a:r>
              <a:rPr lang="vi-VN" dirty="0" smtClean="0">
                <a:latin typeface="Arimo" panose="020B0604020202020204"/>
              </a:rPr>
              <a:t> </a:t>
            </a:r>
            <a:r>
              <a:rPr lang="vi-VN" dirty="0">
                <a:latin typeface="Arimo" panose="020B0604020202020204"/>
              </a:rPr>
              <a:t>chúng </a:t>
            </a:r>
            <a:r>
              <a:rPr lang="en-US" dirty="0" err="1" smtClean="0">
                <a:latin typeface="Arimo" panose="020B0604020202020204"/>
              </a:rPr>
              <a:t>đến</a:t>
            </a:r>
            <a:r>
              <a:rPr lang="vi-VN" dirty="0" smtClean="0">
                <a:latin typeface="Arimo" panose="020B0604020202020204"/>
              </a:rPr>
              <a:t> </a:t>
            </a:r>
            <a:r>
              <a:rPr lang="vi-VN" dirty="0">
                <a:latin typeface="Arimo" panose="020B0604020202020204"/>
              </a:rPr>
              <a:t>tất cả các điều khiển giao diện người dùng của bạn như các mục menu, nút thanh công cụ, </a:t>
            </a:r>
            <a:r>
              <a:rPr lang="vi-VN" dirty="0" smtClean="0">
                <a:latin typeface="Arimo" panose="020B0604020202020204"/>
              </a:rPr>
              <a:t>v.v.</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en-US" dirty="0" smtClean="0">
                <a:latin typeface="Arimo" panose="020B0604020202020204"/>
              </a:rPr>
              <a:t>Commands </a:t>
            </a:r>
            <a:r>
              <a:rPr lang="en-US" dirty="0" err="1" smtClean="0">
                <a:latin typeface="Arimo" panose="020B0604020202020204"/>
              </a:rPr>
              <a:t>cũng</a:t>
            </a:r>
            <a:r>
              <a:rPr lang="en-US" dirty="0" smtClean="0">
                <a:latin typeface="Arimo" panose="020B0604020202020204"/>
              </a:rPr>
              <a:t> </a:t>
            </a:r>
            <a:r>
              <a:rPr lang="en-US" dirty="0" err="1" smtClean="0">
                <a:latin typeface="Arimo" panose="020B0604020202020204"/>
              </a:rPr>
              <a:t>làm</a:t>
            </a:r>
            <a:r>
              <a:rPr lang="en-US" dirty="0" smtClean="0">
                <a:latin typeface="Arimo" panose="020B0604020202020204"/>
              </a:rPr>
              <a:t> </a:t>
            </a:r>
            <a:r>
              <a:rPr lang="en-US" dirty="0" err="1" smtClean="0">
                <a:latin typeface="Arimo" panose="020B0604020202020204"/>
              </a:rPr>
              <a:t>việc</a:t>
            </a:r>
            <a:r>
              <a:rPr lang="en-US" dirty="0" smtClean="0">
                <a:latin typeface="Arimo" panose="020B0604020202020204"/>
              </a:rPr>
              <a:t> </a:t>
            </a:r>
            <a:r>
              <a:rPr lang="en-US" dirty="0" err="1" smtClean="0">
                <a:latin typeface="Arimo" panose="020B0604020202020204"/>
              </a:rPr>
              <a:t>với</a:t>
            </a:r>
            <a:r>
              <a:rPr lang="en-US" dirty="0" smtClean="0">
                <a:latin typeface="Arimo" panose="020B0604020202020204"/>
              </a:rPr>
              <a:t> </a:t>
            </a:r>
            <a:r>
              <a:rPr lang="vi-VN" dirty="0" smtClean="0">
                <a:latin typeface="Arimo" panose="020B0604020202020204"/>
              </a:rPr>
              <a:t>các </a:t>
            </a:r>
            <a:r>
              <a:rPr lang="vi-VN" dirty="0">
                <a:latin typeface="Arimo" panose="020B0604020202020204"/>
              </a:rPr>
              <a:t>phím tắt và chuyển chúng theo lệnh thích hợp, nếu có, làm cho nó trở </a:t>
            </a:r>
            <a:r>
              <a:rPr lang="en-US" dirty="0" err="1" smtClean="0">
                <a:latin typeface="Arimo" panose="020B0604020202020204"/>
              </a:rPr>
              <a:t>nên</a:t>
            </a:r>
            <a:r>
              <a:rPr lang="en-US" dirty="0" smtClean="0">
                <a:latin typeface="Arimo" panose="020B0604020202020204"/>
              </a:rPr>
              <a:t> </a:t>
            </a:r>
            <a:r>
              <a:rPr lang="vi-VN" dirty="0" smtClean="0">
                <a:latin typeface="Arimo" panose="020B0604020202020204"/>
              </a:rPr>
              <a:t>lý </a:t>
            </a:r>
            <a:r>
              <a:rPr lang="vi-VN" dirty="0">
                <a:latin typeface="Arimo" panose="020B0604020202020204"/>
              </a:rPr>
              <a:t>tưởng để cung cấp các phím tắt trong một ứng dụng</a:t>
            </a:r>
            <a:r>
              <a:rPr lang="vi-VN" dirty="0" smtClean="0">
                <a:latin typeface="Arimo" panose="020B0604020202020204"/>
              </a:rPr>
              <a:t>.</a:t>
            </a:r>
            <a:endParaRPr lang="en-US" dirty="0" smtClean="0">
              <a:latin typeface="Arimo" panose="020B0604020202020204"/>
            </a:endParaRPr>
          </a:p>
          <a:p>
            <a:pPr>
              <a:spcBef>
                <a:spcPts val="1333"/>
              </a:spcBef>
              <a:spcAft>
                <a:spcPts val="1333"/>
              </a:spcAft>
              <a:buFont typeface="Arial" panose="020B0604020202020204" pitchFamily="34" charset="0"/>
              <a:buChar char="•"/>
            </a:pPr>
            <a:r>
              <a:rPr lang="vi-VN" dirty="0">
                <a:latin typeface="Arimo" panose="020B0604020202020204"/>
              </a:rPr>
              <a:t>Với một phương thức, bạn quyết định liệu một lệnh đã cho có thể được thực thi hay không, và sau đó WPF sẽ tự động bật hoặc tắt tất cả các thành phần giao diện đăng ký</a:t>
            </a:r>
            <a:endParaRPr lang="en-US"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5</a:t>
            </a:r>
            <a:r>
              <a:rPr lang="en-US" sz="5400" b="1" dirty="0" smtClean="0">
                <a:latin typeface="Arimo" panose="020B0604020202020204" charset="0"/>
                <a:ea typeface="Arimo" panose="020B0604020202020204" charset="0"/>
                <a:cs typeface="Arimo" panose="020B0604020202020204" charset="0"/>
              </a:rPr>
              <a:t>. </a:t>
            </a:r>
            <a:r>
              <a:rPr lang="en-US" sz="5400" b="1" dirty="0">
                <a:latin typeface="Arimo" panose="020B0604020202020204" charset="0"/>
                <a:ea typeface="Arimo" panose="020B0604020202020204" charset="0"/>
                <a:cs typeface="Arimo" panose="020B0604020202020204" charset="0"/>
              </a:rPr>
              <a:t>Commands</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43</a:t>
            </a:fld>
            <a:endParaRPr sz="1733" dirty="0"/>
          </a:p>
        </p:txBody>
      </p:sp>
    </p:spTree>
    <p:extLst>
      <p:ext uri="{BB962C8B-B14F-4D97-AF65-F5344CB8AC3E}">
        <p14:creationId xmlns:p14="http://schemas.microsoft.com/office/powerpoint/2010/main" val="1693878381"/>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Arial" panose="020B0604020202020204" pitchFamily="34" charset="0"/>
              <a:buChar char="•"/>
            </a:pPr>
            <a:r>
              <a:rPr lang="vi-VN" dirty="0">
                <a:latin typeface="Arimo" panose="020B0604020202020204"/>
              </a:rPr>
              <a:t>WPF </a:t>
            </a:r>
            <a:r>
              <a:rPr lang="en-US" dirty="0" err="1" smtClean="0">
                <a:latin typeface="Arimo" panose="020B0604020202020204"/>
              </a:rPr>
              <a:t>cung</a:t>
            </a:r>
            <a:r>
              <a:rPr lang="en-US" dirty="0" smtClean="0">
                <a:latin typeface="Arimo" panose="020B0604020202020204"/>
              </a:rPr>
              <a:t> </a:t>
            </a:r>
            <a:r>
              <a:rPr lang="en-US" dirty="0" err="1" smtClean="0">
                <a:latin typeface="Arimo" panose="020B0604020202020204"/>
              </a:rPr>
              <a:t>cấp</a:t>
            </a:r>
            <a:r>
              <a:rPr lang="en-US" dirty="0" smtClean="0">
                <a:latin typeface="Arimo" panose="020B0604020202020204"/>
              </a:rPr>
              <a:t> </a:t>
            </a:r>
            <a:r>
              <a:rPr lang="vi-VN" dirty="0" smtClean="0">
                <a:latin typeface="Arimo" panose="020B0604020202020204"/>
              </a:rPr>
              <a:t>hơn </a:t>
            </a:r>
            <a:r>
              <a:rPr lang="vi-VN" dirty="0">
                <a:latin typeface="Arimo" panose="020B0604020202020204"/>
              </a:rPr>
              <a:t>100 commands thường được sử dụng mà bạn có thể sử </a:t>
            </a:r>
            <a:r>
              <a:rPr lang="vi-VN" dirty="0" smtClean="0">
                <a:latin typeface="Arimo" panose="020B0604020202020204"/>
              </a:rPr>
              <a:t>dụng.Chúng </a:t>
            </a:r>
            <a:r>
              <a:rPr lang="vi-VN" dirty="0">
                <a:latin typeface="Arimo" panose="020B0604020202020204"/>
              </a:rPr>
              <a:t>đã được chia thành 5 </a:t>
            </a:r>
            <a:r>
              <a:rPr lang="vi-VN" dirty="0" smtClean="0">
                <a:latin typeface="Arimo" panose="020B0604020202020204"/>
              </a:rPr>
              <a:t>loại</a:t>
            </a:r>
            <a:r>
              <a:rPr lang="en-US" dirty="0" smtClean="0">
                <a:latin typeface="Arimo" panose="020B0604020202020204"/>
              </a:rPr>
              <a:t>:</a:t>
            </a:r>
          </a:p>
          <a:p>
            <a:pPr lvl="1">
              <a:spcBef>
                <a:spcPts val="1333"/>
              </a:spcBef>
              <a:spcAft>
                <a:spcPts val="1333"/>
              </a:spcAft>
              <a:buFont typeface="Wingdings" panose="05000000000000000000" pitchFamily="2" charset="2"/>
              <a:buChar char="§"/>
            </a:pPr>
            <a:r>
              <a:rPr lang="vi-VN" dirty="0" smtClean="0">
                <a:latin typeface="Arimo" panose="020B0604020202020204"/>
              </a:rPr>
              <a:t>ApplicationCommands</a:t>
            </a:r>
            <a:endParaRPr lang="en-US" dirty="0" smtClean="0">
              <a:latin typeface="Arimo" panose="020B0604020202020204"/>
            </a:endParaRPr>
          </a:p>
          <a:p>
            <a:pPr lvl="1">
              <a:spcBef>
                <a:spcPts val="1333"/>
              </a:spcBef>
              <a:spcAft>
                <a:spcPts val="1333"/>
              </a:spcAft>
              <a:buFont typeface="Wingdings" panose="05000000000000000000" pitchFamily="2" charset="2"/>
              <a:buChar char="§"/>
            </a:pPr>
            <a:r>
              <a:rPr lang="vi-VN" dirty="0" smtClean="0">
                <a:latin typeface="Arimo" panose="020B0604020202020204"/>
              </a:rPr>
              <a:t>NavigationCommands</a:t>
            </a:r>
            <a:endParaRPr lang="en-US" dirty="0" smtClean="0">
              <a:latin typeface="Arimo" panose="020B0604020202020204"/>
            </a:endParaRPr>
          </a:p>
          <a:p>
            <a:pPr lvl="1">
              <a:spcBef>
                <a:spcPts val="1333"/>
              </a:spcBef>
              <a:spcAft>
                <a:spcPts val="1333"/>
              </a:spcAft>
              <a:buFont typeface="Wingdings" panose="05000000000000000000" pitchFamily="2" charset="2"/>
              <a:buChar char="§"/>
            </a:pPr>
            <a:r>
              <a:rPr lang="vi-VN" dirty="0" smtClean="0">
                <a:latin typeface="Arimo" panose="020B0604020202020204"/>
              </a:rPr>
              <a:t>MediaCommands</a:t>
            </a:r>
            <a:endParaRPr lang="en-US" dirty="0" smtClean="0">
              <a:latin typeface="Arimo" panose="020B0604020202020204"/>
            </a:endParaRPr>
          </a:p>
          <a:p>
            <a:pPr lvl="1">
              <a:spcBef>
                <a:spcPts val="1333"/>
              </a:spcBef>
              <a:spcAft>
                <a:spcPts val="1333"/>
              </a:spcAft>
              <a:buFont typeface="Wingdings" panose="05000000000000000000" pitchFamily="2" charset="2"/>
              <a:buChar char="§"/>
            </a:pPr>
            <a:r>
              <a:rPr lang="vi-VN" dirty="0" smtClean="0">
                <a:latin typeface="Arimo" panose="020B0604020202020204"/>
              </a:rPr>
              <a:t>EditingCommands</a:t>
            </a:r>
            <a:endParaRPr lang="en-US" dirty="0" smtClean="0">
              <a:latin typeface="Arimo" panose="020B0604020202020204"/>
            </a:endParaRPr>
          </a:p>
          <a:p>
            <a:pPr lvl="1">
              <a:spcBef>
                <a:spcPts val="1333"/>
              </a:spcBef>
              <a:spcAft>
                <a:spcPts val="1333"/>
              </a:spcAft>
              <a:buFont typeface="Wingdings" panose="05000000000000000000" pitchFamily="2" charset="2"/>
              <a:buChar char="§"/>
            </a:pPr>
            <a:r>
              <a:rPr lang="vi-VN" dirty="0" smtClean="0">
                <a:latin typeface="Arimo" panose="020B0604020202020204"/>
              </a:rPr>
              <a:t>ElementCommands</a:t>
            </a:r>
            <a:r>
              <a:rPr lang="vi-VN" dirty="0">
                <a:latin typeface="Arimo" panose="020B0604020202020204"/>
              </a:rPr>
              <a:t>.</a:t>
            </a:r>
            <a:endParaRPr lang="en-US" dirty="0" smtClean="0">
              <a:latin typeface="Arimo" panose="020B0604020202020204"/>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5</a:t>
            </a:r>
            <a:r>
              <a:rPr lang="en-US" sz="5400" b="1" dirty="0" smtClean="0">
                <a:latin typeface="Arimo" panose="020B0604020202020204" charset="0"/>
                <a:ea typeface="Arimo" panose="020B0604020202020204" charset="0"/>
                <a:cs typeface="Arimo" panose="020B0604020202020204" charset="0"/>
              </a:rPr>
              <a:t>. </a:t>
            </a:r>
            <a:r>
              <a:rPr lang="en-US" sz="5400" b="1" dirty="0">
                <a:latin typeface="Arimo" panose="020B0604020202020204" charset="0"/>
                <a:ea typeface="Arimo" panose="020B0604020202020204" charset="0"/>
                <a:cs typeface="Arimo" panose="020B0604020202020204" charset="0"/>
              </a:rPr>
              <a:t>Commands</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44</a:t>
            </a:fld>
            <a:endParaRPr sz="1733" dirty="0"/>
          </a:p>
        </p:txBody>
      </p:sp>
    </p:spTree>
    <p:extLst>
      <p:ext uri="{BB962C8B-B14F-4D97-AF65-F5344CB8AC3E}">
        <p14:creationId xmlns:p14="http://schemas.microsoft.com/office/powerpoint/2010/main" val="198839029"/>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504705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4000" b="1" dirty="0">
                <a:latin typeface="Arimo" panose="020B0604020202020204" charset="0"/>
                <a:ea typeface="Arimo" panose="020B0604020202020204" charset="0"/>
                <a:cs typeface="Arimo" panose="020B0604020202020204" charset="0"/>
              </a:rPr>
              <a:t>Mục tiêu của công nghệ WPF</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Cung cấp được một nền tảng thống nhất để xây dựng giao diện của người dùng.</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Giúp người lập trình và người thiết kế giao diện làm việc cùng nhau một cách dễ dàng.</a:t>
            </a:r>
          </a:p>
          <a:p>
            <a:pPr>
              <a:spcBef>
                <a:spcPts val="1333"/>
              </a:spcBef>
              <a:spcAft>
                <a:spcPts val="1333"/>
              </a:spcAft>
              <a:buFont typeface="Arial" panose="020B0604020202020204" pitchFamily="34" charset="0"/>
              <a:buChar char="•"/>
            </a:pPr>
            <a:r>
              <a:rPr lang="vi-VN" dirty="0">
                <a:latin typeface="Arimo" panose="020B0604020202020204" charset="0"/>
                <a:ea typeface="Arimo" panose="020B0604020202020204" charset="0"/>
                <a:cs typeface="Arimo" panose="020B0604020202020204" charset="0"/>
              </a:rPr>
              <a:t>Cung cấp một công nghệ chung để xây dựng giao diện người dùng trên cả Windows và trình duyệt Web.</a:t>
            </a: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5</a:t>
            </a:fld>
            <a:endParaRPr sz="1733" dirty="0"/>
          </a:p>
        </p:txBody>
      </p:sp>
    </p:spTree>
    <p:extLst>
      <p:ext uri="{BB962C8B-B14F-4D97-AF65-F5344CB8AC3E}">
        <p14:creationId xmlns:p14="http://schemas.microsoft.com/office/powerpoint/2010/main" val="11195356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en-US" sz="3600" b="1" dirty="0">
                <a:latin typeface="Arimo" panose="020B0604020202020204" charset="0"/>
                <a:ea typeface="Arimo" panose="020B0604020202020204" charset="0"/>
                <a:cs typeface="Arimo" panose="020B0604020202020204" charset="0"/>
              </a:rPr>
              <a:t>N</a:t>
            </a:r>
            <a:r>
              <a:rPr lang="vi-VN" sz="3600" b="1" dirty="0" smtClean="0">
                <a:latin typeface="Arimo" panose="020B0604020202020204" charset="0"/>
                <a:ea typeface="Arimo" panose="020B0604020202020204" charset="0"/>
                <a:cs typeface="Arimo" panose="020B0604020202020204" charset="0"/>
              </a:rPr>
              <a:t>ền </a:t>
            </a:r>
            <a:r>
              <a:rPr lang="vi-VN" sz="3600" b="1" dirty="0">
                <a:latin typeface="Arimo" panose="020B0604020202020204" charset="0"/>
                <a:ea typeface="Arimo" panose="020B0604020202020204" charset="0"/>
                <a:cs typeface="Arimo" panose="020B0604020202020204" charset="0"/>
              </a:rPr>
              <a:t>tảng thống </a:t>
            </a:r>
            <a:r>
              <a:rPr lang="vi-VN" sz="3600" b="1" dirty="0" smtClean="0">
                <a:latin typeface="Arimo" panose="020B0604020202020204" charset="0"/>
                <a:ea typeface="Arimo" panose="020B0604020202020204" charset="0"/>
                <a:cs typeface="Arimo" panose="020B0604020202020204" charset="0"/>
              </a:rPr>
              <a:t>nhất</a:t>
            </a:r>
            <a:endParaRPr lang="vi-VN" sz="3600" b="1" dirty="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6</a:t>
            </a:fld>
            <a:endParaRPr sz="1733" dirty="0"/>
          </a:p>
        </p:txBody>
      </p:sp>
    </p:spTree>
    <p:extLst>
      <p:ext uri="{BB962C8B-B14F-4D97-AF65-F5344CB8AC3E}">
        <p14:creationId xmlns:p14="http://schemas.microsoft.com/office/powerpoint/2010/main" val="136535424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7</a:t>
            </a:fld>
            <a:endParaRPr sz="1733"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1869"/>
          </a:xfrm>
          <a:prstGeom prst="rect">
            <a:avLst/>
          </a:prstGeom>
        </p:spPr>
      </p:pic>
    </p:spTree>
    <p:extLst>
      <p:ext uri="{BB962C8B-B14F-4D97-AF65-F5344CB8AC3E}">
        <p14:creationId xmlns:p14="http://schemas.microsoft.com/office/powerpoint/2010/main" val="8532379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Autofit/>
          </a:bodyPr>
          <a:lstStyle/>
          <a:p>
            <a:pPr>
              <a:spcBef>
                <a:spcPts val="1333"/>
              </a:spcBef>
              <a:spcAft>
                <a:spcPts val="1333"/>
              </a:spcAft>
              <a:buFont typeface="Wingdings" panose="05000000000000000000" pitchFamily="2" charset="2"/>
              <a:buChar char="q"/>
            </a:pPr>
            <a:r>
              <a:rPr lang="vi-VN" sz="3600" b="1" dirty="0">
                <a:latin typeface="Arimo" panose="020B0604020202020204" charset="0"/>
                <a:ea typeface="Arimo" panose="020B0604020202020204" charset="0"/>
                <a:cs typeface="Arimo" panose="020B0604020202020204" charset="0"/>
              </a:rPr>
              <a:t>Khả </a:t>
            </a:r>
            <a:r>
              <a:rPr lang="vi-VN" sz="3600" b="1" dirty="0" smtClean="0">
                <a:latin typeface="Arimo" panose="020B0604020202020204" charset="0"/>
                <a:ea typeface="Arimo" panose="020B0604020202020204" charset="0"/>
                <a:cs typeface="Arimo" panose="020B0604020202020204" charset="0"/>
              </a:rPr>
              <a:t>năng </a:t>
            </a:r>
            <a:r>
              <a:rPr lang="vi-VN" sz="3600" b="1" dirty="0">
                <a:latin typeface="Arimo" panose="020B0604020202020204" charset="0"/>
                <a:ea typeface="Arimo" panose="020B0604020202020204" charset="0"/>
                <a:cs typeface="Arimo" panose="020B0604020202020204" charset="0"/>
              </a:rPr>
              <a:t>làm việc </a:t>
            </a:r>
            <a:r>
              <a:rPr lang="vi-VN" sz="3600" b="1" dirty="0" smtClean="0">
                <a:latin typeface="Arimo" panose="020B0604020202020204" charset="0"/>
                <a:ea typeface="Arimo" panose="020B0604020202020204" charset="0"/>
                <a:cs typeface="Arimo" panose="020B0604020202020204" charset="0"/>
              </a:rPr>
              <a:t>chung</a:t>
            </a:r>
            <a:endParaRPr lang="en-US" sz="3600" b="1" dirty="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2600" dirty="0">
                <a:latin typeface="Arimo" panose="020B0604020202020204" charset="0"/>
                <a:ea typeface="Arimo" panose="020B0604020202020204" charset="0"/>
                <a:cs typeface="Arimo" panose="020B0604020202020204" charset="0"/>
              </a:rPr>
              <a:t>WPF đưa ra ngôn ngữ đặc tả eXtensible Application Markup Language (XAML</a:t>
            </a:r>
            <a:r>
              <a:rPr lang="vi-VN" sz="2600" dirty="0" smtClean="0">
                <a:latin typeface="Arimo" panose="020B0604020202020204" charset="0"/>
                <a:ea typeface="Arimo" panose="020B0604020202020204" charset="0"/>
                <a:cs typeface="Arimo" panose="020B0604020202020204" charset="0"/>
              </a:rPr>
              <a:t>).</a:t>
            </a:r>
            <a:endParaRPr lang="en-US" sz="2600"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2600" dirty="0" smtClean="0">
                <a:latin typeface="Arimo" panose="020B0604020202020204" charset="0"/>
                <a:ea typeface="Arimo" panose="020B0604020202020204" charset="0"/>
                <a:cs typeface="Arimo" panose="020B0604020202020204" charset="0"/>
              </a:rPr>
              <a:t>XAML </a:t>
            </a:r>
            <a:r>
              <a:rPr lang="vi-VN" sz="2600" dirty="0">
                <a:latin typeface="Arimo" panose="020B0604020202020204" charset="0"/>
                <a:ea typeface="Arimo" panose="020B0604020202020204" charset="0"/>
                <a:cs typeface="Arimo" panose="020B0604020202020204" charset="0"/>
              </a:rPr>
              <a:t>định ra một tập các phần tử XML như Button, TextBox, Label…, nhằm định nghĩa các đối tượng đồ họa tương ứng như nút bấm, hộp thoại, nhãn…, và nhờ đó cho phép mô tả chính xác diện mạo của giao diện người dùng. Các phần tử XAML cũng chứa các thuộc tính, cho phép thiết lập nhiều tính chất khác nhau của đối tượng đồ họa tương ứng.</a:t>
            </a:r>
            <a:endParaRPr lang="en-US" sz="2600" dirty="0" smtClean="0">
              <a:latin typeface="Arimo" panose="020B0604020202020204" charset="0"/>
              <a:ea typeface="Arimo" panose="020B0604020202020204" charset="0"/>
              <a:cs typeface="Arimo" panose="020B0604020202020204" charset="0"/>
            </a:endParaRPr>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8</a:t>
            </a:fld>
            <a:endParaRPr sz="1733" dirty="0"/>
          </a:p>
        </p:txBody>
      </p:sp>
    </p:spTree>
    <p:extLst>
      <p:ext uri="{BB962C8B-B14F-4D97-AF65-F5344CB8AC3E}">
        <p14:creationId xmlns:p14="http://schemas.microsoft.com/office/powerpoint/2010/main" val="19378146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49"/>
          <p:cNvSpPr txBox="1">
            <a:spLocks noGrp="1"/>
          </p:cNvSpPr>
          <p:nvPr>
            <p:ph type="body" idx="2"/>
          </p:nvPr>
        </p:nvSpPr>
        <p:spPr>
          <a:xfrm>
            <a:off x="999733" y="2090085"/>
            <a:ext cx="10192400" cy="4211048"/>
          </a:xfrm>
          <a:prstGeom prst="rect">
            <a:avLst/>
          </a:prstGeom>
        </p:spPr>
        <p:txBody>
          <a:bodyPr spcFirstLastPara="1" vert="horz" wrap="square" lIns="0" tIns="0" rIns="0" bIns="0" rtlCol="0" anchor="t" anchorCtr="0">
            <a:normAutofit fontScale="92500" lnSpcReduction="10000"/>
          </a:bodyPr>
          <a:lstStyle/>
          <a:p>
            <a:pPr>
              <a:spcBef>
                <a:spcPts val="1333"/>
              </a:spcBef>
              <a:spcAft>
                <a:spcPts val="1333"/>
              </a:spcAft>
              <a:buFont typeface="Wingdings" panose="05000000000000000000" pitchFamily="2" charset="2"/>
              <a:buChar char="q"/>
            </a:pPr>
            <a:r>
              <a:rPr lang="vi-VN" sz="3900" b="1" dirty="0">
                <a:latin typeface="Arimo" panose="020B0604020202020204" charset="0"/>
                <a:ea typeface="Arimo" panose="020B0604020202020204" charset="0"/>
                <a:cs typeface="Arimo" panose="020B0604020202020204" charset="0"/>
              </a:rPr>
              <a:t>So sánh WPF với </a:t>
            </a:r>
            <a:r>
              <a:rPr lang="vi-VN" sz="3900" b="1" dirty="0" smtClean="0">
                <a:latin typeface="Arimo" panose="020B0604020202020204" charset="0"/>
                <a:ea typeface="Arimo" panose="020B0604020202020204" charset="0"/>
                <a:cs typeface="Arimo" panose="020B0604020202020204" charset="0"/>
              </a:rPr>
              <a:t>WinForms</a:t>
            </a:r>
            <a:endParaRPr lang="en-US" sz="3900" b="1" dirty="0" smtClean="0">
              <a:latin typeface="Arimo" panose="020B0604020202020204" charset="0"/>
              <a:ea typeface="Arimo" panose="020B0604020202020204" charset="0"/>
              <a:cs typeface="Arimo" panose="020B0604020202020204" charset="0"/>
            </a:endParaRPr>
          </a:p>
          <a:p>
            <a:pPr>
              <a:spcBef>
                <a:spcPts val="1333"/>
              </a:spcBef>
              <a:spcAft>
                <a:spcPts val="1333"/>
              </a:spcAft>
              <a:buFont typeface="Arial" panose="020B0604020202020204" pitchFamily="34" charset="0"/>
              <a:buChar char="•"/>
            </a:pPr>
            <a:r>
              <a:rPr lang="vi-VN" sz="3000" dirty="0" smtClean="0">
                <a:latin typeface="Arimo" panose="020B0604020202020204" charset="0"/>
                <a:ea typeface="Arimo" panose="020B0604020202020204" charset="0"/>
                <a:cs typeface="Arimo" panose="020B0604020202020204" charset="0"/>
              </a:rPr>
              <a:t>Ưu điểm của WPF:</a:t>
            </a:r>
            <a:endParaRPr lang="en-US" sz="3000" dirty="0" smtClean="0">
              <a:latin typeface="Arimo" panose="020B0604020202020204" charset="0"/>
              <a:ea typeface="Arimo" panose="020B0604020202020204" charset="0"/>
              <a:cs typeface="Arimo" panose="020B0604020202020204" charset="0"/>
            </a:endParaRPr>
          </a:p>
          <a:p>
            <a:pPr lvl="1">
              <a:buFont typeface="Wingdings" panose="05000000000000000000" pitchFamily="2" charset="2"/>
              <a:buChar char="§"/>
            </a:pPr>
            <a:r>
              <a:rPr lang="vi-VN" dirty="0" smtClean="0"/>
              <a:t>Nó mới hơn và do đó phù hợp hơn với các tiêu chuẩn hiện tại.</a:t>
            </a:r>
          </a:p>
          <a:p>
            <a:pPr lvl="1">
              <a:buFont typeface="Wingdings" panose="05000000000000000000" pitchFamily="2" charset="2"/>
              <a:buChar char="§"/>
            </a:pPr>
            <a:r>
              <a:rPr lang="vi-VN" dirty="0" smtClean="0"/>
              <a:t>Microsoft </a:t>
            </a:r>
            <a:r>
              <a:rPr lang="vi-VN" dirty="0"/>
              <a:t>đang sử dụng nó cho rất nhiều ứng dụng mới, ví dụ: Visual Studio</a:t>
            </a:r>
          </a:p>
          <a:p>
            <a:pPr lvl="1">
              <a:buFont typeface="Wingdings" panose="05000000000000000000" pitchFamily="2" charset="2"/>
              <a:buChar char="§"/>
            </a:pPr>
            <a:r>
              <a:rPr lang="vi-VN" dirty="0"/>
              <a:t>Nó linh hoạt hơn, có thể làm nhiều việc hơn mà không phải viết hoặc mua các control mới.</a:t>
            </a:r>
          </a:p>
          <a:p>
            <a:pPr lvl="1">
              <a:buFont typeface="Wingdings" panose="05000000000000000000" pitchFamily="2" charset="2"/>
              <a:buChar char="§"/>
            </a:pPr>
            <a:r>
              <a:rPr lang="vi-VN" dirty="0"/>
              <a:t>Khi bạn cần sử dụng các control của bên thứ 3, các nhà phát triển các control này có thể sẽ tập trung hơn vào WPF vì nó mới hơn</a:t>
            </a:r>
            <a:r>
              <a:rPr lang="vi-VN" dirty="0" smtClean="0"/>
              <a:t>.</a:t>
            </a:r>
            <a:endParaRPr lang="vi-VN" dirty="0"/>
          </a:p>
        </p:txBody>
      </p:sp>
      <p:sp>
        <p:nvSpPr>
          <p:cNvPr id="502" name="Google Shape;502;p49"/>
          <p:cNvSpPr txBox="1">
            <a:spLocks noGrp="1"/>
          </p:cNvSpPr>
          <p:nvPr>
            <p:ph type="title"/>
          </p:nvPr>
        </p:nvSpPr>
        <p:spPr>
          <a:xfrm>
            <a:off x="999732" y="901337"/>
            <a:ext cx="10192402" cy="841344"/>
          </a:xfrm>
          <a:prstGeom prst="rect">
            <a:avLst/>
          </a:prstGeom>
        </p:spPr>
        <p:txBody>
          <a:bodyPr spcFirstLastPara="1" vert="horz" wrap="square" lIns="0" tIns="0" rIns="0" bIns="0" rtlCol="0" anchor="b" anchorCtr="0">
            <a:noAutofit/>
          </a:bodyPr>
          <a:lstStyle/>
          <a:p>
            <a:r>
              <a:rPr lang="en-US" sz="5400" b="1" dirty="0">
                <a:latin typeface="Arimo" panose="020B0604020202020204" charset="0"/>
                <a:ea typeface="Arimo" panose="020B0604020202020204" charset="0"/>
                <a:cs typeface="Arimo" panose="020B0604020202020204" charset="0"/>
              </a:rPr>
              <a:t>1.Tổng </a:t>
            </a:r>
            <a:r>
              <a:rPr lang="en-US" sz="5400" b="1" dirty="0" err="1">
                <a:latin typeface="Arimo" panose="020B0604020202020204" charset="0"/>
                <a:ea typeface="Arimo" panose="020B0604020202020204" charset="0"/>
                <a:cs typeface="Arimo" panose="020B0604020202020204" charset="0"/>
              </a:rPr>
              <a:t>quan</a:t>
            </a:r>
            <a:r>
              <a:rPr lang="en-US" sz="5400" b="1" dirty="0">
                <a:latin typeface="Arimo" panose="020B0604020202020204" charset="0"/>
                <a:ea typeface="Arimo" panose="020B0604020202020204" charset="0"/>
                <a:cs typeface="Arimo" panose="020B0604020202020204" charset="0"/>
              </a:rPr>
              <a:t> </a:t>
            </a:r>
            <a:r>
              <a:rPr lang="en-US" sz="5400" b="1" dirty="0" err="1">
                <a:latin typeface="Arimo" panose="020B0604020202020204" charset="0"/>
                <a:ea typeface="Arimo" panose="020B0604020202020204" charset="0"/>
                <a:cs typeface="Arimo" panose="020B0604020202020204" charset="0"/>
              </a:rPr>
              <a:t>về</a:t>
            </a:r>
            <a:r>
              <a:rPr lang="en-US" sz="5400" b="1" dirty="0">
                <a:latin typeface="Arimo" panose="020B0604020202020204" charset="0"/>
                <a:ea typeface="Arimo" panose="020B0604020202020204" charset="0"/>
                <a:cs typeface="Arimo" panose="020B0604020202020204" charset="0"/>
              </a:rPr>
              <a:t> WPF</a:t>
            </a:r>
            <a:endParaRPr sz="5400" b="1" dirty="0">
              <a:latin typeface="Arimo" panose="020B0604020202020204" charset="0"/>
              <a:ea typeface="Arimo" panose="020B0604020202020204" charset="0"/>
              <a:cs typeface="Arimo" panose="020B0604020202020204" charset="0"/>
            </a:endParaRPr>
          </a:p>
        </p:txBody>
      </p:sp>
      <p:sp>
        <p:nvSpPr>
          <p:cNvPr id="499" name="Google Shape;499;p49"/>
          <p:cNvSpPr txBox="1">
            <a:spLocks noGrp="1"/>
          </p:cNvSpPr>
          <p:nvPr>
            <p:ph type="sldNum" idx="12"/>
          </p:nvPr>
        </p:nvSpPr>
        <p:spPr>
          <a:prstGeom prst="rect">
            <a:avLst/>
          </a:prstGeom>
        </p:spPr>
        <p:txBody>
          <a:bodyPr spcFirstLastPara="1" vert="horz" wrap="square" lIns="0" tIns="0" rIns="0" bIns="0" rtlCol="0" anchor="b" anchorCtr="0">
            <a:noAutofit/>
          </a:bodyPr>
          <a:lstStyle/>
          <a:p>
            <a:fld id="{00000000-1234-1234-1234-123412341234}" type="slidenum">
              <a:rPr lang="en" smtClean="0">
                <a:latin typeface="Arimo"/>
                <a:ea typeface="Arimo"/>
                <a:cs typeface="Arimo"/>
                <a:sym typeface="Arimo"/>
              </a:rPr>
              <a:pPr/>
              <a:t>9</a:t>
            </a:fld>
            <a:endParaRPr sz="1733" dirty="0"/>
          </a:p>
        </p:txBody>
      </p:sp>
    </p:spTree>
    <p:extLst>
      <p:ext uri="{BB962C8B-B14F-4D97-AF65-F5344CB8AC3E}">
        <p14:creationId xmlns:p14="http://schemas.microsoft.com/office/powerpoint/2010/main" val="49807828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2296</Words>
  <Application>Microsoft Office PowerPoint</Application>
  <PresentationFormat>Widescreen</PresentationFormat>
  <Paragraphs>240</Paragraphs>
  <Slides>45</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Arimo</vt:lpstr>
      <vt:lpstr>Calibri</vt:lpstr>
      <vt:lpstr>Calibri Light</vt:lpstr>
      <vt:lpstr>Wingdings</vt:lpstr>
      <vt:lpstr>Office Theme</vt:lpstr>
      <vt:lpstr>PowerPoint Presentation</vt:lpstr>
      <vt:lpstr>PowerPoint Presentation</vt:lpstr>
      <vt:lpstr>PowerPoint Presentation</vt:lpstr>
      <vt:lpstr>1.Tổng quan về WPF</vt:lpstr>
      <vt:lpstr>1.Tổng quan về WPF</vt:lpstr>
      <vt:lpstr>1.Tổng quan về WPF</vt:lpstr>
      <vt:lpstr>PowerPoint Presentation</vt:lpstr>
      <vt:lpstr>1.Tổng quan về WPF</vt:lpstr>
      <vt:lpstr>1.Tổng quan về WPF</vt:lpstr>
      <vt:lpstr>1.Tổng quan về WPF</vt:lpstr>
      <vt:lpstr>1.Tổng quan về WPF</vt:lpstr>
      <vt:lpstr>2.Tổng quan về XAML</vt:lpstr>
      <vt:lpstr>2.XAML</vt:lpstr>
      <vt:lpstr>2.XAML</vt:lpstr>
      <vt:lpstr>2.XAML</vt:lpstr>
      <vt:lpstr>2.XAML</vt:lpstr>
      <vt:lpstr>2.XAML</vt:lpstr>
      <vt:lpstr>2.XAML</vt:lpstr>
      <vt:lpstr>2.XAML</vt:lpstr>
      <vt:lpstr>3.Panel</vt:lpstr>
      <vt:lpstr>3.Panel</vt:lpstr>
      <vt:lpstr>3.Panel</vt:lpstr>
      <vt:lpstr>3.Panel</vt:lpstr>
      <vt:lpstr>3.Panel</vt:lpstr>
      <vt:lpstr>3.Panel</vt:lpstr>
      <vt:lpstr>3.Panel</vt:lpstr>
      <vt:lpstr>3.Panel</vt:lpstr>
      <vt:lpstr>3.Panel</vt:lpstr>
      <vt:lpstr>4.Data binding</vt:lpstr>
      <vt:lpstr>4.Data binding</vt:lpstr>
      <vt:lpstr>4.Data binding</vt:lpstr>
      <vt:lpstr>4.Data binding</vt:lpstr>
      <vt:lpstr>4.Data binding</vt:lpstr>
      <vt:lpstr>4.Data binding</vt:lpstr>
      <vt:lpstr>4.Data binding</vt:lpstr>
      <vt:lpstr>4.Data binding</vt:lpstr>
      <vt:lpstr>4.Data binding</vt:lpstr>
      <vt:lpstr>4.Data binding</vt:lpstr>
      <vt:lpstr>4.Data binding</vt:lpstr>
      <vt:lpstr>4.Data binding</vt:lpstr>
      <vt:lpstr>4.Data binding</vt:lpstr>
      <vt:lpstr>4.Data binding</vt:lpstr>
      <vt:lpstr>5. Commands</vt:lpstr>
      <vt:lpstr>5.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WPF</dc:title>
  <dc:creator>quyet</dc:creator>
  <cp:lastModifiedBy>quyet</cp:lastModifiedBy>
  <cp:revision>81</cp:revision>
  <dcterms:created xsi:type="dcterms:W3CDTF">2022-10-18T03:18:45Z</dcterms:created>
  <dcterms:modified xsi:type="dcterms:W3CDTF">2022-10-25T06:03:02Z</dcterms:modified>
</cp:coreProperties>
</file>