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327" r:id="rId2"/>
    <p:sldId id="326" r:id="rId3"/>
    <p:sldId id="328" r:id="rId4"/>
    <p:sldId id="257" r:id="rId5"/>
    <p:sldId id="293" r:id="rId6"/>
    <p:sldId id="294" r:id="rId7"/>
    <p:sldId id="295" r:id="rId8"/>
    <p:sldId id="296" r:id="rId9"/>
    <p:sldId id="298" r:id="rId10"/>
    <p:sldId id="297" r:id="rId11"/>
    <p:sldId id="299" r:id="rId12"/>
    <p:sldId id="301" r:id="rId13"/>
    <p:sldId id="302" r:id="rId14"/>
    <p:sldId id="308" r:id="rId15"/>
    <p:sldId id="309" r:id="rId16"/>
    <p:sldId id="310" r:id="rId17"/>
    <p:sldId id="311" r:id="rId18"/>
    <p:sldId id="312" r:id="rId19"/>
    <p:sldId id="313" r:id="rId20"/>
    <p:sldId id="314" r:id="rId21"/>
    <p:sldId id="318" r:id="rId22"/>
    <p:sldId id="319" r:id="rId23"/>
    <p:sldId id="320" r:id="rId24"/>
    <p:sldId id="321" r:id="rId25"/>
    <p:sldId id="322" r:id="rId26"/>
    <p:sldId id="323" r:id="rId27"/>
    <p:sldId id="324" r:id="rId28"/>
    <p:sldId id="325" r:id="rId29"/>
    <p:sldId id="289" r:id="rId30"/>
    <p:sldId id="303" r:id="rId31"/>
    <p:sldId id="304" r:id="rId32"/>
    <p:sldId id="305" r:id="rId33"/>
    <p:sldId id="306" r:id="rId34"/>
    <p:sldId id="307" r:id="rId35"/>
    <p:sldId id="315" r:id="rId36"/>
    <p:sldId id="316" r:id="rId37"/>
    <p:sldId id="317" r:id="rId38"/>
    <p:sldId id="259" r:id="rId39"/>
    <p:sldId id="260" r:id="rId40"/>
    <p:sldId id="261" r:id="rId41"/>
    <p:sldId id="262" r:id="rId42"/>
    <p:sldId id="263" r:id="rId43"/>
    <p:sldId id="264" r:id="rId44"/>
    <p:sldId id="265" r:id="rId45"/>
    <p:sldId id="266" r:id="rId46"/>
    <p:sldId id="267" r:id="rId47"/>
    <p:sldId id="277" r:id="rId48"/>
    <p:sldId id="278" r:id="rId49"/>
    <p:sldId id="279" r:id="rId50"/>
    <p:sldId id="280" r:id="rId51"/>
    <p:sldId id="281" r:id="rId52"/>
    <p:sldId id="283" r:id="rId53"/>
    <p:sldId id="330" r:id="rId54"/>
    <p:sldId id="331" r:id="rId55"/>
    <p:sldId id="284" r:id="rId56"/>
    <p:sldId id="332" r:id="rId57"/>
    <p:sldId id="285" r:id="rId58"/>
    <p:sldId id="287" r:id="rId59"/>
    <p:sldId id="288" r:id="rId60"/>
    <p:sldId id="329"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p:scale>
          <a:sx n="75" d="100"/>
          <a:sy n="75" d="100"/>
        </p:scale>
        <p:origin x="47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2472BE-D07B-4D34-8BCA-28009DAA06B7}" type="datetimeFigureOut">
              <a:rPr lang="en-US" smtClean="0"/>
              <a:t>07/11/2022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27BF86-C84E-4283-83BA-0EA9FD5C3BA2}" type="slidenum">
              <a:rPr lang="en-US" smtClean="0"/>
              <a:t>‹#›</a:t>
            </a:fld>
            <a:endParaRPr lang="en-US"/>
          </a:p>
        </p:txBody>
      </p:sp>
    </p:spTree>
    <p:extLst>
      <p:ext uri="{BB962C8B-B14F-4D97-AF65-F5344CB8AC3E}">
        <p14:creationId xmlns:p14="http://schemas.microsoft.com/office/powerpoint/2010/main" val="3370345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8148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697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4492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7792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1239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79334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06559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9432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54305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52065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6963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05197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05606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66294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3297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53260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97955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86899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44626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53620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85379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6234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9029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78540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08024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61434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89797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9656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19909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60150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29504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43971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45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98159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32553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30246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66481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93934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75187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26881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654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28017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93965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1048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49097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67254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96864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92845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72968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788674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701702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994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5876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0869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260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2101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2EAF46-9EED-47DB-82C6-34D581422079}" type="datetimeFigureOut">
              <a:rPr lang="en-US" smtClean="0"/>
              <a:t>07/11/2022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BB509-4516-4CDE-9DE4-E107515E9B99}" type="slidenum">
              <a:rPr lang="en-US" smtClean="0"/>
              <a:t>‹#›</a:t>
            </a:fld>
            <a:endParaRPr lang="en-US"/>
          </a:p>
        </p:txBody>
      </p:sp>
    </p:spTree>
    <p:extLst>
      <p:ext uri="{BB962C8B-B14F-4D97-AF65-F5344CB8AC3E}">
        <p14:creationId xmlns:p14="http://schemas.microsoft.com/office/powerpoint/2010/main" val="3009013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2EAF46-9EED-47DB-82C6-34D581422079}" type="datetimeFigureOut">
              <a:rPr lang="en-US" smtClean="0"/>
              <a:t>07/11/2022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BB509-4516-4CDE-9DE4-E107515E9B99}" type="slidenum">
              <a:rPr lang="en-US" smtClean="0"/>
              <a:t>‹#›</a:t>
            </a:fld>
            <a:endParaRPr lang="en-US"/>
          </a:p>
        </p:txBody>
      </p:sp>
    </p:spTree>
    <p:extLst>
      <p:ext uri="{BB962C8B-B14F-4D97-AF65-F5344CB8AC3E}">
        <p14:creationId xmlns:p14="http://schemas.microsoft.com/office/powerpoint/2010/main" val="3875264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2EAF46-9EED-47DB-82C6-34D581422079}" type="datetimeFigureOut">
              <a:rPr lang="en-US" smtClean="0"/>
              <a:t>07/11/2022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BB509-4516-4CDE-9DE4-E107515E9B99}" type="slidenum">
              <a:rPr lang="en-US" smtClean="0"/>
              <a:t>‹#›</a:t>
            </a:fld>
            <a:endParaRPr lang="en-US"/>
          </a:p>
        </p:txBody>
      </p:sp>
    </p:spTree>
    <p:extLst>
      <p:ext uri="{BB962C8B-B14F-4D97-AF65-F5344CB8AC3E}">
        <p14:creationId xmlns:p14="http://schemas.microsoft.com/office/powerpoint/2010/main" val="2093119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 Header + Content – 1 col.">
  <p:cSld name="2: Header + Content – 1 col.">
    <p:spTree>
      <p:nvGrpSpPr>
        <p:cNvPr id="1" name="Shape 126"/>
        <p:cNvGrpSpPr/>
        <p:nvPr/>
      </p:nvGrpSpPr>
      <p:grpSpPr>
        <a:xfrm>
          <a:off x="0" y="0"/>
          <a:ext cx="0" cy="0"/>
          <a:chOff x="0" y="0"/>
          <a:chExt cx="0" cy="0"/>
        </a:xfrm>
      </p:grpSpPr>
      <p:sp>
        <p:nvSpPr>
          <p:cNvPr id="132" name="Google Shape;132;p11"/>
          <p:cNvSpPr txBox="1">
            <a:spLocks noGrp="1"/>
          </p:cNvSpPr>
          <p:nvPr>
            <p:ph type="subTitle" idx="1"/>
          </p:nvPr>
        </p:nvSpPr>
        <p:spPr>
          <a:xfrm>
            <a:off x="358733" y="358733"/>
            <a:ext cx="11479600" cy="1952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None/>
              <a:defRPr sz="1333"/>
            </a:lvl1pPr>
            <a:lvl2pPr lvl="1" rtl="0">
              <a:spcBef>
                <a:spcPts val="0"/>
              </a:spcBef>
              <a:spcAft>
                <a:spcPts val="0"/>
              </a:spcAft>
              <a:buSzPts val="2800"/>
              <a:buNone/>
              <a:defRPr/>
            </a:lvl2pPr>
            <a:lvl3pPr lvl="2" rtl="0">
              <a:spcBef>
                <a:spcPts val="2133"/>
              </a:spcBef>
              <a:spcAft>
                <a:spcPts val="0"/>
              </a:spcAft>
              <a:buSzPts val="2800"/>
              <a:buNone/>
              <a:defRPr/>
            </a:lvl3pPr>
            <a:lvl4pPr lvl="3" rtl="0">
              <a:spcBef>
                <a:spcPts val="2133"/>
              </a:spcBef>
              <a:spcAft>
                <a:spcPts val="0"/>
              </a:spcAft>
              <a:buSzPts val="2800"/>
              <a:buNone/>
              <a:defRPr/>
            </a:lvl4pPr>
            <a:lvl5pPr lvl="4" rtl="0">
              <a:spcBef>
                <a:spcPts val="2133"/>
              </a:spcBef>
              <a:spcAft>
                <a:spcPts val="0"/>
              </a:spcAft>
              <a:buSzPts val="2800"/>
              <a:buNone/>
              <a:defRPr/>
            </a:lvl5pPr>
            <a:lvl6pPr lvl="5" rtl="0">
              <a:spcBef>
                <a:spcPts val="2133"/>
              </a:spcBef>
              <a:spcAft>
                <a:spcPts val="0"/>
              </a:spcAft>
              <a:buSzPts val="2800"/>
              <a:buNone/>
              <a:defRPr/>
            </a:lvl6pPr>
            <a:lvl7pPr lvl="6" rtl="0">
              <a:spcBef>
                <a:spcPts val="2133"/>
              </a:spcBef>
              <a:spcAft>
                <a:spcPts val="0"/>
              </a:spcAft>
              <a:buSzPts val="2800"/>
              <a:buNone/>
              <a:defRPr/>
            </a:lvl7pPr>
            <a:lvl8pPr lvl="7" rtl="0">
              <a:spcBef>
                <a:spcPts val="2133"/>
              </a:spcBef>
              <a:spcAft>
                <a:spcPts val="0"/>
              </a:spcAft>
              <a:buSzPts val="2800"/>
              <a:buNone/>
              <a:defRPr/>
            </a:lvl8pPr>
            <a:lvl9pPr lvl="8" rtl="0">
              <a:spcBef>
                <a:spcPts val="2133"/>
              </a:spcBef>
              <a:spcAft>
                <a:spcPts val="2133"/>
              </a:spcAft>
              <a:buSzPts val="2800"/>
              <a:buNone/>
              <a:defRPr/>
            </a:lvl9pPr>
          </a:lstStyle>
          <a:p>
            <a:endParaRPr/>
          </a:p>
        </p:txBody>
      </p:sp>
      <p:sp>
        <p:nvSpPr>
          <p:cNvPr id="133" name="Google Shape;133;p11"/>
          <p:cNvSpPr txBox="1">
            <a:spLocks noGrp="1"/>
          </p:cNvSpPr>
          <p:nvPr>
            <p:ph type="body" idx="2"/>
          </p:nvPr>
        </p:nvSpPr>
        <p:spPr>
          <a:xfrm>
            <a:off x="999734" y="2852933"/>
            <a:ext cx="5693600" cy="3024400"/>
          </a:xfrm>
          <a:prstGeom prst="rect">
            <a:avLst/>
          </a:prstGeom>
        </p:spPr>
        <p:txBody>
          <a:bodyPr spcFirstLastPara="1" wrap="square" lIns="0" tIns="0" rIns="0" bIns="0" anchor="t" anchorCtr="0">
            <a:noAutofit/>
          </a:bodyPr>
          <a:lstStyle>
            <a:lvl1pPr marL="304815" lvl="0" indent="-304815" rtl="0">
              <a:spcBef>
                <a:spcPts val="0"/>
              </a:spcBef>
              <a:spcAft>
                <a:spcPts val="0"/>
              </a:spcAft>
              <a:buSzPts val="3600"/>
              <a:buChar char="—"/>
              <a:defRPr/>
            </a:lvl1pPr>
            <a:lvl2pPr marL="609630" lvl="1" indent="-270947" rtl="0">
              <a:spcBef>
                <a:spcPts val="2133"/>
              </a:spcBef>
              <a:spcAft>
                <a:spcPts val="0"/>
              </a:spcAft>
              <a:buSzPts val="2800"/>
              <a:buChar char="∙"/>
              <a:defRPr/>
            </a:lvl2pPr>
            <a:lvl3pPr marL="914446" lvl="2" indent="-270947" rtl="0">
              <a:spcBef>
                <a:spcPts val="2133"/>
              </a:spcBef>
              <a:spcAft>
                <a:spcPts val="0"/>
              </a:spcAft>
              <a:buSzPts val="2800"/>
              <a:buChar char="∙"/>
              <a:defRPr/>
            </a:lvl3pPr>
            <a:lvl4pPr marL="1219261" lvl="3" indent="-270947" rtl="0">
              <a:spcBef>
                <a:spcPts val="2133"/>
              </a:spcBef>
              <a:spcAft>
                <a:spcPts val="0"/>
              </a:spcAft>
              <a:buSzPts val="2800"/>
              <a:buChar char="∙"/>
              <a:defRPr/>
            </a:lvl4pPr>
            <a:lvl5pPr marL="1524076" lvl="4" indent="-270947" rtl="0">
              <a:spcBef>
                <a:spcPts val="2133"/>
              </a:spcBef>
              <a:spcAft>
                <a:spcPts val="0"/>
              </a:spcAft>
              <a:buSzPts val="2800"/>
              <a:buChar char="∙"/>
              <a:defRPr/>
            </a:lvl5pPr>
            <a:lvl6pPr marL="1828891" lvl="5" indent="-270947" rtl="0">
              <a:spcBef>
                <a:spcPts val="2133"/>
              </a:spcBef>
              <a:spcAft>
                <a:spcPts val="0"/>
              </a:spcAft>
              <a:buSzPts val="2800"/>
              <a:buChar char="∙"/>
              <a:defRPr/>
            </a:lvl6pPr>
            <a:lvl7pPr marL="2133707" lvl="6" indent="-270947" rtl="0">
              <a:spcBef>
                <a:spcPts val="2133"/>
              </a:spcBef>
              <a:spcAft>
                <a:spcPts val="0"/>
              </a:spcAft>
              <a:buSzPts val="2800"/>
              <a:buChar char="∙"/>
              <a:defRPr/>
            </a:lvl7pPr>
            <a:lvl8pPr marL="2438522" lvl="7" indent="-270947" rtl="0">
              <a:spcBef>
                <a:spcPts val="2133"/>
              </a:spcBef>
              <a:spcAft>
                <a:spcPts val="0"/>
              </a:spcAft>
              <a:buSzPts val="2800"/>
              <a:buChar char="∙"/>
              <a:defRPr/>
            </a:lvl8pPr>
            <a:lvl9pPr marL="2743337" lvl="8" indent="-270947" rtl="0">
              <a:spcBef>
                <a:spcPts val="2133"/>
              </a:spcBef>
              <a:spcAft>
                <a:spcPts val="2133"/>
              </a:spcAft>
              <a:buSzPts val="2800"/>
              <a:buChar char="∙"/>
              <a:defRPr/>
            </a:lvl9pPr>
          </a:lstStyle>
          <a:p>
            <a:endParaRPr/>
          </a:p>
        </p:txBody>
      </p:sp>
      <p:sp>
        <p:nvSpPr>
          <p:cNvPr id="134" name="Google Shape;134;p11"/>
          <p:cNvSpPr txBox="1">
            <a:spLocks noGrp="1"/>
          </p:cNvSpPr>
          <p:nvPr>
            <p:ph type="title"/>
          </p:nvPr>
        </p:nvSpPr>
        <p:spPr>
          <a:xfrm>
            <a:off x="999733" y="976167"/>
            <a:ext cx="10192400" cy="1158400"/>
          </a:xfrm>
          <a:prstGeom prst="rect">
            <a:avLst/>
          </a:prstGeom>
        </p:spPr>
        <p:txBody>
          <a:bodyPr spcFirstLastPara="1" wrap="square" lIns="0" tIns="0" rIns="0" bIns="0" anchor="b" anchorCtr="0">
            <a:noAutofit/>
          </a:bodyPr>
          <a:lstStyle>
            <a:lvl1pPr lvl="0" rtl="0">
              <a:spcBef>
                <a:spcPts val="0"/>
              </a:spcBef>
              <a:spcAft>
                <a:spcPts val="0"/>
              </a:spcAft>
              <a:buSzPts val="56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135" name="Google Shape;135;p11"/>
          <p:cNvSpPr txBox="1">
            <a:spLocks noGrp="1"/>
          </p:cNvSpPr>
          <p:nvPr>
            <p:ph type="sldNum" idx="12"/>
          </p:nvPr>
        </p:nvSpPr>
        <p:spPr>
          <a:xfrm>
            <a:off x="11277600" y="6301133"/>
            <a:ext cx="564000" cy="1952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None/>
              <a:defRPr sz="1333">
                <a:solidFill>
                  <a:schemeClr val="dk2"/>
                </a:solidFill>
                <a:latin typeface="Arimo"/>
                <a:ea typeface="Arimo"/>
                <a:cs typeface="Arimo"/>
                <a:sym typeface="Arimo"/>
              </a:defRPr>
            </a:lvl1pPr>
            <a:lvl2pPr marL="0" marR="0" lvl="1" indent="0" algn="r" rtl="0">
              <a:lnSpc>
                <a:spcPct val="100000"/>
              </a:lnSpc>
              <a:spcBef>
                <a:spcPts val="0"/>
              </a:spcBef>
              <a:spcAft>
                <a:spcPts val="0"/>
              </a:spcAft>
              <a:buNone/>
              <a:defRPr sz="1333">
                <a:solidFill>
                  <a:schemeClr val="dk2"/>
                </a:solidFill>
                <a:latin typeface="Arimo"/>
                <a:ea typeface="Arimo"/>
                <a:cs typeface="Arimo"/>
                <a:sym typeface="Arimo"/>
              </a:defRPr>
            </a:lvl2pPr>
            <a:lvl3pPr marL="0" marR="0" lvl="2" indent="0" algn="r" rtl="0">
              <a:lnSpc>
                <a:spcPct val="100000"/>
              </a:lnSpc>
              <a:spcBef>
                <a:spcPts val="0"/>
              </a:spcBef>
              <a:spcAft>
                <a:spcPts val="0"/>
              </a:spcAft>
              <a:buNone/>
              <a:defRPr sz="1333">
                <a:solidFill>
                  <a:schemeClr val="dk2"/>
                </a:solidFill>
                <a:latin typeface="Arimo"/>
                <a:ea typeface="Arimo"/>
                <a:cs typeface="Arimo"/>
                <a:sym typeface="Arimo"/>
              </a:defRPr>
            </a:lvl3pPr>
            <a:lvl4pPr marL="0" marR="0" lvl="3" indent="0" algn="r" rtl="0">
              <a:lnSpc>
                <a:spcPct val="100000"/>
              </a:lnSpc>
              <a:spcBef>
                <a:spcPts val="0"/>
              </a:spcBef>
              <a:spcAft>
                <a:spcPts val="0"/>
              </a:spcAft>
              <a:buNone/>
              <a:defRPr sz="1333">
                <a:solidFill>
                  <a:schemeClr val="dk2"/>
                </a:solidFill>
                <a:latin typeface="Arimo"/>
                <a:ea typeface="Arimo"/>
                <a:cs typeface="Arimo"/>
                <a:sym typeface="Arimo"/>
              </a:defRPr>
            </a:lvl4pPr>
            <a:lvl5pPr marL="0" marR="0" lvl="4" indent="0" algn="r" rtl="0">
              <a:lnSpc>
                <a:spcPct val="100000"/>
              </a:lnSpc>
              <a:spcBef>
                <a:spcPts val="0"/>
              </a:spcBef>
              <a:spcAft>
                <a:spcPts val="0"/>
              </a:spcAft>
              <a:buNone/>
              <a:defRPr sz="1333">
                <a:solidFill>
                  <a:schemeClr val="dk2"/>
                </a:solidFill>
                <a:latin typeface="Arimo"/>
                <a:ea typeface="Arimo"/>
                <a:cs typeface="Arimo"/>
                <a:sym typeface="Arimo"/>
              </a:defRPr>
            </a:lvl5pPr>
            <a:lvl6pPr marL="0" marR="0" lvl="5" indent="0" algn="r" rtl="0">
              <a:lnSpc>
                <a:spcPct val="100000"/>
              </a:lnSpc>
              <a:spcBef>
                <a:spcPts val="0"/>
              </a:spcBef>
              <a:spcAft>
                <a:spcPts val="0"/>
              </a:spcAft>
              <a:buNone/>
              <a:defRPr sz="1333">
                <a:solidFill>
                  <a:schemeClr val="dk2"/>
                </a:solidFill>
                <a:latin typeface="Arimo"/>
                <a:ea typeface="Arimo"/>
                <a:cs typeface="Arimo"/>
                <a:sym typeface="Arimo"/>
              </a:defRPr>
            </a:lvl6pPr>
            <a:lvl7pPr marL="0" marR="0" lvl="6" indent="0" algn="r" rtl="0">
              <a:lnSpc>
                <a:spcPct val="100000"/>
              </a:lnSpc>
              <a:spcBef>
                <a:spcPts val="0"/>
              </a:spcBef>
              <a:spcAft>
                <a:spcPts val="0"/>
              </a:spcAft>
              <a:buNone/>
              <a:defRPr sz="1333">
                <a:solidFill>
                  <a:schemeClr val="dk2"/>
                </a:solidFill>
                <a:latin typeface="Arimo"/>
                <a:ea typeface="Arimo"/>
                <a:cs typeface="Arimo"/>
                <a:sym typeface="Arimo"/>
              </a:defRPr>
            </a:lvl7pPr>
            <a:lvl8pPr marL="0" marR="0" lvl="7" indent="0" algn="r" rtl="0">
              <a:lnSpc>
                <a:spcPct val="100000"/>
              </a:lnSpc>
              <a:spcBef>
                <a:spcPts val="0"/>
              </a:spcBef>
              <a:spcAft>
                <a:spcPts val="0"/>
              </a:spcAft>
              <a:buNone/>
              <a:defRPr sz="1333">
                <a:solidFill>
                  <a:schemeClr val="dk2"/>
                </a:solidFill>
                <a:latin typeface="Arimo"/>
                <a:ea typeface="Arimo"/>
                <a:cs typeface="Arimo"/>
                <a:sym typeface="Arimo"/>
              </a:defRPr>
            </a:lvl8pPr>
            <a:lvl9pPr marL="0" marR="0" lvl="8" indent="0" algn="r" rtl="0">
              <a:lnSpc>
                <a:spcPct val="100000"/>
              </a:lnSpc>
              <a:spcBef>
                <a:spcPts val="0"/>
              </a:spcBef>
              <a:spcAft>
                <a:spcPts val="0"/>
              </a:spcAft>
              <a:buNone/>
              <a:defRPr sz="1333">
                <a:solidFill>
                  <a:schemeClr val="dk2"/>
                </a:solidFill>
                <a:latin typeface="Arimo"/>
                <a:ea typeface="Arimo"/>
                <a:cs typeface="Arimo"/>
                <a:sym typeface="Arimo"/>
              </a:defRPr>
            </a:lvl9pPr>
          </a:lstStyle>
          <a:p>
            <a:fld id="{00000000-1234-1234-1234-123412341234}" type="slidenum">
              <a:rPr lang="en" smtClean="0"/>
              <a:pPr/>
              <a:t>‹#›</a:t>
            </a:fld>
            <a:endParaRPr lang="en" sz="1867"/>
          </a:p>
        </p:txBody>
      </p:sp>
    </p:spTree>
    <p:extLst>
      <p:ext uri="{BB962C8B-B14F-4D97-AF65-F5344CB8AC3E}">
        <p14:creationId xmlns:p14="http://schemas.microsoft.com/office/powerpoint/2010/main" val="4269731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2EAF46-9EED-47DB-82C6-34D581422079}" type="datetimeFigureOut">
              <a:rPr lang="en-US" smtClean="0"/>
              <a:t>07/11/2022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BB509-4516-4CDE-9DE4-E107515E9B99}" type="slidenum">
              <a:rPr lang="en-US" smtClean="0"/>
              <a:t>‹#›</a:t>
            </a:fld>
            <a:endParaRPr lang="en-US"/>
          </a:p>
        </p:txBody>
      </p:sp>
    </p:spTree>
    <p:extLst>
      <p:ext uri="{BB962C8B-B14F-4D97-AF65-F5344CB8AC3E}">
        <p14:creationId xmlns:p14="http://schemas.microsoft.com/office/powerpoint/2010/main" val="1893314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32EAF46-9EED-47DB-82C6-34D581422079}" type="datetimeFigureOut">
              <a:rPr lang="en-US" smtClean="0"/>
              <a:t>07/11/2022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BB509-4516-4CDE-9DE4-E107515E9B99}" type="slidenum">
              <a:rPr lang="en-US" smtClean="0"/>
              <a:t>‹#›</a:t>
            </a:fld>
            <a:endParaRPr lang="en-US"/>
          </a:p>
        </p:txBody>
      </p:sp>
    </p:spTree>
    <p:extLst>
      <p:ext uri="{BB962C8B-B14F-4D97-AF65-F5344CB8AC3E}">
        <p14:creationId xmlns:p14="http://schemas.microsoft.com/office/powerpoint/2010/main" val="316101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2EAF46-9EED-47DB-82C6-34D581422079}" type="datetimeFigureOut">
              <a:rPr lang="en-US" smtClean="0"/>
              <a:t>07/11/2022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6BB509-4516-4CDE-9DE4-E107515E9B99}" type="slidenum">
              <a:rPr lang="en-US" smtClean="0"/>
              <a:t>‹#›</a:t>
            </a:fld>
            <a:endParaRPr lang="en-US"/>
          </a:p>
        </p:txBody>
      </p:sp>
    </p:spTree>
    <p:extLst>
      <p:ext uri="{BB962C8B-B14F-4D97-AF65-F5344CB8AC3E}">
        <p14:creationId xmlns:p14="http://schemas.microsoft.com/office/powerpoint/2010/main" val="2561943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2EAF46-9EED-47DB-82C6-34D581422079}" type="datetimeFigureOut">
              <a:rPr lang="en-US" smtClean="0"/>
              <a:t>07/11/2022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6BB509-4516-4CDE-9DE4-E107515E9B99}" type="slidenum">
              <a:rPr lang="en-US" smtClean="0"/>
              <a:t>‹#›</a:t>
            </a:fld>
            <a:endParaRPr lang="en-US"/>
          </a:p>
        </p:txBody>
      </p:sp>
    </p:spTree>
    <p:extLst>
      <p:ext uri="{BB962C8B-B14F-4D97-AF65-F5344CB8AC3E}">
        <p14:creationId xmlns:p14="http://schemas.microsoft.com/office/powerpoint/2010/main" val="425818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2EAF46-9EED-47DB-82C6-34D581422079}" type="datetimeFigureOut">
              <a:rPr lang="en-US" smtClean="0"/>
              <a:t>07/11/2022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6BB509-4516-4CDE-9DE4-E107515E9B99}" type="slidenum">
              <a:rPr lang="en-US" smtClean="0"/>
              <a:t>‹#›</a:t>
            </a:fld>
            <a:endParaRPr lang="en-US"/>
          </a:p>
        </p:txBody>
      </p:sp>
    </p:spTree>
    <p:extLst>
      <p:ext uri="{BB962C8B-B14F-4D97-AF65-F5344CB8AC3E}">
        <p14:creationId xmlns:p14="http://schemas.microsoft.com/office/powerpoint/2010/main" val="102116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2EAF46-9EED-47DB-82C6-34D581422079}" type="datetimeFigureOut">
              <a:rPr lang="en-US" smtClean="0"/>
              <a:t>07/11/2022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6BB509-4516-4CDE-9DE4-E107515E9B99}" type="slidenum">
              <a:rPr lang="en-US" smtClean="0"/>
              <a:t>‹#›</a:t>
            </a:fld>
            <a:endParaRPr lang="en-US"/>
          </a:p>
        </p:txBody>
      </p:sp>
    </p:spTree>
    <p:extLst>
      <p:ext uri="{BB962C8B-B14F-4D97-AF65-F5344CB8AC3E}">
        <p14:creationId xmlns:p14="http://schemas.microsoft.com/office/powerpoint/2010/main" val="3871642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32EAF46-9EED-47DB-82C6-34D581422079}" type="datetimeFigureOut">
              <a:rPr lang="en-US" smtClean="0"/>
              <a:t>07/11/2022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6BB509-4516-4CDE-9DE4-E107515E9B99}" type="slidenum">
              <a:rPr lang="en-US" smtClean="0"/>
              <a:t>‹#›</a:t>
            </a:fld>
            <a:endParaRPr lang="en-US"/>
          </a:p>
        </p:txBody>
      </p:sp>
    </p:spTree>
    <p:extLst>
      <p:ext uri="{BB962C8B-B14F-4D97-AF65-F5344CB8AC3E}">
        <p14:creationId xmlns:p14="http://schemas.microsoft.com/office/powerpoint/2010/main" val="4157433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32EAF46-9EED-47DB-82C6-34D581422079}" type="datetimeFigureOut">
              <a:rPr lang="en-US" smtClean="0"/>
              <a:t>07/11/2022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6BB509-4516-4CDE-9DE4-E107515E9B99}" type="slidenum">
              <a:rPr lang="en-US" smtClean="0"/>
              <a:t>‹#›</a:t>
            </a:fld>
            <a:endParaRPr lang="en-US"/>
          </a:p>
        </p:txBody>
      </p:sp>
    </p:spTree>
    <p:extLst>
      <p:ext uri="{BB962C8B-B14F-4D97-AF65-F5344CB8AC3E}">
        <p14:creationId xmlns:p14="http://schemas.microsoft.com/office/powerpoint/2010/main" val="755423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2EAF46-9EED-47DB-82C6-34D581422079}" type="datetimeFigureOut">
              <a:rPr lang="en-US" smtClean="0"/>
              <a:t>07/11/2022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6BB509-4516-4CDE-9DE4-E107515E9B99}" type="slidenum">
              <a:rPr lang="en-US" smtClean="0"/>
              <a:t>‹#›</a:t>
            </a:fld>
            <a:endParaRPr lang="en-US"/>
          </a:p>
        </p:txBody>
      </p:sp>
    </p:spTree>
    <p:extLst>
      <p:ext uri="{BB962C8B-B14F-4D97-AF65-F5344CB8AC3E}">
        <p14:creationId xmlns:p14="http://schemas.microsoft.com/office/powerpoint/2010/main" val="900135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5.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idx="2"/>
          </p:nvPr>
        </p:nvSpPr>
        <p:spPr>
          <a:xfrm>
            <a:off x="864350" y="3022601"/>
            <a:ext cx="10468366" cy="1219200"/>
          </a:xfrm>
        </p:spPr>
        <p:txBody>
          <a:bodyPr/>
          <a:lstStyle/>
          <a:p>
            <a:pPr marL="0" indent="0" algn="ctr">
              <a:buNone/>
            </a:pPr>
            <a:r>
              <a:rPr lang="en-US" sz="8000" b="1" dirty="0" err="1" smtClean="0">
                <a:latin typeface="Arimo"/>
              </a:rPr>
              <a:t>Giới</a:t>
            </a:r>
            <a:r>
              <a:rPr lang="en-US" sz="8000" b="1" dirty="0" smtClean="0">
                <a:latin typeface="Arimo"/>
              </a:rPr>
              <a:t> </a:t>
            </a:r>
            <a:r>
              <a:rPr lang="en-US" sz="8000" b="1" dirty="0" err="1" smtClean="0">
                <a:latin typeface="Arimo"/>
              </a:rPr>
              <a:t>thiệu</a:t>
            </a:r>
            <a:r>
              <a:rPr lang="en-US" sz="8000" b="1" dirty="0" smtClean="0">
                <a:latin typeface="Arimo"/>
              </a:rPr>
              <a:t> API</a:t>
            </a:r>
            <a:endParaRPr lang="en-US" sz="8000" b="1" dirty="0">
              <a:latin typeface="Arimo"/>
            </a:endParaRPr>
          </a:p>
        </p:txBody>
      </p:sp>
    </p:spTree>
    <p:extLst>
      <p:ext uri="{BB962C8B-B14F-4D97-AF65-F5344CB8AC3E}">
        <p14:creationId xmlns:p14="http://schemas.microsoft.com/office/powerpoint/2010/main" val="15061712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vi-VN" sz="4000" b="1" dirty="0">
                <a:latin typeface="Arimo" panose="020B0604020202020204" charset="0"/>
                <a:ea typeface="Arimo" panose="020B0604020202020204" charset="0"/>
                <a:cs typeface="Arimo" panose="020B0604020202020204" charset="0"/>
              </a:rPr>
              <a:t>API hoạt động như thế nào</a:t>
            </a:r>
            <a:r>
              <a:rPr lang="vi-VN" sz="4000" b="1" dirty="0" smtClean="0">
                <a:latin typeface="Arimo" panose="020B0604020202020204" charset="0"/>
                <a:ea typeface="Arimo" panose="020B0604020202020204" charset="0"/>
                <a:cs typeface="Arimo" panose="020B0604020202020204" charset="0"/>
              </a:rPr>
              <a:t>?</a:t>
            </a:r>
          </a:p>
          <a:p>
            <a:pPr lvl="1">
              <a:spcBef>
                <a:spcPts val="1333"/>
              </a:spcBef>
              <a:spcAft>
                <a:spcPts val="1333"/>
              </a:spcAft>
              <a:buFont typeface="Arial" panose="020B0604020202020204" pitchFamily="34" charset="0"/>
              <a:buChar char="•"/>
            </a:pPr>
            <a:r>
              <a:rPr lang="vi-VN" sz="2800" dirty="0">
                <a:latin typeface="Arimo" panose="020B0604020202020204" charset="0"/>
                <a:ea typeface="Arimo" panose="020B0604020202020204" charset="0"/>
                <a:cs typeface="Arimo" panose="020B0604020202020204" charset="0"/>
              </a:rPr>
              <a:t>API Websocket</a:t>
            </a:r>
          </a:p>
          <a:p>
            <a:pPr lvl="2">
              <a:spcBef>
                <a:spcPts val="1333"/>
              </a:spcBef>
              <a:spcAft>
                <a:spcPts val="1333"/>
              </a:spcAft>
              <a:buFont typeface="Wingdings" panose="05000000000000000000" pitchFamily="2" charset="2"/>
              <a:buChar char="§"/>
            </a:pPr>
            <a:r>
              <a:rPr lang="vi-VN" sz="2400" dirty="0">
                <a:latin typeface="Arimo" panose="020B0604020202020204" charset="0"/>
                <a:ea typeface="Arimo" panose="020B0604020202020204" charset="0"/>
                <a:cs typeface="Arimo" panose="020B0604020202020204" charset="0"/>
              </a:rPr>
              <a:t>API Websocket là một bản phát triển API web hiện đại khác sử dụng các đối tượng JSON để chuyển dữ </a:t>
            </a:r>
            <a:r>
              <a:rPr lang="vi-VN" sz="2400" dirty="0" smtClean="0">
                <a:latin typeface="Arimo" panose="020B0604020202020204" charset="0"/>
                <a:ea typeface="Arimo" panose="020B0604020202020204" charset="0"/>
                <a:cs typeface="Arimo" panose="020B0604020202020204" charset="0"/>
              </a:rPr>
              <a:t>liệu.</a:t>
            </a:r>
            <a:endParaRPr lang="en-US" sz="2400" dirty="0" smtClean="0">
              <a:latin typeface="Arimo" panose="020B0604020202020204" charset="0"/>
              <a:ea typeface="Arimo" panose="020B0604020202020204" charset="0"/>
              <a:cs typeface="Arimo" panose="020B0604020202020204" charset="0"/>
            </a:endParaRPr>
          </a:p>
          <a:p>
            <a:pPr lvl="2">
              <a:spcBef>
                <a:spcPts val="1333"/>
              </a:spcBef>
              <a:spcAft>
                <a:spcPts val="1333"/>
              </a:spcAft>
              <a:buFont typeface="Wingdings" panose="05000000000000000000" pitchFamily="2" charset="2"/>
              <a:buChar char="§"/>
            </a:pPr>
            <a:r>
              <a:rPr lang="vi-VN" sz="2400" dirty="0" smtClean="0">
                <a:latin typeface="Arimo" panose="020B0604020202020204" charset="0"/>
                <a:ea typeface="Arimo" panose="020B0604020202020204" charset="0"/>
                <a:cs typeface="Arimo" panose="020B0604020202020204" charset="0"/>
              </a:rPr>
              <a:t>API </a:t>
            </a:r>
            <a:r>
              <a:rPr lang="vi-VN" sz="2400" dirty="0">
                <a:latin typeface="Arimo" panose="020B0604020202020204" charset="0"/>
                <a:ea typeface="Arimo" panose="020B0604020202020204" charset="0"/>
                <a:cs typeface="Arimo" panose="020B0604020202020204" charset="0"/>
              </a:rPr>
              <a:t>WebSocket hỗ trợ hoạt động giao tiếp hai chiều giữa ứng dụng máy khách và máy </a:t>
            </a:r>
            <a:r>
              <a:rPr lang="vi-VN" sz="2400" dirty="0" smtClean="0">
                <a:latin typeface="Arimo" panose="020B0604020202020204" charset="0"/>
                <a:ea typeface="Arimo" panose="020B0604020202020204" charset="0"/>
                <a:cs typeface="Arimo" panose="020B0604020202020204" charset="0"/>
              </a:rPr>
              <a:t>chủ.</a:t>
            </a:r>
            <a:endParaRPr lang="en-US" sz="2400" dirty="0" smtClean="0">
              <a:latin typeface="Arimo" panose="020B0604020202020204" charset="0"/>
              <a:ea typeface="Arimo" panose="020B0604020202020204" charset="0"/>
              <a:cs typeface="Arimo" panose="020B0604020202020204" charset="0"/>
            </a:endParaRPr>
          </a:p>
          <a:p>
            <a:pPr lvl="2">
              <a:spcBef>
                <a:spcPts val="1333"/>
              </a:spcBef>
              <a:spcAft>
                <a:spcPts val="1333"/>
              </a:spcAft>
              <a:buFont typeface="Wingdings" panose="05000000000000000000" pitchFamily="2" charset="2"/>
              <a:buChar char="§"/>
            </a:pPr>
            <a:r>
              <a:rPr lang="vi-VN" sz="2400" dirty="0" smtClean="0">
                <a:latin typeface="Arimo" panose="020B0604020202020204" charset="0"/>
                <a:ea typeface="Arimo" panose="020B0604020202020204" charset="0"/>
                <a:cs typeface="Arimo" panose="020B0604020202020204" charset="0"/>
              </a:rPr>
              <a:t>Máy </a:t>
            </a:r>
            <a:r>
              <a:rPr lang="vi-VN" sz="2400" dirty="0">
                <a:latin typeface="Arimo" panose="020B0604020202020204" charset="0"/>
                <a:ea typeface="Arimo" panose="020B0604020202020204" charset="0"/>
                <a:cs typeface="Arimo" panose="020B0604020202020204" charset="0"/>
              </a:rPr>
              <a:t>chủ có thể gửi thông điệp gọi lại cho các máy khách được kết nối, điều này khiến loại API này hiệu quả hơn API REST.</a:t>
            </a:r>
            <a:endParaRPr lang="en-US" dirty="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smtClean="0">
                <a:latin typeface="Arimo" panose="020B0604020202020204" charset="0"/>
                <a:ea typeface="Arimo" panose="020B0604020202020204" charset="0"/>
                <a:cs typeface="Arimo" panose="020B0604020202020204" charset="0"/>
              </a:rPr>
              <a:t>1.Tổng </a:t>
            </a:r>
            <a:r>
              <a:rPr lang="en-US" sz="5400" b="1" dirty="0" err="1" smtClean="0">
                <a:latin typeface="Arimo" panose="020B0604020202020204" charset="0"/>
                <a:ea typeface="Arimo" panose="020B0604020202020204" charset="0"/>
                <a:cs typeface="Arimo" panose="020B0604020202020204" charset="0"/>
              </a:rPr>
              <a:t>quan</a:t>
            </a:r>
            <a:r>
              <a:rPr lang="en-US" sz="5400" b="1" dirty="0">
                <a:latin typeface="Arimo" panose="020B0604020202020204" charset="0"/>
                <a:ea typeface="Arimo" panose="020B0604020202020204" charset="0"/>
                <a:cs typeface="Arimo" panose="020B0604020202020204" charset="0"/>
              </a:rPr>
              <a:t> </a:t>
            </a:r>
            <a:r>
              <a:rPr lang="en-US" sz="5400" b="1" dirty="0" smtClean="0">
                <a:latin typeface="Arimo" panose="020B0604020202020204" charset="0"/>
                <a:ea typeface="Arimo" panose="020B0604020202020204" charset="0"/>
                <a:cs typeface="Arimo" panose="020B0604020202020204" charset="0"/>
              </a:rPr>
              <a:t>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10</a:t>
            </a:fld>
            <a:endParaRPr sz="1733" dirty="0"/>
          </a:p>
        </p:txBody>
      </p:sp>
    </p:spTree>
    <p:extLst>
      <p:ext uri="{BB962C8B-B14F-4D97-AF65-F5344CB8AC3E}">
        <p14:creationId xmlns:p14="http://schemas.microsoft.com/office/powerpoint/2010/main" val="1841247974"/>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vi-VN" sz="4000" b="1" dirty="0">
                <a:latin typeface="Arimo" panose="020B0604020202020204" charset="0"/>
                <a:ea typeface="Arimo" panose="020B0604020202020204" charset="0"/>
                <a:cs typeface="Arimo" panose="020B0604020202020204" charset="0"/>
              </a:rPr>
              <a:t>API </a:t>
            </a:r>
            <a:r>
              <a:rPr lang="vi-VN" sz="4000" b="1" dirty="0" smtClean="0">
                <a:latin typeface="Arimo" panose="020B0604020202020204" charset="0"/>
                <a:ea typeface="Arimo" panose="020B0604020202020204" charset="0"/>
                <a:cs typeface="Arimo" panose="020B0604020202020204" charset="0"/>
              </a:rPr>
              <a:t>web</a:t>
            </a:r>
            <a:endParaRPr lang="en-US" sz="4000" b="1" dirty="0" smtClean="0">
              <a:latin typeface="Arimo" panose="020B0604020202020204" charset="0"/>
              <a:ea typeface="Arimo" panose="020B0604020202020204" charset="0"/>
              <a:cs typeface="Arimo" panose="020B0604020202020204" charset="0"/>
            </a:endParaRPr>
          </a:p>
          <a:p>
            <a:pPr lvl="1">
              <a:spcBef>
                <a:spcPts val="1333"/>
              </a:spcBef>
              <a:spcAft>
                <a:spcPts val="1333"/>
              </a:spcAft>
              <a:buFont typeface="Arial" panose="020B0604020202020204" pitchFamily="34" charset="0"/>
              <a:buChar char="•"/>
            </a:pPr>
            <a:r>
              <a:rPr lang="vi-VN" sz="2800" dirty="0">
                <a:latin typeface="Arimo" panose="020B0604020202020204" charset="0"/>
                <a:ea typeface="Arimo" panose="020B0604020202020204" charset="0"/>
                <a:cs typeface="Arimo" panose="020B0604020202020204" charset="0"/>
              </a:rPr>
              <a:t>API Web hoặc API Dịch vụ web là một giao diện xử lý ứng dụng giữa máy chủ web và trình duyệt web. </a:t>
            </a:r>
            <a:endParaRPr lang="en-US" sz="2800" dirty="0" smtClean="0">
              <a:latin typeface="Arimo" panose="020B0604020202020204" charset="0"/>
              <a:ea typeface="Arimo" panose="020B0604020202020204" charset="0"/>
              <a:cs typeface="Arimo" panose="020B0604020202020204" charset="0"/>
            </a:endParaRPr>
          </a:p>
          <a:p>
            <a:pPr lvl="1">
              <a:spcBef>
                <a:spcPts val="1333"/>
              </a:spcBef>
              <a:spcAft>
                <a:spcPts val="1333"/>
              </a:spcAft>
              <a:buFont typeface="Arial" panose="020B0604020202020204" pitchFamily="34" charset="0"/>
              <a:buChar char="•"/>
            </a:pPr>
            <a:r>
              <a:rPr lang="vi-VN" sz="2800" dirty="0" smtClean="0">
                <a:latin typeface="Arimo" panose="020B0604020202020204" charset="0"/>
                <a:ea typeface="Arimo" panose="020B0604020202020204" charset="0"/>
                <a:cs typeface="Arimo" panose="020B0604020202020204" charset="0"/>
              </a:rPr>
              <a:t>Mọi </a:t>
            </a:r>
            <a:r>
              <a:rPr lang="vi-VN" sz="2800" dirty="0">
                <a:latin typeface="Arimo" panose="020B0604020202020204" charset="0"/>
                <a:ea typeface="Arimo" panose="020B0604020202020204" charset="0"/>
                <a:cs typeface="Arimo" panose="020B0604020202020204" charset="0"/>
              </a:rPr>
              <a:t>dịch vụ web đều là API nhưng không phải tất cả API đều là dịch vụ web. </a:t>
            </a:r>
            <a:endParaRPr lang="en-US" sz="2800" dirty="0" smtClean="0">
              <a:latin typeface="Arimo" panose="020B0604020202020204" charset="0"/>
              <a:ea typeface="Arimo" panose="020B0604020202020204" charset="0"/>
              <a:cs typeface="Arimo" panose="020B0604020202020204" charset="0"/>
            </a:endParaRPr>
          </a:p>
          <a:p>
            <a:pPr lvl="1">
              <a:spcBef>
                <a:spcPts val="1333"/>
              </a:spcBef>
              <a:spcAft>
                <a:spcPts val="1333"/>
              </a:spcAft>
              <a:buFont typeface="Arial" panose="020B0604020202020204" pitchFamily="34" charset="0"/>
              <a:buChar char="•"/>
            </a:pPr>
            <a:r>
              <a:rPr lang="vi-VN" sz="2800" dirty="0" smtClean="0">
                <a:latin typeface="Arimo" panose="020B0604020202020204" charset="0"/>
                <a:ea typeface="Arimo" panose="020B0604020202020204" charset="0"/>
                <a:cs typeface="Arimo" panose="020B0604020202020204" charset="0"/>
              </a:rPr>
              <a:t>API </a:t>
            </a:r>
            <a:r>
              <a:rPr lang="vi-VN" sz="2800" dirty="0">
                <a:latin typeface="Arimo" panose="020B0604020202020204" charset="0"/>
                <a:ea typeface="Arimo" panose="020B0604020202020204" charset="0"/>
                <a:cs typeface="Arimo" panose="020B0604020202020204" charset="0"/>
              </a:rPr>
              <a:t>REST là một loại API Web đặc biệt sử dụng phong cách kiến trúc tiêu </a:t>
            </a:r>
            <a:r>
              <a:rPr lang="vi-VN" sz="2800" dirty="0" smtClean="0">
                <a:latin typeface="Arimo" panose="020B0604020202020204" charset="0"/>
                <a:ea typeface="Arimo" panose="020B0604020202020204" charset="0"/>
                <a:cs typeface="Arimo" panose="020B0604020202020204" charset="0"/>
              </a:rPr>
              <a:t>chuẩn.</a:t>
            </a:r>
            <a:endParaRPr lang="en-US" sz="2800" dirty="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smtClean="0">
                <a:latin typeface="Arimo" panose="020B0604020202020204" charset="0"/>
                <a:ea typeface="Arimo" panose="020B0604020202020204" charset="0"/>
                <a:cs typeface="Arimo" panose="020B0604020202020204" charset="0"/>
              </a:rPr>
              <a:t>1.Tổng </a:t>
            </a:r>
            <a:r>
              <a:rPr lang="en-US" sz="5400" b="1" dirty="0" err="1" smtClean="0">
                <a:latin typeface="Arimo" panose="020B0604020202020204" charset="0"/>
                <a:ea typeface="Arimo" panose="020B0604020202020204" charset="0"/>
                <a:cs typeface="Arimo" panose="020B0604020202020204" charset="0"/>
              </a:rPr>
              <a:t>quan</a:t>
            </a:r>
            <a:r>
              <a:rPr lang="en-US" sz="5400" b="1" dirty="0">
                <a:latin typeface="Arimo" panose="020B0604020202020204" charset="0"/>
                <a:ea typeface="Arimo" panose="020B0604020202020204" charset="0"/>
                <a:cs typeface="Arimo" panose="020B0604020202020204" charset="0"/>
              </a:rPr>
              <a:t> </a:t>
            </a:r>
            <a:r>
              <a:rPr lang="en-US" sz="5400" b="1" dirty="0" smtClean="0">
                <a:latin typeface="Arimo" panose="020B0604020202020204" charset="0"/>
                <a:ea typeface="Arimo" panose="020B0604020202020204" charset="0"/>
                <a:cs typeface="Arimo" panose="020B0604020202020204" charset="0"/>
              </a:rPr>
              <a:t>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11</a:t>
            </a:fld>
            <a:endParaRPr sz="1733" dirty="0"/>
          </a:p>
        </p:txBody>
      </p:sp>
    </p:spTree>
    <p:extLst>
      <p:ext uri="{BB962C8B-B14F-4D97-AF65-F5344CB8AC3E}">
        <p14:creationId xmlns:p14="http://schemas.microsoft.com/office/powerpoint/2010/main" val="3564246713"/>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vi-VN" sz="4000" b="1" dirty="0">
                <a:latin typeface="Arimo" panose="020B0604020202020204" charset="0"/>
                <a:ea typeface="Arimo" panose="020B0604020202020204" charset="0"/>
                <a:cs typeface="Arimo" panose="020B0604020202020204" charset="0"/>
              </a:rPr>
              <a:t>Tiện ích tích hợp </a:t>
            </a:r>
            <a:r>
              <a:rPr lang="vi-VN" sz="4000" b="1" dirty="0" smtClean="0">
                <a:latin typeface="Arimo" panose="020B0604020202020204" charset="0"/>
                <a:ea typeface="Arimo" panose="020B0604020202020204" charset="0"/>
                <a:cs typeface="Arimo" panose="020B0604020202020204" charset="0"/>
              </a:rPr>
              <a:t>API</a:t>
            </a:r>
            <a:endParaRPr lang="en-US" sz="4000" b="1" dirty="0" smtClean="0">
              <a:latin typeface="Arimo" panose="020B0604020202020204" charset="0"/>
              <a:ea typeface="Arimo" panose="020B0604020202020204" charset="0"/>
              <a:cs typeface="Arimo" panose="020B0604020202020204" charset="0"/>
            </a:endParaRPr>
          </a:p>
          <a:p>
            <a:pPr lvl="1">
              <a:spcBef>
                <a:spcPts val="1333"/>
              </a:spcBef>
              <a:spcAft>
                <a:spcPts val="1333"/>
              </a:spcAft>
              <a:buFont typeface="Arial" panose="020B0604020202020204" pitchFamily="34" charset="0"/>
              <a:buChar char="•"/>
            </a:pPr>
            <a:r>
              <a:rPr lang="vi-VN" sz="2800" dirty="0">
                <a:latin typeface="Arimo" panose="020B0604020202020204" charset="0"/>
                <a:ea typeface="Arimo" panose="020B0604020202020204" charset="0"/>
                <a:cs typeface="Arimo" panose="020B0604020202020204" charset="0"/>
              </a:rPr>
              <a:t>Tiện ích tích hợp API là các thành phần phần mềm tự động cập nhật dữ liệu giữa máy khách và máy </a:t>
            </a:r>
            <a:r>
              <a:rPr lang="vi-VN" sz="2800" dirty="0" smtClean="0">
                <a:latin typeface="Arimo" panose="020B0604020202020204" charset="0"/>
                <a:ea typeface="Arimo" panose="020B0604020202020204" charset="0"/>
                <a:cs typeface="Arimo" panose="020B0604020202020204" charset="0"/>
              </a:rPr>
              <a:t>chủ.</a:t>
            </a:r>
            <a:endParaRPr lang="en-US" sz="2800" dirty="0" smtClean="0">
              <a:latin typeface="Arimo" panose="020B0604020202020204" charset="0"/>
              <a:ea typeface="Arimo" panose="020B0604020202020204" charset="0"/>
              <a:cs typeface="Arimo" panose="020B0604020202020204" charset="0"/>
            </a:endParaRPr>
          </a:p>
          <a:p>
            <a:pPr lvl="1">
              <a:spcBef>
                <a:spcPts val="1333"/>
              </a:spcBef>
              <a:spcAft>
                <a:spcPts val="1333"/>
              </a:spcAft>
              <a:buFont typeface="Arial" panose="020B0604020202020204" pitchFamily="34" charset="0"/>
              <a:buChar char="•"/>
            </a:pPr>
            <a:r>
              <a:rPr lang="vi-VN" sz="2800" dirty="0" smtClean="0">
                <a:latin typeface="Arimo" panose="020B0604020202020204" charset="0"/>
                <a:ea typeface="Arimo" panose="020B0604020202020204" charset="0"/>
                <a:cs typeface="Arimo" panose="020B0604020202020204" charset="0"/>
              </a:rPr>
              <a:t>Một </a:t>
            </a:r>
            <a:r>
              <a:rPr lang="vi-VN" sz="2800" dirty="0">
                <a:latin typeface="Arimo" panose="020B0604020202020204" charset="0"/>
                <a:ea typeface="Arimo" panose="020B0604020202020204" charset="0"/>
                <a:cs typeface="Arimo" panose="020B0604020202020204" charset="0"/>
              </a:rPr>
              <a:t>số ví dụ về tiện ích tích hợp API bao gồm khi dữ liệu tự động đồng bộ với đám mây từ thư viện hình ảnh trong điện thoại của bạn hoặc máy tính xách tay của bạn tự động đồng bộ ngày giờ khi bạn đến một múi giờ khác. </a:t>
            </a:r>
            <a:endParaRPr lang="en-US" sz="2800" dirty="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smtClean="0">
                <a:latin typeface="Arimo" panose="020B0604020202020204" charset="0"/>
                <a:ea typeface="Arimo" panose="020B0604020202020204" charset="0"/>
                <a:cs typeface="Arimo" panose="020B0604020202020204" charset="0"/>
              </a:rPr>
              <a:t>1.Tổng </a:t>
            </a:r>
            <a:r>
              <a:rPr lang="en-US" sz="5400" b="1" dirty="0" err="1" smtClean="0">
                <a:latin typeface="Arimo" panose="020B0604020202020204" charset="0"/>
                <a:ea typeface="Arimo" panose="020B0604020202020204" charset="0"/>
                <a:cs typeface="Arimo" panose="020B0604020202020204" charset="0"/>
              </a:rPr>
              <a:t>quan</a:t>
            </a:r>
            <a:r>
              <a:rPr lang="en-US" sz="5400" b="1" dirty="0">
                <a:latin typeface="Arimo" panose="020B0604020202020204" charset="0"/>
                <a:ea typeface="Arimo" panose="020B0604020202020204" charset="0"/>
                <a:cs typeface="Arimo" panose="020B0604020202020204" charset="0"/>
              </a:rPr>
              <a:t> </a:t>
            </a:r>
            <a:r>
              <a:rPr lang="en-US" sz="5400" b="1" dirty="0" smtClean="0">
                <a:latin typeface="Arimo" panose="020B0604020202020204" charset="0"/>
                <a:ea typeface="Arimo" panose="020B0604020202020204" charset="0"/>
                <a:cs typeface="Arimo" panose="020B0604020202020204" charset="0"/>
              </a:rPr>
              <a:t>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12</a:t>
            </a:fld>
            <a:endParaRPr sz="1733" dirty="0"/>
          </a:p>
        </p:txBody>
      </p:sp>
    </p:spTree>
    <p:extLst>
      <p:ext uri="{BB962C8B-B14F-4D97-AF65-F5344CB8AC3E}">
        <p14:creationId xmlns:p14="http://schemas.microsoft.com/office/powerpoint/2010/main" val="2716919559"/>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smtClean="0">
                <a:latin typeface="Arimo" panose="020B0604020202020204" charset="0"/>
                <a:ea typeface="Arimo" panose="020B0604020202020204" charset="0"/>
                <a:cs typeface="Arimo" panose="020B0604020202020204" charset="0"/>
              </a:rPr>
              <a:t>1.Tổng </a:t>
            </a:r>
            <a:r>
              <a:rPr lang="en-US" sz="5400" b="1" dirty="0" err="1" smtClean="0">
                <a:latin typeface="Arimo" panose="020B0604020202020204" charset="0"/>
                <a:ea typeface="Arimo" panose="020B0604020202020204" charset="0"/>
                <a:cs typeface="Arimo" panose="020B0604020202020204" charset="0"/>
              </a:rPr>
              <a:t>quan</a:t>
            </a:r>
            <a:r>
              <a:rPr lang="en-US" sz="5400" b="1" dirty="0">
                <a:latin typeface="Arimo" panose="020B0604020202020204" charset="0"/>
                <a:ea typeface="Arimo" panose="020B0604020202020204" charset="0"/>
                <a:cs typeface="Arimo" panose="020B0604020202020204" charset="0"/>
              </a:rPr>
              <a:t> </a:t>
            </a:r>
            <a:r>
              <a:rPr lang="en-US" sz="5400" b="1" dirty="0" smtClean="0">
                <a:latin typeface="Arimo" panose="020B0604020202020204" charset="0"/>
                <a:ea typeface="Arimo" panose="020B0604020202020204" charset="0"/>
                <a:cs typeface="Arimo" panose="020B0604020202020204" charset="0"/>
              </a:rPr>
              <a:t>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13</a:t>
            </a:fld>
            <a:endParaRPr sz="1733" dirty="0"/>
          </a:p>
        </p:txBody>
      </p:sp>
      <p:pic>
        <p:nvPicPr>
          <p:cNvPr id="1028" name="Picture 4" descr="New-API-GW-Diagram.c9fc9835d2a9aa00ef90d0ddc4c6402a2536de0d (1).67a41a2ef9823282fe672434ddd56dd22c13d5a5.png (1000×4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433" y="2100607"/>
            <a:ext cx="9525000" cy="4200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80973"/>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en-US" sz="4000" b="1" dirty="0" err="1" smtClean="0">
                <a:latin typeface="Arimo" panose="020B0604020202020204" charset="0"/>
                <a:ea typeface="Arimo" panose="020B0604020202020204" charset="0"/>
                <a:cs typeface="Arimo" panose="020B0604020202020204" charset="0"/>
              </a:rPr>
              <a:t>Các</a:t>
            </a:r>
            <a:r>
              <a:rPr lang="en-US" sz="4000" b="1" dirty="0" smtClean="0">
                <a:latin typeface="Arimo" panose="020B0604020202020204" charset="0"/>
                <a:ea typeface="Arimo" panose="020B0604020202020204" charset="0"/>
                <a:cs typeface="Arimo" panose="020B0604020202020204" charset="0"/>
              </a:rPr>
              <a:t> </a:t>
            </a:r>
            <a:r>
              <a:rPr lang="en-US" sz="4000" b="1" dirty="0" err="1" smtClean="0">
                <a:latin typeface="Arimo" panose="020B0604020202020204" charset="0"/>
                <a:ea typeface="Arimo" panose="020B0604020202020204" charset="0"/>
                <a:cs typeface="Arimo" panose="020B0604020202020204" charset="0"/>
              </a:rPr>
              <a:t>loại</a:t>
            </a:r>
            <a:r>
              <a:rPr lang="en-US" sz="4000" b="1" dirty="0" smtClean="0">
                <a:latin typeface="Arimo" panose="020B0604020202020204" charset="0"/>
                <a:ea typeface="Arimo" panose="020B0604020202020204" charset="0"/>
                <a:cs typeface="Arimo" panose="020B0604020202020204" charset="0"/>
              </a:rPr>
              <a:t> </a:t>
            </a:r>
            <a:r>
              <a:rPr lang="vi-VN" sz="4000" b="1" dirty="0" smtClean="0">
                <a:latin typeface="Arimo" panose="020B0604020202020204" charset="0"/>
                <a:ea typeface="Arimo" panose="020B0604020202020204" charset="0"/>
                <a:cs typeface="Arimo" panose="020B0604020202020204" charset="0"/>
              </a:rPr>
              <a:t>API</a:t>
            </a:r>
            <a:endParaRPr lang="en-US" sz="4000" b="1" dirty="0" smtClean="0">
              <a:latin typeface="Arimo" panose="020B0604020202020204" charset="0"/>
              <a:ea typeface="Arimo" panose="020B0604020202020204" charset="0"/>
              <a:cs typeface="Arimo" panose="020B0604020202020204" charset="0"/>
            </a:endParaRPr>
          </a:p>
          <a:p>
            <a:pPr lvl="1">
              <a:spcBef>
                <a:spcPts val="1333"/>
              </a:spcBef>
              <a:spcAft>
                <a:spcPts val="1333"/>
              </a:spcAft>
              <a:buFont typeface="Arial" panose="020B0604020202020204" pitchFamily="34" charset="0"/>
              <a:buChar char="•"/>
            </a:pPr>
            <a:r>
              <a:rPr lang="vi-VN" sz="2800" dirty="0">
                <a:latin typeface="Arimo" panose="020B0604020202020204" charset="0"/>
                <a:ea typeface="Arimo" panose="020B0604020202020204" charset="0"/>
                <a:cs typeface="Arimo" panose="020B0604020202020204" charset="0"/>
              </a:rPr>
              <a:t>API </a:t>
            </a:r>
            <a:r>
              <a:rPr lang="vi-VN" sz="2800" dirty="0" smtClean="0">
                <a:latin typeface="Arimo" panose="020B0604020202020204" charset="0"/>
                <a:ea typeface="Arimo" panose="020B0604020202020204" charset="0"/>
                <a:cs typeface="Arimo" panose="020B0604020202020204" charset="0"/>
              </a:rPr>
              <a:t>riêng</a:t>
            </a:r>
            <a:endParaRPr lang="en-US" sz="2800" dirty="0" smtClean="0">
              <a:latin typeface="Arimo" panose="020B0604020202020204" charset="0"/>
              <a:ea typeface="Arimo" panose="020B0604020202020204" charset="0"/>
              <a:cs typeface="Arimo" panose="020B0604020202020204" charset="0"/>
            </a:endParaRPr>
          </a:p>
          <a:p>
            <a:pPr lvl="1">
              <a:spcBef>
                <a:spcPts val="1333"/>
              </a:spcBef>
              <a:spcAft>
                <a:spcPts val="1333"/>
              </a:spcAft>
              <a:buFont typeface="Arial" panose="020B0604020202020204" pitchFamily="34" charset="0"/>
              <a:buChar char="•"/>
            </a:pPr>
            <a:r>
              <a:rPr lang="en-US" sz="2800" dirty="0">
                <a:latin typeface="Arimo" panose="020B0604020202020204" charset="0"/>
                <a:ea typeface="Arimo" panose="020B0604020202020204" charset="0"/>
                <a:cs typeface="Arimo" panose="020B0604020202020204" charset="0"/>
              </a:rPr>
              <a:t>API </a:t>
            </a:r>
            <a:r>
              <a:rPr lang="en-US" sz="2800" dirty="0" err="1">
                <a:latin typeface="Arimo" panose="020B0604020202020204" charset="0"/>
                <a:ea typeface="Arimo" panose="020B0604020202020204" charset="0"/>
                <a:cs typeface="Arimo" panose="020B0604020202020204" charset="0"/>
              </a:rPr>
              <a:t>công</a:t>
            </a:r>
            <a:r>
              <a:rPr lang="en-US" sz="2800" dirty="0">
                <a:latin typeface="Arimo" panose="020B0604020202020204" charset="0"/>
                <a:ea typeface="Arimo" panose="020B0604020202020204" charset="0"/>
                <a:cs typeface="Arimo" panose="020B0604020202020204" charset="0"/>
              </a:rPr>
              <a:t> </a:t>
            </a:r>
            <a:r>
              <a:rPr lang="en-US" sz="2800" dirty="0" err="1">
                <a:latin typeface="Arimo" panose="020B0604020202020204" charset="0"/>
                <a:ea typeface="Arimo" panose="020B0604020202020204" charset="0"/>
                <a:cs typeface="Arimo" panose="020B0604020202020204" charset="0"/>
              </a:rPr>
              <a:t>cộng</a:t>
            </a:r>
            <a:r>
              <a:rPr lang="en-US" sz="2800" dirty="0">
                <a:latin typeface="Arimo" panose="020B0604020202020204" charset="0"/>
                <a:ea typeface="Arimo" panose="020B0604020202020204" charset="0"/>
                <a:cs typeface="Arimo" panose="020B0604020202020204" charset="0"/>
              </a:rPr>
              <a:t> </a:t>
            </a:r>
            <a:endParaRPr lang="en-US" sz="2800" dirty="0" smtClean="0">
              <a:latin typeface="Arimo" panose="020B0604020202020204" charset="0"/>
              <a:ea typeface="Arimo" panose="020B0604020202020204" charset="0"/>
              <a:cs typeface="Arimo" panose="020B0604020202020204" charset="0"/>
            </a:endParaRPr>
          </a:p>
          <a:p>
            <a:pPr lvl="1">
              <a:spcBef>
                <a:spcPts val="1333"/>
              </a:spcBef>
              <a:spcAft>
                <a:spcPts val="1333"/>
              </a:spcAft>
              <a:buFont typeface="Arial" panose="020B0604020202020204" pitchFamily="34" charset="0"/>
              <a:buChar char="•"/>
            </a:pPr>
            <a:r>
              <a:rPr lang="en-US" sz="2800" dirty="0">
                <a:latin typeface="Arimo" panose="020B0604020202020204" charset="0"/>
                <a:ea typeface="Arimo" panose="020B0604020202020204" charset="0"/>
                <a:cs typeface="Arimo" panose="020B0604020202020204" charset="0"/>
              </a:rPr>
              <a:t>API </a:t>
            </a:r>
            <a:r>
              <a:rPr lang="en-US" sz="2800" dirty="0" err="1">
                <a:latin typeface="Arimo" panose="020B0604020202020204" charset="0"/>
                <a:ea typeface="Arimo" panose="020B0604020202020204" charset="0"/>
                <a:cs typeface="Arimo" panose="020B0604020202020204" charset="0"/>
              </a:rPr>
              <a:t>đối</a:t>
            </a:r>
            <a:r>
              <a:rPr lang="en-US" sz="2800" dirty="0">
                <a:latin typeface="Arimo" panose="020B0604020202020204" charset="0"/>
                <a:ea typeface="Arimo" panose="020B0604020202020204" charset="0"/>
                <a:cs typeface="Arimo" panose="020B0604020202020204" charset="0"/>
              </a:rPr>
              <a:t> </a:t>
            </a:r>
            <a:r>
              <a:rPr lang="en-US" sz="2800" dirty="0" err="1">
                <a:latin typeface="Arimo" panose="020B0604020202020204" charset="0"/>
                <a:ea typeface="Arimo" panose="020B0604020202020204" charset="0"/>
                <a:cs typeface="Arimo" panose="020B0604020202020204" charset="0"/>
              </a:rPr>
              <a:t>tác</a:t>
            </a:r>
            <a:r>
              <a:rPr lang="en-US" sz="2800" dirty="0">
                <a:latin typeface="Arimo" panose="020B0604020202020204" charset="0"/>
                <a:ea typeface="Arimo" panose="020B0604020202020204" charset="0"/>
                <a:cs typeface="Arimo" panose="020B0604020202020204" charset="0"/>
              </a:rPr>
              <a:t> </a:t>
            </a:r>
            <a:endParaRPr lang="en-US" sz="2800" dirty="0" smtClean="0">
              <a:latin typeface="Arimo" panose="020B0604020202020204" charset="0"/>
              <a:ea typeface="Arimo" panose="020B0604020202020204" charset="0"/>
              <a:cs typeface="Arimo" panose="020B0604020202020204" charset="0"/>
            </a:endParaRPr>
          </a:p>
          <a:p>
            <a:pPr lvl="1">
              <a:spcBef>
                <a:spcPts val="1333"/>
              </a:spcBef>
              <a:spcAft>
                <a:spcPts val="1333"/>
              </a:spcAft>
              <a:buFont typeface="Arial" panose="020B0604020202020204" pitchFamily="34" charset="0"/>
              <a:buChar char="•"/>
            </a:pPr>
            <a:r>
              <a:rPr lang="en-US" sz="2800" dirty="0">
                <a:latin typeface="Arimo" panose="020B0604020202020204" charset="0"/>
                <a:ea typeface="Arimo" panose="020B0604020202020204" charset="0"/>
                <a:cs typeface="Arimo" panose="020B0604020202020204" charset="0"/>
              </a:rPr>
              <a:t>API </a:t>
            </a:r>
            <a:r>
              <a:rPr lang="en-US" sz="2800" dirty="0" err="1">
                <a:latin typeface="Arimo" panose="020B0604020202020204" charset="0"/>
                <a:ea typeface="Arimo" panose="020B0604020202020204" charset="0"/>
                <a:cs typeface="Arimo" panose="020B0604020202020204" charset="0"/>
              </a:rPr>
              <a:t>tổng</a:t>
            </a:r>
            <a:r>
              <a:rPr lang="en-US" sz="2800" dirty="0">
                <a:latin typeface="Arimo" panose="020B0604020202020204" charset="0"/>
                <a:ea typeface="Arimo" panose="020B0604020202020204" charset="0"/>
                <a:cs typeface="Arimo" panose="020B0604020202020204" charset="0"/>
              </a:rPr>
              <a:t> </a:t>
            </a:r>
            <a:r>
              <a:rPr lang="en-US" sz="2800" dirty="0" err="1">
                <a:latin typeface="Arimo" panose="020B0604020202020204" charset="0"/>
                <a:ea typeface="Arimo" panose="020B0604020202020204" charset="0"/>
                <a:cs typeface="Arimo" panose="020B0604020202020204" charset="0"/>
              </a:rPr>
              <a:t>hợp</a:t>
            </a:r>
            <a:r>
              <a:rPr lang="en-US" sz="2800" dirty="0">
                <a:latin typeface="Arimo" panose="020B0604020202020204" charset="0"/>
                <a:ea typeface="Arimo" panose="020B0604020202020204" charset="0"/>
                <a:cs typeface="Arimo" panose="020B0604020202020204" charset="0"/>
              </a:rPr>
              <a:t> </a:t>
            </a:r>
            <a:endParaRPr lang="en-US" sz="2800" dirty="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smtClean="0">
                <a:latin typeface="Arimo" panose="020B0604020202020204" charset="0"/>
                <a:ea typeface="Arimo" panose="020B0604020202020204" charset="0"/>
                <a:cs typeface="Arimo" panose="020B0604020202020204" charset="0"/>
              </a:rPr>
              <a:t>1.Tổng </a:t>
            </a:r>
            <a:r>
              <a:rPr lang="en-US" sz="5400" b="1" dirty="0" err="1" smtClean="0">
                <a:latin typeface="Arimo" panose="020B0604020202020204" charset="0"/>
                <a:ea typeface="Arimo" panose="020B0604020202020204" charset="0"/>
                <a:cs typeface="Arimo" panose="020B0604020202020204" charset="0"/>
              </a:rPr>
              <a:t>quan</a:t>
            </a:r>
            <a:r>
              <a:rPr lang="en-US" sz="5400" b="1" dirty="0">
                <a:latin typeface="Arimo" panose="020B0604020202020204" charset="0"/>
                <a:ea typeface="Arimo" panose="020B0604020202020204" charset="0"/>
                <a:cs typeface="Arimo" panose="020B0604020202020204" charset="0"/>
              </a:rPr>
              <a:t> </a:t>
            </a:r>
            <a:r>
              <a:rPr lang="en-US" sz="5400" b="1" dirty="0" smtClean="0">
                <a:latin typeface="Arimo" panose="020B0604020202020204" charset="0"/>
                <a:ea typeface="Arimo" panose="020B0604020202020204" charset="0"/>
                <a:cs typeface="Arimo" panose="020B0604020202020204" charset="0"/>
              </a:rPr>
              <a:t>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14</a:t>
            </a:fld>
            <a:endParaRPr sz="1733" dirty="0"/>
          </a:p>
        </p:txBody>
      </p:sp>
    </p:spTree>
    <p:extLst>
      <p:ext uri="{BB962C8B-B14F-4D97-AF65-F5344CB8AC3E}">
        <p14:creationId xmlns:p14="http://schemas.microsoft.com/office/powerpoint/2010/main" val="1041953804"/>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en-US" sz="4000" b="1" dirty="0" err="1" smtClean="0">
                <a:latin typeface="Arimo" panose="020B0604020202020204" charset="0"/>
                <a:ea typeface="Arimo" panose="020B0604020202020204" charset="0"/>
                <a:cs typeface="Arimo" panose="020B0604020202020204" charset="0"/>
              </a:rPr>
              <a:t>Các</a:t>
            </a:r>
            <a:r>
              <a:rPr lang="en-US" sz="4000" b="1" dirty="0" smtClean="0">
                <a:latin typeface="Arimo" panose="020B0604020202020204" charset="0"/>
                <a:ea typeface="Arimo" panose="020B0604020202020204" charset="0"/>
                <a:cs typeface="Arimo" panose="020B0604020202020204" charset="0"/>
              </a:rPr>
              <a:t> </a:t>
            </a:r>
            <a:r>
              <a:rPr lang="en-US" sz="4000" b="1" dirty="0" err="1" smtClean="0">
                <a:latin typeface="Arimo" panose="020B0604020202020204" charset="0"/>
                <a:ea typeface="Arimo" panose="020B0604020202020204" charset="0"/>
                <a:cs typeface="Arimo" panose="020B0604020202020204" charset="0"/>
              </a:rPr>
              <a:t>loại</a:t>
            </a:r>
            <a:r>
              <a:rPr lang="en-US" sz="4000" b="1" dirty="0" smtClean="0">
                <a:latin typeface="Arimo" panose="020B0604020202020204" charset="0"/>
                <a:ea typeface="Arimo" panose="020B0604020202020204" charset="0"/>
                <a:cs typeface="Arimo" panose="020B0604020202020204" charset="0"/>
              </a:rPr>
              <a:t> </a:t>
            </a:r>
            <a:r>
              <a:rPr lang="vi-VN" sz="4000" b="1" dirty="0" smtClean="0">
                <a:latin typeface="Arimo" panose="020B0604020202020204" charset="0"/>
                <a:ea typeface="Arimo" panose="020B0604020202020204" charset="0"/>
                <a:cs typeface="Arimo" panose="020B0604020202020204" charset="0"/>
              </a:rPr>
              <a:t>API</a:t>
            </a:r>
            <a:endParaRPr lang="en-US" sz="4000" b="1" dirty="0" smtClean="0">
              <a:latin typeface="Arimo" panose="020B0604020202020204" charset="0"/>
              <a:ea typeface="Arimo" panose="020B0604020202020204" charset="0"/>
              <a:cs typeface="Arimo" panose="020B0604020202020204" charset="0"/>
            </a:endParaRPr>
          </a:p>
          <a:p>
            <a:pPr lvl="1">
              <a:spcBef>
                <a:spcPts val="1333"/>
              </a:spcBef>
              <a:spcAft>
                <a:spcPts val="1333"/>
              </a:spcAft>
              <a:buFont typeface="Arial" panose="020B0604020202020204" pitchFamily="34" charset="0"/>
              <a:buChar char="•"/>
            </a:pPr>
            <a:r>
              <a:rPr lang="vi-VN" sz="2800" dirty="0">
                <a:latin typeface="Arimo" panose="020B0604020202020204" charset="0"/>
                <a:ea typeface="Arimo" panose="020B0604020202020204" charset="0"/>
                <a:cs typeface="Arimo" panose="020B0604020202020204" charset="0"/>
              </a:rPr>
              <a:t>API </a:t>
            </a:r>
            <a:r>
              <a:rPr lang="vi-VN" sz="2800" dirty="0" smtClean="0">
                <a:latin typeface="Arimo" panose="020B0604020202020204" charset="0"/>
                <a:ea typeface="Arimo" panose="020B0604020202020204" charset="0"/>
                <a:cs typeface="Arimo" panose="020B0604020202020204" charset="0"/>
              </a:rPr>
              <a:t>riêng</a:t>
            </a:r>
            <a:endParaRPr lang="en-US" sz="2800" dirty="0">
              <a:latin typeface="Arimo" panose="020B0604020202020204" charset="0"/>
              <a:ea typeface="Arimo" panose="020B0604020202020204" charset="0"/>
              <a:cs typeface="Arimo" panose="020B0604020202020204" charset="0"/>
            </a:endParaRPr>
          </a:p>
          <a:p>
            <a:pPr lvl="2">
              <a:spcBef>
                <a:spcPts val="1333"/>
              </a:spcBef>
              <a:spcAft>
                <a:spcPts val="1333"/>
              </a:spcAft>
              <a:buFont typeface="Wingdings" panose="05000000000000000000" pitchFamily="2" charset="2"/>
              <a:buChar char="§"/>
            </a:pPr>
            <a:r>
              <a:rPr lang="vi-VN" sz="2400" dirty="0" smtClean="0">
                <a:latin typeface="Arimo" panose="020B0604020202020204" charset="0"/>
                <a:ea typeface="Arimo" panose="020B0604020202020204" charset="0"/>
                <a:cs typeface="Arimo" panose="020B0604020202020204" charset="0"/>
              </a:rPr>
              <a:t>Đây </a:t>
            </a:r>
            <a:r>
              <a:rPr lang="vi-VN" sz="2400" dirty="0">
                <a:latin typeface="Arimo" panose="020B0604020202020204" charset="0"/>
                <a:ea typeface="Arimo" panose="020B0604020202020204" charset="0"/>
                <a:cs typeface="Arimo" panose="020B0604020202020204" charset="0"/>
              </a:rPr>
              <a:t>là những API nội bộ của một doanh nghiệp và chỉ dùng để kết nối các hệ thống cũng như dữ liệu trong doanh nghiệp đó.</a:t>
            </a:r>
            <a:endParaRPr lang="en-US" sz="2400" dirty="0" smtClean="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smtClean="0">
                <a:latin typeface="Arimo" panose="020B0604020202020204" charset="0"/>
                <a:ea typeface="Arimo" panose="020B0604020202020204" charset="0"/>
                <a:cs typeface="Arimo" panose="020B0604020202020204" charset="0"/>
              </a:rPr>
              <a:t>1.Tổng </a:t>
            </a:r>
            <a:r>
              <a:rPr lang="en-US" sz="5400" b="1" dirty="0" err="1" smtClean="0">
                <a:latin typeface="Arimo" panose="020B0604020202020204" charset="0"/>
                <a:ea typeface="Arimo" panose="020B0604020202020204" charset="0"/>
                <a:cs typeface="Arimo" panose="020B0604020202020204" charset="0"/>
              </a:rPr>
              <a:t>quan</a:t>
            </a:r>
            <a:r>
              <a:rPr lang="en-US" sz="5400" b="1" dirty="0">
                <a:latin typeface="Arimo" panose="020B0604020202020204" charset="0"/>
                <a:ea typeface="Arimo" panose="020B0604020202020204" charset="0"/>
                <a:cs typeface="Arimo" panose="020B0604020202020204" charset="0"/>
              </a:rPr>
              <a:t> </a:t>
            </a:r>
            <a:r>
              <a:rPr lang="en-US" sz="5400" b="1" dirty="0" smtClean="0">
                <a:latin typeface="Arimo" panose="020B0604020202020204" charset="0"/>
                <a:ea typeface="Arimo" panose="020B0604020202020204" charset="0"/>
                <a:cs typeface="Arimo" panose="020B0604020202020204" charset="0"/>
              </a:rPr>
              <a:t>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15</a:t>
            </a:fld>
            <a:endParaRPr sz="1733" dirty="0"/>
          </a:p>
        </p:txBody>
      </p:sp>
    </p:spTree>
    <p:extLst>
      <p:ext uri="{BB962C8B-B14F-4D97-AF65-F5344CB8AC3E}">
        <p14:creationId xmlns:p14="http://schemas.microsoft.com/office/powerpoint/2010/main" val="3800615556"/>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en-US" sz="4000" b="1" dirty="0" err="1" smtClean="0">
                <a:latin typeface="Arimo" panose="020B0604020202020204" charset="0"/>
                <a:ea typeface="Arimo" panose="020B0604020202020204" charset="0"/>
                <a:cs typeface="Arimo" panose="020B0604020202020204" charset="0"/>
              </a:rPr>
              <a:t>Các</a:t>
            </a:r>
            <a:r>
              <a:rPr lang="en-US" sz="4000" b="1" dirty="0" smtClean="0">
                <a:latin typeface="Arimo" panose="020B0604020202020204" charset="0"/>
                <a:ea typeface="Arimo" panose="020B0604020202020204" charset="0"/>
                <a:cs typeface="Arimo" panose="020B0604020202020204" charset="0"/>
              </a:rPr>
              <a:t> </a:t>
            </a:r>
            <a:r>
              <a:rPr lang="en-US" sz="4000" b="1" dirty="0" err="1" smtClean="0">
                <a:latin typeface="Arimo" panose="020B0604020202020204" charset="0"/>
                <a:ea typeface="Arimo" panose="020B0604020202020204" charset="0"/>
                <a:cs typeface="Arimo" panose="020B0604020202020204" charset="0"/>
              </a:rPr>
              <a:t>loại</a:t>
            </a:r>
            <a:r>
              <a:rPr lang="en-US" sz="4000" b="1" dirty="0" smtClean="0">
                <a:latin typeface="Arimo" panose="020B0604020202020204" charset="0"/>
                <a:ea typeface="Arimo" panose="020B0604020202020204" charset="0"/>
                <a:cs typeface="Arimo" panose="020B0604020202020204" charset="0"/>
              </a:rPr>
              <a:t> </a:t>
            </a:r>
            <a:r>
              <a:rPr lang="vi-VN" sz="4000" b="1" dirty="0" smtClean="0">
                <a:latin typeface="Arimo" panose="020B0604020202020204" charset="0"/>
                <a:ea typeface="Arimo" panose="020B0604020202020204" charset="0"/>
                <a:cs typeface="Arimo" panose="020B0604020202020204" charset="0"/>
              </a:rPr>
              <a:t>API</a:t>
            </a:r>
            <a:endParaRPr lang="en-US" sz="4000" b="1" dirty="0" smtClean="0">
              <a:latin typeface="Arimo" panose="020B0604020202020204" charset="0"/>
              <a:ea typeface="Arimo" panose="020B0604020202020204" charset="0"/>
              <a:cs typeface="Arimo" panose="020B0604020202020204" charset="0"/>
            </a:endParaRPr>
          </a:p>
          <a:p>
            <a:pPr lvl="1">
              <a:spcBef>
                <a:spcPts val="1333"/>
              </a:spcBef>
              <a:spcAft>
                <a:spcPts val="1333"/>
              </a:spcAft>
              <a:buFont typeface="Arial" panose="020B0604020202020204" pitchFamily="34" charset="0"/>
              <a:buChar char="•"/>
            </a:pPr>
            <a:r>
              <a:rPr lang="vi-VN" sz="2800" dirty="0">
                <a:latin typeface="Arimo" panose="020B0604020202020204" charset="0"/>
                <a:ea typeface="Arimo" panose="020B0604020202020204" charset="0"/>
                <a:cs typeface="Arimo" panose="020B0604020202020204" charset="0"/>
              </a:rPr>
              <a:t>API công cộng </a:t>
            </a:r>
          </a:p>
          <a:p>
            <a:pPr lvl="2">
              <a:spcBef>
                <a:spcPts val="1333"/>
              </a:spcBef>
              <a:spcAft>
                <a:spcPts val="1333"/>
              </a:spcAft>
              <a:buFont typeface="Arial" panose="020B0604020202020204" pitchFamily="34" charset="0"/>
              <a:buChar char="•"/>
            </a:pPr>
            <a:r>
              <a:rPr lang="vi-VN" sz="2400" dirty="0">
                <a:latin typeface="Arimo" panose="020B0604020202020204" charset="0"/>
                <a:ea typeface="Arimo" panose="020B0604020202020204" charset="0"/>
                <a:cs typeface="Arimo" panose="020B0604020202020204" charset="0"/>
              </a:rPr>
              <a:t>Những API này dành cho công chúng, có thể được sử dụng bởi bất kỳ ai. </a:t>
            </a:r>
            <a:endParaRPr lang="en-US" sz="2400" dirty="0" smtClean="0">
              <a:latin typeface="Arimo" panose="020B0604020202020204" charset="0"/>
              <a:ea typeface="Arimo" panose="020B0604020202020204" charset="0"/>
              <a:cs typeface="Arimo" panose="020B0604020202020204" charset="0"/>
            </a:endParaRPr>
          </a:p>
          <a:p>
            <a:pPr lvl="2">
              <a:spcBef>
                <a:spcPts val="1333"/>
              </a:spcBef>
              <a:spcAft>
                <a:spcPts val="1333"/>
              </a:spcAft>
              <a:buFont typeface="Arial" panose="020B0604020202020204" pitchFamily="34" charset="0"/>
              <a:buChar char="•"/>
            </a:pPr>
            <a:r>
              <a:rPr lang="vi-VN" sz="2400" dirty="0" smtClean="0">
                <a:latin typeface="Arimo" panose="020B0604020202020204" charset="0"/>
                <a:ea typeface="Arimo" panose="020B0604020202020204" charset="0"/>
                <a:cs typeface="Arimo" panose="020B0604020202020204" charset="0"/>
              </a:rPr>
              <a:t>Những </a:t>
            </a:r>
            <a:r>
              <a:rPr lang="vi-VN" sz="2400" dirty="0">
                <a:latin typeface="Arimo" panose="020B0604020202020204" charset="0"/>
                <a:ea typeface="Arimo" panose="020B0604020202020204" charset="0"/>
                <a:cs typeface="Arimo" panose="020B0604020202020204" charset="0"/>
              </a:rPr>
              <a:t>loại API này có thể yêu cầu sự ủy quyền hay chi phí nào đó, hoặc không yêu cầu.</a:t>
            </a:r>
            <a:endParaRPr lang="en-US" dirty="0" smtClean="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smtClean="0">
                <a:latin typeface="Arimo" panose="020B0604020202020204" charset="0"/>
                <a:ea typeface="Arimo" panose="020B0604020202020204" charset="0"/>
                <a:cs typeface="Arimo" panose="020B0604020202020204" charset="0"/>
              </a:rPr>
              <a:t>1.Tổng </a:t>
            </a:r>
            <a:r>
              <a:rPr lang="en-US" sz="5400" b="1" dirty="0" err="1" smtClean="0">
                <a:latin typeface="Arimo" panose="020B0604020202020204" charset="0"/>
                <a:ea typeface="Arimo" panose="020B0604020202020204" charset="0"/>
                <a:cs typeface="Arimo" panose="020B0604020202020204" charset="0"/>
              </a:rPr>
              <a:t>quan</a:t>
            </a:r>
            <a:r>
              <a:rPr lang="en-US" sz="5400" b="1" dirty="0">
                <a:latin typeface="Arimo" panose="020B0604020202020204" charset="0"/>
                <a:ea typeface="Arimo" panose="020B0604020202020204" charset="0"/>
                <a:cs typeface="Arimo" panose="020B0604020202020204" charset="0"/>
              </a:rPr>
              <a:t> </a:t>
            </a:r>
            <a:r>
              <a:rPr lang="en-US" sz="5400" b="1" dirty="0" smtClean="0">
                <a:latin typeface="Arimo" panose="020B0604020202020204" charset="0"/>
                <a:ea typeface="Arimo" panose="020B0604020202020204" charset="0"/>
                <a:cs typeface="Arimo" panose="020B0604020202020204" charset="0"/>
              </a:rPr>
              <a:t>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16</a:t>
            </a:fld>
            <a:endParaRPr sz="1733" dirty="0"/>
          </a:p>
        </p:txBody>
      </p:sp>
    </p:spTree>
    <p:extLst>
      <p:ext uri="{BB962C8B-B14F-4D97-AF65-F5344CB8AC3E}">
        <p14:creationId xmlns:p14="http://schemas.microsoft.com/office/powerpoint/2010/main" val="4231399796"/>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en-US" sz="4000" b="1" dirty="0" err="1" smtClean="0">
                <a:latin typeface="Arimo" panose="020B0604020202020204" charset="0"/>
                <a:ea typeface="Arimo" panose="020B0604020202020204" charset="0"/>
                <a:cs typeface="Arimo" panose="020B0604020202020204" charset="0"/>
              </a:rPr>
              <a:t>Các</a:t>
            </a:r>
            <a:r>
              <a:rPr lang="en-US" sz="4000" b="1" dirty="0" smtClean="0">
                <a:latin typeface="Arimo" panose="020B0604020202020204" charset="0"/>
                <a:ea typeface="Arimo" panose="020B0604020202020204" charset="0"/>
                <a:cs typeface="Arimo" panose="020B0604020202020204" charset="0"/>
              </a:rPr>
              <a:t> </a:t>
            </a:r>
            <a:r>
              <a:rPr lang="en-US" sz="4000" b="1" dirty="0" err="1" smtClean="0">
                <a:latin typeface="Arimo" panose="020B0604020202020204" charset="0"/>
                <a:ea typeface="Arimo" panose="020B0604020202020204" charset="0"/>
                <a:cs typeface="Arimo" panose="020B0604020202020204" charset="0"/>
              </a:rPr>
              <a:t>loại</a:t>
            </a:r>
            <a:r>
              <a:rPr lang="en-US" sz="4000" b="1" dirty="0" smtClean="0">
                <a:latin typeface="Arimo" panose="020B0604020202020204" charset="0"/>
                <a:ea typeface="Arimo" panose="020B0604020202020204" charset="0"/>
                <a:cs typeface="Arimo" panose="020B0604020202020204" charset="0"/>
              </a:rPr>
              <a:t> </a:t>
            </a:r>
            <a:r>
              <a:rPr lang="vi-VN" sz="4000" b="1" dirty="0" smtClean="0">
                <a:latin typeface="Arimo" panose="020B0604020202020204" charset="0"/>
                <a:ea typeface="Arimo" panose="020B0604020202020204" charset="0"/>
                <a:cs typeface="Arimo" panose="020B0604020202020204" charset="0"/>
              </a:rPr>
              <a:t>API</a:t>
            </a:r>
            <a:endParaRPr lang="en-US" sz="4000" b="1" dirty="0" smtClean="0">
              <a:latin typeface="Arimo" panose="020B0604020202020204" charset="0"/>
              <a:ea typeface="Arimo" panose="020B0604020202020204" charset="0"/>
              <a:cs typeface="Arimo" panose="020B0604020202020204" charset="0"/>
            </a:endParaRPr>
          </a:p>
          <a:p>
            <a:pPr lvl="1">
              <a:spcBef>
                <a:spcPts val="1333"/>
              </a:spcBef>
              <a:spcAft>
                <a:spcPts val="1333"/>
              </a:spcAft>
              <a:buFont typeface="Arial" panose="020B0604020202020204" pitchFamily="34" charset="0"/>
              <a:buChar char="•"/>
            </a:pPr>
            <a:r>
              <a:rPr lang="vi-VN" sz="2800" dirty="0">
                <a:latin typeface="Arimo" panose="020B0604020202020204" charset="0"/>
                <a:ea typeface="Arimo" panose="020B0604020202020204" charset="0"/>
                <a:cs typeface="Arimo" panose="020B0604020202020204" charset="0"/>
              </a:rPr>
              <a:t>API đối tác </a:t>
            </a:r>
          </a:p>
          <a:p>
            <a:pPr lvl="2">
              <a:spcBef>
                <a:spcPts val="1333"/>
              </a:spcBef>
              <a:spcAft>
                <a:spcPts val="1333"/>
              </a:spcAft>
              <a:buFont typeface="Wingdings" panose="05000000000000000000" pitchFamily="2" charset="2"/>
              <a:buChar char="§"/>
            </a:pPr>
            <a:r>
              <a:rPr lang="vi-VN" sz="2400" dirty="0">
                <a:latin typeface="Arimo" panose="020B0604020202020204" charset="0"/>
                <a:ea typeface="Arimo" panose="020B0604020202020204" charset="0"/>
                <a:cs typeface="Arimo" panose="020B0604020202020204" charset="0"/>
              </a:rPr>
              <a:t>Những API này chỉ dành cho các nhà phát triển bên ngoài được ủy quyền để hỗ trợ những mối quan hệ hợp tác giữa doanh nghiệp với doanh nghiệp.</a:t>
            </a:r>
            <a:endParaRPr lang="en-US" dirty="0" smtClean="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smtClean="0">
                <a:latin typeface="Arimo" panose="020B0604020202020204" charset="0"/>
                <a:ea typeface="Arimo" panose="020B0604020202020204" charset="0"/>
                <a:cs typeface="Arimo" panose="020B0604020202020204" charset="0"/>
              </a:rPr>
              <a:t>1.Tổng </a:t>
            </a:r>
            <a:r>
              <a:rPr lang="en-US" sz="5400" b="1" dirty="0" err="1" smtClean="0">
                <a:latin typeface="Arimo" panose="020B0604020202020204" charset="0"/>
                <a:ea typeface="Arimo" panose="020B0604020202020204" charset="0"/>
                <a:cs typeface="Arimo" panose="020B0604020202020204" charset="0"/>
              </a:rPr>
              <a:t>quan</a:t>
            </a:r>
            <a:r>
              <a:rPr lang="en-US" sz="5400" b="1" dirty="0">
                <a:latin typeface="Arimo" panose="020B0604020202020204" charset="0"/>
                <a:ea typeface="Arimo" panose="020B0604020202020204" charset="0"/>
                <a:cs typeface="Arimo" panose="020B0604020202020204" charset="0"/>
              </a:rPr>
              <a:t> </a:t>
            </a:r>
            <a:r>
              <a:rPr lang="en-US" sz="5400" b="1" dirty="0" smtClean="0">
                <a:latin typeface="Arimo" panose="020B0604020202020204" charset="0"/>
                <a:ea typeface="Arimo" panose="020B0604020202020204" charset="0"/>
                <a:cs typeface="Arimo" panose="020B0604020202020204" charset="0"/>
              </a:rPr>
              <a:t>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17</a:t>
            </a:fld>
            <a:endParaRPr sz="1733" dirty="0"/>
          </a:p>
        </p:txBody>
      </p:sp>
    </p:spTree>
    <p:extLst>
      <p:ext uri="{BB962C8B-B14F-4D97-AF65-F5344CB8AC3E}">
        <p14:creationId xmlns:p14="http://schemas.microsoft.com/office/powerpoint/2010/main" val="3793921030"/>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en-US" sz="4000" b="1" dirty="0" err="1" smtClean="0">
                <a:latin typeface="Arimo" panose="020B0604020202020204" charset="0"/>
                <a:ea typeface="Arimo" panose="020B0604020202020204" charset="0"/>
                <a:cs typeface="Arimo" panose="020B0604020202020204" charset="0"/>
              </a:rPr>
              <a:t>Các</a:t>
            </a:r>
            <a:r>
              <a:rPr lang="en-US" sz="4000" b="1" dirty="0" smtClean="0">
                <a:latin typeface="Arimo" panose="020B0604020202020204" charset="0"/>
                <a:ea typeface="Arimo" panose="020B0604020202020204" charset="0"/>
                <a:cs typeface="Arimo" panose="020B0604020202020204" charset="0"/>
              </a:rPr>
              <a:t> </a:t>
            </a:r>
            <a:r>
              <a:rPr lang="en-US" sz="4000" b="1" dirty="0" err="1" smtClean="0">
                <a:latin typeface="Arimo" panose="020B0604020202020204" charset="0"/>
                <a:ea typeface="Arimo" panose="020B0604020202020204" charset="0"/>
                <a:cs typeface="Arimo" panose="020B0604020202020204" charset="0"/>
              </a:rPr>
              <a:t>loại</a:t>
            </a:r>
            <a:r>
              <a:rPr lang="en-US" sz="4000" b="1" dirty="0" smtClean="0">
                <a:latin typeface="Arimo" panose="020B0604020202020204" charset="0"/>
                <a:ea typeface="Arimo" panose="020B0604020202020204" charset="0"/>
                <a:cs typeface="Arimo" panose="020B0604020202020204" charset="0"/>
              </a:rPr>
              <a:t> </a:t>
            </a:r>
            <a:r>
              <a:rPr lang="vi-VN" sz="4000" b="1" dirty="0" smtClean="0">
                <a:latin typeface="Arimo" panose="020B0604020202020204" charset="0"/>
                <a:ea typeface="Arimo" panose="020B0604020202020204" charset="0"/>
                <a:cs typeface="Arimo" panose="020B0604020202020204" charset="0"/>
              </a:rPr>
              <a:t>API</a:t>
            </a:r>
            <a:endParaRPr lang="en-US" sz="4000" b="1" dirty="0" smtClean="0">
              <a:latin typeface="Arimo" panose="020B0604020202020204" charset="0"/>
              <a:ea typeface="Arimo" panose="020B0604020202020204" charset="0"/>
              <a:cs typeface="Arimo" panose="020B0604020202020204" charset="0"/>
            </a:endParaRPr>
          </a:p>
          <a:p>
            <a:pPr lvl="1">
              <a:spcBef>
                <a:spcPts val="1333"/>
              </a:spcBef>
              <a:spcAft>
                <a:spcPts val="1333"/>
              </a:spcAft>
              <a:buFont typeface="Arial" panose="020B0604020202020204" pitchFamily="34" charset="0"/>
              <a:buChar char="•"/>
            </a:pPr>
            <a:r>
              <a:rPr lang="vi-VN" sz="2800" dirty="0">
                <a:latin typeface="Arimo" panose="020B0604020202020204" charset="0"/>
                <a:ea typeface="Arimo" panose="020B0604020202020204" charset="0"/>
                <a:cs typeface="Arimo" panose="020B0604020202020204" charset="0"/>
              </a:rPr>
              <a:t>API tổng hợp </a:t>
            </a:r>
          </a:p>
          <a:p>
            <a:pPr lvl="2">
              <a:spcBef>
                <a:spcPts val="1333"/>
              </a:spcBef>
              <a:spcAft>
                <a:spcPts val="1333"/>
              </a:spcAft>
              <a:buFont typeface="Wingdings" panose="05000000000000000000" pitchFamily="2" charset="2"/>
              <a:buChar char="§"/>
            </a:pPr>
            <a:r>
              <a:rPr lang="vi-VN" sz="2400" dirty="0">
                <a:latin typeface="Arimo" panose="020B0604020202020204" charset="0"/>
                <a:ea typeface="Arimo" panose="020B0604020202020204" charset="0"/>
                <a:cs typeface="Arimo" panose="020B0604020202020204" charset="0"/>
              </a:rPr>
              <a:t>Những API này kết hợp hai API khác nhau trở lên để giải quyết những yêu cầu hay hành vi phức tạp của hệ </a:t>
            </a:r>
            <a:r>
              <a:rPr lang="vi-VN" sz="2400" dirty="0" smtClean="0">
                <a:latin typeface="Arimo" panose="020B0604020202020204" charset="0"/>
                <a:ea typeface="Arimo" panose="020B0604020202020204" charset="0"/>
                <a:cs typeface="Arimo" panose="020B0604020202020204" charset="0"/>
              </a:rPr>
              <a:t>thống</a:t>
            </a:r>
            <a:r>
              <a:rPr lang="vi-VN" dirty="0" smtClean="0">
                <a:latin typeface="Arimo" panose="020B0604020202020204" charset="0"/>
                <a:ea typeface="Arimo" panose="020B0604020202020204" charset="0"/>
                <a:cs typeface="Arimo" panose="020B0604020202020204" charset="0"/>
              </a:rPr>
              <a:t>.</a:t>
            </a:r>
            <a:endParaRPr lang="en-US" dirty="0" smtClean="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smtClean="0">
                <a:latin typeface="Arimo" panose="020B0604020202020204" charset="0"/>
                <a:ea typeface="Arimo" panose="020B0604020202020204" charset="0"/>
                <a:cs typeface="Arimo" panose="020B0604020202020204" charset="0"/>
              </a:rPr>
              <a:t>1.Tổng </a:t>
            </a:r>
            <a:r>
              <a:rPr lang="en-US" sz="5400" b="1" dirty="0" err="1" smtClean="0">
                <a:latin typeface="Arimo" panose="020B0604020202020204" charset="0"/>
                <a:ea typeface="Arimo" panose="020B0604020202020204" charset="0"/>
                <a:cs typeface="Arimo" panose="020B0604020202020204" charset="0"/>
              </a:rPr>
              <a:t>quan</a:t>
            </a:r>
            <a:r>
              <a:rPr lang="en-US" sz="5400" b="1" dirty="0">
                <a:latin typeface="Arimo" panose="020B0604020202020204" charset="0"/>
                <a:ea typeface="Arimo" panose="020B0604020202020204" charset="0"/>
                <a:cs typeface="Arimo" panose="020B0604020202020204" charset="0"/>
              </a:rPr>
              <a:t> </a:t>
            </a:r>
            <a:r>
              <a:rPr lang="en-US" sz="5400" b="1" dirty="0" smtClean="0">
                <a:latin typeface="Arimo" panose="020B0604020202020204" charset="0"/>
                <a:ea typeface="Arimo" panose="020B0604020202020204" charset="0"/>
                <a:cs typeface="Arimo" panose="020B0604020202020204" charset="0"/>
              </a:rPr>
              <a:t>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18</a:t>
            </a:fld>
            <a:endParaRPr sz="1733" dirty="0"/>
          </a:p>
        </p:txBody>
      </p:sp>
    </p:spTree>
    <p:extLst>
      <p:ext uri="{BB962C8B-B14F-4D97-AF65-F5344CB8AC3E}">
        <p14:creationId xmlns:p14="http://schemas.microsoft.com/office/powerpoint/2010/main" val="1205288502"/>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en-US" sz="4000" b="1" dirty="0" err="1">
                <a:latin typeface="Arimo" panose="020B0604020202020204" charset="0"/>
                <a:ea typeface="Arimo" panose="020B0604020202020204" charset="0"/>
                <a:cs typeface="Arimo" panose="020B0604020202020204" charset="0"/>
              </a:rPr>
              <a:t>Điểm</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cuối</a:t>
            </a:r>
            <a:r>
              <a:rPr lang="en-US" sz="4000" b="1" dirty="0">
                <a:latin typeface="Arimo" panose="020B0604020202020204" charset="0"/>
                <a:ea typeface="Arimo" panose="020B0604020202020204" charset="0"/>
                <a:cs typeface="Arimo" panose="020B0604020202020204" charset="0"/>
              </a:rPr>
              <a:t> </a:t>
            </a:r>
            <a:r>
              <a:rPr lang="en-US" sz="4000" b="1" dirty="0" smtClean="0">
                <a:latin typeface="Arimo" panose="020B0604020202020204" charset="0"/>
                <a:ea typeface="Arimo" panose="020B0604020202020204" charset="0"/>
                <a:cs typeface="Arimo" panose="020B0604020202020204" charset="0"/>
              </a:rPr>
              <a:t>API</a:t>
            </a:r>
          </a:p>
          <a:p>
            <a:pPr lvl="1">
              <a:spcBef>
                <a:spcPts val="1333"/>
              </a:spcBef>
              <a:spcAft>
                <a:spcPts val="1333"/>
              </a:spcAft>
              <a:buFont typeface="Wingdings" panose="05000000000000000000" pitchFamily="2" charset="2"/>
              <a:buChar char="§"/>
            </a:pPr>
            <a:r>
              <a:rPr lang="vi-VN" dirty="0">
                <a:latin typeface="Arimo" panose="020B0604020202020204" charset="0"/>
                <a:ea typeface="Arimo" panose="020B0604020202020204" charset="0"/>
                <a:cs typeface="Arimo" panose="020B0604020202020204" charset="0"/>
              </a:rPr>
              <a:t>Điểm cuối API là điểm tiếp xúc cuối cùng trong hệ thống giao tiếp của API. </a:t>
            </a:r>
            <a:endParaRPr lang="en-US" dirty="0" smtClean="0">
              <a:latin typeface="Arimo" panose="020B0604020202020204" charset="0"/>
              <a:ea typeface="Arimo" panose="020B0604020202020204" charset="0"/>
              <a:cs typeface="Arimo" panose="020B0604020202020204" charset="0"/>
            </a:endParaRPr>
          </a:p>
          <a:p>
            <a:pPr lvl="1">
              <a:spcBef>
                <a:spcPts val="1333"/>
              </a:spcBef>
              <a:spcAft>
                <a:spcPts val="1333"/>
              </a:spcAft>
              <a:buFont typeface="Wingdings" panose="05000000000000000000" pitchFamily="2" charset="2"/>
              <a:buChar char="§"/>
            </a:pPr>
            <a:r>
              <a:rPr lang="vi-VN" dirty="0" smtClean="0">
                <a:latin typeface="Arimo" panose="020B0604020202020204" charset="0"/>
                <a:ea typeface="Arimo" panose="020B0604020202020204" charset="0"/>
                <a:cs typeface="Arimo" panose="020B0604020202020204" charset="0"/>
              </a:rPr>
              <a:t>Những </a:t>
            </a:r>
            <a:r>
              <a:rPr lang="vi-VN" dirty="0">
                <a:latin typeface="Arimo" panose="020B0604020202020204" charset="0"/>
                <a:ea typeface="Arimo" panose="020B0604020202020204" charset="0"/>
                <a:cs typeface="Arimo" panose="020B0604020202020204" charset="0"/>
              </a:rPr>
              <a:t>điểm cuối này bao gồm URL máy chủ, dịch vụ và những địa điểm kỹ thuật số cụ thể khác, từ đây thông tin được gửi đi và tiếp nhận giữa các hệ thống.</a:t>
            </a:r>
            <a:endParaRPr lang="en-US" dirty="0" smtClean="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smtClean="0">
                <a:latin typeface="Arimo" panose="020B0604020202020204" charset="0"/>
                <a:ea typeface="Arimo" panose="020B0604020202020204" charset="0"/>
                <a:cs typeface="Arimo" panose="020B0604020202020204" charset="0"/>
              </a:rPr>
              <a:t>1.Tổng </a:t>
            </a:r>
            <a:r>
              <a:rPr lang="en-US" sz="5400" b="1" dirty="0" err="1" smtClean="0">
                <a:latin typeface="Arimo" panose="020B0604020202020204" charset="0"/>
                <a:ea typeface="Arimo" panose="020B0604020202020204" charset="0"/>
                <a:cs typeface="Arimo" panose="020B0604020202020204" charset="0"/>
              </a:rPr>
              <a:t>quan</a:t>
            </a:r>
            <a:r>
              <a:rPr lang="en-US" sz="5400" b="1" dirty="0">
                <a:latin typeface="Arimo" panose="020B0604020202020204" charset="0"/>
                <a:ea typeface="Arimo" panose="020B0604020202020204" charset="0"/>
                <a:cs typeface="Arimo" panose="020B0604020202020204" charset="0"/>
              </a:rPr>
              <a:t> </a:t>
            </a:r>
            <a:r>
              <a:rPr lang="en-US" sz="5400" b="1" dirty="0" smtClean="0">
                <a:latin typeface="Arimo" panose="020B0604020202020204" charset="0"/>
                <a:ea typeface="Arimo" panose="020B0604020202020204" charset="0"/>
                <a:cs typeface="Arimo" panose="020B0604020202020204" charset="0"/>
              </a:rPr>
              <a:t>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19</a:t>
            </a:fld>
            <a:endParaRPr sz="1733" dirty="0"/>
          </a:p>
        </p:txBody>
      </p:sp>
    </p:spTree>
    <p:extLst>
      <p:ext uri="{BB962C8B-B14F-4D97-AF65-F5344CB8AC3E}">
        <p14:creationId xmlns:p14="http://schemas.microsoft.com/office/powerpoint/2010/main" val="570069719"/>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idx="2"/>
          </p:nvPr>
        </p:nvSpPr>
        <p:spPr/>
        <p:txBody>
          <a:bodyPr/>
          <a:lstStyle/>
          <a:p>
            <a:endParaRPr lang="en-US"/>
          </a:p>
        </p:txBody>
      </p:sp>
      <p:sp>
        <p:nvSpPr>
          <p:cNvPr id="4" name="Title 3"/>
          <p:cNvSpPr>
            <a:spLocks noGrp="1"/>
          </p:cNvSpPr>
          <p:nvPr>
            <p:ph type="title"/>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399"/>
            <a:ext cx="12192000" cy="6883400"/>
          </a:xfrm>
          <a:prstGeom prst="rect">
            <a:avLst/>
          </a:prstGeom>
        </p:spPr>
      </p:pic>
    </p:spTree>
    <p:extLst>
      <p:ext uri="{BB962C8B-B14F-4D97-AF65-F5344CB8AC3E}">
        <p14:creationId xmlns:p14="http://schemas.microsoft.com/office/powerpoint/2010/main" val="132085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en-US" sz="4000" b="1" dirty="0" err="1">
                <a:latin typeface="Arimo" panose="020B0604020202020204" charset="0"/>
                <a:ea typeface="Arimo" panose="020B0604020202020204" charset="0"/>
                <a:cs typeface="Arimo" panose="020B0604020202020204" charset="0"/>
              </a:rPr>
              <a:t>Các</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bược</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tạo</a:t>
            </a:r>
            <a:r>
              <a:rPr lang="en-US" sz="4000" b="1" dirty="0">
                <a:latin typeface="Arimo" panose="020B0604020202020204" charset="0"/>
                <a:ea typeface="Arimo" panose="020B0604020202020204" charset="0"/>
                <a:cs typeface="Arimo" panose="020B0604020202020204" charset="0"/>
              </a:rPr>
              <a:t> API</a:t>
            </a:r>
          </a:p>
          <a:p>
            <a:pPr>
              <a:spcBef>
                <a:spcPts val="1333"/>
              </a:spcBef>
              <a:spcAft>
                <a:spcPts val="1333"/>
              </a:spcAft>
              <a:buFont typeface="Arial" panose="020B0604020202020204" pitchFamily="34" charset="0"/>
              <a:buChar char="•"/>
            </a:pPr>
            <a:r>
              <a:rPr lang="vi-VN" dirty="0" smtClean="0">
                <a:latin typeface="Arimo" panose="020B0604020202020204" charset="0"/>
                <a:ea typeface="Arimo" panose="020B0604020202020204" charset="0"/>
                <a:cs typeface="Arimo" panose="020B0604020202020204" charset="0"/>
              </a:rPr>
              <a:t>5 </a:t>
            </a:r>
            <a:r>
              <a:rPr lang="vi-VN" dirty="0">
                <a:latin typeface="Arimo" panose="020B0604020202020204" charset="0"/>
                <a:ea typeface="Arimo" panose="020B0604020202020204" charset="0"/>
                <a:cs typeface="Arimo" panose="020B0604020202020204" charset="0"/>
              </a:rPr>
              <a:t>bước cần thực hiện để thiết kế API chất lượng cao</a:t>
            </a:r>
            <a:r>
              <a:rPr lang="vi-VN" dirty="0" smtClean="0">
                <a:latin typeface="Arimo" panose="020B0604020202020204" charset="0"/>
                <a:ea typeface="Arimo" panose="020B0604020202020204" charset="0"/>
                <a:cs typeface="Arimo" panose="020B0604020202020204" charset="0"/>
              </a:rPr>
              <a:t>:</a:t>
            </a:r>
            <a:endParaRPr lang="en-US" dirty="0" smtClean="0">
              <a:latin typeface="Arimo" panose="020B0604020202020204" charset="0"/>
              <a:ea typeface="Arimo" panose="020B0604020202020204" charset="0"/>
              <a:cs typeface="Arimo" panose="020B0604020202020204" charset="0"/>
            </a:endParaRPr>
          </a:p>
          <a:p>
            <a:pPr lvl="1">
              <a:spcBef>
                <a:spcPts val="1333"/>
              </a:spcBef>
              <a:spcAft>
                <a:spcPts val="1333"/>
              </a:spcAft>
              <a:buFont typeface="Wingdings" panose="05000000000000000000" pitchFamily="2" charset="2"/>
              <a:buChar char="§"/>
            </a:pPr>
            <a:r>
              <a:rPr lang="en-US" sz="2000" dirty="0" err="1">
                <a:latin typeface="Arimo" panose="020B0604020202020204" charset="0"/>
                <a:ea typeface="Arimo" panose="020B0604020202020204" charset="0"/>
                <a:cs typeface="Arimo" panose="020B0604020202020204" charset="0"/>
              </a:rPr>
              <a:t>Lên</a:t>
            </a:r>
            <a:r>
              <a:rPr lang="en-US" sz="2000" dirty="0">
                <a:latin typeface="Arimo" panose="020B0604020202020204" charset="0"/>
                <a:ea typeface="Arimo" panose="020B0604020202020204" charset="0"/>
                <a:cs typeface="Arimo" panose="020B0604020202020204" charset="0"/>
              </a:rPr>
              <a:t> </a:t>
            </a:r>
            <a:r>
              <a:rPr lang="en-US" sz="2000" dirty="0" err="1">
                <a:latin typeface="Arimo" panose="020B0604020202020204" charset="0"/>
                <a:ea typeface="Arimo" panose="020B0604020202020204" charset="0"/>
                <a:cs typeface="Arimo" panose="020B0604020202020204" charset="0"/>
              </a:rPr>
              <a:t>kế</a:t>
            </a:r>
            <a:r>
              <a:rPr lang="en-US" sz="2000" dirty="0">
                <a:latin typeface="Arimo" panose="020B0604020202020204" charset="0"/>
                <a:ea typeface="Arimo" panose="020B0604020202020204" charset="0"/>
                <a:cs typeface="Arimo" panose="020B0604020202020204" charset="0"/>
              </a:rPr>
              <a:t> </a:t>
            </a:r>
            <a:r>
              <a:rPr lang="en-US" sz="2000" dirty="0" err="1">
                <a:latin typeface="Arimo" panose="020B0604020202020204" charset="0"/>
                <a:ea typeface="Arimo" panose="020B0604020202020204" charset="0"/>
                <a:cs typeface="Arimo" panose="020B0604020202020204" charset="0"/>
              </a:rPr>
              <a:t>hoạch</a:t>
            </a:r>
            <a:r>
              <a:rPr lang="en-US" sz="2000" dirty="0">
                <a:latin typeface="Arimo" panose="020B0604020202020204" charset="0"/>
                <a:ea typeface="Arimo" panose="020B0604020202020204" charset="0"/>
                <a:cs typeface="Arimo" panose="020B0604020202020204" charset="0"/>
              </a:rPr>
              <a:t> </a:t>
            </a:r>
            <a:r>
              <a:rPr lang="en-US" sz="2000" dirty="0" err="1">
                <a:latin typeface="Arimo" panose="020B0604020202020204" charset="0"/>
                <a:ea typeface="Arimo" panose="020B0604020202020204" charset="0"/>
                <a:cs typeface="Arimo" panose="020B0604020202020204" charset="0"/>
              </a:rPr>
              <a:t>cho</a:t>
            </a:r>
            <a:r>
              <a:rPr lang="en-US" sz="2000" dirty="0">
                <a:latin typeface="Arimo" panose="020B0604020202020204" charset="0"/>
                <a:ea typeface="Arimo" panose="020B0604020202020204" charset="0"/>
                <a:cs typeface="Arimo" panose="020B0604020202020204" charset="0"/>
              </a:rPr>
              <a:t> API </a:t>
            </a:r>
            <a:endParaRPr lang="en-US" sz="2000" dirty="0" smtClean="0">
              <a:latin typeface="Arimo" panose="020B0604020202020204" charset="0"/>
              <a:ea typeface="Arimo" panose="020B0604020202020204" charset="0"/>
              <a:cs typeface="Arimo" panose="020B0604020202020204" charset="0"/>
            </a:endParaRPr>
          </a:p>
          <a:p>
            <a:pPr lvl="1">
              <a:spcBef>
                <a:spcPts val="1333"/>
              </a:spcBef>
              <a:spcAft>
                <a:spcPts val="1333"/>
              </a:spcAft>
              <a:buFont typeface="Wingdings" panose="05000000000000000000" pitchFamily="2" charset="2"/>
              <a:buChar char="§"/>
            </a:pPr>
            <a:r>
              <a:rPr lang="en-US" sz="2000" dirty="0" err="1">
                <a:latin typeface="Arimo" panose="020B0604020202020204" charset="0"/>
                <a:ea typeface="Arimo" panose="020B0604020202020204" charset="0"/>
                <a:cs typeface="Arimo" panose="020B0604020202020204" charset="0"/>
              </a:rPr>
              <a:t>Xây</a:t>
            </a:r>
            <a:r>
              <a:rPr lang="en-US" sz="2000" dirty="0">
                <a:latin typeface="Arimo" panose="020B0604020202020204" charset="0"/>
                <a:ea typeface="Arimo" panose="020B0604020202020204" charset="0"/>
                <a:cs typeface="Arimo" panose="020B0604020202020204" charset="0"/>
              </a:rPr>
              <a:t> </a:t>
            </a:r>
            <a:r>
              <a:rPr lang="en-US" sz="2000" dirty="0" err="1">
                <a:latin typeface="Arimo" panose="020B0604020202020204" charset="0"/>
                <a:ea typeface="Arimo" panose="020B0604020202020204" charset="0"/>
                <a:cs typeface="Arimo" panose="020B0604020202020204" charset="0"/>
              </a:rPr>
              <a:t>dựng</a:t>
            </a:r>
            <a:r>
              <a:rPr lang="en-US" sz="2000" dirty="0">
                <a:latin typeface="Arimo" panose="020B0604020202020204" charset="0"/>
                <a:ea typeface="Arimo" panose="020B0604020202020204" charset="0"/>
                <a:cs typeface="Arimo" panose="020B0604020202020204" charset="0"/>
              </a:rPr>
              <a:t> </a:t>
            </a:r>
            <a:r>
              <a:rPr lang="en-US" sz="2000" dirty="0" smtClean="0">
                <a:latin typeface="Arimo" panose="020B0604020202020204" charset="0"/>
                <a:ea typeface="Arimo" panose="020B0604020202020204" charset="0"/>
                <a:cs typeface="Arimo" panose="020B0604020202020204" charset="0"/>
              </a:rPr>
              <a:t>API</a:t>
            </a:r>
          </a:p>
          <a:p>
            <a:pPr lvl="1">
              <a:spcBef>
                <a:spcPts val="1333"/>
              </a:spcBef>
              <a:spcAft>
                <a:spcPts val="1333"/>
              </a:spcAft>
              <a:buFont typeface="Wingdings" panose="05000000000000000000" pitchFamily="2" charset="2"/>
              <a:buChar char="§"/>
            </a:pPr>
            <a:r>
              <a:rPr lang="en-US" sz="2000" dirty="0" err="1">
                <a:latin typeface="Arimo" panose="020B0604020202020204" charset="0"/>
                <a:ea typeface="Arimo" panose="020B0604020202020204" charset="0"/>
                <a:cs typeface="Arimo" panose="020B0604020202020204" charset="0"/>
              </a:rPr>
              <a:t>Kiểm</a:t>
            </a:r>
            <a:r>
              <a:rPr lang="en-US" sz="2000" dirty="0">
                <a:latin typeface="Arimo" panose="020B0604020202020204" charset="0"/>
                <a:ea typeface="Arimo" panose="020B0604020202020204" charset="0"/>
                <a:cs typeface="Arimo" panose="020B0604020202020204" charset="0"/>
              </a:rPr>
              <a:t> </a:t>
            </a:r>
            <a:r>
              <a:rPr lang="en-US" sz="2000" dirty="0" err="1">
                <a:latin typeface="Arimo" panose="020B0604020202020204" charset="0"/>
                <a:ea typeface="Arimo" panose="020B0604020202020204" charset="0"/>
                <a:cs typeface="Arimo" panose="020B0604020202020204" charset="0"/>
              </a:rPr>
              <a:t>thử</a:t>
            </a:r>
            <a:r>
              <a:rPr lang="en-US" sz="2000" dirty="0">
                <a:latin typeface="Arimo" panose="020B0604020202020204" charset="0"/>
                <a:ea typeface="Arimo" panose="020B0604020202020204" charset="0"/>
                <a:cs typeface="Arimo" panose="020B0604020202020204" charset="0"/>
              </a:rPr>
              <a:t> API </a:t>
            </a:r>
            <a:endParaRPr lang="en-US" sz="2000" dirty="0" smtClean="0">
              <a:latin typeface="Arimo" panose="020B0604020202020204" charset="0"/>
              <a:ea typeface="Arimo" panose="020B0604020202020204" charset="0"/>
              <a:cs typeface="Arimo" panose="020B0604020202020204" charset="0"/>
            </a:endParaRPr>
          </a:p>
          <a:p>
            <a:pPr lvl="1">
              <a:spcBef>
                <a:spcPts val="1333"/>
              </a:spcBef>
              <a:spcAft>
                <a:spcPts val="1333"/>
              </a:spcAft>
              <a:buFont typeface="Wingdings" panose="05000000000000000000" pitchFamily="2" charset="2"/>
              <a:buChar char="§"/>
            </a:pPr>
            <a:r>
              <a:rPr lang="pt-BR" sz="2000" dirty="0">
                <a:latin typeface="Arimo" panose="020B0604020202020204" charset="0"/>
                <a:ea typeface="Arimo" panose="020B0604020202020204" charset="0"/>
                <a:cs typeface="Arimo" panose="020B0604020202020204" charset="0"/>
              </a:rPr>
              <a:t>Lập tài liệu cho API </a:t>
            </a:r>
            <a:endParaRPr lang="pt-BR" sz="2000" dirty="0" smtClean="0">
              <a:latin typeface="Arimo" panose="020B0604020202020204" charset="0"/>
              <a:ea typeface="Arimo" panose="020B0604020202020204" charset="0"/>
              <a:cs typeface="Arimo" panose="020B0604020202020204" charset="0"/>
            </a:endParaRPr>
          </a:p>
          <a:p>
            <a:pPr lvl="1">
              <a:spcBef>
                <a:spcPts val="1333"/>
              </a:spcBef>
              <a:spcAft>
                <a:spcPts val="1333"/>
              </a:spcAft>
              <a:buFont typeface="Wingdings" panose="05000000000000000000" pitchFamily="2" charset="2"/>
              <a:buChar char="§"/>
            </a:pPr>
            <a:r>
              <a:rPr lang="vi-VN" sz="2000" dirty="0">
                <a:latin typeface="Arimo" panose="020B0604020202020204" charset="0"/>
                <a:ea typeface="Arimo" panose="020B0604020202020204" charset="0"/>
                <a:cs typeface="Arimo" panose="020B0604020202020204" charset="0"/>
              </a:rPr>
              <a:t>Đưa API ra thị trường </a:t>
            </a:r>
            <a:endParaRPr lang="en-US" sz="2000" dirty="0" smtClean="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smtClean="0">
                <a:latin typeface="Arimo" panose="020B0604020202020204" charset="0"/>
                <a:ea typeface="Arimo" panose="020B0604020202020204" charset="0"/>
                <a:cs typeface="Arimo" panose="020B0604020202020204" charset="0"/>
              </a:rPr>
              <a:t>1.Tổng </a:t>
            </a:r>
            <a:r>
              <a:rPr lang="en-US" sz="5400" b="1" dirty="0" err="1" smtClean="0">
                <a:latin typeface="Arimo" panose="020B0604020202020204" charset="0"/>
                <a:ea typeface="Arimo" panose="020B0604020202020204" charset="0"/>
                <a:cs typeface="Arimo" panose="020B0604020202020204" charset="0"/>
              </a:rPr>
              <a:t>quan</a:t>
            </a:r>
            <a:r>
              <a:rPr lang="en-US" sz="5400" b="1" dirty="0">
                <a:latin typeface="Arimo" panose="020B0604020202020204" charset="0"/>
                <a:ea typeface="Arimo" panose="020B0604020202020204" charset="0"/>
                <a:cs typeface="Arimo" panose="020B0604020202020204" charset="0"/>
              </a:rPr>
              <a:t> </a:t>
            </a:r>
            <a:r>
              <a:rPr lang="en-US" sz="5400" b="1" dirty="0" smtClean="0">
                <a:latin typeface="Arimo" panose="020B0604020202020204" charset="0"/>
                <a:ea typeface="Arimo" panose="020B0604020202020204" charset="0"/>
                <a:cs typeface="Arimo" panose="020B0604020202020204" charset="0"/>
              </a:rPr>
              <a:t>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20</a:t>
            </a:fld>
            <a:endParaRPr sz="1733" dirty="0"/>
          </a:p>
        </p:txBody>
      </p:sp>
    </p:spTree>
    <p:extLst>
      <p:ext uri="{BB962C8B-B14F-4D97-AF65-F5344CB8AC3E}">
        <p14:creationId xmlns:p14="http://schemas.microsoft.com/office/powerpoint/2010/main" val="3482691278"/>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en-US" sz="4000" b="1" dirty="0" err="1">
                <a:latin typeface="Arimo" panose="020B0604020202020204" charset="0"/>
                <a:ea typeface="Arimo" panose="020B0604020202020204" charset="0"/>
                <a:cs typeface="Arimo" panose="020B0604020202020204" charset="0"/>
              </a:rPr>
              <a:t>Các</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bược</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tạo</a:t>
            </a:r>
            <a:r>
              <a:rPr lang="en-US" sz="4000" b="1" dirty="0">
                <a:latin typeface="Arimo" panose="020B0604020202020204" charset="0"/>
                <a:ea typeface="Arimo" panose="020B0604020202020204" charset="0"/>
                <a:cs typeface="Arimo" panose="020B0604020202020204" charset="0"/>
              </a:rPr>
              <a:t> API</a:t>
            </a:r>
          </a:p>
          <a:p>
            <a:pPr>
              <a:spcBef>
                <a:spcPts val="1333"/>
              </a:spcBef>
              <a:spcAft>
                <a:spcPts val="1333"/>
              </a:spcAft>
              <a:buFont typeface="Arial" panose="020B0604020202020204" pitchFamily="34" charset="0"/>
              <a:buChar char="•"/>
            </a:pPr>
            <a:r>
              <a:rPr lang="vi-VN" dirty="0">
                <a:latin typeface="Arimo" panose="020B0604020202020204" charset="0"/>
                <a:ea typeface="Arimo" panose="020B0604020202020204" charset="0"/>
                <a:cs typeface="Arimo" panose="020B0604020202020204" charset="0"/>
              </a:rPr>
              <a:t>Lên kế hoạch cho API </a:t>
            </a:r>
          </a:p>
          <a:p>
            <a:pPr lvl="1">
              <a:spcBef>
                <a:spcPts val="1333"/>
              </a:spcBef>
              <a:spcAft>
                <a:spcPts val="1333"/>
              </a:spcAft>
              <a:buFont typeface="Wingdings" panose="05000000000000000000" pitchFamily="2" charset="2"/>
              <a:buChar char="§"/>
            </a:pPr>
            <a:r>
              <a:rPr lang="vi-VN" dirty="0">
                <a:latin typeface="Arimo" panose="020B0604020202020204" charset="0"/>
                <a:ea typeface="Arimo" panose="020B0604020202020204" charset="0"/>
                <a:cs typeface="Arimo" panose="020B0604020202020204" charset="0"/>
              </a:rPr>
              <a:t>Thông số kỹ thuật của API, ví dụ như OpenAPI, cung cấp bản thiết kế cho API của bạn. </a:t>
            </a:r>
            <a:endParaRPr lang="en-US" dirty="0" smtClean="0">
              <a:latin typeface="Arimo" panose="020B0604020202020204" charset="0"/>
              <a:ea typeface="Arimo" panose="020B0604020202020204" charset="0"/>
              <a:cs typeface="Arimo" panose="020B0604020202020204" charset="0"/>
            </a:endParaRPr>
          </a:p>
          <a:p>
            <a:pPr lvl="1">
              <a:spcBef>
                <a:spcPts val="1333"/>
              </a:spcBef>
              <a:spcAft>
                <a:spcPts val="1333"/>
              </a:spcAft>
              <a:buFont typeface="Wingdings" panose="05000000000000000000" pitchFamily="2" charset="2"/>
              <a:buChar char="§"/>
            </a:pPr>
            <a:r>
              <a:rPr lang="vi-VN" dirty="0" smtClean="0">
                <a:latin typeface="Arimo" panose="020B0604020202020204" charset="0"/>
                <a:ea typeface="Arimo" panose="020B0604020202020204" charset="0"/>
                <a:cs typeface="Arimo" panose="020B0604020202020204" charset="0"/>
              </a:rPr>
              <a:t>Bạn </a:t>
            </a:r>
            <a:r>
              <a:rPr lang="vi-VN" dirty="0">
                <a:latin typeface="Arimo" panose="020B0604020202020204" charset="0"/>
                <a:ea typeface="Arimo" panose="020B0604020202020204" charset="0"/>
                <a:cs typeface="Arimo" panose="020B0604020202020204" charset="0"/>
              </a:rPr>
              <a:t>nên dự liệu trước các tình huống sử dụng khác nhau và đảm bảo rằng API tuân thủ các tiêu chuẩn phát triển API hiện hành.</a:t>
            </a:r>
            <a:endParaRPr lang="en-US" sz="1600" dirty="0" smtClean="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smtClean="0">
                <a:latin typeface="Arimo" panose="020B0604020202020204" charset="0"/>
                <a:ea typeface="Arimo" panose="020B0604020202020204" charset="0"/>
                <a:cs typeface="Arimo" panose="020B0604020202020204" charset="0"/>
              </a:rPr>
              <a:t>1.Tổng </a:t>
            </a:r>
            <a:r>
              <a:rPr lang="en-US" sz="5400" b="1" dirty="0" err="1" smtClean="0">
                <a:latin typeface="Arimo" panose="020B0604020202020204" charset="0"/>
                <a:ea typeface="Arimo" panose="020B0604020202020204" charset="0"/>
                <a:cs typeface="Arimo" panose="020B0604020202020204" charset="0"/>
              </a:rPr>
              <a:t>quan</a:t>
            </a:r>
            <a:r>
              <a:rPr lang="en-US" sz="5400" b="1" dirty="0">
                <a:latin typeface="Arimo" panose="020B0604020202020204" charset="0"/>
                <a:ea typeface="Arimo" panose="020B0604020202020204" charset="0"/>
                <a:cs typeface="Arimo" panose="020B0604020202020204" charset="0"/>
              </a:rPr>
              <a:t> </a:t>
            </a:r>
            <a:r>
              <a:rPr lang="en-US" sz="5400" b="1" dirty="0" smtClean="0">
                <a:latin typeface="Arimo" panose="020B0604020202020204" charset="0"/>
                <a:ea typeface="Arimo" panose="020B0604020202020204" charset="0"/>
                <a:cs typeface="Arimo" panose="020B0604020202020204" charset="0"/>
              </a:rPr>
              <a:t>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21</a:t>
            </a:fld>
            <a:endParaRPr sz="1733" dirty="0"/>
          </a:p>
        </p:txBody>
      </p:sp>
    </p:spTree>
    <p:extLst>
      <p:ext uri="{BB962C8B-B14F-4D97-AF65-F5344CB8AC3E}">
        <p14:creationId xmlns:p14="http://schemas.microsoft.com/office/powerpoint/2010/main" val="2808013615"/>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en-US" sz="4000" b="1" dirty="0" err="1">
                <a:latin typeface="Arimo" panose="020B0604020202020204" charset="0"/>
                <a:ea typeface="Arimo" panose="020B0604020202020204" charset="0"/>
                <a:cs typeface="Arimo" panose="020B0604020202020204" charset="0"/>
              </a:rPr>
              <a:t>Các</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bược</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tạo</a:t>
            </a:r>
            <a:r>
              <a:rPr lang="en-US" sz="4000" b="1" dirty="0">
                <a:latin typeface="Arimo" panose="020B0604020202020204" charset="0"/>
                <a:ea typeface="Arimo" panose="020B0604020202020204" charset="0"/>
                <a:cs typeface="Arimo" panose="020B0604020202020204" charset="0"/>
              </a:rPr>
              <a:t> API</a:t>
            </a:r>
          </a:p>
          <a:p>
            <a:pPr>
              <a:spcBef>
                <a:spcPts val="1333"/>
              </a:spcBef>
              <a:spcAft>
                <a:spcPts val="1333"/>
              </a:spcAft>
              <a:buFont typeface="Arial" panose="020B0604020202020204" pitchFamily="34" charset="0"/>
              <a:buChar char="•"/>
            </a:pPr>
            <a:r>
              <a:rPr lang="vi-VN" dirty="0">
                <a:latin typeface="Arimo" panose="020B0604020202020204" charset="0"/>
                <a:ea typeface="Arimo" panose="020B0604020202020204" charset="0"/>
                <a:cs typeface="Arimo" panose="020B0604020202020204" charset="0"/>
              </a:rPr>
              <a:t>Xây dựng API</a:t>
            </a:r>
          </a:p>
          <a:p>
            <a:pPr lvl="1">
              <a:spcBef>
                <a:spcPts val="1333"/>
              </a:spcBef>
              <a:spcAft>
                <a:spcPts val="1333"/>
              </a:spcAft>
              <a:buFont typeface="Wingdings" panose="05000000000000000000" pitchFamily="2" charset="2"/>
              <a:buChar char="§"/>
            </a:pPr>
            <a:r>
              <a:rPr lang="vi-VN" dirty="0" smtClean="0">
                <a:latin typeface="Arimo" panose="020B0604020202020204" charset="0"/>
                <a:ea typeface="Arimo" panose="020B0604020202020204" charset="0"/>
                <a:cs typeface="Arimo" panose="020B0604020202020204" charset="0"/>
              </a:rPr>
              <a:t>Các </a:t>
            </a:r>
            <a:r>
              <a:rPr lang="vi-VN" dirty="0">
                <a:latin typeface="Arimo" panose="020B0604020202020204" charset="0"/>
                <a:ea typeface="Arimo" panose="020B0604020202020204" charset="0"/>
                <a:cs typeface="Arimo" panose="020B0604020202020204" charset="0"/>
              </a:rPr>
              <a:t>nhà thiết kế API dựng nguyên mẫu cho API bằng mã nguyên mẫu</a:t>
            </a:r>
            <a:r>
              <a:rPr lang="vi-VN" dirty="0" smtClean="0">
                <a:latin typeface="Arimo" panose="020B0604020202020204" charset="0"/>
                <a:ea typeface="Arimo" panose="020B0604020202020204" charset="0"/>
                <a:cs typeface="Arimo" panose="020B0604020202020204" charset="0"/>
              </a:rPr>
              <a:t>.</a:t>
            </a:r>
            <a:endParaRPr lang="en-US" dirty="0" smtClean="0">
              <a:latin typeface="Arimo" panose="020B0604020202020204" charset="0"/>
              <a:ea typeface="Arimo" panose="020B0604020202020204" charset="0"/>
              <a:cs typeface="Arimo" panose="020B0604020202020204" charset="0"/>
            </a:endParaRPr>
          </a:p>
          <a:p>
            <a:pPr lvl="1">
              <a:spcBef>
                <a:spcPts val="1333"/>
              </a:spcBef>
              <a:spcAft>
                <a:spcPts val="1333"/>
              </a:spcAft>
              <a:buFont typeface="Wingdings" panose="05000000000000000000" pitchFamily="2" charset="2"/>
              <a:buChar char="§"/>
            </a:pPr>
            <a:r>
              <a:rPr lang="vi-VN" dirty="0" smtClean="0">
                <a:latin typeface="Arimo" panose="020B0604020202020204" charset="0"/>
                <a:ea typeface="Arimo" panose="020B0604020202020204" charset="0"/>
                <a:cs typeface="Arimo" panose="020B0604020202020204" charset="0"/>
              </a:rPr>
              <a:t>Sau </a:t>
            </a:r>
            <a:r>
              <a:rPr lang="vi-VN" dirty="0">
                <a:latin typeface="Arimo" panose="020B0604020202020204" charset="0"/>
                <a:ea typeface="Arimo" panose="020B0604020202020204" charset="0"/>
                <a:cs typeface="Arimo" panose="020B0604020202020204" charset="0"/>
              </a:rPr>
              <a:t>khi đã kiểm thử nguyên mẫu, nhà phát triển có thể tùy chỉnh nguyên mẫu này theo thông số kỹ thuật nội bộ.</a:t>
            </a:r>
            <a:endParaRPr lang="en-US" sz="1200" dirty="0" smtClean="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smtClean="0">
                <a:latin typeface="Arimo" panose="020B0604020202020204" charset="0"/>
                <a:ea typeface="Arimo" panose="020B0604020202020204" charset="0"/>
                <a:cs typeface="Arimo" panose="020B0604020202020204" charset="0"/>
              </a:rPr>
              <a:t>1.Tổng </a:t>
            </a:r>
            <a:r>
              <a:rPr lang="en-US" sz="5400" b="1" dirty="0" err="1" smtClean="0">
                <a:latin typeface="Arimo" panose="020B0604020202020204" charset="0"/>
                <a:ea typeface="Arimo" panose="020B0604020202020204" charset="0"/>
                <a:cs typeface="Arimo" panose="020B0604020202020204" charset="0"/>
              </a:rPr>
              <a:t>quan</a:t>
            </a:r>
            <a:r>
              <a:rPr lang="en-US" sz="5400" b="1" dirty="0">
                <a:latin typeface="Arimo" panose="020B0604020202020204" charset="0"/>
                <a:ea typeface="Arimo" panose="020B0604020202020204" charset="0"/>
                <a:cs typeface="Arimo" panose="020B0604020202020204" charset="0"/>
              </a:rPr>
              <a:t> </a:t>
            </a:r>
            <a:r>
              <a:rPr lang="en-US" sz="5400" b="1" dirty="0" smtClean="0">
                <a:latin typeface="Arimo" panose="020B0604020202020204" charset="0"/>
                <a:ea typeface="Arimo" panose="020B0604020202020204" charset="0"/>
                <a:cs typeface="Arimo" panose="020B0604020202020204" charset="0"/>
              </a:rPr>
              <a:t>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22</a:t>
            </a:fld>
            <a:endParaRPr sz="1733" dirty="0"/>
          </a:p>
        </p:txBody>
      </p:sp>
    </p:spTree>
    <p:extLst>
      <p:ext uri="{BB962C8B-B14F-4D97-AF65-F5344CB8AC3E}">
        <p14:creationId xmlns:p14="http://schemas.microsoft.com/office/powerpoint/2010/main" val="1470216597"/>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en-US" sz="4000" b="1" dirty="0" err="1">
                <a:latin typeface="Arimo" panose="020B0604020202020204" charset="0"/>
                <a:ea typeface="Arimo" panose="020B0604020202020204" charset="0"/>
                <a:cs typeface="Arimo" panose="020B0604020202020204" charset="0"/>
              </a:rPr>
              <a:t>Các</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bược</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tạo</a:t>
            </a:r>
            <a:r>
              <a:rPr lang="en-US" sz="4000" b="1" dirty="0">
                <a:latin typeface="Arimo" panose="020B0604020202020204" charset="0"/>
                <a:ea typeface="Arimo" panose="020B0604020202020204" charset="0"/>
                <a:cs typeface="Arimo" panose="020B0604020202020204" charset="0"/>
              </a:rPr>
              <a:t> API</a:t>
            </a:r>
          </a:p>
          <a:p>
            <a:pPr>
              <a:spcBef>
                <a:spcPts val="1333"/>
              </a:spcBef>
              <a:spcAft>
                <a:spcPts val="1333"/>
              </a:spcAft>
              <a:buFont typeface="Arial" panose="020B0604020202020204" pitchFamily="34" charset="0"/>
              <a:buChar char="•"/>
            </a:pPr>
            <a:r>
              <a:rPr lang="vi-VN" dirty="0">
                <a:latin typeface="Arimo" panose="020B0604020202020204" charset="0"/>
                <a:ea typeface="Arimo" panose="020B0604020202020204" charset="0"/>
                <a:cs typeface="Arimo" panose="020B0604020202020204" charset="0"/>
              </a:rPr>
              <a:t>Kiểm thử API  </a:t>
            </a:r>
          </a:p>
          <a:p>
            <a:pPr lvl="1">
              <a:spcBef>
                <a:spcPts val="1333"/>
              </a:spcBef>
              <a:spcAft>
                <a:spcPts val="1333"/>
              </a:spcAft>
              <a:buFont typeface="Wingdings" panose="05000000000000000000" pitchFamily="2" charset="2"/>
              <a:buChar char="§"/>
            </a:pPr>
            <a:r>
              <a:rPr lang="vi-VN" dirty="0">
                <a:latin typeface="Arimo" panose="020B0604020202020204" charset="0"/>
                <a:ea typeface="Arimo" panose="020B0604020202020204" charset="0"/>
                <a:cs typeface="Arimo" panose="020B0604020202020204" charset="0"/>
              </a:rPr>
              <a:t>Kiểm thử API tương tự như kiểm thử phần mềm và phải được thực hiện để ngăn lỗi và khiếm khuyết. </a:t>
            </a:r>
            <a:endParaRPr lang="en-US" dirty="0" smtClean="0">
              <a:latin typeface="Arimo" panose="020B0604020202020204" charset="0"/>
              <a:ea typeface="Arimo" panose="020B0604020202020204" charset="0"/>
              <a:cs typeface="Arimo" panose="020B0604020202020204" charset="0"/>
            </a:endParaRPr>
          </a:p>
          <a:p>
            <a:pPr lvl="1">
              <a:spcBef>
                <a:spcPts val="1333"/>
              </a:spcBef>
              <a:spcAft>
                <a:spcPts val="1333"/>
              </a:spcAft>
              <a:buFont typeface="Wingdings" panose="05000000000000000000" pitchFamily="2" charset="2"/>
              <a:buChar char="§"/>
            </a:pPr>
            <a:r>
              <a:rPr lang="vi-VN" dirty="0" smtClean="0">
                <a:latin typeface="Arimo" panose="020B0604020202020204" charset="0"/>
                <a:ea typeface="Arimo" panose="020B0604020202020204" charset="0"/>
                <a:cs typeface="Arimo" panose="020B0604020202020204" charset="0"/>
              </a:rPr>
              <a:t>Công </a:t>
            </a:r>
            <a:r>
              <a:rPr lang="vi-VN" dirty="0">
                <a:latin typeface="Arimo" panose="020B0604020202020204" charset="0"/>
                <a:ea typeface="Arimo" panose="020B0604020202020204" charset="0"/>
                <a:cs typeface="Arimo" panose="020B0604020202020204" charset="0"/>
              </a:rPr>
              <a:t>cụ kiểm thử API có thể được sử dụng để thử nghiệm khả năng chống đỡ các cuộc tấn công mạng của API.</a:t>
            </a:r>
            <a:endParaRPr lang="en-US" sz="800" dirty="0" smtClean="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smtClean="0">
                <a:latin typeface="Arimo" panose="020B0604020202020204" charset="0"/>
                <a:ea typeface="Arimo" panose="020B0604020202020204" charset="0"/>
                <a:cs typeface="Arimo" panose="020B0604020202020204" charset="0"/>
              </a:rPr>
              <a:t>1.Tổng </a:t>
            </a:r>
            <a:r>
              <a:rPr lang="en-US" sz="5400" b="1" dirty="0" err="1" smtClean="0">
                <a:latin typeface="Arimo" panose="020B0604020202020204" charset="0"/>
                <a:ea typeface="Arimo" panose="020B0604020202020204" charset="0"/>
                <a:cs typeface="Arimo" panose="020B0604020202020204" charset="0"/>
              </a:rPr>
              <a:t>quan</a:t>
            </a:r>
            <a:r>
              <a:rPr lang="en-US" sz="5400" b="1" dirty="0">
                <a:latin typeface="Arimo" panose="020B0604020202020204" charset="0"/>
                <a:ea typeface="Arimo" panose="020B0604020202020204" charset="0"/>
                <a:cs typeface="Arimo" panose="020B0604020202020204" charset="0"/>
              </a:rPr>
              <a:t> </a:t>
            </a:r>
            <a:r>
              <a:rPr lang="en-US" sz="5400" b="1" dirty="0" smtClean="0">
                <a:latin typeface="Arimo" panose="020B0604020202020204" charset="0"/>
                <a:ea typeface="Arimo" panose="020B0604020202020204" charset="0"/>
                <a:cs typeface="Arimo" panose="020B0604020202020204" charset="0"/>
              </a:rPr>
              <a:t>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23</a:t>
            </a:fld>
            <a:endParaRPr sz="1733" dirty="0"/>
          </a:p>
        </p:txBody>
      </p:sp>
    </p:spTree>
    <p:extLst>
      <p:ext uri="{BB962C8B-B14F-4D97-AF65-F5344CB8AC3E}">
        <p14:creationId xmlns:p14="http://schemas.microsoft.com/office/powerpoint/2010/main" val="3771166741"/>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en-US" sz="4000" b="1" dirty="0" err="1">
                <a:latin typeface="Arimo" panose="020B0604020202020204" charset="0"/>
                <a:ea typeface="Arimo" panose="020B0604020202020204" charset="0"/>
                <a:cs typeface="Arimo" panose="020B0604020202020204" charset="0"/>
              </a:rPr>
              <a:t>Các</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bược</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tạo</a:t>
            </a:r>
            <a:r>
              <a:rPr lang="en-US" sz="4000" b="1" dirty="0">
                <a:latin typeface="Arimo" panose="020B0604020202020204" charset="0"/>
                <a:ea typeface="Arimo" panose="020B0604020202020204" charset="0"/>
                <a:cs typeface="Arimo" panose="020B0604020202020204" charset="0"/>
              </a:rPr>
              <a:t> API</a:t>
            </a:r>
          </a:p>
          <a:p>
            <a:pPr>
              <a:spcBef>
                <a:spcPts val="1333"/>
              </a:spcBef>
              <a:spcAft>
                <a:spcPts val="1333"/>
              </a:spcAft>
              <a:buFont typeface="Arial" panose="020B0604020202020204" pitchFamily="34" charset="0"/>
              <a:buChar char="•"/>
            </a:pPr>
            <a:r>
              <a:rPr lang="vi-VN" dirty="0" smtClean="0">
                <a:latin typeface="Arimo" panose="020B0604020202020204" charset="0"/>
                <a:ea typeface="Arimo" panose="020B0604020202020204" charset="0"/>
                <a:cs typeface="Arimo" panose="020B0604020202020204" charset="0"/>
              </a:rPr>
              <a:t>Lập </a:t>
            </a:r>
            <a:r>
              <a:rPr lang="vi-VN" dirty="0">
                <a:latin typeface="Arimo" panose="020B0604020202020204" charset="0"/>
                <a:ea typeface="Arimo" panose="020B0604020202020204" charset="0"/>
                <a:cs typeface="Arimo" panose="020B0604020202020204" charset="0"/>
              </a:rPr>
              <a:t>tài liệu cho API  </a:t>
            </a:r>
          </a:p>
          <a:p>
            <a:pPr lvl="1">
              <a:spcBef>
                <a:spcPts val="1333"/>
              </a:spcBef>
              <a:spcAft>
                <a:spcPts val="1333"/>
              </a:spcAft>
              <a:buFont typeface="Wingdings" panose="05000000000000000000" pitchFamily="2" charset="2"/>
              <a:buChar char="§"/>
            </a:pPr>
            <a:r>
              <a:rPr lang="vi-VN" dirty="0">
                <a:latin typeface="Arimo" panose="020B0604020202020204" charset="0"/>
                <a:ea typeface="Arimo" panose="020B0604020202020204" charset="0"/>
                <a:cs typeface="Arimo" panose="020B0604020202020204" charset="0"/>
              </a:rPr>
              <a:t>Mặc dù không cần giải thích gì về API, tài liệu về API đóng vai trò là hướng dẫn để nâng cao tính khả dụng. </a:t>
            </a:r>
            <a:endParaRPr lang="en-US" dirty="0" smtClean="0">
              <a:latin typeface="Arimo" panose="020B0604020202020204" charset="0"/>
              <a:ea typeface="Arimo" panose="020B0604020202020204" charset="0"/>
              <a:cs typeface="Arimo" panose="020B0604020202020204" charset="0"/>
            </a:endParaRPr>
          </a:p>
          <a:p>
            <a:pPr lvl="1">
              <a:spcBef>
                <a:spcPts val="1333"/>
              </a:spcBef>
              <a:spcAft>
                <a:spcPts val="1333"/>
              </a:spcAft>
              <a:buFont typeface="Wingdings" panose="05000000000000000000" pitchFamily="2" charset="2"/>
              <a:buChar char="§"/>
            </a:pPr>
            <a:r>
              <a:rPr lang="vi-VN" dirty="0" smtClean="0">
                <a:latin typeface="Arimo" panose="020B0604020202020204" charset="0"/>
                <a:ea typeface="Arimo" panose="020B0604020202020204" charset="0"/>
                <a:cs typeface="Arimo" panose="020B0604020202020204" charset="0"/>
              </a:rPr>
              <a:t>Các </a:t>
            </a:r>
            <a:r>
              <a:rPr lang="vi-VN" dirty="0">
                <a:latin typeface="Arimo" panose="020B0604020202020204" charset="0"/>
                <a:ea typeface="Arimo" panose="020B0604020202020204" charset="0"/>
                <a:cs typeface="Arimo" panose="020B0604020202020204" charset="0"/>
              </a:rPr>
              <a:t>API được lập tài liệu đầy đủ, cung cấp các chức năng và trường hợp sử dụng đa dạng thường phổ biến hơn trong kiến trúc hướng đến dịch vụ.</a:t>
            </a:r>
            <a:endParaRPr lang="en-US" sz="400" dirty="0" smtClean="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smtClean="0">
                <a:latin typeface="Arimo" panose="020B0604020202020204" charset="0"/>
                <a:ea typeface="Arimo" panose="020B0604020202020204" charset="0"/>
                <a:cs typeface="Arimo" panose="020B0604020202020204" charset="0"/>
              </a:rPr>
              <a:t>1.Tổng </a:t>
            </a:r>
            <a:r>
              <a:rPr lang="en-US" sz="5400" b="1" dirty="0" err="1" smtClean="0">
                <a:latin typeface="Arimo" panose="020B0604020202020204" charset="0"/>
                <a:ea typeface="Arimo" panose="020B0604020202020204" charset="0"/>
                <a:cs typeface="Arimo" panose="020B0604020202020204" charset="0"/>
              </a:rPr>
              <a:t>quan</a:t>
            </a:r>
            <a:r>
              <a:rPr lang="en-US" sz="5400" b="1" dirty="0">
                <a:latin typeface="Arimo" panose="020B0604020202020204" charset="0"/>
                <a:ea typeface="Arimo" panose="020B0604020202020204" charset="0"/>
                <a:cs typeface="Arimo" panose="020B0604020202020204" charset="0"/>
              </a:rPr>
              <a:t> </a:t>
            </a:r>
            <a:r>
              <a:rPr lang="en-US" sz="5400" b="1" dirty="0" smtClean="0">
                <a:latin typeface="Arimo" panose="020B0604020202020204" charset="0"/>
                <a:ea typeface="Arimo" panose="020B0604020202020204" charset="0"/>
                <a:cs typeface="Arimo" panose="020B0604020202020204" charset="0"/>
              </a:rPr>
              <a:t>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24</a:t>
            </a:fld>
            <a:endParaRPr sz="1733" dirty="0"/>
          </a:p>
        </p:txBody>
      </p:sp>
    </p:spTree>
    <p:extLst>
      <p:ext uri="{BB962C8B-B14F-4D97-AF65-F5344CB8AC3E}">
        <p14:creationId xmlns:p14="http://schemas.microsoft.com/office/powerpoint/2010/main" val="1875551488"/>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en-US" sz="4000" b="1" dirty="0" err="1">
                <a:latin typeface="Arimo" panose="020B0604020202020204" charset="0"/>
                <a:ea typeface="Arimo" panose="020B0604020202020204" charset="0"/>
                <a:cs typeface="Arimo" panose="020B0604020202020204" charset="0"/>
              </a:rPr>
              <a:t>Các</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bược</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tạo</a:t>
            </a:r>
            <a:r>
              <a:rPr lang="en-US" sz="4000" b="1" dirty="0">
                <a:latin typeface="Arimo" panose="020B0604020202020204" charset="0"/>
                <a:ea typeface="Arimo" panose="020B0604020202020204" charset="0"/>
                <a:cs typeface="Arimo" panose="020B0604020202020204" charset="0"/>
              </a:rPr>
              <a:t> API</a:t>
            </a:r>
          </a:p>
          <a:p>
            <a:pPr>
              <a:spcBef>
                <a:spcPts val="1333"/>
              </a:spcBef>
              <a:spcAft>
                <a:spcPts val="1333"/>
              </a:spcAft>
              <a:buFont typeface="Arial" panose="020B0604020202020204" pitchFamily="34" charset="0"/>
              <a:buChar char="•"/>
            </a:pPr>
            <a:r>
              <a:rPr lang="vi-VN" dirty="0">
                <a:latin typeface="Arimo" panose="020B0604020202020204" charset="0"/>
                <a:ea typeface="Arimo" panose="020B0604020202020204" charset="0"/>
                <a:cs typeface="Arimo" panose="020B0604020202020204" charset="0"/>
              </a:rPr>
              <a:t>Đưa API ra thị trường </a:t>
            </a:r>
          </a:p>
          <a:p>
            <a:pPr lvl="1">
              <a:spcBef>
                <a:spcPts val="1333"/>
              </a:spcBef>
              <a:spcAft>
                <a:spcPts val="1333"/>
              </a:spcAft>
              <a:buFont typeface="Wingdings" panose="05000000000000000000" pitchFamily="2" charset="2"/>
              <a:buChar char="§"/>
            </a:pPr>
            <a:r>
              <a:rPr lang="vi-VN" dirty="0">
                <a:latin typeface="Arimo" panose="020B0604020202020204" charset="0"/>
                <a:ea typeface="Arimo" panose="020B0604020202020204" charset="0"/>
                <a:cs typeface="Arimo" panose="020B0604020202020204" charset="0"/>
              </a:rPr>
              <a:t>Tương tự như thị trường bán lẻ trực tuyến Amazon, nhà phát triển có thể mua bán các API khác trên sàn giao dịch API. </a:t>
            </a:r>
            <a:endParaRPr lang="en-US" dirty="0" smtClean="0">
              <a:latin typeface="Arimo" panose="020B0604020202020204" charset="0"/>
              <a:ea typeface="Arimo" panose="020B0604020202020204" charset="0"/>
              <a:cs typeface="Arimo" panose="020B0604020202020204" charset="0"/>
            </a:endParaRPr>
          </a:p>
          <a:p>
            <a:pPr lvl="1">
              <a:spcBef>
                <a:spcPts val="1333"/>
              </a:spcBef>
              <a:spcAft>
                <a:spcPts val="1333"/>
              </a:spcAft>
              <a:buFont typeface="Wingdings" panose="05000000000000000000" pitchFamily="2" charset="2"/>
              <a:buChar char="§"/>
            </a:pPr>
            <a:r>
              <a:rPr lang="vi-VN" dirty="0" smtClean="0">
                <a:latin typeface="Arimo" panose="020B0604020202020204" charset="0"/>
                <a:ea typeface="Arimo" panose="020B0604020202020204" charset="0"/>
                <a:cs typeface="Arimo" panose="020B0604020202020204" charset="0"/>
              </a:rPr>
              <a:t>Bạn </a:t>
            </a:r>
            <a:r>
              <a:rPr lang="vi-VN" dirty="0">
                <a:latin typeface="Arimo" panose="020B0604020202020204" charset="0"/>
                <a:ea typeface="Arimo" panose="020B0604020202020204" charset="0"/>
                <a:cs typeface="Arimo" panose="020B0604020202020204" charset="0"/>
              </a:rPr>
              <a:t>có thể niêm yết API để kiếm tiền từ nó.</a:t>
            </a:r>
            <a:endParaRPr lang="en-US" sz="100" dirty="0" smtClean="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smtClean="0">
                <a:latin typeface="Arimo" panose="020B0604020202020204" charset="0"/>
                <a:ea typeface="Arimo" panose="020B0604020202020204" charset="0"/>
                <a:cs typeface="Arimo" panose="020B0604020202020204" charset="0"/>
              </a:rPr>
              <a:t>1.Tổng </a:t>
            </a:r>
            <a:r>
              <a:rPr lang="en-US" sz="5400" b="1" dirty="0" err="1" smtClean="0">
                <a:latin typeface="Arimo" panose="020B0604020202020204" charset="0"/>
                <a:ea typeface="Arimo" panose="020B0604020202020204" charset="0"/>
                <a:cs typeface="Arimo" panose="020B0604020202020204" charset="0"/>
              </a:rPr>
              <a:t>quan</a:t>
            </a:r>
            <a:r>
              <a:rPr lang="en-US" sz="5400" b="1" dirty="0">
                <a:latin typeface="Arimo" panose="020B0604020202020204" charset="0"/>
                <a:ea typeface="Arimo" panose="020B0604020202020204" charset="0"/>
                <a:cs typeface="Arimo" panose="020B0604020202020204" charset="0"/>
              </a:rPr>
              <a:t> </a:t>
            </a:r>
            <a:r>
              <a:rPr lang="en-US" sz="5400" b="1" dirty="0" smtClean="0">
                <a:latin typeface="Arimo" panose="020B0604020202020204" charset="0"/>
                <a:ea typeface="Arimo" panose="020B0604020202020204" charset="0"/>
                <a:cs typeface="Arimo" panose="020B0604020202020204" charset="0"/>
              </a:rPr>
              <a:t>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25</a:t>
            </a:fld>
            <a:endParaRPr sz="1733" dirty="0"/>
          </a:p>
        </p:txBody>
      </p:sp>
    </p:spTree>
    <p:extLst>
      <p:ext uri="{BB962C8B-B14F-4D97-AF65-F5344CB8AC3E}">
        <p14:creationId xmlns:p14="http://schemas.microsoft.com/office/powerpoint/2010/main" val="909775265"/>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en-US" sz="4000" b="1" dirty="0" err="1" smtClean="0">
                <a:latin typeface="Arimo" panose="020B0604020202020204" charset="0"/>
                <a:ea typeface="Arimo" panose="020B0604020202020204" charset="0"/>
                <a:cs typeface="Arimo" panose="020B0604020202020204" charset="0"/>
              </a:rPr>
              <a:t>Sử</a:t>
            </a:r>
            <a:r>
              <a:rPr lang="en-US" sz="4000" b="1" dirty="0" smtClean="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dụng</a:t>
            </a:r>
            <a:r>
              <a:rPr lang="en-US" sz="4000" b="1" dirty="0">
                <a:latin typeface="Arimo" panose="020B0604020202020204" charset="0"/>
                <a:ea typeface="Arimo" panose="020B0604020202020204" charset="0"/>
                <a:cs typeface="Arimo" panose="020B0604020202020204" charset="0"/>
              </a:rPr>
              <a:t> </a:t>
            </a:r>
            <a:r>
              <a:rPr lang="en-US" sz="4000" b="1" dirty="0" smtClean="0">
                <a:latin typeface="Arimo" panose="020B0604020202020204" charset="0"/>
                <a:ea typeface="Arimo" panose="020B0604020202020204" charset="0"/>
                <a:cs typeface="Arimo" panose="020B0604020202020204" charset="0"/>
              </a:rPr>
              <a:t>API</a:t>
            </a:r>
          </a:p>
          <a:p>
            <a:pPr>
              <a:spcBef>
                <a:spcPts val="1333"/>
              </a:spcBef>
              <a:spcAft>
                <a:spcPts val="1333"/>
              </a:spcAft>
              <a:buFont typeface="Arial" panose="020B0604020202020204" pitchFamily="34" charset="0"/>
              <a:buChar char="•"/>
            </a:pPr>
            <a:r>
              <a:rPr lang="vi-VN" dirty="0">
                <a:latin typeface="Arimo" panose="020B0604020202020204" charset="0"/>
                <a:ea typeface="Arimo" panose="020B0604020202020204" charset="0"/>
                <a:cs typeface="Arimo" panose="020B0604020202020204" charset="0"/>
              </a:rPr>
              <a:t>Các bước triển khai API mới bao gồm</a:t>
            </a:r>
            <a:r>
              <a:rPr lang="vi-VN" dirty="0" smtClean="0">
                <a:latin typeface="Arimo" panose="020B0604020202020204" charset="0"/>
                <a:ea typeface="Arimo" panose="020B0604020202020204" charset="0"/>
                <a:cs typeface="Arimo" panose="020B0604020202020204" charset="0"/>
              </a:rPr>
              <a:t>:</a:t>
            </a:r>
            <a:endParaRPr lang="vi-VN" dirty="0">
              <a:latin typeface="Arimo" panose="020B0604020202020204" charset="0"/>
              <a:ea typeface="Arimo" panose="020B0604020202020204" charset="0"/>
              <a:cs typeface="Arimo" panose="020B0604020202020204" charset="0"/>
            </a:endParaRPr>
          </a:p>
          <a:p>
            <a:pPr lvl="1">
              <a:spcBef>
                <a:spcPts val="1333"/>
              </a:spcBef>
              <a:spcAft>
                <a:spcPts val="1333"/>
              </a:spcAft>
              <a:buFont typeface="Wingdings" panose="05000000000000000000" pitchFamily="2" charset="2"/>
              <a:buChar char="§"/>
            </a:pPr>
            <a:r>
              <a:rPr lang="vi-VN" sz="1800" dirty="0">
                <a:latin typeface="Arimo" panose="020B0604020202020204" charset="0"/>
                <a:ea typeface="Arimo" panose="020B0604020202020204" charset="0"/>
                <a:cs typeface="Arimo" panose="020B0604020202020204" charset="0"/>
              </a:rPr>
              <a:t>Lấy khóa </a:t>
            </a:r>
            <a:r>
              <a:rPr lang="vi-VN" sz="1800" dirty="0" smtClean="0">
                <a:latin typeface="Arimo" panose="020B0604020202020204" charset="0"/>
                <a:ea typeface="Arimo" panose="020B0604020202020204" charset="0"/>
                <a:cs typeface="Arimo" panose="020B0604020202020204" charset="0"/>
              </a:rPr>
              <a:t>API</a:t>
            </a:r>
            <a:r>
              <a:rPr lang="en-US" sz="1800" dirty="0" smtClean="0">
                <a:latin typeface="Arimo" panose="020B0604020202020204" charset="0"/>
                <a:ea typeface="Arimo" panose="020B0604020202020204" charset="0"/>
                <a:cs typeface="Arimo" panose="020B0604020202020204" charset="0"/>
              </a:rPr>
              <a:t>: </a:t>
            </a:r>
            <a:r>
              <a:rPr lang="vi-VN" sz="1800" dirty="0" smtClean="0">
                <a:latin typeface="Arimo" panose="020B0604020202020204" charset="0"/>
                <a:ea typeface="Arimo" panose="020B0604020202020204" charset="0"/>
                <a:cs typeface="Arimo" panose="020B0604020202020204" charset="0"/>
              </a:rPr>
              <a:t>Có </a:t>
            </a:r>
            <a:r>
              <a:rPr lang="vi-VN" sz="1800" dirty="0">
                <a:latin typeface="Arimo" panose="020B0604020202020204" charset="0"/>
                <a:ea typeface="Arimo" panose="020B0604020202020204" charset="0"/>
                <a:cs typeface="Arimo" panose="020B0604020202020204" charset="0"/>
              </a:rPr>
              <a:t>thể làm điều này bằng cách tạo tài khoản đã xác minh với nhà cung cấp API.</a:t>
            </a:r>
          </a:p>
          <a:p>
            <a:pPr lvl="1">
              <a:spcBef>
                <a:spcPts val="1333"/>
              </a:spcBef>
              <a:spcAft>
                <a:spcPts val="1333"/>
              </a:spcAft>
              <a:buFont typeface="Wingdings" panose="05000000000000000000" pitchFamily="2" charset="2"/>
              <a:buChar char="§"/>
            </a:pPr>
            <a:r>
              <a:rPr lang="vi-VN" sz="1800" dirty="0">
                <a:latin typeface="Arimo" panose="020B0604020202020204" charset="0"/>
                <a:ea typeface="Arimo" panose="020B0604020202020204" charset="0"/>
                <a:cs typeface="Arimo" panose="020B0604020202020204" charset="0"/>
              </a:rPr>
              <a:t>Thiết lập máy khách API </a:t>
            </a:r>
            <a:r>
              <a:rPr lang="vi-VN" sz="1800" dirty="0" smtClean="0">
                <a:latin typeface="Arimo" panose="020B0604020202020204" charset="0"/>
                <a:ea typeface="Arimo" panose="020B0604020202020204" charset="0"/>
                <a:cs typeface="Arimo" panose="020B0604020202020204" charset="0"/>
              </a:rPr>
              <a:t>HTTP</a:t>
            </a:r>
            <a:r>
              <a:rPr lang="en-US" sz="1800" dirty="0" smtClean="0">
                <a:latin typeface="Arimo" panose="020B0604020202020204" charset="0"/>
                <a:ea typeface="Arimo" panose="020B0604020202020204" charset="0"/>
                <a:cs typeface="Arimo" panose="020B0604020202020204" charset="0"/>
              </a:rPr>
              <a:t>:</a:t>
            </a:r>
            <a:r>
              <a:rPr lang="vi-VN" sz="1800" dirty="0" smtClean="0">
                <a:latin typeface="Arimo" panose="020B0604020202020204" charset="0"/>
                <a:ea typeface="Arimo" panose="020B0604020202020204" charset="0"/>
                <a:cs typeface="Arimo" panose="020B0604020202020204" charset="0"/>
              </a:rPr>
              <a:t> </a:t>
            </a:r>
            <a:r>
              <a:rPr lang="vi-VN" sz="1800" dirty="0">
                <a:latin typeface="Arimo" panose="020B0604020202020204" charset="0"/>
                <a:ea typeface="Arimo" panose="020B0604020202020204" charset="0"/>
                <a:cs typeface="Arimo" panose="020B0604020202020204" charset="0"/>
              </a:rPr>
              <a:t>Công cụ này cho phép bạn dễ dàng tạo cấu trúc cho các yêu cầu API bằng những khóa API đã nhận được.</a:t>
            </a:r>
          </a:p>
          <a:p>
            <a:pPr lvl="1">
              <a:spcBef>
                <a:spcPts val="1333"/>
              </a:spcBef>
              <a:spcAft>
                <a:spcPts val="1333"/>
              </a:spcAft>
              <a:buFont typeface="Wingdings" panose="05000000000000000000" pitchFamily="2" charset="2"/>
              <a:buChar char="§"/>
            </a:pPr>
            <a:r>
              <a:rPr lang="vi-VN" sz="1800" dirty="0">
                <a:latin typeface="Arimo" panose="020B0604020202020204" charset="0"/>
                <a:ea typeface="Arimo" panose="020B0604020202020204" charset="0"/>
                <a:cs typeface="Arimo" panose="020B0604020202020204" charset="0"/>
              </a:rPr>
              <a:t>Nếu không có máy khách API, bạn có thể thử tự mình lập cấu trúc cho yêu cầu trong trình duyệt bằng cách tham khảo tài liệu API.</a:t>
            </a:r>
          </a:p>
          <a:p>
            <a:pPr lvl="1">
              <a:spcBef>
                <a:spcPts val="1333"/>
              </a:spcBef>
              <a:spcAft>
                <a:spcPts val="1333"/>
              </a:spcAft>
              <a:buFont typeface="Wingdings" panose="05000000000000000000" pitchFamily="2" charset="2"/>
              <a:buChar char="§"/>
            </a:pPr>
            <a:r>
              <a:rPr lang="vi-VN" sz="1800" dirty="0">
                <a:latin typeface="Arimo" panose="020B0604020202020204" charset="0"/>
                <a:ea typeface="Arimo" panose="020B0604020202020204" charset="0"/>
                <a:cs typeface="Arimo" panose="020B0604020202020204" charset="0"/>
              </a:rPr>
              <a:t>Sau khi bạn đã hài lòng với cú pháp API mới, bạn có thể bắt đầu dùng API này trong mã của mình.</a:t>
            </a:r>
            <a:endParaRPr lang="en-US" sz="100" dirty="0" smtClean="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smtClean="0">
                <a:latin typeface="Arimo" panose="020B0604020202020204" charset="0"/>
                <a:ea typeface="Arimo" panose="020B0604020202020204" charset="0"/>
                <a:cs typeface="Arimo" panose="020B0604020202020204" charset="0"/>
              </a:rPr>
              <a:t>1.Tổng </a:t>
            </a:r>
            <a:r>
              <a:rPr lang="en-US" sz="5400" b="1" dirty="0" err="1" smtClean="0">
                <a:latin typeface="Arimo" panose="020B0604020202020204" charset="0"/>
                <a:ea typeface="Arimo" panose="020B0604020202020204" charset="0"/>
                <a:cs typeface="Arimo" panose="020B0604020202020204" charset="0"/>
              </a:rPr>
              <a:t>quan</a:t>
            </a:r>
            <a:r>
              <a:rPr lang="en-US" sz="5400" b="1" dirty="0">
                <a:latin typeface="Arimo" panose="020B0604020202020204" charset="0"/>
                <a:ea typeface="Arimo" panose="020B0604020202020204" charset="0"/>
                <a:cs typeface="Arimo" panose="020B0604020202020204" charset="0"/>
              </a:rPr>
              <a:t> </a:t>
            </a:r>
            <a:r>
              <a:rPr lang="en-US" sz="5400" b="1" dirty="0" smtClean="0">
                <a:latin typeface="Arimo" panose="020B0604020202020204" charset="0"/>
                <a:ea typeface="Arimo" panose="020B0604020202020204" charset="0"/>
                <a:cs typeface="Arimo" panose="020B0604020202020204" charset="0"/>
              </a:rPr>
              <a:t>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26</a:t>
            </a:fld>
            <a:endParaRPr sz="1733" dirty="0"/>
          </a:p>
        </p:txBody>
      </p:sp>
    </p:spTree>
    <p:extLst>
      <p:ext uri="{BB962C8B-B14F-4D97-AF65-F5344CB8AC3E}">
        <p14:creationId xmlns:p14="http://schemas.microsoft.com/office/powerpoint/2010/main" val="4050316353"/>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en-US" sz="4000" b="1" dirty="0" err="1">
                <a:latin typeface="Arimo" panose="020B0604020202020204" charset="0"/>
                <a:ea typeface="Arimo" panose="020B0604020202020204" charset="0"/>
                <a:cs typeface="Arimo" panose="020B0604020202020204" charset="0"/>
              </a:rPr>
              <a:t>T</a:t>
            </a:r>
            <a:r>
              <a:rPr lang="en-US" sz="4000" b="1" dirty="0" err="1" smtClean="0">
                <a:latin typeface="Arimo" panose="020B0604020202020204" charset="0"/>
                <a:ea typeface="Arimo" panose="020B0604020202020204" charset="0"/>
                <a:cs typeface="Arimo" panose="020B0604020202020204" charset="0"/>
              </a:rPr>
              <a:t>ìm</a:t>
            </a:r>
            <a:r>
              <a:rPr lang="en-US" sz="4000" b="1" dirty="0" smtClean="0">
                <a:latin typeface="Arimo" panose="020B0604020202020204" charset="0"/>
                <a:ea typeface="Arimo" panose="020B0604020202020204" charset="0"/>
                <a:cs typeface="Arimo" panose="020B0604020202020204" charset="0"/>
              </a:rPr>
              <a:t> </a:t>
            </a:r>
            <a:r>
              <a:rPr lang="en-US" sz="4000" b="1" dirty="0">
                <a:latin typeface="Arimo" panose="020B0604020202020204" charset="0"/>
                <a:ea typeface="Arimo" panose="020B0604020202020204" charset="0"/>
                <a:cs typeface="Arimo" panose="020B0604020202020204" charset="0"/>
              </a:rPr>
              <a:t>API </a:t>
            </a:r>
            <a:r>
              <a:rPr lang="en-US" sz="4000" b="1" dirty="0" err="1">
                <a:latin typeface="Arimo" panose="020B0604020202020204" charset="0"/>
                <a:ea typeface="Arimo" panose="020B0604020202020204" charset="0"/>
                <a:cs typeface="Arimo" panose="020B0604020202020204" charset="0"/>
              </a:rPr>
              <a:t>mới</a:t>
            </a:r>
            <a:r>
              <a:rPr lang="en-US" sz="4000" b="1" dirty="0">
                <a:latin typeface="Arimo" panose="020B0604020202020204" charset="0"/>
                <a:ea typeface="Arimo" panose="020B0604020202020204" charset="0"/>
                <a:cs typeface="Arimo" panose="020B0604020202020204" charset="0"/>
              </a:rPr>
              <a:t> ở </a:t>
            </a:r>
            <a:r>
              <a:rPr lang="en-US" sz="4000" b="1" dirty="0" err="1">
                <a:latin typeface="Arimo" panose="020B0604020202020204" charset="0"/>
                <a:ea typeface="Arimo" panose="020B0604020202020204" charset="0"/>
                <a:cs typeface="Arimo" panose="020B0604020202020204" charset="0"/>
              </a:rPr>
              <a:t>đâu</a:t>
            </a:r>
            <a:r>
              <a:rPr lang="en-US" sz="4000" b="1" dirty="0" smtClean="0">
                <a:latin typeface="Arimo" panose="020B0604020202020204" charset="0"/>
                <a:ea typeface="Arimo" panose="020B0604020202020204" charset="0"/>
                <a:cs typeface="Arimo" panose="020B0604020202020204" charset="0"/>
              </a:rPr>
              <a:t>?</a:t>
            </a:r>
          </a:p>
          <a:p>
            <a:pPr>
              <a:spcBef>
                <a:spcPts val="1333"/>
              </a:spcBef>
              <a:spcAft>
                <a:spcPts val="1333"/>
              </a:spcAft>
              <a:buFont typeface="Arial" panose="020B0604020202020204" pitchFamily="34" charset="0"/>
              <a:buChar char="•"/>
            </a:pPr>
            <a:r>
              <a:rPr lang="vi-VN" sz="2400" dirty="0">
                <a:latin typeface="Arimo" panose="020B0604020202020204" charset="0"/>
                <a:ea typeface="Arimo" panose="020B0604020202020204" charset="0"/>
                <a:cs typeface="Arimo" panose="020B0604020202020204" charset="0"/>
              </a:rPr>
              <a:t>Có thể tìm API web mới trên các sàn giao dịch API và thư mục API. </a:t>
            </a:r>
            <a:endParaRPr lang="en-US" sz="2400" dirty="0" smtClean="0">
              <a:latin typeface="Arimo" panose="020B0604020202020204" charset="0"/>
              <a:ea typeface="Arimo" panose="020B0604020202020204" charset="0"/>
              <a:cs typeface="Arimo" panose="020B0604020202020204" charset="0"/>
            </a:endParaRPr>
          </a:p>
          <a:p>
            <a:pPr>
              <a:spcBef>
                <a:spcPts val="1333"/>
              </a:spcBef>
              <a:spcAft>
                <a:spcPts val="1333"/>
              </a:spcAft>
              <a:buFont typeface="Arial" panose="020B0604020202020204" pitchFamily="34" charset="0"/>
              <a:buChar char="•"/>
            </a:pPr>
            <a:r>
              <a:rPr lang="vi-VN" sz="2400" dirty="0" smtClean="0">
                <a:latin typeface="Arimo" panose="020B0604020202020204" charset="0"/>
                <a:ea typeface="Arimo" panose="020B0604020202020204" charset="0"/>
                <a:cs typeface="Arimo" panose="020B0604020202020204" charset="0"/>
              </a:rPr>
              <a:t>Sàn </a:t>
            </a:r>
            <a:r>
              <a:rPr lang="vi-VN" sz="2400" dirty="0">
                <a:latin typeface="Arimo" panose="020B0604020202020204" charset="0"/>
                <a:ea typeface="Arimo" panose="020B0604020202020204" charset="0"/>
                <a:cs typeface="Arimo" panose="020B0604020202020204" charset="0"/>
              </a:rPr>
              <a:t>giao dịch API là những nền tảng mở, nơi bất kỳ ai cũng có thể niêm yết API để bán. </a:t>
            </a:r>
            <a:endParaRPr lang="en-US" sz="2400" dirty="0" smtClean="0">
              <a:latin typeface="Arimo" panose="020B0604020202020204" charset="0"/>
              <a:ea typeface="Arimo" panose="020B0604020202020204" charset="0"/>
              <a:cs typeface="Arimo" panose="020B0604020202020204" charset="0"/>
            </a:endParaRPr>
          </a:p>
          <a:p>
            <a:pPr>
              <a:spcBef>
                <a:spcPts val="1333"/>
              </a:spcBef>
              <a:spcAft>
                <a:spcPts val="1333"/>
              </a:spcAft>
              <a:buFont typeface="Arial" panose="020B0604020202020204" pitchFamily="34" charset="0"/>
              <a:buChar char="•"/>
            </a:pPr>
            <a:r>
              <a:rPr lang="vi-VN" sz="2400" dirty="0" smtClean="0">
                <a:latin typeface="Arimo" panose="020B0604020202020204" charset="0"/>
                <a:ea typeface="Arimo" panose="020B0604020202020204" charset="0"/>
                <a:cs typeface="Arimo" panose="020B0604020202020204" charset="0"/>
              </a:rPr>
              <a:t>Thư </a:t>
            </a:r>
            <a:r>
              <a:rPr lang="vi-VN" sz="2400" dirty="0">
                <a:latin typeface="Arimo" panose="020B0604020202020204" charset="0"/>
                <a:ea typeface="Arimo" panose="020B0604020202020204" charset="0"/>
                <a:cs typeface="Arimo" panose="020B0604020202020204" charset="0"/>
              </a:rPr>
              <a:t>mục API là những kho lưu trữ được kiểm soát do chủ sở hữu thư mục quản lý. Các chuyên gia thiết kế API có thể đánh giá và kiểm thử API mới trước khi bổ sung API này vào thư mục của họ. </a:t>
            </a:r>
            <a:endParaRPr lang="en-US" sz="100" dirty="0" smtClean="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smtClean="0">
                <a:latin typeface="Arimo" panose="020B0604020202020204" charset="0"/>
                <a:ea typeface="Arimo" panose="020B0604020202020204" charset="0"/>
                <a:cs typeface="Arimo" panose="020B0604020202020204" charset="0"/>
              </a:rPr>
              <a:t>1.Tổng </a:t>
            </a:r>
            <a:r>
              <a:rPr lang="en-US" sz="5400" b="1" dirty="0" err="1" smtClean="0">
                <a:latin typeface="Arimo" panose="020B0604020202020204" charset="0"/>
                <a:ea typeface="Arimo" panose="020B0604020202020204" charset="0"/>
                <a:cs typeface="Arimo" panose="020B0604020202020204" charset="0"/>
              </a:rPr>
              <a:t>quan</a:t>
            </a:r>
            <a:r>
              <a:rPr lang="en-US" sz="5400" b="1" dirty="0">
                <a:latin typeface="Arimo" panose="020B0604020202020204" charset="0"/>
                <a:ea typeface="Arimo" panose="020B0604020202020204" charset="0"/>
                <a:cs typeface="Arimo" panose="020B0604020202020204" charset="0"/>
              </a:rPr>
              <a:t> </a:t>
            </a:r>
            <a:r>
              <a:rPr lang="en-US" sz="5400" b="1" dirty="0" smtClean="0">
                <a:latin typeface="Arimo" panose="020B0604020202020204" charset="0"/>
                <a:ea typeface="Arimo" panose="020B0604020202020204" charset="0"/>
                <a:cs typeface="Arimo" panose="020B0604020202020204" charset="0"/>
              </a:rPr>
              <a:t>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27</a:t>
            </a:fld>
            <a:endParaRPr sz="1733" dirty="0"/>
          </a:p>
        </p:txBody>
      </p:sp>
    </p:spTree>
    <p:extLst>
      <p:ext uri="{BB962C8B-B14F-4D97-AF65-F5344CB8AC3E}">
        <p14:creationId xmlns:p14="http://schemas.microsoft.com/office/powerpoint/2010/main" val="3424765188"/>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en-US" sz="4000" b="1" dirty="0" err="1">
                <a:latin typeface="Arimo" panose="020B0604020202020204" charset="0"/>
                <a:ea typeface="Arimo" panose="020B0604020202020204" charset="0"/>
                <a:cs typeface="Arimo" panose="020B0604020202020204" charset="0"/>
              </a:rPr>
              <a:t>T</a:t>
            </a:r>
            <a:r>
              <a:rPr lang="en-US" sz="4000" b="1" dirty="0" err="1" smtClean="0">
                <a:latin typeface="Arimo" panose="020B0604020202020204" charset="0"/>
                <a:ea typeface="Arimo" panose="020B0604020202020204" charset="0"/>
                <a:cs typeface="Arimo" panose="020B0604020202020204" charset="0"/>
              </a:rPr>
              <a:t>ìm</a:t>
            </a:r>
            <a:r>
              <a:rPr lang="en-US" sz="4000" b="1" dirty="0" smtClean="0">
                <a:latin typeface="Arimo" panose="020B0604020202020204" charset="0"/>
                <a:ea typeface="Arimo" panose="020B0604020202020204" charset="0"/>
                <a:cs typeface="Arimo" panose="020B0604020202020204" charset="0"/>
              </a:rPr>
              <a:t> </a:t>
            </a:r>
            <a:r>
              <a:rPr lang="en-US" sz="4000" b="1" dirty="0">
                <a:latin typeface="Arimo" panose="020B0604020202020204" charset="0"/>
                <a:ea typeface="Arimo" panose="020B0604020202020204" charset="0"/>
                <a:cs typeface="Arimo" panose="020B0604020202020204" charset="0"/>
              </a:rPr>
              <a:t>API </a:t>
            </a:r>
            <a:r>
              <a:rPr lang="en-US" sz="4000" b="1" dirty="0" err="1">
                <a:latin typeface="Arimo" panose="020B0604020202020204" charset="0"/>
                <a:ea typeface="Arimo" panose="020B0604020202020204" charset="0"/>
                <a:cs typeface="Arimo" panose="020B0604020202020204" charset="0"/>
              </a:rPr>
              <a:t>mới</a:t>
            </a:r>
            <a:r>
              <a:rPr lang="en-US" sz="4000" b="1" dirty="0">
                <a:latin typeface="Arimo" panose="020B0604020202020204" charset="0"/>
                <a:ea typeface="Arimo" panose="020B0604020202020204" charset="0"/>
                <a:cs typeface="Arimo" panose="020B0604020202020204" charset="0"/>
              </a:rPr>
              <a:t> ở </a:t>
            </a:r>
            <a:r>
              <a:rPr lang="en-US" sz="4000" b="1" dirty="0" err="1">
                <a:latin typeface="Arimo" panose="020B0604020202020204" charset="0"/>
                <a:ea typeface="Arimo" panose="020B0604020202020204" charset="0"/>
                <a:cs typeface="Arimo" panose="020B0604020202020204" charset="0"/>
              </a:rPr>
              <a:t>đâu</a:t>
            </a:r>
            <a:r>
              <a:rPr lang="en-US" sz="4000" b="1" dirty="0" smtClean="0">
                <a:latin typeface="Arimo" panose="020B0604020202020204" charset="0"/>
                <a:ea typeface="Arimo" panose="020B0604020202020204" charset="0"/>
                <a:cs typeface="Arimo" panose="020B0604020202020204" charset="0"/>
              </a:rPr>
              <a:t>?</a:t>
            </a:r>
          </a:p>
          <a:p>
            <a:pPr>
              <a:spcBef>
                <a:spcPts val="1333"/>
              </a:spcBef>
              <a:spcAft>
                <a:spcPts val="1333"/>
              </a:spcAft>
              <a:buFont typeface="Arial" panose="020B0604020202020204" pitchFamily="34" charset="0"/>
              <a:buChar char="•"/>
            </a:pPr>
            <a:r>
              <a:rPr lang="vi-VN" dirty="0">
                <a:latin typeface="Arimo" panose="020B0604020202020204" charset="0"/>
                <a:ea typeface="Arimo" panose="020B0604020202020204" charset="0"/>
                <a:cs typeface="Arimo" panose="020B0604020202020204" charset="0"/>
              </a:rPr>
              <a:t>Một số trang web API phổ biến bao gồm</a:t>
            </a:r>
            <a:r>
              <a:rPr lang="vi-VN" dirty="0" smtClean="0">
                <a:latin typeface="Arimo" panose="020B0604020202020204" charset="0"/>
                <a:ea typeface="Arimo" panose="020B0604020202020204" charset="0"/>
                <a:cs typeface="Arimo" panose="020B0604020202020204" charset="0"/>
              </a:rPr>
              <a:t>:</a:t>
            </a:r>
            <a:endParaRPr lang="vi-VN" dirty="0">
              <a:latin typeface="Arimo" panose="020B0604020202020204" charset="0"/>
              <a:ea typeface="Arimo" panose="020B0604020202020204" charset="0"/>
              <a:cs typeface="Arimo" panose="020B0604020202020204" charset="0"/>
            </a:endParaRPr>
          </a:p>
          <a:p>
            <a:pPr lvl="1">
              <a:spcBef>
                <a:spcPts val="1333"/>
              </a:spcBef>
              <a:spcAft>
                <a:spcPts val="1333"/>
              </a:spcAft>
              <a:buFont typeface="Arial" panose="020B0604020202020204" pitchFamily="34" charset="0"/>
              <a:buChar char="•"/>
            </a:pPr>
            <a:r>
              <a:rPr lang="vi-VN" sz="2000" dirty="0">
                <a:latin typeface="Arimo" panose="020B0604020202020204" charset="0"/>
                <a:ea typeface="Arimo" panose="020B0604020202020204" charset="0"/>
                <a:cs typeface="Arimo" panose="020B0604020202020204" charset="0"/>
              </a:rPr>
              <a:t>Rapid API – Sàn giao dịch API lớn nhất trên toàn cầu với hơn 10.000 API công khai và 1 triệu nhà phát triển hoạt động trên trang web. RapidAPI cho phép người dùng trực tiếp kiểm thử API trên nền tảng trước khi quyết định mua.</a:t>
            </a:r>
          </a:p>
          <a:p>
            <a:pPr lvl="1">
              <a:spcBef>
                <a:spcPts val="1333"/>
              </a:spcBef>
              <a:spcAft>
                <a:spcPts val="1333"/>
              </a:spcAft>
              <a:buFont typeface="Arial" panose="020B0604020202020204" pitchFamily="34" charset="0"/>
              <a:buChar char="•"/>
            </a:pPr>
            <a:r>
              <a:rPr lang="vi-VN" sz="2000" dirty="0">
                <a:latin typeface="Arimo" panose="020B0604020202020204" charset="0"/>
                <a:ea typeface="Arimo" panose="020B0604020202020204" charset="0"/>
                <a:cs typeface="Arimo" panose="020B0604020202020204" charset="0"/>
              </a:rPr>
              <a:t>Public APIs – Nền tảng này nhóm các API từ xa lại thành 40 danh mục đặc thù, giúp bạn dễ dàng duyệt xem và tìm đúng API để đáp ứng nhu cầu của mình.</a:t>
            </a:r>
          </a:p>
          <a:p>
            <a:pPr lvl="1">
              <a:spcBef>
                <a:spcPts val="1333"/>
              </a:spcBef>
              <a:spcAft>
                <a:spcPts val="1333"/>
              </a:spcAft>
              <a:buFont typeface="Arial" panose="020B0604020202020204" pitchFamily="34" charset="0"/>
              <a:buChar char="•"/>
            </a:pPr>
            <a:r>
              <a:rPr lang="vi-VN" sz="2000" dirty="0">
                <a:latin typeface="Arimo" panose="020B0604020202020204" charset="0"/>
                <a:ea typeface="Arimo" panose="020B0604020202020204" charset="0"/>
                <a:cs typeface="Arimo" panose="020B0604020202020204" charset="0"/>
              </a:rPr>
              <a:t>APIForThat và APIList – Cả hai đều là các trang web niêm yết hơn 500 API web, cùng với thông tin chuyên sâu về cách sử dụng chúng. </a:t>
            </a:r>
            <a:endParaRPr lang="en-US" sz="100" dirty="0" smtClean="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smtClean="0">
                <a:latin typeface="Arimo" panose="020B0604020202020204" charset="0"/>
                <a:ea typeface="Arimo" panose="020B0604020202020204" charset="0"/>
                <a:cs typeface="Arimo" panose="020B0604020202020204" charset="0"/>
              </a:rPr>
              <a:t>1.Tổng </a:t>
            </a:r>
            <a:r>
              <a:rPr lang="en-US" sz="5400" b="1" dirty="0" err="1" smtClean="0">
                <a:latin typeface="Arimo" panose="020B0604020202020204" charset="0"/>
                <a:ea typeface="Arimo" panose="020B0604020202020204" charset="0"/>
                <a:cs typeface="Arimo" panose="020B0604020202020204" charset="0"/>
              </a:rPr>
              <a:t>quan</a:t>
            </a:r>
            <a:r>
              <a:rPr lang="en-US" sz="5400" b="1" dirty="0">
                <a:latin typeface="Arimo" panose="020B0604020202020204" charset="0"/>
                <a:ea typeface="Arimo" panose="020B0604020202020204" charset="0"/>
                <a:cs typeface="Arimo" panose="020B0604020202020204" charset="0"/>
              </a:rPr>
              <a:t> </a:t>
            </a:r>
            <a:r>
              <a:rPr lang="en-US" sz="5400" b="1" dirty="0" smtClean="0">
                <a:latin typeface="Arimo" panose="020B0604020202020204" charset="0"/>
                <a:ea typeface="Arimo" panose="020B0604020202020204" charset="0"/>
                <a:cs typeface="Arimo" panose="020B0604020202020204" charset="0"/>
              </a:rPr>
              <a:t>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28</a:t>
            </a:fld>
            <a:endParaRPr sz="1733" dirty="0"/>
          </a:p>
        </p:txBody>
      </p:sp>
    </p:spTree>
    <p:extLst>
      <p:ext uri="{BB962C8B-B14F-4D97-AF65-F5344CB8AC3E}">
        <p14:creationId xmlns:p14="http://schemas.microsoft.com/office/powerpoint/2010/main" val="2971423509"/>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en-US" sz="4000" b="1" dirty="0" err="1">
                <a:latin typeface="Arimo" panose="020B0604020202020204" charset="0"/>
                <a:ea typeface="Arimo" panose="020B0604020202020204" charset="0"/>
                <a:cs typeface="Arimo" panose="020B0604020202020204" charset="0"/>
              </a:rPr>
              <a:t>Khái</a:t>
            </a:r>
            <a:r>
              <a:rPr lang="en-US" sz="4000" b="1" dirty="0">
                <a:latin typeface="Arimo" panose="020B0604020202020204" charset="0"/>
                <a:ea typeface="Arimo" panose="020B0604020202020204" charset="0"/>
                <a:cs typeface="Arimo" panose="020B0604020202020204" charset="0"/>
              </a:rPr>
              <a:t> </a:t>
            </a:r>
            <a:r>
              <a:rPr lang="en-US" sz="4000" b="1" dirty="0" err="1" smtClean="0">
                <a:latin typeface="Arimo" panose="020B0604020202020204" charset="0"/>
                <a:ea typeface="Arimo" panose="020B0604020202020204" charset="0"/>
                <a:cs typeface="Arimo" panose="020B0604020202020204" charset="0"/>
              </a:rPr>
              <a:t>niệm</a:t>
            </a:r>
            <a:r>
              <a:rPr lang="en-US" sz="4000" b="1" dirty="0">
                <a:latin typeface="Arimo" panose="020B0604020202020204" charset="0"/>
                <a:ea typeface="Arimo" panose="020B0604020202020204" charset="0"/>
                <a:cs typeface="Arimo" panose="020B0604020202020204" charset="0"/>
              </a:rPr>
              <a:t> REST</a:t>
            </a:r>
          </a:p>
          <a:p>
            <a:pPr>
              <a:spcBef>
                <a:spcPts val="1333"/>
              </a:spcBef>
              <a:spcAft>
                <a:spcPts val="1333"/>
              </a:spcAft>
              <a:buFont typeface="Arial" panose="020B0604020202020204" pitchFamily="34" charset="0"/>
              <a:buChar char="•"/>
            </a:pPr>
            <a:r>
              <a:rPr lang="vi-VN" dirty="0">
                <a:latin typeface="Arimo" panose="020B0604020202020204" charset="0"/>
                <a:ea typeface="Arimo" panose="020B0604020202020204" charset="0"/>
                <a:cs typeface="Arimo" panose="020B0604020202020204" charset="0"/>
              </a:rPr>
              <a:t>REST (REpresentational State Transfer) là một dạng chuyển đổi cấu trúc dữ liệu, một kiểu kiến trúc để viết </a:t>
            </a:r>
            <a:r>
              <a:rPr lang="vi-VN" dirty="0" smtClean="0">
                <a:latin typeface="Arimo" panose="020B0604020202020204" charset="0"/>
                <a:ea typeface="Arimo" panose="020B0604020202020204" charset="0"/>
                <a:cs typeface="Arimo" panose="020B0604020202020204" charset="0"/>
              </a:rPr>
              <a:t>API.</a:t>
            </a:r>
            <a:endParaRPr lang="en-US" dirty="0" smtClean="0">
              <a:latin typeface="Arimo" panose="020B0604020202020204" charset="0"/>
              <a:ea typeface="Arimo" panose="020B0604020202020204" charset="0"/>
              <a:cs typeface="Arimo" panose="020B0604020202020204" charset="0"/>
            </a:endParaRPr>
          </a:p>
          <a:p>
            <a:pPr>
              <a:spcBef>
                <a:spcPts val="1333"/>
              </a:spcBef>
              <a:spcAft>
                <a:spcPts val="1333"/>
              </a:spcAft>
              <a:buFont typeface="Arial" panose="020B0604020202020204" pitchFamily="34" charset="0"/>
              <a:buChar char="•"/>
            </a:pPr>
            <a:r>
              <a:rPr lang="vi-VN" dirty="0" smtClean="0">
                <a:latin typeface="Arimo" panose="020B0604020202020204" charset="0"/>
                <a:ea typeface="Arimo" panose="020B0604020202020204" charset="0"/>
                <a:cs typeface="Arimo" panose="020B0604020202020204" charset="0"/>
              </a:rPr>
              <a:t>Nó </a:t>
            </a:r>
            <a:r>
              <a:rPr lang="vi-VN" dirty="0">
                <a:latin typeface="Arimo" panose="020B0604020202020204" charset="0"/>
                <a:ea typeface="Arimo" panose="020B0604020202020204" charset="0"/>
                <a:cs typeface="Arimo" panose="020B0604020202020204" charset="0"/>
              </a:rPr>
              <a:t>sử dụng phương thức HTTP đơn giản để tạo cho giao tiếp giữa các máy. Vì vậy, thay vì sử dụng một URL cho việc xử lý một số thông tin người dùng, REST gửi một yêu cầu HTTP như GET, POST, DELETE, vv đến một URL để xử lý dữ liệu.</a:t>
            </a:r>
            <a:endParaRPr lang="en-US" dirty="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smtClean="0">
                <a:latin typeface="Arimo" panose="020B0604020202020204" charset="0"/>
                <a:ea typeface="Arimo" panose="020B0604020202020204" charset="0"/>
                <a:cs typeface="Arimo" panose="020B0604020202020204" charset="0"/>
              </a:rPr>
              <a:t>2.Tổng </a:t>
            </a:r>
            <a:r>
              <a:rPr lang="en-US" sz="5400" b="1" dirty="0" err="1" smtClean="0">
                <a:latin typeface="Arimo" panose="020B0604020202020204" charset="0"/>
                <a:ea typeface="Arimo" panose="020B0604020202020204" charset="0"/>
                <a:cs typeface="Arimo" panose="020B0604020202020204" charset="0"/>
              </a:rPr>
              <a:t>quan</a:t>
            </a:r>
            <a:r>
              <a:rPr lang="en-US" sz="5400" b="1" dirty="0">
                <a:latin typeface="Arimo" panose="020B0604020202020204" charset="0"/>
                <a:ea typeface="Arimo" panose="020B0604020202020204" charset="0"/>
                <a:cs typeface="Arimo" panose="020B0604020202020204" charset="0"/>
              </a:rPr>
              <a:t> </a:t>
            </a:r>
            <a:r>
              <a:rPr lang="en-US" sz="5400" b="1" dirty="0" smtClean="0">
                <a:latin typeface="Arimo" panose="020B0604020202020204" charset="0"/>
                <a:ea typeface="Arimo" panose="020B0604020202020204" charset="0"/>
                <a:cs typeface="Arimo" panose="020B0604020202020204" charset="0"/>
              </a:rPr>
              <a:t>REST </a:t>
            </a:r>
            <a:r>
              <a:rPr lang="en-US" sz="5400" b="1" dirty="0" smtClean="0">
                <a:latin typeface="Arimo" panose="020B0604020202020204" charset="0"/>
                <a:ea typeface="Arimo" panose="020B0604020202020204" charset="0"/>
                <a:cs typeface="Arimo" panose="020B0604020202020204" charset="0"/>
              </a:rPr>
              <a:t>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29</a:t>
            </a:fld>
            <a:endParaRPr sz="1733" dirty="0"/>
          </a:p>
        </p:txBody>
      </p:sp>
    </p:spTree>
    <p:extLst>
      <p:ext uri="{BB962C8B-B14F-4D97-AF65-F5344CB8AC3E}">
        <p14:creationId xmlns:p14="http://schemas.microsoft.com/office/powerpoint/2010/main" val="2020564589"/>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idx="2"/>
          </p:nvPr>
        </p:nvSpPr>
        <p:spPr>
          <a:xfrm>
            <a:off x="2350250" y="1905001"/>
            <a:ext cx="8203450" cy="3403600"/>
          </a:xfrm>
        </p:spPr>
        <p:txBody>
          <a:bodyPr/>
          <a:lstStyle/>
          <a:p>
            <a:pPr marL="0" indent="0">
              <a:buNone/>
            </a:pPr>
            <a:r>
              <a:rPr lang="en-US" sz="6000" b="1" dirty="0">
                <a:latin typeface="Arimo" panose="020B0604020202020204" charset="0"/>
                <a:ea typeface="Arimo" panose="020B0604020202020204" charset="0"/>
                <a:cs typeface="Arimo" panose="020B0604020202020204" charset="0"/>
              </a:rPr>
              <a:t>1.Tổng </a:t>
            </a:r>
            <a:r>
              <a:rPr lang="en-US" sz="6000" b="1" dirty="0" err="1">
                <a:latin typeface="Arimo" panose="020B0604020202020204" charset="0"/>
                <a:ea typeface="Arimo" panose="020B0604020202020204" charset="0"/>
                <a:cs typeface="Arimo" panose="020B0604020202020204" charset="0"/>
              </a:rPr>
              <a:t>quan</a:t>
            </a:r>
            <a:r>
              <a:rPr lang="en-US" sz="6000" b="1" dirty="0">
                <a:latin typeface="Arimo" panose="020B0604020202020204" charset="0"/>
                <a:ea typeface="Arimo" panose="020B0604020202020204" charset="0"/>
                <a:cs typeface="Arimo" panose="020B0604020202020204" charset="0"/>
              </a:rPr>
              <a:t> </a:t>
            </a:r>
            <a:r>
              <a:rPr lang="en-US" sz="6000" b="1" dirty="0" smtClean="0">
                <a:latin typeface="Arimo" panose="020B0604020202020204" charset="0"/>
                <a:ea typeface="Arimo" panose="020B0604020202020204" charset="0"/>
                <a:cs typeface="Arimo" panose="020B0604020202020204" charset="0"/>
              </a:rPr>
              <a:t>API</a:t>
            </a:r>
          </a:p>
          <a:p>
            <a:pPr marL="0" indent="0">
              <a:buNone/>
            </a:pPr>
            <a:r>
              <a:rPr lang="en-US" sz="6000" b="1" dirty="0">
                <a:latin typeface="Arimo" panose="020B0604020202020204" charset="0"/>
                <a:ea typeface="Arimo" panose="020B0604020202020204" charset="0"/>
                <a:cs typeface="Arimo" panose="020B0604020202020204" charset="0"/>
              </a:rPr>
              <a:t>2.Tổng </a:t>
            </a:r>
            <a:r>
              <a:rPr lang="en-US" sz="6000" b="1" dirty="0" err="1">
                <a:latin typeface="Arimo" panose="020B0604020202020204" charset="0"/>
                <a:ea typeface="Arimo" panose="020B0604020202020204" charset="0"/>
                <a:cs typeface="Arimo" panose="020B0604020202020204" charset="0"/>
              </a:rPr>
              <a:t>quan</a:t>
            </a:r>
            <a:r>
              <a:rPr lang="en-US" sz="6000" b="1" dirty="0">
                <a:latin typeface="Arimo" panose="020B0604020202020204" charset="0"/>
                <a:ea typeface="Arimo" panose="020B0604020202020204" charset="0"/>
                <a:cs typeface="Arimo" panose="020B0604020202020204" charset="0"/>
              </a:rPr>
              <a:t> REST </a:t>
            </a:r>
            <a:r>
              <a:rPr lang="en-US" sz="6000" b="1" dirty="0" smtClean="0">
                <a:latin typeface="Arimo" panose="020B0604020202020204" charset="0"/>
                <a:ea typeface="Arimo" panose="020B0604020202020204" charset="0"/>
                <a:cs typeface="Arimo" panose="020B0604020202020204" charset="0"/>
              </a:rPr>
              <a:t>API</a:t>
            </a:r>
          </a:p>
          <a:p>
            <a:pPr marL="0" indent="0">
              <a:buNone/>
            </a:pPr>
            <a:r>
              <a:rPr lang="en-US" sz="6000" b="1" dirty="0" smtClean="0">
                <a:latin typeface="Arimo" panose="020B0604020202020204" charset="0"/>
                <a:ea typeface="Arimo" panose="020B0604020202020204" charset="0"/>
                <a:cs typeface="Arimo" panose="020B0604020202020204" charset="0"/>
              </a:rPr>
              <a:t>3.Tạo web API</a:t>
            </a:r>
          </a:p>
          <a:p>
            <a:pPr marL="0" indent="0">
              <a:buNone/>
            </a:pPr>
            <a:r>
              <a:rPr lang="en-US" sz="6000" b="1" dirty="0">
                <a:latin typeface="Arimo" panose="020B0604020202020204" charset="0"/>
                <a:ea typeface="Arimo" panose="020B0604020202020204" charset="0"/>
                <a:cs typeface="Arimo" panose="020B0604020202020204" charset="0"/>
              </a:rPr>
              <a:t>4.Call </a:t>
            </a:r>
            <a:r>
              <a:rPr lang="en-US" sz="6000" b="1" dirty="0" err="1">
                <a:latin typeface="Arimo" panose="020B0604020202020204" charset="0"/>
                <a:ea typeface="Arimo" panose="020B0604020202020204" charset="0"/>
                <a:cs typeface="Arimo" panose="020B0604020202020204" charset="0"/>
              </a:rPr>
              <a:t>api</a:t>
            </a:r>
            <a:r>
              <a:rPr lang="en-US" sz="6000" b="1" dirty="0">
                <a:latin typeface="Arimo" panose="020B0604020202020204" charset="0"/>
                <a:ea typeface="Arimo" panose="020B0604020202020204" charset="0"/>
                <a:cs typeface="Arimo" panose="020B0604020202020204" charset="0"/>
              </a:rPr>
              <a:t> </a:t>
            </a:r>
            <a:r>
              <a:rPr lang="en-US" sz="6000" b="1" dirty="0" err="1">
                <a:latin typeface="Arimo" panose="020B0604020202020204" charset="0"/>
                <a:ea typeface="Arimo" panose="020B0604020202020204" charset="0"/>
                <a:cs typeface="Arimo" panose="020B0604020202020204" charset="0"/>
              </a:rPr>
              <a:t>trong</a:t>
            </a:r>
            <a:r>
              <a:rPr lang="en-US" sz="6000" b="1" dirty="0">
                <a:latin typeface="Arimo" panose="020B0604020202020204" charset="0"/>
                <a:ea typeface="Arimo" panose="020B0604020202020204" charset="0"/>
                <a:cs typeface="Arimo" panose="020B0604020202020204" charset="0"/>
              </a:rPr>
              <a:t> WPF</a:t>
            </a:r>
            <a:endParaRPr lang="en-US" sz="6000" b="1" dirty="0" smtClean="0">
              <a:latin typeface="Arimo" panose="020B0604020202020204" charset="0"/>
              <a:ea typeface="Arimo" panose="020B0604020202020204" charset="0"/>
              <a:cs typeface="Arimo" panose="020B0604020202020204" charset="0"/>
            </a:endParaRPr>
          </a:p>
          <a:p>
            <a:pPr marL="0" indent="0" algn="ctr">
              <a:buNone/>
            </a:pPr>
            <a:endParaRPr lang="en-US" sz="8000" b="1" dirty="0" smtClean="0">
              <a:latin typeface="Arimo" panose="020B0604020202020204" charset="0"/>
              <a:ea typeface="Arimo" panose="020B0604020202020204" charset="0"/>
              <a:cs typeface="Arimo" panose="020B0604020202020204" charset="0"/>
            </a:endParaRPr>
          </a:p>
          <a:p>
            <a:pPr marL="0" indent="0" algn="ctr">
              <a:buNone/>
            </a:pPr>
            <a:endParaRPr lang="en-US" sz="8000" b="1" dirty="0" smtClean="0">
              <a:latin typeface="Arimo" panose="020B0604020202020204" charset="0"/>
              <a:ea typeface="Arimo" panose="020B0604020202020204" charset="0"/>
              <a:cs typeface="Arimo" panose="020B0604020202020204" charset="0"/>
            </a:endParaRPr>
          </a:p>
          <a:p>
            <a:pPr marL="0" indent="0" algn="ctr">
              <a:buNone/>
            </a:pPr>
            <a:endParaRPr lang="en-US" sz="8000" b="1" dirty="0" smtClean="0">
              <a:latin typeface="Arimo" panose="020B0604020202020204" charset="0"/>
              <a:ea typeface="Arimo" panose="020B0604020202020204" charset="0"/>
              <a:cs typeface="Arimo" panose="020B0604020202020204" charset="0"/>
            </a:endParaRPr>
          </a:p>
          <a:p>
            <a:pPr marL="0" indent="0" algn="ctr">
              <a:buNone/>
            </a:pPr>
            <a:endParaRPr lang="en-US" sz="8000" b="1" dirty="0">
              <a:latin typeface="Arimo"/>
            </a:endParaRPr>
          </a:p>
        </p:txBody>
      </p:sp>
    </p:spTree>
    <p:extLst>
      <p:ext uri="{BB962C8B-B14F-4D97-AF65-F5344CB8AC3E}">
        <p14:creationId xmlns:p14="http://schemas.microsoft.com/office/powerpoint/2010/main" val="40445895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en-US" sz="4000" b="1" dirty="0">
                <a:latin typeface="Arimo" panose="020B0604020202020204" charset="0"/>
                <a:ea typeface="Arimo" panose="020B0604020202020204" charset="0"/>
                <a:cs typeface="Arimo" panose="020B0604020202020204" charset="0"/>
              </a:rPr>
              <a:t>REST </a:t>
            </a:r>
            <a:r>
              <a:rPr lang="en-US" sz="4000" b="1" dirty="0" err="1">
                <a:latin typeface="Arimo" panose="020B0604020202020204" charset="0"/>
                <a:ea typeface="Arimo" panose="020B0604020202020204" charset="0"/>
                <a:cs typeface="Arimo" panose="020B0604020202020204" charset="0"/>
              </a:rPr>
              <a:t>mang</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lại</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những</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lợi</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ích</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gì</a:t>
            </a:r>
            <a:r>
              <a:rPr lang="en-US" sz="4000" b="1" dirty="0">
                <a:latin typeface="Arimo" panose="020B0604020202020204" charset="0"/>
                <a:ea typeface="Arimo" panose="020B0604020202020204" charset="0"/>
                <a:cs typeface="Arimo" panose="020B0604020202020204" charset="0"/>
              </a:rPr>
              <a:t>?</a:t>
            </a:r>
          </a:p>
          <a:p>
            <a:pPr>
              <a:spcBef>
                <a:spcPts val="1333"/>
              </a:spcBef>
              <a:spcAft>
                <a:spcPts val="1333"/>
              </a:spcAft>
              <a:buFont typeface="Arial" panose="020B0604020202020204" pitchFamily="34" charset="0"/>
              <a:buChar char="•"/>
            </a:pPr>
            <a:r>
              <a:rPr lang="vi-VN" dirty="0">
                <a:latin typeface="Arimo" panose="020B0604020202020204" charset="0"/>
                <a:ea typeface="Arimo" panose="020B0604020202020204" charset="0"/>
                <a:cs typeface="Arimo" panose="020B0604020202020204" charset="0"/>
              </a:rPr>
              <a:t>API REST mang lại 4 lợi ích chính</a:t>
            </a:r>
            <a:r>
              <a:rPr lang="vi-VN" dirty="0" smtClean="0">
                <a:latin typeface="Arimo" panose="020B0604020202020204" charset="0"/>
                <a:ea typeface="Arimo" panose="020B0604020202020204" charset="0"/>
                <a:cs typeface="Arimo" panose="020B0604020202020204" charset="0"/>
              </a:rPr>
              <a:t>:</a:t>
            </a:r>
            <a:endParaRPr lang="en-US" dirty="0" smtClean="0">
              <a:latin typeface="Arimo" panose="020B0604020202020204" charset="0"/>
              <a:ea typeface="Arimo" panose="020B0604020202020204" charset="0"/>
              <a:cs typeface="Arimo" panose="020B0604020202020204" charset="0"/>
            </a:endParaRPr>
          </a:p>
          <a:p>
            <a:pPr lvl="1">
              <a:spcBef>
                <a:spcPts val="1333"/>
              </a:spcBef>
              <a:spcAft>
                <a:spcPts val="1333"/>
              </a:spcAft>
              <a:buFont typeface="Wingdings" panose="05000000000000000000" pitchFamily="2" charset="2"/>
              <a:buChar char="§"/>
            </a:pPr>
            <a:r>
              <a:rPr lang="en-US" dirty="0" err="1">
                <a:latin typeface="Arimo" panose="020B0604020202020204" charset="0"/>
                <a:ea typeface="Arimo" panose="020B0604020202020204" charset="0"/>
                <a:cs typeface="Arimo" panose="020B0604020202020204" charset="0"/>
              </a:rPr>
              <a:t>Tích</a:t>
            </a:r>
            <a:r>
              <a:rPr lang="en-US" dirty="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hợp</a:t>
            </a:r>
            <a:r>
              <a:rPr lang="en-US" dirty="0">
                <a:latin typeface="Arimo" panose="020B0604020202020204" charset="0"/>
                <a:ea typeface="Arimo" panose="020B0604020202020204" charset="0"/>
                <a:cs typeface="Arimo" panose="020B0604020202020204" charset="0"/>
              </a:rPr>
              <a:t> </a:t>
            </a:r>
            <a:endParaRPr lang="en-US" dirty="0" smtClean="0">
              <a:latin typeface="Arimo" panose="020B0604020202020204" charset="0"/>
              <a:ea typeface="Arimo" panose="020B0604020202020204" charset="0"/>
              <a:cs typeface="Arimo" panose="020B0604020202020204" charset="0"/>
            </a:endParaRPr>
          </a:p>
          <a:p>
            <a:pPr lvl="1">
              <a:spcBef>
                <a:spcPts val="1333"/>
              </a:spcBef>
              <a:spcAft>
                <a:spcPts val="1333"/>
              </a:spcAft>
              <a:buFont typeface="Wingdings" panose="05000000000000000000" pitchFamily="2" charset="2"/>
              <a:buChar char="§"/>
            </a:pPr>
            <a:r>
              <a:rPr lang="en-US" dirty="0" err="1">
                <a:latin typeface="Arimo" panose="020B0604020202020204" charset="0"/>
                <a:ea typeface="Arimo" panose="020B0604020202020204" charset="0"/>
                <a:cs typeface="Arimo" panose="020B0604020202020204" charset="0"/>
              </a:rPr>
              <a:t>Đổi</a:t>
            </a:r>
            <a:r>
              <a:rPr lang="en-US" dirty="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mới</a:t>
            </a:r>
            <a:r>
              <a:rPr lang="en-US" dirty="0">
                <a:latin typeface="Arimo" panose="020B0604020202020204" charset="0"/>
                <a:ea typeface="Arimo" panose="020B0604020202020204" charset="0"/>
                <a:cs typeface="Arimo" panose="020B0604020202020204" charset="0"/>
              </a:rPr>
              <a:t> </a:t>
            </a:r>
            <a:endParaRPr lang="en-US" dirty="0" smtClean="0">
              <a:latin typeface="Arimo" panose="020B0604020202020204" charset="0"/>
              <a:ea typeface="Arimo" panose="020B0604020202020204" charset="0"/>
              <a:cs typeface="Arimo" panose="020B0604020202020204" charset="0"/>
            </a:endParaRPr>
          </a:p>
          <a:p>
            <a:pPr lvl="1">
              <a:spcBef>
                <a:spcPts val="1333"/>
              </a:spcBef>
              <a:spcAft>
                <a:spcPts val="1333"/>
              </a:spcAft>
              <a:buFont typeface="Wingdings" panose="05000000000000000000" pitchFamily="2" charset="2"/>
              <a:buChar char="§"/>
            </a:pPr>
            <a:r>
              <a:rPr lang="en-US" dirty="0" err="1">
                <a:latin typeface="Arimo" panose="020B0604020202020204" charset="0"/>
                <a:ea typeface="Arimo" panose="020B0604020202020204" charset="0"/>
                <a:cs typeface="Arimo" panose="020B0604020202020204" charset="0"/>
              </a:rPr>
              <a:t>Mở</a:t>
            </a:r>
            <a:r>
              <a:rPr lang="en-US" dirty="0">
                <a:latin typeface="Arimo" panose="020B0604020202020204" charset="0"/>
                <a:ea typeface="Arimo" panose="020B0604020202020204" charset="0"/>
                <a:cs typeface="Arimo" panose="020B0604020202020204" charset="0"/>
              </a:rPr>
              <a:t> </a:t>
            </a:r>
            <a:r>
              <a:rPr lang="en-US" dirty="0" err="1" smtClean="0">
                <a:latin typeface="Arimo" panose="020B0604020202020204" charset="0"/>
                <a:ea typeface="Arimo" panose="020B0604020202020204" charset="0"/>
                <a:cs typeface="Arimo" panose="020B0604020202020204" charset="0"/>
              </a:rPr>
              <a:t>rộng</a:t>
            </a:r>
            <a:endParaRPr lang="en-US" dirty="0" smtClean="0">
              <a:latin typeface="Arimo" panose="020B0604020202020204" charset="0"/>
              <a:ea typeface="Arimo" panose="020B0604020202020204" charset="0"/>
              <a:cs typeface="Arimo" panose="020B0604020202020204" charset="0"/>
            </a:endParaRPr>
          </a:p>
          <a:p>
            <a:pPr lvl="1">
              <a:spcBef>
                <a:spcPts val="1333"/>
              </a:spcBef>
              <a:spcAft>
                <a:spcPts val="1333"/>
              </a:spcAft>
              <a:buFont typeface="Wingdings" panose="05000000000000000000" pitchFamily="2" charset="2"/>
              <a:buChar char="§"/>
            </a:pPr>
            <a:r>
              <a:rPr lang="en-US" dirty="0" err="1">
                <a:latin typeface="Arimo" panose="020B0604020202020204" charset="0"/>
                <a:ea typeface="Arimo" panose="020B0604020202020204" charset="0"/>
                <a:cs typeface="Arimo" panose="020B0604020202020204" charset="0"/>
              </a:rPr>
              <a:t>Dễ</a:t>
            </a:r>
            <a:r>
              <a:rPr lang="en-US" dirty="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duy</a:t>
            </a:r>
            <a:r>
              <a:rPr lang="en-US" dirty="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trì</a:t>
            </a:r>
            <a:endParaRPr lang="en-US" dirty="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smtClean="0">
                <a:latin typeface="Arimo" panose="020B0604020202020204" charset="0"/>
                <a:ea typeface="Arimo" panose="020B0604020202020204" charset="0"/>
                <a:cs typeface="Arimo" panose="020B0604020202020204" charset="0"/>
              </a:rPr>
              <a:t>2.Tổng </a:t>
            </a:r>
            <a:r>
              <a:rPr lang="en-US" sz="5400" b="1" dirty="0" err="1" smtClean="0">
                <a:latin typeface="Arimo" panose="020B0604020202020204" charset="0"/>
                <a:ea typeface="Arimo" panose="020B0604020202020204" charset="0"/>
                <a:cs typeface="Arimo" panose="020B0604020202020204" charset="0"/>
              </a:rPr>
              <a:t>quan</a:t>
            </a:r>
            <a:r>
              <a:rPr lang="en-US" sz="5400" b="1" dirty="0">
                <a:latin typeface="Arimo" panose="020B0604020202020204" charset="0"/>
                <a:ea typeface="Arimo" panose="020B0604020202020204" charset="0"/>
                <a:cs typeface="Arimo" panose="020B0604020202020204" charset="0"/>
              </a:rPr>
              <a:t> </a:t>
            </a:r>
            <a:r>
              <a:rPr lang="en-US" sz="5400" b="1" dirty="0" smtClean="0">
                <a:latin typeface="Arimo" panose="020B0604020202020204" charset="0"/>
                <a:ea typeface="Arimo" panose="020B0604020202020204" charset="0"/>
                <a:cs typeface="Arimo" panose="020B0604020202020204" charset="0"/>
              </a:rPr>
              <a:t>REST </a:t>
            </a:r>
            <a:r>
              <a:rPr lang="en-US" sz="5400" b="1" dirty="0" smtClean="0">
                <a:latin typeface="Arimo" panose="020B0604020202020204" charset="0"/>
                <a:ea typeface="Arimo" panose="020B0604020202020204" charset="0"/>
                <a:cs typeface="Arimo" panose="020B0604020202020204" charset="0"/>
              </a:rPr>
              <a:t>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30</a:t>
            </a:fld>
            <a:endParaRPr sz="1733" dirty="0"/>
          </a:p>
        </p:txBody>
      </p:sp>
    </p:spTree>
    <p:extLst>
      <p:ext uri="{BB962C8B-B14F-4D97-AF65-F5344CB8AC3E}">
        <p14:creationId xmlns:p14="http://schemas.microsoft.com/office/powerpoint/2010/main" val="603907780"/>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en-US" sz="4000" b="1" dirty="0">
                <a:latin typeface="Arimo" panose="020B0604020202020204" charset="0"/>
                <a:ea typeface="Arimo" panose="020B0604020202020204" charset="0"/>
                <a:cs typeface="Arimo" panose="020B0604020202020204" charset="0"/>
              </a:rPr>
              <a:t>REST </a:t>
            </a:r>
            <a:r>
              <a:rPr lang="en-US" sz="4000" b="1" dirty="0" err="1">
                <a:latin typeface="Arimo" panose="020B0604020202020204" charset="0"/>
                <a:ea typeface="Arimo" panose="020B0604020202020204" charset="0"/>
                <a:cs typeface="Arimo" panose="020B0604020202020204" charset="0"/>
              </a:rPr>
              <a:t>mang</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lại</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những</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lợi</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ích</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gì</a:t>
            </a:r>
            <a:r>
              <a:rPr lang="en-US" sz="4000" b="1" dirty="0">
                <a:latin typeface="Arimo" panose="020B0604020202020204" charset="0"/>
                <a:ea typeface="Arimo" panose="020B0604020202020204" charset="0"/>
                <a:cs typeface="Arimo" panose="020B0604020202020204" charset="0"/>
              </a:rPr>
              <a:t>?</a:t>
            </a:r>
          </a:p>
          <a:p>
            <a:pPr>
              <a:spcBef>
                <a:spcPts val="1333"/>
              </a:spcBef>
              <a:spcAft>
                <a:spcPts val="1333"/>
              </a:spcAft>
              <a:buFont typeface="Arial" panose="020B0604020202020204" pitchFamily="34" charset="0"/>
              <a:buChar char="•"/>
            </a:pPr>
            <a:r>
              <a:rPr lang="vi-VN" dirty="0">
                <a:latin typeface="Arimo" panose="020B0604020202020204" charset="0"/>
                <a:ea typeface="Arimo" panose="020B0604020202020204" charset="0"/>
                <a:cs typeface="Arimo" panose="020B0604020202020204" charset="0"/>
              </a:rPr>
              <a:t>Tích hợp </a:t>
            </a:r>
          </a:p>
          <a:p>
            <a:pPr lvl="1">
              <a:spcBef>
                <a:spcPts val="1333"/>
              </a:spcBef>
              <a:spcAft>
                <a:spcPts val="1333"/>
              </a:spcAft>
              <a:buFont typeface="Wingdings" panose="05000000000000000000" pitchFamily="2" charset="2"/>
              <a:buChar char="§"/>
            </a:pPr>
            <a:r>
              <a:rPr lang="vi-VN" dirty="0">
                <a:latin typeface="Arimo" panose="020B0604020202020204" charset="0"/>
                <a:ea typeface="Arimo" panose="020B0604020202020204" charset="0"/>
                <a:cs typeface="Arimo" panose="020B0604020202020204" charset="0"/>
              </a:rPr>
              <a:t>API được sử dụng để tích hợp ứng dụng mới với hệ thống phần mềm hiện tại. </a:t>
            </a:r>
            <a:endParaRPr lang="en-US" dirty="0" smtClean="0">
              <a:latin typeface="Arimo" panose="020B0604020202020204" charset="0"/>
              <a:ea typeface="Arimo" panose="020B0604020202020204" charset="0"/>
              <a:cs typeface="Arimo" panose="020B0604020202020204" charset="0"/>
            </a:endParaRPr>
          </a:p>
          <a:p>
            <a:pPr lvl="1">
              <a:spcBef>
                <a:spcPts val="1333"/>
              </a:spcBef>
              <a:spcAft>
                <a:spcPts val="1333"/>
              </a:spcAft>
              <a:buFont typeface="Wingdings" panose="05000000000000000000" pitchFamily="2" charset="2"/>
              <a:buChar char="§"/>
            </a:pPr>
            <a:r>
              <a:rPr lang="vi-VN" dirty="0" smtClean="0">
                <a:latin typeface="Arimo" panose="020B0604020202020204" charset="0"/>
                <a:ea typeface="Arimo" panose="020B0604020202020204" charset="0"/>
                <a:cs typeface="Arimo" panose="020B0604020202020204" charset="0"/>
              </a:rPr>
              <a:t>Điều </a:t>
            </a:r>
            <a:r>
              <a:rPr lang="vi-VN" dirty="0">
                <a:latin typeface="Arimo" panose="020B0604020202020204" charset="0"/>
                <a:ea typeface="Arimo" panose="020B0604020202020204" charset="0"/>
                <a:cs typeface="Arimo" panose="020B0604020202020204" charset="0"/>
              </a:rPr>
              <a:t>này làm tăng tốc độ phát triển vì không cần phải viết lại từng chức năng từ đầu. </a:t>
            </a:r>
            <a:endParaRPr lang="en-US" dirty="0" smtClean="0">
              <a:latin typeface="Arimo" panose="020B0604020202020204" charset="0"/>
              <a:ea typeface="Arimo" panose="020B0604020202020204" charset="0"/>
              <a:cs typeface="Arimo" panose="020B0604020202020204" charset="0"/>
            </a:endParaRPr>
          </a:p>
          <a:p>
            <a:pPr lvl="1">
              <a:spcBef>
                <a:spcPts val="1333"/>
              </a:spcBef>
              <a:spcAft>
                <a:spcPts val="1333"/>
              </a:spcAft>
              <a:buFont typeface="Wingdings" panose="05000000000000000000" pitchFamily="2" charset="2"/>
              <a:buChar char="§"/>
            </a:pPr>
            <a:r>
              <a:rPr lang="vi-VN" dirty="0" smtClean="0">
                <a:latin typeface="Arimo" panose="020B0604020202020204" charset="0"/>
                <a:ea typeface="Arimo" panose="020B0604020202020204" charset="0"/>
                <a:cs typeface="Arimo" panose="020B0604020202020204" charset="0"/>
              </a:rPr>
              <a:t>Bạn </a:t>
            </a:r>
            <a:r>
              <a:rPr lang="vi-VN" dirty="0">
                <a:latin typeface="Arimo" panose="020B0604020202020204" charset="0"/>
                <a:ea typeface="Arimo" panose="020B0604020202020204" charset="0"/>
                <a:cs typeface="Arimo" panose="020B0604020202020204" charset="0"/>
              </a:rPr>
              <a:t>có thể sử dụng API để tận dụng mã hiện có.</a:t>
            </a:r>
            <a:endParaRPr lang="en-US" dirty="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smtClean="0">
                <a:latin typeface="Arimo" panose="020B0604020202020204" charset="0"/>
                <a:ea typeface="Arimo" panose="020B0604020202020204" charset="0"/>
                <a:cs typeface="Arimo" panose="020B0604020202020204" charset="0"/>
              </a:rPr>
              <a:t>2.Tổng </a:t>
            </a:r>
            <a:r>
              <a:rPr lang="en-US" sz="5400" b="1" dirty="0" err="1" smtClean="0">
                <a:latin typeface="Arimo" panose="020B0604020202020204" charset="0"/>
                <a:ea typeface="Arimo" panose="020B0604020202020204" charset="0"/>
                <a:cs typeface="Arimo" panose="020B0604020202020204" charset="0"/>
              </a:rPr>
              <a:t>quan</a:t>
            </a:r>
            <a:r>
              <a:rPr lang="en-US" sz="5400" b="1" dirty="0">
                <a:latin typeface="Arimo" panose="020B0604020202020204" charset="0"/>
                <a:ea typeface="Arimo" panose="020B0604020202020204" charset="0"/>
                <a:cs typeface="Arimo" panose="020B0604020202020204" charset="0"/>
              </a:rPr>
              <a:t> </a:t>
            </a:r>
            <a:r>
              <a:rPr lang="en-US" sz="5400" b="1" dirty="0" smtClean="0">
                <a:latin typeface="Arimo" panose="020B0604020202020204" charset="0"/>
                <a:ea typeface="Arimo" panose="020B0604020202020204" charset="0"/>
                <a:cs typeface="Arimo" panose="020B0604020202020204" charset="0"/>
              </a:rPr>
              <a:t>REST </a:t>
            </a:r>
            <a:r>
              <a:rPr lang="en-US" sz="5400" b="1" dirty="0" smtClean="0">
                <a:latin typeface="Arimo" panose="020B0604020202020204" charset="0"/>
                <a:ea typeface="Arimo" panose="020B0604020202020204" charset="0"/>
                <a:cs typeface="Arimo" panose="020B0604020202020204" charset="0"/>
              </a:rPr>
              <a:t>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31</a:t>
            </a:fld>
            <a:endParaRPr sz="1733" dirty="0"/>
          </a:p>
        </p:txBody>
      </p:sp>
    </p:spTree>
    <p:extLst>
      <p:ext uri="{BB962C8B-B14F-4D97-AF65-F5344CB8AC3E}">
        <p14:creationId xmlns:p14="http://schemas.microsoft.com/office/powerpoint/2010/main" val="2493653168"/>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en-US" sz="4000" b="1" dirty="0">
                <a:latin typeface="Arimo" panose="020B0604020202020204" charset="0"/>
                <a:ea typeface="Arimo" panose="020B0604020202020204" charset="0"/>
                <a:cs typeface="Arimo" panose="020B0604020202020204" charset="0"/>
              </a:rPr>
              <a:t>REST </a:t>
            </a:r>
            <a:r>
              <a:rPr lang="en-US" sz="4000" b="1" dirty="0" err="1">
                <a:latin typeface="Arimo" panose="020B0604020202020204" charset="0"/>
                <a:ea typeface="Arimo" panose="020B0604020202020204" charset="0"/>
                <a:cs typeface="Arimo" panose="020B0604020202020204" charset="0"/>
              </a:rPr>
              <a:t>mang</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lại</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những</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lợi</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ích</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gì</a:t>
            </a:r>
            <a:r>
              <a:rPr lang="en-US" sz="4000" b="1" dirty="0">
                <a:latin typeface="Arimo" panose="020B0604020202020204" charset="0"/>
                <a:ea typeface="Arimo" panose="020B0604020202020204" charset="0"/>
                <a:cs typeface="Arimo" panose="020B0604020202020204" charset="0"/>
              </a:rPr>
              <a:t>?</a:t>
            </a:r>
          </a:p>
          <a:p>
            <a:pPr>
              <a:spcBef>
                <a:spcPts val="1333"/>
              </a:spcBef>
              <a:spcAft>
                <a:spcPts val="1333"/>
              </a:spcAft>
              <a:buFont typeface="Arial" panose="020B0604020202020204" pitchFamily="34" charset="0"/>
              <a:buChar char="•"/>
            </a:pPr>
            <a:r>
              <a:rPr lang="vi-VN" dirty="0">
                <a:latin typeface="Arimo" panose="020B0604020202020204" charset="0"/>
                <a:ea typeface="Arimo" panose="020B0604020202020204" charset="0"/>
                <a:cs typeface="Arimo" panose="020B0604020202020204" charset="0"/>
              </a:rPr>
              <a:t>Đổi mới </a:t>
            </a:r>
          </a:p>
          <a:p>
            <a:pPr lvl="1">
              <a:spcBef>
                <a:spcPts val="1333"/>
              </a:spcBef>
              <a:spcAft>
                <a:spcPts val="1333"/>
              </a:spcAft>
              <a:buFont typeface="Wingdings" panose="05000000000000000000" pitchFamily="2" charset="2"/>
              <a:buChar char="§"/>
            </a:pPr>
            <a:r>
              <a:rPr lang="vi-VN" dirty="0">
                <a:latin typeface="Arimo" panose="020B0604020202020204" charset="0"/>
                <a:ea typeface="Arimo" panose="020B0604020202020204" charset="0"/>
                <a:cs typeface="Arimo" panose="020B0604020202020204" charset="0"/>
              </a:rPr>
              <a:t>Rất nhiều lĩnh vực có thể thay đổi khi một ứng dụng mới ra mắt</a:t>
            </a:r>
            <a:r>
              <a:rPr lang="vi-VN" dirty="0" smtClean="0">
                <a:latin typeface="Arimo" panose="020B0604020202020204" charset="0"/>
                <a:ea typeface="Arimo" panose="020B0604020202020204" charset="0"/>
                <a:cs typeface="Arimo" panose="020B0604020202020204" charset="0"/>
              </a:rPr>
              <a:t>. </a:t>
            </a:r>
            <a:endParaRPr lang="en-US" dirty="0" smtClean="0">
              <a:latin typeface="Arimo" panose="020B0604020202020204" charset="0"/>
              <a:ea typeface="Arimo" panose="020B0604020202020204" charset="0"/>
              <a:cs typeface="Arimo" panose="020B0604020202020204" charset="0"/>
            </a:endParaRPr>
          </a:p>
          <a:p>
            <a:pPr lvl="1">
              <a:spcBef>
                <a:spcPts val="1333"/>
              </a:spcBef>
              <a:spcAft>
                <a:spcPts val="1333"/>
              </a:spcAft>
              <a:buFont typeface="Wingdings" panose="05000000000000000000" pitchFamily="2" charset="2"/>
              <a:buChar char="§"/>
            </a:pPr>
            <a:r>
              <a:rPr lang="vi-VN" dirty="0" smtClean="0">
                <a:latin typeface="Arimo" panose="020B0604020202020204" charset="0"/>
                <a:ea typeface="Arimo" panose="020B0604020202020204" charset="0"/>
                <a:cs typeface="Arimo" panose="020B0604020202020204" charset="0"/>
              </a:rPr>
              <a:t>Doanh </a:t>
            </a:r>
            <a:r>
              <a:rPr lang="vi-VN" dirty="0">
                <a:latin typeface="Arimo" panose="020B0604020202020204" charset="0"/>
                <a:ea typeface="Arimo" panose="020B0604020202020204" charset="0"/>
                <a:cs typeface="Arimo" panose="020B0604020202020204" charset="0"/>
              </a:rPr>
              <a:t>nghiệp cần khẩn trương phản ứng và hỗ trợ việc triển khai nhanh chóng các dịch vụ đổi mới. </a:t>
            </a:r>
            <a:r>
              <a:rPr lang="vi-VN" dirty="0" smtClean="0">
                <a:latin typeface="Arimo" panose="020B0604020202020204" charset="0"/>
                <a:ea typeface="Arimo" panose="020B0604020202020204" charset="0"/>
                <a:cs typeface="Arimo" panose="020B0604020202020204" charset="0"/>
              </a:rPr>
              <a:t>Họ </a:t>
            </a:r>
            <a:r>
              <a:rPr lang="vi-VN" dirty="0">
                <a:latin typeface="Arimo" panose="020B0604020202020204" charset="0"/>
                <a:ea typeface="Arimo" panose="020B0604020202020204" charset="0"/>
                <a:cs typeface="Arimo" panose="020B0604020202020204" charset="0"/>
              </a:rPr>
              <a:t>có thể thực hiện việc này bằng cách thực hiện các thay đổi ở cấp độ API mà không cần phải viết lại toàn bộ mã.</a:t>
            </a:r>
            <a:endParaRPr lang="en-US" dirty="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smtClean="0">
                <a:latin typeface="Arimo" panose="020B0604020202020204" charset="0"/>
                <a:ea typeface="Arimo" panose="020B0604020202020204" charset="0"/>
                <a:cs typeface="Arimo" panose="020B0604020202020204" charset="0"/>
              </a:rPr>
              <a:t>2.Tổng </a:t>
            </a:r>
            <a:r>
              <a:rPr lang="en-US" sz="5400" b="1" dirty="0" err="1" smtClean="0">
                <a:latin typeface="Arimo" panose="020B0604020202020204" charset="0"/>
                <a:ea typeface="Arimo" panose="020B0604020202020204" charset="0"/>
                <a:cs typeface="Arimo" panose="020B0604020202020204" charset="0"/>
              </a:rPr>
              <a:t>quan</a:t>
            </a:r>
            <a:r>
              <a:rPr lang="en-US" sz="5400" b="1" dirty="0">
                <a:latin typeface="Arimo" panose="020B0604020202020204" charset="0"/>
                <a:ea typeface="Arimo" panose="020B0604020202020204" charset="0"/>
                <a:cs typeface="Arimo" panose="020B0604020202020204" charset="0"/>
              </a:rPr>
              <a:t> </a:t>
            </a:r>
            <a:r>
              <a:rPr lang="en-US" sz="5400" b="1" dirty="0" smtClean="0">
                <a:latin typeface="Arimo" panose="020B0604020202020204" charset="0"/>
                <a:ea typeface="Arimo" panose="020B0604020202020204" charset="0"/>
                <a:cs typeface="Arimo" panose="020B0604020202020204" charset="0"/>
              </a:rPr>
              <a:t>REST </a:t>
            </a:r>
            <a:r>
              <a:rPr lang="en-US" sz="5400" b="1" dirty="0" smtClean="0">
                <a:latin typeface="Arimo" panose="020B0604020202020204" charset="0"/>
                <a:ea typeface="Arimo" panose="020B0604020202020204" charset="0"/>
                <a:cs typeface="Arimo" panose="020B0604020202020204" charset="0"/>
              </a:rPr>
              <a:t>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32</a:t>
            </a:fld>
            <a:endParaRPr sz="1733" dirty="0"/>
          </a:p>
        </p:txBody>
      </p:sp>
    </p:spTree>
    <p:extLst>
      <p:ext uri="{BB962C8B-B14F-4D97-AF65-F5344CB8AC3E}">
        <p14:creationId xmlns:p14="http://schemas.microsoft.com/office/powerpoint/2010/main" val="3333249770"/>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en-US" sz="4000" b="1" dirty="0">
                <a:latin typeface="Arimo" panose="020B0604020202020204" charset="0"/>
                <a:ea typeface="Arimo" panose="020B0604020202020204" charset="0"/>
                <a:cs typeface="Arimo" panose="020B0604020202020204" charset="0"/>
              </a:rPr>
              <a:t>REST </a:t>
            </a:r>
            <a:r>
              <a:rPr lang="en-US" sz="4000" b="1" dirty="0" err="1">
                <a:latin typeface="Arimo" panose="020B0604020202020204" charset="0"/>
                <a:ea typeface="Arimo" panose="020B0604020202020204" charset="0"/>
                <a:cs typeface="Arimo" panose="020B0604020202020204" charset="0"/>
              </a:rPr>
              <a:t>mang</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lại</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những</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lợi</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ích</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gì</a:t>
            </a:r>
            <a:r>
              <a:rPr lang="en-US" sz="4000" b="1" dirty="0">
                <a:latin typeface="Arimo" panose="020B0604020202020204" charset="0"/>
                <a:ea typeface="Arimo" panose="020B0604020202020204" charset="0"/>
                <a:cs typeface="Arimo" panose="020B0604020202020204" charset="0"/>
              </a:rPr>
              <a:t>?</a:t>
            </a:r>
          </a:p>
          <a:p>
            <a:pPr>
              <a:spcBef>
                <a:spcPts val="1333"/>
              </a:spcBef>
              <a:spcAft>
                <a:spcPts val="1333"/>
              </a:spcAft>
              <a:buFont typeface="Arial" panose="020B0604020202020204" pitchFamily="34" charset="0"/>
              <a:buChar char="•"/>
            </a:pPr>
            <a:r>
              <a:rPr lang="vi-VN" dirty="0">
                <a:latin typeface="Arimo" panose="020B0604020202020204" charset="0"/>
                <a:ea typeface="Arimo" panose="020B0604020202020204" charset="0"/>
                <a:cs typeface="Arimo" panose="020B0604020202020204" charset="0"/>
              </a:rPr>
              <a:t>Mở rộng</a:t>
            </a:r>
          </a:p>
          <a:p>
            <a:pPr lvl="1">
              <a:spcBef>
                <a:spcPts val="1333"/>
              </a:spcBef>
              <a:spcAft>
                <a:spcPts val="1333"/>
              </a:spcAft>
              <a:buFont typeface="Arial" panose="020B0604020202020204" pitchFamily="34" charset="0"/>
              <a:buChar char="•"/>
            </a:pPr>
            <a:r>
              <a:rPr lang="vi-VN" dirty="0">
                <a:latin typeface="Arimo" panose="020B0604020202020204" charset="0"/>
                <a:ea typeface="Arimo" panose="020B0604020202020204" charset="0"/>
                <a:cs typeface="Arimo" panose="020B0604020202020204" charset="0"/>
              </a:rPr>
              <a:t>API mang lại cơ hội độc đáo cho các doanh nghiệp để đáp ứng nhu cầu khách hàng của họ trên những nền tảng khác nhau. </a:t>
            </a:r>
            <a:endParaRPr lang="en-US" dirty="0" smtClean="0">
              <a:latin typeface="Arimo" panose="020B0604020202020204" charset="0"/>
              <a:ea typeface="Arimo" panose="020B0604020202020204" charset="0"/>
              <a:cs typeface="Arimo" panose="020B0604020202020204" charset="0"/>
            </a:endParaRPr>
          </a:p>
          <a:p>
            <a:pPr lvl="1">
              <a:spcBef>
                <a:spcPts val="1333"/>
              </a:spcBef>
              <a:spcAft>
                <a:spcPts val="1333"/>
              </a:spcAft>
              <a:buFont typeface="Arial" panose="020B0604020202020204" pitchFamily="34" charset="0"/>
              <a:buChar char="•"/>
            </a:pPr>
            <a:r>
              <a:rPr lang="vi-VN" dirty="0" smtClean="0">
                <a:latin typeface="Arimo" panose="020B0604020202020204" charset="0"/>
                <a:ea typeface="Arimo" panose="020B0604020202020204" charset="0"/>
                <a:cs typeface="Arimo" panose="020B0604020202020204" charset="0"/>
              </a:rPr>
              <a:t>Ví </a:t>
            </a:r>
            <a:r>
              <a:rPr lang="vi-VN" dirty="0">
                <a:latin typeface="Arimo" panose="020B0604020202020204" charset="0"/>
                <a:ea typeface="Arimo" panose="020B0604020202020204" charset="0"/>
                <a:cs typeface="Arimo" panose="020B0604020202020204" charset="0"/>
              </a:rPr>
              <a:t>dụ: API bản đồ cho phép tích hợp thông tin bản đồ qua các trang web, nền tảng Android, iOS, v.v. Mọi doanh nghiệp đều có thể cung cấp quyền truy cập tương tự vào cơ sở dữ liệu nội bộ của họ bằng API miễn phí hoặc trả phí.</a:t>
            </a:r>
            <a:endParaRPr lang="en-US" dirty="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smtClean="0">
                <a:latin typeface="Arimo" panose="020B0604020202020204" charset="0"/>
                <a:ea typeface="Arimo" panose="020B0604020202020204" charset="0"/>
                <a:cs typeface="Arimo" panose="020B0604020202020204" charset="0"/>
              </a:rPr>
              <a:t>2.Tổng </a:t>
            </a:r>
            <a:r>
              <a:rPr lang="en-US" sz="5400" b="1" dirty="0" err="1" smtClean="0">
                <a:latin typeface="Arimo" panose="020B0604020202020204" charset="0"/>
                <a:ea typeface="Arimo" panose="020B0604020202020204" charset="0"/>
                <a:cs typeface="Arimo" panose="020B0604020202020204" charset="0"/>
              </a:rPr>
              <a:t>quan</a:t>
            </a:r>
            <a:r>
              <a:rPr lang="en-US" sz="5400" b="1" dirty="0">
                <a:latin typeface="Arimo" panose="020B0604020202020204" charset="0"/>
                <a:ea typeface="Arimo" panose="020B0604020202020204" charset="0"/>
                <a:cs typeface="Arimo" panose="020B0604020202020204" charset="0"/>
              </a:rPr>
              <a:t> </a:t>
            </a:r>
            <a:r>
              <a:rPr lang="en-US" sz="5400" b="1" dirty="0" smtClean="0">
                <a:latin typeface="Arimo" panose="020B0604020202020204" charset="0"/>
                <a:ea typeface="Arimo" panose="020B0604020202020204" charset="0"/>
                <a:cs typeface="Arimo" panose="020B0604020202020204" charset="0"/>
              </a:rPr>
              <a:t>REST </a:t>
            </a:r>
            <a:r>
              <a:rPr lang="en-US" sz="5400" b="1" dirty="0" smtClean="0">
                <a:latin typeface="Arimo" panose="020B0604020202020204" charset="0"/>
                <a:ea typeface="Arimo" panose="020B0604020202020204" charset="0"/>
                <a:cs typeface="Arimo" panose="020B0604020202020204" charset="0"/>
              </a:rPr>
              <a:t>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33</a:t>
            </a:fld>
            <a:endParaRPr sz="1733" dirty="0"/>
          </a:p>
        </p:txBody>
      </p:sp>
    </p:spTree>
    <p:extLst>
      <p:ext uri="{BB962C8B-B14F-4D97-AF65-F5344CB8AC3E}">
        <p14:creationId xmlns:p14="http://schemas.microsoft.com/office/powerpoint/2010/main" val="1138911240"/>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en-US" sz="4000" b="1" dirty="0">
                <a:latin typeface="Arimo" panose="020B0604020202020204" charset="0"/>
                <a:ea typeface="Arimo" panose="020B0604020202020204" charset="0"/>
                <a:cs typeface="Arimo" panose="020B0604020202020204" charset="0"/>
              </a:rPr>
              <a:t>REST </a:t>
            </a:r>
            <a:r>
              <a:rPr lang="en-US" sz="4000" b="1" dirty="0" err="1">
                <a:latin typeface="Arimo" panose="020B0604020202020204" charset="0"/>
                <a:ea typeface="Arimo" panose="020B0604020202020204" charset="0"/>
                <a:cs typeface="Arimo" panose="020B0604020202020204" charset="0"/>
              </a:rPr>
              <a:t>mang</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lại</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những</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lợi</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ích</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gì</a:t>
            </a:r>
            <a:r>
              <a:rPr lang="en-US" sz="4000" b="1" dirty="0">
                <a:latin typeface="Arimo" panose="020B0604020202020204" charset="0"/>
                <a:ea typeface="Arimo" panose="020B0604020202020204" charset="0"/>
                <a:cs typeface="Arimo" panose="020B0604020202020204" charset="0"/>
              </a:rPr>
              <a:t>?</a:t>
            </a:r>
          </a:p>
          <a:p>
            <a:pPr>
              <a:spcBef>
                <a:spcPts val="1333"/>
              </a:spcBef>
              <a:spcAft>
                <a:spcPts val="1333"/>
              </a:spcAft>
              <a:buFont typeface="Arial" panose="020B0604020202020204" pitchFamily="34" charset="0"/>
              <a:buChar char="•"/>
            </a:pPr>
            <a:r>
              <a:rPr lang="vi-VN" dirty="0">
                <a:latin typeface="Arimo" panose="020B0604020202020204" charset="0"/>
                <a:ea typeface="Arimo" panose="020B0604020202020204" charset="0"/>
                <a:cs typeface="Arimo" panose="020B0604020202020204" charset="0"/>
              </a:rPr>
              <a:t>Dễ duy trì</a:t>
            </a:r>
          </a:p>
          <a:p>
            <a:pPr lvl="1">
              <a:spcBef>
                <a:spcPts val="1333"/>
              </a:spcBef>
              <a:spcAft>
                <a:spcPts val="1333"/>
              </a:spcAft>
              <a:buFont typeface="Arial" panose="020B0604020202020204" pitchFamily="34" charset="0"/>
              <a:buChar char="•"/>
            </a:pPr>
            <a:r>
              <a:rPr lang="vi-VN" dirty="0">
                <a:latin typeface="Arimo" panose="020B0604020202020204" charset="0"/>
                <a:ea typeface="Arimo" panose="020B0604020202020204" charset="0"/>
                <a:cs typeface="Arimo" panose="020B0604020202020204" charset="0"/>
              </a:rPr>
              <a:t>API đóng vai trò là cổng giữa hai hệ thống. </a:t>
            </a:r>
            <a:endParaRPr lang="en-US" dirty="0" smtClean="0">
              <a:latin typeface="Arimo" panose="020B0604020202020204" charset="0"/>
              <a:ea typeface="Arimo" panose="020B0604020202020204" charset="0"/>
              <a:cs typeface="Arimo" panose="020B0604020202020204" charset="0"/>
            </a:endParaRPr>
          </a:p>
          <a:p>
            <a:pPr lvl="1">
              <a:spcBef>
                <a:spcPts val="1333"/>
              </a:spcBef>
              <a:spcAft>
                <a:spcPts val="1333"/>
              </a:spcAft>
              <a:buFont typeface="Arial" panose="020B0604020202020204" pitchFamily="34" charset="0"/>
              <a:buChar char="•"/>
            </a:pPr>
            <a:r>
              <a:rPr lang="vi-VN" dirty="0" smtClean="0">
                <a:latin typeface="Arimo" panose="020B0604020202020204" charset="0"/>
                <a:ea typeface="Arimo" panose="020B0604020202020204" charset="0"/>
                <a:cs typeface="Arimo" panose="020B0604020202020204" charset="0"/>
              </a:rPr>
              <a:t>Mỗi </a:t>
            </a:r>
            <a:r>
              <a:rPr lang="vi-VN" dirty="0">
                <a:latin typeface="Arimo" panose="020B0604020202020204" charset="0"/>
                <a:ea typeface="Arimo" panose="020B0604020202020204" charset="0"/>
                <a:cs typeface="Arimo" panose="020B0604020202020204" charset="0"/>
              </a:rPr>
              <a:t>hệ thống đều phải thực hiện các thay đổi nội bộ để API không bị tác động. Bằng cách này, mọi sự thay đổi về mã trong tương lai do một bên thực hiện sẽ không tác động đến bên còn lại.</a:t>
            </a:r>
            <a:endParaRPr lang="en-US" dirty="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smtClean="0">
                <a:latin typeface="Arimo" panose="020B0604020202020204" charset="0"/>
                <a:ea typeface="Arimo" panose="020B0604020202020204" charset="0"/>
                <a:cs typeface="Arimo" panose="020B0604020202020204" charset="0"/>
              </a:rPr>
              <a:t>2.Tổng </a:t>
            </a:r>
            <a:r>
              <a:rPr lang="en-US" sz="5400" b="1" dirty="0" err="1" smtClean="0">
                <a:latin typeface="Arimo" panose="020B0604020202020204" charset="0"/>
                <a:ea typeface="Arimo" panose="020B0604020202020204" charset="0"/>
                <a:cs typeface="Arimo" panose="020B0604020202020204" charset="0"/>
              </a:rPr>
              <a:t>quan</a:t>
            </a:r>
            <a:r>
              <a:rPr lang="en-US" sz="5400" b="1" dirty="0">
                <a:latin typeface="Arimo" panose="020B0604020202020204" charset="0"/>
                <a:ea typeface="Arimo" panose="020B0604020202020204" charset="0"/>
                <a:cs typeface="Arimo" panose="020B0604020202020204" charset="0"/>
              </a:rPr>
              <a:t> </a:t>
            </a:r>
            <a:r>
              <a:rPr lang="en-US" sz="5400" b="1" dirty="0" smtClean="0">
                <a:latin typeface="Arimo" panose="020B0604020202020204" charset="0"/>
                <a:ea typeface="Arimo" panose="020B0604020202020204" charset="0"/>
                <a:cs typeface="Arimo" panose="020B0604020202020204" charset="0"/>
              </a:rPr>
              <a:t>REST </a:t>
            </a:r>
            <a:r>
              <a:rPr lang="en-US" sz="5400" b="1" dirty="0" smtClean="0">
                <a:latin typeface="Arimo" panose="020B0604020202020204" charset="0"/>
                <a:ea typeface="Arimo" panose="020B0604020202020204" charset="0"/>
                <a:cs typeface="Arimo" panose="020B0604020202020204" charset="0"/>
              </a:rPr>
              <a:t>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34</a:t>
            </a:fld>
            <a:endParaRPr sz="1733" dirty="0"/>
          </a:p>
        </p:txBody>
      </p:sp>
    </p:spTree>
    <p:extLst>
      <p:ext uri="{BB962C8B-B14F-4D97-AF65-F5344CB8AC3E}">
        <p14:creationId xmlns:p14="http://schemas.microsoft.com/office/powerpoint/2010/main" val="3810065359"/>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en-US" sz="4000" b="1" dirty="0" err="1" smtClean="0">
                <a:latin typeface="Arimo" panose="020B0604020202020204" charset="0"/>
                <a:ea typeface="Arimo" panose="020B0604020202020204" charset="0"/>
                <a:cs typeface="Arimo" panose="020B0604020202020204" charset="0"/>
              </a:rPr>
              <a:t>Bảo</a:t>
            </a:r>
            <a:r>
              <a:rPr lang="en-US" sz="4000" b="1" dirty="0" smtClean="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mật</a:t>
            </a:r>
            <a:r>
              <a:rPr lang="en-US" sz="4000" b="1" dirty="0">
                <a:latin typeface="Arimo" panose="020B0604020202020204" charset="0"/>
                <a:ea typeface="Arimo" panose="020B0604020202020204" charset="0"/>
                <a:cs typeface="Arimo" panose="020B0604020202020204" charset="0"/>
              </a:rPr>
              <a:t> API </a:t>
            </a:r>
            <a:r>
              <a:rPr lang="en-US" sz="4000" b="1" dirty="0" smtClean="0">
                <a:latin typeface="Arimo" panose="020B0604020202020204" charset="0"/>
                <a:ea typeface="Arimo" panose="020B0604020202020204" charset="0"/>
                <a:cs typeface="Arimo" panose="020B0604020202020204" charset="0"/>
              </a:rPr>
              <a:t>REST</a:t>
            </a:r>
          </a:p>
          <a:p>
            <a:pPr>
              <a:spcBef>
                <a:spcPts val="1333"/>
              </a:spcBef>
              <a:spcAft>
                <a:spcPts val="1333"/>
              </a:spcAft>
              <a:buFont typeface="Arial" panose="020B0604020202020204" pitchFamily="34" charset="0"/>
              <a:buChar char="•"/>
            </a:pPr>
            <a:r>
              <a:rPr lang="vi-VN" dirty="0">
                <a:latin typeface="Arimo" panose="020B0604020202020204" charset="0"/>
                <a:ea typeface="Arimo" panose="020B0604020202020204" charset="0"/>
                <a:cs typeface="Arimo" panose="020B0604020202020204" charset="0"/>
              </a:rPr>
              <a:t>Mọi API đều phải được bảo mật bằng phương thức xác thực và giám sát đầy đủ. </a:t>
            </a:r>
            <a:endParaRPr lang="en-US" dirty="0" smtClean="0">
              <a:latin typeface="Arimo" panose="020B0604020202020204" charset="0"/>
              <a:ea typeface="Arimo" panose="020B0604020202020204" charset="0"/>
              <a:cs typeface="Arimo" panose="020B0604020202020204" charset="0"/>
            </a:endParaRPr>
          </a:p>
          <a:p>
            <a:pPr>
              <a:spcBef>
                <a:spcPts val="1333"/>
              </a:spcBef>
              <a:spcAft>
                <a:spcPts val="1333"/>
              </a:spcAft>
              <a:buFont typeface="Arial" panose="020B0604020202020204" pitchFamily="34" charset="0"/>
              <a:buChar char="•"/>
            </a:pPr>
            <a:r>
              <a:rPr lang="vi-VN" dirty="0" smtClean="0">
                <a:latin typeface="Arimo" panose="020B0604020202020204" charset="0"/>
                <a:ea typeface="Arimo" panose="020B0604020202020204" charset="0"/>
                <a:cs typeface="Arimo" panose="020B0604020202020204" charset="0"/>
              </a:rPr>
              <a:t>Có </a:t>
            </a:r>
            <a:r>
              <a:rPr lang="vi-VN" dirty="0">
                <a:latin typeface="Arimo" panose="020B0604020202020204" charset="0"/>
                <a:ea typeface="Arimo" panose="020B0604020202020204" charset="0"/>
                <a:cs typeface="Arimo" panose="020B0604020202020204" charset="0"/>
              </a:rPr>
              <a:t>2 cách chính để bảo mật cho API REST</a:t>
            </a:r>
            <a:r>
              <a:rPr lang="vi-VN" dirty="0" smtClean="0">
                <a:latin typeface="Arimo" panose="020B0604020202020204" charset="0"/>
                <a:ea typeface="Arimo" panose="020B0604020202020204" charset="0"/>
                <a:cs typeface="Arimo" panose="020B0604020202020204" charset="0"/>
              </a:rPr>
              <a:t>:</a:t>
            </a:r>
            <a:endParaRPr lang="en-US" dirty="0" smtClean="0">
              <a:latin typeface="Arimo" panose="020B0604020202020204" charset="0"/>
              <a:ea typeface="Arimo" panose="020B0604020202020204" charset="0"/>
              <a:cs typeface="Arimo" panose="020B0604020202020204" charset="0"/>
            </a:endParaRPr>
          </a:p>
          <a:p>
            <a:pPr lvl="1">
              <a:spcBef>
                <a:spcPts val="1333"/>
              </a:spcBef>
              <a:spcAft>
                <a:spcPts val="1333"/>
              </a:spcAft>
              <a:buFont typeface="Wingdings" panose="05000000000000000000" pitchFamily="2" charset="2"/>
              <a:buChar char="§"/>
            </a:pPr>
            <a:r>
              <a:rPr lang="en-US" dirty="0">
                <a:latin typeface="Arimo" panose="020B0604020202020204" charset="0"/>
                <a:ea typeface="Arimo" panose="020B0604020202020204" charset="0"/>
                <a:cs typeface="Arimo" panose="020B0604020202020204" charset="0"/>
              </a:rPr>
              <a:t>Token </a:t>
            </a:r>
            <a:r>
              <a:rPr lang="en-US" dirty="0" err="1">
                <a:latin typeface="Arimo" panose="020B0604020202020204" charset="0"/>
                <a:ea typeface="Arimo" panose="020B0604020202020204" charset="0"/>
                <a:cs typeface="Arimo" panose="020B0604020202020204" charset="0"/>
              </a:rPr>
              <a:t>xác</a:t>
            </a:r>
            <a:r>
              <a:rPr lang="en-US" dirty="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thực</a:t>
            </a:r>
            <a:r>
              <a:rPr lang="en-US" dirty="0">
                <a:latin typeface="Arimo" panose="020B0604020202020204" charset="0"/>
                <a:ea typeface="Arimo" panose="020B0604020202020204" charset="0"/>
                <a:cs typeface="Arimo" panose="020B0604020202020204" charset="0"/>
              </a:rPr>
              <a:t> </a:t>
            </a:r>
            <a:endParaRPr lang="en-US" dirty="0" smtClean="0">
              <a:latin typeface="Arimo" panose="020B0604020202020204" charset="0"/>
              <a:ea typeface="Arimo" panose="020B0604020202020204" charset="0"/>
              <a:cs typeface="Arimo" panose="020B0604020202020204" charset="0"/>
            </a:endParaRPr>
          </a:p>
          <a:p>
            <a:pPr lvl="1">
              <a:spcBef>
                <a:spcPts val="1333"/>
              </a:spcBef>
              <a:spcAft>
                <a:spcPts val="1333"/>
              </a:spcAft>
              <a:buFont typeface="Wingdings" panose="05000000000000000000" pitchFamily="2" charset="2"/>
              <a:buChar char="§"/>
            </a:pPr>
            <a:r>
              <a:rPr lang="en-US" dirty="0" err="1">
                <a:latin typeface="Arimo" panose="020B0604020202020204" charset="0"/>
                <a:ea typeface="Arimo" panose="020B0604020202020204" charset="0"/>
                <a:cs typeface="Arimo" panose="020B0604020202020204" charset="0"/>
              </a:rPr>
              <a:t>Khóa</a:t>
            </a:r>
            <a:r>
              <a:rPr lang="en-US" dirty="0">
                <a:latin typeface="Arimo" panose="020B0604020202020204" charset="0"/>
                <a:ea typeface="Arimo" panose="020B0604020202020204" charset="0"/>
                <a:cs typeface="Arimo" panose="020B0604020202020204" charset="0"/>
              </a:rPr>
              <a:t> API </a:t>
            </a:r>
            <a:endParaRPr lang="en-US" dirty="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smtClean="0">
                <a:latin typeface="Arimo" panose="020B0604020202020204" charset="0"/>
                <a:ea typeface="Arimo" panose="020B0604020202020204" charset="0"/>
                <a:cs typeface="Arimo" panose="020B0604020202020204" charset="0"/>
              </a:rPr>
              <a:t>2.Tổng </a:t>
            </a:r>
            <a:r>
              <a:rPr lang="en-US" sz="5400" b="1" dirty="0" err="1" smtClean="0">
                <a:latin typeface="Arimo" panose="020B0604020202020204" charset="0"/>
                <a:ea typeface="Arimo" panose="020B0604020202020204" charset="0"/>
                <a:cs typeface="Arimo" panose="020B0604020202020204" charset="0"/>
              </a:rPr>
              <a:t>quan</a:t>
            </a:r>
            <a:r>
              <a:rPr lang="en-US" sz="5400" b="1" dirty="0">
                <a:latin typeface="Arimo" panose="020B0604020202020204" charset="0"/>
                <a:ea typeface="Arimo" panose="020B0604020202020204" charset="0"/>
                <a:cs typeface="Arimo" panose="020B0604020202020204" charset="0"/>
              </a:rPr>
              <a:t> </a:t>
            </a:r>
            <a:r>
              <a:rPr lang="en-US" sz="5400" b="1" dirty="0" smtClean="0">
                <a:latin typeface="Arimo" panose="020B0604020202020204" charset="0"/>
                <a:ea typeface="Arimo" panose="020B0604020202020204" charset="0"/>
                <a:cs typeface="Arimo" panose="020B0604020202020204" charset="0"/>
              </a:rPr>
              <a:t>REST </a:t>
            </a:r>
            <a:r>
              <a:rPr lang="en-US" sz="5400" b="1" dirty="0" smtClean="0">
                <a:latin typeface="Arimo" panose="020B0604020202020204" charset="0"/>
                <a:ea typeface="Arimo" panose="020B0604020202020204" charset="0"/>
                <a:cs typeface="Arimo" panose="020B0604020202020204" charset="0"/>
              </a:rPr>
              <a:t>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35</a:t>
            </a:fld>
            <a:endParaRPr sz="1733" dirty="0"/>
          </a:p>
        </p:txBody>
      </p:sp>
    </p:spTree>
    <p:extLst>
      <p:ext uri="{BB962C8B-B14F-4D97-AF65-F5344CB8AC3E}">
        <p14:creationId xmlns:p14="http://schemas.microsoft.com/office/powerpoint/2010/main" val="2837633062"/>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en-US" sz="4000" b="1" dirty="0" err="1" smtClean="0">
                <a:latin typeface="Arimo" panose="020B0604020202020204" charset="0"/>
                <a:ea typeface="Arimo" panose="020B0604020202020204" charset="0"/>
                <a:cs typeface="Arimo" panose="020B0604020202020204" charset="0"/>
              </a:rPr>
              <a:t>Bảo</a:t>
            </a:r>
            <a:r>
              <a:rPr lang="en-US" sz="4000" b="1" dirty="0" smtClean="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mật</a:t>
            </a:r>
            <a:r>
              <a:rPr lang="en-US" sz="4000" b="1" dirty="0">
                <a:latin typeface="Arimo" panose="020B0604020202020204" charset="0"/>
                <a:ea typeface="Arimo" panose="020B0604020202020204" charset="0"/>
                <a:cs typeface="Arimo" panose="020B0604020202020204" charset="0"/>
              </a:rPr>
              <a:t> API </a:t>
            </a:r>
            <a:r>
              <a:rPr lang="en-US" sz="4000" b="1" dirty="0" smtClean="0">
                <a:latin typeface="Arimo" panose="020B0604020202020204" charset="0"/>
                <a:ea typeface="Arimo" panose="020B0604020202020204" charset="0"/>
                <a:cs typeface="Arimo" panose="020B0604020202020204" charset="0"/>
              </a:rPr>
              <a:t>REST</a:t>
            </a:r>
          </a:p>
          <a:p>
            <a:pPr>
              <a:spcBef>
                <a:spcPts val="1333"/>
              </a:spcBef>
              <a:spcAft>
                <a:spcPts val="1333"/>
              </a:spcAft>
              <a:buFont typeface="Arial" panose="020B0604020202020204" pitchFamily="34" charset="0"/>
              <a:buChar char="•"/>
            </a:pPr>
            <a:r>
              <a:rPr lang="vi-VN" dirty="0" smtClean="0">
                <a:latin typeface="Arimo" panose="020B0604020202020204" charset="0"/>
                <a:ea typeface="Arimo" panose="020B0604020202020204" charset="0"/>
                <a:cs typeface="Arimo" panose="020B0604020202020204" charset="0"/>
              </a:rPr>
              <a:t>Token </a:t>
            </a:r>
            <a:r>
              <a:rPr lang="vi-VN" dirty="0">
                <a:latin typeface="Arimo" panose="020B0604020202020204" charset="0"/>
                <a:ea typeface="Arimo" panose="020B0604020202020204" charset="0"/>
                <a:cs typeface="Arimo" panose="020B0604020202020204" charset="0"/>
              </a:rPr>
              <a:t>xác thực </a:t>
            </a:r>
          </a:p>
          <a:p>
            <a:pPr lvl="1">
              <a:spcBef>
                <a:spcPts val="1333"/>
              </a:spcBef>
              <a:spcAft>
                <a:spcPts val="1333"/>
              </a:spcAft>
              <a:buFont typeface="Wingdings" panose="05000000000000000000" pitchFamily="2" charset="2"/>
              <a:buChar char="§"/>
            </a:pPr>
            <a:r>
              <a:rPr lang="vi-VN" dirty="0">
                <a:latin typeface="Arimo" panose="020B0604020202020204" charset="0"/>
                <a:ea typeface="Arimo" panose="020B0604020202020204" charset="0"/>
                <a:cs typeface="Arimo" panose="020B0604020202020204" charset="0"/>
              </a:rPr>
              <a:t>Những token này được sử dụng để cho phép người dùng thực hiện lệnh gọi API. </a:t>
            </a:r>
            <a:endParaRPr lang="en-US" dirty="0" smtClean="0">
              <a:latin typeface="Arimo" panose="020B0604020202020204" charset="0"/>
              <a:ea typeface="Arimo" panose="020B0604020202020204" charset="0"/>
              <a:cs typeface="Arimo" panose="020B0604020202020204" charset="0"/>
            </a:endParaRPr>
          </a:p>
          <a:p>
            <a:pPr lvl="1">
              <a:spcBef>
                <a:spcPts val="1333"/>
              </a:spcBef>
              <a:spcAft>
                <a:spcPts val="1333"/>
              </a:spcAft>
              <a:buFont typeface="Wingdings" panose="05000000000000000000" pitchFamily="2" charset="2"/>
              <a:buChar char="§"/>
            </a:pPr>
            <a:r>
              <a:rPr lang="vi-VN" dirty="0" smtClean="0">
                <a:latin typeface="Arimo" panose="020B0604020202020204" charset="0"/>
                <a:ea typeface="Arimo" panose="020B0604020202020204" charset="0"/>
                <a:cs typeface="Arimo" panose="020B0604020202020204" charset="0"/>
              </a:rPr>
              <a:t>Token </a:t>
            </a:r>
            <a:r>
              <a:rPr lang="vi-VN" dirty="0">
                <a:latin typeface="Arimo" panose="020B0604020202020204" charset="0"/>
                <a:ea typeface="Arimo" panose="020B0604020202020204" charset="0"/>
                <a:cs typeface="Arimo" panose="020B0604020202020204" charset="0"/>
              </a:rPr>
              <a:t>xác thực kiểm tra xem thông tin nhận dạng người dùng nhập có chính xác không và họ có quyền truy cập lệnh gọi API cụ thể đó không. </a:t>
            </a:r>
            <a:endParaRPr lang="en-US" dirty="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smtClean="0">
                <a:latin typeface="Arimo" panose="020B0604020202020204" charset="0"/>
                <a:ea typeface="Arimo" panose="020B0604020202020204" charset="0"/>
                <a:cs typeface="Arimo" panose="020B0604020202020204" charset="0"/>
              </a:rPr>
              <a:t>2.Tổng </a:t>
            </a:r>
            <a:r>
              <a:rPr lang="en-US" sz="5400" b="1" dirty="0" err="1" smtClean="0">
                <a:latin typeface="Arimo" panose="020B0604020202020204" charset="0"/>
                <a:ea typeface="Arimo" panose="020B0604020202020204" charset="0"/>
                <a:cs typeface="Arimo" panose="020B0604020202020204" charset="0"/>
              </a:rPr>
              <a:t>quan</a:t>
            </a:r>
            <a:r>
              <a:rPr lang="en-US" sz="5400" b="1" dirty="0">
                <a:latin typeface="Arimo" panose="020B0604020202020204" charset="0"/>
                <a:ea typeface="Arimo" panose="020B0604020202020204" charset="0"/>
                <a:cs typeface="Arimo" panose="020B0604020202020204" charset="0"/>
              </a:rPr>
              <a:t> </a:t>
            </a:r>
            <a:r>
              <a:rPr lang="en-US" sz="5400" b="1" dirty="0" smtClean="0">
                <a:latin typeface="Arimo" panose="020B0604020202020204" charset="0"/>
                <a:ea typeface="Arimo" panose="020B0604020202020204" charset="0"/>
                <a:cs typeface="Arimo" panose="020B0604020202020204" charset="0"/>
              </a:rPr>
              <a:t>REST </a:t>
            </a:r>
            <a:r>
              <a:rPr lang="en-US" sz="5400" b="1" dirty="0" smtClean="0">
                <a:latin typeface="Arimo" panose="020B0604020202020204" charset="0"/>
                <a:ea typeface="Arimo" panose="020B0604020202020204" charset="0"/>
                <a:cs typeface="Arimo" panose="020B0604020202020204" charset="0"/>
              </a:rPr>
              <a:t>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36</a:t>
            </a:fld>
            <a:endParaRPr sz="1733" dirty="0"/>
          </a:p>
        </p:txBody>
      </p:sp>
    </p:spTree>
    <p:extLst>
      <p:ext uri="{BB962C8B-B14F-4D97-AF65-F5344CB8AC3E}">
        <p14:creationId xmlns:p14="http://schemas.microsoft.com/office/powerpoint/2010/main" val="3844865089"/>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en-US" sz="4000" b="1" dirty="0" err="1" smtClean="0">
                <a:latin typeface="Arimo" panose="020B0604020202020204" charset="0"/>
                <a:ea typeface="Arimo" panose="020B0604020202020204" charset="0"/>
                <a:cs typeface="Arimo" panose="020B0604020202020204" charset="0"/>
              </a:rPr>
              <a:t>Bảo</a:t>
            </a:r>
            <a:r>
              <a:rPr lang="en-US" sz="4000" b="1" dirty="0" smtClean="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mật</a:t>
            </a:r>
            <a:r>
              <a:rPr lang="en-US" sz="4000" b="1" dirty="0">
                <a:latin typeface="Arimo" panose="020B0604020202020204" charset="0"/>
                <a:ea typeface="Arimo" panose="020B0604020202020204" charset="0"/>
                <a:cs typeface="Arimo" panose="020B0604020202020204" charset="0"/>
              </a:rPr>
              <a:t> API </a:t>
            </a:r>
            <a:r>
              <a:rPr lang="en-US" sz="4000" b="1" dirty="0" smtClean="0">
                <a:latin typeface="Arimo" panose="020B0604020202020204" charset="0"/>
                <a:ea typeface="Arimo" panose="020B0604020202020204" charset="0"/>
                <a:cs typeface="Arimo" panose="020B0604020202020204" charset="0"/>
              </a:rPr>
              <a:t>REST</a:t>
            </a:r>
          </a:p>
          <a:p>
            <a:pPr>
              <a:spcBef>
                <a:spcPts val="1333"/>
              </a:spcBef>
              <a:spcAft>
                <a:spcPts val="1333"/>
              </a:spcAft>
              <a:buFont typeface="Arial" panose="020B0604020202020204" pitchFamily="34" charset="0"/>
              <a:buChar char="•"/>
            </a:pPr>
            <a:r>
              <a:rPr lang="vi-VN" dirty="0">
                <a:latin typeface="Arimo" panose="020B0604020202020204" charset="0"/>
                <a:ea typeface="Arimo" panose="020B0604020202020204" charset="0"/>
                <a:cs typeface="Arimo" panose="020B0604020202020204" charset="0"/>
              </a:rPr>
              <a:t>Khóa API </a:t>
            </a:r>
          </a:p>
          <a:p>
            <a:pPr lvl="1">
              <a:spcBef>
                <a:spcPts val="1333"/>
              </a:spcBef>
              <a:spcAft>
                <a:spcPts val="1333"/>
              </a:spcAft>
              <a:buFont typeface="Wingdings" panose="05000000000000000000" pitchFamily="2" charset="2"/>
              <a:buChar char="§"/>
            </a:pPr>
            <a:r>
              <a:rPr lang="vi-VN" dirty="0">
                <a:latin typeface="Arimo" panose="020B0604020202020204" charset="0"/>
                <a:ea typeface="Arimo" panose="020B0604020202020204" charset="0"/>
                <a:cs typeface="Arimo" panose="020B0604020202020204" charset="0"/>
              </a:rPr>
              <a:t>Khóa API xác thực chương trình hoặc ứng dụng thực hiện lệnh gọi API</a:t>
            </a:r>
            <a:r>
              <a:rPr lang="vi-VN" dirty="0" smtClean="0">
                <a:latin typeface="Arimo" panose="020B0604020202020204" charset="0"/>
                <a:ea typeface="Arimo" panose="020B0604020202020204" charset="0"/>
                <a:cs typeface="Arimo" panose="020B0604020202020204" charset="0"/>
              </a:rPr>
              <a:t>.</a:t>
            </a:r>
            <a:endParaRPr lang="en-US" dirty="0" smtClean="0">
              <a:latin typeface="Arimo" panose="020B0604020202020204" charset="0"/>
              <a:ea typeface="Arimo" panose="020B0604020202020204" charset="0"/>
              <a:cs typeface="Arimo" panose="020B0604020202020204" charset="0"/>
            </a:endParaRPr>
          </a:p>
          <a:p>
            <a:pPr lvl="1">
              <a:spcBef>
                <a:spcPts val="1333"/>
              </a:spcBef>
              <a:spcAft>
                <a:spcPts val="1333"/>
              </a:spcAft>
              <a:buFont typeface="Wingdings" panose="05000000000000000000" pitchFamily="2" charset="2"/>
              <a:buChar char="§"/>
            </a:pPr>
            <a:r>
              <a:rPr lang="vi-VN" dirty="0" smtClean="0">
                <a:latin typeface="Arimo" panose="020B0604020202020204" charset="0"/>
                <a:ea typeface="Arimo" panose="020B0604020202020204" charset="0"/>
                <a:cs typeface="Arimo" panose="020B0604020202020204" charset="0"/>
              </a:rPr>
              <a:t> </a:t>
            </a:r>
            <a:r>
              <a:rPr lang="vi-VN" dirty="0">
                <a:latin typeface="Arimo" panose="020B0604020202020204" charset="0"/>
                <a:ea typeface="Arimo" panose="020B0604020202020204" charset="0"/>
                <a:cs typeface="Arimo" panose="020B0604020202020204" charset="0"/>
              </a:rPr>
              <a:t>Các khóa này nhận dạng ứng dụng và đảm bảo khóa có quyền truy cập cần thiết để thực hiện lệnh gọi API cụ thể. </a:t>
            </a:r>
            <a:endParaRPr lang="en-US" dirty="0" smtClean="0">
              <a:latin typeface="Arimo" panose="020B0604020202020204" charset="0"/>
              <a:ea typeface="Arimo" panose="020B0604020202020204" charset="0"/>
              <a:cs typeface="Arimo" panose="020B0604020202020204" charset="0"/>
            </a:endParaRPr>
          </a:p>
          <a:p>
            <a:pPr lvl="1">
              <a:spcBef>
                <a:spcPts val="1333"/>
              </a:spcBef>
              <a:spcAft>
                <a:spcPts val="1333"/>
              </a:spcAft>
              <a:buFont typeface="Wingdings" panose="05000000000000000000" pitchFamily="2" charset="2"/>
              <a:buChar char="§"/>
            </a:pPr>
            <a:r>
              <a:rPr lang="vi-VN" dirty="0" smtClean="0">
                <a:latin typeface="Arimo" panose="020B0604020202020204" charset="0"/>
                <a:ea typeface="Arimo" panose="020B0604020202020204" charset="0"/>
                <a:cs typeface="Arimo" panose="020B0604020202020204" charset="0"/>
              </a:rPr>
              <a:t>Khóa </a:t>
            </a:r>
            <a:r>
              <a:rPr lang="vi-VN" dirty="0">
                <a:latin typeface="Arimo" panose="020B0604020202020204" charset="0"/>
                <a:ea typeface="Arimo" panose="020B0604020202020204" charset="0"/>
                <a:cs typeface="Arimo" panose="020B0604020202020204" charset="0"/>
              </a:rPr>
              <a:t>API không bảo mật như token nhưng chúng cho phép giám sát API để thu thập dữ liệu về việc sử </a:t>
            </a:r>
            <a:r>
              <a:rPr lang="vi-VN" dirty="0" smtClean="0">
                <a:latin typeface="Arimo" panose="020B0604020202020204" charset="0"/>
                <a:ea typeface="Arimo" panose="020B0604020202020204" charset="0"/>
                <a:cs typeface="Arimo" panose="020B0604020202020204" charset="0"/>
              </a:rPr>
              <a:t>dụng</a:t>
            </a:r>
            <a:r>
              <a:rPr lang="en-US" dirty="0" smtClean="0">
                <a:latin typeface="Arimo" panose="020B0604020202020204" charset="0"/>
                <a:ea typeface="Arimo" panose="020B0604020202020204" charset="0"/>
                <a:cs typeface="Arimo" panose="020B0604020202020204" charset="0"/>
              </a:rPr>
              <a:t>.</a:t>
            </a:r>
            <a:endParaRPr lang="en-US" dirty="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smtClean="0">
                <a:latin typeface="Arimo" panose="020B0604020202020204" charset="0"/>
                <a:ea typeface="Arimo" panose="020B0604020202020204" charset="0"/>
                <a:cs typeface="Arimo" panose="020B0604020202020204" charset="0"/>
              </a:rPr>
              <a:t>2.Tổng </a:t>
            </a:r>
            <a:r>
              <a:rPr lang="en-US" sz="5400" b="1" dirty="0" err="1" smtClean="0">
                <a:latin typeface="Arimo" panose="020B0604020202020204" charset="0"/>
                <a:ea typeface="Arimo" panose="020B0604020202020204" charset="0"/>
                <a:cs typeface="Arimo" panose="020B0604020202020204" charset="0"/>
              </a:rPr>
              <a:t>quan</a:t>
            </a:r>
            <a:r>
              <a:rPr lang="en-US" sz="5400" b="1" dirty="0">
                <a:latin typeface="Arimo" panose="020B0604020202020204" charset="0"/>
                <a:ea typeface="Arimo" panose="020B0604020202020204" charset="0"/>
                <a:cs typeface="Arimo" panose="020B0604020202020204" charset="0"/>
              </a:rPr>
              <a:t> </a:t>
            </a:r>
            <a:r>
              <a:rPr lang="en-US" sz="5400" b="1" dirty="0" smtClean="0">
                <a:latin typeface="Arimo" panose="020B0604020202020204" charset="0"/>
                <a:ea typeface="Arimo" panose="020B0604020202020204" charset="0"/>
                <a:cs typeface="Arimo" panose="020B0604020202020204" charset="0"/>
              </a:rPr>
              <a:t>REST </a:t>
            </a:r>
            <a:r>
              <a:rPr lang="en-US" sz="5400" b="1" dirty="0" smtClean="0">
                <a:latin typeface="Arimo" panose="020B0604020202020204" charset="0"/>
                <a:ea typeface="Arimo" panose="020B0604020202020204" charset="0"/>
                <a:cs typeface="Arimo" panose="020B0604020202020204" charset="0"/>
              </a:rPr>
              <a:t>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37</a:t>
            </a:fld>
            <a:endParaRPr sz="1733" dirty="0"/>
          </a:p>
        </p:txBody>
      </p:sp>
    </p:spTree>
    <p:extLst>
      <p:ext uri="{BB962C8B-B14F-4D97-AF65-F5344CB8AC3E}">
        <p14:creationId xmlns:p14="http://schemas.microsoft.com/office/powerpoint/2010/main" val="3991823878"/>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en-US" sz="4000" b="1" dirty="0" err="1">
                <a:latin typeface="Arimo" panose="020B0604020202020204" charset="0"/>
                <a:ea typeface="Arimo" panose="020B0604020202020204" charset="0"/>
                <a:cs typeface="Arimo" panose="020B0604020202020204" charset="0"/>
              </a:rPr>
              <a:t>Khái</a:t>
            </a:r>
            <a:r>
              <a:rPr lang="en-US" sz="4000" b="1" dirty="0">
                <a:latin typeface="Arimo" panose="020B0604020202020204" charset="0"/>
                <a:ea typeface="Arimo" panose="020B0604020202020204" charset="0"/>
                <a:cs typeface="Arimo" panose="020B0604020202020204" charset="0"/>
              </a:rPr>
              <a:t> </a:t>
            </a:r>
            <a:r>
              <a:rPr lang="en-US" sz="4000" b="1" dirty="0" err="1" smtClean="0">
                <a:latin typeface="Arimo" panose="020B0604020202020204" charset="0"/>
                <a:ea typeface="Arimo" panose="020B0604020202020204" charset="0"/>
                <a:cs typeface="Arimo" panose="020B0604020202020204" charset="0"/>
              </a:rPr>
              <a:t>niệm</a:t>
            </a:r>
            <a:r>
              <a:rPr lang="en-US" sz="4000" b="1" dirty="0">
                <a:latin typeface="Arimo" panose="020B0604020202020204" charset="0"/>
                <a:ea typeface="Arimo" panose="020B0604020202020204" charset="0"/>
                <a:cs typeface="Arimo" panose="020B0604020202020204" charset="0"/>
              </a:rPr>
              <a:t> RESTful </a:t>
            </a:r>
            <a:r>
              <a:rPr lang="en-US" sz="4000" b="1" dirty="0" smtClean="0">
                <a:latin typeface="Arimo" panose="020B0604020202020204" charset="0"/>
                <a:ea typeface="Arimo" panose="020B0604020202020204" charset="0"/>
                <a:cs typeface="Arimo" panose="020B0604020202020204" charset="0"/>
              </a:rPr>
              <a:t>API</a:t>
            </a:r>
          </a:p>
          <a:p>
            <a:pPr>
              <a:spcBef>
                <a:spcPts val="1333"/>
              </a:spcBef>
              <a:spcAft>
                <a:spcPts val="1333"/>
              </a:spcAft>
              <a:buFont typeface="Arial" panose="020B0604020202020204" pitchFamily="34" charset="0"/>
              <a:buChar char="•"/>
            </a:pPr>
            <a:r>
              <a:rPr lang="vi-VN" dirty="0">
                <a:latin typeface="Arimo" panose="020B0604020202020204" charset="0"/>
                <a:ea typeface="Arimo" panose="020B0604020202020204" charset="0"/>
                <a:cs typeface="Arimo" panose="020B0604020202020204" charset="0"/>
              </a:rPr>
              <a:t>RESTful </a:t>
            </a:r>
            <a:r>
              <a:rPr lang="vi-VN" dirty="0" smtClean="0">
                <a:latin typeface="Arimo" panose="020B0604020202020204" charset="0"/>
                <a:ea typeface="Arimo" panose="020B0604020202020204" charset="0"/>
                <a:cs typeface="Arimo" panose="020B0604020202020204" charset="0"/>
              </a:rPr>
              <a:t>API</a:t>
            </a:r>
            <a:r>
              <a:rPr lang="en-US" dirty="0" smtClean="0">
                <a:latin typeface="Arimo" panose="020B0604020202020204" charset="0"/>
                <a:ea typeface="Arimo" panose="020B0604020202020204" charset="0"/>
                <a:cs typeface="Arimo" panose="020B0604020202020204" charset="0"/>
              </a:rPr>
              <a:t> </a:t>
            </a:r>
            <a:r>
              <a:rPr lang="vi-VN" dirty="0" smtClean="0">
                <a:latin typeface="Arimo" panose="020B0604020202020204" charset="0"/>
                <a:ea typeface="Arimo" panose="020B0604020202020204" charset="0"/>
                <a:cs typeface="Arimo" panose="020B0604020202020204" charset="0"/>
              </a:rPr>
              <a:t>là </a:t>
            </a:r>
            <a:r>
              <a:rPr lang="vi-VN" dirty="0">
                <a:latin typeface="Arimo" panose="020B0604020202020204" charset="0"/>
                <a:ea typeface="Arimo" panose="020B0604020202020204" charset="0"/>
                <a:cs typeface="Arimo" panose="020B0604020202020204" charset="0"/>
              </a:rPr>
              <a:t>một tiêu chuẩn dùng trong việc thiết kế các API cho các ứng dụng web để quản lý các </a:t>
            </a:r>
            <a:r>
              <a:rPr lang="vi-VN" dirty="0" smtClean="0">
                <a:latin typeface="Arimo" panose="020B0604020202020204" charset="0"/>
                <a:ea typeface="Arimo" panose="020B0604020202020204" charset="0"/>
                <a:cs typeface="Arimo" panose="020B0604020202020204" charset="0"/>
              </a:rPr>
              <a:t>resource.</a:t>
            </a:r>
            <a:endParaRPr lang="en-US" dirty="0" smtClean="0">
              <a:latin typeface="Arimo" panose="020B0604020202020204" charset="0"/>
              <a:ea typeface="Arimo" panose="020B0604020202020204" charset="0"/>
              <a:cs typeface="Arimo" panose="020B0604020202020204" charset="0"/>
            </a:endParaRPr>
          </a:p>
          <a:p>
            <a:pPr>
              <a:spcBef>
                <a:spcPts val="1333"/>
              </a:spcBef>
              <a:spcAft>
                <a:spcPts val="1333"/>
              </a:spcAft>
              <a:buFont typeface="Arial" panose="020B0604020202020204" pitchFamily="34" charset="0"/>
              <a:buChar char="•"/>
            </a:pPr>
            <a:r>
              <a:rPr lang="vi-VN" dirty="0" smtClean="0">
                <a:latin typeface="Arimo" panose="020B0604020202020204" charset="0"/>
                <a:ea typeface="Arimo" panose="020B0604020202020204" charset="0"/>
                <a:cs typeface="Arimo" panose="020B0604020202020204" charset="0"/>
              </a:rPr>
              <a:t>RESTful </a:t>
            </a:r>
            <a:r>
              <a:rPr lang="vi-VN" dirty="0">
                <a:latin typeface="Arimo" panose="020B0604020202020204" charset="0"/>
                <a:ea typeface="Arimo" panose="020B0604020202020204" charset="0"/>
                <a:cs typeface="Arimo" panose="020B0604020202020204" charset="0"/>
              </a:rPr>
              <a:t>là một trong những kiểu thiết kế API được sử dụng phổ biến ngày nay để cho các ứng dụng (web, mobile…) khác nhau giao tiếp với nhau.</a:t>
            </a:r>
            <a:endParaRPr lang="en-US" dirty="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a:latin typeface="Arimo" panose="020B0604020202020204" charset="0"/>
                <a:ea typeface="Arimo" panose="020B0604020202020204" charset="0"/>
                <a:cs typeface="Arimo" panose="020B0604020202020204" charset="0"/>
              </a:rPr>
              <a:t>2.Tổng </a:t>
            </a:r>
            <a:r>
              <a:rPr lang="en-US" sz="5400" b="1" dirty="0" err="1" smtClean="0">
                <a:latin typeface="Arimo" panose="020B0604020202020204" charset="0"/>
                <a:ea typeface="Arimo" panose="020B0604020202020204" charset="0"/>
                <a:cs typeface="Arimo" panose="020B0604020202020204" charset="0"/>
              </a:rPr>
              <a:t>quan</a:t>
            </a:r>
            <a:r>
              <a:rPr lang="en-US" sz="5400" b="1" dirty="0">
                <a:latin typeface="Arimo" panose="020B0604020202020204" charset="0"/>
                <a:ea typeface="Arimo" panose="020B0604020202020204" charset="0"/>
                <a:cs typeface="Arimo" panose="020B0604020202020204" charset="0"/>
              </a:rPr>
              <a:t> </a:t>
            </a:r>
            <a:r>
              <a:rPr lang="en-US" sz="5400" b="1" dirty="0" smtClean="0">
                <a:latin typeface="Arimo" panose="020B0604020202020204" charset="0"/>
                <a:ea typeface="Arimo" panose="020B0604020202020204" charset="0"/>
                <a:cs typeface="Arimo" panose="020B0604020202020204" charset="0"/>
              </a:rPr>
              <a:t>REST </a:t>
            </a:r>
            <a:r>
              <a:rPr lang="en-US" sz="5400" b="1" dirty="0" smtClean="0">
                <a:latin typeface="Arimo" panose="020B0604020202020204" charset="0"/>
                <a:ea typeface="Arimo" panose="020B0604020202020204" charset="0"/>
                <a:cs typeface="Arimo" panose="020B0604020202020204" charset="0"/>
              </a:rPr>
              <a:t>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38</a:t>
            </a:fld>
            <a:endParaRPr sz="1733" dirty="0"/>
          </a:p>
        </p:txBody>
      </p:sp>
    </p:spTree>
    <p:extLst>
      <p:ext uri="{BB962C8B-B14F-4D97-AF65-F5344CB8AC3E}">
        <p14:creationId xmlns:p14="http://schemas.microsoft.com/office/powerpoint/2010/main" val="1820674710"/>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marL="0" indent="0">
              <a:spcBef>
                <a:spcPts val="1333"/>
              </a:spcBef>
              <a:spcAft>
                <a:spcPts val="1333"/>
              </a:spcAft>
              <a:buNone/>
            </a:pPr>
            <a:endParaRPr lang="en-US" dirty="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a:latin typeface="Arimo" panose="020B0604020202020204" charset="0"/>
                <a:ea typeface="Arimo" panose="020B0604020202020204" charset="0"/>
                <a:cs typeface="Arimo" panose="020B0604020202020204" charset="0"/>
              </a:rPr>
              <a:t>2.Tổng </a:t>
            </a:r>
            <a:r>
              <a:rPr lang="en-US" sz="5400" b="1" dirty="0" err="1" smtClean="0">
                <a:latin typeface="Arimo" panose="020B0604020202020204" charset="0"/>
                <a:ea typeface="Arimo" panose="020B0604020202020204" charset="0"/>
                <a:cs typeface="Arimo" panose="020B0604020202020204" charset="0"/>
              </a:rPr>
              <a:t>quan</a:t>
            </a:r>
            <a:r>
              <a:rPr lang="en-US" sz="5400" b="1" dirty="0">
                <a:latin typeface="Arimo" panose="020B0604020202020204" charset="0"/>
                <a:ea typeface="Arimo" panose="020B0604020202020204" charset="0"/>
                <a:cs typeface="Arimo" panose="020B0604020202020204" charset="0"/>
              </a:rPr>
              <a:t> </a:t>
            </a:r>
            <a:r>
              <a:rPr lang="en-US" sz="5400" b="1" dirty="0" smtClean="0">
                <a:latin typeface="Arimo" panose="020B0604020202020204" charset="0"/>
                <a:ea typeface="Arimo" panose="020B0604020202020204" charset="0"/>
                <a:cs typeface="Arimo" panose="020B0604020202020204" charset="0"/>
              </a:rPr>
              <a:t>REST </a:t>
            </a:r>
            <a:r>
              <a:rPr lang="en-US" sz="5400" b="1" dirty="0" smtClean="0">
                <a:latin typeface="Arimo" panose="020B0604020202020204" charset="0"/>
                <a:ea typeface="Arimo" panose="020B0604020202020204" charset="0"/>
                <a:cs typeface="Arimo" panose="020B0604020202020204" charset="0"/>
              </a:rPr>
              <a:t>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39</a:t>
            </a:fld>
            <a:endParaRPr sz="1733" dirty="0"/>
          </a:p>
        </p:txBody>
      </p:sp>
      <p:pic>
        <p:nvPicPr>
          <p:cNvPr id="1026" name="Picture 2" descr="restful-rest-diagram-api.jpg (700×2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731" y="2090084"/>
            <a:ext cx="10184453" cy="421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899413"/>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en-US" sz="4000" b="1" dirty="0" err="1">
                <a:latin typeface="Arimo" panose="020B0604020202020204" charset="0"/>
                <a:ea typeface="Arimo" panose="020B0604020202020204" charset="0"/>
                <a:cs typeface="Arimo" panose="020B0604020202020204" charset="0"/>
              </a:rPr>
              <a:t>Khái</a:t>
            </a:r>
            <a:r>
              <a:rPr lang="en-US" sz="4000" b="1" dirty="0">
                <a:latin typeface="Arimo" panose="020B0604020202020204" charset="0"/>
                <a:ea typeface="Arimo" panose="020B0604020202020204" charset="0"/>
                <a:cs typeface="Arimo" panose="020B0604020202020204" charset="0"/>
              </a:rPr>
              <a:t> </a:t>
            </a:r>
            <a:r>
              <a:rPr lang="en-US" sz="4000" b="1" dirty="0" err="1" smtClean="0">
                <a:latin typeface="Arimo" panose="020B0604020202020204" charset="0"/>
                <a:ea typeface="Arimo" panose="020B0604020202020204" charset="0"/>
                <a:cs typeface="Arimo" panose="020B0604020202020204" charset="0"/>
              </a:rPr>
              <a:t>niệm</a:t>
            </a:r>
            <a:r>
              <a:rPr lang="en-US" sz="4000" b="1" dirty="0" smtClean="0">
                <a:latin typeface="Arimo" panose="020B0604020202020204" charset="0"/>
                <a:ea typeface="Arimo" panose="020B0604020202020204" charset="0"/>
                <a:cs typeface="Arimo" panose="020B0604020202020204" charset="0"/>
              </a:rPr>
              <a:t> API</a:t>
            </a:r>
            <a:endParaRPr lang="en-US" sz="4000" b="1" dirty="0">
              <a:latin typeface="Arimo" panose="020B0604020202020204" charset="0"/>
              <a:ea typeface="Arimo" panose="020B0604020202020204" charset="0"/>
              <a:cs typeface="Arimo" panose="020B0604020202020204" charset="0"/>
            </a:endParaRPr>
          </a:p>
          <a:p>
            <a:pPr>
              <a:spcBef>
                <a:spcPts val="1333"/>
              </a:spcBef>
              <a:spcAft>
                <a:spcPts val="1333"/>
              </a:spcAft>
              <a:buFont typeface="Arial" panose="020B0604020202020204" pitchFamily="34" charset="0"/>
              <a:buChar char="•"/>
            </a:pPr>
            <a:r>
              <a:rPr lang="vi-VN" dirty="0">
                <a:latin typeface="Arimo" panose="020B0604020202020204" charset="0"/>
                <a:ea typeface="Arimo" panose="020B0604020202020204" charset="0"/>
                <a:cs typeface="Arimo" panose="020B0604020202020204" charset="0"/>
              </a:rPr>
              <a:t>API (Application Programming Interface) là một tập các quy tắc và cơ chế mà theo đó, một ứng dụng hay một thành phần sẽ tương tác với một ứng dụng hay thành phần </a:t>
            </a:r>
            <a:r>
              <a:rPr lang="vi-VN" dirty="0" smtClean="0">
                <a:latin typeface="Arimo" panose="020B0604020202020204" charset="0"/>
                <a:ea typeface="Arimo" panose="020B0604020202020204" charset="0"/>
                <a:cs typeface="Arimo" panose="020B0604020202020204" charset="0"/>
              </a:rPr>
              <a:t>khác.</a:t>
            </a:r>
            <a:endParaRPr lang="en-US" dirty="0" smtClean="0">
              <a:latin typeface="Arimo" panose="020B0604020202020204" charset="0"/>
              <a:ea typeface="Arimo" panose="020B0604020202020204" charset="0"/>
              <a:cs typeface="Arimo" panose="020B0604020202020204" charset="0"/>
            </a:endParaRPr>
          </a:p>
          <a:p>
            <a:pPr>
              <a:spcBef>
                <a:spcPts val="1333"/>
              </a:spcBef>
              <a:spcAft>
                <a:spcPts val="1333"/>
              </a:spcAft>
              <a:buFont typeface="Arial" panose="020B0604020202020204" pitchFamily="34" charset="0"/>
              <a:buChar char="•"/>
            </a:pPr>
            <a:r>
              <a:rPr lang="vi-VN" dirty="0" smtClean="0">
                <a:latin typeface="Arimo" panose="020B0604020202020204" charset="0"/>
                <a:ea typeface="Arimo" panose="020B0604020202020204" charset="0"/>
                <a:cs typeface="Arimo" panose="020B0604020202020204" charset="0"/>
              </a:rPr>
              <a:t>API </a:t>
            </a:r>
            <a:r>
              <a:rPr lang="vi-VN" dirty="0">
                <a:latin typeface="Arimo" panose="020B0604020202020204" charset="0"/>
                <a:ea typeface="Arimo" panose="020B0604020202020204" charset="0"/>
                <a:cs typeface="Arimo" panose="020B0604020202020204" charset="0"/>
              </a:rPr>
              <a:t>có thể trả về dữ liệu mà bạn cần cho ứng dụng của mình ở những kiểu dữ liệu phổ biến như JSON hay XML.</a:t>
            </a:r>
            <a:endParaRPr lang="en-US" dirty="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smtClean="0">
                <a:latin typeface="Arimo" panose="020B0604020202020204" charset="0"/>
                <a:ea typeface="Arimo" panose="020B0604020202020204" charset="0"/>
                <a:cs typeface="Arimo" panose="020B0604020202020204" charset="0"/>
              </a:rPr>
              <a:t>1.Tổng </a:t>
            </a:r>
            <a:r>
              <a:rPr lang="en-US" sz="5400" b="1" dirty="0" err="1" smtClean="0">
                <a:latin typeface="Arimo" panose="020B0604020202020204" charset="0"/>
                <a:ea typeface="Arimo" panose="020B0604020202020204" charset="0"/>
                <a:cs typeface="Arimo" panose="020B0604020202020204" charset="0"/>
              </a:rPr>
              <a:t>quan</a:t>
            </a:r>
            <a:r>
              <a:rPr lang="en-US" sz="5400" b="1" dirty="0">
                <a:latin typeface="Arimo" panose="020B0604020202020204" charset="0"/>
                <a:ea typeface="Arimo" panose="020B0604020202020204" charset="0"/>
                <a:cs typeface="Arimo" panose="020B0604020202020204" charset="0"/>
              </a:rPr>
              <a:t> </a:t>
            </a:r>
            <a:r>
              <a:rPr lang="en-US" sz="5400" b="1" dirty="0" smtClean="0">
                <a:latin typeface="Arimo" panose="020B0604020202020204" charset="0"/>
                <a:ea typeface="Arimo" panose="020B0604020202020204" charset="0"/>
                <a:cs typeface="Arimo" panose="020B0604020202020204" charset="0"/>
              </a:rPr>
              <a:t>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4</a:t>
            </a:fld>
            <a:endParaRPr sz="1733" dirty="0"/>
          </a:p>
        </p:txBody>
      </p:sp>
    </p:spTree>
    <p:extLst>
      <p:ext uri="{BB962C8B-B14F-4D97-AF65-F5344CB8AC3E}">
        <p14:creationId xmlns:p14="http://schemas.microsoft.com/office/powerpoint/2010/main" val="1714421215"/>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en-US" sz="4000" b="1" dirty="0" err="1" smtClean="0">
                <a:latin typeface="Arimo" panose="020B0604020202020204" charset="0"/>
                <a:ea typeface="Arimo" panose="020B0604020202020204" charset="0"/>
                <a:cs typeface="Arimo" panose="020B0604020202020204" charset="0"/>
              </a:rPr>
              <a:t>Cách</a:t>
            </a:r>
            <a:r>
              <a:rPr lang="en-US" sz="4000" b="1" dirty="0" smtClean="0">
                <a:latin typeface="Arimo" panose="020B0604020202020204" charset="0"/>
                <a:ea typeface="Arimo" panose="020B0604020202020204" charset="0"/>
                <a:cs typeface="Arimo" panose="020B0604020202020204" charset="0"/>
              </a:rPr>
              <a:t> </a:t>
            </a:r>
            <a:r>
              <a:rPr lang="en-US" sz="4000" b="1" dirty="0" err="1" smtClean="0">
                <a:latin typeface="Arimo" panose="020B0604020202020204" charset="0"/>
                <a:ea typeface="Arimo" panose="020B0604020202020204" charset="0"/>
                <a:cs typeface="Arimo" panose="020B0604020202020204" charset="0"/>
              </a:rPr>
              <a:t>thức</a:t>
            </a:r>
            <a:r>
              <a:rPr lang="en-US" sz="4000" b="1" dirty="0" smtClean="0">
                <a:latin typeface="Arimo" panose="020B0604020202020204" charset="0"/>
                <a:ea typeface="Arimo" panose="020B0604020202020204" charset="0"/>
                <a:cs typeface="Arimo" panose="020B0604020202020204" charset="0"/>
              </a:rPr>
              <a:t> </a:t>
            </a:r>
            <a:r>
              <a:rPr lang="en-US" sz="4000" b="1" dirty="0" err="1" smtClean="0">
                <a:latin typeface="Arimo" panose="020B0604020202020204" charset="0"/>
                <a:ea typeface="Arimo" panose="020B0604020202020204" charset="0"/>
                <a:cs typeface="Arimo" panose="020B0604020202020204" charset="0"/>
              </a:rPr>
              <a:t>hoạt</a:t>
            </a:r>
            <a:r>
              <a:rPr lang="en-US" sz="4000" b="1" dirty="0" smtClean="0">
                <a:latin typeface="Arimo" panose="020B0604020202020204" charset="0"/>
                <a:ea typeface="Arimo" panose="020B0604020202020204" charset="0"/>
                <a:cs typeface="Arimo" panose="020B0604020202020204" charset="0"/>
              </a:rPr>
              <a:t> </a:t>
            </a:r>
            <a:r>
              <a:rPr lang="en-US" sz="4000" b="1" dirty="0" err="1" smtClean="0">
                <a:latin typeface="Arimo" panose="020B0604020202020204" charset="0"/>
                <a:ea typeface="Arimo" panose="020B0604020202020204" charset="0"/>
                <a:cs typeface="Arimo" panose="020B0604020202020204" charset="0"/>
              </a:rPr>
              <a:t>động</a:t>
            </a:r>
            <a:r>
              <a:rPr lang="en-US" sz="4000" b="1" dirty="0">
                <a:latin typeface="Arimo" panose="020B0604020202020204" charset="0"/>
                <a:ea typeface="Arimo" panose="020B0604020202020204" charset="0"/>
                <a:cs typeface="Arimo" panose="020B0604020202020204" charset="0"/>
              </a:rPr>
              <a:t> RESTful API</a:t>
            </a:r>
            <a:endParaRPr lang="en-US" sz="4000" b="1" dirty="0" smtClean="0">
              <a:latin typeface="Arimo" panose="020B0604020202020204" charset="0"/>
              <a:ea typeface="Arimo" panose="020B0604020202020204" charset="0"/>
              <a:cs typeface="Arimo" panose="020B0604020202020204" charset="0"/>
            </a:endParaRPr>
          </a:p>
          <a:p>
            <a:pPr marL="0" indent="0">
              <a:spcBef>
                <a:spcPts val="1333"/>
              </a:spcBef>
              <a:spcAft>
                <a:spcPts val="1333"/>
              </a:spcAft>
              <a:buNone/>
            </a:pPr>
            <a:r>
              <a:rPr lang="vi-VN" sz="2400" dirty="0" smtClean="0">
                <a:latin typeface="Arimo" panose="020B0604020202020204" charset="0"/>
                <a:ea typeface="Arimo" panose="020B0604020202020204" charset="0"/>
                <a:cs typeface="Arimo" panose="020B0604020202020204" charset="0"/>
              </a:rPr>
              <a:t>REST </a:t>
            </a:r>
            <a:r>
              <a:rPr lang="vi-VN" sz="2400" dirty="0">
                <a:latin typeface="Arimo" panose="020B0604020202020204" charset="0"/>
                <a:ea typeface="Arimo" panose="020B0604020202020204" charset="0"/>
                <a:cs typeface="Arimo" panose="020B0604020202020204" charset="0"/>
              </a:rPr>
              <a:t>hoạt động chủ yếu dựa vào giao thức </a:t>
            </a:r>
            <a:r>
              <a:rPr lang="vi-VN" sz="2400" dirty="0" smtClean="0">
                <a:latin typeface="Arimo" panose="020B0604020202020204" charset="0"/>
                <a:ea typeface="Arimo" panose="020B0604020202020204" charset="0"/>
                <a:cs typeface="Arimo" panose="020B0604020202020204" charset="0"/>
              </a:rPr>
              <a:t>HTTP</a:t>
            </a:r>
            <a:r>
              <a:rPr lang="en-US" sz="2400" dirty="0">
                <a:latin typeface="Arimo" panose="020B0604020202020204" charset="0"/>
                <a:ea typeface="Arimo" panose="020B0604020202020204" charset="0"/>
                <a:cs typeface="Arimo" panose="020B0604020202020204" charset="0"/>
              </a:rPr>
              <a:t>:</a:t>
            </a:r>
            <a:endParaRPr lang="vi-VN" sz="2400" dirty="0">
              <a:latin typeface="Arimo" panose="020B0604020202020204" charset="0"/>
              <a:ea typeface="Arimo" panose="020B0604020202020204" charset="0"/>
              <a:cs typeface="Arimo" panose="020B0604020202020204" charset="0"/>
            </a:endParaRPr>
          </a:p>
          <a:p>
            <a:pPr lvl="1">
              <a:spcBef>
                <a:spcPts val="1333"/>
              </a:spcBef>
              <a:spcAft>
                <a:spcPts val="1333"/>
              </a:spcAft>
              <a:buFont typeface="Arial" panose="020B0604020202020204" pitchFamily="34" charset="0"/>
              <a:buChar char="•"/>
            </a:pPr>
            <a:r>
              <a:rPr lang="vi-VN" dirty="0">
                <a:latin typeface="Arimo" panose="020B0604020202020204" charset="0"/>
                <a:ea typeface="Arimo" panose="020B0604020202020204" charset="0"/>
                <a:cs typeface="Arimo" panose="020B0604020202020204" charset="0"/>
              </a:rPr>
              <a:t>GET (SELECT): Trả về một Resource hoặc một danh sách Resource.</a:t>
            </a:r>
          </a:p>
          <a:p>
            <a:pPr lvl="1">
              <a:spcBef>
                <a:spcPts val="1333"/>
              </a:spcBef>
              <a:spcAft>
                <a:spcPts val="1333"/>
              </a:spcAft>
              <a:buFont typeface="Arial" panose="020B0604020202020204" pitchFamily="34" charset="0"/>
              <a:buChar char="•"/>
            </a:pPr>
            <a:r>
              <a:rPr lang="vi-VN" dirty="0">
                <a:latin typeface="Arimo" panose="020B0604020202020204" charset="0"/>
                <a:ea typeface="Arimo" panose="020B0604020202020204" charset="0"/>
                <a:cs typeface="Arimo" panose="020B0604020202020204" charset="0"/>
              </a:rPr>
              <a:t>POST (CREATE): Tạo mới một Resource.</a:t>
            </a:r>
          </a:p>
          <a:p>
            <a:pPr lvl="1">
              <a:spcBef>
                <a:spcPts val="1333"/>
              </a:spcBef>
              <a:spcAft>
                <a:spcPts val="1333"/>
              </a:spcAft>
              <a:buFont typeface="Arial" panose="020B0604020202020204" pitchFamily="34" charset="0"/>
              <a:buChar char="•"/>
            </a:pPr>
            <a:r>
              <a:rPr lang="vi-VN" dirty="0">
                <a:latin typeface="Arimo" panose="020B0604020202020204" charset="0"/>
                <a:ea typeface="Arimo" panose="020B0604020202020204" charset="0"/>
                <a:cs typeface="Arimo" panose="020B0604020202020204" charset="0"/>
              </a:rPr>
              <a:t>PUT (UPDATE): Cập nhật thông tin cho Resource.</a:t>
            </a:r>
          </a:p>
          <a:p>
            <a:pPr lvl="1">
              <a:spcBef>
                <a:spcPts val="1333"/>
              </a:spcBef>
              <a:spcAft>
                <a:spcPts val="1333"/>
              </a:spcAft>
              <a:buFont typeface="Arial" panose="020B0604020202020204" pitchFamily="34" charset="0"/>
              <a:buChar char="•"/>
            </a:pPr>
            <a:r>
              <a:rPr lang="vi-VN" dirty="0">
                <a:latin typeface="Arimo" panose="020B0604020202020204" charset="0"/>
                <a:ea typeface="Arimo" panose="020B0604020202020204" charset="0"/>
                <a:cs typeface="Arimo" panose="020B0604020202020204" charset="0"/>
              </a:rPr>
              <a:t>DELETE (DELETE): Xoá một Resource.</a:t>
            </a:r>
            <a:endParaRPr lang="en-US" dirty="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a:latin typeface="Arimo" panose="020B0604020202020204" charset="0"/>
                <a:ea typeface="Arimo" panose="020B0604020202020204" charset="0"/>
                <a:cs typeface="Arimo" panose="020B0604020202020204" charset="0"/>
              </a:rPr>
              <a:t>2.Tổng </a:t>
            </a:r>
            <a:r>
              <a:rPr lang="en-US" sz="5400" b="1" dirty="0" err="1" smtClean="0">
                <a:latin typeface="Arimo" panose="020B0604020202020204" charset="0"/>
                <a:ea typeface="Arimo" panose="020B0604020202020204" charset="0"/>
                <a:cs typeface="Arimo" panose="020B0604020202020204" charset="0"/>
              </a:rPr>
              <a:t>quan</a:t>
            </a:r>
            <a:r>
              <a:rPr lang="en-US" sz="5400" b="1" dirty="0">
                <a:latin typeface="Arimo" panose="020B0604020202020204" charset="0"/>
                <a:ea typeface="Arimo" panose="020B0604020202020204" charset="0"/>
                <a:cs typeface="Arimo" panose="020B0604020202020204" charset="0"/>
              </a:rPr>
              <a:t> </a:t>
            </a:r>
            <a:r>
              <a:rPr lang="en-US" sz="5400" b="1" dirty="0" smtClean="0">
                <a:latin typeface="Arimo" panose="020B0604020202020204" charset="0"/>
                <a:ea typeface="Arimo" panose="020B0604020202020204" charset="0"/>
                <a:cs typeface="Arimo" panose="020B0604020202020204" charset="0"/>
              </a:rPr>
              <a:t>REST </a:t>
            </a:r>
            <a:r>
              <a:rPr lang="en-US" sz="5400" b="1" dirty="0" smtClean="0">
                <a:latin typeface="Arimo" panose="020B0604020202020204" charset="0"/>
                <a:ea typeface="Arimo" panose="020B0604020202020204" charset="0"/>
                <a:cs typeface="Arimo" panose="020B0604020202020204" charset="0"/>
              </a:rPr>
              <a:t>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40</a:t>
            </a:fld>
            <a:endParaRPr sz="1733" dirty="0"/>
          </a:p>
        </p:txBody>
      </p:sp>
    </p:spTree>
    <p:extLst>
      <p:ext uri="{BB962C8B-B14F-4D97-AF65-F5344CB8AC3E}">
        <p14:creationId xmlns:p14="http://schemas.microsoft.com/office/powerpoint/2010/main" val="3656305374"/>
      </p:ext>
    </p:extLst>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en-US" sz="4000" b="1" dirty="0">
                <a:latin typeface="Arimo" panose="020B0604020202020204" charset="0"/>
                <a:ea typeface="Arimo" panose="020B0604020202020204" charset="0"/>
                <a:cs typeface="Arimo" panose="020B0604020202020204" charset="0"/>
              </a:rPr>
              <a:t>Status </a:t>
            </a:r>
            <a:r>
              <a:rPr lang="en-US" sz="4000" b="1" dirty="0" smtClean="0">
                <a:latin typeface="Arimo" panose="020B0604020202020204" charset="0"/>
                <a:ea typeface="Arimo" panose="020B0604020202020204" charset="0"/>
                <a:cs typeface="Arimo" panose="020B0604020202020204" charset="0"/>
              </a:rPr>
              <a:t>code</a:t>
            </a:r>
          </a:p>
          <a:p>
            <a:pPr lvl="1">
              <a:spcBef>
                <a:spcPts val="1333"/>
              </a:spcBef>
              <a:spcAft>
                <a:spcPts val="1333"/>
              </a:spcAft>
              <a:buFont typeface="Arial" panose="020B0604020202020204" pitchFamily="34" charset="0"/>
              <a:buChar char="•"/>
            </a:pPr>
            <a:r>
              <a:rPr lang="vi-VN" sz="2600" dirty="0">
                <a:latin typeface="Arimo" panose="020B0604020202020204" charset="0"/>
                <a:ea typeface="Arimo" panose="020B0604020202020204" charset="0"/>
                <a:cs typeface="Arimo" panose="020B0604020202020204" charset="0"/>
              </a:rPr>
              <a:t>200 OK – Trả về thành công cho những phương thức GET, PUT, PATCH hoặc DELETE.</a:t>
            </a:r>
          </a:p>
          <a:p>
            <a:pPr lvl="1">
              <a:spcBef>
                <a:spcPts val="1333"/>
              </a:spcBef>
              <a:spcAft>
                <a:spcPts val="1333"/>
              </a:spcAft>
              <a:buFont typeface="Arial" panose="020B0604020202020204" pitchFamily="34" charset="0"/>
              <a:buChar char="•"/>
            </a:pPr>
            <a:r>
              <a:rPr lang="vi-VN" sz="2600" dirty="0">
                <a:latin typeface="Arimo" panose="020B0604020202020204" charset="0"/>
                <a:ea typeface="Arimo" panose="020B0604020202020204" charset="0"/>
                <a:cs typeface="Arimo" panose="020B0604020202020204" charset="0"/>
              </a:rPr>
              <a:t>201 Created – Trả về khi một Resouce vừa được tạo thành công.</a:t>
            </a:r>
          </a:p>
          <a:p>
            <a:pPr lvl="1">
              <a:spcBef>
                <a:spcPts val="1333"/>
              </a:spcBef>
              <a:spcAft>
                <a:spcPts val="1333"/>
              </a:spcAft>
              <a:buFont typeface="Arial" panose="020B0604020202020204" pitchFamily="34" charset="0"/>
              <a:buChar char="•"/>
            </a:pPr>
            <a:r>
              <a:rPr lang="vi-VN" sz="2600" dirty="0">
                <a:latin typeface="Arimo" panose="020B0604020202020204" charset="0"/>
                <a:ea typeface="Arimo" panose="020B0604020202020204" charset="0"/>
                <a:cs typeface="Arimo" panose="020B0604020202020204" charset="0"/>
              </a:rPr>
              <a:t>204 No Content – Trả về khi Resource xoá thành công.</a:t>
            </a:r>
          </a:p>
          <a:p>
            <a:pPr lvl="1">
              <a:spcBef>
                <a:spcPts val="1333"/>
              </a:spcBef>
              <a:spcAft>
                <a:spcPts val="1333"/>
              </a:spcAft>
              <a:buFont typeface="Arial" panose="020B0604020202020204" pitchFamily="34" charset="0"/>
              <a:buChar char="•"/>
            </a:pPr>
            <a:r>
              <a:rPr lang="vi-VN" sz="2600" dirty="0">
                <a:latin typeface="Arimo" panose="020B0604020202020204" charset="0"/>
                <a:ea typeface="Arimo" panose="020B0604020202020204" charset="0"/>
                <a:cs typeface="Arimo" panose="020B0604020202020204" charset="0"/>
              </a:rPr>
              <a:t>304 Not Modified – Client có thể sử dụng dữ liệu cache.</a:t>
            </a:r>
            <a:endParaRPr lang="en-US" sz="2600" dirty="0" smtClean="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a:latin typeface="Arimo" panose="020B0604020202020204" charset="0"/>
                <a:ea typeface="Arimo" panose="020B0604020202020204" charset="0"/>
                <a:cs typeface="Arimo" panose="020B0604020202020204" charset="0"/>
              </a:rPr>
              <a:t>2.Tổng </a:t>
            </a:r>
            <a:r>
              <a:rPr lang="en-US" sz="5400" b="1" dirty="0" err="1" smtClean="0">
                <a:latin typeface="Arimo" panose="020B0604020202020204" charset="0"/>
                <a:ea typeface="Arimo" panose="020B0604020202020204" charset="0"/>
                <a:cs typeface="Arimo" panose="020B0604020202020204" charset="0"/>
              </a:rPr>
              <a:t>quan</a:t>
            </a:r>
            <a:r>
              <a:rPr lang="en-US" sz="5400" b="1" dirty="0">
                <a:latin typeface="Arimo" panose="020B0604020202020204" charset="0"/>
                <a:ea typeface="Arimo" panose="020B0604020202020204" charset="0"/>
                <a:cs typeface="Arimo" panose="020B0604020202020204" charset="0"/>
              </a:rPr>
              <a:t> </a:t>
            </a:r>
            <a:r>
              <a:rPr lang="en-US" sz="5400" b="1" dirty="0" smtClean="0">
                <a:latin typeface="Arimo" panose="020B0604020202020204" charset="0"/>
                <a:ea typeface="Arimo" panose="020B0604020202020204" charset="0"/>
                <a:cs typeface="Arimo" panose="020B0604020202020204" charset="0"/>
              </a:rPr>
              <a:t>REST </a:t>
            </a:r>
            <a:r>
              <a:rPr lang="en-US" sz="5400" b="1" dirty="0" smtClean="0">
                <a:latin typeface="Arimo" panose="020B0604020202020204" charset="0"/>
                <a:ea typeface="Arimo" panose="020B0604020202020204" charset="0"/>
                <a:cs typeface="Arimo" panose="020B0604020202020204" charset="0"/>
              </a:rPr>
              <a:t>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41</a:t>
            </a:fld>
            <a:endParaRPr sz="1733" dirty="0"/>
          </a:p>
        </p:txBody>
      </p:sp>
    </p:spTree>
    <p:extLst>
      <p:ext uri="{BB962C8B-B14F-4D97-AF65-F5344CB8AC3E}">
        <p14:creationId xmlns:p14="http://schemas.microsoft.com/office/powerpoint/2010/main" val="1431045449"/>
      </p:ext>
    </p:extLst>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en-US" sz="4000" b="1" dirty="0">
                <a:latin typeface="Arimo" panose="020B0604020202020204" charset="0"/>
                <a:ea typeface="Arimo" panose="020B0604020202020204" charset="0"/>
                <a:cs typeface="Arimo" panose="020B0604020202020204" charset="0"/>
              </a:rPr>
              <a:t>Status </a:t>
            </a:r>
            <a:r>
              <a:rPr lang="en-US" sz="4000" b="1" dirty="0" smtClean="0">
                <a:latin typeface="Arimo" panose="020B0604020202020204" charset="0"/>
                <a:ea typeface="Arimo" panose="020B0604020202020204" charset="0"/>
                <a:cs typeface="Arimo" panose="020B0604020202020204" charset="0"/>
              </a:rPr>
              <a:t>code</a:t>
            </a:r>
          </a:p>
          <a:p>
            <a:pPr lvl="1">
              <a:spcBef>
                <a:spcPts val="1333"/>
              </a:spcBef>
              <a:spcAft>
                <a:spcPts val="1333"/>
              </a:spcAft>
              <a:buFont typeface="Arial" panose="020B0604020202020204" pitchFamily="34" charset="0"/>
              <a:buChar char="•"/>
            </a:pPr>
            <a:r>
              <a:rPr lang="vi-VN" dirty="0">
                <a:latin typeface="Arimo" panose="020B0604020202020204" charset="0"/>
                <a:ea typeface="Arimo" panose="020B0604020202020204" charset="0"/>
                <a:cs typeface="Arimo" panose="020B0604020202020204" charset="0"/>
              </a:rPr>
              <a:t>400 Bad Request – Request không hợp lệ</a:t>
            </a:r>
          </a:p>
          <a:p>
            <a:pPr lvl="1">
              <a:spcBef>
                <a:spcPts val="1333"/>
              </a:spcBef>
              <a:spcAft>
                <a:spcPts val="1333"/>
              </a:spcAft>
              <a:buFont typeface="Arial" panose="020B0604020202020204" pitchFamily="34" charset="0"/>
              <a:buChar char="•"/>
            </a:pPr>
            <a:r>
              <a:rPr lang="vi-VN" dirty="0">
                <a:latin typeface="Arimo" panose="020B0604020202020204" charset="0"/>
                <a:ea typeface="Arimo" panose="020B0604020202020204" charset="0"/>
                <a:cs typeface="Arimo" panose="020B0604020202020204" charset="0"/>
              </a:rPr>
              <a:t>401 Unauthorized – Request cần có auth.</a:t>
            </a:r>
          </a:p>
          <a:p>
            <a:pPr lvl="1">
              <a:spcBef>
                <a:spcPts val="1333"/>
              </a:spcBef>
              <a:spcAft>
                <a:spcPts val="1333"/>
              </a:spcAft>
              <a:buFont typeface="Arial" panose="020B0604020202020204" pitchFamily="34" charset="0"/>
              <a:buChar char="•"/>
            </a:pPr>
            <a:r>
              <a:rPr lang="vi-VN" dirty="0">
                <a:latin typeface="Arimo" panose="020B0604020202020204" charset="0"/>
                <a:ea typeface="Arimo" panose="020B0604020202020204" charset="0"/>
                <a:cs typeface="Arimo" panose="020B0604020202020204" charset="0"/>
              </a:rPr>
              <a:t>403 Forbidden – bị từ chối không cho phép.</a:t>
            </a:r>
          </a:p>
          <a:p>
            <a:pPr lvl="1">
              <a:spcBef>
                <a:spcPts val="1333"/>
              </a:spcBef>
              <a:spcAft>
                <a:spcPts val="1333"/>
              </a:spcAft>
              <a:buFont typeface="Arial" panose="020B0604020202020204" pitchFamily="34" charset="0"/>
              <a:buChar char="•"/>
            </a:pPr>
            <a:r>
              <a:rPr lang="vi-VN" dirty="0">
                <a:latin typeface="Arimo" panose="020B0604020202020204" charset="0"/>
                <a:ea typeface="Arimo" panose="020B0604020202020204" charset="0"/>
                <a:cs typeface="Arimo" panose="020B0604020202020204" charset="0"/>
              </a:rPr>
              <a:t>404 Not Found – Không tìm thấy resource từ URI</a:t>
            </a:r>
          </a:p>
          <a:p>
            <a:pPr lvl="1">
              <a:spcBef>
                <a:spcPts val="1333"/>
              </a:spcBef>
              <a:spcAft>
                <a:spcPts val="1333"/>
              </a:spcAft>
              <a:buFont typeface="Arial" panose="020B0604020202020204" pitchFamily="34" charset="0"/>
              <a:buChar char="•"/>
            </a:pPr>
            <a:r>
              <a:rPr lang="vi-VN" dirty="0">
                <a:latin typeface="Arimo" panose="020B0604020202020204" charset="0"/>
                <a:ea typeface="Arimo" panose="020B0604020202020204" charset="0"/>
                <a:cs typeface="Arimo" panose="020B0604020202020204" charset="0"/>
              </a:rPr>
              <a:t>405 Method Not Allowed – Phương thức không cho phép với user </a:t>
            </a:r>
            <a:r>
              <a:rPr lang="en-US" dirty="0" smtClean="0">
                <a:latin typeface="Arimo" panose="020B0604020202020204" charset="0"/>
                <a:ea typeface="Arimo" panose="020B0604020202020204" charset="0"/>
                <a:cs typeface="Arimo" panose="020B0604020202020204" charset="0"/>
              </a:rPr>
              <a:t> </a:t>
            </a:r>
            <a:r>
              <a:rPr lang="vi-VN" dirty="0" smtClean="0">
                <a:latin typeface="Arimo" panose="020B0604020202020204" charset="0"/>
                <a:ea typeface="Arimo" panose="020B0604020202020204" charset="0"/>
                <a:cs typeface="Arimo" panose="020B0604020202020204" charset="0"/>
              </a:rPr>
              <a:t>hiện </a:t>
            </a:r>
            <a:r>
              <a:rPr lang="vi-VN" dirty="0">
                <a:latin typeface="Arimo" panose="020B0604020202020204" charset="0"/>
                <a:ea typeface="Arimo" panose="020B0604020202020204" charset="0"/>
                <a:cs typeface="Arimo" panose="020B0604020202020204" charset="0"/>
              </a:rPr>
              <a:t>tại.</a:t>
            </a:r>
            <a:endParaRPr lang="en-US" dirty="0" smtClean="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a:latin typeface="Arimo" panose="020B0604020202020204" charset="0"/>
                <a:ea typeface="Arimo" panose="020B0604020202020204" charset="0"/>
                <a:cs typeface="Arimo" panose="020B0604020202020204" charset="0"/>
              </a:rPr>
              <a:t>2.Tổng </a:t>
            </a:r>
            <a:r>
              <a:rPr lang="en-US" sz="5400" b="1" dirty="0" err="1" smtClean="0">
                <a:latin typeface="Arimo" panose="020B0604020202020204" charset="0"/>
                <a:ea typeface="Arimo" panose="020B0604020202020204" charset="0"/>
                <a:cs typeface="Arimo" panose="020B0604020202020204" charset="0"/>
              </a:rPr>
              <a:t>quan</a:t>
            </a:r>
            <a:r>
              <a:rPr lang="en-US" sz="5400" b="1" dirty="0">
                <a:latin typeface="Arimo" panose="020B0604020202020204" charset="0"/>
                <a:ea typeface="Arimo" panose="020B0604020202020204" charset="0"/>
                <a:cs typeface="Arimo" panose="020B0604020202020204" charset="0"/>
              </a:rPr>
              <a:t> </a:t>
            </a:r>
            <a:r>
              <a:rPr lang="en-US" sz="5400" b="1" dirty="0" smtClean="0">
                <a:latin typeface="Arimo" panose="020B0604020202020204" charset="0"/>
                <a:ea typeface="Arimo" panose="020B0604020202020204" charset="0"/>
                <a:cs typeface="Arimo" panose="020B0604020202020204" charset="0"/>
              </a:rPr>
              <a:t>REST </a:t>
            </a:r>
            <a:r>
              <a:rPr lang="en-US" sz="5400" b="1" dirty="0" smtClean="0">
                <a:latin typeface="Arimo" panose="020B0604020202020204" charset="0"/>
                <a:ea typeface="Arimo" panose="020B0604020202020204" charset="0"/>
                <a:cs typeface="Arimo" panose="020B0604020202020204" charset="0"/>
              </a:rPr>
              <a:t>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42</a:t>
            </a:fld>
            <a:endParaRPr sz="1733" dirty="0"/>
          </a:p>
        </p:txBody>
      </p:sp>
    </p:spTree>
    <p:extLst>
      <p:ext uri="{BB962C8B-B14F-4D97-AF65-F5344CB8AC3E}">
        <p14:creationId xmlns:p14="http://schemas.microsoft.com/office/powerpoint/2010/main" val="3430146401"/>
      </p:ext>
    </p:extLst>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en-US" sz="4000" b="1" dirty="0">
                <a:latin typeface="Arimo" panose="020B0604020202020204" charset="0"/>
                <a:ea typeface="Arimo" panose="020B0604020202020204" charset="0"/>
                <a:cs typeface="Arimo" panose="020B0604020202020204" charset="0"/>
              </a:rPr>
              <a:t>Status </a:t>
            </a:r>
            <a:r>
              <a:rPr lang="en-US" sz="4000" b="1" dirty="0" smtClean="0">
                <a:latin typeface="Arimo" panose="020B0604020202020204" charset="0"/>
                <a:ea typeface="Arimo" panose="020B0604020202020204" charset="0"/>
                <a:cs typeface="Arimo" panose="020B0604020202020204" charset="0"/>
              </a:rPr>
              <a:t>code</a:t>
            </a:r>
          </a:p>
          <a:p>
            <a:pPr lvl="1">
              <a:spcBef>
                <a:spcPts val="1333"/>
              </a:spcBef>
              <a:spcAft>
                <a:spcPts val="1333"/>
              </a:spcAft>
              <a:buFont typeface="Arial" panose="020B0604020202020204" pitchFamily="34" charset="0"/>
              <a:buChar char="•"/>
            </a:pPr>
            <a:r>
              <a:rPr lang="vi-VN" dirty="0">
                <a:latin typeface="Arimo" panose="020B0604020202020204" charset="0"/>
                <a:ea typeface="Arimo" panose="020B0604020202020204" charset="0"/>
                <a:cs typeface="Arimo" panose="020B0604020202020204" charset="0"/>
              </a:rPr>
              <a:t>410 Gone – Resource không còn tồn tại, Version cũ đã không còn </a:t>
            </a:r>
            <a:r>
              <a:rPr lang="en-US" dirty="0" smtClean="0">
                <a:latin typeface="Arimo" panose="020B0604020202020204" charset="0"/>
                <a:ea typeface="Arimo" panose="020B0604020202020204" charset="0"/>
                <a:cs typeface="Arimo" panose="020B0604020202020204" charset="0"/>
              </a:rPr>
              <a:t>    </a:t>
            </a:r>
            <a:r>
              <a:rPr lang="vi-VN" dirty="0" smtClean="0">
                <a:latin typeface="Arimo" panose="020B0604020202020204" charset="0"/>
                <a:ea typeface="Arimo" panose="020B0604020202020204" charset="0"/>
                <a:cs typeface="Arimo" panose="020B0604020202020204" charset="0"/>
              </a:rPr>
              <a:t>hỗ </a:t>
            </a:r>
            <a:r>
              <a:rPr lang="vi-VN" dirty="0">
                <a:latin typeface="Arimo" panose="020B0604020202020204" charset="0"/>
                <a:ea typeface="Arimo" panose="020B0604020202020204" charset="0"/>
                <a:cs typeface="Arimo" panose="020B0604020202020204" charset="0"/>
              </a:rPr>
              <a:t>trợ.</a:t>
            </a:r>
          </a:p>
          <a:p>
            <a:pPr lvl="1">
              <a:spcBef>
                <a:spcPts val="1333"/>
              </a:spcBef>
              <a:spcAft>
                <a:spcPts val="1333"/>
              </a:spcAft>
              <a:buFont typeface="Arial" panose="020B0604020202020204" pitchFamily="34" charset="0"/>
              <a:buChar char="•"/>
            </a:pPr>
            <a:r>
              <a:rPr lang="vi-VN" dirty="0">
                <a:latin typeface="Arimo" panose="020B0604020202020204" charset="0"/>
                <a:ea typeface="Arimo" panose="020B0604020202020204" charset="0"/>
                <a:cs typeface="Arimo" panose="020B0604020202020204" charset="0"/>
              </a:rPr>
              <a:t>415 Unsupported Media Type – Không hỗ trợ kiểu Resource này.</a:t>
            </a:r>
          </a:p>
          <a:p>
            <a:pPr lvl="1">
              <a:spcBef>
                <a:spcPts val="1333"/>
              </a:spcBef>
              <a:spcAft>
                <a:spcPts val="1333"/>
              </a:spcAft>
              <a:buFont typeface="Arial" panose="020B0604020202020204" pitchFamily="34" charset="0"/>
              <a:buChar char="•"/>
            </a:pPr>
            <a:r>
              <a:rPr lang="vi-VN" dirty="0">
                <a:latin typeface="Arimo" panose="020B0604020202020204" charset="0"/>
                <a:ea typeface="Arimo" panose="020B0604020202020204" charset="0"/>
                <a:cs typeface="Arimo" panose="020B0604020202020204" charset="0"/>
              </a:rPr>
              <a:t>422 Unprocessable Entity – Dữ liệu không được xác thực</a:t>
            </a:r>
          </a:p>
          <a:p>
            <a:pPr lvl="1">
              <a:spcBef>
                <a:spcPts val="1333"/>
              </a:spcBef>
              <a:spcAft>
                <a:spcPts val="1333"/>
              </a:spcAft>
              <a:buFont typeface="Arial" panose="020B0604020202020204" pitchFamily="34" charset="0"/>
              <a:buChar char="•"/>
            </a:pPr>
            <a:r>
              <a:rPr lang="vi-VN" dirty="0">
                <a:latin typeface="Arimo" panose="020B0604020202020204" charset="0"/>
                <a:ea typeface="Arimo" panose="020B0604020202020204" charset="0"/>
                <a:cs typeface="Arimo" panose="020B0604020202020204" charset="0"/>
              </a:rPr>
              <a:t>429 Too Many Requests – Request bị từ chối do bị giới hạn</a:t>
            </a:r>
            <a:endParaRPr lang="en-US" dirty="0" smtClean="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a:latin typeface="Arimo" panose="020B0604020202020204" charset="0"/>
                <a:ea typeface="Arimo" panose="020B0604020202020204" charset="0"/>
                <a:cs typeface="Arimo" panose="020B0604020202020204" charset="0"/>
              </a:rPr>
              <a:t>2.Tổng </a:t>
            </a:r>
            <a:r>
              <a:rPr lang="en-US" sz="5400" b="1" dirty="0" err="1" smtClean="0">
                <a:latin typeface="Arimo" panose="020B0604020202020204" charset="0"/>
                <a:ea typeface="Arimo" panose="020B0604020202020204" charset="0"/>
                <a:cs typeface="Arimo" panose="020B0604020202020204" charset="0"/>
              </a:rPr>
              <a:t>quan</a:t>
            </a:r>
            <a:r>
              <a:rPr lang="en-US" sz="5400" b="1" dirty="0">
                <a:latin typeface="Arimo" panose="020B0604020202020204" charset="0"/>
                <a:ea typeface="Arimo" panose="020B0604020202020204" charset="0"/>
                <a:cs typeface="Arimo" panose="020B0604020202020204" charset="0"/>
              </a:rPr>
              <a:t> </a:t>
            </a:r>
            <a:r>
              <a:rPr lang="en-US" sz="5400" b="1" dirty="0" smtClean="0">
                <a:latin typeface="Arimo" panose="020B0604020202020204" charset="0"/>
                <a:ea typeface="Arimo" panose="020B0604020202020204" charset="0"/>
                <a:cs typeface="Arimo" panose="020B0604020202020204" charset="0"/>
              </a:rPr>
              <a:t>REST </a:t>
            </a:r>
            <a:r>
              <a:rPr lang="en-US" sz="5400" b="1" dirty="0">
                <a:latin typeface="Arimo" panose="020B0604020202020204" charset="0"/>
                <a:ea typeface="Arimo" panose="020B0604020202020204" charset="0"/>
                <a:cs typeface="Arimo" panose="020B0604020202020204" charset="0"/>
              </a:rPr>
              <a:t>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43</a:t>
            </a:fld>
            <a:endParaRPr sz="1733" dirty="0"/>
          </a:p>
        </p:txBody>
      </p:sp>
    </p:spTree>
    <p:extLst>
      <p:ext uri="{BB962C8B-B14F-4D97-AF65-F5344CB8AC3E}">
        <p14:creationId xmlns:p14="http://schemas.microsoft.com/office/powerpoint/2010/main" val="3615815241"/>
      </p:ext>
    </p:extLst>
  </p:cSld>
  <p:clrMapOvr>
    <a:masterClrMapping/>
  </p:clrMapOvr>
  <p:transition spd="slow">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en-US" sz="4000" b="1" dirty="0">
                <a:latin typeface="Arimo" panose="020B0604020202020204" charset="0"/>
                <a:ea typeface="Arimo" panose="020B0604020202020204" charset="0"/>
                <a:cs typeface="Arimo" panose="020B0604020202020204" charset="0"/>
              </a:rPr>
              <a:t>HTTP </a:t>
            </a:r>
            <a:r>
              <a:rPr lang="en-US" sz="4000" b="1" dirty="0" smtClean="0">
                <a:latin typeface="Arimo" panose="020B0604020202020204" charset="0"/>
                <a:ea typeface="Arimo" panose="020B0604020202020204" charset="0"/>
                <a:cs typeface="Arimo" panose="020B0604020202020204" charset="0"/>
              </a:rPr>
              <a:t>Request</a:t>
            </a:r>
          </a:p>
          <a:p>
            <a:pPr lvl="1">
              <a:spcBef>
                <a:spcPts val="1333"/>
              </a:spcBef>
              <a:spcAft>
                <a:spcPts val="1333"/>
              </a:spcAft>
              <a:buFont typeface="Arial" panose="020B0604020202020204" pitchFamily="34" charset="0"/>
              <a:buChar char="•"/>
            </a:pPr>
            <a:r>
              <a:rPr lang="vi-VN" sz="2600" dirty="0">
                <a:latin typeface="Arimo" panose="020B0604020202020204" charset="0"/>
                <a:ea typeface="Arimo" panose="020B0604020202020204" charset="0"/>
                <a:cs typeface="Arimo" panose="020B0604020202020204" charset="0"/>
              </a:rPr>
              <a:t>GET: được sử dụng để lấy thông tin từ server theo URI đã </a:t>
            </a:r>
            <a:r>
              <a:rPr lang="vi-VN" sz="2600" dirty="0" smtClean="0">
                <a:latin typeface="Arimo" panose="020B0604020202020204" charset="0"/>
                <a:ea typeface="Arimo" panose="020B0604020202020204" charset="0"/>
                <a:cs typeface="Arimo" panose="020B0604020202020204" charset="0"/>
              </a:rPr>
              <a:t>cung </a:t>
            </a:r>
            <a:r>
              <a:rPr lang="vi-VN" sz="2600" dirty="0">
                <a:latin typeface="Arimo" panose="020B0604020202020204" charset="0"/>
                <a:ea typeface="Arimo" panose="020B0604020202020204" charset="0"/>
                <a:cs typeface="Arimo" panose="020B0604020202020204" charset="0"/>
              </a:rPr>
              <a:t>cấp.</a:t>
            </a:r>
          </a:p>
          <a:p>
            <a:pPr lvl="1">
              <a:spcBef>
                <a:spcPts val="1333"/>
              </a:spcBef>
              <a:spcAft>
                <a:spcPts val="1333"/>
              </a:spcAft>
              <a:buFont typeface="Arial" panose="020B0604020202020204" pitchFamily="34" charset="0"/>
              <a:buChar char="•"/>
            </a:pPr>
            <a:r>
              <a:rPr lang="vi-VN" sz="2600" dirty="0" smtClean="0">
                <a:latin typeface="Arimo" panose="020B0604020202020204" charset="0"/>
                <a:ea typeface="Arimo" panose="020B0604020202020204" charset="0"/>
                <a:cs typeface="Arimo" panose="020B0604020202020204" charset="0"/>
              </a:rPr>
              <a:t>POST</a:t>
            </a:r>
            <a:r>
              <a:rPr lang="vi-VN" sz="2600" dirty="0">
                <a:latin typeface="Arimo" panose="020B0604020202020204" charset="0"/>
                <a:ea typeface="Arimo" panose="020B0604020202020204" charset="0"/>
                <a:cs typeface="Arimo" panose="020B0604020202020204" charset="0"/>
              </a:rPr>
              <a:t>: gửi thông tin tới sever thông qua các biểu mẫu http.</a:t>
            </a:r>
          </a:p>
          <a:p>
            <a:pPr lvl="1">
              <a:spcBef>
                <a:spcPts val="1333"/>
              </a:spcBef>
              <a:spcAft>
                <a:spcPts val="1333"/>
              </a:spcAft>
              <a:buFont typeface="Arial" panose="020B0604020202020204" pitchFamily="34" charset="0"/>
              <a:buChar char="•"/>
            </a:pPr>
            <a:r>
              <a:rPr lang="vi-VN" sz="2600" dirty="0">
                <a:latin typeface="Arimo" panose="020B0604020202020204" charset="0"/>
                <a:ea typeface="Arimo" panose="020B0604020202020204" charset="0"/>
                <a:cs typeface="Arimo" panose="020B0604020202020204" charset="0"/>
              </a:rPr>
              <a:t>PUT: ghi đè tất cả thông tin của đối tượng với những gì được </a:t>
            </a:r>
            <a:r>
              <a:rPr lang="vi-VN" sz="2600" dirty="0" smtClean="0">
                <a:latin typeface="Arimo" panose="020B0604020202020204" charset="0"/>
                <a:ea typeface="Arimo" panose="020B0604020202020204" charset="0"/>
                <a:cs typeface="Arimo" panose="020B0604020202020204" charset="0"/>
              </a:rPr>
              <a:t>gửi </a:t>
            </a:r>
            <a:r>
              <a:rPr lang="vi-VN" sz="2600" dirty="0">
                <a:latin typeface="Arimo" panose="020B0604020202020204" charset="0"/>
                <a:ea typeface="Arimo" panose="020B0604020202020204" charset="0"/>
                <a:cs typeface="Arimo" panose="020B0604020202020204" charset="0"/>
              </a:rPr>
              <a:t>lên.</a:t>
            </a:r>
          </a:p>
          <a:p>
            <a:pPr lvl="1">
              <a:spcBef>
                <a:spcPts val="1333"/>
              </a:spcBef>
              <a:spcAft>
                <a:spcPts val="1333"/>
              </a:spcAft>
              <a:buFont typeface="Arial" panose="020B0604020202020204" pitchFamily="34" charset="0"/>
              <a:buChar char="•"/>
            </a:pPr>
            <a:r>
              <a:rPr lang="vi-VN" sz="2600" dirty="0" smtClean="0">
                <a:latin typeface="Arimo" panose="020B0604020202020204" charset="0"/>
                <a:ea typeface="Arimo" panose="020B0604020202020204" charset="0"/>
                <a:cs typeface="Arimo" panose="020B0604020202020204" charset="0"/>
              </a:rPr>
              <a:t>DELETE</a:t>
            </a:r>
            <a:r>
              <a:rPr lang="vi-VN" sz="2600" dirty="0">
                <a:latin typeface="Arimo" panose="020B0604020202020204" charset="0"/>
                <a:ea typeface="Arimo" panose="020B0604020202020204" charset="0"/>
                <a:cs typeface="Arimo" panose="020B0604020202020204" charset="0"/>
              </a:rPr>
              <a:t>: xóa tài nguyên trên server.</a:t>
            </a:r>
            <a:endParaRPr lang="en-US" sz="2600" dirty="0" smtClean="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a:latin typeface="Arimo" panose="020B0604020202020204" charset="0"/>
                <a:ea typeface="Arimo" panose="020B0604020202020204" charset="0"/>
                <a:cs typeface="Arimo" panose="020B0604020202020204" charset="0"/>
              </a:rPr>
              <a:t>2.Tổng </a:t>
            </a:r>
            <a:r>
              <a:rPr lang="en-US" sz="5400" b="1" dirty="0" err="1" smtClean="0">
                <a:latin typeface="Arimo" panose="020B0604020202020204" charset="0"/>
                <a:ea typeface="Arimo" panose="020B0604020202020204" charset="0"/>
                <a:cs typeface="Arimo" panose="020B0604020202020204" charset="0"/>
              </a:rPr>
              <a:t>quan</a:t>
            </a:r>
            <a:r>
              <a:rPr lang="en-US" sz="5400" b="1" dirty="0">
                <a:latin typeface="Arimo" panose="020B0604020202020204" charset="0"/>
                <a:ea typeface="Arimo" panose="020B0604020202020204" charset="0"/>
                <a:cs typeface="Arimo" panose="020B0604020202020204" charset="0"/>
              </a:rPr>
              <a:t> </a:t>
            </a:r>
            <a:r>
              <a:rPr lang="en-US" sz="5400" b="1" dirty="0" smtClean="0">
                <a:latin typeface="Arimo" panose="020B0604020202020204" charset="0"/>
                <a:ea typeface="Arimo" panose="020B0604020202020204" charset="0"/>
                <a:cs typeface="Arimo" panose="020B0604020202020204" charset="0"/>
              </a:rPr>
              <a:t>REST </a:t>
            </a:r>
            <a:r>
              <a:rPr lang="en-US" sz="5400" b="1" dirty="0">
                <a:latin typeface="Arimo" panose="020B0604020202020204" charset="0"/>
                <a:ea typeface="Arimo" panose="020B0604020202020204" charset="0"/>
                <a:cs typeface="Arimo" panose="020B0604020202020204" charset="0"/>
              </a:rPr>
              <a:t>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44</a:t>
            </a:fld>
            <a:endParaRPr sz="1733" dirty="0"/>
          </a:p>
        </p:txBody>
      </p:sp>
    </p:spTree>
    <p:extLst>
      <p:ext uri="{BB962C8B-B14F-4D97-AF65-F5344CB8AC3E}">
        <p14:creationId xmlns:p14="http://schemas.microsoft.com/office/powerpoint/2010/main" val="2476061874"/>
      </p:ext>
    </p:extLst>
  </p:cSld>
  <p:clrMapOvr>
    <a:masterClrMapping/>
  </p:clrMapOvr>
  <p:transition spd="slow">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en-US" sz="4000" b="1" dirty="0">
                <a:latin typeface="Arimo" panose="020B0604020202020204" charset="0"/>
                <a:ea typeface="Arimo" panose="020B0604020202020204" charset="0"/>
                <a:cs typeface="Arimo" panose="020B0604020202020204" charset="0"/>
              </a:rPr>
              <a:t>HTTP </a:t>
            </a:r>
            <a:r>
              <a:rPr lang="en-US" sz="4000" b="1" dirty="0" smtClean="0">
                <a:latin typeface="Arimo" panose="020B0604020202020204" charset="0"/>
                <a:ea typeface="Arimo" panose="020B0604020202020204" charset="0"/>
                <a:cs typeface="Arimo" panose="020B0604020202020204" charset="0"/>
              </a:rPr>
              <a:t>Request</a:t>
            </a:r>
          </a:p>
          <a:p>
            <a:pPr lvl="1">
              <a:spcBef>
                <a:spcPts val="1333"/>
              </a:spcBef>
              <a:spcAft>
                <a:spcPts val="1333"/>
              </a:spcAft>
              <a:buFont typeface="Arial" panose="020B0604020202020204" pitchFamily="34" charset="0"/>
              <a:buChar char="•"/>
            </a:pPr>
            <a:r>
              <a:rPr lang="vi-VN" sz="2200" dirty="0">
                <a:latin typeface="Arimo" panose="020B0604020202020204" charset="0"/>
                <a:ea typeface="Arimo" panose="020B0604020202020204" charset="0"/>
                <a:cs typeface="Arimo" panose="020B0604020202020204" charset="0"/>
              </a:rPr>
              <a:t>HEAD: giống với GET nhưng response trả về không có body, chỉ có header.</a:t>
            </a:r>
          </a:p>
          <a:p>
            <a:pPr lvl="1">
              <a:spcBef>
                <a:spcPts val="1333"/>
              </a:spcBef>
              <a:spcAft>
                <a:spcPts val="1333"/>
              </a:spcAft>
              <a:buFont typeface="Arial" panose="020B0604020202020204" pitchFamily="34" charset="0"/>
              <a:buChar char="•"/>
            </a:pPr>
            <a:r>
              <a:rPr lang="vi-VN" sz="2200" dirty="0" smtClean="0">
                <a:latin typeface="Arimo" panose="020B0604020202020204" charset="0"/>
                <a:ea typeface="Arimo" panose="020B0604020202020204" charset="0"/>
                <a:cs typeface="Arimo" panose="020B0604020202020204" charset="0"/>
              </a:rPr>
              <a:t>PATCH</a:t>
            </a:r>
            <a:r>
              <a:rPr lang="vi-VN" sz="2200" dirty="0">
                <a:latin typeface="Arimo" panose="020B0604020202020204" charset="0"/>
                <a:ea typeface="Arimo" panose="020B0604020202020204" charset="0"/>
                <a:cs typeface="Arimo" panose="020B0604020202020204" charset="0"/>
              </a:rPr>
              <a:t>: ghi đè các thông tin được thay đổi của đối tượng.</a:t>
            </a:r>
          </a:p>
          <a:p>
            <a:pPr lvl="1">
              <a:spcBef>
                <a:spcPts val="1333"/>
              </a:spcBef>
              <a:spcAft>
                <a:spcPts val="1333"/>
              </a:spcAft>
              <a:buFont typeface="Arial" panose="020B0604020202020204" pitchFamily="34" charset="0"/>
              <a:buChar char="•"/>
            </a:pPr>
            <a:r>
              <a:rPr lang="vi-VN" sz="2200" dirty="0" smtClean="0">
                <a:latin typeface="Arimo" panose="020B0604020202020204" charset="0"/>
                <a:ea typeface="Arimo" panose="020B0604020202020204" charset="0"/>
                <a:cs typeface="Arimo" panose="020B0604020202020204" charset="0"/>
              </a:rPr>
              <a:t>CONNECT</a:t>
            </a:r>
            <a:r>
              <a:rPr lang="vi-VN" sz="2200" dirty="0">
                <a:latin typeface="Arimo" panose="020B0604020202020204" charset="0"/>
                <a:ea typeface="Arimo" panose="020B0604020202020204" charset="0"/>
                <a:cs typeface="Arimo" panose="020B0604020202020204" charset="0"/>
              </a:rPr>
              <a:t>: thiết lập một kết nối tới server theo URI.</a:t>
            </a:r>
          </a:p>
          <a:p>
            <a:pPr lvl="1">
              <a:spcBef>
                <a:spcPts val="1333"/>
              </a:spcBef>
              <a:spcAft>
                <a:spcPts val="1333"/>
              </a:spcAft>
              <a:buFont typeface="Arial" panose="020B0604020202020204" pitchFamily="34" charset="0"/>
              <a:buChar char="•"/>
            </a:pPr>
            <a:r>
              <a:rPr lang="vi-VN" sz="2200" dirty="0">
                <a:latin typeface="Arimo" panose="020B0604020202020204" charset="0"/>
                <a:ea typeface="Arimo" panose="020B0604020202020204" charset="0"/>
                <a:cs typeface="Arimo" panose="020B0604020202020204" charset="0"/>
              </a:rPr>
              <a:t>OPTIONS: mô tả các tùy chọn giao tiếp cho resource.</a:t>
            </a:r>
          </a:p>
          <a:p>
            <a:pPr lvl="1">
              <a:spcBef>
                <a:spcPts val="1333"/>
              </a:spcBef>
              <a:spcAft>
                <a:spcPts val="1333"/>
              </a:spcAft>
              <a:buFont typeface="Arial" panose="020B0604020202020204" pitchFamily="34" charset="0"/>
              <a:buChar char="•"/>
            </a:pPr>
            <a:r>
              <a:rPr lang="vi-VN" sz="2200" dirty="0">
                <a:latin typeface="Arimo" panose="020B0604020202020204" charset="0"/>
                <a:ea typeface="Arimo" panose="020B0604020202020204" charset="0"/>
                <a:cs typeface="Arimo" panose="020B0604020202020204" charset="0"/>
              </a:rPr>
              <a:t>TRACE: thực hiện một bài test loop – back theo đường dẫn đến resource.</a:t>
            </a:r>
            <a:endParaRPr lang="en-US" sz="2200" dirty="0" smtClean="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a:latin typeface="Arimo" panose="020B0604020202020204" charset="0"/>
                <a:ea typeface="Arimo" panose="020B0604020202020204" charset="0"/>
                <a:cs typeface="Arimo" panose="020B0604020202020204" charset="0"/>
              </a:rPr>
              <a:t>2.Tổng </a:t>
            </a:r>
            <a:r>
              <a:rPr lang="en-US" sz="5400" b="1" dirty="0" err="1" smtClean="0">
                <a:latin typeface="Arimo" panose="020B0604020202020204" charset="0"/>
                <a:ea typeface="Arimo" panose="020B0604020202020204" charset="0"/>
                <a:cs typeface="Arimo" panose="020B0604020202020204" charset="0"/>
              </a:rPr>
              <a:t>quan</a:t>
            </a:r>
            <a:r>
              <a:rPr lang="en-US" sz="5400" b="1" dirty="0">
                <a:latin typeface="Arimo" panose="020B0604020202020204" charset="0"/>
                <a:ea typeface="Arimo" panose="020B0604020202020204" charset="0"/>
                <a:cs typeface="Arimo" panose="020B0604020202020204" charset="0"/>
              </a:rPr>
              <a:t> </a:t>
            </a:r>
            <a:r>
              <a:rPr lang="en-US" sz="5400" b="1" dirty="0" smtClean="0">
                <a:latin typeface="Arimo" panose="020B0604020202020204" charset="0"/>
                <a:ea typeface="Arimo" panose="020B0604020202020204" charset="0"/>
                <a:cs typeface="Arimo" panose="020B0604020202020204" charset="0"/>
              </a:rPr>
              <a:t>REST </a:t>
            </a:r>
            <a:r>
              <a:rPr lang="en-US" sz="5400" b="1" dirty="0">
                <a:latin typeface="Arimo" panose="020B0604020202020204" charset="0"/>
                <a:ea typeface="Arimo" panose="020B0604020202020204" charset="0"/>
                <a:cs typeface="Arimo" panose="020B0604020202020204" charset="0"/>
              </a:rPr>
              <a:t>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45</a:t>
            </a:fld>
            <a:endParaRPr sz="1733" dirty="0"/>
          </a:p>
        </p:txBody>
      </p:sp>
    </p:spTree>
    <p:extLst>
      <p:ext uri="{BB962C8B-B14F-4D97-AF65-F5344CB8AC3E}">
        <p14:creationId xmlns:p14="http://schemas.microsoft.com/office/powerpoint/2010/main" val="2257707338"/>
      </p:ext>
    </p:extLst>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Arial" panose="020B0604020202020204" pitchFamily="34" charset="0"/>
              <a:buChar char="•"/>
            </a:pPr>
            <a:r>
              <a:rPr lang="en-US" dirty="0" err="1">
                <a:latin typeface="Arimo" panose="020B0604020202020204" charset="0"/>
                <a:ea typeface="Arimo" panose="020B0604020202020204" charset="0"/>
                <a:cs typeface="Arimo" panose="020B0604020202020204" charset="0"/>
              </a:rPr>
              <a:t>Trong</a:t>
            </a:r>
            <a:r>
              <a:rPr lang="en-US" dirty="0">
                <a:latin typeface="Arimo" panose="020B0604020202020204" charset="0"/>
                <a:ea typeface="Arimo" panose="020B0604020202020204" charset="0"/>
                <a:cs typeface="Arimo" panose="020B0604020202020204" charset="0"/>
              </a:rPr>
              <a:t> Visual </a:t>
            </a:r>
            <a:r>
              <a:rPr lang="en-US" dirty="0" smtClean="0">
                <a:latin typeface="Arimo" panose="020B0604020202020204" charset="0"/>
                <a:ea typeface="Arimo" panose="020B0604020202020204" charset="0"/>
                <a:cs typeface="Arimo" panose="020B0604020202020204" charset="0"/>
              </a:rPr>
              <a:t>Studio, </a:t>
            </a:r>
            <a:r>
              <a:rPr lang="en-US" dirty="0" err="1" smtClean="0">
                <a:latin typeface="Arimo" panose="020B0604020202020204" charset="0"/>
                <a:ea typeface="Arimo" panose="020B0604020202020204" charset="0"/>
                <a:cs typeface="Arimo" panose="020B0604020202020204" charset="0"/>
              </a:rPr>
              <a:t>chọn</a:t>
            </a:r>
            <a:r>
              <a:rPr lang="en-US" dirty="0" smtClean="0">
                <a:latin typeface="Arimo" panose="020B0604020202020204" charset="0"/>
                <a:ea typeface="Arimo" panose="020B0604020202020204" charset="0"/>
                <a:cs typeface="Arimo" panose="020B0604020202020204" charset="0"/>
              </a:rPr>
              <a:t> menu </a:t>
            </a:r>
            <a:r>
              <a:rPr lang="en-US" b="1" dirty="0" smtClean="0">
                <a:latin typeface="Arimo" panose="020B0604020202020204" charset="0"/>
                <a:ea typeface="Arimo" panose="020B0604020202020204" charset="0"/>
                <a:cs typeface="Arimo" panose="020B0604020202020204" charset="0"/>
              </a:rPr>
              <a:t>File</a:t>
            </a:r>
            <a:r>
              <a:rPr lang="en-US" dirty="0" smtClean="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chọn</a:t>
            </a:r>
            <a:r>
              <a:rPr lang="en-US" dirty="0">
                <a:latin typeface="Arimo" panose="020B0604020202020204" charset="0"/>
                <a:ea typeface="Arimo" panose="020B0604020202020204" charset="0"/>
                <a:cs typeface="Arimo" panose="020B0604020202020204" charset="0"/>
              </a:rPr>
              <a:t> </a:t>
            </a:r>
            <a:r>
              <a:rPr lang="en-US" b="1" dirty="0">
                <a:latin typeface="Arimo" panose="020B0604020202020204" charset="0"/>
                <a:ea typeface="Arimo" panose="020B0604020202020204" charset="0"/>
                <a:cs typeface="Arimo" panose="020B0604020202020204" charset="0"/>
              </a:rPr>
              <a:t>New</a:t>
            </a:r>
            <a:r>
              <a:rPr lang="en-US" dirty="0">
                <a:latin typeface="Arimo" panose="020B0604020202020204" charset="0"/>
                <a:ea typeface="Arimo" panose="020B0604020202020204" charset="0"/>
                <a:cs typeface="Arimo" panose="020B0604020202020204" charset="0"/>
              </a:rPr>
              <a:t> </a:t>
            </a:r>
            <a:r>
              <a:rPr lang="en-US" dirty="0" smtClean="0">
                <a:latin typeface="Arimo" panose="020B0604020202020204" charset="0"/>
                <a:ea typeface="Arimo" panose="020B0604020202020204" charset="0"/>
                <a:cs typeface="Arimo" panose="020B0604020202020204" charset="0"/>
              </a:rPr>
              <a:t>&gt; </a:t>
            </a:r>
            <a:r>
              <a:rPr lang="en-US" b="1" dirty="0">
                <a:latin typeface="Arimo" panose="020B0604020202020204" charset="0"/>
                <a:ea typeface="Arimo" panose="020B0604020202020204" charset="0"/>
                <a:cs typeface="Arimo" panose="020B0604020202020204" charset="0"/>
              </a:rPr>
              <a:t>Project</a:t>
            </a:r>
            <a:r>
              <a:rPr lang="en-US" dirty="0" smtClean="0">
                <a:latin typeface="Arimo" panose="020B0604020202020204" charset="0"/>
                <a:ea typeface="Arimo" panose="020B0604020202020204" charset="0"/>
                <a:cs typeface="Arimo" panose="020B0604020202020204" charset="0"/>
              </a:rPr>
              <a:t>.</a:t>
            </a:r>
          </a:p>
          <a:p>
            <a:pPr>
              <a:spcBef>
                <a:spcPts val="1333"/>
              </a:spcBef>
              <a:spcAft>
                <a:spcPts val="1333"/>
              </a:spcAft>
              <a:buFont typeface="Arial" panose="020B0604020202020204" pitchFamily="34" charset="0"/>
              <a:buChar char="•"/>
            </a:pPr>
            <a:r>
              <a:rPr lang="en-US" dirty="0" err="1" smtClean="0">
                <a:latin typeface="Arimo" panose="020B0604020202020204" charset="0"/>
                <a:ea typeface="Arimo" panose="020B0604020202020204" charset="0"/>
                <a:cs typeface="Arimo" panose="020B0604020202020204" charset="0"/>
              </a:rPr>
              <a:t>Nhập</a:t>
            </a:r>
            <a:r>
              <a:rPr lang="en-US" dirty="0" smtClean="0">
                <a:latin typeface="Arimo" panose="020B0604020202020204" charset="0"/>
                <a:ea typeface="Arimo" panose="020B0604020202020204" charset="0"/>
                <a:cs typeface="Arimo" panose="020B0604020202020204" charset="0"/>
              </a:rPr>
              <a:t> </a:t>
            </a:r>
            <a:r>
              <a:rPr lang="en-US" dirty="0">
                <a:latin typeface="Arimo" panose="020B0604020202020204" charset="0"/>
                <a:ea typeface="Arimo" panose="020B0604020202020204" charset="0"/>
                <a:cs typeface="Arimo" panose="020B0604020202020204" charset="0"/>
              </a:rPr>
              <a:t>Web </a:t>
            </a:r>
            <a:r>
              <a:rPr lang="en-US" dirty="0" smtClean="0">
                <a:latin typeface="Arimo" panose="020B0604020202020204" charset="0"/>
                <a:ea typeface="Arimo" panose="020B0604020202020204" charset="0"/>
                <a:cs typeface="Arimo" panose="020B0604020202020204" charset="0"/>
              </a:rPr>
              <a:t>API </a:t>
            </a:r>
            <a:r>
              <a:rPr lang="en-US" dirty="0" err="1" smtClean="0">
                <a:latin typeface="Arimo" panose="020B0604020202020204" charset="0"/>
                <a:ea typeface="Arimo" panose="020B0604020202020204" charset="0"/>
                <a:cs typeface="Arimo" panose="020B0604020202020204" charset="0"/>
              </a:rPr>
              <a:t>vào</a:t>
            </a:r>
            <a:r>
              <a:rPr lang="en-US" dirty="0" smtClean="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hộp</a:t>
            </a:r>
            <a:r>
              <a:rPr lang="en-US" dirty="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tìm</a:t>
            </a:r>
            <a:r>
              <a:rPr lang="en-US" dirty="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kiếm</a:t>
            </a:r>
            <a:r>
              <a:rPr lang="en-US" dirty="0">
                <a:latin typeface="Arimo" panose="020B0604020202020204" charset="0"/>
                <a:ea typeface="Arimo" panose="020B0604020202020204" charset="0"/>
                <a:cs typeface="Arimo" panose="020B0604020202020204" charset="0"/>
              </a:rPr>
              <a:t>.</a:t>
            </a:r>
          </a:p>
          <a:p>
            <a:pPr>
              <a:spcBef>
                <a:spcPts val="1333"/>
              </a:spcBef>
              <a:spcAft>
                <a:spcPts val="1333"/>
              </a:spcAft>
              <a:buFont typeface="Arial" panose="020B0604020202020204" pitchFamily="34" charset="0"/>
              <a:buChar char="•"/>
            </a:pPr>
            <a:r>
              <a:rPr lang="en-US" dirty="0" err="1" smtClean="0">
                <a:latin typeface="Arimo" panose="020B0604020202020204" charset="0"/>
                <a:ea typeface="Arimo" panose="020B0604020202020204" charset="0"/>
                <a:cs typeface="Arimo" panose="020B0604020202020204" charset="0"/>
              </a:rPr>
              <a:t>Chọn</a:t>
            </a:r>
            <a:r>
              <a:rPr lang="en-US" dirty="0" smtClean="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mẫu</a:t>
            </a:r>
            <a:r>
              <a:rPr lang="en-US" dirty="0">
                <a:latin typeface="Arimo" panose="020B0604020202020204" charset="0"/>
                <a:ea typeface="Arimo" panose="020B0604020202020204" charset="0"/>
                <a:cs typeface="Arimo" panose="020B0604020202020204" charset="0"/>
              </a:rPr>
              <a:t> </a:t>
            </a:r>
            <a:r>
              <a:rPr lang="en-US" b="1" dirty="0">
                <a:latin typeface="Arimo" panose="020B0604020202020204" charset="0"/>
                <a:ea typeface="Arimo" panose="020B0604020202020204" charset="0"/>
                <a:cs typeface="Arimo" panose="020B0604020202020204" charset="0"/>
              </a:rPr>
              <a:t>ASP.NET Core Web API </a:t>
            </a:r>
            <a:r>
              <a:rPr lang="en-US" dirty="0" err="1">
                <a:latin typeface="Arimo" panose="020B0604020202020204" charset="0"/>
                <a:ea typeface="Arimo" panose="020B0604020202020204" charset="0"/>
                <a:cs typeface="Arimo" panose="020B0604020202020204" charset="0"/>
              </a:rPr>
              <a:t>và</a:t>
            </a:r>
            <a:r>
              <a:rPr lang="en-US" dirty="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chọn</a:t>
            </a:r>
            <a:r>
              <a:rPr lang="en-US" dirty="0">
                <a:latin typeface="Arimo" panose="020B0604020202020204" charset="0"/>
                <a:ea typeface="Arimo" panose="020B0604020202020204" charset="0"/>
                <a:cs typeface="Arimo" panose="020B0604020202020204" charset="0"/>
              </a:rPr>
              <a:t> </a:t>
            </a:r>
            <a:r>
              <a:rPr lang="en-US" b="1" dirty="0">
                <a:latin typeface="Arimo" panose="020B0604020202020204" charset="0"/>
                <a:ea typeface="Arimo" panose="020B0604020202020204" charset="0"/>
                <a:cs typeface="Arimo" panose="020B0604020202020204" charset="0"/>
              </a:rPr>
              <a:t>Next</a:t>
            </a:r>
            <a:r>
              <a:rPr lang="en-US" dirty="0">
                <a:latin typeface="Arimo" panose="020B0604020202020204" charset="0"/>
                <a:ea typeface="Arimo" panose="020B0604020202020204" charset="0"/>
                <a:cs typeface="Arimo" panose="020B0604020202020204" charset="0"/>
              </a:rPr>
              <a:t>.</a:t>
            </a:r>
          </a:p>
          <a:p>
            <a:pPr>
              <a:spcBef>
                <a:spcPts val="1333"/>
              </a:spcBef>
              <a:spcAft>
                <a:spcPts val="1333"/>
              </a:spcAft>
              <a:buFont typeface="Arial" panose="020B0604020202020204" pitchFamily="34" charset="0"/>
              <a:buChar char="•"/>
            </a:pPr>
            <a:r>
              <a:rPr lang="en-US" dirty="0" err="1">
                <a:latin typeface="Arimo" panose="020B0604020202020204" charset="0"/>
                <a:ea typeface="Arimo" panose="020B0604020202020204" charset="0"/>
                <a:cs typeface="Arimo" panose="020B0604020202020204" charset="0"/>
              </a:rPr>
              <a:t>Trong</a:t>
            </a:r>
            <a:r>
              <a:rPr lang="en-US" dirty="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hộp</a:t>
            </a:r>
            <a:r>
              <a:rPr lang="en-US" dirty="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thoại</a:t>
            </a:r>
            <a:r>
              <a:rPr lang="en-US" dirty="0">
                <a:latin typeface="Arimo" panose="020B0604020202020204" charset="0"/>
                <a:ea typeface="Arimo" panose="020B0604020202020204" charset="0"/>
                <a:cs typeface="Arimo" panose="020B0604020202020204" charset="0"/>
              </a:rPr>
              <a:t> </a:t>
            </a:r>
            <a:r>
              <a:rPr lang="en-US" b="1" dirty="0">
                <a:latin typeface="Arimo" panose="020B0604020202020204" charset="0"/>
                <a:ea typeface="Arimo" panose="020B0604020202020204" charset="0"/>
                <a:cs typeface="Arimo" panose="020B0604020202020204" charset="0"/>
              </a:rPr>
              <a:t>Configure your new </a:t>
            </a:r>
            <a:r>
              <a:rPr lang="en-US" b="1" dirty="0" smtClean="0">
                <a:latin typeface="Arimo" panose="020B0604020202020204" charset="0"/>
                <a:ea typeface="Arimo" panose="020B0604020202020204" charset="0"/>
                <a:cs typeface="Arimo" panose="020B0604020202020204" charset="0"/>
              </a:rPr>
              <a:t>project</a:t>
            </a:r>
            <a:r>
              <a:rPr lang="en-US" dirty="0" smtClean="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đặt</a:t>
            </a:r>
            <a:r>
              <a:rPr lang="en-US" dirty="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tên</a:t>
            </a:r>
            <a:r>
              <a:rPr lang="en-US" dirty="0">
                <a:latin typeface="Arimo" panose="020B0604020202020204" charset="0"/>
                <a:ea typeface="Arimo" panose="020B0604020202020204" charset="0"/>
                <a:cs typeface="Arimo" panose="020B0604020202020204" charset="0"/>
              </a:rPr>
              <a:t> project </a:t>
            </a:r>
            <a:r>
              <a:rPr lang="en-US" dirty="0" err="1">
                <a:latin typeface="Arimo" panose="020B0604020202020204" charset="0"/>
                <a:ea typeface="Arimo" panose="020B0604020202020204" charset="0"/>
                <a:cs typeface="Arimo" panose="020B0604020202020204" charset="0"/>
              </a:rPr>
              <a:t>và</a:t>
            </a:r>
            <a:r>
              <a:rPr lang="en-US" dirty="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chọn</a:t>
            </a:r>
            <a:r>
              <a:rPr lang="en-US" dirty="0">
                <a:latin typeface="Arimo" panose="020B0604020202020204" charset="0"/>
                <a:ea typeface="Arimo" panose="020B0604020202020204" charset="0"/>
                <a:cs typeface="Arimo" panose="020B0604020202020204" charset="0"/>
              </a:rPr>
              <a:t> </a:t>
            </a:r>
            <a:r>
              <a:rPr lang="en-US" b="1" dirty="0">
                <a:latin typeface="Arimo" panose="020B0604020202020204" charset="0"/>
                <a:ea typeface="Arimo" panose="020B0604020202020204" charset="0"/>
                <a:cs typeface="Arimo" panose="020B0604020202020204" charset="0"/>
              </a:rPr>
              <a:t>Next</a:t>
            </a:r>
            <a:r>
              <a:rPr lang="en-US" dirty="0">
                <a:latin typeface="Arimo" panose="020B0604020202020204" charset="0"/>
                <a:ea typeface="Arimo" panose="020B0604020202020204" charset="0"/>
                <a:cs typeface="Arimo" panose="020B0604020202020204" charset="0"/>
              </a:rPr>
              <a:t> </a:t>
            </a:r>
            <a:r>
              <a:rPr lang="en-US" dirty="0" smtClean="0">
                <a:latin typeface="Arimo" panose="020B0604020202020204" charset="0"/>
                <a:ea typeface="Arimo" panose="020B0604020202020204" charset="0"/>
                <a:cs typeface="Arimo" panose="020B0604020202020204" charset="0"/>
              </a:rPr>
              <a:t>.</a:t>
            </a:r>
          </a:p>
          <a:p>
            <a:pPr>
              <a:spcBef>
                <a:spcPts val="1333"/>
              </a:spcBef>
              <a:spcAft>
                <a:spcPts val="1333"/>
              </a:spcAft>
              <a:buFont typeface="Arial" panose="020B0604020202020204" pitchFamily="34" charset="0"/>
              <a:buChar char="•"/>
            </a:pPr>
            <a:r>
              <a:rPr lang="en-US" dirty="0" err="1">
                <a:latin typeface="Arimo" panose="020B0604020202020204" charset="0"/>
                <a:ea typeface="Arimo" panose="020B0604020202020204" charset="0"/>
                <a:cs typeface="Arimo" panose="020B0604020202020204" charset="0"/>
              </a:rPr>
              <a:t>Trong</a:t>
            </a:r>
            <a:r>
              <a:rPr lang="en-US" dirty="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hộp</a:t>
            </a:r>
            <a:r>
              <a:rPr lang="en-US" dirty="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thoại</a:t>
            </a:r>
            <a:r>
              <a:rPr lang="en-US" dirty="0">
                <a:latin typeface="Arimo" panose="020B0604020202020204" charset="0"/>
                <a:ea typeface="Arimo" panose="020B0604020202020204" charset="0"/>
                <a:cs typeface="Arimo" panose="020B0604020202020204" charset="0"/>
              </a:rPr>
              <a:t> </a:t>
            </a:r>
            <a:r>
              <a:rPr lang="en-US" b="1" dirty="0" smtClean="0">
                <a:latin typeface="Arimo" panose="020B0604020202020204" charset="0"/>
                <a:ea typeface="Arimo" panose="020B0604020202020204" charset="0"/>
                <a:cs typeface="Arimo" panose="020B0604020202020204" charset="0"/>
              </a:rPr>
              <a:t>Additional information</a:t>
            </a:r>
            <a:r>
              <a:rPr lang="en-US" dirty="0" smtClean="0">
                <a:latin typeface="Arimo" panose="020B0604020202020204" charset="0"/>
                <a:ea typeface="Arimo" panose="020B0604020202020204" charset="0"/>
                <a:cs typeface="Arimo" panose="020B0604020202020204" charset="0"/>
              </a:rPr>
              <a:t>, </a:t>
            </a:r>
            <a:r>
              <a:rPr lang="en-US" dirty="0" err="1" smtClean="0">
                <a:latin typeface="Arimo" panose="020B0604020202020204" charset="0"/>
                <a:ea typeface="Arimo" panose="020B0604020202020204" charset="0"/>
                <a:cs typeface="Arimo" panose="020B0604020202020204" charset="0"/>
              </a:rPr>
              <a:t>giữ</a:t>
            </a:r>
            <a:r>
              <a:rPr lang="en-US" dirty="0" smtClean="0">
                <a:latin typeface="Arimo" panose="020B0604020202020204" charset="0"/>
                <a:ea typeface="Arimo" panose="020B0604020202020204" charset="0"/>
                <a:cs typeface="Arimo" panose="020B0604020202020204" charset="0"/>
              </a:rPr>
              <a:t> </a:t>
            </a:r>
            <a:r>
              <a:rPr lang="en-US" dirty="0" err="1" smtClean="0">
                <a:latin typeface="Arimo" panose="020B0604020202020204" charset="0"/>
                <a:ea typeface="Arimo" panose="020B0604020202020204" charset="0"/>
                <a:cs typeface="Arimo" panose="020B0604020202020204" charset="0"/>
              </a:rPr>
              <a:t>nguyên</a:t>
            </a:r>
            <a:r>
              <a:rPr lang="en-US" dirty="0" smtClean="0">
                <a:latin typeface="Arimo" panose="020B0604020202020204" charset="0"/>
                <a:ea typeface="Arimo" panose="020B0604020202020204" charset="0"/>
                <a:cs typeface="Arimo" panose="020B0604020202020204" charset="0"/>
              </a:rPr>
              <a:t> </a:t>
            </a:r>
            <a:r>
              <a:rPr lang="en-US" dirty="0" err="1" smtClean="0">
                <a:latin typeface="Arimo" panose="020B0604020202020204" charset="0"/>
                <a:ea typeface="Arimo" panose="020B0604020202020204" charset="0"/>
                <a:cs typeface="Arimo" panose="020B0604020202020204" charset="0"/>
              </a:rPr>
              <a:t>các</a:t>
            </a:r>
            <a:r>
              <a:rPr lang="en-US" dirty="0" smtClean="0">
                <a:latin typeface="Arimo" panose="020B0604020202020204" charset="0"/>
                <a:ea typeface="Arimo" panose="020B0604020202020204" charset="0"/>
                <a:cs typeface="Arimo" panose="020B0604020202020204" charset="0"/>
              </a:rPr>
              <a:t> </a:t>
            </a:r>
            <a:r>
              <a:rPr lang="en-US" dirty="0" err="1" smtClean="0">
                <a:latin typeface="Arimo" panose="020B0604020202020204" charset="0"/>
                <a:ea typeface="Arimo" panose="020B0604020202020204" charset="0"/>
                <a:cs typeface="Arimo" panose="020B0604020202020204" charset="0"/>
              </a:rPr>
              <a:t>cấu</a:t>
            </a:r>
            <a:r>
              <a:rPr lang="en-US" dirty="0" smtClean="0">
                <a:latin typeface="Arimo" panose="020B0604020202020204" charset="0"/>
                <a:ea typeface="Arimo" panose="020B0604020202020204" charset="0"/>
                <a:cs typeface="Arimo" panose="020B0604020202020204" charset="0"/>
              </a:rPr>
              <a:t> </a:t>
            </a:r>
            <a:r>
              <a:rPr lang="en-US" dirty="0" err="1" smtClean="0">
                <a:latin typeface="Arimo" panose="020B0604020202020204" charset="0"/>
                <a:ea typeface="Arimo" panose="020B0604020202020204" charset="0"/>
                <a:cs typeface="Arimo" panose="020B0604020202020204" charset="0"/>
              </a:rPr>
              <a:t>hình</a:t>
            </a:r>
            <a:r>
              <a:rPr lang="en-US" dirty="0" smtClean="0">
                <a:latin typeface="Arimo" panose="020B0604020202020204" charset="0"/>
                <a:ea typeface="Arimo" panose="020B0604020202020204" charset="0"/>
                <a:cs typeface="Arimo" panose="020B0604020202020204" charset="0"/>
              </a:rPr>
              <a:t> </a:t>
            </a:r>
            <a:r>
              <a:rPr lang="en-US" dirty="0" err="1" smtClean="0">
                <a:latin typeface="Arimo" panose="020B0604020202020204" charset="0"/>
                <a:ea typeface="Arimo" panose="020B0604020202020204" charset="0"/>
                <a:cs typeface="Arimo" panose="020B0604020202020204" charset="0"/>
              </a:rPr>
              <a:t>mặc</a:t>
            </a:r>
            <a:r>
              <a:rPr lang="en-US" dirty="0" smtClean="0">
                <a:latin typeface="Arimo" panose="020B0604020202020204" charset="0"/>
                <a:ea typeface="Arimo" panose="020B0604020202020204" charset="0"/>
                <a:cs typeface="Arimo" panose="020B0604020202020204" charset="0"/>
              </a:rPr>
              <a:t> </a:t>
            </a:r>
            <a:r>
              <a:rPr lang="en-US" dirty="0" err="1" smtClean="0">
                <a:latin typeface="Arimo" panose="020B0604020202020204" charset="0"/>
                <a:ea typeface="Arimo" panose="020B0604020202020204" charset="0"/>
                <a:cs typeface="Arimo" panose="020B0604020202020204" charset="0"/>
              </a:rPr>
              <a:t>định</a:t>
            </a:r>
            <a:r>
              <a:rPr lang="en-US" dirty="0" smtClean="0">
                <a:latin typeface="Arimo" panose="020B0604020202020204" charset="0"/>
                <a:ea typeface="Arimo" panose="020B0604020202020204" charset="0"/>
                <a:cs typeface="Arimo" panose="020B0604020202020204" charset="0"/>
              </a:rPr>
              <a:t> </a:t>
            </a:r>
            <a:r>
              <a:rPr lang="en-US" dirty="0" err="1" smtClean="0">
                <a:latin typeface="Arimo" panose="020B0604020202020204" charset="0"/>
                <a:ea typeface="Arimo" panose="020B0604020202020204" charset="0"/>
                <a:cs typeface="Arimo" panose="020B0604020202020204" charset="0"/>
              </a:rPr>
              <a:t>và</a:t>
            </a:r>
            <a:r>
              <a:rPr lang="en-US" dirty="0" smtClean="0">
                <a:latin typeface="Arimo" panose="020B0604020202020204" charset="0"/>
                <a:ea typeface="Arimo" panose="020B0604020202020204" charset="0"/>
                <a:cs typeface="Arimo" panose="020B0604020202020204" charset="0"/>
              </a:rPr>
              <a:t> </a:t>
            </a:r>
            <a:r>
              <a:rPr lang="en-US" dirty="0" err="1" smtClean="0">
                <a:latin typeface="Arimo" panose="020B0604020202020204" charset="0"/>
                <a:ea typeface="Arimo" panose="020B0604020202020204" charset="0"/>
                <a:cs typeface="Arimo" panose="020B0604020202020204" charset="0"/>
              </a:rPr>
              <a:t>chọn</a:t>
            </a:r>
            <a:r>
              <a:rPr lang="en-US" dirty="0">
                <a:latin typeface="Arimo" panose="020B0604020202020204" charset="0"/>
                <a:ea typeface="Arimo" panose="020B0604020202020204" charset="0"/>
                <a:cs typeface="Arimo" panose="020B0604020202020204" charset="0"/>
              </a:rPr>
              <a:t> </a:t>
            </a:r>
            <a:r>
              <a:rPr lang="en-US" b="1" dirty="0" smtClean="0">
                <a:latin typeface="Arimo" panose="020B0604020202020204" charset="0"/>
                <a:ea typeface="Arimo" panose="020B0604020202020204" charset="0"/>
                <a:cs typeface="Arimo" panose="020B0604020202020204" charset="0"/>
              </a:rPr>
              <a:t>Create</a:t>
            </a:r>
            <a:r>
              <a:rPr lang="en-US" dirty="0" smtClean="0">
                <a:latin typeface="Arimo" panose="020B0604020202020204" charset="0"/>
                <a:ea typeface="Arimo" panose="020B0604020202020204" charset="0"/>
                <a:cs typeface="Arimo" panose="020B0604020202020204" charset="0"/>
              </a:rPr>
              <a:t>.</a:t>
            </a: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smtClean="0">
                <a:latin typeface="Arimo" panose="020B0604020202020204" charset="0"/>
                <a:ea typeface="Arimo" panose="020B0604020202020204" charset="0"/>
                <a:cs typeface="Arimo" panose="020B0604020202020204" charset="0"/>
              </a:rPr>
              <a:t>3.Tạo web </a:t>
            </a:r>
            <a:r>
              <a:rPr lang="en-US" sz="5400" b="1" dirty="0">
                <a:latin typeface="Arimo" panose="020B0604020202020204" charset="0"/>
                <a:ea typeface="Arimo" panose="020B0604020202020204" charset="0"/>
                <a:cs typeface="Arimo" panose="020B0604020202020204" charset="0"/>
              </a:rPr>
              <a:t>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46</a:t>
            </a:fld>
            <a:endParaRPr sz="1733" dirty="0"/>
          </a:p>
        </p:txBody>
      </p:sp>
    </p:spTree>
    <p:extLst>
      <p:ext uri="{BB962C8B-B14F-4D97-AF65-F5344CB8AC3E}">
        <p14:creationId xmlns:p14="http://schemas.microsoft.com/office/powerpoint/2010/main" val="2468881860"/>
      </p:ext>
    </p:extLst>
  </p:cSld>
  <p:clrMapOvr>
    <a:masterClrMapping/>
  </p:clrMapOvr>
  <p:transition spd="slow">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en-US" sz="3600" b="1" dirty="0" err="1" smtClean="0">
                <a:latin typeface="Arimo" panose="020B0604020202020204" charset="0"/>
                <a:ea typeface="Arimo" panose="020B0604020202020204" charset="0"/>
                <a:cs typeface="Arimo" panose="020B0604020202020204" charset="0"/>
              </a:rPr>
              <a:t>Thêm</a:t>
            </a:r>
            <a:r>
              <a:rPr lang="en-US" sz="3600" b="1" dirty="0" smtClean="0">
                <a:latin typeface="Arimo" panose="020B0604020202020204" charset="0"/>
                <a:ea typeface="Arimo" panose="020B0604020202020204" charset="0"/>
                <a:cs typeface="Arimo" panose="020B0604020202020204" charset="0"/>
              </a:rPr>
              <a:t> </a:t>
            </a:r>
            <a:r>
              <a:rPr lang="en-US" sz="3600" b="1" dirty="0" err="1">
                <a:latin typeface="Arimo" panose="020B0604020202020204" charset="0"/>
                <a:ea typeface="Arimo" panose="020B0604020202020204" charset="0"/>
                <a:cs typeface="Arimo" panose="020B0604020202020204" charset="0"/>
              </a:rPr>
              <a:t>NuGet</a:t>
            </a:r>
            <a:r>
              <a:rPr lang="en-US" sz="3600" b="1" dirty="0">
                <a:latin typeface="Arimo" panose="020B0604020202020204" charset="0"/>
                <a:ea typeface="Arimo" panose="020B0604020202020204" charset="0"/>
                <a:cs typeface="Arimo" panose="020B0604020202020204" charset="0"/>
              </a:rPr>
              <a:t> </a:t>
            </a:r>
            <a:r>
              <a:rPr lang="en-US" sz="3600" b="1" dirty="0" smtClean="0">
                <a:latin typeface="Arimo" panose="020B0604020202020204" charset="0"/>
                <a:ea typeface="Arimo" panose="020B0604020202020204" charset="0"/>
                <a:cs typeface="Arimo" panose="020B0604020202020204" charset="0"/>
              </a:rPr>
              <a:t>packages</a:t>
            </a:r>
          </a:p>
          <a:p>
            <a:pPr marL="0" indent="0">
              <a:spcBef>
                <a:spcPts val="1333"/>
              </a:spcBef>
              <a:spcAft>
                <a:spcPts val="1333"/>
              </a:spcAft>
              <a:buNone/>
            </a:pPr>
            <a:endParaRPr lang="en-US" sz="3600" b="1" dirty="0" smtClean="0">
              <a:latin typeface="Arimo" panose="020B0604020202020204" charset="0"/>
              <a:ea typeface="Arimo" panose="020B0604020202020204" charset="0"/>
              <a:cs typeface="Arimo" panose="020B0604020202020204" charset="0"/>
            </a:endParaRPr>
          </a:p>
          <a:p>
            <a:pPr marL="0" indent="0">
              <a:spcBef>
                <a:spcPts val="1333"/>
              </a:spcBef>
              <a:spcAft>
                <a:spcPts val="1333"/>
              </a:spcAft>
              <a:buNone/>
            </a:pPr>
            <a:endParaRPr lang="en-US" dirty="0" smtClean="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a:latin typeface="Arimo" panose="020B0604020202020204" charset="0"/>
                <a:ea typeface="Arimo" panose="020B0604020202020204" charset="0"/>
                <a:cs typeface="Arimo" panose="020B0604020202020204" charset="0"/>
              </a:rPr>
              <a:t>3.Tạo web 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47</a:t>
            </a:fld>
            <a:endParaRPr sz="1733" dirty="0"/>
          </a:p>
        </p:txBody>
      </p:sp>
      <p:pic>
        <p:nvPicPr>
          <p:cNvPr id="2" name="Picture 1"/>
          <p:cNvPicPr>
            <a:picLocks noChangeAspect="1"/>
          </p:cNvPicPr>
          <p:nvPr/>
        </p:nvPicPr>
        <p:blipFill rotWithShape="1">
          <a:blip r:embed="rId3"/>
          <a:srcRect b="1867"/>
          <a:stretch/>
        </p:blipFill>
        <p:spPr>
          <a:xfrm>
            <a:off x="999732" y="3241947"/>
            <a:ext cx="9013235" cy="3059186"/>
          </a:xfrm>
          <a:prstGeom prst="rect">
            <a:avLst/>
          </a:prstGeom>
        </p:spPr>
      </p:pic>
    </p:spTree>
    <p:extLst>
      <p:ext uri="{BB962C8B-B14F-4D97-AF65-F5344CB8AC3E}">
        <p14:creationId xmlns:p14="http://schemas.microsoft.com/office/powerpoint/2010/main" val="381884172"/>
      </p:ext>
    </p:extLst>
  </p:cSld>
  <p:clrMapOvr>
    <a:masterClrMapping/>
  </p:clrMapOvr>
  <p:transition spd="slow">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en-US" sz="3600" b="1" dirty="0" err="1">
                <a:latin typeface="Arimo" panose="020B0604020202020204" charset="0"/>
                <a:ea typeface="Arimo" panose="020B0604020202020204" charset="0"/>
                <a:cs typeface="Arimo" panose="020B0604020202020204" charset="0"/>
              </a:rPr>
              <a:t>Thêm</a:t>
            </a:r>
            <a:r>
              <a:rPr lang="en-US" sz="3600" b="1" dirty="0">
                <a:latin typeface="Arimo" panose="020B0604020202020204" charset="0"/>
                <a:ea typeface="Arimo" panose="020B0604020202020204" charset="0"/>
                <a:cs typeface="Arimo" panose="020B0604020202020204" charset="0"/>
              </a:rPr>
              <a:t> database </a:t>
            </a:r>
            <a:r>
              <a:rPr lang="en-US" sz="3600" b="1" dirty="0" smtClean="0">
                <a:latin typeface="Arimo" panose="020B0604020202020204" charset="0"/>
                <a:ea typeface="Arimo" panose="020B0604020202020204" charset="0"/>
                <a:cs typeface="Arimo" panose="020B0604020202020204" charset="0"/>
              </a:rPr>
              <a:t>context</a:t>
            </a:r>
          </a:p>
          <a:p>
            <a:pPr>
              <a:spcBef>
                <a:spcPts val="1333"/>
              </a:spcBef>
              <a:spcAft>
                <a:spcPts val="1333"/>
              </a:spcAft>
              <a:buFont typeface="Arial" panose="020B0604020202020204" pitchFamily="34" charset="0"/>
              <a:buChar char="•"/>
            </a:pPr>
            <a:r>
              <a:rPr lang="vi-VN" dirty="0">
                <a:latin typeface="Arimo" panose="020B0604020202020204" charset="0"/>
                <a:ea typeface="Arimo" panose="020B0604020202020204" charset="0"/>
                <a:cs typeface="Arimo" panose="020B0604020202020204" charset="0"/>
              </a:rPr>
              <a:t>Trong </a:t>
            </a:r>
            <a:r>
              <a:rPr lang="vi-VN" b="1" dirty="0">
                <a:latin typeface="Arimo" panose="020B0604020202020204" charset="0"/>
                <a:ea typeface="Arimo" panose="020B0604020202020204" charset="0"/>
                <a:cs typeface="Arimo" panose="020B0604020202020204" charset="0"/>
              </a:rPr>
              <a:t>Solution </a:t>
            </a:r>
            <a:r>
              <a:rPr lang="vi-VN" b="1" dirty="0" smtClean="0">
                <a:latin typeface="Arimo" panose="020B0604020202020204" charset="0"/>
                <a:ea typeface="Arimo" panose="020B0604020202020204" charset="0"/>
                <a:cs typeface="Arimo" panose="020B0604020202020204" charset="0"/>
              </a:rPr>
              <a:t>Explorer</a:t>
            </a:r>
            <a:r>
              <a:rPr lang="vi-VN" dirty="0" smtClean="0">
                <a:latin typeface="Arimo" panose="020B0604020202020204" charset="0"/>
                <a:ea typeface="Arimo" panose="020B0604020202020204" charset="0"/>
                <a:cs typeface="Arimo" panose="020B0604020202020204" charset="0"/>
              </a:rPr>
              <a:t>, </a:t>
            </a:r>
            <a:r>
              <a:rPr lang="vi-VN" dirty="0">
                <a:latin typeface="Arimo" panose="020B0604020202020204" charset="0"/>
                <a:ea typeface="Arimo" panose="020B0604020202020204" charset="0"/>
                <a:cs typeface="Arimo" panose="020B0604020202020204" charset="0"/>
              </a:rPr>
              <a:t>bấm chuột phải vào dự án. Chọn </a:t>
            </a:r>
            <a:r>
              <a:rPr lang="vi-VN" b="1" dirty="0">
                <a:latin typeface="Arimo" panose="020B0604020202020204" charset="0"/>
                <a:ea typeface="Arimo" panose="020B0604020202020204" charset="0"/>
                <a:cs typeface="Arimo" panose="020B0604020202020204" charset="0"/>
              </a:rPr>
              <a:t>Add &gt; New </a:t>
            </a:r>
            <a:r>
              <a:rPr lang="vi-VN" b="1" dirty="0" smtClean="0">
                <a:latin typeface="Arimo" panose="020B0604020202020204" charset="0"/>
                <a:ea typeface="Arimo" panose="020B0604020202020204" charset="0"/>
                <a:cs typeface="Arimo" panose="020B0604020202020204" charset="0"/>
              </a:rPr>
              <a:t>Folder</a:t>
            </a:r>
            <a:r>
              <a:rPr lang="vi-VN" dirty="0" smtClean="0">
                <a:latin typeface="Arimo" panose="020B0604020202020204" charset="0"/>
                <a:ea typeface="Arimo" panose="020B0604020202020204" charset="0"/>
                <a:cs typeface="Arimo" panose="020B0604020202020204" charset="0"/>
              </a:rPr>
              <a:t>. </a:t>
            </a:r>
            <a:r>
              <a:rPr lang="vi-VN" dirty="0">
                <a:latin typeface="Arimo" panose="020B0604020202020204" charset="0"/>
                <a:ea typeface="Arimo" panose="020B0604020202020204" charset="0"/>
                <a:cs typeface="Arimo" panose="020B0604020202020204" charset="0"/>
              </a:rPr>
              <a:t>Đặt tên cho thư mục là </a:t>
            </a:r>
            <a:r>
              <a:rPr lang="vi-VN" dirty="0" smtClean="0">
                <a:latin typeface="Arimo" panose="020B0604020202020204" charset="0"/>
                <a:ea typeface="Arimo" panose="020B0604020202020204" charset="0"/>
                <a:cs typeface="Arimo" panose="020B0604020202020204" charset="0"/>
              </a:rPr>
              <a:t>Models.</a:t>
            </a:r>
            <a:endParaRPr lang="en-US" dirty="0" smtClean="0">
              <a:latin typeface="Arimo" panose="020B0604020202020204" charset="0"/>
              <a:ea typeface="Arimo" panose="020B0604020202020204" charset="0"/>
              <a:cs typeface="Arimo" panose="020B0604020202020204" charset="0"/>
            </a:endParaRPr>
          </a:p>
          <a:p>
            <a:pPr>
              <a:spcBef>
                <a:spcPts val="1333"/>
              </a:spcBef>
              <a:spcAft>
                <a:spcPts val="1333"/>
              </a:spcAft>
              <a:buFont typeface="Arial" panose="020B0604020202020204" pitchFamily="34" charset="0"/>
              <a:buChar char="•"/>
            </a:pPr>
            <a:r>
              <a:rPr lang="en-US" dirty="0" err="1">
                <a:latin typeface="Arimo" panose="020B0604020202020204" charset="0"/>
                <a:ea typeface="Arimo" panose="020B0604020202020204" charset="0"/>
                <a:cs typeface="Arimo" panose="020B0604020202020204" charset="0"/>
              </a:rPr>
              <a:t>Trong</a:t>
            </a:r>
            <a:r>
              <a:rPr lang="en-US" dirty="0">
                <a:latin typeface="Arimo" panose="020B0604020202020204" charset="0"/>
                <a:ea typeface="Arimo" panose="020B0604020202020204" charset="0"/>
                <a:cs typeface="Arimo" panose="020B0604020202020204" charset="0"/>
              </a:rPr>
              <a:t> </a:t>
            </a:r>
            <a:r>
              <a:rPr lang="en-US" b="1" dirty="0">
                <a:latin typeface="Arimo" panose="020B0604020202020204" charset="0"/>
                <a:ea typeface="Arimo" panose="020B0604020202020204" charset="0"/>
                <a:cs typeface="Arimo" panose="020B0604020202020204" charset="0"/>
              </a:rPr>
              <a:t>Visual Studio</a:t>
            </a:r>
            <a:r>
              <a:rPr lang="en-US" dirty="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chọn</a:t>
            </a:r>
            <a:r>
              <a:rPr lang="en-US" dirty="0">
                <a:latin typeface="Arimo" panose="020B0604020202020204" charset="0"/>
                <a:ea typeface="Arimo" panose="020B0604020202020204" charset="0"/>
                <a:cs typeface="Arimo" panose="020B0604020202020204" charset="0"/>
              </a:rPr>
              <a:t> menu </a:t>
            </a:r>
            <a:r>
              <a:rPr lang="en-US" b="1" dirty="0">
                <a:latin typeface="Arimo" panose="020B0604020202020204" charset="0"/>
                <a:ea typeface="Arimo" panose="020B0604020202020204" charset="0"/>
                <a:cs typeface="Arimo" panose="020B0604020202020204" charset="0"/>
              </a:rPr>
              <a:t>Tools</a:t>
            </a:r>
            <a:r>
              <a:rPr lang="en-US" dirty="0">
                <a:latin typeface="Arimo" panose="020B0604020202020204" charset="0"/>
                <a:ea typeface="Arimo" panose="020B0604020202020204" charset="0"/>
                <a:cs typeface="Arimo" panose="020B0604020202020204" charset="0"/>
              </a:rPr>
              <a:t> -&gt; </a:t>
            </a:r>
            <a:r>
              <a:rPr lang="en-US" b="1" dirty="0" err="1">
                <a:latin typeface="Arimo" panose="020B0604020202020204" charset="0"/>
                <a:ea typeface="Arimo" panose="020B0604020202020204" charset="0"/>
                <a:cs typeface="Arimo" panose="020B0604020202020204" charset="0"/>
              </a:rPr>
              <a:t>NuGet</a:t>
            </a:r>
            <a:r>
              <a:rPr lang="en-US" b="1" dirty="0">
                <a:latin typeface="Arimo" panose="020B0604020202020204" charset="0"/>
                <a:ea typeface="Arimo" panose="020B0604020202020204" charset="0"/>
                <a:cs typeface="Arimo" panose="020B0604020202020204" charset="0"/>
              </a:rPr>
              <a:t> Package Manger</a:t>
            </a:r>
            <a:r>
              <a:rPr lang="en-US" dirty="0">
                <a:latin typeface="Arimo" panose="020B0604020202020204" charset="0"/>
                <a:ea typeface="Arimo" panose="020B0604020202020204" charset="0"/>
                <a:cs typeface="Arimo" panose="020B0604020202020204" charset="0"/>
              </a:rPr>
              <a:t> -&gt; </a:t>
            </a:r>
            <a:r>
              <a:rPr lang="en-US" b="1" dirty="0">
                <a:latin typeface="Arimo" panose="020B0604020202020204" charset="0"/>
                <a:ea typeface="Arimo" panose="020B0604020202020204" charset="0"/>
                <a:cs typeface="Arimo" panose="020B0604020202020204" charset="0"/>
              </a:rPr>
              <a:t>Package Manger Console </a:t>
            </a:r>
            <a:r>
              <a:rPr lang="en-US" dirty="0" err="1">
                <a:latin typeface="Arimo" panose="020B0604020202020204" charset="0"/>
                <a:ea typeface="Arimo" panose="020B0604020202020204" charset="0"/>
                <a:cs typeface="Arimo" panose="020B0604020202020204" charset="0"/>
              </a:rPr>
              <a:t>và</a:t>
            </a:r>
            <a:r>
              <a:rPr lang="en-US" dirty="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chạy</a:t>
            </a:r>
            <a:r>
              <a:rPr lang="en-US" dirty="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lệnh</a:t>
            </a:r>
            <a:r>
              <a:rPr lang="en-US" dirty="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sau</a:t>
            </a:r>
            <a:r>
              <a:rPr lang="en-US" dirty="0" smtClean="0">
                <a:latin typeface="Arimo" panose="020B0604020202020204" charset="0"/>
                <a:ea typeface="Arimo" panose="020B0604020202020204" charset="0"/>
                <a:cs typeface="Arimo" panose="020B0604020202020204" charset="0"/>
              </a:rPr>
              <a:t>:</a:t>
            </a:r>
          </a:p>
          <a:p>
            <a:pPr marL="0" indent="0">
              <a:spcBef>
                <a:spcPts val="1333"/>
              </a:spcBef>
              <a:spcAft>
                <a:spcPts val="1333"/>
              </a:spcAft>
              <a:buNone/>
            </a:pPr>
            <a:endParaRPr lang="en-US" dirty="0">
              <a:latin typeface="Arimo" panose="020B0604020202020204" charset="0"/>
              <a:ea typeface="Arimo" panose="020B0604020202020204" charset="0"/>
              <a:cs typeface="Arimo" panose="020B0604020202020204" charset="0"/>
            </a:endParaRPr>
          </a:p>
          <a:p>
            <a:pPr marL="0" indent="0">
              <a:spcBef>
                <a:spcPts val="1333"/>
              </a:spcBef>
              <a:spcAft>
                <a:spcPts val="1333"/>
              </a:spcAft>
              <a:buNone/>
            </a:pPr>
            <a:endParaRPr lang="en-US" sz="3600" b="1" dirty="0" smtClean="0">
              <a:latin typeface="Arimo" panose="020B0604020202020204" charset="0"/>
              <a:ea typeface="Arimo" panose="020B0604020202020204" charset="0"/>
              <a:cs typeface="Arimo" panose="020B0604020202020204" charset="0"/>
            </a:endParaRPr>
          </a:p>
          <a:p>
            <a:pPr marL="0" indent="0">
              <a:spcBef>
                <a:spcPts val="1333"/>
              </a:spcBef>
              <a:spcAft>
                <a:spcPts val="1333"/>
              </a:spcAft>
              <a:buNone/>
            </a:pPr>
            <a:endParaRPr lang="en-US" dirty="0" smtClean="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a:latin typeface="Arimo" panose="020B0604020202020204" charset="0"/>
                <a:ea typeface="Arimo" panose="020B0604020202020204" charset="0"/>
                <a:cs typeface="Arimo" panose="020B0604020202020204" charset="0"/>
              </a:rPr>
              <a:t>3.Tạo web 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48</a:t>
            </a:fld>
            <a:endParaRPr sz="1733" dirty="0"/>
          </a:p>
        </p:txBody>
      </p:sp>
      <p:pic>
        <p:nvPicPr>
          <p:cNvPr id="3" name="Picture 2"/>
          <p:cNvPicPr>
            <a:picLocks noChangeAspect="1"/>
          </p:cNvPicPr>
          <p:nvPr/>
        </p:nvPicPr>
        <p:blipFill>
          <a:blip r:embed="rId3"/>
          <a:stretch>
            <a:fillRect/>
          </a:stretch>
        </p:blipFill>
        <p:spPr>
          <a:xfrm>
            <a:off x="999732" y="5368834"/>
            <a:ext cx="10192401" cy="566539"/>
          </a:xfrm>
          <a:prstGeom prst="rect">
            <a:avLst/>
          </a:prstGeom>
        </p:spPr>
      </p:pic>
    </p:spTree>
    <p:extLst>
      <p:ext uri="{BB962C8B-B14F-4D97-AF65-F5344CB8AC3E}">
        <p14:creationId xmlns:p14="http://schemas.microsoft.com/office/powerpoint/2010/main" val="2390532136"/>
      </p:ext>
    </p:extLst>
  </p:cSld>
  <p:clrMapOvr>
    <a:masterClrMapping/>
  </p:clrMapOvr>
  <p:transition spd="slow">
    <p:push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en-US" sz="3600" b="1" dirty="0" err="1">
                <a:latin typeface="Arimo" panose="020B0604020202020204" charset="0"/>
                <a:ea typeface="Arimo" panose="020B0604020202020204" charset="0"/>
                <a:cs typeface="Arimo" panose="020B0604020202020204" charset="0"/>
              </a:rPr>
              <a:t>Thêm</a:t>
            </a:r>
            <a:r>
              <a:rPr lang="en-US" sz="3600" b="1" dirty="0">
                <a:latin typeface="Arimo" panose="020B0604020202020204" charset="0"/>
                <a:ea typeface="Arimo" panose="020B0604020202020204" charset="0"/>
                <a:cs typeface="Arimo" panose="020B0604020202020204" charset="0"/>
              </a:rPr>
              <a:t> database </a:t>
            </a:r>
            <a:r>
              <a:rPr lang="en-US" sz="3600" b="1" dirty="0" smtClean="0">
                <a:latin typeface="Arimo" panose="020B0604020202020204" charset="0"/>
                <a:ea typeface="Arimo" panose="020B0604020202020204" charset="0"/>
                <a:cs typeface="Arimo" panose="020B0604020202020204" charset="0"/>
              </a:rPr>
              <a:t>context</a:t>
            </a:r>
          </a:p>
          <a:p>
            <a:pPr marL="0" indent="0">
              <a:spcBef>
                <a:spcPts val="1333"/>
              </a:spcBef>
              <a:spcAft>
                <a:spcPts val="1333"/>
              </a:spcAft>
              <a:buNone/>
            </a:pPr>
            <a:endParaRPr lang="en-US" dirty="0">
              <a:latin typeface="Arimo" panose="020B0604020202020204" charset="0"/>
              <a:ea typeface="Arimo" panose="020B0604020202020204" charset="0"/>
              <a:cs typeface="Arimo" panose="020B0604020202020204" charset="0"/>
            </a:endParaRPr>
          </a:p>
          <a:p>
            <a:pPr marL="0" indent="0">
              <a:spcBef>
                <a:spcPts val="1333"/>
              </a:spcBef>
              <a:spcAft>
                <a:spcPts val="1333"/>
              </a:spcAft>
              <a:buNone/>
            </a:pPr>
            <a:endParaRPr lang="en-US" sz="3600" b="1" dirty="0" smtClean="0">
              <a:latin typeface="Arimo" panose="020B0604020202020204" charset="0"/>
              <a:ea typeface="Arimo" panose="020B0604020202020204" charset="0"/>
              <a:cs typeface="Arimo" panose="020B0604020202020204" charset="0"/>
            </a:endParaRPr>
          </a:p>
          <a:p>
            <a:pPr marL="0" indent="0">
              <a:spcBef>
                <a:spcPts val="1333"/>
              </a:spcBef>
              <a:spcAft>
                <a:spcPts val="1333"/>
              </a:spcAft>
              <a:buNone/>
            </a:pPr>
            <a:endParaRPr lang="en-US" dirty="0" smtClean="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a:latin typeface="Arimo" panose="020B0604020202020204" charset="0"/>
                <a:ea typeface="Arimo" panose="020B0604020202020204" charset="0"/>
                <a:cs typeface="Arimo" panose="020B0604020202020204" charset="0"/>
              </a:rPr>
              <a:t>3.Tạo web 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49</a:t>
            </a:fld>
            <a:endParaRPr sz="1733" dirty="0"/>
          </a:p>
        </p:txBody>
      </p:sp>
      <p:pic>
        <p:nvPicPr>
          <p:cNvPr id="2" name="Picture 1"/>
          <p:cNvPicPr>
            <a:picLocks noChangeAspect="1"/>
          </p:cNvPicPr>
          <p:nvPr/>
        </p:nvPicPr>
        <p:blipFill>
          <a:blip r:embed="rId3"/>
          <a:stretch>
            <a:fillRect/>
          </a:stretch>
        </p:blipFill>
        <p:spPr>
          <a:xfrm>
            <a:off x="999732" y="3027747"/>
            <a:ext cx="4243981" cy="3273386"/>
          </a:xfrm>
          <a:prstGeom prst="rect">
            <a:avLst/>
          </a:prstGeom>
        </p:spPr>
      </p:pic>
    </p:spTree>
    <p:extLst>
      <p:ext uri="{BB962C8B-B14F-4D97-AF65-F5344CB8AC3E}">
        <p14:creationId xmlns:p14="http://schemas.microsoft.com/office/powerpoint/2010/main" val="10396454"/>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vi-VN" sz="4000" b="1" dirty="0">
                <a:latin typeface="Arimo" panose="020B0604020202020204" charset="0"/>
                <a:ea typeface="Arimo" panose="020B0604020202020204" charset="0"/>
                <a:cs typeface="Arimo" panose="020B0604020202020204" charset="0"/>
              </a:rPr>
              <a:t>API hoạt động như thế nào</a:t>
            </a:r>
            <a:r>
              <a:rPr lang="vi-VN" sz="4000" b="1" dirty="0" smtClean="0">
                <a:latin typeface="Arimo" panose="020B0604020202020204" charset="0"/>
                <a:ea typeface="Arimo" panose="020B0604020202020204" charset="0"/>
                <a:cs typeface="Arimo" panose="020B0604020202020204" charset="0"/>
              </a:rPr>
              <a:t>?</a:t>
            </a:r>
            <a:endParaRPr lang="en-US" sz="4000" b="1" dirty="0" smtClean="0">
              <a:latin typeface="Arimo" panose="020B0604020202020204" charset="0"/>
              <a:ea typeface="Arimo" panose="020B0604020202020204" charset="0"/>
              <a:cs typeface="Arimo" panose="020B0604020202020204" charset="0"/>
            </a:endParaRPr>
          </a:p>
          <a:p>
            <a:pPr lvl="1">
              <a:spcBef>
                <a:spcPts val="1333"/>
              </a:spcBef>
              <a:spcAft>
                <a:spcPts val="1333"/>
              </a:spcAft>
              <a:buFont typeface="Arial" panose="020B0604020202020204" pitchFamily="34" charset="0"/>
              <a:buChar char="•"/>
            </a:pPr>
            <a:r>
              <a:rPr lang="vi-VN" sz="2800" dirty="0">
                <a:latin typeface="Arimo" panose="020B0604020202020204" charset="0"/>
                <a:ea typeface="Arimo" panose="020B0604020202020204" charset="0"/>
                <a:cs typeface="Arimo" panose="020B0604020202020204" charset="0"/>
              </a:rPr>
              <a:t>Kiến trúc API thường được giải thích dưới dạng máy chủ và máy khách. </a:t>
            </a:r>
            <a:endParaRPr lang="en-US" sz="2800" dirty="0" smtClean="0">
              <a:latin typeface="Arimo" panose="020B0604020202020204" charset="0"/>
              <a:ea typeface="Arimo" panose="020B0604020202020204" charset="0"/>
              <a:cs typeface="Arimo" panose="020B0604020202020204" charset="0"/>
            </a:endParaRPr>
          </a:p>
          <a:p>
            <a:pPr lvl="1">
              <a:spcBef>
                <a:spcPts val="1333"/>
              </a:spcBef>
              <a:spcAft>
                <a:spcPts val="1333"/>
              </a:spcAft>
              <a:buFont typeface="Arial" panose="020B0604020202020204" pitchFamily="34" charset="0"/>
              <a:buChar char="•"/>
            </a:pPr>
            <a:r>
              <a:rPr lang="vi-VN" sz="2800" dirty="0" smtClean="0">
                <a:latin typeface="Arimo" panose="020B0604020202020204" charset="0"/>
                <a:ea typeface="Arimo" panose="020B0604020202020204" charset="0"/>
                <a:cs typeface="Arimo" panose="020B0604020202020204" charset="0"/>
              </a:rPr>
              <a:t>Ứng </a:t>
            </a:r>
            <a:r>
              <a:rPr lang="vi-VN" sz="2800" dirty="0">
                <a:latin typeface="Arimo" panose="020B0604020202020204" charset="0"/>
                <a:ea typeface="Arimo" panose="020B0604020202020204" charset="0"/>
                <a:cs typeface="Arimo" panose="020B0604020202020204" charset="0"/>
              </a:rPr>
              <a:t>dụng gửi yêu cầu được gọi là máy khách, còn ứng dụng gửi phản hồi được gọi là máy chủ. </a:t>
            </a:r>
            <a:endParaRPr lang="en-US" sz="2800" dirty="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smtClean="0">
                <a:latin typeface="Arimo" panose="020B0604020202020204" charset="0"/>
                <a:ea typeface="Arimo" panose="020B0604020202020204" charset="0"/>
                <a:cs typeface="Arimo" panose="020B0604020202020204" charset="0"/>
              </a:rPr>
              <a:t>1.Tổng </a:t>
            </a:r>
            <a:r>
              <a:rPr lang="en-US" sz="5400" b="1" dirty="0" err="1" smtClean="0">
                <a:latin typeface="Arimo" panose="020B0604020202020204" charset="0"/>
                <a:ea typeface="Arimo" panose="020B0604020202020204" charset="0"/>
                <a:cs typeface="Arimo" panose="020B0604020202020204" charset="0"/>
              </a:rPr>
              <a:t>quan</a:t>
            </a:r>
            <a:r>
              <a:rPr lang="en-US" sz="5400" b="1" dirty="0">
                <a:latin typeface="Arimo" panose="020B0604020202020204" charset="0"/>
                <a:ea typeface="Arimo" panose="020B0604020202020204" charset="0"/>
                <a:cs typeface="Arimo" panose="020B0604020202020204" charset="0"/>
              </a:rPr>
              <a:t> </a:t>
            </a:r>
            <a:r>
              <a:rPr lang="en-US" sz="5400" b="1" dirty="0" smtClean="0">
                <a:latin typeface="Arimo" panose="020B0604020202020204" charset="0"/>
                <a:ea typeface="Arimo" panose="020B0604020202020204" charset="0"/>
                <a:cs typeface="Arimo" panose="020B0604020202020204" charset="0"/>
              </a:rPr>
              <a:t>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5</a:t>
            </a:fld>
            <a:endParaRPr sz="1733" dirty="0"/>
          </a:p>
        </p:txBody>
      </p:sp>
    </p:spTree>
    <p:extLst>
      <p:ext uri="{BB962C8B-B14F-4D97-AF65-F5344CB8AC3E}">
        <p14:creationId xmlns:p14="http://schemas.microsoft.com/office/powerpoint/2010/main" val="2026925606"/>
      </p:ext>
    </p:extLst>
  </p:cSld>
  <p:clrMapOvr>
    <a:masterClrMapping/>
  </p:clrMapOvr>
  <p:transition spd="slow">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en-US" sz="3600" b="1" dirty="0" err="1" smtClean="0">
                <a:latin typeface="Arimo" panose="020B0604020202020204" charset="0"/>
                <a:ea typeface="Arimo" panose="020B0604020202020204" charset="0"/>
                <a:cs typeface="Arimo" panose="020B0604020202020204" charset="0"/>
              </a:rPr>
              <a:t>Đăng</a:t>
            </a:r>
            <a:r>
              <a:rPr lang="en-US" sz="3600" b="1" dirty="0" smtClean="0">
                <a:latin typeface="Arimo" panose="020B0604020202020204" charset="0"/>
                <a:ea typeface="Arimo" panose="020B0604020202020204" charset="0"/>
                <a:cs typeface="Arimo" panose="020B0604020202020204" charset="0"/>
              </a:rPr>
              <a:t> </a:t>
            </a:r>
            <a:r>
              <a:rPr lang="en-US" sz="3600" b="1" dirty="0" err="1" smtClean="0">
                <a:latin typeface="Arimo" panose="020B0604020202020204" charset="0"/>
                <a:ea typeface="Arimo" panose="020B0604020202020204" charset="0"/>
                <a:cs typeface="Arimo" panose="020B0604020202020204" charset="0"/>
              </a:rPr>
              <a:t>ký</a:t>
            </a:r>
            <a:r>
              <a:rPr lang="en-US" sz="3600" b="1" dirty="0" smtClean="0">
                <a:latin typeface="Arimo" panose="020B0604020202020204" charset="0"/>
                <a:ea typeface="Arimo" panose="020B0604020202020204" charset="0"/>
                <a:cs typeface="Arimo" panose="020B0604020202020204" charset="0"/>
              </a:rPr>
              <a:t> </a:t>
            </a:r>
            <a:r>
              <a:rPr lang="en-US" sz="3600" b="1" dirty="0">
                <a:latin typeface="Arimo" panose="020B0604020202020204" charset="0"/>
                <a:ea typeface="Arimo" panose="020B0604020202020204" charset="0"/>
                <a:cs typeface="Arimo" panose="020B0604020202020204" charset="0"/>
              </a:rPr>
              <a:t>database </a:t>
            </a:r>
            <a:r>
              <a:rPr lang="en-US" sz="3600" b="1" dirty="0" smtClean="0">
                <a:latin typeface="Arimo" panose="020B0604020202020204" charset="0"/>
                <a:ea typeface="Arimo" panose="020B0604020202020204" charset="0"/>
                <a:cs typeface="Arimo" panose="020B0604020202020204" charset="0"/>
              </a:rPr>
              <a:t>context</a:t>
            </a:r>
          </a:p>
          <a:p>
            <a:pPr marL="0" indent="0">
              <a:spcBef>
                <a:spcPts val="1333"/>
              </a:spcBef>
              <a:spcAft>
                <a:spcPts val="1333"/>
              </a:spcAft>
              <a:buNone/>
            </a:pPr>
            <a:r>
              <a:rPr lang="en-US" dirty="0" err="1" smtClean="0">
                <a:latin typeface="Arimo" panose="020B0604020202020204" charset="0"/>
                <a:ea typeface="Arimo" panose="020B0604020202020204" charset="0"/>
                <a:cs typeface="Arimo" panose="020B0604020202020204" charset="0"/>
              </a:rPr>
              <a:t>Trong</a:t>
            </a:r>
            <a:r>
              <a:rPr lang="en-US" dirty="0">
                <a:latin typeface="Arimo" panose="020B0604020202020204" charset="0"/>
                <a:ea typeface="Arimo" panose="020B0604020202020204" charset="0"/>
                <a:cs typeface="Arimo" panose="020B0604020202020204" charset="0"/>
              </a:rPr>
              <a:t> </a:t>
            </a:r>
            <a:r>
              <a:rPr lang="en-US" b="1" dirty="0" err="1" smtClean="0">
                <a:latin typeface="Arimo" panose="020B0604020202020204" charset="0"/>
                <a:ea typeface="Arimo" panose="020B0604020202020204" charset="0"/>
                <a:cs typeface="Arimo" panose="020B0604020202020204" charset="0"/>
              </a:rPr>
              <a:t>appsettings.json</a:t>
            </a:r>
            <a:r>
              <a:rPr lang="en-US" dirty="0" smtClean="0">
                <a:latin typeface="Arimo" panose="020B0604020202020204" charset="0"/>
                <a:ea typeface="Arimo" panose="020B0604020202020204" charset="0"/>
                <a:cs typeface="Arimo" panose="020B0604020202020204" charset="0"/>
              </a:rPr>
              <a:t> </a:t>
            </a:r>
            <a:r>
              <a:rPr lang="en-US" dirty="0" err="1" smtClean="0">
                <a:latin typeface="Arimo" panose="020B0604020202020204" charset="0"/>
                <a:ea typeface="Arimo" panose="020B0604020202020204" charset="0"/>
                <a:cs typeface="Arimo" panose="020B0604020202020204" charset="0"/>
              </a:rPr>
              <a:t>thêm</a:t>
            </a:r>
            <a:r>
              <a:rPr lang="en-US" dirty="0" smtClean="0">
                <a:latin typeface="Arimo" panose="020B0604020202020204" charset="0"/>
                <a:ea typeface="Arimo" panose="020B0604020202020204" charset="0"/>
                <a:cs typeface="Arimo" panose="020B0604020202020204" charset="0"/>
              </a:rPr>
              <a:t> </a:t>
            </a:r>
            <a:r>
              <a:rPr lang="en-US" dirty="0" err="1" smtClean="0">
                <a:latin typeface="Arimo" panose="020B0604020202020204" charset="0"/>
                <a:ea typeface="Arimo" panose="020B0604020202020204" charset="0"/>
                <a:cs typeface="Arimo" panose="020B0604020202020204" charset="0"/>
              </a:rPr>
              <a:t>đoạn</a:t>
            </a:r>
            <a:r>
              <a:rPr lang="en-US" dirty="0" smtClean="0">
                <a:latin typeface="Arimo" panose="020B0604020202020204" charset="0"/>
                <a:ea typeface="Arimo" panose="020B0604020202020204" charset="0"/>
                <a:cs typeface="Arimo" panose="020B0604020202020204" charset="0"/>
              </a:rPr>
              <a:t> code </a:t>
            </a:r>
            <a:r>
              <a:rPr lang="en-US" dirty="0" err="1" smtClean="0">
                <a:latin typeface="Arimo" panose="020B0604020202020204" charset="0"/>
                <a:ea typeface="Arimo" panose="020B0604020202020204" charset="0"/>
                <a:cs typeface="Arimo" panose="020B0604020202020204" charset="0"/>
              </a:rPr>
              <a:t>sau</a:t>
            </a:r>
            <a:r>
              <a:rPr lang="en-US" dirty="0" smtClean="0">
                <a:latin typeface="Arimo" panose="020B0604020202020204" charset="0"/>
                <a:ea typeface="Arimo" panose="020B0604020202020204" charset="0"/>
                <a:cs typeface="Arimo" panose="020B0604020202020204" charset="0"/>
              </a:rPr>
              <a:t>:</a:t>
            </a:r>
          </a:p>
          <a:p>
            <a:pPr marL="0" indent="0">
              <a:spcBef>
                <a:spcPts val="1333"/>
              </a:spcBef>
              <a:spcAft>
                <a:spcPts val="1333"/>
              </a:spcAft>
              <a:buNone/>
            </a:pPr>
            <a:endParaRPr lang="en-US" dirty="0">
              <a:latin typeface="Arimo" panose="020B0604020202020204" charset="0"/>
              <a:ea typeface="Arimo" panose="020B0604020202020204" charset="0"/>
              <a:cs typeface="Arimo" panose="020B0604020202020204" charset="0"/>
            </a:endParaRPr>
          </a:p>
          <a:p>
            <a:pPr marL="0" indent="0">
              <a:spcBef>
                <a:spcPts val="1333"/>
              </a:spcBef>
              <a:spcAft>
                <a:spcPts val="1333"/>
              </a:spcAft>
              <a:buNone/>
            </a:pPr>
            <a:endParaRPr lang="en-US" sz="3600" b="1" dirty="0" smtClean="0">
              <a:latin typeface="Arimo" panose="020B0604020202020204" charset="0"/>
              <a:ea typeface="Arimo" panose="020B0604020202020204" charset="0"/>
              <a:cs typeface="Arimo" panose="020B0604020202020204" charset="0"/>
            </a:endParaRPr>
          </a:p>
          <a:p>
            <a:pPr marL="0" indent="0">
              <a:spcBef>
                <a:spcPts val="1333"/>
              </a:spcBef>
              <a:spcAft>
                <a:spcPts val="1333"/>
              </a:spcAft>
              <a:buNone/>
            </a:pPr>
            <a:endParaRPr lang="en-US" dirty="0" smtClean="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a:latin typeface="Arimo" panose="020B0604020202020204" charset="0"/>
                <a:ea typeface="Arimo" panose="020B0604020202020204" charset="0"/>
                <a:cs typeface="Arimo" panose="020B0604020202020204" charset="0"/>
              </a:rPr>
              <a:t>3.Tạo web 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50</a:t>
            </a:fld>
            <a:endParaRPr sz="1733" dirty="0"/>
          </a:p>
        </p:txBody>
      </p:sp>
      <p:pic>
        <p:nvPicPr>
          <p:cNvPr id="3" name="Picture 2"/>
          <p:cNvPicPr>
            <a:picLocks noChangeAspect="1"/>
          </p:cNvPicPr>
          <p:nvPr/>
        </p:nvPicPr>
        <p:blipFill>
          <a:blip r:embed="rId3"/>
          <a:stretch>
            <a:fillRect/>
          </a:stretch>
        </p:blipFill>
        <p:spPr>
          <a:xfrm>
            <a:off x="999732" y="4022252"/>
            <a:ext cx="10192402" cy="755467"/>
          </a:xfrm>
          <a:prstGeom prst="rect">
            <a:avLst/>
          </a:prstGeom>
        </p:spPr>
      </p:pic>
    </p:spTree>
    <p:extLst>
      <p:ext uri="{BB962C8B-B14F-4D97-AF65-F5344CB8AC3E}">
        <p14:creationId xmlns:p14="http://schemas.microsoft.com/office/powerpoint/2010/main" val="2201299546"/>
      </p:ext>
    </p:extLst>
  </p:cSld>
  <p:clrMapOvr>
    <a:masterClrMapping/>
  </p:clrMapOvr>
  <p:transition spd="slow">
    <p:push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en-US" sz="3600" b="1" dirty="0" err="1" smtClean="0">
                <a:latin typeface="Arimo" panose="020B0604020202020204" charset="0"/>
                <a:ea typeface="Arimo" panose="020B0604020202020204" charset="0"/>
                <a:cs typeface="Arimo" panose="020B0604020202020204" charset="0"/>
              </a:rPr>
              <a:t>Đăng</a:t>
            </a:r>
            <a:r>
              <a:rPr lang="en-US" sz="3600" b="1" dirty="0" smtClean="0">
                <a:latin typeface="Arimo" panose="020B0604020202020204" charset="0"/>
                <a:ea typeface="Arimo" panose="020B0604020202020204" charset="0"/>
                <a:cs typeface="Arimo" panose="020B0604020202020204" charset="0"/>
              </a:rPr>
              <a:t> </a:t>
            </a:r>
            <a:r>
              <a:rPr lang="en-US" sz="3600" b="1" dirty="0" err="1" smtClean="0">
                <a:latin typeface="Arimo" panose="020B0604020202020204" charset="0"/>
                <a:ea typeface="Arimo" panose="020B0604020202020204" charset="0"/>
                <a:cs typeface="Arimo" panose="020B0604020202020204" charset="0"/>
              </a:rPr>
              <a:t>ký</a:t>
            </a:r>
            <a:r>
              <a:rPr lang="en-US" sz="3600" b="1" dirty="0" smtClean="0">
                <a:latin typeface="Arimo" panose="020B0604020202020204" charset="0"/>
                <a:ea typeface="Arimo" panose="020B0604020202020204" charset="0"/>
                <a:cs typeface="Arimo" panose="020B0604020202020204" charset="0"/>
              </a:rPr>
              <a:t> </a:t>
            </a:r>
            <a:r>
              <a:rPr lang="en-US" sz="3600" b="1" dirty="0">
                <a:latin typeface="Arimo" panose="020B0604020202020204" charset="0"/>
                <a:ea typeface="Arimo" panose="020B0604020202020204" charset="0"/>
                <a:cs typeface="Arimo" panose="020B0604020202020204" charset="0"/>
              </a:rPr>
              <a:t>database </a:t>
            </a:r>
            <a:r>
              <a:rPr lang="en-US" sz="3600" b="1" dirty="0" smtClean="0">
                <a:latin typeface="Arimo" panose="020B0604020202020204" charset="0"/>
                <a:ea typeface="Arimo" panose="020B0604020202020204" charset="0"/>
                <a:cs typeface="Arimo" panose="020B0604020202020204" charset="0"/>
              </a:rPr>
              <a:t>context</a:t>
            </a:r>
          </a:p>
          <a:p>
            <a:pPr marL="0" indent="0">
              <a:spcBef>
                <a:spcPts val="1333"/>
              </a:spcBef>
              <a:spcAft>
                <a:spcPts val="1333"/>
              </a:spcAft>
              <a:buNone/>
            </a:pPr>
            <a:r>
              <a:rPr lang="en-US" dirty="0" err="1" smtClean="0">
                <a:latin typeface="Arimo" panose="020B0604020202020204" charset="0"/>
                <a:ea typeface="Arimo" panose="020B0604020202020204" charset="0"/>
                <a:cs typeface="Arimo" panose="020B0604020202020204" charset="0"/>
              </a:rPr>
              <a:t>Trong</a:t>
            </a:r>
            <a:r>
              <a:rPr lang="en-US" dirty="0">
                <a:latin typeface="Arimo" panose="020B0604020202020204" charset="0"/>
                <a:ea typeface="Arimo" panose="020B0604020202020204" charset="0"/>
                <a:cs typeface="Arimo" panose="020B0604020202020204" charset="0"/>
              </a:rPr>
              <a:t> </a:t>
            </a:r>
            <a:r>
              <a:rPr lang="en-US" b="1" dirty="0" err="1" smtClean="0">
                <a:latin typeface="Arimo" panose="020B0604020202020204" charset="0"/>
                <a:ea typeface="Arimo" panose="020B0604020202020204" charset="0"/>
                <a:cs typeface="Arimo" panose="020B0604020202020204" charset="0"/>
              </a:rPr>
              <a:t>Program.cs</a:t>
            </a:r>
            <a:r>
              <a:rPr lang="en-US" dirty="0">
                <a:latin typeface="Arimo" panose="020B0604020202020204" charset="0"/>
                <a:ea typeface="Arimo" panose="020B0604020202020204" charset="0"/>
                <a:cs typeface="Arimo" panose="020B0604020202020204" charset="0"/>
              </a:rPr>
              <a:t> </a:t>
            </a:r>
            <a:r>
              <a:rPr lang="en-US" dirty="0" err="1" smtClean="0">
                <a:latin typeface="Arimo" panose="020B0604020202020204" charset="0"/>
                <a:ea typeface="Arimo" panose="020B0604020202020204" charset="0"/>
                <a:cs typeface="Arimo" panose="020B0604020202020204" charset="0"/>
              </a:rPr>
              <a:t>thêm</a:t>
            </a:r>
            <a:r>
              <a:rPr lang="en-US" dirty="0" smtClean="0">
                <a:latin typeface="Arimo" panose="020B0604020202020204" charset="0"/>
                <a:ea typeface="Arimo" panose="020B0604020202020204" charset="0"/>
                <a:cs typeface="Arimo" panose="020B0604020202020204" charset="0"/>
              </a:rPr>
              <a:t> </a:t>
            </a:r>
            <a:r>
              <a:rPr lang="en-US" dirty="0" err="1" smtClean="0">
                <a:latin typeface="Arimo" panose="020B0604020202020204" charset="0"/>
                <a:ea typeface="Arimo" panose="020B0604020202020204" charset="0"/>
                <a:cs typeface="Arimo" panose="020B0604020202020204" charset="0"/>
              </a:rPr>
              <a:t>đoạn</a:t>
            </a:r>
            <a:r>
              <a:rPr lang="en-US" dirty="0" smtClean="0">
                <a:latin typeface="Arimo" panose="020B0604020202020204" charset="0"/>
                <a:ea typeface="Arimo" panose="020B0604020202020204" charset="0"/>
                <a:cs typeface="Arimo" panose="020B0604020202020204" charset="0"/>
              </a:rPr>
              <a:t> code </a:t>
            </a:r>
            <a:r>
              <a:rPr lang="en-US" dirty="0" err="1" smtClean="0">
                <a:latin typeface="Arimo" panose="020B0604020202020204" charset="0"/>
                <a:ea typeface="Arimo" panose="020B0604020202020204" charset="0"/>
                <a:cs typeface="Arimo" panose="020B0604020202020204" charset="0"/>
              </a:rPr>
              <a:t>sau</a:t>
            </a:r>
            <a:r>
              <a:rPr lang="en-US" dirty="0" smtClean="0">
                <a:latin typeface="Arimo" panose="020B0604020202020204" charset="0"/>
                <a:ea typeface="Arimo" panose="020B0604020202020204" charset="0"/>
                <a:cs typeface="Arimo" panose="020B0604020202020204" charset="0"/>
              </a:rPr>
              <a:t>:</a:t>
            </a:r>
          </a:p>
          <a:p>
            <a:pPr marL="0" indent="0">
              <a:spcBef>
                <a:spcPts val="1333"/>
              </a:spcBef>
              <a:spcAft>
                <a:spcPts val="1333"/>
              </a:spcAft>
              <a:buNone/>
            </a:pPr>
            <a:endParaRPr lang="en-US" dirty="0">
              <a:latin typeface="Arimo" panose="020B0604020202020204" charset="0"/>
              <a:ea typeface="Arimo" panose="020B0604020202020204" charset="0"/>
              <a:cs typeface="Arimo" panose="020B0604020202020204" charset="0"/>
            </a:endParaRPr>
          </a:p>
          <a:p>
            <a:pPr marL="0" indent="0">
              <a:spcBef>
                <a:spcPts val="1333"/>
              </a:spcBef>
              <a:spcAft>
                <a:spcPts val="1333"/>
              </a:spcAft>
              <a:buNone/>
            </a:pPr>
            <a:endParaRPr lang="en-US" sz="3600" b="1" dirty="0" smtClean="0">
              <a:latin typeface="Arimo" panose="020B0604020202020204" charset="0"/>
              <a:ea typeface="Arimo" panose="020B0604020202020204" charset="0"/>
              <a:cs typeface="Arimo" panose="020B0604020202020204" charset="0"/>
            </a:endParaRPr>
          </a:p>
          <a:p>
            <a:pPr marL="0" indent="0">
              <a:spcBef>
                <a:spcPts val="1333"/>
              </a:spcBef>
              <a:spcAft>
                <a:spcPts val="1333"/>
              </a:spcAft>
              <a:buNone/>
            </a:pPr>
            <a:endParaRPr lang="en-US" dirty="0" smtClean="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a:latin typeface="Arimo" panose="020B0604020202020204" charset="0"/>
                <a:ea typeface="Arimo" panose="020B0604020202020204" charset="0"/>
                <a:cs typeface="Arimo" panose="020B0604020202020204" charset="0"/>
              </a:rPr>
              <a:t>3.Tạo web 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51</a:t>
            </a:fld>
            <a:endParaRPr sz="1733" dirty="0"/>
          </a:p>
        </p:txBody>
      </p:sp>
      <p:pic>
        <p:nvPicPr>
          <p:cNvPr id="2" name="Picture 1"/>
          <p:cNvPicPr>
            <a:picLocks noChangeAspect="1"/>
          </p:cNvPicPr>
          <p:nvPr/>
        </p:nvPicPr>
        <p:blipFill>
          <a:blip r:embed="rId3"/>
          <a:stretch>
            <a:fillRect/>
          </a:stretch>
        </p:blipFill>
        <p:spPr>
          <a:xfrm>
            <a:off x="999731" y="3905055"/>
            <a:ext cx="10192402" cy="855208"/>
          </a:xfrm>
          <a:prstGeom prst="rect">
            <a:avLst/>
          </a:prstGeom>
        </p:spPr>
      </p:pic>
    </p:spTree>
    <p:extLst>
      <p:ext uri="{BB962C8B-B14F-4D97-AF65-F5344CB8AC3E}">
        <p14:creationId xmlns:p14="http://schemas.microsoft.com/office/powerpoint/2010/main" val="520938509"/>
      </p:ext>
    </p:extLst>
  </p:cSld>
  <p:clrMapOvr>
    <a:masterClrMapping/>
  </p:clrMapOvr>
  <p:transition spd="slow">
    <p:push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en-US" sz="3600" b="1" dirty="0" err="1">
                <a:latin typeface="Arimo" panose="020B0604020202020204" charset="0"/>
                <a:ea typeface="Arimo" panose="020B0604020202020204" charset="0"/>
                <a:cs typeface="Arimo" panose="020B0604020202020204" charset="0"/>
              </a:rPr>
              <a:t>Tạo</a:t>
            </a:r>
            <a:r>
              <a:rPr lang="en-US" sz="3600" b="1" dirty="0">
                <a:latin typeface="Arimo" panose="020B0604020202020204" charset="0"/>
                <a:ea typeface="Arimo" panose="020B0604020202020204" charset="0"/>
                <a:cs typeface="Arimo" panose="020B0604020202020204" charset="0"/>
              </a:rPr>
              <a:t> </a:t>
            </a:r>
            <a:r>
              <a:rPr lang="en-US" sz="3600" b="1" dirty="0" smtClean="0">
                <a:latin typeface="Arimo" panose="020B0604020202020204" charset="0"/>
                <a:ea typeface="Arimo" panose="020B0604020202020204" charset="0"/>
                <a:cs typeface="Arimo" panose="020B0604020202020204" charset="0"/>
              </a:rPr>
              <a:t>Controller</a:t>
            </a:r>
          </a:p>
          <a:p>
            <a:pPr lvl="1">
              <a:spcBef>
                <a:spcPts val="1333"/>
              </a:spcBef>
              <a:spcAft>
                <a:spcPts val="1333"/>
              </a:spcAft>
              <a:buFont typeface="Arial" panose="020B0604020202020204" pitchFamily="34" charset="0"/>
              <a:buChar char="•"/>
            </a:pPr>
            <a:r>
              <a:rPr lang="en-US" sz="2800" dirty="0" smtClean="0">
                <a:latin typeface="Arimo" panose="020B0604020202020204" charset="0"/>
                <a:ea typeface="Arimo" panose="020B0604020202020204" charset="0"/>
                <a:cs typeface="Arimo" panose="020B0604020202020204" charset="0"/>
              </a:rPr>
              <a:t>B</a:t>
            </a:r>
            <a:r>
              <a:rPr lang="vi-VN" sz="2800" dirty="0" smtClean="0">
                <a:latin typeface="Arimo" panose="020B0604020202020204" charset="0"/>
                <a:ea typeface="Arimo" panose="020B0604020202020204" charset="0"/>
                <a:cs typeface="Arimo" panose="020B0604020202020204" charset="0"/>
              </a:rPr>
              <a:t>ấm </a:t>
            </a:r>
            <a:r>
              <a:rPr lang="vi-VN" sz="2800" dirty="0">
                <a:latin typeface="Arimo" panose="020B0604020202020204" charset="0"/>
                <a:ea typeface="Arimo" panose="020B0604020202020204" charset="0"/>
                <a:cs typeface="Arimo" panose="020B0604020202020204" charset="0"/>
              </a:rPr>
              <a:t>chuột phải vào </a:t>
            </a:r>
            <a:r>
              <a:rPr lang="en-US" sz="2800" dirty="0" err="1" smtClean="0">
                <a:latin typeface="Arimo" panose="020B0604020202020204" charset="0"/>
                <a:ea typeface="Arimo" panose="020B0604020202020204" charset="0"/>
                <a:cs typeface="Arimo" panose="020B0604020202020204" charset="0"/>
              </a:rPr>
              <a:t>thư</a:t>
            </a:r>
            <a:r>
              <a:rPr lang="en-US" sz="2800" dirty="0" smtClean="0">
                <a:latin typeface="Arimo" panose="020B0604020202020204" charset="0"/>
                <a:ea typeface="Arimo" panose="020B0604020202020204" charset="0"/>
                <a:cs typeface="Arimo" panose="020B0604020202020204" charset="0"/>
              </a:rPr>
              <a:t> </a:t>
            </a:r>
            <a:r>
              <a:rPr lang="en-US" sz="2800" dirty="0" err="1" smtClean="0">
                <a:latin typeface="Arimo" panose="020B0604020202020204" charset="0"/>
                <a:ea typeface="Arimo" panose="020B0604020202020204" charset="0"/>
                <a:cs typeface="Arimo" panose="020B0604020202020204" charset="0"/>
              </a:rPr>
              <a:t>mục</a:t>
            </a:r>
            <a:r>
              <a:rPr lang="en-US" sz="2800" dirty="0" smtClean="0">
                <a:latin typeface="Arimo" panose="020B0604020202020204" charset="0"/>
                <a:ea typeface="Arimo" panose="020B0604020202020204" charset="0"/>
                <a:cs typeface="Arimo" panose="020B0604020202020204" charset="0"/>
              </a:rPr>
              <a:t> Controllers.</a:t>
            </a:r>
            <a:endParaRPr lang="en-US" sz="2800" dirty="0">
              <a:latin typeface="Arimo" panose="020B0604020202020204" charset="0"/>
              <a:ea typeface="Arimo" panose="020B0604020202020204" charset="0"/>
              <a:cs typeface="Arimo" panose="020B0604020202020204" charset="0"/>
            </a:endParaRPr>
          </a:p>
          <a:p>
            <a:pPr lvl="1">
              <a:spcBef>
                <a:spcPts val="1333"/>
              </a:spcBef>
              <a:spcAft>
                <a:spcPts val="1333"/>
              </a:spcAft>
              <a:buFont typeface="Arial" panose="020B0604020202020204" pitchFamily="34" charset="0"/>
              <a:buChar char="•"/>
            </a:pPr>
            <a:r>
              <a:rPr lang="en-US" sz="2800" dirty="0" err="1" smtClean="0">
                <a:latin typeface="Arimo" panose="020B0604020202020204" charset="0"/>
                <a:ea typeface="Arimo" panose="020B0604020202020204" charset="0"/>
                <a:cs typeface="Arimo" panose="020B0604020202020204" charset="0"/>
              </a:rPr>
              <a:t>Chọn</a:t>
            </a:r>
            <a:r>
              <a:rPr lang="en-US" sz="2800" dirty="0" smtClean="0">
                <a:latin typeface="Arimo" panose="020B0604020202020204" charset="0"/>
                <a:ea typeface="Arimo" panose="020B0604020202020204" charset="0"/>
                <a:cs typeface="Arimo" panose="020B0604020202020204" charset="0"/>
              </a:rPr>
              <a:t> </a:t>
            </a:r>
            <a:r>
              <a:rPr lang="en-US" sz="2800" b="1" dirty="0">
                <a:latin typeface="Arimo" panose="020B0604020202020204" charset="0"/>
                <a:ea typeface="Arimo" panose="020B0604020202020204" charset="0"/>
                <a:cs typeface="Arimo" panose="020B0604020202020204" charset="0"/>
              </a:rPr>
              <a:t>Add</a:t>
            </a:r>
            <a:r>
              <a:rPr lang="en-US" sz="2800" dirty="0">
                <a:latin typeface="Arimo" panose="020B0604020202020204" charset="0"/>
                <a:ea typeface="Arimo" panose="020B0604020202020204" charset="0"/>
                <a:cs typeface="Arimo" panose="020B0604020202020204" charset="0"/>
              </a:rPr>
              <a:t> &gt; </a:t>
            </a:r>
            <a:r>
              <a:rPr lang="en-US" sz="2800" b="1" dirty="0">
                <a:latin typeface="Arimo" panose="020B0604020202020204" charset="0"/>
                <a:ea typeface="Arimo" panose="020B0604020202020204" charset="0"/>
                <a:cs typeface="Arimo" panose="020B0604020202020204" charset="0"/>
              </a:rPr>
              <a:t>New </a:t>
            </a:r>
            <a:r>
              <a:rPr lang="en-US" sz="2800" b="1" dirty="0" err="1">
                <a:latin typeface="Arimo" panose="020B0604020202020204" charset="0"/>
                <a:ea typeface="Arimo" panose="020B0604020202020204" charset="0"/>
                <a:cs typeface="Arimo" panose="020B0604020202020204" charset="0"/>
              </a:rPr>
              <a:t>Scaffolded</a:t>
            </a:r>
            <a:r>
              <a:rPr lang="en-US" sz="2800" b="1" dirty="0">
                <a:latin typeface="Arimo" panose="020B0604020202020204" charset="0"/>
                <a:ea typeface="Arimo" panose="020B0604020202020204" charset="0"/>
                <a:cs typeface="Arimo" panose="020B0604020202020204" charset="0"/>
              </a:rPr>
              <a:t> Item</a:t>
            </a:r>
            <a:r>
              <a:rPr lang="en-US" sz="2800" dirty="0" smtClean="0">
                <a:latin typeface="Arimo" panose="020B0604020202020204" charset="0"/>
                <a:ea typeface="Arimo" panose="020B0604020202020204" charset="0"/>
                <a:cs typeface="Arimo" panose="020B0604020202020204" charset="0"/>
              </a:rPr>
              <a:t>.</a:t>
            </a:r>
            <a:endParaRPr lang="en-US" sz="2800" dirty="0">
              <a:latin typeface="Arimo" panose="020B0604020202020204" charset="0"/>
              <a:ea typeface="Arimo" panose="020B0604020202020204" charset="0"/>
              <a:cs typeface="Arimo" panose="020B0604020202020204" charset="0"/>
            </a:endParaRPr>
          </a:p>
          <a:p>
            <a:pPr lvl="1">
              <a:spcBef>
                <a:spcPts val="1333"/>
              </a:spcBef>
              <a:spcAft>
                <a:spcPts val="1333"/>
              </a:spcAft>
              <a:buFont typeface="Arial" panose="020B0604020202020204" pitchFamily="34" charset="0"/>
              <a:buChar char="•"/>
            </a:pPr>
            <a:r>
              <a:rPr lang="en-US" sz="2800" dirty="0" err="1" smtClean="0">
                <a:latin typeface="Arimo" panose="020B0604020202020204" charset="0"/>
                <a:ea typeface="Arimo" panose="020B0604020202020204" charset="0"/>
                <a:cs typeface="Arimo" panose="020B0604020202020204" charset="0"/>
              </a:rPr>
              <a:t>Chọn</a:t>
            </a:r>
            <a:r>
              <a:rPr lang="en-US" sz="2800" dirty="0" smtClean="0">
                <a:latin typeface="Arimo" panose="020B0604020202020204" charset="0"/>
                <a:ea typeface="Arimo" panose="020B0604020202020204" charset="0"/>
                <a:cs typeface="Arimo" panose="020B0604020202020204" charset="0"/>
              </a:rPr>
              <a:t> </a:t>
            </a:r>
            <a:r>
              <a:rPr lang="en-US" sz="2800" b="1" dirty="0">
                <a:latin typeface="Arimo" panose="020B0604020202020204" charset="0"/>
                <a:ea typeface="Arimo" panose="020B0604020202020204" charset="0"/>
                <a:cs typeface="Arimo" panose="020B0604020202020204" charset="0"/>
              </a:rPr>
              <a:t>API Controller with actions, using Entity Framework</a:t>
            </a:r>
            <a:r>
              <a:rPr lang="en-US" sz="2800" dirty="0">
                <a:latin typeface="Arimo" panose="020B0604020202020204" charset="0"/>
                <a:ea typeface="Arimo" panose="020B0604020202020204" charset="0"/>
                <a:cs typeface="Arimo" panose="020B0604020202020204" charset="0"/>
              </a:rPr>
              <a:t>,  </a:t>
            </a:r>
            <a:r>
              <a:rPr lang="en-US" sz="2800" dirty="0" err="1" smtClean="0">
                <a:latin typeface="Arimo" panose="020B0604020202020204" charset="0"/>
                <a:ea typeface="Arimo" panose="020B0604020202020204" charset="0"/>
                <a:cs typeface="Arimo" panose="020B0604020202020204" charset="0"/>
              </a:rPr>
              <a:t>và</a:t>
            </a:r>
            <a:r>
              <a:rPr lang="en-US" sz="2800" dirty="0" smtClean="0">
                <a:latin typeface="Arimo" panose="020B0604020202020204" charset="0"/>
                <a:ea typeface="Arimo" panose="020B0604020202020204" charset="0"/>
                <a:cs typeface="Arimo" panose="020B0604020202020204" charset="0"/>
              </a:rPr>
              <a:t> </a:t>
            </a:r>
            <a:r>
              <a:rPr lang="en-US" sz="2800" dirty="0" err="1" smtClean="0">
                <a:latin typeface="Arimo" panose="020B0604020202020204" charset="0"/>
                <a:ea typeface="Arimo" panose="020B0604020202020204" charset="0"/>
                <a:cs typeface="Arimo" panose="020B0604020202020204" charset="0"/>
              </a:rPr>
              <a:t>chọn</a:t>
            </a:r>
            <a:r>
              <a:rPr lang="en-US" sz="2800" dirty="0" smtClean="0">
                <a:latin typeface="Arimo" panose="020B0604020202020204" charset="0"/>
                <a:ea typeface="Arimo" panose="020B0604020202020204" charset="0"/>
                <a:cs typeface="Arimo" panose="020B0604020202020204" charset="0"/>
              </a:rPr>
              <a:t> </a:t>
            </a:r>
            <a:r>
              <a:rPr lang="en-US" sz="2800" b="1" dirty="0" smtClean="0">
                <a:latin typeface="Arimo" panose="020B0604020202020204" charset="0"/>
                <a:ea typeface="Arimo" panose="020B0604020202020204" charset="0"/>
                <a:cs typeface="Arimo" panose="020B0604020202020204" charset="0"/>
              </a:rPr>
              <a:t>Add</a:t>
            </a:r>
            <a:r>
              <a:rPr lang="en-US" sz="2800" dirty="0" smtClean="0">
                <a:latin typeface="Arimo" panose="020B0604020202020204" charset="0"/>
                <a:ea typeface="Arimo" panose="020B0604020202020204" charset="0"/>
                <a:cs typeface="Arimo" panose="020B0604020202020204" charset="0"/>
              </a:rPr>
              <a:t>.</a:t>
            </a:r>
            <a:endParaRPr lang="en-US" sz="2800" dirty="0">
              <a:latin typeface="Arimo" panose="020B0604020202020204" charset="0"/>
              <a:ea typeface="Arimo" panose="020B0604020202020204" charset="0"/>
              <a:cs typeface="Arimo" panose="020B0604020202020204" charset="0"/>
            </a:endParaRPr>
          </a:p>
          <a:p>
            <a:pPr marL="0" indent="0">
              <a:spcBef>
                <a:spcPts val="1333"/>
              </a:spcBef>
              <a:spcAft>
                <a:spcPts val="1333"/>
              </a:spcAft>
              <a:buNone/>
            </a:pPr>
            <a:endParaRPr lang="en-US" sz="3600" b="1" dirty="0" smtClean="0">
              <a:latin typeface="Arimo" panose="020B0604020202020204" charset="0"/>
              <a:ea typeface="Arimo" panose="020B0604020202020204" charset="0"/>
              <a:cs typeface="Arimo" panose="020B0604020202020204" charset="0"/>
            </a:endParaRPr>
          </a:p>
          <a:p>
            <a:pPr marL="0" indent="0">
              <a:spcBef>
                <a:spcPts val="1333"/>
              </a:spcBef>
              <a:spcAft>
                <a:spcPts val="1333"/>
              </a:spcAft>
              <a:buNone/>
            </a:pPr>
            <a:endParaRPr lang="en-US" dirty="0" smtClean="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a:latin typeface="Arimo" panose="020B0604020202020204" charset="0"/>
                <a:ea typeface="Arimo" panose="020B0604020202020204" charset="0"/>
                <a:cs typeface="Arimo" panose="020B0604020202020204" charset="0"/>
              </a:rPr>
              <a:t>3.Tạo web 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52</a:t>
            </a:fld>
            <a:endParaRPr sz="1733" dirty="0"/>
          </a:p>
        </p:txBody>
      </p:sp>
    </p:spTree>
    <p:extLst>
      <p:ext uri="{BB962C8B-B14F-4D97-AF65-F5344CB8AC3E}">
        <p14:creationId xmlns:p14="http://schemas.microsoft.com/office/powerpoint/2010/main" val="3269493410"/>
      </p:ext>
    </p:extLst>
  </p:cSld>
  <p:clrMapOvr>
    <a:masterClrMapping/>
  </p:clrMapOvr>
  <p:transition spd="slow">
    <p:push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en-US" sz="3600" b="1" dirty="0" err="1">
                <a:latin typeface="Arimo" panose="020B0604020202020204" charset="0"/>
                <a:ea typeface="Arimo" panose="020B0604020202020204" charset="0"/>
                <a:cs typeface="Arimo" panose="020B0604020202020204" charset="0"/>
              </a:rPr>
              <a:t>Tạo</a:t>
            </a:r>
            <a:r>
              <a:rPr lang="en-US" sz="3600" b="1" dirty="0">
                <a:latin typeface="Arimo" panose="020B0604020202020204" charset="0"/>
                <a:ea typeface="Arimo" panose="020B0604020202020204" charset="0"/>
                <a:cs typeface="Arimo" panose="020B0604020202020204" charset="0"/>
              </a:rPr>
              <a:t> </a:t>
            </a:r>
            <a:r>
              <a:rPr lang="en-US" sz="3600" b="1" dirty="0" smtClean="0">
                <a:latin typeface="Arimo" panose="020B0604020202020204" charset="0"/>
                <a:ea typeface="Arimo" panose="020B0604020202020204" charset="0"/>
                <a:cs typeface="Arimo" panose="020B0604020202020204" charset="0"/>
              </a:rPr>
              <a:t>Controller</a:t>
            </a:r>
          </a:p>
          <a:p>
            <a:pPr marL="0" indent="0">
              <a:spcBef>
                <a:spcPts val="1333"/>
              </a:spcBef>
              <a:spcAft>
                <a:spcPts val="1333"/>
              </a:spcAft>
              <a:buNone/>
            </a:pPr>
            <a:endParaRPr lang="en-US" sz="3600" b="1" dirty="0" smtClean="0">
              <a:latin typeface="Arimo" panose="020B0604020202020204" charset="0"/>
              <a:ea typeface="Arimo" panose="020B0604020202020204" charset="0"/>
              <a:cs typeface="Arimo" panose="020B0604020202020204" charset="0"/>
            </a:endParaRPr>
          </a:p>
          <a:p>
            <a:pPr marL="0" indent="0">
              <a:spcBef>
                <a:spcPts val="1333"/>
              </a:spcBef>
              <a:spcAft>
                <a:spcPts val="1333"/>
              </a:spcAft>
              <a:buNone/>
            </a:pPr>
            <a:endParaRPr lang="en-US" dirty="0" smtClean="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a:latin typeface="Arimo" panose="020B0604020202020204" charset="0"/>
                <a:ea typeface="Arimo" panose="020B0604020202020204" charset="0"/>
                <a:cs typeface="Arimo" panose="020B0604020202020204" charset="0"/>
              </a:rPr>
              <a:t>3.Tạo web 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53</a:t>
            </a:fld>
            <a:endParaRPr sz="1733" dirty="0"/>
          </a:p>
        </p:txBody>
      </p:sp>
      <p:pic>
        <p:nvPicPr>
          <p:cNvPr id="2" name="Picture 1"/>
          <p:cNvPicPr>
            <a:picLocks noChangeAspect="1"/>
          </p:cNvPicPr>
          <p:nvPr/>
        </p:nvPicPr>
        <p:blipFill rotWithShape="1">
          <a:blip r:embed="rId3"/>
          <a:srcRect l="2871" t="6206" b="617"/>
          <a:stretch/>
        </p:blipFill>
        <p:spPr>
          <a:xfrm>
            <a:off x="999732" y="2804898"/>
            <a:ext cx="5486400" cy="3496235"/>
          </a:xfrm>
          <a:prstGeom prst="rect">
            <a:avLst/>
          </a:prstGeom>
        </p:spPr>
      </p:pic>
      <p:sp>
        <p:nvSpPr>
          <p:cNvPr id="3" name="Rectangle 2"/>
          <p:cNvSpPr/>
          <p:nvPr/>
        </p:nvSpPr>
        <p:spPr>
          <a:xfrm>
            <a:off x="3708401" y="3190441"/>
            <a:ext cx="2777732" cy="2512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99731" y="3975099"/>
            <a:ext cx="2708670" cy="22050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1151374"/>
      </p:ext>
    </p:extLst>
  </p:cSld>
  <p:clrMapOvr>
    <a:masterClrMapping/>
  </p:clrMapOvr>
  <p:transition spd="slow">
    <p:push di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en-US" sz="3600" b="1" dirty="0" err="1">
                <a:latin typeface="Arimo" panose="020B0604020202020204" charset="0"/>
                <a:ea typeface="Arimo" panose="020B0604020202020204" charset="0"/>
                <a:cs typeface="Arimo" panose="020B0604020202020204" charset="0"/>
              </a:rPr>
              <a:t>Tạo</a:t>
            </a:r>
            <a:r>
              <a:rPr lang="en-US" sz="3600" b="1" dirty="0">
                <a:latin typeface="Arimo" panose="020B0604020202020204" charset="0"/>
                <a:ea typeface="Arimo" panose="020B0604020202020204" charset="0"/>
                <a:cs typeface="Arimo" panose="020B0604020202020204" charset="0"/>
              </a:rPr>
              <a:t> </a:t>
            </a:r>
            <a:r>
              <a:rPr lang="en-US" sz="3600" b="1" dirty="0" smtClean="0">
                <a:latin typeface="Arimo" panose="020B0604020202020204" charset="0"/>
                <a:ea typeface="Arimo" panose="020B0604020202020204" charset="0"/>
                <a:cs typeface="Arimo" panose="020B0604020202020204" charset="0"/>
              </a:rPr>
              <a:t>Controller</a:t>
            </a:r>
          </a:p>
          <a:p>
            <a:pPr marL="0" indent="0">
              <a:spcBef>
                <a:spcPts val="1333"/>
              </a:spcBef>
              <a:spcAft>
                <a:spcPts val="1333"/>
              </a:spcAft>
              <a:buNone/>
            </a:pPr>
            <a:endParaRPr lang="en-US" sz="3600" b="1" dirty="0" smtClean="0">
              <a:latin typeface="Arimo" panose="020B0604020202020204" charset="0"/>
              <a:ea typeface="Arimo" panose="020B0604020202020204" charset="0"/>
              <a:cs typeface="Arimo" panose="020B0604020202020204" charset="0"/>
            </a:endParaRPr>
          </a:p>
          <a:p>
            <a:pPr marL="0" indent="0">
              <a:spcBef>
                <a:spcPts val="1333"/>
              </a:spcBef>
              <a:spcAft>
                <a:spcPts val="1333"/>
              </a:spcAft>
              <a:buNone/>
            </a:pPr>
            <a:endParaRPr lang="en-US" dirty="0" smtClean="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a:latin typeface="Arimo" panose="020B0604020202020204" charset="0"/>
                <a:ea typeface="Arimo" panose="020B0604020202020204" charset="0"/>
                <a:cs typeface="Arimo" panose="020B0604020202020204" charset="0"/>
              </a:rPr>
              <a:t>3.Tạo web 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54</a:t>
            </a:fld>
            <a:endParaRPr sz="1733" dirty="0"/>
          </a:p>
        </p:txBody>
      </p:sp>
      <p:pic>
        <p:nvPicPr>
          <p:cNvPr id="5" name="Picture 4"/>
          <p:cNvPicPr>
            <a:picLocks noChangeAspect="1"/>
          </p:cNvPicPr>
          <p:nvPr/>
        </p:nvPicPr>
        <p:blipFill>
          <a:blip r:embed="rId3"/>
          <a:stretch>
            <a:fillRect/>
          </a:stretch>
        </p:blipFill>
        <p:spPr>
          <a:xfrm>
            <a:off x="999732" y="2997200"/>
            <a:ext cx="6865830" cy="3303933"/>
          </a:xfrm>
          <a:prstGeom prst="rect">
            <a:avLst/>
          </a:prstGeom>
        </p:spPr>
      </p:pic>
      <p:sp>
        <p:nvSpPr>
          <p:cNvPr id="6" name="Rectangle 5"/>
          <p:cNvSpPr/>
          <p:nvPr/>
        </p:nvSpPr>
        <p:spPr>
          <a:xfrm>
            <a:off x="999732" y="3403600"/>
            <a:ext cx="4016768" cy="4191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032500" y="5905500"/>
            <a:ext cx="825500" cy="2921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4064805"/>
      </p:ext>
    </p:extLst>
  </p:cSld>
  <p:clrMapOvr>
    <a:masterClrMapping/>
  </p:clrMapOvr>
  <p:transition spd="slow">
    <p:push di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en-US" sz="3600" b="1" dirty="0" err="1">
                <a:latin typeface="Arimo" panose="020B0604020202020204" charset="0"/>
                <a:ea typeface="Arimo" panose="020B0604020202020204" charset="0"/>
                <a:cs typeface="Arimo" panose="020B0604020202020204" charset="0"/>
              </a:rPr>
              <a:t>Tạo</a:t>
            </a:r>
            <a:r>
              <a:rPr lang="en-US" sz="3600" b="1" dirty="0">
                <a:latin typeface="Arimo" panose="020B0604020202020204" charset="0"/>
                <a:ea typeface="Arimo" panose="020B0604020202020204" charset="0"/>
                <a:cs typeface="Arimo" panose="020B0604020202020204" charset="0"/>
              </a:rPr>
              <a:t> </a:t>
            </a:r>
            <a:r>
              <a:rPr lang="en-US" sz="3600" b="1" dirty="0" smtClean="0">
                <a:latin typeface="Arimo" panose="020B0604020202020204" charset="0"/>
                <a:ea typeface="Arimo" panose="020B0604020202020204" charset="0"/>
                <a:cs typeface="Arimo" panose="020B0604020202020204" charset="0"/>
              </a:rPr>
              <a:t>Controller</a:t>
            </a:r>
          </a:p>
          <a:p>
            <a:pPr lvl="1">
              <a:spcBef>
                <a:spcPts val="1333"/>
              </a:spcBef>
              <a:spcAft>
                <a:spcPts val="1333"/>
              </a:spcAft>
              <a:buFont typeface="Arial" panose="020B0604020202020204" pitchFamily="34" charset="0"/>
              <a:buChar char="•"/>
            </a:pPr>
            <a:r>
              <a:rPr lang="en-US" sz="2800" dirty="0" err="1" smtClean="0">
                <a:latin typeface="Arimo" panose="020B0604020202020204" charset="0"/>
                <a:ea typeface="Arimo" panose="020B0604020202020204" charset="0"/>
                <a:cs typeface="Arimo" panose="020B0604020202020204" charset="0"/>
              </a:rPr>
              <a:t>Trong</a:t>
            </a:r>
            <a:r>
              <a:rPr lang="en-US" sz="2800" dirty="0" smtClean="0">
                <a:latin typeface="Arimo" panose="020B0604020202020204" charset="0"/>
                <a:ea typeface="Arimo" panose="020B0604020202020204" charset="0"/>
                <a:cs typeface="Arimo" panose="020B0604020202020204" charset="0"/>
              </a:rPr>
              <a:t> </a:t>
            </a:r>
            <a:r>
              <a:rPr lang="en-US" sz="2800" dirty="0" err="1" smtClean="0">
                <a:latin typeface="Arimo" panose="020B0604020202020204" charset="0"/>
                <a:ea typeface="Arimo" panose="020B0604020202020204" charset="0"/>
                <a:cs typeface="Arimo" panose="020B0604020202020204" charset="0"/>
              </a:rPr>
              <a:t>hộp</a:t>
            </a:r>
            <a:r>
              <a:rPr lang="en-US" sz="2800" dirty="0" smtClean="0">
                <a:latin typeface="Arimo" panose="020B0604020202020204" charset="0"/>
                <a:ea typeface="Arimo" panose="020B0604020202020204" charset="0"/>
                <a:cs typeface="Arimo" panose="020B0604020202020204" charset="0"/>
              </a:rPr>
              <a:t> </a:t>
            </a:r>
            <a:r>
              <a:rPr lang="en-US" sz="2800" dirty="0" err="1" smtClean="0">
                <a:latin typeface="Arimo" panose="020B0604020202020204" charset="0"/>
                <a:ea typeface="Arimo" panose="020B0604020202020204" charset="0"/>
                <a:cs typeface="Arimo" panose="020B0604020202020204" charset="0"/>
              </a:rPr>
              <a:t>thoại</a:t>
            </a:r>
            <a:r>
              <a:rPr lang="en-US" sz="2800" dirty="0" smtClean="0">
                <a:latin typeface="Arimo" panose="020B0604020202020204" charset="0"/>
                <a:ea typeface="Arimo" panose="020B0604020202020204" charset="0"/>
                <a:cs typeface="Arimo" panose="020B0604020202020204" charset="0"/>
              </a:rPr>
              <a:t> </a:t>
            </a:r>
            <a:r>
              <a:rPr lang="en-US" sz="2800" b="1" dirty="0" smtClean="0">
                <a:latin typeface="Arimo" panose="020B0604020202020204" charset="0"/>
                <a:ea typeface="Arimo" panose="020B0604020202020204" charset="0"/>
                <a:cs typeface="Arimo" panose="020B0604020202020204" charset="0"/>
              </a:rPr>
              <a:t>Add </a:t>
            </a:r>
            <a:r>
              <a:rPr lang="en-US" sz="2800" b="1" dirty="0">
                <a:latin typeface="Arimo" panose="020B0604020202020204" charset="0"/>
                <a:ea typeface="Arimo" panose="020B0604020202020204" charset="0"/>
                <a:cs typeface="Arimo" panose="020B0604020202020204" charset="0"/>
              </a:rPr>
              <a:t>API Controller with actions, using Entity </a:t>
            </a:r>
            <a:r>
              <a:rPr lang="en-US" sz="2800" b="1" dirty="0" smtClean="0">
                <a:latin typeface="Arimo" panose="020B0604020202020204" charset="0"/>
                <a:ea typeface="Arimo" panose="020B0604020202020204" charset="0"/>
                <a:cs typeface="Arimo" panose="020B0604020202020204" charset="0"/>
              </a:rPr>
              <a:t>Framework</a:t>
            </a:r>
            <a:r>
              <a:rPr lang="en-US" sz="2800" dirty="0" smtClean="0">
                <a:latin typeface="Arimo" panose="020B0604020202020204" charset="0"/>
                <a:ea typeface="Arimo" panose="020B0604020202020204" charset="0"/>
                <a:cs typeface="Arimo" panose="020B0604020202020204" charset="0"/>
              </a:rPr>
              <a:t>:</a:t>
            </a:r>
            <a:endParaRPr lang="en-US" sz="2800" dirty="0">
              <a:latin typeface="Arimo" panose="020B0604020202020204" charset="0"/>
              <a:ea typeface="Arimo" panose="020B0604020202020204" charset="0"/>
              <a:cs typeface="Arimo" panose="020B0604020202020204" charset="0"/>
            </a:endParaRPr>
          </a:p>
          <a:p>
            <a:pPr lvl="2">
              <a:spcBef>
                <a:spcPts val="1333"/>
              </a:spcBef>
              <a:spcAft>
                <a:spcPts val="1333"/>
              </a:spcAft>
              <a:buFont typeface="Wingdings" panose="05000000000000000000" pitchFamily="2" charset="2"/>
              <a:buChar char="§"/>
            </a:pPr>
            <a:r>
              <a:rPr lang="en-US" sz="2400" b="1" dirty="0">
                <a:latin typeface="Arimo" panose="020B0604020202020204" charset="0"/>
                <a:ea typeface="Arimo" panose="020B0604020202020204" charset="0"/>
                <a:cs typeface="Arimo" panose="020B0604020202020204" charset="0"/>
              </a:rPr>
              <a:t>Model </a:t>
            </a:r>
            <a:r>
              <a:rPr lang="en-US" sz="2400" b="1" dirty="0" smtClean="0">
                <a:latin typeface="Arimo" panose="020B0604020202020204" charset="0"/>
                <a:ea typeface="Arimo" panose="020B0604020202020204" charset="0"/>
                <a:cs typeface="Arimo" panose="020B0604020202020204" charset="0"/>
              </a:rPr>
              <a:t>class</a:t>
            </a:r>
            <a:r>
              <a:rPr lang="en-US" sz="2400" dirty="0" smtClean="0">
                <a:latin typeface="Arimo" panose="020B0604020202020204" charset="0"/>
                <a:ea typeface="Arimo" panose="020B0604020202020204" charset="0"/>
                <a:cs typeface="Arimo" panose="020B0604020202020204" charset="0"/>
              </a:rPr>
              <a:t>: </a:t>
            </a:r>
            <a:r>
              <a:rPr lang="en-US" sz="2400" dirty="0" err="1" smtClean="0">
                <a:latin typeface="Arimo" panose="020B0604020202020204" charset="0"/>
                <a:ea typeface="Arimo" panose="020B0604020202020204" charset="0"/>
                <a:cs typeface="Arimo" panose="020B0604020202020204" charset="0"/>
              </a:rPr>
              <a:t>chọn</a:t>
            </a:r>
            <a:r>
              <a:rPr lang="en-US" sz="2400" dirty="0" smtClean="0">
                <a:latin typeface="Arimo" panose="020B0604020202020204" charset="0"/>
                <a:ea typeface="Arimo" panose="020B0604020202020204" charset="0"/>
                <a:cs typeface="Arimo" panose="020B0604020202020204" charset="0"/>
              </a:rPr>
              <a:t> </a:t>
            </a:r>
            <a:r>
              <a:rPr lang="en-US" sz="2400" b="1" dirty="0">
                <a:latin typeface="Arimo" panose="020B0604020202020204" charset="0"/>
                <a:ea typeface="Arimo" panose="020B0604020202020204" charset="0"/>
                <a:cs typeface="Arimo" panose="020B0604020202020204" charset="0"/>
              </a:rPr>
              <a:t>Article (</a:t>
            </a:r>
            <a:r>
              <a:rPr lang="en-US" sz="2400" b="1" dirty="0" err="1">
                <a:latin typeface="Arimo" panose="020B0604020202020204" charset="0"/>
                <a:ea typeface="Arimo" panose="020B0604020202020204" charset="0"/>
                <a:cs typeface="Arimo" panose="020B0604020202020204" charset="0"/>
              </a:rPr>
              <a:t>WebAPI.Models</a:t>
            </a:r>
            <a:r>
              <a:rPr lang="en-US" sz="2400" b="1" dirty="0">
                <a:latin typeface="Arimo" panose="020B0604020202020204" charset="0"/>
                <a:ea typeface="Arimo" panose="020B0604020202020204" charset="0"/>
                <a:cs typeface="Arimo" panose="020B0604020202020204" charset="0"/>
              </a:rPr>
              <a:t>)</a:t>
            </a:r>
            <a:r>
              <a:rPr lang="en-US" sz="2400" dirty="0" smtClean="0">
                <a:latin typeface="Arimo" panose="020B0604020202020204" charset="0"/>
                <a:ea typeface="Arimo" panose="020B0604020202020204" charset="0"/>
                <a:cs typeface="Arimo" panose="020B0604020202020204" charset="0"/>
              </a:rPr>
              <a:t>.</a:t>
            </a:r>
            <a:endParaRPr lang="en-US" sz="2400" dirty="0">
              <a:latin typeface="Arimo" panose="020B0604020202020204" charset="0"/>
              <a:ea typeface="Arimo" panose="020B0604020202020204" charset="0"/>
              <a:cs typeface="Arimo" panose="020B0604020202020204" charset="0"/>
            </a:endParaRPr>
          </a:p>
          <a:p>
            <a:pPr lvl="2">
              <a:spcBef>
                <a:spcPts val="1333"/>
              </a:spcBef>
              <a:spcAft>
                <a:spcPts val="1333"/>
              </a:spcAft>
              <a:buFont typeface="Wingdings" panose="05000000000000000000" pitchFamily="2" charset="2"/>
              <a:buChar char="§"/>
            </a:pPr>
            <a:r>
              <a:rPr lang="en-US" sz="2400" b="1" dirty="0">
                <a:latin typeface="Arimo" panose="020B0604020202020204" charset="0"/>
                <a:ea typeface="Arimo" panose="020B0604020202020204" charset="0"/>
                <a:cs typeface="Arimo" panose="020B0604020202020204" charset="0"/>
              </a:rPr>
              <a:t>Data context </a:t>
            </a:r>
            <a:r>
              <a:rPr lang="en-US" sz="2400" b="1" dirty="0" smtClean="0">
                <a:latin typeface="Arimo" panose="020B0604020202020204" charset="0"/>
                <a:ea typeface="Arimo" panose="020B0604020202020204" charset="0"/>
                <a:cs typeface="Arimo" panose="020B0604020202020204" charset="0"/>
              </a:rPr>
              <a:t>class</a:t>
            </a:r>
            <a:r>
              <a:rPr lang="en-US" sz="2400" dirty="0" smtClean="0">
                <a:latin typeface="Arimo" panose="020B0604020202020204" charset="0"/>
                <a:ea typeface="Arimo" panose="020B0604020202020204" charset="0"/>
                <a:cs typeface="Arimo" panose="020B0604020202020204" charset="0"/>
              </a:rPr>
              <a:t>: </a:t>
            </a:r>
            <a:r>
              <a:rPr lang="en-US" sz="2400" dirty="0" err="1" smtClean="0">
                <a:latin typeface="Arimo" panose="020B0604020202020204" charset="0"/>
                <a:ea typeface="Arimo" panose="020B0604020202020204" charset="0"/>
                <a:cs typeface="Arimo" panose="020B0604020202020204" charset="0"/>
              </a:rPr>
              <a:t>chọn</a:t>
            </a:r>
            <a:r>
              <a:rPr lang="en-US" sz="2400" dirty="0" smtClean="0">
                <a:latin typeface="Arimo" panose="020B0604020202020204" charset="0"/>
                <a:ea typeface="Arimo" panose="020B0604020202020204" charset="0"/>
                <a:cs typeface="Arimo" panose="020B0604020202020204" charset="0"/>
              </a:rPr>
              <a:t> </a:t>
            </a:r>
            <a:r>
              <a:rPr lang="en-US" sz="2400" b="1" dirty="0" err="1">
                <a:latin typeface="Arimo" panose="020B0604020202020204" charset="0"/>
                <a:ea typeface="Arimo" panose="020B0604020202020204" charset="0"/>
                <a:cs typeface="Arimo" panose="020B0604020202020204" charset="0"/>
              </a:rPr>
              <a:t>MyBlogContext</a:t>
            </a:r>
            <a:r>
              <a:rPr lang="en-US" sz="2400" b="1" dirty="0">
                <a:latin typeface="Arimo" panose="020B0604020202020204" charset="0"/>
                <a:ea typeface="Arimo" panose="020B0604020202020204" charset="0"/>
                <a:cs typeface="Arimo" panose="020B0604020202020204" charset="0"/>
              </a:rPr>
              <a:t> (</a:t>
            </a:r>
            <a:r>
              <a:rPr lang="en-US" sz="2400" b="1" dirty="0" err="1">
                <a:latin typeface="Arimo" panose="020B0604020202020204" charset="0"/>
                <a:ea typeface="Arimo" panose="020B0604020202020204" charset="0"/>
                <a:cs typeface="Arimo" panose="020B0604020202020204" charset="0"/>
              </a:rPr>
              <a:t>WebAPI.Models</a:t>
            </a:r>
            <a:r>
              <a:rPr lang="en-US" sz="2400" b="1" dirty="0">
                <a:latin typeface="Arimo" panose="020B0604020202020204" charset="0"/>
                <a:ea typeface="Arimo" panose="020B0604020202020204" charset="0"/>
                <a:cs typeface="Arimo" panose="020B0604020202020204" charset="0"/>
              </a:rPr>
              <a:t>).</a:t>
            </a:r>
            <a:endParaRPr lang="en-US" sz="2400" b="1" dirty="0" smtClean="0">
              <a:latin typeface="Arimo" panose="020B0604020202020204" charset="0"/>
              <a:ea typeface="Arimo" panose="020B0604020202020204" charset="0"/>
              <a:cs typeface="Arimo" panose="020B0604020202020204" charset="0"/>
            </a:endParaRPr>
          </a:p>
          <a:p>
            <a:pPr lvl="2">
              <a:spcBef>
                <a:spcPts val="1333"/>
              </a:spcBef>
              <a:spcAft>
                <a:spcPts val="1333"/>
              </a:spcAft>
              <a:buFont typeface="Wingdings" panose="05000000000000000000" pitchFamily="2" charset="2"/>
              <a:buChar char="§"/>
            </a:pPr>
            <a:r>
              <a:rPr lang="en-US" sz="2400" dirty="0" err="1" smtClean="0">
                <a:latin typeface="Arimo" panose="020B0604020202020204" charset="0"/>
                <a:ea typeface="Arimo" panose="020B0604020202020204" charset="0"/>
                <a:cs typeface="Arimo" panose="020B0604020202020204" charset="0"/>
              </a:rPr>
              <a:t>Chọn</a:t>
            </a:r>
            <a:r>
              <a:rPr lang="en-US" sz="2400" dirty="0" smtClean="0">
                <a:latin typeface="Arimo" panose="020B0604020202020204" charset="0"/>
                <a:ea typeface="Arimo" panose="020B0604020202020204" charset="0"/>
                <a:cs typeface="Arimo" panose="020B0604020202020204" charset="0"/>
              </a:rPr>
              <a:t> </a:t>
            </a:r>
            <a:r>
              <a:rPr lang="en-US" sz="2400" b="1" dirty="0" smtClean="0">
                <a:latin typeface="Arimo" panose="020B0604020202020204" charset="0"/>
                <a:ea typeface="Arimo" panose="020B0604020202020204" charset="0"/>
                <a:cs typeface="Arimo" panose="020B0604020202020204" charset="0"/>
              </a:rPr>
              <a:t>Add</a:t>
            </a:r>
            <a:r>
              <a:rPr lang="en-US" sz="2400" dirty="0" smtClean="0">
                <a:latin typeface="Arimo" panose="020B0604020202020204" charset="0"/>
                <a:ea typeface="Arimo" panose="020B0604020202020204" charset="0"/>
                <a:cs typeface="Arimo" panose="020B0604020202020204" charset="0"/>
              </a:rPr>
              <a:t>.</a:t>
            </a:r>
            <a:endParaRPr lang="en-US" sz="3200" b="1" dirty="0" smtClean="0">
              <a:latin typeface="Arimo" panose="020B0604020202020204" charset="0"/>
              <a:ea typeface="Arimo" panose="020B0604020202020204" charset="0"/>
              <a:cs typeface="Arimo" panose="020B0604020202020204" charset="0"/>
            </a:endParaRPr>
          </a:p>
          <a:p>
            <a:pPr marL="0" indent="0">
              <a:spcBef>
                <a:spcPts val="1333"/>
              </a:spcBef>
              <a:spcAft>
                <a:spcPts val="1333"/>
              </a:spcAft>
              <a:buNone/>
            </a:pPr>
            <a:endParaRPr lang="en-US" dirty="0" smtClean="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a:latin typeface="Arimo" panose="020B0604020202020204" charset="0"/>
                <a:ea typeface="Arimo" panose="020B0604020202020204" charset="0"/>
                <a:cs typeface="Arimo" panose="020B0604020202020204" charset="0"/>
              </a:rPr>
              <a:t>3.Tạo web 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55</a:t>
            </a:fld>
            <a:endParaRPr sz="1733" dirty="0"/>
          </a:p>
        </p:txBody>
      </p:sp>
    </p:spTree>
    <p:extLst>
      <p:ext uri="{BB962C8B-B14F-4D97-AF65-F5344CB8AC3E}">
        <p14:creationId xmlns:p14="http://schemas.microsoft.com/office/powerpoint/2010/main" val="2735363137"/>
      </p:ext>
    </p:extLst>
  </p:cSld>
  <p:clrMapOvr>
    <a:masterClrMapping/>
  </p:clrMapOvr>
  <p:transition spd="slow">
    <p:push di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en-US" sz="3600" b="1" dirty="0" err="1">
                <a:latin typeface="Arimo" panose="020B0604020202020204" charset="0"/>
                <a:ea typeface="Arimo" panose="020B0604020202020204" charset="0"/>
                <a:cs typeface="Arimo" panose="020B0604020202020204" charset="0"/>
              </a:rPr>
              <a:t>Tạo</a:t>
            </a:r>
            <a:r>
              <a:rPr lang="en-US" sz="3600" b="1" dirty="0">
                <a:latin typeface="Arimo" panose="020B0604020202020204" charset="0"/>
                <a:ea typeface="Arimo" panose="020B0604020202020204" charset="0"/>
                <a:cs typeface="Arimo" panose="020B0604020202020204" charset="0"/>
              </a:rPr>
              <a:t> </a:t>
            </a:r>
            <a:r>
              <a:rPr lang="en-US" sz="3600" b="1" dirty="0" smtClean="0">
                <a:latin typeface="Arimo" panose="020B0604020202020204" charset="0"/>
                <a:ea typeface="Arimo" panose="020B0604020202020204" charset="0"/>
                <a:cs typeface="Arimo" panose="020B0604020202020204" charset="0"/>
              </a:rPr>
              <a:t>Controller</a:t>
            </a:r>
          </a:p>
          <a:p>
            <a:pPr marL="0" indent="0">
              <a:spcBef>
                <a:spcPts val="1333"/>
              </a:spcBef>
              <a:spcAft>
                <a:spcPts val="1333"/>
              </a:spcAft>
              <a:buNone/>
            </a:pPr>
            <a:endParaRPr lang="en-US" dirty="0" smtClean="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a:latin typeface="Arimo" panose="020B0604020202020204" charset="0"/>
                <a:ea typeface="Arimo" panose="020B0604020202020204" charset="0"/>
                <a:cs typeface="Arimo" panose="020B0604020202020204" charset="0"/>
              </a:rPr>
              <a:t>3.Tạo web 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56</a:t>
            </a:fld>
            <a:endParaRPr sz="1733" dirty="0"/>
          </a:p>
        </p:txBody>
      </p:sp>
      <p:pic>
        <p:nvPicPr>
          <p:cNvPr id="2" name="Picture 1"/>
          <p:cNvPicPr>
            <a:picLocks noChangeAspect="1"/>
          </p:cNvPicPr>
          <p:nvPr/>
        </p:nvPicPr>
        <p:blipFill rotWithShape="1">
          <a:blip r:embed="rId3"/>
          <a:srcRect t="1480"/>
          <a:stretch/>
        </p:blipFill>
        <p:spPr>
          <a:xfrm>
            <a:off x="999732" y="2921000"/>
            <a:ext cx="8511858" cy="3380133"/>
          </a:xfrm>
          <a:prstGeom prst="rect">
            <a:avLst/>
          </a:prstGeom>
        </p:spPr>
      </p:pic>
    </p:spTree>
    <p:extLst>
      <p:ext uri="{BB962C8B-B14F-4D97-AF65-F5344CB8AC3E}">
        <p14:creationId xmlns:p14="http://schemas.microsoft.com/office/powerpoint/2010/main" val="443335644"/>
      </p:ext>
    </p:extLst>
  </p:cSld>
  <p:clrMapOvr>
    <a:masterClrMapping/>
  </p:clrMapOvr>
  <p:transition spd="slow">
    <p:push di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marL="0" indent="0">
              <a:spcBef>
                <a:spcPts val="1333"/>
              </a:spcBef>
              <a:spcAft>
                <a:spcPts val="1333"/>
              </a:spcAft>
              <a:buNone/>
            </a:pPr>
            <a:r>
              <a:rPr lang="en-US" sz="3600" b="1" dirty="0" err="1">
                <a:latin typeface="Arimo" panose="020B0604020202020204" charset="0"/>
                <a:ea typeface="Arimo" panose="020B0604020202020204" charset="0"/>
                <a:cs typeface="Arimo" panose="020B0604020202020204" charset="0"/>
              </a:rPr>
              <a:t>Cài</a:t>
            </a:r>
            <a:r>
              <a:rPr lang="en-US" sz="3600" b="1" dirty="0">
                <a:latin typeface="Arimo" panose="020B0604020202020204" charset="0"/>
                <a:ea typeface="Arimo" panose="020B0604020202020204" charset="0"/>
                <a:cs typeface="Arimo" panose="020B0604020202020204" charset="0"/>
              </a:rPr>
              <a:t> </a:t>
            </a:r>
            <a:r>
              <a:rPr lang="en-US" sz="3600" b="1" dirty="0" err="1">
                <a:latin typeface="Arimo" panose="020B0604020202020204" charset="0"/>
                <a:ea typeface="Arimo" panose="020B0604020202020204" charset="0"/>
                <a:cs typeface="Arimo" panose="020B0604020202020204" charset="0"/>
              </a:rPr>
              <a:t>đăt</a:t>
            </a:r>
            <a:r>
              <a:rPr lang="en-US" sz="3600" b="1" dirty="0">
                <a:latin typeface="Arimo" panose="020B0604020202020204" charset="0"/>
                <a:ea typeface="Arimo" panose="020B0604020202020204" charset="0"/>
                <a:cs typeface="Arimo" panose="020B0604020202020204" charset="0"/>
              </a:rPr>
              <a:t> Web API Client </a:t>
            </a:r>
            <a:r>
              <a:rPr lang="en-US" sz="3600" b="1" dirty="0" smtClean="0">
                <a:latin typeface="Arimo" panose="020B0604020202020204" charset="0"/>
                <a:ea typeface="Arimo" panose="020B0604020202020204" charset="0"/>
                <a:cs typeface="Arimo" panose="020B0604020202020204" charset="0"/>
              </a:rPr>
              <a:t>Libraries</a:t>
            </a:r>
          </a:p>
          <a:p>
            <a:pPr lvl="1">
              <a:spcBef>
                <a:spcPts val="1333"/>
              </a:spcBef>
              <a:spcAft>
                <a:spcPts val="1333"/>
              </a:spcAft>
              <a:buFont typeface="Arial" panose="020B0604020202020204" pitchFamily="34" charset="0"/>
              <a:buChar char="•"/>
            </a:pPr>
            <a:r>
              <a:rPr lang="en-US" sz="2800" dirty="0" err="1">
                <a:latin typeface="Arimo" panose="020B0604020202020204" charset="0"/>
                <a:ea typeface="Arimo" panose="020B0604020202020204" charset="0"/>
                <a:cs typeface="Arimo" panose="020B0604020202020204" charset="0"/>
              </a:rPr>
              <a:t>Microsoft.AspNet.WebApi.Client</a:t>
            </a:r>
            <a:endParaRPr lang="en-US" sz="2800" dirty="0">
              <a:latin typeface="Arimo" panose="020B0604020202020204" charset="0"/>
              <a:ea typeface="Arimo" panose="020B0604020202020204" charset="0"/>
              <a:cs typeface="Arimo" panose="020B0604020202020204" charset="0"/>
            </a:endParaRPr>
          </a:p>
          <a:p>
            <a:pPr lvl="1">
              <a:spcBef>
                <a:spcPts val="1333"/>
              </a:spcBef>
              <a:spcAft>
                <a:spcPts val="1333"/>
              </a:spcAft>
              <a:buFont typeface="Arial" panose="020B0604020202020204" pitchFamily="34" charset="0"/>
              <a:buChar char="•"/>
            </a:pPr>
            <a:r>
              <a:rPr lang="en-US" sz="2800" dirty="0" err="1">
                <a:latin typeface="Arimo" panose="020B0604020202020204" charset="0"/>
                <a:ea typeface="Arimo" panose="020B0604020202020204" charset="0"/>
                <a:cs typeface="Arimo" panose="020B0604020202020204" charset="0"/>
              </a:rPr>
              <a:t>Newtonsoft.Json</a:t>
            </a:r>
            <a:endParaRPr lang="en-US" sz="2800" dirty="0" smtClean="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smtClean="0">
                <a:latin typeface="Arimo" panose="020B0604020202020204" charset="0"/>
                <a:ea typeface="Arimo" panose="020B0604020202020204" charset="0"/>
                <a:cs typeface="Arimo" panose="020B0604020202020204" charset="0"/>
              </a:rPr>
              <a:t>4.Call </a:t>
            </a:r>
            <a:r>
              <a:rPr lang="en-US" sz="5400" b="1" dirty="0" err="1">
                <a:latin typeface="Arimo" panose="020B0604020202020204" charset="0"/>
                <a:ea typeface="Arimo" panose="020B0604020202020204" charset="0"/>
                <a:cs typeface="Arimo" panose="020B0604020202020204" charset="0"/>
              </a:rPr>
              <a:t>api</a:t>
            </a:r>
            <a:r>
              <a:rPr lang="en-US" sz="5400" b="1" dirty="0">
                <a:latin typeface="Arimo" panose="020B0604020202020204" charset="0"/>
                <a:ea typeface="Arimo" panose="020B0604020202020204" charset="0"/>
                <a:cs typeface="Arimo" panose="020B0604020202020204" charset="0"/>
              </a:rPr>
              <a:t> </a:t>
            </a:r>
            <a:r>
              <a:rPr lang="en-US" sz="5400" b="1" dirty="0" err="1">
                <a:latin typeface="Arimo" panose="020B0604020202020204" charset="0"/>
                <a:ea typeface="Arimo" panose="020B0604020202020204" charset="0"/>
                <a:cs typeface="Arimo" panose="020B0604020202020204" charset="0"/>
              </a:rPr>
              <a:t>trong</a:t>
            </a:r>
            <a:r>
              <a:rPr lang="en-US" sz="5400" b="1" dirty="0">
                <a:latin typeface="Arimo" panose="020B0604020202020204" charset="0"/>
                <a:ea typeface="Arimo" panose="020B0604020202020204" charset="0"/>
                <a:cs typeface="Arimo" panose="020B0604020202020204" charset="0"/>
              </a:rPr>
              <a:t> WPF</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57</a:t>
            </a:fld>
            <a:endParaRPr sz="1733" dirty="0"/>
          </a:p>
        </p:txBody>
      </p:sp>
    </p:spTree>
    <p:extLst>
      <p:ext uri="{BB962C8B-B14F-4D97-AF65-F5344CB8AC3E}">
        <p14:creationId xmlns:p14="http://schemas.microsoft.com/office/powerpoint/2010/main" val="3414767465"/>
      </p:ext>
    </p:extLst>
  </p:cSld>
  <p:clrMapOvr>
    <a:masterClrMapping/>
  </p:clrMapOvr>
  <p:transition spd="slow">
    <p:push di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marL="0" indent="0">
              <a:spcBef>
                <a:spcPts val="1333"/>
              </a:spcBef>
              <a:spcAft>
                <a:spcPts val="1333"/>
              </a:spcAft>
              <a:buNone/>
            </a:pPr>
            <a:r>
              <a:rPr lang="en-US" sz="3600" b="1" dirty="0" err="1">
                <a:latin typeface="Arimo" panose="020B0604020202020204" charset="0"/>
                <a:ea typeface="Arimo" panose="020B0604020202020204" charset="0"/>
                <a:cs typeface="Arimo" panose="020B0604020202020204" charset="0"/>
              </a:rPr>
              <a:t>Tạo</a:t>
            </a:r>
            <a:r>
              <a:rPr lang="en-US" sz="3600" b="1" dirty="0">
                <a:latin typeface="Arimo" panose="020B0604020202020204" charset="0"/>
                <a:ea typeface="Arimo" panose="020B0604020202020204" charset="0"/>
                <a:cs typeface="Arimo" panose="020B0604020202020204" charset="0"/>
              </a:rPr>
              <a:t> </a:t>
            </a:r>
            <a:r>
              <a:rPr lang="en-US" sz="3600" b="1" dirty="0" err="1">
                <a:latin typeface="Arimo" panose="020B0604020202020204" charset="0"/>
                <a:ea typeface="Arimo" panose="020B0604020202020204" charset="0"/>
                <a:cs typeface="Arimo" panose="020B0604020202020204" charset="0"/>
              </a:rPr>
              <a:t>và</a:t>
            </a:r>
            <a:r>
              <a:rPr lang="en-US" sz="3600" b="1" dirty="0">
                <a:latin typeface="Arimo" panose="020B0604020202020204" charset="0"/>
                <a:ea typeface="Arimo" panose="020B0604020202020204" charset="0"/>
                <a:cs typeface="Arimo" panose="020B0604020202020204" charset="0"/>
              </a:rPr>
              <a:t> </a:t>
            </a:r>
            <a:r>
              <a:rPr lang="en-US" sz="3600" b="1" dirty="0" err="1">
                <a:latin typeface="Arimo" panose="020B0604020202020204" charset="0"/>
                <a:ea typeface="Arimo" panose="020B0604020202020204" charset="0"/>
                <a:cs typeface="Arimo" panose="020B0604020202020204" charset="0"/>
              </a:rPr>
              <a:t>khởi</a:t>
            </a:r>
            <a:r>
              <a:rPr lang="en-US" sz="3600" b="1" dirty="0">
                <a:latin typeface="Arimo" panose="020B0604020202020204" charset="0"/>
                <a:ea typeface="Arimo" panose="020B0604020202020204" charset="0"/>
                <a:cs typeface="Arimo" panose="020B0604020202020204" charset="0"/>
              </a:rPr>
              <a:t> </a:t>
            </a:r>
            <a:r>
              <a:rPr lang="en-US" sz="3600" b="1" dirty="0" err="1">
                <a:latin typeface="Arimo" panose="020B0604020202020204" charset="0"/>
                <a:ea typeface="Arimo" panose="020B0604020202020204" charset="0"/>
                <a:cs typeface="Arimo" panose="020B0604020202020204" charset="0"/>
              </a:rPr>
              <a:t>tạo</a:t>
            </a:r>
            <a:r>
              <a:rPr lang="en-US" sz="3600" b="1" dirty="0">
                <a:latin typeface="Arimo" panose="020B0604020202020204" charset="0"/>
                <a:ea typeface="Arimo" panose="020B0604020202020204" charset="0"/>
                <a:cs typeface="Arimo" panose="020B0604020202020204" charset="0"/>
              </a:rPr>
              <a:t> </a:t>
            </a:r>
            <a:r>
              <a:rPr lang="en-US" sz="3600" b="1" dirty="0" err="1" smtClean="0">
                <a:latin typeface="Arimo" panose="020B0604020202020204" charset="0"/>
                <a:ea typeface="Arimo" panose="020B0604020202020204" charset="0"/>
                <a:cs typeface="Arimo" panose="020B0604020202020204" charset="0"/>
              </a:rPr>
              <a:t>HttpClient</a:t>
            </a:r>
            <a:endParaRPr lang="en-US" sz="3600" b="1" dirty="0" smtClean="0">
              <a:latin typeface="Arimo" panose="020B0604020202020204" charset="0"/>
              <a:ea typeface="Arimo" panose="020B0604020202020204" charset="0"/>
              <a:cs typeface="Arimo" panose="020B0604020202020204" charset="0"/>
            </a:endParaRPr>
          </a:p>
          <a:p>
            <a:pPr marL="0" indent="0">
              <a:spcBef>
                <a:spcPts val="1333"/>
              </a:spcBef>
              <a:spcAft>
                <a:spcPts val="1333"/>
              </a:spcAft>
              <a:buNone/>
            </a:pPr>
            <a:endParaRPr lang="en-US" sz="2800" dirty="0" smtClean="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smtClean="0">
                <a:latin typeface="Arimo" panose="020B0604020202020204" charset="0"/>
                <a:ea typeface="Arimo" panose="020B0604020202020204" charset="0"/>
                <a:cs typeface="Arimo" panose="020B0604020202020204" charset="0"/>
              </a:rPr>
              <a:t>4.Call </a:t>
            </a:r>
            <a:r>
              <a:rPr lang="en-US" sz="5400" b="1" dirty="0" err="1">
                <a:latin typeface="Arimo" panose="020B0604020202020204" charset="0"/>
                <a:ea typeface="Arimo" panose="020B0604020202020204" charset="0"/>
                <a:cs typeface="Arimo" panose="020B0604020202020204" charset="0"/>
              </a:rPr>
              <a:t>api</a:t>
            </a:r>
            <a:r>
              <a:rPr lang="en-US" sz="5400" b="1" dirty="0">
                <a:latin typeface="Arimo" panose="020B0604020202020204" charset="0"/>
                <a:ea typeface="Arimo" panose="020B0604020202020204" charset="0"/>
                <a:cs typeface="Arimo" panose="020B0604020202020204" charset="0"/>
              </a:rPr>
              <a:t> </a:t>
            </a:r>
            <a:r>
              <a:rPr lang="en-US" sz="5400" b="1" dirty="0" err="1">
                <a:latin typeface="Arimo" panose="020B0604020202020204" charset="0"/>
                <a:ea typeface="Arimo" panose="020B0604020202020204" charset="0"/>
                <a:cs typeface="Arimo" panose="020B0604020202020204" charset="0"/>
              </a:rPr>
              <a:t>trong</a:t>
            </a:r>
            <a:r>
              <a:rPr lang="en-US" sz="5400" b="1" dirty="0">
                <a:latin typeface="Arimo" panose="020B0604020202020204" charset="0"/>
                <a:ea typeface="Arimo" panose="020B0604020202020204" charset="0"/>
                <a:cs typeface="Arimo" panose="020B0604020202020204" charset="0"/>
              </a:rPr>
              <a:t> WPF</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58</a:t>
            </a:fld>
            <a:endParaRPr sz="1733" dirty="0"/>
          </a:p>
        </p:txBody>
      </p:sp>
      <p:pic>
        <p:nvPicPr>
          <p:cNvPr id="3" name="Picture 2"/>
          <p:cNvPicPr>
            <a:picLocks noChangeAspect="1"/>
          </p:cNvPicPr>
          <p:nvPr/>
        </p:nvPicPr>
        <p:blipFill>
          <a:blip r:embed="rId3"/>
          <a:stretch>
            <a:fillRect/>
          </a:stretch>
        </p:blipFill>
        <p:spPr>
          <a:xfrm>
            <a:off x="999732" y="3429744"/>
            <a:ext cx="7504188" cy="580553"/>
          </a:xfrm>
          <a:prstGeom prst="rect">
            <a:avLst/>
          </a:prstGeom>
        </p:spPr>
      </p:pic>
      <p:pic>
        <p:nvPicPr>
          <p:cNvPr id="4" name="Picture 3"/>
          <p:cNvPicPr>
            <a:picLocks noChangeAspect="1"/>
          </p:cNvPicPr>
          <p:nvPr/>
        </p:nvPicPr>
        <p:blipFill>
          <a:blip r:embed="rId4"/>
          <a:stretch>
            <a:fillRect/>
          </a:stretch>
        </p:blipFill>
        <p:spPr>
          <a:xfrm>
            <a:off x="999732" y="4802594"/>
            <a:ext cx="9316243" cy="1498283"/>
          </a:xfrm>
          <a:prstGeom prst="rect">
            <a:avLst/>
          </a:prstGeom>
        </p:spPr>
      </p:pic>
    </p:spTree>
    <p:extLst>
      <p:ext uri="{BB962C8B-B14F-4D97-AF65-F5344CB8AC3E}">
        <p14:creationId xmlns:p14="http://schemas.microsoft.com/office/powerpoint/2010/main" val="2158381020"/>
      </p:ext>
    </p:extLst>
  </p:cSld>
  <p:clrMapOvr>
    <a:masterClrMapping/>
  </p:clrMapOvr>
  <p:transition spd="slow">
    <p:push di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marL="0" indent="0">
              <a:spcBef>
                <a:spcPts val="1333"/>
              </a:spcBef>
              <a:spcAft>
                <a:spcPts val="1333"/>
              </a:spcAft>
              <a:buNone/>
            </a:pPr>
            <a:r>
              <a:rPr lang="en-US" sz="3600" b="1" dirty="0" smtClean="0">
                <a:latin typeface="Arimo" panose="020B0604020202020204" charset="0"/>
                <a:ea typeface="Arimo" panose="020B0604020202020204" charset="0"/>
                <a:cs typeface="Arimo" panose="020B0604020202020204" charset="0"/>
              </a:rPr>
              <a:t>Call API</a:t>
            </a:r>
          </a:p>
          <a:p>
            <a:pPr marL="0" indent="0">
              <a:spcBef>
                <a:spcPts val="1333"/>
              </a:spcBef>
              <a:spcAft>
                <a:spcPts val="1333"/>
              </a:spcAft>
              <a:buNone/>
            </a:pPr>
            <a:endParaRPr lang="en-US" sz="3600" b="1" dirty="0" smtClean="0">
              <a:latin typeface="Arimo" panose="020B0604020202020204" charset="0"/>
              <a:ea typeface="Arimo" panose="020B0604020202020204" charset="0"/>
              <a:cs typeface="Arimo" panose="020B0604020202020204" charset="0"/>
            </a:endParaRPr>
          </a:p>
          <a:p>
            <a:pPr marL="0" indent="0">
              <a:spcBef>
                <a:spcPts val="1333"/>
              </a:spcBef>
              <a:spcAft>
                <a:spcPts val="1333"/>
              </a:spcAft>
              <a:buNone/>
            </a:pPr>
            <a:endParaRPr lang="en-US" sz="2800" dirty="0" smtClean="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smtClean="0">
                <a:latin typeface="Arimo" panose="020B0604020202020204" charset="0"/>
                <a:ea typeface="Arimo" panose="020B0604020202020204" charset="0"/>
                <a:cs typeface="Arimo" panose="020B0604020202020204" charset="0"/>
              </a:rPr>
              <a:t>4.Call </a:t>
            </a:r>
            <a:r>
              <a:rPr lang="en-US" sz="5400" b="1" dirty="0" err="1">
                <a:latin typeface="Arimo" panose="020B0604020202020204" charset="0"/>
                <a:ea typeface="Arimo" panose="020B0604020202020204" charset="0"/>
                <a:cs typeface="Arimo" panose="020B0604020202020204" charset="0"/>
              </a:rPr>
              <a:t>api</a:t>
            </a:r>
            <a:r>
              <a:rPr lang="en-US" sz="5400" b="1" dirty="0">
                <a:latin typeface="Arimo" panose="020B0604020202020204" charset="0"/>
                <a:ea typeface="Arimo" panose="020B0604020202020204" charset="0"/>
                <a:cs typeface="Arimo" panose="020B0604020202020204" charset="0"/>
              </a:rPr>
              <a:t> </a:t>
            </a:r>
            <a:r>
              <a:rPr lang="en-US" sz="5400" b="1" dirty="0" err="1">
                <a:latin typeface="Arimo" panose="020B0604020202020204" charset="0"/>
                <a:ea typeface="Arimo" panose="020B0604020202020204" charset="0"/>
                <a:cs typeface="Arimo" panose="020B0604020202020204" charset="0"/>
              </a:rPr>
              <a:t>trong</a:t>
            </a:r>
            <a:r>
              <a:rPr lang="en-US" sz="5400" b="1" dirty="0">
                <a:latin typeface="Arimo" panose="020B0604020202020204" charset="0"/>
                <a:ea typeface="Arimo" panose="020B0604020202020204" charset="0"/>
                <a:cs typeface="Arimo" panose="020B0604020202020204" charset="0"/>
              </a:rPr>
              <a:t> WPF</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59</a:t>
            </a:fld>
            <a:endParaRPr sz="1733" dirty="0"/>
          </a:p>
        </p:txBody>
      </p:sp>
      <p:pic>
        <p:nvPicPr>
          <p:cNvPr id="2" name="Picture 1"/>
          <p:cNvPicPr>
            <a:picLocks noChangeAspect="1"/>
          </p:cNvPicPr>
          <p:nvPr/>
        </p:nvPicPr>
        <p:blipFill>
          <a:blip r:embed="rId3"/>
          <a:stretch>
            <a:fillRect/>
          </a:stretch>
        </p:blipFill>
        <p:spPr>
          <a:xfrm>
            <a:off x="999731" y="3357292"/>
            <a:ext cx="7650901" cy="1580468"/>
          </a:xfrm>
          <a:prstGeom prst="rect">
            <a:avLst/>
          </a:prstGeom>
        </p:spPr>
      </p:pic>
    </p:spTree>
    <p:extLst>
      <p:ext uri="{BB962C8B-B14F-4D97-AF65-F5344CB8AC3E}">
        <p14:creationId xmlns:p14="http://schemas.microsoft.com/office/powerpoint/2010/main" val="1633048280"/>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vi-VN" sz="4000" b="1" dirty="0">
                <a:latin typeface="Arimo" panose="020B0604020202020204" charset="0"/>
                <a:ea typeface="Arimo" panose="020B0604020202020204" charset="0"/>
                <a:cs typeface="Arimo" panose="020B0604020202020204" charset="0"/>
              </a:rPr>
              <a:t>API hoạt động như thế nào</a:t>
            </a:r>
            <a:r>
              <a:rPr lang="vi-VN" sz="4000" b="1" dirty="0" smtClean="0">
                <a:latin typeface="Arimo" panose="020B0604020202020204" charset="0"/>
                <a:ea typeface="Arimo" panose="020B0604020202020204" charset="0"/>
                <a:cs typeface="Arimo" panose="020B0604020202020204" charset="0"/>
              </a:rPr>
              <a:t>?</a:t>
            </a:r>
          </a:p>
          <a:p>
            <a:pPr lvl="1">
              <a:spcBef>
                <a:spcPts val="1333"/>
              </a:spcBef>
              <a:spcAft>
                <a:spcPts val="1333"/>
              </a:spcAft>
              <a:buFont typeface="Arial" panose="020B0604020202020204" pitchFamily="34" charset="0"/>
              <a:buChar char="•"/>
            </a:pPr>
            <a:r>
              <a:rPr lang="vi-VN" sz="2800" dirty="0">
                <a:latin typeface="Arimo" panose="020B0604020202020204" charset="0"/>
                <a:ea typeface="Arimo" panose="020B0604020202020204" charset="0"/>
                <a:cs typeface="Arimo" panose="020B0604020202020204" charset="0"/>
              </a:rPr>
              <a:t>API hoạt động theo 4 cách khác nhau, tùy vào thời điểm và lý do chúng được tạo ra</a:t>
            </a:r>
            <a:r>
              <a:rPr lang="vi-VN" sz="2800" dirty="0" smtClean="0">
                <a:latin typeface="Arimo" panose="020B0604020202020204" charset="0"/>
                <a:ea typeface="Arimo" panose="020B0604020202020204" charset="0"/>
                <a:cs typeface="Arimo" panose="020B0604020202020204" charset="0"/>
              </a:rPr>
              <a:t>.</a:t>
            </a:r>
            <a:endParaRPr lang="en-US" sz="2800" dirty="0" smtClean="0">
              <a:latin typeface="Arimo" panose="020B0604020202020204" charset="0"/>
              <a:ea typeface="Arimo" panose="020B0604020202020204" charset="0"/>
              <a:cs typeface="Arimo" panose="020B0604020202020204" charset="0"/>
            </a:endParaRPr>
          </a:p>
          <a:p>
            <a:pPr lvl="2">
              <a:spcBef>
                <a:spcPts val="1333"/>
              </a:spcBef>
              <a:spcAft>
                <a:spcPts val="1333"/>
              </a:spcAft>
              <a:buFont typeface="Wingdings" panose="05000000000000000000" pitchFamily="2" charset="2"/>
              <a:buChar char="§"/>
            </a:pPr>
            <a:r>
              <a:rPr lang="en-US" dirty="0">
                <a:latin typeface="Arimo" panose="020B0604020202020204" charset="0"/>
                <a:ea typeface="Arimo" panose="020B0604020202020204" charset="0"/>
                <a:cs typeface="Arimo" panose="020B0604020202020204" charset="0"/>
              </a:rPr>
              <a:t>API </a:t>
            </a:r>
            <a:r>
              <a:rPr lang="en-US" dirty="0" smtClean="0">
                <a:latin typeface="Arimo" panose="020B0604020202020204" charset="0"/>
                <a:ea typeface="Arimo" panose="020B0604020202020204" charset="0"/>
                <a:cs typeface="Arimo" panose="020B0604020202020204" charset="0"/>
              </a:rPr>
              <a:t>SOAP</a:t>
            </a:r>
          </a:p>
          <a:p>
            <a:pPr lvl="2">
              <a:spcBef>
                <a:spcPts val="1333"/>
              </a:spcBef>
              <a:spcAft>
                <a:spcPts val="1333"/>
              </a:spcAft>
              <a:buFont typeface="Wingdings" panose="05000000000000000000" pitchFamily="2" charset="2"/>
              <a:buChar char="§"/>
            </a:pPr>
            <a:r>
              <a:rPr lang="en-US" dirty="0">
                <a:latin typeface="Arimo" panose="020B0604020202020204" charset="0"/>
                <a:ea typeface="Arimo" panose="020B0604020202020204" charset="0"/>
                <a:cs typeface="Arimo" panose="020B0604020202020204" charset="0"/>
              </a:rPr>
              <a:t>API </a:t>
            </a:r>
            <a:r>
              <a:rPr lang="en-US" dirty="0" smtClean="0">
                <a:latin typeface="Arimo" panose="020B0604020202020204" charset="0"/>
                <a:ea typeface="Arimo" panose="020B0604020202020204" charset="0"/>
                <a:cs typeface="Arimo" panose="020B0604020202020204" charset="0"/>
              </a:rPr>
              <a:t>RPC</a:t>
            </a:r>
          </a:p>
          <a:p>
            <a:pPr lvl="2">
              <a:spcBef>
                <a:spcPts val="1333"/>
              </a:spcBef>
              <a:spcAft>
                <a:spcPts val="1333"/>
              </a:spcAft>
              <a:buFont typeface="Wingdings" panose="05000000000000000000" pitchFamily="2" charset="2"/>
              <a:buChar char="§"/>
            </a:pPr>
            <a:r>
              <a:rPr lang="en-US" dirty="0">
                <a:latin typeface="Arimo" panose="020B0604020202020204" charset="0"/>
                <a:ea typeface="Arimo" panose="020B0604020202020204" charset="0"/>
                <a:cs typeface="Arimo" panose="020B0604020202020204" charset="0"/>
              </a:rPr>
              <a:t>API </a:t>
            </a:r>
            <a:r>
              <a:rPr lang="en-US" dirty="0" err="1" smtClean="0">
                <a:latin typeface="Arimo" panose="020B0604020202020204" charset="0"/>
                <a:ea typeface="Arimo" panose="020B0604020202020204" charset="0"/>
                <a:cs typeface="Arimo" panose="020B0604020202020204" charset="0"/>
              </a:rPr>
              <a:t>Websocket</a:t>
            </a:r>
            <a:endParaRPr lang="en-US" dirty="0" smtClean="0">
              <a:latin typeface="Arimo" panose="020B0604020202020204" charset="0"/>
              <a:ea typeface="Arimo" panose="020B0604020202020204" charset="0"/>
              <a:cs typeface="Arimo" panose="020B0604020202020204" charset="0"/>
            </a:endParaRPr>
          </a:p>
          <a:p>
            <a:pPr lvl="2">
              <a:spcBef>
                <a:spcPts val="1333"/>
              </a:spcBef>
              <a:spcAft>
                <a:spcPts val="1333"/>
              </a:spcAft>
              <a:buFont typeface="Wingdings" panose="05000000000000000000" pitchFamily="2" charset="2"/>
              <a:buChar char="§"/>
            </a:pPr>
            <a:r>
              <a:rPr lang="en-US" dirty="0">
                <a:latin typeface="Arimo" panose="020B0604020202020204" charset="0"/>
                <a:ea typeface="Arimo" panose="020B0604020202020204" charset="0"/>
                <a:cs typeface="Arimo" panose="020B0604020202020204" charset="0"/>
              </a:rPr>
              <a:t>API REST</a:t>
            </a:r>
            <a:endParaRPr lang="en-US" dirty="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smtClean="0">
                <a:latin typeface="Arimo" panose="020B0604020202020204" charset="0"/>
                <a:ea typeface="Arimo" panose="020B0604020202020204" charset="0"/>
                <a:cs typeface="Arimo" panose="020B0604020202020204" charset="0"/>
              </a:rPr>
              <a:t>1.Tổng </a:t>
            </a:r>
            <a:r>
              <a:rPr lang="en-US" sz="5400" b="1" dirty="0" err="1" smtClean="0">
                <a:latin typeface="Arimo" panose="020B0604020202020204" charset="0"/>
                <a:ea typeface="Arimo" panose="020B0604020202020204" charset="0"/>
                <a:cs typeface="Arimo" panose="020B0604020202020204" charset="0"/>
              </a:rPr>
              <a:t>quan</a:t>
            </a:r>
            <a:r>
              <a:rPr lang="en-US" sz="5400" b="1" dirty="0">
                <a:latin typeface="Arimo" panose="020B0604020202020204" charset="0"/>
                <a:ea typeface="Arimo" panose="020B0604020202020204" charset="0"/>
                <a:cs typeface="Arimo" panose="020B0604020202020204" charset="0"/>
              </a:rPr>
              <a:t> </a:t>
            </a:r>
            <a:r>
              <a:rPr lang="en-US" sz="5400" b="1" dirty="0" smtClean="0">
                <a:latin typeface="Arimo" panose="020B0604020202020204" charset="0"/>
                <a:ea typeface="Arimo" panose="020B0604020202020204" charset="0"/>
                <a:cs typeface="Arimo" panose="020B0604020202020204" charset="0"/>
              </a:rPr>
              <a:t>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6</a:t>
            </a:fld>
            <a:endParaRPr sz="1733" dirty="0"/>
          </a:p>
        </p:txBody>
      </p:sp>
    </p:spTree>
    <p:extLst>
      <p:ext uri="{BB962C8B-B14F-4D97-AF65-F5344CB8AC3E}">
        <p14:creationId xmlns:p14="http://schemas.microsoft.com/office/powerpoint/2010/main" val="2954949978"/>
      </p:ext>
    </p:extLst>
  </p:cSld>
  <p:clrMapOvr>
    <a:masterClrMapping/>
  </p:clrMapOvr>
  <p:transition spd="slow">
    <p:push di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idx="2"/>
          </p:nvPr>
        </p:nvSpPr>
        <p:spPr/>
        <p:txBody>
          <a:bodyPr/>
          <a:lstStyle/>
          <a:p>
            <a:endParaRPr lang="en-US"/>
          </a:p>
        </p:txBody>
      </p:sp>
      <p:sp>
        <p:nvSpPr>
          <p:cNvPr id="4" name="Title 3"/>
          <p:cNvSpPr>
            <a:spLocks noGrp="1"/>
          </p:cNvSpPr>
          <p:nvPr>
            <p:ph type="title"/>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64303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vi-VN" sz="4000" b="1" dirty="0">
                <a:latin typeface="Arimo" panose="020B0604020202020204" charset="0"/>
                <a:ea typeface="Arimo" panose="020B0604020202020204" charset="0"/>
                <a:cs typeface="Arimo" panose="020B0604020202020204" charset="0"/>
              </a:rPr>
              <a:t>API hoạt động như thế nào</a:t>
            </a:r>
            <a:r>
              <a:rPr lang="vi-VN" sz="4000" b="1" dirty="0" smtClean="0">
                <a:latin typeface="Arimo" panose="020B0604020202020204" charset="0"/>
                <a:ea typeface="Arimo" panose="020B0604020202020204" charset="0"/>
                <a:cs typeface="Arimo" panose="020B0604020202020204" charset="0"/>
              </a:rPr>
              <a:t>?</a:t>
            </a:r>
          </a:p>
          <a:p>
            <a:pPr lvl="1">
              <a:spcBef>
                <a:spcPts val="1333"/>
              </a:spcBef>
              <a:spcAft>
                <a:spcPts val="1333"/>
              </a:spcAft>
              <a:buFont typeface="Arial" panose="020B0604020202020204" pitchFamily="34" charset="0"/>
              <a:buChar char="•"/>
            </a:pPr>
            <a:r>
              <a:rPr lang="vi-VN" sz="2800" dirty="0">
                <a:latin typeface="Arimo" panose="020B0604020202020204" charset="0"/>
                <a:ea typeface="Arimo" panose="020B0604020202020204" charset="0"/>
                <a:cs typeface="Arimo" panose="020B0604020202020204" charset="0"/>
              </a:rPr>
              <a:t>API SOAP </a:t>
            </a:r>
          </a:p>
          <a:p>
            <a:pPr lvl="2">
              <a:spcBef>
                <a:spcPts val="1333"/>
              </a:spcBef>
              <a:spcAft>
                <a:spcPts val="1333"/>
              </a:spcAft>
              <a:buFont typeface="Wingdings" panose="05000000000000000000" pitchFamily="2" charset="2"/>
              <a:buChar char="§"/>
            </a:pPr>
            <a:r>
              <a:rPr lang="vi-VN" sz="2400" dirty="0">
                <a:latin typeface="Arimo" panose="020B0604020202020204" charset="0"/>
                <a:ea typeface="Arimo" panose="020B0604020202020204" charset="0"/>
                <a:cs typeface="Arimo" panose="020B0604020202020204" charset="0"/>
              </a:rPr>
              <a:t>Các API này sử dụng Giao thức truy cập đối tượng đơn giản. Máy chủ và máy khách trao đổi thông đệp bằng </a:t>
            </a:r>
            <a:r>
              <a:rPr lang="vi-VN" sz="2400" dirty="0" smtClean="0">
                <a:latin typeface="Arimo" panose="020B0604020202020204" charset="0"/>
                <a:ea typeface="Arimo" panose="020B0604020202020204" charset="0"/>
                <a:cs typeface="Arimo" panose="020B0604020202020204" charset="0"/>
              </a:rPr>
              <a:t>XML.</a:t>
            </a:r>
            <a:endParaRPr lang="en-US" sz="2400" dirty="0" smtClean="0">
              <a:latin typeface="Arimo" panose="020B0604020202020204" charset="0"/>
              <a:ea typeface="Arimo" panose="020B0604020202020204" charset="0"/>
              <a:cs typeface="Arimo" panose="020B0604020202020204" charset="0"/>
            </a:endParaRPr>
          </a:p>
          <a:p>
            <a:pPr lvl="2">
              <a:spcBef>
                <a:spcPts val="1333"/>
              </a:spcBef>
              <a:spcAft>
                <a:spcPts val="1333"/>
              </a:spcAft>
              <a:buFont typeface="Wingdings" panose="05000000000000000000" pitchFamily="2" charset="2"/>
              <a:buChar char="§"/>
            </a:pPr>
            <a:r>
              <a:rPr lang="vi-VN" sz="2400" dirty="0" smtClean="0">
                <a:latin typeface="Arimo" panose="020B0604020202020204" charset="0"/>
                <a:ea typeface="Arimo" panose="020B0604020202020204" charset="0"/>
                <a:cs typeface="Arimo" panose="020B0604020202020204" charset="0"/>
              </a:rPr>
              <a:t>Đây </a:t>
            </a:r>
            <a:r>
              <a:rPr lang="vi-VN" sz="2400" dirty="0">
                <a:latin typeface="Arimo" panose="020B0604020202020204" charset="0"/>
                <a:ea typeface="Arimo" panose="020B0604020202020204" charset="0"/>
                <a:cs typeface="Arimo" panose="020B0604020202020204" charset="0"/>
              </a:rPr>
              <a:t>là loại API kém linh hoạt được dùng phổ biến trước đây.</a:t>
            </a:r>
            <a:endParaRPr lang="en-US" dirty="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smtClean="0">
                <a:latin typeface="Arimo" panose="020B0604020202020204" charset="0"/>
                <a:ea typeface="Arimo" panose="020B0604020202020204" charset="0"/>
                <a:cs typeface="Arimo" panose="020B0604020202020204" charset="0"/>
              </a:rPr>
              <a:t>1.Tổng </a:t>
            </a:r>
            <a:r>
              <a:rPr lang="en-US" sz="5400" b="1" dirty="0" err="1" smtClean="0">
                <a:latin typeface="Arimo" panose="020B0604020202020204" charset="0"/>
                <a:ea typeface="Arimo" panose="020B0604020202020204" charset="0"/>
                <a:cs typeface="Arimo" panose="020B0604020202020204" charset="0"/>
              </a:rPr>
              <a:t>quan</a:t>
            </a:r>
            <a:r>
              <a:rPr lang="en-US" sz="5400" b="1" dirty="0">
                <a:latin typeface="Arimo" panose="020B0604020202020204" charset="0"/>
                <a:ea typeface="Arimo" panose="020B0604020202020204" charset="0"/>
                <a:cs typeface="Arimo" panose="020B0604020202020204" charset="0"/>
              </a:rPr>
              <a:t> </a:t>
            </a:r>
            <a:r>
              <a:rPr lang="en-US" sz="5400" b="1" dirty="0" smtClean="0">
                <a:latin typeface="Arimo" panose="020B0604020202020204" charset="0"/>
                <a:ea typeface="Arimo" panose="020B0604020202020204" charset="0"/>
                <a:cs typeface="Arimo" panose="020B0604020202020204" charset="0"/>
              </a:rPr>
              <a:t>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7</a:t>
            </a:fld>
            <a:endParaRPr sz="1733" dirty="0"/>
          </a:p>
        </p:txBody>
      </p:sp>
    </p:spTree>
    <p:extLst>
      <p:ext uri="{BB962C8B-B14F-4D97-AF65-F5344CB8AC3E}">
        <p14:creationId xmlns:p14="http://schemas.microsoft.com/office/powerpoint/2010/main" val="2274715739"/>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vi-VN" sz="4000" b="1" dirty="0">
                <a:latin typeface="Arimo" panose="020B0604020202020204" charset="0"/>
                <a:ea typeface="Arimo" panose="020B0604020202020204" charset="0"/>
                <a:cs typeface="Arimo" panose="020B0604020202020204" charset="0"/>
              </a:rPr>
              <a:t>API hoạt động như thế nào</a:t>
            </a:r>
            <a:r>
              <a:rPr lang="vi-VN" sz="4000" b="1" dirty="0" smtClean="0">
                <a:latin typeface="Arimo" panose="020B0604020202020204" charset="0"/>
                <a:ea typeface="Arimo" panose="020B0604020202020204" charset="0"/>
                <a:cs typeface="Arimo" panose="020B0604020202020204" charset="0"/>
              </a:rPr>
              <a:t>?</a:t>
            </a:r>
          </a:p>
          <a:p>
            <a:pPr lvl="1">
              <a:spcBef>
                <a:spcPts val="1333"/>
              </a:spcBef>
              <a:spcAft>
                <a:spcPts val="1333"/>
              </a:spcAft>
              <a:buFont typeface="Arial" panose="020B0604020202020204" pitchFamily="34" charset="0"/>
              <a:buChar char="•"/>
            </a:pPr>
            <a:r>
              <a:rPr lang="vi-VN" sz="2800" dirty="0">
                <a:latin typeface="Arimo" panose="020B0604020202020204" charset="0"/>
                <a:ea typeface="Arimo" panose="020B0604020202020204" charset="0"/>
                <a:cs typeface="Arimo" panose="020B0604020202020204" charset="0"/>
              </a:rPr>
              <a:t>API RPC</a:t>
            </a:r>
          </a:p>
          <a:p>
            <a:pPr lvl="2">
              <a:spcBef>
                <a:spcPts val="1333"/>
              </a:spcBef>
              <a:spcAft>
                <a:spcPts val="1333"/>
              </a:spcAft>
              <a:buFont typeface="Wingdings" panose="05000000000000000000" pitchFamily="2" charset="2"/>
              <a:buChar char="§"/>
            </a:pPr>
            <a:r>
              <a:rPr lang="vi-VN" sz="2400" dirty="0">
                <a:latin typeface="Arimo" panose="020B0604020202020204" charset="0"/>
                <a:ea typeface="Arimo" panose="020B0604020202020204" charset="0"/>
                <a:cs typeface="Arimo" panose="020B0604020202020204" charset="0"/>
              </a:rPr>
              <a:t>Những API này được gọi là Lệnh gọi thủ tục từ </a:t>
            </a:r>
            <a:r>
              <a:rPr lang="vi-VN" sz="2400" dirty="0" smtClean="0">
                <a:latin typeface="Arimo" panose="020B0604020202020204" charset="0"/>
                <a:ea typeface="Arimo" panose="020B0604020202020204" charset="0"/>
                <a:cs typeface="Arimo" panose="020B0604020202020204" charset="0"/>
              </a:rPr>
              <a:t>xa.</a:t>
            </a:r>
            <a:endParaRPr lang="en-US" sz="2400" dirty="0" smtClean="0">
              <a:latin typeface="Arimo" panose="020B0604020202020204" charset="0"/>
              <a:ea typeface="Arimo" panose="020B0604020202020204" charset="0"/>
              <a:cs typeface="Arimo" panose="020B0604020202020204" charset="0"/>
            </a:endParaRPr>
          </a:p>
          <a:p>
            <a:pPr lvl="2">
              <a:spcBef>
                <a:spcPts val="1333"/>
              </a:spcBef>
              <a:spcAft>
                <a:spcPts val="1333"/>
              </a:spcAft>
              <a:buFont typeface="Wingdings" panose="05000000000000000000" pitchFamily="2" charset="2"/>
              <a:buChar char="§"/>
            </a:pPr>
            <a:r>
              <a:rPr lang="vi-VN" sz="2400" dirty="0" smtClean="0">
                <a:latin typeface="Arimo" panose="020B0604020202020204" charset="0"/>
                <a:ea typeface="Arimo" panose="020B0604020202020204" charset="0"/>
                <a:cs typeface="Arimo" panose="020B0604020202020204" charset="0"/>
              </a:rPr>
              <a:t>Máy </a:t>
            </a:r>
            <a:r>
              <a:rPr lang="vi-VN" sz="2400" dirty="0">
                <a:latin typeface="Arimo" panose="020B0604020202020204" charset="0"/>
                <a:ea typeface="Arimo" panose="020B0604020202020204" charset="0"/>
                <a:cs typeface="Arimo" panose="020B0604020202020204" charset="0"/>
              </a:rPr>
              <a:t>khách hoàn thành một hàm (hoặc thủ tục) trên máy chủ còn máy chủ gửi kết quả về cho máy khách.</a:t>
            </a:r>
            <a:endParaRPr lang="en-US" dirty="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smtClean="0">
                <a:latin typeface="Arimo" panose="020B0604020202020204" charset="0"/>
                <a:ea typeface="Arimo" panose="020B0604020202020204" charset="0"/>
                <a:cs typeface="Arimo" panose="020B0604020202020204" charset="0"/>
              </a:rPr>
              <a:t>1.Tổng </a:t>
            </a:r>
            <a:r>
              <a:rPr lang="en-US" sz="5400" b="1" dirty="0" err="1" smtClean="0">
                <a:latin typeface="Arimo" panose="020B0604020202020204" charset="0"/>
                <a:ea typeface="Arimo" panose="020B0604020202020204" charset="0"/>
                <a:cs typeface="Arimo" panose="020B0604020202020204" charset="0"/>
              </a:rPr>
              <a:t>quan</a:t>
            </a:r>
            <a:r>
              <a:rPr lang="en-US" sz="5400" b="1" dirty="0">
                <a:latin typeface="Arimo" panose="020B0604020202020204" charset="0"/>
                <a:ea typeface="Arimo" panose="020B0604020202020204" charset="0"/>
                <a:cs typeface="Arimo" panose="020B0604020202020204" charset="0"/>
              </a:rPr>
              <a:t> </a:t>
            </a:r>
            <a:r>
              <a:rPr lang="en-US" sz="5400" b="1" dirty="0" smtClean="0">
                <a:latin typeface="Arimo" panose="020B0604020202020204" charset="0"/>
                <a:ea typeface="Arimo" panose="020B0604020202020204" charset="0"/>
                <a:cs typeface="Arimo" panose="020B0604020202020204" charset="0"/>
              </a:rPr>
              <a:t>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8</a:t>
            </a:fld>
            <a:endParaRPr sz="1733" dirty="0"/>
          </a:p>
        </p:txBody>
      </p:sp>
    </p:spTree>
    <p:extLst>
      <p:ext uri="{BB962C8B-B14F-4D97-AF65-F5344CB8AC3E}">
        <p14:creationId xmlns:p14="http://schemas.microsoft.com/office/powerpoint/2010/main" val="2099713417"/>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vi-VN" sz="4000" b="1" dirty="0">
                <a:latin typeface="Arimo" panose="020B0604020202020204" charset="0"/>
                <a:ea typeface="Arimo" panose="020B0604020202020204" charset="0"/>
                <a:cs typeface="Arimo" panose="020B0604020202020204" charset="0"/>
              </a:rPr>
              <a:t>API hoạt động như thế nào</a:t>
            </a:r>
            <a:r>
              <a:rPr lang="vi-VN" sz="4000" b="1" dirty="0" smtClean="0">
                <a:latin typeface="Arimo" panose="020B0604020202020204" charset="0"/>
                <a:ea typeface="Arimo" panose="020B0604020202020204" charset="0"/>
                <a:cs typeface="Arimo" panose="020B0604020202020204" charset="0"/>
              </a:rPr>
              <a:t>?</a:t>
            </a:r>
          </a:p>
          <a:p>
            <a:pPr lvl="1">
              <a:spcBef>
                <a:spcPts val="1333"/>
              </a:spcBef>
              <a:spcAft>
                <a:spcPts val="1333"/>
              </a:spcAft>
              <a:buFont typeface="Arial" panose="020B0604020202020204" pitchFamily="34" charset="0"/>
              <a:buChar char="•"/>
            </a:pPr>
            <a:r>
              <a:rPr lang="vi-VN" sz="2800" dirty="0">
                <a:latin typeface="Arimo" panose="020B0604020202020204" charset="0"/>
                <a:ea typeface="Arimo" panose="020B0604020202020204" charset="0"/>
                <a:cs typeface="Arimo" panose="020B0604020202020204" charset="0"/>
              </a:rPr>
              <a:t>API REST</a:t>
            </a:r>
          </a:p>
          <a:p>
            <a:pPr lvl="2">
              <a:spcBef>
                <a:spcPts val="1333"/>
              </a:spcBef>
              <a:spcAft>
                <a:spcPts val="1333"/>
              </a:spcAft>
              <a:buFont typeface="Wingdings" panose="05000000000000000000" pitchFamily="2" charset="2"/>
              <a:buChar char="§"/>
            </a:pPr>
            <a:r>
              <a:rPr lang="vi-VN" sz="2400" dirty="0">
                <a:latin typeface="Arimo" panose="020B0604020202020204" charset="0"/>
                <a:ea typeface="Arimo" panose="020B0604020202020204" charset="0"/>
                <a:cs typeface="Arimo" panose="020B0604020202020204" charset="0"/>
              </a:rPr>
              <a:t>Đây là loại API phổ biến và linh hoạt nhất trên web hiện </a:t>
            </a:r>
            <a:r>
              <a:rPr lang="vi-VN" sz="2400" dirty="0" smtClean="0">
                <a:latin typeface="Arimo" panose="020B0604020202020204" charset="0"/>
                <a:ea typeface="Arimo" panose="020B0604020202020204" charset="0"/>
                <a:cs typeface="Arimo" panose="020B0604020202020204" charset="0"/>
              </a:rPr>
              <a:t>nay.</a:t>
            </a:r>
            <a:endParaRPr lang="en-US" sz="2400" dirty="0" smtClean="0">
              <a:latin typeface="Arimo" panose="020B0604020202020204" charset="0"/>
              <a:ea typeface="Arimo" panose="020B0604020202020204" charset="0"/>
              <a:cs typeface="Arimo" panose="020B0604020202020204" charset="0"/>
            </a:endParaRPr>
          </a:p>
          <a:p>
            <a:pPr lvl="2">
              <a:spcBef>
                <a:spcPts val="1333"/>
              </a:spcBef>
              <a:spcAft>
                <a:spcPts val="1333"/>
              </a:spcAft>
              <a:buFont typeface="Wingdings" panose="05000000000000000000" pitchFamily="2" charset="2"/>
              <a:buChar char="§"/>
            </a:pPr>
            <a:r>
              <a:rPr lang="vi-VN" sz="2400" dirty="0" smtClean="0">
                <a:latin typeface="Arimo" panose="020B0604020202020204" charset="0"/>
                <a:ea typeface="Arimo" panose="020B0604020202020204" charset="0"/>
                <a:cs typeface="Arimo" panose="020B0604020202020204" charset="0"/>
              </a:rPr>
              <a:t>Máy </a:t>
            </a:r>
            <a:r>
              <a:rPr lang="vi-VN" sz="2400" dirty="0">
                <a:latin typeface="Arimo" panose="020B0604020202020204" charset="0"/>
                <a:ea typeface="Arimo" panose="020B0604020202020204" charset="0"/>
                <a:cs typeface="Arimo" panose="020B0604020202020204" charset="0"/>
              </a:rPr>
              <a:t>khách gửi yêu cầu đến máy chủ dưới dạng dữ </a:t>
            </a:r>
            <a:r>
              <a:rPr lang="vi-VN" sz="2400" dirty="0" smtClean="0">
                <a:latin typeface="Arimo" panose="020B0604020202020204" charset="0"/>
                <a:ea typeface="Arimo" panose="020B0604020202020204" charset="0"/>
                <a:cs typeface="Arimo" panose="020B0604020202020204" charset="0"/>
              </a:rPr>
              <a:t>liệu.</a:t>
            </a:r>
            <a:endParaRPr lang="en-US" sz="2400" dirty="0" smtClean="0">
              <a:latin typeface="Arimo" panose="020B0604020202020204" charset="0"/>
              <a:ea typeface="Arimo" panose="020B0604020202020204" charset="0"/>
              <a:cs typeface="Arimo" panose="020B0604020202020204" charset="0"/>
            </a:endParaRPr>
          </a:p>
          <a:p>
            <a:pPr lvl="2">
              <a:spcBef>
                <a:spcPts val="1333"/>
              </a:spcBef>
              <a:spcAft>
                <a:spcPts val="1333"/>
              </a:spcAft>
              <a:buFont typeface="Wingdings" panose="05000000000000000000" pitchFamily="2" charset="2"/>
              <a:buChar char="§"/>
            </a:pPr>
            <a:r>
              <a:rPr lang="vi-VN" sz="2400" dirty="0" smtClean="0">
                <a:latin typeface="Arimo" panose="020B0604020202020204" charset="0"/>
                <a:ea typeface="Arimo" panose="020B0604020202020204" charset="0"/>
                <a:cs typeface="Arimo" panose="020B0604020202020204" charset="0"/>
              </a:rPr>
              <a:t>Máy </a:t>
            </a:r>
            <a:r>
              <a:rPr lang="vi-VN" sz="2400" dirty="0">
                <a:latin typeface="Arimo" panose="020B0604020202020204" charset="0"/>
                <a:ea typeface="Arimo" panose="020B0604020202020204" charset="0"/>
                <a:cs typeface="Arimo" panose="020B0604020202020204" charset="0"/>
              </a:rPr>
              <a:t>chủ dùng dữ liệu đầu vào từ máy khách này để bắt đầu các hàm nội bộ và trả lại dữ liệu đầu ra cho máy khách</a:t>
            </a:r>
            <a:r>
              <a:rPr lang="vi-VN" sz="2400" dirty="0" smtClean="0">
                <a:latin typeface="Arimo" panose="020B0604020202020204" charset="0"/>
                <a:ea typeface="Arimo" panose="020B0604020202020204" charset="0"/>
                <a:cs typeface="Arimo" panose="020B0604020202020204" charset="0"/>
              </a:rPr>
              <a:t>.</a:t>
            </a:r>
            <a:endParaRPr lang="en-US" dirty="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smtClean="0">
                <a:latin typeface="Arimo" panose="020B0604020202020204" charset="0"/>
                <a:ea typeface="Arimo" panose="020B0604020202020204" charset="0"/>
                <a:cs typeface="Arimo" panose="020B0604020202020204" charset="0"/>
              </a:rPr>
              <a:t>1.Tổng </a:t>
            </a:r>
            <a:r>
              <a:rPr lang="en-US" sz="5400" b="1" dirty="0" err="1" smtClean="0">
                <a:latin typeface="Arimo" panose="020B0604020202020204" charset="0"/>
                <a:ea typeface="Arimo" panose="020B0604020202020204" charset="0"/>
                <a:cs typeface="Arimo" panose="020B0604020202020204" charset="0"/>
              </a:rPr>
              <a:t>quan</a:t>
            </a:r>
            <a:r>
              <a:rPr lang="en-US" sz="5400" b="1" dirty="0">
                <a:latin typeface="Arimo" panose="020B0604020202020204" charset="0"/>
                <a:ea typeface="Arimo" panose="020B0604020202020204" charset="0"/>
                <a:cs typeface="Arimo" panose="020B0604020202020204" charset="0"/>
              </a:rPr>
              <a:t> </a:t>
            </a:r>
            <a:r>
              <a:rPr lang="en-US" sz="5400" b="1" dirty="0" smtClean="0">
                <a:latin typeface="Arimo" panose="020B0604020202020204" charset="0"/>
                <a:ea typeface="Arimo" panose="020B0604020202020204" charset="0"/>
                <a:cs typeface="Arimo" panose="020B0604020202020204" charset="0"/>
              </a:rPr>
              <a:t>API</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9</a:t>
            </a:fld>
            <a:endParaRPr sz="1733" dirty="0"/>
          </a:p>
        </p:txBody>
      </p:sp>
    </p:spTree>
    <p:extLst>
      <p:ext uri="{BB962C8B-B14F-4D97-AF65-F5344CB8AC3E}">
        <p14:creationId xmlns:p14="http://schemas.microsoft.com/office/powerpoint/2010/main" val="304885559"/>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1005</TotalTime>
  <Words>2901</Words>
  <Application>Microsoft Office PowerPoint</Application>
  <PresentationFormat>Widescreen</PresentationFormat>
  <Paragraphs>330</Paragraphs>
  <Slides>60</Slides>
  <Notes>56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Arimo</vt:lpstr>
      <vt:lpstr>Calibri</vt:lpstr>
      <vt:lpstr>Calibri Light</vt:lpstr>
      <vt:lpstr>Wingdings</vt:lpstr>
      <vt:lpstr>Office Theme</vt:lpstr>
      <vt:lpstr>PowerPoint Presentation</vt:lpstr>
      <vt:lpstr>PowerPoint Presentation</vt:lpstr>
      <vt:lpstr>PowerPoint Presentation</vt:lpstr>
      <vt:lpstr>1.Tổng quan API</vt:lpstr>
      <vt:lpstr>1.Tổng quan API</vt:lpstr>
      <vt:lpstr>1.Tổng quan API</vt:lpstr>
      <vt:lpstr>1.Tổng quan API</vt:lpstr>
      <vt:lpstr>1.Tổng quan API</vt:lpstr>
      <vt:lpstr>1.Tổng quan API</vt:lpstr>
      <vt:lpstr>1.Tổng quan API</vt:lpstr>
      <vt:lpstr>1.Tổng quan API</vt:lpstr>
      <vt:lpstr>1.Tổng quan API</vt:lpstr>
      <vt:lpstr>1.Tổng quan API</vt:lpstr>
      <vt:lpstr>1.Tổng quan API</vt:lpstr>
      <vt:lpstr>1.Tổng quan API</vt:lpstr>
      <vt:lpstr>1.Tổng quan API</vt:lpstr>
      <vt:lpstr>1.Tổng quan API</vt:lpstr>
      <vt:lpstr>1.Tổng quan API</vt:lpstr>
      <vt:lpstr>1.Tổng quan API</vt:lpstr>
      <vt:lpstr>1.Tổng quan API</vt:lpstr>
      <vt:lpstr>1.Tổng quan API</vt:lpstr>
      <vt:lpstr>1.Tổng quan API</vt:lpstr>
      <vt:lpstr>1.Tổng quan API</vt:lpstr>
      <vt:lpstr>1.Tổng quan API</vt:lpstr>
      <vt:lpstr>1.Tổng quan API</vt:lpstr>
      <vt:lpstr>1.Tổng quan API</vt:lpstr>
      <vt:lpstr>1.Tổng quan API</vt:lpstr>
      <vt:lpstr>1.Tổng quan API</vt:lpstr>
      <vt:lpstr>2.Tổng quan REST API</vt:lpstr>
      <vt:lpstr>2.Tổng quan REST API</vt:lpstr>
      <vt:lpstr>2.Tổng quan REST API</vt:lpstr>
      <vt:lpstr>2.Tổng quan REST API</vt:lpstr>
      <vt:lpstr>2.Tổng quan REST API</vt:lpstr>
      <vt:lpstr>2.Tổng quan REST API</vt:lpstr>
      <vt:lpstr>2.Tổng quan REST API</vt:lpstr>
      <vt:lpstr>2.Tổng quan REST API</vt:lpstr>
      <vt:lpstr>2.Tổng quan REST API</vt:lpstr>
      <vt:lpstr>2.Tổng quan REST API</vt:lpstr>
      <vt:lpstr>2.Tổng quan REST API</vt:lpstr>
      <vt:lpstr>2.Tổng quan REST API</vt:lpstr>
      <vt:lpstr>2.Tổng quan REST API</vt:lpstr>
      <vt:lpstr>2.Tổng quan REST API</vt:lpstr>
      <vt:lpstr>2.Tổng quan REST API</vt:lpstr>
      <vt:lpstr>2.Tổng quan REST API</vt:lpstr>
      <vt:lpstr>2.Tổng quan REST API</vt:lpstr>
      <vt:lpstr>3.Tạo web API</vt:lpstr>
      <vt:lpstr>3.Tạo web API</vt:lpstr>
      <vt:lpstr>3.Tạo web API</vt:lpstr>
      <vt:lpstr>3.Tạo web API</vt:lpstr>
      <vt:lpstr>3.Tạo web API</vt:lpstr>
      <vt:lpstr>3.Tạo web API</vt:lpstr>
      <vt:lpstr>3.Tạo web API</vt:lpstr>
      <vt:lpstr>3.Tạo web API</vt:lpstr>
      <vt:lpstr>3.Tạo web API</vt:lpstr>
      <vt:lpstr>3.Tạo web API</vt:lpstr>
      <vt:lpstr>3.Tạo web API</vt:lpstr>
      <vt:lpstr>4.Call api trong WPF</vt:lpstr>
      <vt:lpstr>4.Call api trong WPF</vt:lpstr>
      <vt:lpstr>4.Call api trong WPF</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Tổng quan API</dc:title>
  <dc:creator>quyet</dc:creator>
  <cp:lastModifiedBy>quyet</cp:lastModifiedBy>
  <cp:revision>46</cp:revision>
  <dcterms:created xsi:type="dcterms:W3CDTF">2022-10-31T09:52:38Z</dcterms:created>
  <dcterms:modified xsi:type="dcterms:W3CDTF">2022-11-07T03:29:22Z</dcterms:modified>
</cp:coreProperties>
</file>