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3" name="Title Text"/>
          <p:cNvSpPr txBox="1">
            <a:spLocks noGrp="1"/>
          </p:cNvSpPr>
          <p:nvPr>
            <p:ph type="title"/>
          </p:nvPr>
        </p:nvSpPr>
        <p:spPr>
          <a:xfrm>
            <a:off x="810000" y="1449147"/>
            <a:ext cx="10572001" cy="2971052"/>
          </a:xfrm>
          <a:prstGeom prst="rect">
            <a:avLst/>
          </a:prstGeom>
        </p:spPr>
        <p:txBody>
          <a:bodyPr/>
          <a:lstStyle>
            <a:lvl1pPr>
              <a:defRPr sz="5400"/>
            </a:lvl1pPr>
          </a:lstStyle>
          <a:p>
            <a:r>
              <a:t>Title Text</a:t>
            </a:r>
          </a:p>
        </p:txBody>
      </p:sp>
      <p:sp>
        <p:nvSpPr>
          <p:cNvPr id="14" name="Body Level One…"/>
          <p:cNvSpPr txBox="1">
            <a:spLocks noGrp="1"/>
          </p:cNvSpPr>
          <p:nvPr>
            <p:ph type="body" sz="quarter" idx="1"/>
          </p:nvPr>
        </p:nvSpPr>
        <p:spPr>
          <a:xfrm>
            <a:off x="810000" y="5280847"/>
            <a:ext cx="10572001"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09999" y="4800600"/>
            <a:ext cx="10561420" cy="566738"/>
          </a:xfrm>
          <a:prstGeom prst="rect">
            <a:avLst/>
          </a:prstGeom>
        </p:spPr>
        <p:txBody>
          <a:bodyPr/>
          <a:lstStyle>
            <a:lvl1pPr>
              <a:defRPr sz="2400" b="0"/>
            </a:lvl1pPr>
          </a:lstStyle>
          <a:p>
            <a:r>
              <a:t>Title Text</a:t>
            </a:r>
          </a:p>
        </p:txBody>
      </p:sp>
      <p:sp>
        <p:nvSpPr>
          <p:cNvPr id="97" name="Picture Placeholder 14"/>
          <p:cNvSpPr>
            <a:spLocks noGrp="1"/>
          </p:cNvSpPr>
          <p:nvPr>
            <p:ph type="pic" idx="21"/>
          </p:nvPr>
        </p:nvSpPr>
        <p:spPr>
          <a:xfrm>
            <a:off x="0" y="-1"/>
            <a:ext cx="12192001" cy="480060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809999" y="5367337"/>
            <a:ext cx="10561420"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99"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631697" y="1081455"/>
            <a:ext cx="6332417" cy="3239189"/>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07" name="Title Text"/>
          <p:cNvSpPr txBox="1">
            <a:spLocks noGrp="1"/>
          </p:cNvSpPr>
          <p:nvPr>
            <p:ph type="title"/>
          </p:nvPr>
        </p:nvSpPr>
        <p:spPr>
          <a:xfrm>
            <a:off x="850984" y="1238502"/>
            <a:ext cx="5893841" cy="2645912"/>
          </a:xfrm>
          <a:prstGeom prst="rect">
            <a:avLst/>
          </a:prstGeom>
        </p:spPr>
        <p:txBody>
          <a:bodyPr/>
          <a:lstStyle>
            <a:lvl1pPr>
              <a:defRPr sz="4200"/>
            </a:lvl1pPr>
          </a:lstStyle>
          <a:p>
            <a:r>
              <a:t>Title Text</a:t>
            </a:r>
          </a:p>
        </p:txBody>
      </p:sp>
      <p:sp>
        <p:nvSpPr>
          <p:cNvPr id="108" name="Body Level One…"/>
          <p:cNvSpPr txBox="1">
            <a:spLocks noGrp="1"/>
          </p:cNvSpPr>
          <p:nvPr>
            <p:ph type="body" sz="quarter" idx="1"/>
          </p:nvPr>
        </p:nvSpPr>
        <p:spPr>
          <a:xfrm>
            <a:off x="853189" y="4443679"/>
            <a:ext cx="5891638"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quarter" idx="21"/>
          </p:nvPr>
        </p:nvSpPr>
        <p:spPr>
          <a:xfrm>
            <a:off x="7574642" y="1081455"/>
            <a:ext cx="3810002" cy="4075467"/>
          </a:xfrm>
          <a:prstGeom prst="rect">
            <a:avLst/>
          </a:prstGeom>
        </p:spPr>
        <p:txBody>
          <a:bodyPr anchor="t"/>
          <a:lstStyle/>
          <a:p>
            <a:pPr marL="0" indent="0">
              <a:buClrTx/>
              <a:buSzTx/>
              <a:buNone/>
            </a:pPr>
            <a:endParaRPr/>
          </a:p>
        </p:txBody>
      </p:sp>
      <p:sp>
        <p:nvSpPr>
          <p:cNvPr id="11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1140883" y="2286585"/>
            <a:ext cx="4895117" cy="250397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118" name="Title Text"/>
          <p:cNvSpPr txBox="1">
            <a:spLocks noGrp="1"/>
          </p:cNvSpPr>
          <p:nvPr>
            <p:ph type="title"/>
          </p:nvPr>
        </p:nvSpPr>
        <p:spPr>
          <a:xfrm>
            <a:off x="1357088" y="2435956"/>
            <a:ext cx="4382522" cy="2007791"/>
          </a:xfrm>
          <a:prstGeom prst="rect">
            <a:avLst/>
          </a:prstGeom>
        </p:spPr>
        <p:txBody>
          <a:bodyPr/>
          <a:lstStyle>
            <a:lvl1pPr>
              <a:defRPr sz="3200"/>
            </a:lvl1pPr>
          </a:lstStyle>
          <a:p>
            <a:r>
              <a:t>Title Text</a:t>
            </a:r>
          </a:p>
        </p:txBody>
      </p:sp>
      <p:sp>
        <p:nvSpPr>
          <p:cNvPr id="119" name="Body Level One…"/>
          <p:cNvSpPr txBox="1">
            <a:spLocks noGrp="1"/>
          </p:cNvSpPr>
          <p:nvPr>
            <p:ph type="body" sz="quarter" idx="1"/>
          </p:nvPr>
        </p:nvSpPr>
        <p:spPr>
          <a:xfrm>
            <a:off x="6155999" y="2286000"/>
            <a:ext cx="4880301" cy="2295525"/>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818712" y="2222287"/>
            <a:ext cx="10554575" cy="363651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1"/>
            <a:ext cx="12192002" cy="5203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32" name="Title Text"/>
          <p:cNvSpPr txBox="1">
            <a:spLocks noGrp="1"/>
          </p:cNvSpPr>
          <p:nvPr>
            <p:ph type="title"/>
          </p:nvPr>
        </p:nvSpPr>
        <p:spPr>
          <a:xfrm>
            <a:off x="809999" y="2951396"/>
            <a:ext cx="10561420" cy="1468800"/>
          </a:xfrm>
          <a:prstGeom prst="rect">
            <a:avLst/>
          </a:prstGeom>
        </p:spPr>
        <p:txBody>
          <a:bodyPr/>
          <a:lstStyle>
            <a:lvl1pPr algn="r">
              <a:defRPr sz="4800"/>
            </a:lvl1pPr>
          </a:lstStyle>
          <a:p>
            <a:r>
              <a:t>Title Text</a:t>
            </a:r>
          </a:p>
        </p:txBody>
      </p:sp>
      <p:sp>
        <p:nvSpPr>
          <p:cNvPr id="33" name="Body Level One…"/>
          <p:cNvSpPr txBox="1">
            <a:spLocks noGrp="1"/>
          </p:cNvSpPr>
          <p:nvPr>
            <p:ph type="body" sz="quarter" idx="1"/>
          </p:nvPr>
        </p:nvSpPr>
        <p:spPr>
          <a:xfrm>
            <a:off x="809999" y="5281200"/>
            <a:ext cx="10561420"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18712" y="2222287"/>
            <a:ext cx="5185874" cy="36387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814727" y="2174875"/>
            <a:ext cx="5189858"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6187414" y="2174875"/>
            <a:ext cx="5194584" cy="576263"/>
          </a:xfrm>
          <a:prstGeom prst="rect">
            <a:avLst/>
          </a:prstGeom>
        </p:spPr>
        <p:txBody>
          <a:bodyPr anchor="b"/>
          <a:lstStyle/>
          <a:p>
            <a:pPr marL="0" indent="0" algn="ctr">
              <a:buClrTx/>
              <a:buSzTx/>
              <a:buNone/>
              <a:defRPr sz="2000"/>
            </a:pPr>
            <a:endParaRPr/>
          </a:p>
        </p:txBody>
      </p:sp>
      <p:sp>
        <p:nvSpPr>
          <p:cNvPr id="53"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1073151" y="446087"/>
            <a:ext cx="3547534" cy="1814652"/>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endParaRPr/>
          </a:p>
        </p:txBody>
      </p:sp>
      <p:sp>
        <p:nvSpPr>
          <p:cNvPr id="76" name="Title Text"/>
          <p:cNvSpPr txBox="1">
            <a:spLocks noGrp="1"/>
          </p:cNvSpPr>
          <p:nvPr>
            <p:ph type="title"/>
          </p:nvPr>
        </p:nvSpPr>
        <p:spPr>
          <a:xfrm>
            <a:off x="1073150" y="446087"/>
            <a:ext cx="3547535" cy="1618397"/>
          </a:xfrm>
          <a:prstGeom prst="rect">
            <a:avLst/>
          </a:prstGeom>
        </p:spPr>
        <p:txBody>
          <a:bodyPr/>
          <a:lstStyle>
            <a:lvl1pPr>
              <a:defRPr sz="2000"/>
            </a:lvl1pPr>
          </a:lstStyle>
          <a:p>
            <a:r>
              <a:t>Title Text</a:t>
            </a:r>
          </a:p>
        </p:txBody>
      </p:sp>
      <p:sp>
        <p:nvSpPr>
          <p:cNvPr id="77" name="Body Level One…"/>
          <p:cNvSpPr txBox="1">
            <a:spLocks noGrp="1"/>
          </p:cNvSpPr>
          <p:nvPr>
            <p:ph type="body" idx="1"/>
          </p:nvPr>
        </p:nvSpPr>
        <p:spPr>
          <a:xfrm>
            <a:off x="4855633" y="446087"/>
            <a:ext cx="6252634" cy="54149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1073150" y="2260737"/>
            <a:ext cx="3547535" cy="3600312"/>
          </a:xfrm>
          <a:prstGeom prst="rect">
            <a:avLst/>
          </a:prstGeom>
        </p:spPr>
        <p:txBody>
          <a:bodyPr/>
          <a:lstStyle/>
          <a:p>
            <a:pPr marL="0" indent="0">
              <a:buClrTx/>
              <a:buSzTx/>
              <a:buNone/>
              <a:defRPr sz="1400"/>
            </a:pPr>
            <a:endParaRPr/>
          </a:p>
        </p:txBody>
      </p:sp>
      <p:sp>
        <p:nvSpPr>
          <p:cNvPr id="79"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814727" y="727522"/>
            <a:ext cx="4852989" cy="1617164"/>
          </a:xfrm>
          <a:prstGeom prst="rect">
            <a:avLst/>
          </a:prstGeom>
        </p:spPr>
        <p:txBody>
          <a:bodyPr/>
          <a:lstStyle>
            <a:lvl1pPr>
              <a:defRPr sz="2400" b="0"/>
            </a:lvl1pPr>
          </a:lstStyle>
          <a:p>
            <a:r>
              <a:t>Title Text</a:t>
            </a:r>
          </a:p>
        </p:txBody>
      </p:sp>
      <p:sp>
        <p:nvSpPr>
          <p:cNvPr id="87" name="Picture Placeholder 11"/>
          <p:cNvSpPr>
            <a:spLocks noGrp="1"/>
          </p:cNvSpPr>
          <p:nvPr>
            <p:ph type="pic" idx="21"/>
          </p:nvPr>
        </p:nvSpPr>
        <p:spPr>
          <a:xfrm>
            <a:off x="6098116" y="0"/>
            <a:ext cx="6093884" cy="68580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half" idx="1"/>
          </p:nvPr>
        </p:nvSpPr>
        <p:spPr>
          <a:xfrm>
            <a:off x="814727" y="2344684"/>
            <a:ext cx="4852989"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89" name="01"/>
          <p:cNvSpPr txBox="1">
            <a:spLocks noGrp="1"/>
          </p:cNvSpPr>
          <p:nvPr>
            <p:ph type="sldNum" sz="quarter" idx="2"/>
          </p:nvPr>
        </p:nvSpPr>
        <p:spPr>
          <a:xfrm>
            <a:off x="5609010" y="6080087"/>
            <a:ext cx="315834" cy="326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12192002" cy="21859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4"/>
          </a:blipFill>
          <a:ln cap="rnd">
            <a:solidFill>
              <a:schemeClr val="accent1"/>
            </a:solidFill>
          </a:ln>
        </p:spPr>
        <p:txBody>
          <a:bodyPr lIns="45719" rIns="45719"/>
          <a:lstStyle/>
          <a:p>
            <a:pPr>
              <a:defRPr>
                <a:solidFill>
                  <a:srgbClr val="FFFFFF"/>
                </a:solidFill>
              </a:defRPr>
            </a:pPr>
            <a:endParaRPr/>
          </a:p>
        </p:txBody>
      </p:sp>
      <p:sp>
        <p:nvSpPr>
          <p:cNvPr id="3" name="Title Text"/>
          <p:cNvSpPr txBox="1">
            <a:spLocks noGrp="1"/>
          </p:cNvSpPr>
          <p:nvPr>
            <p:ph type="title"/>
          </p:nvPr>
        </p:nvSpPr>
        <p:spPr>
          <a:xfrm>
            <a:off x="809999" y="447188"/>
            <a:ext cx="10572000" cy="970450"/>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4" name="Body Level One…"/>
          <p:cNvSpPr txBox="1">
            <a:spLocks noGrp="1"/>
          </p:cNvSpPr>
          <p:nvPr>
            <p:ph type="body" idx="1"/>
          </p:nvPr>
        </p:nvSpPr>
        <p:spPr>
          <a:xfrm>
            <a:off x="609600" y="1417637"/>
            <a:ext cx="10972800" cy="4891088"/>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01"/>
          <p:cNvSpPr txBox="1">
            <a:spLocks noGrp="1"/>
          </p:cNvSpPr>
          <p:nvPr>
            <p:ph type="sldNum" sz="quarter" idx="2"/>
          </p:nvPr>
        </p:nvSpPr>
        <p:spPr>
          <a:xfrm>
            <a:off x="11424653" y="6080087"/>
            <a:ext cx="315834"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4000" b="1" i="0" u="none" strike="noStrike" cap="none" spc="0" baseline="0">
          <a:solidFill>
            <a:srgbClr val="FEFEFE"/>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sz="18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aravel.com/docs/8.x/queues#supervisor-configu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ctrTitle"/>
          </p:nvPr>
        </p:nvSpPr>
        <p:spPr>
          <a:xfrm>
            <a:off x="529389" y="567890"/>
            <a:ext cx="10852612" cy="3852309"/>
          </a:xfrm>
          <a:prstGeom prst="rect">
            <a:avLst/>
          </a:prstGeom>
        </p:spPr>
        <p:txBody>
          <a:bodyPr/>
          <a:lstStyle>
            <a:lvl1pPr>
              <a:defRPr>
                <a:latin typeface="Arial"/>
                <a:ea typeface="Arial"/>
                <a:cs typeface="Arial"/>
                <a:sym typeface="Arial"/>
              </a:defRPr>
            </a:lvl1pPr>
          </a:lstStyle>
          <a:p>
            <a:r>
              <a:t>MAIL VÀ QUEUE</a:t>
            </a:r>
          </a:p>
        </p:txBody>
      </p:sp>
      <p:sp>
        <p:nvSpPr>
          <p:cNvPr id="130" name="Subtitle 2"/>
          <p:cNvSpPr txBox="1">
            <a:spLocks noGrp="1"/>
          </p:cNvSpPr>
          <p:nvPr>
            <p:ph type="subTitle" sz="quarter" idx="1"/>
          </p:nvPr>
        </p:nvSpPr>
        <p:spPr>
          <a:xfrm>
            <a:off x="810001" y="5280847"/>
            <a:ext cx="10572000" cy="434974"/>
          </a:xfrm>
          <a:prstGeom prst="rect">
            <a:avLst/>
          </a:prstGeom>
        </p:spPr>
        <p:txBody>
          <a:bodyPr/>
          <a:lstStyle>
            <a:lvl1pPr>
              <a:defRPr>
                <a:latin typeface="Arial"/>
                <a:ea typeface="Arial"/>
                <a:cs typeface="Arial"/>
                <a:sym typeface="Arial"/>
              </a:defRPr>
            </a:lvl1pPr>
          </a:lstStyle>
          <a:p>
            <a:r>
              <a:t>NIIT ICT HÀ NỘI – NGUYỄN THÀNH LUÂN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Mailables"/>
          <p:cNvSpPr txBox="1">
            <a:spLocks noGrp="1"/>
          </p:cNvSpPr>
          <p:nvPr>
            <p:ph type="title"/>
          </p:nvPr>
        </p:nvSpPr>
        <p:spPr>
          <a:prstGeom prst="rect">
            <a:avLst/>
          </a:prstGeom>
        </p:spPr>
        <p:txBody>
          <a:bodyPr/>
          <a:lstStyle/>
          <a:p>
            <a:r>
              <a:t>Mailables</a:t>
            </a:r>
          </a:p>
        </p:txBody>
      </p:sp>
      <p:sp>
        <p:nvSpPr>
          <p:cNvPr id="164" name="Mỗi loại email trong Laravel được biểu diễn bằng một mailables, mailables là một class mô hình hoá đối tượng mail gửi đi nằm trong thư mục app/Mail…"/>
          <p:cNvSpPr txBox="1">
            <a:spLocks noGrp="1"/>
          </p:cNvSpPr>
          <p:nvPr>
            <p:ph type="body" sz="quarter" idx="1"/>
          </p:nvPr>
        </p:nvSpPr>
        <p:spPr>
          <a:xfrm>
            <a:off x="818712" y="2222287"/>
            <a:ext cx="10554576" cy="1089803"/>
          </a:xfrm>
          <a:prstGeom prst="rect">
            <a:avLst/>
          </a:prstGeom>
        </p:spPr>
        <p:txBody>
          <a:bodyPr/>
          <a:lstStyle/>
          <a:p>
            <a:pPr>
              <a:defRPr>
                <a:latin typeface="Arial"/>
                <a:ea typeface="Arial"/>
                <a:cs typeface="Arial"/>
                <a:sym typeface="Arial"/>
              </a:defRPr>
            </a:pPr>
            <a:r>
              <a:t>Mỗi loại email trong Laravel được biểu diễn bằng một mailables, mailables là một class mô hình hoá đối tượng mail gửi đi nằm trong thư mục app/Mail</a:t>
            </a:r>
          </a:p>
          <a:p>
            <a:pPr>
              <a:defRPr>
                <a:latin typeface="Arial"/>
                <a:ea typeface="Arial"/>
                <a:cs typeface="Arial"/>
                <a:sym typeface="Arial"/>
              </a:defRPr>
            </a:pPr>
            <a:r>
              <a:t>Để tạo mailables ta sử dụng lệnh sau </a:t>
            </a:r>
          </a:p>
        </p:txBody>
      </p:sp>
      <p:sp>
        <p:nvSpPr>
          <p:cNvPr id="165" name="php artisan make:mail MailableName"/>
          <p:cNvSpPr/>
          <p:nvPr/>
        </p:nvSpPr>
        <p:spPr>
          <a:xfrm>
            <a:off x="902355" y="3506288"/>
            <a:ext cx="9099097" cy="1281316"/>
          </a:xfrm>
          <a:prstGeom prst="roundRect">
            <a:avLst>
              <a:gd name="adj" fmla="val 15000"/>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6"/>
            <a:r>
              <a:t>php artisan make:mail MailableName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Nội dung mailable"/>
          <p:cNvSpPr txBox="1">
            <a:spLocks noGrp="1"/>
          </p:cNvSpPr>
          <p:nvPr>
            <p:ph type="title"/>
          </p:nvPr>
        </p:nvSpPr>
        <p:spPr>
          <a:prstGeom prst="rect">
            <a:avLst/>
          </a:prstGeom>
        </p:spPr>
        <p:txBody>
          <a:bodyPr/>
          <a:lstStyle>
            <a:lvl1pPr>
              <a:defRPr>
                <a:latin typeface="Arial"/>
                <a:ea typeface="Arial"/>
                <a:cs typeface="Arial"/>
                <a:sym typeface="Arial"/>
              </a:defRPr>
            </a:lvl1pPr>
          </a:lstStyle>
          <a:p>
            <a:r>
              <a:t>Nội dung mailable</a:t>
            </a:r>
          </a:p>
        </p:txBody>
      </p:sp>
      <p:sp>
        <p:nvSpPr>
          <p:cNvPr id="168" name="Trong mailable chứa hàm build, hàm này chứa các dòng lệnh xây dựng nên một cấu trúc email gửi đi"/>
          <p:cNvSpPr txBox="1">
            <a:spLocks noGrp="1"/>
          </p:cNvSpPr>
          <p:nvPr>
            <p:ph type="body" sz="quarter" idx="1"/>
          </p:nvPr>
        </p:nvSpPr>
        <p:spPr>
          <a:xfrm>
            <a:off x="818713" y="2222287"/>
            <a:ext cx="10554574" cy="970450"/>
          </a:xfrm>
          <a:prstGeom prst="rect">
            <a:avLst/>
          </a:prstGeom>
        </p:spPr>
        <p:txBody>
          <a:bodyPr/>
          <a:lstStyle>
            <a:lvl1pPr>
              <a:defRPr>
                <a:latin typeface="Arial"/>
                <a:ea typeface="Arial"/>
                <a:cs typeface="Arial"/>
                <a:sym typeface="Arial"/>
              </a:defRPr>
            </a:lvl1pPr>
          </a:lstStyle>
          <a:p>
            <a:r>
              <a:t>Trong mailable chứa hàm build, hàm này chứa các dòng lệnh xây dựng nên một cấu trúc email gửi đi</a:t>
            </a:r>
          </a:p>
        </p:txBody>
      </p:sp>
      <p:pic>
        <p:nvPicPr>
          <p:cNvPr id="169" name="pasted-image.png" descr="pasted-image.png"/>
          <p:cNvPicPr>
            <a:picLocks noChangeAspect="1"/>
          </p:cNvPicPr>
          <p:nvPr/>
        </p:nvPicPr>
        <p:blipFill>
          <a:blip r:embed="rId2"/>
          <a:stretch>
            <a:fillRect/>
          </a:stretch>
        </p:blipFill>
        <p:spPr>
          <a:xfrm>
            <a:off x="965237" y="3224273"/>
            <a:ext cx="6985001" cy="32258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ửi mail"/>
          <p:cNvSpPr txBox="1">
            <a:spLocks noGrp="1"/>
          </p:cNvSpPr>
          <p:nvPr>
            <p:ph type="title"/>
          </p:nvPr>
        </p:nvSpPr>
        <p:spPr>
          <a:prstGeom prst="rect">
            <a:avLst/>
          </a:prstGeom>
        </p:spPr>
        <p:txBody>
          <a:bodyPr/>
          <a:lstStyle/>
          <a:p>
            <a:r>
              <a:t>Gửi mail</a:t>
            </a:r>
          </a:p>
        </p:txBody>
      </p:sp>
      <p:sp>
        <p:nvSpPr>
          <p:cNvPr id="172" name="Để gửi mail đi ta sử dụng Facades Mail…"/>
          <p:cNvSpPr txBox="1">
            <a:spLocks noGrp="1"/>
          </p:cNvSpPr>
          <p:nvPr>
            <p:ph type="body" idx="1"/>
          </p:nvPr>
        </p:nvSpPr>
        <p:spPr>
          <a:prstGeom prst="rect">
            <a:avLst/>
          </a:prstGeom>
        </p:spPr>
        <p:txBody>
          <a:bodyPr/>
          <a:lstStyle/>
          <a:p>
            <a:r>
              <a:rPr dirty="0" err="1"/>
              <a:t>Để</a:t>
            </a:r>
            <a:r>
              <a:rPr dirty="0"/>
              <a:t> </a:t>
            </a:r>
            <a:r>
              <a:rPr dirty="0" err="1"/>
              <a:t>gửi</a:t>
            </a:r>
            <a:r>
              <a:rPr dirty="0"/>
              <a:t> mail </a:t>
            </a:r>
            <a:r>
              <a:rPr dirty="0" err="1"/>
              <a:t>đi</a:t>
            </a:r>
            <a:r>
              <a:rPr dirty="0"/>
              <a:t> ta </a:t>
            </a:r>
            <a:r>
              <a:rPr dirty="0" err="1"/>
              <a:t>sử</a:t>
            </a:r>
            <a:r>
              <a:rPr dirty="0"/>
              <a:t> </a:t>
            </a:r>
            <a:r>
              <a:rPr dirty="0" err="1"/>
              <a:t>dụng</a:t>
            </a:r>
            <a:r>
              <a:rPr dirty="0"/>
              <a:t> Facades Mail</a:t>
            </a:r>
          </a:p>
          <a:p>
            <a:r>
              <a:rPr dirty="0"/>
              <a:t>Facades Mail </a:t>
            </a:r>
            <a:r>
              <a:rPr dirty="0" err="1"/>
              <a:t>chứa</a:t>
            </a:r>
            <a:r>
              <a:rPr dirty="0"/>
              <a:t> </a:t>
            </a:r>
            <a:r>
              <a:rPr dirty="0" err="1"/>
              <a:t>hàm</a:t>
            </a:r>
            <a:r>
              <a:rPr dirty="0"/>
              <a:t> to() </a:t>
            </a:r>
            <a:r>
              <a:rPr dirty="0" err="1"/>
              <a:t>để</a:t>
            </a:r>
            <a:r>
              <a:rPr dirty="0"/>
              <a:t> </a:t>
            </a:r>
            <a:r>
              <a:rPr dirty="0" err="1"/>
              <a:t>cài</a:t>
            </a:r>
            <a:r>
              <a:rPr dirty="0"/>
              <a:t> </a:t>
            </a:r>
            <a:r>
              <a:rPr dirty="0" err="1"/>
              <a:t>đặt</a:t>
            </a:r>
            <a:r>
              <a:rPr dirty="0"/>
              <a:t> </a:t>
            </a:r>
            <a:r>
              <a:rPr dirty="0" err="1"/>
              <a:t>người</a:t>
            </a:r>
            <a:r>
              <a:rPr dirty="0"/>
              <a:t> </a:t>
            </a:r>
            <a:r>
              <a:rPr dirty="0" err="1"/>
              <a:t>nhận</a:t>
            </a:r>
            <a:r>
              <a:rPr dirty="0"/>
              <a:t>, </a:t>
            </a:r>
            <a:r>
              <a:rPr dirty="0" err="1"/>
              <a:t>hàm</a:t>
            </a:r>
            <a:r>
              <a:rPr dirty="0"/>
              <a:t> </a:t>
            </a:r>
            <a:r>
              <a:rPr dirty="0" err="1"/>
              <a:t>này</a:t>
            </a:r>
            <a:r>
              <a:rPr dirty="0"/>
              <a:t> </a:t>
            </a:r>
            <a:r>
              <a:rPr dirty="0" err="1"/>
              <a:t>nhận</a:t>
            </a:r>
            <a:r>
              <a:rPr dirty="0"/>
              <a:t> </a:t>
            </a:r>
            <a:r>
              <a:rPr dirty="0" err="1"/>
              <a:t>vào</a:t>
            </a:r>
            <a:r>
              <a:rPr dirty="0"/>
              <a:t> </a:t>
            </a:r>
            <a:r>
              <a:rPr dirty="0" err="1"/>
              <a:t>tham</a:t>
            </a:r>
            <a:r>
              <a:rPr dirty="0"/>
              <a:t> </a:t>
            </a:r>
            <a:r>
              <a:rPr dirty="0" err="1"/>
              <a:t>số</a:t>
            </a:r>
            <a:r>
              <a:rPr dirty="0"/>
              <a:t> </a:t>
            </a:r>
            <a:r>
              <a:rPr dirty="0" err="1"/>
              <a:t>là</a:t>
            </a:r>
            <a:r>
              <a:rPr dirty="0"/>
              <a:t> </a:t>
            </a:r>
            <a:r>
              <a:rPr dirty="0" err="1"/>
              <a:t>một</a:t>
            </a:r>
            <a:r>
              <a:rPr dirty="0"/>
              <a:t> </a:t>
            </a:r>
            <a:r>
              <a:rPr dirty="0" err="1"/>
              <a:t>đối</a:t>
            </a:r>
            <a:r>
              <a:rPr dirty="0"/>
              <a:t> </a:t>
            </a:r>
            <a:r>
              <a:rPr dirty="0" err="1"/>
              <a:t>tượng</a:t>
            </a:r>
            <a:r>
              <a:rPr dirty="0"/>
              <a:t> user </a:t>
            </a:r>
            <a:r>
              <a:rPr dirty="0" err="1"/>
              <a:t>có</a:t>
            </a:r>
            <a:r>
              <a:rPr dirty="0"/>
              <a:t> </a:t>
            </a:r>
            <a:r>
              <a:rPr dirty="0" err="1"/>
              <a:t>thuộc</a:t>
            </a:r>
            <a:r>
              <a:rPr dirty="0"/>
              <a:t> </a:t>
            </a:r>
            <a:r>
              <a:rPr dirty="0" err="1"/>
              <a:t>tính</a:t>
            </a:r>
            <a:r>
              <a:rPr dirty="0"/>
              <a:t> email, </a:t>
            </a:r>
            <a:r>
              <a:rPr dirty="0" err="1"/>
              <a:t>một</a:t>
            </a:r>
            <a:r>
              <a:rPr dirty="0"/>
              <a:t> </a:t>
            </a:r>
            <a:r>
              <a:rPr dirty="0" err="1"/>
              <a:t>địa</a:t>
            </a:r>
            <a:r>
              <a:rPr dirty="0"/>
              <a:t> </a:t>
            </a:r>
            <a:r>
              <a:rPr dirty="0" err="1"/>
              <a:t>chỉ</a:t>
            </a:r>
            <a:r>
              <a:rPr dirty="0"/>
              <a:t> email </a:t>
            </a:r>
            <a:r>
              <a:rPr dirty="0" err="1"/>
              <a:t>hoặc</a:t>
            </a:r>
            <a:r>
              <a:rPr dirty="0"/>
              <a:t> </a:t>
            </a:r>
            <a:r>
              <a:rPr dirty="0" err="1"/>
              <a:t>một</a:t>
            </a:r>
            <a:r>
              <a:rPr dirty="0"/>
              <a:t> </a:t>
            </a:r>
            <a:r>
              <a:rPr dirty="0" err="1"/>
              <a:t>tuyển</a:t>
            </a:r>
            <a:r>
              <a:rPr dirty="0"/>
              <a:t> </a:t>
            </a:r>
            <a:r>
              <a:rPr dirty="0" err="1"/>
              <a:t>tập</a:t>
            </a:r>
            <a:r>
              <a:rPr dirty="0"/>
              <a:t> </a:t>
            </a:r>
            <a:r>
              <a:rPr dirty="0" err="1"/>
              <a:t>các</a:t>
            </a:r>
            <a:r>
              <a:rPr dirty="0"/>
              <a:t> user </a:t>
            </a:r>
            <a:r>
              <a:rPr dirty="0" err="1"/>
              <a:t>có</a:t>
            </a:r>
            <a:r>
              <a:rPr dirty="0"/>
              <a:t> </a:t>
            </a:r>
            <a:r>
              <a:rPr dirty="0" err="1"/>
              <a:t>thuộc</a:t>
            </a:r>
            <a:r>
              <a:rPr dirty="0"/>
              <a:t> </a:t>
            </a:r>
            <a:r>
              <a:rPr dirty="0" err="1"/>
              <a:t>tính</a:t>
            </a:r>
            <a:r>
              <a:rPr dirty="0"/>
              <a:t> email</a:t>
            </a:r>
          </a:p>
          <a:p>
            <a:r>
              <a:rPr dirty="0" err="1"/>
              <a:t>Hàm</a:t>
            </a:r>
            <a:r>
              <a:rPr dirty="0"/>
              <a:t> </a:t>
            </a:r>
            <a:r>
              <a:rPr dirty="0" err="1"/>
              <a:t>gửi</a:t>
            </a:r>
            <a:r>
              <a:rPr dirty="0"/>
              <a:t> mail </a:t>
            </a:r>
            <a:r>
              <a:rPr dirty="0" err="1"/>
              <a:t>đi</a:t>
            </a:r>
            <a:r>
              <a:rPr dirty="0"/>
              <a:t> </a:t>
            </a:r>
            <a:r>
              <a:rPr dirty="0" err="1"/>
              <a:t>là</a:t>
            </a:r>
            <a:r>
              <a:rPr dirty="0"/>
              <a:t> </a:t>
            </a:r>
            <a:r>
              <a:rPr dirty="0" err="1"/>
              <a:t>hàm</a:t>
            </a:r>
            <a:r>
              <a:rPr dirty="0"/>
              <a:t> send() </a:t>
            </a:r>
            <a:r>
              <a:rPr dirty="0" err="1"/>
              <a:t>nhận</a:t>
            </a:r>
            <a:r>
              <a:rPr dirty="0"/>
              <a:t> </a:t>
            </a:r>
            <a:r>
              <a:rPr dirty="0" err="1"/>
              <a:t>vào</a:t>
            </a:r>
            <a:r>
              <a:rPr dirty="0"/>
              <a:t> </a:t>
            </a:r>
            <a:r>
              <a:rPr dirty="0" err="1"/>
              <a:t>tham</a:t>
            </a:r>
            <a:r>
              <a:rPr dirty="0"/>
              <a:t> </a:t>
            </a:r>
            <a:r>
              <a:rPr dirty="0" err="1"/>
              <a:t>số</a:t>
            </a:r>
            <a:r>
              <a:rPr dirty="0"/>
              <a:t> </a:t>
            </a:r>
            <a:r>
              <a:rPr dirty="0" err="1"/>
              <a:t>là</a:t>
            </a:r>
            <a:r>
              <a:rPr dirty="0"/>
              <a:t> </a:t>
            </a:r>
            <a:r>
              <a:rPr dirty="0" err="1"/>
              <a:t>một</a:t>
            </a:r>
            <a:r>
              <a:rPr dirty="0"/>
              <a:t> instance </a:t>
            </a:r>
            <a:r>
              <a:rPr dirty="0" err="1"/>
              <a:t>của</a:t>
            </a:r>
            <a:r>
              <a:rPr dirty="0"/>
              <a:t> </a:t>
            </a:r>
            <a:r>
              <a:rPr dirty="0" err="1"/>
              <a:t>mailables</a:t>
            </a:r>
            <a:r>
              <a:rPr dirty="0"/>
              <a:t> class</a:t>
            </a:r>
          </a:p>
          <a:p>
            <a:r>
              <a:rPr dirty="0" err="1"/>
              <a:t>Ngoài</a:t>
            </a:r>
            <a:r>
              <a:rPr dirty="0"/>
              <a:t> </a:t>
            </a:r>
            <a:r>
              <a:rPr dirty="0" err="1"/>
              <a:t>ra</a:t>
            </a:r>
            <a:r>
              <a:rPr dirty="0"/>
              <a:t> Mail facades </a:t>
            </a:r>
            <a:r>
              <a:rPr dirty="0" err="1"/>
              <a:t>cũng</a:t>
            </a:r>
            <a:r>
              <a:rPr dirty="0"/>
              <a:t> </a:t>
            </a:r>
            <a:r>
              <a:rPr dirty="0" err="1"/>
              <a:t>cung</a:t>
            </a:r>
            <a:r>
              <a:rPr dirty="0"/>
              <a:t> </a:t>
            </a:r>
            <a:r>
              <a:rPr dirty="0" err="1"/>
              <a:t>cấp</a:t>
            </a:r>
            <a:r>
              <a:rPr dirty="0"/>
              <a:t> </a:t>
            </a:r>
            <a:r>
              <a:rPr dirty="0" err="1"/>
              <a:t>các</a:t>
            </a:r>
            <a:r>
              <a:rPr dirty="0"/>
              <a:t> </a:t>
            </a:r>
            <a:r>
              <a:rPr dirty="0" err="1"/>
              <a:t>hàm</a:t>
            </a:r>
            <a:r>
              <a:rPr dirty="0"/>
              <a:t> cc() </a:t>
            </a:r>
            <a:r>
              <a:rPr dirty="0" err="1"/>
              <a:t>và</a:t>
            </a:r>
            <a:r>
              <a:rPr dirty="0"/>
              <a:t> bcc() </a:t>
            </a:r>
            <a:r>
              <a:rPr dirty="0" err="1"/>
              <a:t>để</a:t>
            </a:r>
            <a:r>
              <a:rPr dirty="0"/>
              <a:t> </a:t>
            </a:r>
            <a:r>
              <a:rPr dirty="0" err="1"/>
              <a:t>gửi</a:t>
            </a:r>
            <a:r>
              <a:rPr dirty="0"/>
              <a:t> mail </a:t>
            </a:r>
            <a:r>
              <a:rPr dirty="0" err="1"/>
              <a:t>theo</a:t>
            </a:r>
            <a:r>
              <a:rPr dirty="0"/>
              <a:t> </a:t>
            </a:r>
            <a:r>
              <a:rPr dirty="0" err="1"/>
              <a:t>dạng</a:t>
            </a:r>
            <a:r>
              <a:rPr dirty="0"/>
              <a:t> cc </a:t>
            </a:r>
            <a:r>
              <a:rPr dirty="0" err="1"/>
              <a:t>và</a:t>
            </a:r>
            <a:r>
              <a:rPr dirty="0"/>
              <a:t> bcc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Ví dụ lệnh gửi mail"/>
          <p:cNvSpPr txBox="1">
            <a:spLocks noGrp="1"/>
          </p:cNvSpPr>
          <p:nvPr>
            <p:ph type="title"/>
          </p:nvPr>
        </p:nvSpPr>
        <p:spPr>
          <a:prstGeom prst="rect">
            <a:avLst/>
          </a:prstGeom>
        </p:spPr>
        <p:txBody>
          <a:bodyPr/>
          <a:lstStyle/>
          <a:p>
            <a:r>
              <a:t>Ví dụ lệnh gửi mail </a:t>
            </a:r>
          </a:p>
        </p:txBody>
      </p:sp>
      <p:pic>
        <p:nvPicPr>
          <p:cNvPr id="175" name="pasted-image.png" descr="pasted-image.png"/>
          <p:cNvPicPr>
            <a:picLocks noChangeAspect="1"/>
          </p:cNvPicPr>
          <p:nvPr/>
        </p:nvPicPr>
        <p:blipFill>
          <a:blip r:embed="rId2"/>
          <a:stretch>
            <a:fillRect/>
          </a:stretch>
        </p:blipFill>
        <p:spPr>
          <a:xfrm>
            <a:off x="379887" y="2539591"/>
            <a:ext cx="12192001" cy="275227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ập nhật tiêu đề gửi mail"/>
          <p:cNvSpPr txBox="1">
            <a:spLocks noGrp="1"/>
          </p:cNvSpPr>
          <p:nvPr>
            <p:ph type="title"/>
          </p:nvPr>
        </p:nvSpPr>
        <p:spPr>
          <a:prstGeom prst="rect">
            <a:avLst/>
          </a:prstGeom>
        </p:spPr>
        <p:txBody>
          <a:bodyPr/>
          <a:lstStyle/>
          <a:p>
            <a:r>
              <a:t>Cập nhật tiêu đề gửi mail</a:t>
            </a:r>
          </a:p>
        </p:txBody>
      </p:sp>
      <p:sp>
        <p:nvSpPr>
          <p:cNvPr id="178" name="Để  cập nhật tiêu đề gửi mail ta sử dụng hàm subject() trong mailables như sau"/>
          <p:cNvSpPr txBox="1">
            <a:spLocks noGrp="1"/>
          </p:cNvSpPr>
          <p:nvPr>
            <p:ph type="body" sz="quarter" idx="1"/>
          </p:nvPr>
        </p:nvSpPr>
        <p:spPr>
          <a:xfrm>
            <a:off x="818713" y="2222287"/>
            <a:ext cx="10554574" cy="746921"/>
          </a:xfrm>
          <a:prstGeom prst="rect">
            <a:avLst/>
          </a:prstGeom>
        </p:spPr>
        <p:txBody>
          <a:bodyPr/>
          <a:lstStyle/>
          <a:p>
            <a:r>
              <a:t>Để  cập nhật tiêu đề gửi mail ta sử dụng hàm subject() trong mailables như sau </a:t>
            </a:r>
          </a:p>
        </p:txBody>
      </p:sp>
      <p:pic>
        <p:nvPicPr>
          <p:cNvPr id="179" name="pasted-image.png" descr="pasted-image.png"/>
          <p:cNvPicPr>
            <a:picLocks noChangeAspect="1"/>
          </p:cNvPicPr>
          <p:nvPr/>
        </p:nvPicPr>
        <p:blipFill>
          <a:blip r:embed="rId2"/>
          <a:stretch>
            <a:fillRect/>
          </a:stretch>
        </p:blipFill>
        <p:spPr>
          <a:xfrm>
            <a:off x="914400" y="3379560"/>
            <a:ext cx="10363200" cy="18796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Xây dựng giao diện mail"/>
          <p:cNvSpPr txBox="1">
            <a:spLocks noGrp="1"/>
          </p:cNvSpPr>
          <p:nvPr>
            <p:ph type="title"/>
          </p:nvPr>
        </p:nvSpPr>
        <p:spPr>
          <a:prstGeom prst="rect">
            <a:avLst/>
          </a:prstGeom>
        </p:spPr>
        <p:txBody>
          <a:bodyPr/>
          <a:lstStyle/>
          <a:p>
            <a:r>
              <a:t>Xây dựng giao diện mail</a:t>
            </a:r>
          </a:p>
        </p:txBody>
      </p:sp>
      <p:sp>
        <p:nvSpPr>
          <p:cNvPr id="182" name="Giao diện mail mặc định được xây dựng bằng file blade, bạn có thể tạo các html đơn giản trong file blade này, ta cũng có thể truyền các tham số từ mailable vào giao diện để tạo các nội dung động bằng lệnh with như sau"/>
          <p:cNvSpPr txBox="1">
            <a:spLocks noGrp="1"/>
          </p:cNvSpPr>
          <p:nvPr>
            <p:ph type="body" idx="1"/>
          </p:nvPr>
        </p:nvSpPr>
        <p:spPr>
          <a:prstGeom prst="rect">
            <a:avLst/>
          </a:prstGeom>
        </p:spPr>
        <p:txBody>
          <a:bodyPr/>
          <a:lstStyle/>
          <a:p>
            <a:r>
              <a:t>Giao diện mail mặc định được xây dựng bằng file blade, bạn có thể tạo các html đơn giản trong file blade này, ta cũng có thể truyền các tham số từ mailable vào giao diện để tạo các nội dung động bằng lệnh with như sau </a:t>
            </a:r>
          </a:p>
          <a:p>
            <a:endParaRPr/>
          </a:p>
        </p:txBody>
      </p:sp>
      <p:pic>
        <p:nvPicPr>
          <p:cNvPr id="183" name="pasted-image.png" descr="pasted-image.png"/>
          <p:cNvPicPr>
            <a:picLocks noChangeAspect="1"/>
          </p:cNvPicPr>
          <p:nvPr/>
        </p:nvPicPr>
        <p:blipFill>
          <a:blip r:embed="rId2"/>
          <a:stretch>
            <a:fillRect/>
          </a:stretch>
        </p:blipFill>
        <p:spPr>
          <a:xfrm>
            <a:off x="700725" y="4572197"/>
            <a:ext cx="10020301" cy="787401"/>
          </a:xfrm>
          <a:prstGeom prst="rect">
            <a:avLst/>
          </a:prstGeom>
          <a:ln w="12700">
            <a:miter lim="400000"/>
          </a:ln>
        </p:spPr>
      </p:pic>
      <p:pic>
        <p:nvPicPr>
          <p:cNvPr id="184" name="pasted-image.png" descr="pasted-image.png"/>
          <p:cNvPicPr>
            <a:picLocks noChangeAspect="1"/>
          </p:cNvPicPr>
          <p:nvPr/>
        </p:nvPicPr>
        <p:blipFill>
          <a:blip r:embed="rId3"/>
          <a:stretch>
            <a:fillRect/>
          </a:stretch>
        </p:blipFill>
        <p:spPr>
          <a:xfrm>
            <a:off x="1683949" y="2101841"/>
            <a:ext cx="5511801" cy="12954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Xây dựng giao diện mail bằng markdown"/>
          <p:cNvSpPr txBox="1">
            <a:spLocks noGrp="1"/>
          </p:cNvSpPr>
          <p:nvPr>
            <p:ph type="title"/>
          </p:nvPr>
        </p:nvSpPr>
        <p:spPr>
          <a:prstGeom prst="rect">
            <a:avLst/>
          </a:prstGeom>
        </p:spPr>
        <p:txBody>
          <a:bodyPr/>
          <a:lstStyle/>
          <a:p>
            <a:r>
              <a:t>Xây dựng giao diện mail bằng markdown</a:t>
            </a:r>
          </a:p>
        </p:txBody>
      </p:sp>
      <p:sp>
        <p:nvSpPr>
          <p:cNvPr id="187" name="Markdown là một ngôn ngữ đánh dấu văn bản như HTML nhưng có cú pháp đơn giản hơn rất nhiều…"/>
          <p:cNvSpPr txBox="1">
            <a:spLocks noGrp="1"/>
          </p:cNvSpPr>
          <p:nvPr>
            <p:ph type="body" idx="1"/>
          </p:nvPr>
        </p:nvSpPr>
        <p:spPr>
          <a:prstGeom prst="rect">
            <a:avLst/>
          </a:prstGeom>
        </p:spPr>
        <p:txBody>
          <a:bodyPr/>
          <a:lstStyle/>
          <a:p>
            <a:r>
              <a:t>Markdown là một ngôn ngữ đánh dấu văn bản như HTML nhưng có cú pháp đơn giản hơn rất nhiều</a:t>
            </a:r>
          </a:p>
          <a:p>
            <a:r>
              <a:t>Markdown được sử dụng rất phổ biến trên thế giới</a:t>
            </a:r>
          </a:p>
          <a:p>
            <a:r>
              <a:t>Laravel cho phép bạn sử dụng markdown để xây dựng giao diện mail vì nó giúp chúng ta dễ dàng tạo ra các giao diện mail đẹp và thân thiện hơn so html + blade</a:t>
            </a:r>
          </a:p>
          <a:p>
            <a:r>
              <a:t>Bạn có thể sử dụng kết hợp markdown + blade với nhau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ạo mailable với giao diện markdown"/>
          <p:cNvSpPr txBox="1">
            <a:spLocks noGrp="1"/>
          </p:cNvSpPr>
          <p:nvPr>
            <p:ph type="title"/>
          </p:nvPr>
        </p:nvSpPr>
        <p:spPr>
          <a:prstGeom prst="rect">
            <a:avLst/>
          </a:prstGeom>
        </p:spPr>
        <p:txBody>
          <a:bodyPr/>
          <a:lstStyle/>
          <a:p>
            <a:r>
              <a:t>Tạo mailable với giao diện markdown </a:t>
            </a:r>
          </a:p>
        </p:txBody>
      </p:sp>
      <p:sp>
        <p:nvSpPr>
          <p:cNvPr id="190" name="Để tạo mailable và markdown cùng lúc ta sử dụng cú pháp sau"/>
          <p:cNvSpPr txBox="1">
            <a:spLocks noGrp="1"/>
          </p:cNvSpPr>
          <p:nvPr>
            <p:ph type="body" sz="quarter" idx="1"/>
          </p:nvPr>
        </p:nvSpPr>
        <p:spPr>
          <a:xfrm>
            <a:off x="818712" y="2222287"/>
            <a:ext cx="9942115" cy="1190108"/>
          </a:xfrm>
          <a:prstGeom prst="rect">
            <a:avLst/>
          </a:prstGeom>
        </p:spPr>
        <p:txBody>
          <a:bodyPr/>
          <a:lstStyle/>
          <a:p>
            <a:r>
              <a:t>Để tạo mailable và markdown cùng lúc ta sử dụng cú pháp sau </a:t>
            </a:r>
          </a:p>
        </p:txBody>
      </p:sp>
      <p:pic>
        <p:nvPicPr>
          <p:cNvPr id="191" name="pasted-image.png" descr="pasted-image.png"/>
          <p:cNvPicPr>
            <a:picLocks noChangeAspect="1"/>
          </p:cNvPicPr>
          <p:nvPr/>
        </p:nvPicPr>
        <p:blipFill>
          <a:blip r:embed="rId2"/>
          <a:stretch>
            <a:fillRect/>
          </a:stretch>
        </p:blipFill>
        <p:spPr>
          <a:xfrm>
            <a:off x="880461" y="3225800"/>
            <a:ext cx="8674101" cy="406400"/>
          </a:xfrm>
          <a:prstGeom prst="rect">
            <a:avLst/>
          </a:prstGeom>
          <a:ln w="12700">
            <a:miter lim="400000"/>
          </a:ln>
        </p:spPr>
      </p:pic>
      <p:sp>
        <p:nvSpPr>
          <p:cNvPr id="192" name="Lúc này ta sẽ được một file mailables với hàm build như sau"/>
          <p:cNvSpPr txBox="1"/>
          <p:nvPr/>
        </p:nvSpPr>
        <p:spPr>
          <a:xfrm>
            <a:off x="818712" y="3443930"/>
            <a:ext cx="9942115" cy="1190108"/>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defRPr>
            </a:lvl1pPr>
          </a:lstStyle>
          <a:p>
            <a:r>
              <a:t>Lúc này ta sẽ được một file mailables với hàm build như sau </a:t>
            </a:r>
          </a:p>
        </p:txBody>
      </p:sp>
      <p:pic>
        <p:nvPicPr>
          <p:cNvPr id="193" name="pasted-image.png" descr="pasted-image.png"/>
          <p:cNvPicPr>
            <a:picLocks noChangeAspect="1"/>
          </p:cNvPicPr>
          <p:nvPr/>
        </p:nvPicPr>
        <p:blipFill>
          <a:blip r:embed="rId3"/>
          <a:stretch>
            <a:fillRect/>
          </a:stretch>
        </p:blipFill>
        <p:spPr>
          <a:xfrm>
            <a:off x="922159" y="4486092"/>
            <a:ext cx="7759701" cy="180340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Nội dung của một markdown template"/>
          <p:cNvSpPr txBox="1">
            <a:spLocks noGrp="1"/>
          </p:cNvSpPr>
          <p:nvPr>
            <p:ph type="title"/>
          </p:nvPr>
        </p:nvSpPr>
        <p:spPr>
          <a:prstGeom prst="rect">
            <a:avLst/>
          </a:prstGeom>
        </p:spPr>
        <p:txBody>
          <a:bodyPr/>
          <a:lstStyle/>
          <a:p>
            <a:r>
              <a:t>Nội dung của một markdown template</a:t>
            </a:r>
          </a:p>
        </p:txBody>
      </p:sp>
      <p:sp>
        <p:nvSpPr>
          <p:cNvPr id="196" name="Double-click to edit"/>
          <p:cNvSpPr txBox="1">
            <a:spLocks noGrp="1"/>
          </p:cNvSpPr>
          <p:nvPr>
            <p:ph type="body" idx="1"/>
          </p:nvPr>
        </p:nvSpPr>
        <p:spPr>
          <a:xfrm>
            <a:off x="403210" y="2542816"/>
            <a:ext cx="10554575" cy="3636512"/>
          </a:xfrm>
          <a:prstGeom prst="rect">
            <a:avLst/>
          </a:prstGeom>
        </p:spPr>
        <p:txBody>
          <a:bodyPr/>
          <a:lstStyle/>
          <a:p>
            <a:pPr marL="137160" indent="-137160" defTabSz="182880">
              <a:spcBef>
                <a:spcPts val="200"/>
              </a:spcBef>
              <a:defRPr sz="720"/>
            </a:pPr>
            <a:endParaRPr/>
          </a:p>
        </p:txBody>
      </p:sp>
      <p:pic>
        <p:nvPicPr>
          <p:cNvPr id="197" name="pasted-image.png" descr="pasted-image.png"/>
          <p:cNvPicPr>
            <a:picLocks noChangeAspect="1"/>
          </p:cNvPicPr>
          <p:nvPr/>
        </p:nvPicPr>
        <p:blipFill>
          <a:blip r:embed="rId2"/>
          <a:stretch>
            <a:fillRect/>
          </a:stretch>
        </p:blipFill>
        <p:spPr>
          <a:xfrm>
            <a:off x="403210" y="2542816"/>
            <a:ext cx="6329540" cy="3540634"/>
          </a:xfrm>
          <a:prstGeom prst="rect">
            <a:avLst/>
          </a:prstGeom>
          <a:ln w="12700">
            <a:miter lim="400000"/>
          </a:ln>
        </p:spPr>
      </p:pic>
      <p:pic>
        <p:nvPicPr>
          <p:cNvPr id="198" name="pasted-image.png" descr="pasted-image.png"/>
          <p:cNvPicPr>
            <a:picLocks noChangeAspect="1"/>
          </p:cNvPicPr>
          <p:nvPr/>
        </p:nvPicPr>
        <p:blipFill>
          <a:blip r:embed="rId3"/>
          <a:stretch>
            <a:fillRect/>
          </a:stretch>
        </p:blipFill>
        <p:spPr>
          <a:xfrm>
            <a:off x="7092463" y="2576781"/>
            <a:ext cx="5184276" cy="349694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ize markdown themes"/>
          <p:cNvSpPr txBox="1">
            <a:spLocks noGrp="1"/>
          </p:cNvSpPr>
          <p:nvPr>
            <p:ph type="title"/>
          </p:nvPr>
        </p:nvSpPr>
        <p:spPr>
          <a:prstGeom prst="rect">
            <a:avLst/>
          </a:prstGeom>
        </p:spPr>
        <p:txBody>
          <a:bodyPr/>
          <a:lstStyle/>
          <a:p>
            <a:r>
              <a:t>Customize markdown themes</a:t>
            </a:r>
          </a:p>
        </p:txBody>
      </p:sp>
      <p:sp>
        <p:nvSpPr>
          <p:cNvPr id="201" name="Để customize markdown themes bạn sử dụng cú pháp sau để export các build-in template của Laravel ra thư mục resources"/>
          <p:cNvSpPr txBox="1">
            <a:spLocks noGrp="1"/>
          </p:cNvSpPr>
          <p:nvPr>
            <p:ph type="body" sz="quarter" idx="1"/>
          </p:nvPr>
        </p:nvSpPr>
        <p:spPr>
          <a:xfrm>
            <a:off x="801288" y="2222287"/>
            <a:ext cx="10571999" cy="970450"/>
          </a:xfrm>
          <a:prstGeom prst="rect">
            <a:avLst/>
          </a:prstGeom>
        </p:spPr>
        <p:txBody>
          <a:bodyPr/>
          <a:lstStyle/>
          <a:p>
            <a:r>
              <a:t>Để customize markdown themes bạn sử dụng cú pháp sau để export các build-in template của Laravel ra thư mục resources </a:t>
            </a:r>
          </a:p>
        </p:txBody>
      </p:sp>
      <p:sp>
        <p:nvSpPr>
          <p:cNvPr id="202" name="php artisan vendor:publish --tag=laravel-mail"/>
          <p:cNvSpPr/>
          <p:nvPr/>
        </p:nvSpPr>
        <p:spPr>
          <a:xfrm>
            <a:off x="878612" y="3172853"/>
            <a:ext cx="10130013" cy="954576"/>
          </a:xfrm>
          <a:prstGeom prst="roundRect">
            <a:avLst>
              <a:gd name="adj" fmla="val 28907"/>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nSpc>
                <a:spcPts val="4300"/>
              </a:lnSpc>
              <a:defRPr sz="2100">
                <a:solidFill>
                  <a:srgbClr val="090910"/>
                </a:solidFill>
                <a:latin typeface="Arial"/>
                <a:ea typeface="Arial"/>
                <a:cs typeface="Arial"/>
                <a:sym typeface="Arial"/>
              </a:defRPr>
            </a:lvl1pPr>
          </a:lstStyle>
          <a:p>
            <a:r>
              <a:rPr dirty="0"/>
              <a:t>    </a:t>
            </a:r>
            <a:r>
              <a:rPr dirty="0" err="1"/>
              <a:t>php</a:t>
            </a:r>
            <a:r>
              <a:rPr dirty="0"/>
              <a:t> artisan </a:t>
            </a:r>
            <a:r>
              <a:rPr dirty="0" err="1"/>
              <a:t>vendor:publish</a:t>
            </a:r>
            <a:r>
              <a:rPr dirty="0"/>
              <a:t> --tag=</a:t>
            </a:r>
            <a:r>
              <a:rPr dirty="0" err="1"/>
              <a:t>laravel</a:t>
            </a:r>
            <a:r>
              <a:rPr dirty="0"/>
              <a:t>-mail</a:t>
            </a:r>
            <a:endParaRPr dirty="0">
              <a:solidFill>
                <a:srgbClr val="CA473F"/>
              </a:solidFill>
            </a:endParaRPr>
          </a:p>
        </p:txBody>
      </p:sp>
      <p:sp>
        <p:nvSpPr>
          <p:cNvPr id="203" name="Lệnh trên sẽ tạo hai thư mục vendor/mail/ chứa themes mail cho phép bạn thay đổi và customize"/>
          <p:cNvSpPr txBox="1"/>
          <p:nvPr/>
        </p:nvSpPr>
        <p:spPr>
          <a:xfrm>
            <a:off x="801288" y="4379308"/>
            <a:ext cx="10571999" cy="970451"/>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defRPr>
            </a:lvl1pPr>
          </a:lstStyle>
          <a:p>
            <a:r>
              <a:t>Lệnh trên sẽ tạo hai thư mục vendor/mail/ chứa themes mail cho phép bạn thay đổi và customize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r>
              <a:t>Tổng quan</a:t>
            </a:r>
          </a:p>
        </p:txBody>
      </p:sp>
      <p:sp>
        <p:nvSpPr>
          <p:cNvPr id="133" name="Content Placeholder 2"/>
          <p:cNvSpPr txBox="1">
            <a:spLocks noGrp="1"/>
          </p:cNvSpPr>
          <p:nvPr>
            <p:ph type="body" idx="1"/>
          </p:nvPr>
        </p:nvSpPr>
        <p:spPr>
          <a:xfrm>
            <a:off x="818711" y="2222287"/>
            <a:ext cx="10554576" cy="3636512"/>
          </a:xfrm>
          <a:prstGeom prst="rect">
            <a:avLst/>
          </a:prstGeom>
        </p:spPr>
        <p:txBody>
          <a:bodyPr/>
          <a:lstStyle/>
          <a:p>
            <a:pPr>
              <a:defRPr>
                <a:latin typeface="Arial"/>
                <a:ea typeface="Arial"/>
                <a:cs typeface="Arial"/>
                <a:sym typeface="Arial"/>
              </a:defRPr>
            </a:pPr>
            <a:r>
              <a:t>Cấu hình gửi mail trong Laravel</a:t>
            </a:r>
          </a:p>
          <a:p>
            <a:pPr>
              <a:defRPr>
                <a:latin typeface="Arial"/>
                <a:ea typeface="Arial"/>
                <a:cs typeface="Arial"/>
                <a:sym typeface="Arial"/>
              </a:defRPr>
            </a:pPr>
            <a:r>
              <a:t>Tạo mail template và gửi mail </a:t>
            </a:r>
          </a:p>
          <a:p>
            <a:pPr>
              <a:defRPr>
                <a:latin typeface="Arial"/>
                <a:ea typeface="Arial"/>
                <a:cs typeface="Arial"/>
                <a:sym typeface="Arial"/>
              </a:defRPr>
            </a:pPr>
            <a:r>
              <a:t>Giới thiệu về markdown, tạo mail template bằng markdown</a:t>
            </a:r>
          </a:p>
          <a:p>
            <a:pPr>
              <a:defRPr>
                <a:latin typeface="Arial"/>
                <a:ea typeface="Arial"/>
                <a:cs typeface="Arial"/>
                <a:sym typeface="Arial"/>
              </a:defRPr>
            </a:pPr>
            <a:r>
              <a:t>Tìm hiểu về queue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Attachments"/>
          <p:cNvSpPr txBox="1">
            <a:spLocks noGrp="1"/>
          </p:cNvSpPr>
          <p:nvPr>
            <p:ph type="title"/>
          </p:nvPr>
        </p:nvSpPr>
        <p:spPr>
          <a:prstGeom prst="rect">
            <a:avLst/>
          </a:prstGeom>
        </p:spPr>
        <p:txBody>
          <a:bodyPr/>
          <a:lstStyle/>
          <a:p>
            <a:r>
              <a:t>Attachments</a:t>
            </a:r>
          </a:p>
        </p:txBody>
      </p:sp>
      <p:sp>
        <p:nvSpPr>
          <p:cNvPr id="206" name="Bạn có thể gửi file đính kèm với mail bằng cách gọi hàm attach(), hoặc attachFromStorage() trong mailables như sau"/>
          <p:cNvSpPr txBox="1">
            <a:spLocks noGrp="1"/>
          </p:cNvSpPr>
          <p:nvPr>
            <p:ph type="body" sz="quarter" idx="1"/>
          </p:nvPr>
        </p:nvSpPr>
        <p:spPr>
          <a:xfrm>
            <a:off x="623297" y="1913628"/>
            <a:ext cx="10945406" cy="1283411"/>
          </a:xfrm>
          <a:prstGeom prst="rect">
            <a:avLst/>
          </a:prstGeom>
        </p:spPr>
        <p:txBody>
          <a:bodyPr/>
          <a:lstStyle/>
          <a:p>
            <a:r>
              <a:t>Bạn có thể gửi file đính kèm với mail bằng cách gọi hàm attach(), hoặc attachFromStorage() trong mailables như sau </a:t>
            </a:r>
          </a:p>
        </p:txBody>
      </p:sp>
      <p:pic>
        <p:nvPicPr>
          <p:cNvPr id="207" name="pasted-image.png" descr="pasted-image.png"/>
          <p:cNvPicPr>
            <a:picLocks noChangeAspect="1"/>
          </p:cNvPicPr>
          <p:nvPr/>
        </p:nvPicPr>
        <p:blipFill>
          <a:blip r:embed="rId2"/>
          <a:stretch>
            <a:fillRect/>
          </a:stretch>
        </p:blipFill>
        <p:spPr>
          <a:xfrm>
            <a:off x="752923" y="3117837"/>
            <a:ext cx="7670801" cy="1714501"/>
          </a:xfrm>
          <a:prstGeom prst="rect">
            <a:avLst/>
          </a:prstGeom>
          <a:ln w="12700">
            <a:miter lim="400000"/>
          </a:ln>
        </p:spPr>
      </p:pic>
      <p:pic>
        <p:nvPicPr>
          <p:cNvPr id="208" name="pasted-image.png" descr="pasted-image.png"/>
          <p:cNvPicPr>
            <a:picLocks noChangeAspect="1"/>
          </p:cNvPicPr>
          <p:nvPr/>
        </p:nvPicPr>
        <p:blipFill>
          <a:blip r:embed="rId3"/>
          <a:stretch>
            <a:fillRect/>
          </a:stretch>
        </p:blipFill>
        <p:spPr>
          <a:xfrm>
            <a:off x="692984" y="5251122"/>
            <a:ext cx="10236201" cy="91440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ìm hiểu về queue"/>
          <p:cNvSpPr txBox="1">
            <a:spLocks noGrp="1"/>
          </p:cNvSpPr>
          <p:nvPr>
            <p:ph type="title"/>
          </p:nvPr>
        </p:nvSpPr>
        <p:spPr>
          <a:prstGeom prst="rect">
            <a:avLst/>
          </a:prstGeom>
        </p:spPr>
        <p:txBody>
          <a:bodyPr/>
          <a:lstStyle>
            <a:lvl1pPr>
              <a:defRPr>
                <a:latin typeface="Arial"/>
                <a:ea typeface="Arial"/>
                <a:cs typeface="Arial"/>
                <a:sym typeface="Arial"/>
              </a:defRPr>
            </a:lvl1pPr>
          </a:lstStyle>
          <a:p>
            <a:r>
              <a:t>Tìm hiểu về queue</a:t>
            </a:r>
          </a:p>
        </p:txBody>
      </p:sp>
      <p:sp>
        <p:nvSpPr>
          <p:cNvPr id="211" name="Đặt vấn đề…"/>
          <p:cNvSpPr txBox="1">
            <a:spLocks noGrp="1"/>
          </p:cNvSpPr>
          <p:nvPr>
            <p:ph type="body" idx="1"/>
          </p:nvPr>
        </p:nvSpPr>
        <p:spPr>
          <a:prstGeom prst="rect">
            <a:avLst/>
          </a:prstGeom>
        </p:spPr>
        <p:txBody>
          <a:bodyPr/>
          <a:lstStyle/>
          <a:p>
            <a:pPr>
              <a:defRPr>
                <a:latin typeface="Arial"/>
                <a:ea typeface="Arial"/>
                <a:cs typeface="Arial"/>
                <a:sym typeface="Arial"/>
              </a:defRPr>
            </a:pPr>
            <a:r>
              <a:t>Đặt vấn đề </a:t>
            </a:r>
          </a:p>
          <a:p>
            <a:pPr>
              <a:defRPr>
                <a:latin typeface="Arial"/>
                <a:ea typeface="Arial"/>
                <a:cs typeface="Arial"/>
                <a:sym typeface="Arial"/>
              </a:defRPr>
            </a:pPr>
            <a:r>
              <a:t>Nguyên lý làm việc của queue</a:t>
            </a:r>
          </a:p>
          <a:p>
            <a:pPr>
              <a:defRPr>
                <a:latin typeface="Arial"/>
                <a:ea typeface="Arial"/>
                <a:cs typeface="Arial"/>
                <a:sym typeface="Arial"/>
              </a:defRPr>
            </a:pPr>
            <a:r>
              <a:t>Queue Driver và cấu hình queue trong Laravel</a:t>
            </a:r>
          </a:p>
          <a:p>
            <a:pPr>
              <a:defRPr>
                <a:latin typeface="Arial"/>
                <a:ea typeface="Arial"/>
                <a:cs typeface="Arial"/>
                <a:sym typeface="Arial"/>
              </a:defRPr>
            </a:pPr>
            <a:r>
              <a:t>Chạy queue</a:t>
            </a:r>
          </a:p>
          <a:p>
            <a:pPr>
              <a:defRPr>
                <a:latin typeface="Arial"/>
                <a:ea typeface="Arial"/>
                <a:cs typeface="Arial"/>
                <a:sym typeface="Arial"/>
              </a:defRPr>
            </a:pPr>
            <a:r>
              <a:t>Gửi mail bằng queue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Đặt vấn đề"/>
          <p:cNvSpPr txBox="1">
            <a:spLocks noGrp="1"/>
          </p:cNvSpPr>
          <p:nvPr>
            <p:ph type="title"/>
          </p:nvPr>
        </p:nvSpPr>
        <p:spPr>
          <a:prstGeom prst="rect">
            <a:avLst/>
          </a:prstGeom>
        </p:spPr>
        <p:txBody>
          <a:bodyPr/>
          <a:lstStyle>
            <a:lvl1pPr>
              <a:defRPr>
                <a:latin typeface="Arial"/>
                <a:ea typeface="Arial"/>
                <a:cs typeface="Arial"/>
                <a:sym typeface="Arial"/>
              </a:defRPr>
            </a:lvl1pPr>
          </a:lstStyle>
          <a:p>
            <a:r>
              <a:t>Đặt vấn đề</a:t>
            </a:r>
          </a:p>
        </p:txBody>
      </p:sp>
      <p:sp>
        <p:nvSpPr>
          <p:cNvPr id="214" name="Trong lập trình web có những nghiệp vụ cần thời gian xử lý rất lâu như gửi nhiều email cùng lúc hay xuất dữ liệu từ DB ra excel, bản thân PHP là một ngôn ngữ xử lý đồng bộ cho nên những nghiệp vụ xử lý lâu sẽ làm server bị nghẽn không thể thực hiện các n"/>
          <p:cNvSpPr txBox="1">
            <a:spLocks noGrp="1"/>
          </p:cNvSpPr>
          <p:nvPr>
            <p:ph type="body" idx="1"/>
          </p:nvPr>
        </p:nvSpPr>
        <p:spPr>
          <a:prstGeom prst="rect">
            <a:avLst/>
          </a:prstGeom>
        </p:spPr>
        <p:txBody>
          <a:bodyPr/>
          <a:lstStyle>
            <a:lvl1pPr>
              <a:defRPr>
                <a:latin typeface="Arial"/>
                <a:ea typeface="Arial"/>
                <a:cs typeface="Arial"/>
                <a:sym typeface="Arial"/>
              </a:defRPr>
            </a:lvl1pPr>
          </a:lstStyle>
          <a:p>
            <a:r>
              <a:t>Trong lập trình web có những nghiệp vụ cần thời gian xử lý rất lâu như gửi nhiều email cùng lúc hay xuất dữ liệu từ DB ra excel, bản thân PHP là một ngôn ngữ xử lý đồng bộ cho nên những nghiệp vụ xử lý lâu sẽ làm server bị nghẽn không thể thực hiện các nghiệp vụ khác =&gt; nghẽn cổ chai, do đó ta cần phải tách các nghiệp vụ xử lý mất thời gian thành các việc nhỏ hơn và xử lý ở phía background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Queue"/>
          <p:cNvSpPr txBox="1">
            <a:spLocks noGrp="1"/>
          </p:cNvSpPr>
          <p:nvPr>
            <p:ph type="title"/>
          </p:nvPr>
        </p:nvSpPr>
        <p:spPr>
          <a:prstGeom prst="rect">
            <a:avLst/>
          </a:prstGeom>
        </p:spPr>
        <p:txBody>
          <a:bodyPr/>
          <a:lstStyle>
            <a:lvl1pPr>
              <a:defRPr>
                <a:latin typeface="Arial"/>
                <a:ea typeface="Arial"/>
                <a:cs typeface="Arial"/>
                <a:sym typeface="Arial"/>
              </a:defRPr>
            </a:lvl1pPr>
          </a:lstStyle>
          <a:p>
            <a:r>
              <a:t>Queue</a:t>
            </a:r>
          </a:p>
        </p:txBody>
      </p:sp>
      <p:sp>
        <p:nvSpPr>
          <p:cNvPr id="217" name="Queue là một kỹ thuật xử lý các tác vụ lần lượt trong background của máy chủ, từ đó giảm tải xử lý request cho webserver…"/>
          <p:cNvSpPr txBox="1">
            <a:spLocks noGrp="1"/>
          </p:cNvSpPr>
          <p:nvPr>
            <p:ph type="body" idx="1"/>
          </p:nvPr>
        </p:nvSpPr>
        <p:spPr>
          <a:prstGeom prst="rect">
            <a:avLst/>
          </a:prstGeom>
        </p:spPr>
        <p:txBody>
          <a:bodyPr/>
          <a:lstStyle/>
          <a:p>
            <a:pPr>
              <a:defRPr>
                <a:latin typeface="Arial"/>
                <a:ea typeface="Arial"/>
                <a:cs typeface="Arial"/>
                <a:sym typeface="Arial"/>
              </a:defRPr>
            </a:pPr>
            <a:r>
              <a:t>Queue là một kỹ thuật xử lý các tác vụ lần lượt trong background của máy chủ, từ đó giảm tải xử lý request cho webserver </a:t>
            </a:r>
          </a:p>
          <a:p>
            <a:pPr>
              <a:defRPr>
                <a:latin typeface="Arial"/>
                <a:ea typeface="Arial"/>
                <a:cs typeface="Arial"/>
                <a:sym typeface="Arial"/>
              </a:defRPr>
            </a:pPr>
            <a:r>
              <a:t>Trong laravel, một tác vụ lớn sẽ được chia nhỏ thành các tác vụ nhỏ gọi là job, các job sẽ được lưu trữ trong một CSDL để xử lý lần lượt</a:t>
            </a:r>
          </a:p>
          <a:p>
            <a:pPr>
              <a:defRPr>
                <a:latin typeface="Arial"/>
                <a:ea typeface="Arial"/>
                <a:cs typeface="Arial"/>
                <a:sym typeface="Arial"/>
              </a:defRPr>
            </a:pPr>
            <a:r>
              <a:t>Laravel hỗ trợ nhiều kiểu lưu trữ jobs khác nhau như trên DB, Redis… gọi là queue driver </a:t>
            </a:r>
          </a:p>
          <a:p>
            <a:pPr>
              <a:defRPr>
                <a:latin typeface="Arial"/>
                <a:ea typeface="Arial"/>
                <a:cs typeface="Arial"/>
                <a:sym typeface="Arial"/>
              </a:defRPr>
            </a:pPr>
            <a:r>
              <a:t>Queue Driver mặc định là file chính của project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ấu hình queue driver"/>
          <p:cNvSpPr txBox="1">
            <a:spLocks noGrp="1"/>
          </p:cNvSpPr>
          <p:nvPr>
            <p:ph type="title"/>
          </p:nvPr>
        </p:nvSpPr>
        <p:spPr>
          <a:prstGeom prst="rect">
            <a:avLst/>
          </a:prstGeom>
        </p:spPr>
        <p:txBody>
          <a:bodyPr/>
          <a:lstStyle>
            <a:lvl1pPr>
              <a:defRPr>
                <a:latin typeface="Arial"/>
                <a:ea typeface="Arial"/>
                <a:cs typeface="Arial"/>
                <a:sym typeface="Arial"/>
              </a:defRPr>
            </a:lvl1pPr>
          </a:lstStyle>
          <a:p>
            <a:r>
              <a:t>Cấu hình queue driver</a:t>
            </a:r>
          </a:p>
        </p:txBody>
      </p:sp>
      <p:sp>
        <p:nvSpPr>
          <p:cNvPr id="220" name="Ta cấu hình queue driver tại key QUEUE_DRIVER trong file .env…"/>
          <p:cNvSpPr txBox="1">
            <a:spLocks noGrp="1"/>
          </p:cNvSpPr>
          <p:nvPr>
            <p:ph type="body" sz="quarter" idx="1"/>
          </p:nvPr>
        </p:nvSpPr>
        <p:spPr>
          <a:xfrm>
            <a:off x="717155" y="2222287"/>
            <a:ext cx="10656132" cy="1121522"/>
          </a:xfrm>
          <a:prstGeom prst="rect">
            <a:avLst/>
          </a:prstGeom>
        </p:spPr>
        <p:txBody>
          <a:bodyPr/>
          <a:lstStyle/>
          <a:p>
            <a:pPr>
              <a:defRPr>
                <a:latin typeface="Arial"/>
                <a:ea typeface="Arial"/>
                <a:cs typeface="Arial"/>
                <a:sym typeface="Arial"/>
              </a:defRPr>
            </a:pPr>
            <a:r>
              <a:t>Ta cấu hình queue driver tại key QUEUE_DRIVER trong file .env</a:t>
            </a:r>
          </a:p>
          <a:p>
            <a:pPr>
              <a:defRPr>
                <a:latin typeface="Arial"/>
                <a:ea typeface="Arial"/>
                <a:cs typeface="Arial"/>
                <a:sym typeface="Arial"/>
              </a:defRPr>
            </a:pPr>
            <a:r>
              <a:t>Nếu chọn queue driver là database ta cần tạo một bảng job migration để lưu trữ job cho queue bằng câu lệnh sau </a:t>
            </a:r>
          </a:p>
        </p:txBody>
      </p:sp>
      <p:sp>
        <p:nvSpPr>
          <p:cNvPr id="221" name="php artisan queue:table"/>
          <p:cNvSpPr/>
          <p:nvPr/>
        </p:nvSpPr>
        <p:spPr>
          <a:xfrm>
            <a:off x="809999" y="3636874"/>
            <a:ext cx="10843508" cy="1301998"/>
          </a:xfrm>
          <a:prstGeom prst="roundRect">
            <a:avLst>
              <a:gd name="adj" fmla="val 15000"/>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a:solidFill>
                  <a:srgbClr val="1B1B1B"/>
                </a:solidFill>
                <a:latin typeface="Arial"/>
                <a:ea typeface="Arial"/>
                <a:cs typeface="Arial"/>
                <a:sym typeface="Arial"/>
              </a:defRPr>
            </a:lvl1pPr>
          </a:lstStyle>
          <a:p>
            <a:r>
              <a:rPr dirty="0" err="1"/>
              <a:t>php</a:t>
            </a:r>
            <a:r>
              <a:rPr dirty="0"/>
              <a:t> artisan </a:t>
            </a:r>
            <a:r>
              <a:rPr dirty="0" err="1"/>
              <a:t>queue:table</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ạo Job"/>
          <p:cNvSpPr txBox="1">
            <a:spLocks noGrp="1"/>
          </p:cNvSpPr>
          <p:nvPr>
            <p:ph type="title"/>
          </p:nvPr>
        </p:nvSpPr>
        <p:spPr>
          <a:prstGeom prst="rect">
            <a:avLst/>
          </a:prstGeom>
        </p:spPr>
        <p:txBody>
          <a:bodyPr/>
          <a:lstStyle>
            <a:lvl1pPr>
              <a:defRPr>
                <a:latin typeface="Arial"/>
                <a:ea typeface="Arial"/>
                <a:cs typeface="Arial"/>
                <a:sym typeface="Arial"/>
              </a:defRPr>
            </a:lvl1pPr>
          </a:lstStyle>
          <a:p>
            <a:r>
              <a:t>Tạo Job</a:t>
            </a:r>
          </a:p>
        </p:txBody>
      </p:sp>
      <p:sp>
        <p:nvSpPr>
          <p:cNvPr id="224" name="Job là mỗi công việc cần thực hiện trong queue, để tạo job ta sử dụng lệnh sau"/>
          <p:cNvSpPr txBox="1">
            <a:spLocks noGrp="1"/>
          </p:cNvSpPr>
          <p:nvPr>
            <p:ph type="body" sz="quarter" idx="1"/>
          </p:nvPr>
        </p:nvSpPr>
        <p:spPr>
          <a:xfrm>
            <a:off x="818713" y="2222287"/>
            <a:ext cx="10554574" cy="810638"/>
          </a:xfrm>
          <a:prstGeom prst="rect">
            <a:avLst/>
          </a:prstGeom>
        </p:spPr>
        <p:txBody>
          <a:bodyPr/>
          <a:lstStyle>
            <a:lvl1pPr>
              <a:defRPr>
                <a:latin typeface="Arial"/>
                <a:ea typeface="Arial"/>
                <a:cs typeface="Arial"/>
                <a:sym typeface="Arial"/>
              </a:defRPr>
            </a:lvl1pPr>
          </a:lstStyle>
          <a:p>
            <a:r>
              <a:t>Job là mỗi công việc cần thực hiện trong queue, để tạo job ta sử dụng lệnh sau </a:t>
            </a:r>
          </a:p>
        </p:txBody>
      </p:sp>
      <p:sp>
        <p:nvSpPr>
          <p:cNvPr id="225" name="php artisan make:job SendEmail"/>
          <p:cNvSpPr/>
          <p:nvPr/>
        </p:nvSpPr>
        <p:spPr>
          <a:xfrm>
            <a:off x="486997" y="3119264"/>
            <a:ext cx="10529748" cy="1436619"/>
          </a:xfrm>
          <a:prstGeom prst="roundRect">
            <a:avLst>
              <a:gd name="adj" fmla="val 15000"/>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a:latin typeface="Arial"/>
                <a:ea typeface="Arial"/>
                <a:cs typeface="Arial"/>
                <a:sym typeface="Arial"/>
              </a:defRPr>
            </a:lvl1pPr>
          </a:lstStyle>
          <a:p>
            <a:r>
              <a:rPr dirty="0"/>
              <a:t>     </a:t>
            </a:r>
            <a:r>
              <a:rPr dirty="0" err="1"/>
              <a:t>php</a:t>
            </a:r>
            <a:r>
              <a:rPr dirty="0"/>
              <a:t> artisan </a:t>
            </a:r>
            <a:r>
              <a:rPr dirty="0" err="1"/>
              <a:t>make:job</a:t>
            </a:r>
            <a:r>
              <a:rPr dirty="0"/>
              <a:t> </a:t>
            </a:r>
            <a:r>
              <a:rPr dirty="0" err="1"/>
              <a:t>SendEmail</a:t>
            </a:r>
            <a:endParaRPr dirty="0"/>
          </a:p>
        </p:txBody>
      </p:sp>
      <p:sp>
        <p:nvSpPr>
          <p:cNvPr id="226" name="Lệnh trên sẽ tạo một file Job nằm ở thư mục app/Job"/>
          <p:cNvSpPr txBox="1"/>
          <p:nvPr/>
        </p:nvSpPr>
        <p:spPr>
          <a:xfrm>
            <a:off x="818712" y="4640480"/>
            <a:ext cx="10554573" cy="810638"/>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latin typeface="Arial"/>
                <a:ea typeface="Arial"/>
                <a:cs typeface="Arial"/>
                <a:sym typeface="Arial"/>
              </a:defRPr>
            </a:lvl1pPr>
          </a:lstStyle>
          <a:p>
            <a:r>
              <a:t>Lệnh trên sẽ tạo một file Job nằm ở thư mục app/Job</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ạo job"/>
          <p:cNvSpPr txBox="1">
            <a:spLocks noGrp="1"/>
          </p:cNvSpPr>
          <p:nvPr>
            <p:ph type="title"/>
          </p:nvPr>
        </p:nvSpPr>
        <p:spPr>
          <a:prstGeom prst="rect">
            <a:avLst/>
          </a:prstGeom>
        </p:spPr>
        <p:txBody>
          <a:bodyPr/>
          <a:lstStyle>
            <a:lvl1pPr>
              <a:defRPr>
                <a:latin typeface="Arial"/>
                <a:ea typeface="Arial"/>
                <a:cs typeface="Arial"/>
                <a:sym typeface="Arial"/>
              </a:defRPr>
            </a:lvl1pPr>
          </a:lstStyle>
          <a:p>
            <a:r>
              <a:t>Tạo job</a:t>
            </a:r>
          </a:p>
        </p:txBody>
      </p:sp>
      <p:sp>
        <p:nvSpPr>
          <p:cNvPr id="229" name="Trong job class chứa hàm handle(), hàm này chứa code xử lý nghiệp vụ"/>
          <p:cNvSpPr txBox="1">
            <a:spLocks noGrp="1"/>
          </p:cNvSpPr>
          <p:nvPr>
            <p:ph type="body" sz="quarter" idx="1"/>
          </p:nvPr>
        </p:nvSpPr>
        <p:spPr>
          <a:xfrm>
            <a:off x="818712" y="2222287"/>
            <a:ext cx="10009414" cy="862807"/>
          </a:xfrm>
          <a:prstGeom prst="rect">
            <a:avLst/>
          </a:prstGeom>
        </p:spPr>
        <p:txBody>
          <a:bodyPr/>
          <a:lstStyle>
            <a:lvl1pPr>
              <a:defRPr>
                <a:latin typeface="Arial"/>
                <a:ea typeface="Arial"/>
                <a:cs typeface="Arial"/>
                <a:sym typeface="Arial"/>
              </a:defRPr>
            </a:lvl1pPr>
          </a:lstStyle>
          <a:p>
            <a:r>
              <a:t>Trong job class chứa hàm handle(), hàm này chứa code xử lý nghiệp vụ </a:t>
            </a:r>
          </a:p>
        </p:txBody>
      </p:sp>
      <p:pic>
        <p:nvPicPr>
          <p:cNvPr id="230" name="pasted-image.png" descr="pasted-image.png"/>
          <p:cNvPicPr>
            <a:picLocks noChangeAspect="1"/>
          </p:cNvPicPr>
          <p:nvPr/>
        </p:nvPicPr>
        <p:blipFill>
          <a:blip r:embed="rId2"/>
          <a:stretch>
            <a:fillRect/>
          </a:stretch>
        </p:blipFill>
        <p:spPr>
          <a:xfrm>
            <a:off x="355600" y="3285404"/>
            <a:ext cx="11480800" cy="294640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hực thi job"/>
          <p:cNvSpPr txBox="1">
            <a:spLocks noGrp="1"/>
          </p:cNvSpPr>
          <p:nvPr>
            <p:ph type="title"/>
          </p:nvPr>
        </p:nvSpPr>
        <p:spPr>
          <a:prstGeom prst="rect">
            <a:avLst/>
          </a:prstGeom>
        </p:spPr>
        <p:txBody>
          <a:bodyPr/>
          <a:lstStyle>
            <a:lvl1pPr>
              <a:defRPr>
                <a:latin typeface="Arial"/>
                <a:ea typeface="Arial"/>
                <a:cs typeface="Arial"/>
                <a:sym typeface="Arial"/>
              </a:defRPr>
            </a:lvl1pPr>
          </a:lstStyle>
          <a:p>
            <a:r>
              <a:t>Thực thi job</a:t>
            </a:r>
          </a:p>
        </p:txBody>
      </p:sp>
      <p:sp>
        <p:nvSpPr>
          <p:cNvPr id="233" name="Để thực thi một job ta gọi lệnh dispatch() với tham số nhận vào là instance của Job Class, lệnh dispatch sẽ đẩy job vào hàng đợi trong DB"/>
          <p:cNvSpPr txBox="1">
            <a:spLocks noGrp="1"/>
          </p:cNvSpPr>
          <p:nvPr>
            <p:ph type="body" sz="quarter" idx="1"/>
          </p:nvPr>
        </p:nvSpPr>
        <p:spPr>
          <a:xfrm>
            <a:off x="724945" y="2222287"/>
            <a:ext cx="10648342" cy="925828"/>
          </a:xfrm>
          <a:prstGeom prst="rect">
            <a:avLst/>
          </a:prstGeom>
        </p:spPr>
        <p:txBody>
          <a:bodyPr/>
          <a:lstStyle>
            <a:lvl1pPr>
              <a:defRPr>
                <a:latin typeface="Arial"/>
                <a:ea typeface="Arial"/>
                <a:cs typeface="Arial"/>
                <a:sym typeface="Arial"/>
              </a:defRPr>
            </a:lvl1pPr>
          </a:lstStyle>
          <a:p>
            <a:r>
              <a:t>Để thực thi một job ta gọi lệnh dispatch() với tham số nhận vào là instance của Job Class, lệnh dispatch sẽ đẩy job vào hàng đợi trong DB</a:t>
            </a:r>
          </a:p>
        </p:txBody>
      </p:sp>
      <p:pic>
        <p:nvPicPr>
          <p:cNvPr id="234" name="pasted-image.png" descr="pasted-image.png"/>
          <p:cNvPicPr>
            <a:picLocks noChangeAspect="1"/>
          </p:cNvPicPr>
          <p:nvPr/>
        </p:nvPicPr>
        <p:blipFill>
          <a:blip r:embed="rId2"/>
          <a:stretch>
            <a:fillRect/>
          </a:stretch>
        </p:blipFill>
        <p:spPr>
          <a:xfrm>
            <a:off x="750184" y="3136900"/>
            <a:ext cx="5753101" cy="584200"/>
          </a:xfrm>
          <a:prstGeom prst="rect">
            <a:avLst/>
          </a:prstGeom>
          <a:ln w="12700">
            <a:miter lim="400000"/>
          </a:ln>
        </p:spPr>
      </p:pic>
      <p:sp>
        <p:nvSpPr>
          <p:cNvPr id="235" name="Lệnh dispatch cho phép trì hoãn job trong khoảng thời gian nào đó bằng cách gọi nối hàm delay như sau"/>
          <p:cNvSpPr txBox="1"/>
          <p:nvPr/>
        </p:nvSpPr>
        <p:spPr>
          <a:xfrm>
            <a:off x="724945" y="3821349"/>
            <a:ext cx="10648342" cy="925829"/>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latin typeface="Arial"/>
                <a:ea typeface="Arial"/>
                <a:cs typeface="Arial"/>
                <a:sym typeface="Arial"/>
              </a:defRPr>
            </a:lvl1pPr>
          </a:lstStyle>
          <a:p>
            <a:r>
              <a:t>Lệnh dispatch cho phép trì hoãn job trong khoảng thời gian nào đó bằng cách gọi nối hàm delay như sau </a:t>
            </a:r>
          </a:p>
        </p:txBody>
      </p:sp>
      <p:pic>
        <p:nvPicPr>
          <p:cNvPr id="236" name="pasted-image.png" descr="pasted-image.png"/>
          <p:cNvPicPr>
            <a:picLocks noChangeAspect="1"/>
          </p:cNvPicPr>
          <p:nvPr/>
        </p:nvPicPr>
        <p:blipFill>
          <a:blip r:embed="rId3"/>
          <a:stretch>
            <a:fillRect/>
          </a:stretch>
        </p:blipFill>
        <p:spPr>
          <a:xfrm>
            <a:off x="851462" y="4962342"/>
            <a:ext cx="9563101" cy="85090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hực thi queue"/>
          <p:cNvSpPr txBox="1">
            <a:spLocks noGrp="1"/>
          </p:cNvSpPr>
          <p:nvPr>
            <p:ph type="title"/>
          </p:nvPr>
        </p:nvSpPr>
        <p:spPr>
          <a:prstGeom prst="rect">
            <a:avLst/>
          </a:prstGeom>
        </p:spPr>
        <p:txBody>
          <a:bodyPr/>
          <a:lstStyle>
            <a:lvl1pPr>
              <a:defRPr>
                <a:latin typeface="Arial"/>
                <a:ea typeface="Arial"/>
                <a:cs typeface="Arial"/>
                <a:sym typeface="Arial"/>
              </a:defRPr>
            </a:lvl1pPr>
          </a:lstStyle>
          <a:p>
            <a:r>
              <a:t>Thực thi queue</a:t>
            </a:r>
          </a:p>
        </p:txBody>
      </p:sp>
      <p:sp>
        <p:nvSpPr>
          <p:cNvPr id="239" name="Để thực thi queue ta sử dụng lệnh terminal sau"/>
          <p:cNvSpPr txBox="1">
            <a:spLocks noGrp="1"/>
          </p:cNvSpPr>
          <p:nvPr>
            <p:ph type="body" sz="quarter" idx="1"/>
          </p:nvPr>
        </p:nvSpPr>
        <p:spPr>
          <a:xfrm>
            <a:off x="818710" y="2222287"/>
            <a:ext cx="10554580" cy="524609"/>
          </a:xfrm>
          <a:prstGeom prst="rect">
            <a:avLst/>
          </a:prstGeom>
        </p:spPr>
        <p:txBody>
          <a:bodyPr/>
          <a:lstStyle>
            <a:lvl1pPr>
              <a:defRPr>
                <a:latin typeface="Arial"/>
                <a:ea typeface="Arial"/>
                <a:cs typeface="Arial"/>
                <a:sym typeface="Arial"/>
              </a:defRPr>
            </a:lvl1pPr>
          </a:lstStyle>
          <a:p>
            <a:r>
              <a:t>Để thực thi queue ta sử dụng lệnh terminal sau</a:t>
            </a:r>
          </a:p>
        </p:txBody>
      </p:sp>
      <p:sp>
        <p:nvSpPr>
          <p:cNvPr id="240" name="php artisan queue:work"/>
          <p:cNvSpPr/>
          <p:nvPr/>
        </p:nvSpPr>
        <p:spPr>
          <a:xfrm>
            <a:off x="842998" y="2794000"/>
            <a:ext cx="10342586" cy="1201183"/>
          </a:xfrm>
          <a:prstGeom prst="roundRect">
            <a:avLst>
              <a:gd name="adj" fmla="val 15859"/>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8">
              <a:defRPr>
                <a:latin typeface="Arial"/>
                <a:ea typeface="Arial"/>
                <a:cs typeface="Arial"/>
                <a:sym typeface="Arial"/>
              </a:defRPr>
            </a:pPr>
            <a:r>
              <a:t>php artisan queue:work</a:t>
            </a:r>
          </a:p>
        </p:txBody>
      </p:sp>
      <p:sp>
        <p:nvSpPr>
          <p:cNvPr id="241" name="Tham số tuỳ chọn  --tries=3: Định nghĩa số lần xử lý job trước khi job bị fail. Bạn cũng có thể định nghĩa biến này trong job.…"/>
          <p:cNvSpPr txBox="1"/>
          <p:nvPr/>
        </p:nvSpPr>
        <p:spPr>
          <a:xfrm>
            <a:off x="787591" y="4181426"/>
            <a:ext cx="10616818" cy="2233437"/>
          </a:xfrm>
          <a:prstGeom prst="rect">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Arial"/>
                <a:ea typeface="Arial"/>
                <a:cs typeface="Arial"/>
                <a:sym typeface="Arial"/>
              </a:defRPr>
            </a:pPr>
            <a:r>
              <a:t>Tham số tuỳ chọn</a:t>
            </a:r>
            <a:br/>
            <a:br/>
            <a:r>
              <a:t>--tries=3: Định nghĩa số lần xử lý job trước khi job bị fail. Bạn cũng có thể định nghĩa biến này trong job.</a:t>
            </a:r>
          </a:p>
          <a:p>
            <a:pPr>
              <a:defRPr>
                <a:latin typeface="Arial"/>
                <a:ea typeface="Arial"/>
                <a:cs typeface="Arial"/>
                <a:sym typeface="Arial"/>
              </a:defRPr>
            </a:pPr>
            <a:r>
              <a:t>--timeout=30: Định nghĩa thời gian tối đa job có thể chạy trong queue.</a:t>
            </a:r>
          </a:p>
          <a:p>
            <a:pPr>
              <a:defRPr>
                <a:latin typeface="Arial"/>
                <a:ea typeface="Arial"/>
                <a:cs typeface="Arial"/>
                <a:sym typeface="Arial"/>
              </a:defRPr>
            </a:pPr>
            <a:r>
              <a:t>--once: Định nghĩa worker chỉ lắng nghe và xử lý 1 job duy nhất.</a:t>
            </a:r>
          </a:p>
          <a:p>
            <a:pPr>
              <a:defRPr>
                <a:latin typeface="Arial"/>
                <a:ea typeface="Arial"/>
                <a:cs typeface="Arial"/>
                <a:sym typeface="Arial"/>
              </a:defRPr>
            </a:pPr>
            <a:r>
              <a:t>Bạn có thể truyền cụ thể driver mà worker này sẽ lắng nghe như : redis, sqs, ...</a:t>
            </a:r>
          </a:p>
          <a:p>
            <a:pPr>
              <a:defRPr>
                <a:latin typeface="Arial"/>
                <a:ea typeface="Arial"/>
                <a:cs typeface="Arial"/>
                <a:sym typeface="Arial"/>
              </a:defRPr>
            </a:pPr>
            <a:r>
              <a:t>--queue=name: Chỉ rõ tên queue mà worker sẽ nghe.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ấu hình supervisor trên VPS"/>
          <p:cNvSpPr txBox="1">
            <a:spLocks noGrp="1"/>
          </p:cNvSpPr>
          <p:nvPr>
            <p:ph type="title"/>
          </p:nvPr>
        </p:nvSpPr>
        <p:spPr>
          <a:prstGeom prst="rect">
            <a:avLst/>
          </a:prstGeom>
        </p:spPr>
        <p:txBody>
          <a:bodyPr/>
          <a:lstStyle/>
          <a:p>
            <a:r>
              <a:t>Cấu hình supervisor trên VPS</a:t>
            </a:r>
          </a:p>
        </p:txBody>
      </p:sp>
      <p:sp>
        <p:nvSpPr>
          <p:cNvPr id="244" name="Thực tế để queue có thể chạy liên tục ta cần phải chạy lệnh php artisan queue:work liên tục trong VPS, để làm được điều này ta sử dụng một kỹ thuật gọi là supervisor trong VPS,…"/>
          <p:cNvSpPr txBox="1">
            <a:spLocks noGrp="1"/>
          </p:cNvSpPr>
          <p:nvPr>
            <p:ph type="body" idx="1"/>
          </p:nvPr>
        </p:nvSpPr>
        <p:spPr>
          <a:prstGeom prst="rect">
            <a:avLst/>
          </a:prstGeom>
        </p:spPr>
        <p:txBody>
          <a:bodyPr/>
          <a:lstStyle/>
          <a:p>
            <a:pPr>
              <a:defRPr>
                <a:latin typeface="Arial"/>
                <a:ea typeface="Arial"/>
                <a:cs typeface="Arial"/>
                <a:sym typeface="Arial"/>
              </a:defRPr>
            </a:pPr>
            <a:r>
              <a:rPr dirty="0" err="1"/>
              <a:t>Thực</a:t>
            </a:r>
            <a:r>
              <a:rPr dirty="0"/>
              <a:t> </a:t>
            </a:r>
            <a:r>
              <a:rPr dirty="0" err="1"/>
              <a:t>tế</a:t>
            </a:r>
            <a:r>
              <a:rPr dirty="0"/>
              <a:t> </a:t>
            </a:r>
            <a:r>
              <a:rPr dirty="0" err="1"/>
              <a:t>để</a:t>
            </a:r>
            <a:r>
              <a:rPr dirty="0"/>
              <a:t> queue </a:t>
            </a:r>
            <a:r>
              <a:rPr dirty="0" err="1"/>
              <a:t>có</a:t>
            </a:r>
            <a:r>
              <a:rPr dirty="0"/>
              <a:t> </a:t>
            </a:r>
            <a:r>
              <a:rPr dirty="0" err="1"/>
              <a:t>thể</a:t>
            </a:r>
            <a:r>
              <a:rPr dirty="0"/>
              <a:t> </a:t>
            </a:r>
            <a:r>
              <a:rPr dirty="0" err="1"/>
              <a:t>chạy</a:t>
            </a:r>
            <a:r>
              <a:rPr dirty="0"/>
              <a:t> </a:t>
            </a:r>
            <a:r>
              <a:rPr dirty="0" err="1"/>
              <a:t>liên</a:t>
            </a:r>
            <a:r>
              <a:rPr dirty="0"/>
              <a:t> </a:t>
            </a:r>
            <a:r>
              <a:rPr dirty="0" err="1"/>
              <a:t>tục</a:t>
            </a:r>
            <a:r>
              <a:rPr dirty="0"/>
              <a:t> ta </a:t>
            </a:r>
            <a:r>
              <a:rPr dirty="0" err="1"/>
              <a:t>cần</a:t>
            </a:r>
            <a:r>
              <a:rPr dirty="0"/>
              <a:t> </a:t>
            </a:r>
            <a:r>
              <a:rPr dirty="0" err="1"/>
              <a:t>phải</a:t>
            </a:r>
            <a:r>
              <a:rPr dirty="0"/>
              <a:t> </a:t>
            </a:r>
            <a:r>
              <a:rPr dirty="0" err="1"/>
              <a:t>chạy</a:t>
            </a:r>
            <a:r>
              <a:rPr dirty="0"/>
              <a:t> </a:t>
            </a:r>
            <a:r>
              <a:rPr dirty="0" err="1"/>
              <a:t>lệnh</a:t>
            </a:r>
            <a:r>
              <a:rPr dirty="0"/>
              <a:t> </a:t>
            </a:r>
            <a:r>
              <a:rPr dirty="0" err="1"/>
              <a:t>php</a:t>
            </a:r>
            <a:r>
              <a:rPr dirty="0"/>
              <a:t> artisan </a:t>
            </a:r>
            <a:r>
              <a:rPr dirty="0" err="1"/>
              <a:t>queue:work</a:t>
            </a:r>
            <a:r>
              <a:rPr dirty="0"/>
              <a:t> </a:t>
            </a:r>
            <a:r>
              <a:rPr dirty="0" err="1"/>
              <a:t>liên</a:t>
            </a:r>
            <a:r>
              <a:rPr dirty="0"/>
              <a:t> </a:t>
            </a:r>
            <a:r>
              <a:rPr dirty="0" err="1"/>
              <a:t>tục</a:t>
            </a:r>
            <a:r>
              <a:rPr dirty="0"/>
              <a:t> </a:t>
            </a:r>
            <a:r>
              <a:rPr dirty="0" err="1"/>
              <a:t>trong</a:t>
            </a:r>
            <a:r>
              <a:rPr dirty="0"/>
              <a:t> VPS, </a:t>
            </a:r>
            <a:r>
              <a:rPr dirty="0" err="1"/>
              <a:t>để</a:t>
            </a:r>
            <a:r>
              <a:rPr dirty="0"/>
              <a:t> </a:t>
            </a:r>
            <a:r>
              <a:rPr dirty="0" err="1"/>
              <a:t>làm</a:t>
            </a:r>
            <a:r>
              <a:rPr dirty="0"/>
              <a:t> </a:t>
            </a:r>
            <a:r>
              <a:rPr dirty="0" err="1"/>
              <a:t>được</a:t>
            </a:r>
            <a:r>
              <a:rPr dirty="0"/>
              <a:t> </a:t>
            </a:r>
            <a:r>
              <a:rPr dirty="0" err="1"/>
              <a:t>điều</a:t>
            </a:r>
            <a:r>
              <a:rPr dirty="0"/>
              <a:t> </a:t>
            </a:r>
            <a:r>
              <a:rPr dirty="0" err="1"/>
              <a:t>này</a:t>
            </a:r>
            <a:r>
              <a:rPr dirty="0"/>
              <a:t> ta </a:t>
            </a:r>
            <a:r>
              <a:rPr dirty="0" err="1"/>
              <a:t>sử</a:t>
            </a:r>
            <a:r>
              <a:rPr dirty="0"/>
              <a:t> </a:t>
            </a:r>
            <a:r>
              <a:rPr dirty="0" err="1"/>
              <a:t>dụng</a:t>
            </a:r>
            <a:r>
              <a:rPr dirty="0"/>
              <a:t> </a:t>
            </a:r>
            <a:r>
              <a:rPr dirty="0" err="1"/>
              <a:t>một</a:t>
            </a:r>
            <a:r>
              <a:rPr dirty="0"/>
              <a:t> </a:t>
            </a:r>
            <a:r>
              <a:rPr dirty="0" err="1"/>
              <a:t>kỹ</a:t>
            </a:r>
            <a:r>
              <a:rPr dirty="0"/>
              <a:t> </a:t>
            </a:r>
            <a:r>
              <a:rPr dirty="0" err="1"/>
              <a:t>thuật</a:t>
            </a:r>
            <a:r>
              <a:rPr dirty="0"/>
              <a:t> </a:t>
            </a:r>
            <a:r>
              <a:rPr dirty="0" err="1"/>
              <a:t>gọi</a:t>
            </a:r>
            <a:r>
              <a:rPr dirty="0"/>
              <a:t> </a:t>
            </a:r>
            <a:r>
              <a:rPr dirty="0" err="1"/>
              <a:t>là</a:t>
            </a:r>
            <a:r>
              <a:rPr dirty="0"/>
              <a:t> supervisor </a:t>
            </a:r>
            <a:r>
              <a:rPr dirty="0" err="1"/>
              <a:t>trong</a:t>
            </a:r>
            <a:r>
              <a:rPr dirty="0"/>
              <a:t> VPS, </a:t>
            </a:r>
          </a:p>
          <a:p>
            <a:pPr>
              <a:defRPr>
                <a:latin typeface="Arial"/>
                <a:ea typeface="Arial"/>
                <a:cs typeface="Arial"/>
                <a:sym typeface="Arial"/>
              </a:defRPr>
            </a:pPr>
            <a:r>
              <a:rPr dirty="0"/>
              <a:t>Supervisor </a:t>
            </a:r>
            <a:r>
              <a:rPr dirty="0" err="1"/>
              <a:t>cho</a:t>
            </a:r>
            <a:r>
              <a:rPr dirty="0"/>
              <a:t> </a:t>
            </a:r>
            <a:r>
              <a:rPr dirty="0" err="1"/>
              <a:t>phép</a:t>
            </a:r>
            <a:r>
              <a:rPr dirty="0"/>
              <a:t> </a:t>
            </a:r>
            <a:r>
              <a:rPr dirty="0" err="1"/>
              <a:t>bạn</a:t>
            </a:r>
            <a:r>
              <a:rPr dirty="0"/>
              <a:t> </a:t>
            </a:r>
            <a:r>
              <a:rPr dirty="0" err="1"/>
              <a:t>chạy</a:t>
            </a:r>
            <a:r>
              <a:rPr dirty="0"/>
              <a:t> </a:t>
            </a:r>
            <a:r>
              <a:rPr dirty="0" err="1"/>
              <a:t>một</a:t>
            </a:r>
            <a:r>
              <a:rPr dirty="0"/>
              <a:t> file batch, script </a:t>
            </a:r>
            <a:r>
              <a:rPr dirty="0" err="1"/>
              <a:t>ngầm</a:t>
            </a:r>
            <a:r>
              <a:rPr dirty="0"/>
              <a:t> </a:t>
            </a:r>
            <a:r>
              <a:rPr dirty="0" err="1"/>
              <a:t>trong</a:t>
            </a:r>
            <a:r>
              <a:rPr dirty="0"/>
              <a:t> </a:t>
            </a:r>
            <a:r>
              <a:rPr dirty="0" err="1"/>
              <a:t>một</a:t>
            </a:r>
            <a:r>
              <a:rPr dirty="0"/>
              <a:t> </a:t>
            </a:r>
            <a:r>
              <a:rPr dirty="0" err="1"/>
              <a:t>luồng</a:t>
            </a:r>
            <a:r>
              <a:rPr dirty="0"/>
              <a:t> </a:t>
            </a:r>
            <a:r>
              <a:rPr dirty="0" err="1"/>
              <a:t>của</a:t>
            </a:r>
            <a:r>
              <a:rPr dirty="0"/>
              <a:t> VPS, </a:t>
            </a:r>
            <a:r>
              <a:rPr dirty="0" err="1"/>
              <a:t>tự</a:t>
            </a:r>
            <a:r>
              <a:rPr dirty="0"/>
              <a:t> </a:t>
            </a:r>
            <a:r>
              <a:rPr dirty="0" err="1"/>
              <a:t>động</a:t>
            </a:r>
            <a:r>
              <a:rPr dirty="0"/>
              <a:t> </a:t>
            </a:r>
            <a:r>
              <a:rPr dirty="0" err="1"/>
              <a:t>chạy</a:t>
            </a:r>
            <a:r>
              <a:rPr dirty="0"/>
              <a:t> </a:t>
            </a:r>
            <a:r>
              <a:rPr dirty="0" err="1"/>
              <a:t>các</a:t>
            </a:r>
            <a:r>
              <a:rPr dirty="0"/>
              <a:t> </a:t>
            </a:r>
            <a:r>
              <a:rPr dirty="0" err="1"/>
              <a:t>luồng</a:t>
            </a:r>
            <a:r>
              <a:rPr dirty="0"/>
              <a:t> </a:t>
            </a:r>
            <a:r>
              <a:rPr dirty="0" err="1"/>
              <a:t>nếu</a:t>
            </a:r>
            <a:r>
              <a:rPr dirty="0"/>
              <a:t> </a:t>
            </a:r>
            <a:r>
              <a:rPr dirty="0" err="1"/>
              <a:t>nó</a:t>
            </a:r>
            <a:r>
              <a:rPr dirty="0"/>
              <a:t> </a:t>
            </a:r>
            <a:r>
              <a:rPr dirty="0" err="1"/>
              <a:t>bị</a:t>
            </a:r>
            <a:r>
              <a:rPr dirty="0"/>
              <a:t> </a:t>
            </a:r>
            <a:r>
              <a:rPr dirty="0" err="1"/>
              <a:t>lỗi</a:t>
            </a:r>
            <a:r>
              <a:rPr dirty="0"/>
              <a:t>, </a:t>
            </a:r>
            <a:r>
              <a:rPr dirty="0" err="1"/>
              <a:t>từ</a:t>
            </a:r>
            <a:r>
              <a:rPr dirty="0"/>
              <a:t> </a:t>
            </a:r>
            <a:r>
              <a:rPr dirty="0" err="1"/>
              <a:t>đó</a:t>
            </a:r>
            <a:r>
              <a:rPr dirty="0"/>
              <a:t> </a:t>
            </a:r>
            <a:r>
              <a:rPr dirty="0" err="1"/>
              <a:t>bạn</a:t>
            </a:r>
            <a:r>
              <a:rPr dirty="0"/>
              <a:t> </a:t>
            </a:r>
            <a:r>
              <a:rPr dirty="0" err="1"/>
              <a:t>có</a:t>
            </a:r>
            <a:r>
              <a:rPr dirty="0"/>
              <a:t> </a:t>
            </a:r>
            <a:r>
              <a:rPr dirty="0" err="1"/>
              <a:t>thể</a:t>
            </a:r>
            <a:r>
              <a:rPr dirty="0"/>
              <a:t> </a:t>
            </a:r>
            <a:r>
              <a:rPr dirty="0" err="1"/>
              <a:t>luôn</a:t>
            </a:r>
            <a:r>
              <a:rPr dirty="0"/>
              <a:t> </a:t>
            </a:r>
            <a:r>
              <a:rPr dirty="0" err="1"/>
              <a:t>luôn</a:t>
            </a:r>
            <a:r>
              <a:rPr dirty="0"/>
              <a:t> </a:t>
            </a:r>
            <a:r>
              <a:rPr dirty="0" err="1"/>
              <a:t>chạy</a:t>
            </a:r>
            <a:r>
              <a:rPr dirty="0"/>
              <a:t> queue </a:t>
            </a:r>
            <a:r>
              <a:rPr dirty="0" err="1"/>
              <a:t>ngầm</a:t>
            </a:r>
            <a:r>
              <a:rPr dirty="0"/>
              <a:t> </a:t>
            </a:r>
            <a:r>
              <a:rPr dirty="0" err="1"/>
              <a:t>trong</a:t>
            </a:r>
            <a:r>
              <a:rPr dirty="0"/>
              <a:t> VPS</a:t>
            </a:r>
          </a:p>
          <a:p>
            <a:pPr>
              <a:defRPr>
                <a:latin typeface="Arial"/>
                <a:ea typeface="Arial"/>
                <a:cs typeface="Arial"/>
                <a:sym typeface="Arial"/>
              </a:defRPr>
            </a:pPr>
            <a:r>
              <a:rPr dirty="0" err="1"/>
              <a:t>Bạn</a:t>
            </a:r>
            <a:r>
              <a:rPr dirty="0"/>
              <a:t> </a:t>
            </a:r>
            <a:r>
              <a:rPr dirty="0" err="1"/>
              <a:t>có</a:t>
            </a:r>
            <a:r>
              <a:rPr dirty="0"/>
              <a:t> </a:t>
            </a:r>
            <a:r>
              <a:rPr dirty="0" err="1"/>
              <a:t>thể</a:t>
            </a:r>
            <a:r>
              <a:rPr dirty="0"/>
              <a:t> </a:t>
            </a:r>
            <a:r>
              <a:rPr dirty="0" err="1"/>
              <a:t>xem</a:t>
            </a:r>
            <a:r>
              <a:rPr dirty="0"/>
              <a:t> </a:t>
            </a:r>
            <a:r>
              <a:rPr dirty="0" err="1"/>
              <a:t>cách</a:t>
            </a:r>
            <a:r>
              <a:rPr dirty="0"/>
              <a:t> </a:t>
            </a:r>
            <a:r>
              <a:rPr dirty="0" err="1"/>
              <a:t>cấu</a:t>
            </a:r>
            <a:r>
              <a:rPr dirty="0"/>
              <a:t> </a:t>
            </a:r>
            <a:r>
              <a:rPr dirty="0" err="1"/>
              <a:t>hình</a:t>
            </a:r>
            <a:r>
              <a:rPr dirty="0"/>
              <a:t> supervisor </a:t>
            </a:r>
            <a:r>
              <a:rPr dirty="0" err="1"/>
              <a:t>để</a:t>
            </a:r>
            <a:r>
              <a:rPr dirty="0"/>
              <a:t> </a:t>
            </a:r>
            <a:r>
              <a:rPr dirty="0" err="1"/>
              <a:t>chạy</a:t>
            </a:r>
            <a:r>
              <a:rPr dirty="0"/>
              <a:t> queue ở </a:t>
            </a:r>
            <a:r>
              <a:rPr dirty="0" err="1"/>
              <a:t>đây</a:t>
            </a:r>
            <a:r>
              <a:rPr dirty="0"/>
              <a:t> </a:t>
            </a:r>
          </a:p>
          <a:p>
            <a:pPr>
              <a:defRPr>
                <a:latin typeface="Arial"/>
                <a:ea typeface="Arial"/>
                <a:cs typeface="Arial"/>
                <a:sym typeface="Arial"/>
              </a:defRPr>
            </a:pPr>
            <a:r>
              <a:rPr u="sng" dirty="0">
                <a:solidFill>
                  <a:srgbClr val="8F8F8F"/>
                </a:solidFill>
                <a:uFill>
                  <a:solidFill>
                    <a:srgbClr val="8F8F8F"/>
                  </a:solidFill>
                </a:uFill>
                <a:hlinkClick r:id="rId2"/>
              </a:rPr>
              <a:t>https://laravel.com/docs/8.x/queues#supervisor-configuration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r>
              <a:t>Đặt vấn đề</a:t>
            </a:r>
          </a:p>
        </p:txBody>
      </p:sp>
      <p:sp>
        <p:nvSpPr>
          <p:cNvPr id="136" name="Content Placeholder 2"/>
          <p:cNvSpPr txBox="1">
            <a:spLocks noGrp="1"/>
          </p:cNvSpPr>
          <p:nvPr>
            <p:ph type="body" idx="1"/>
          </p:nvPr>
        </p:nvSpPr>
        <p:spPr>
          <a:xfrm>
            <a:off x="818711" y="2222287"/>
            <a:ext cx="10554576" cy="3636512"/>
          </a:xfrm>
          <a:prstGeom prst="rect">
            <a:avLst/>
          </a:prstGeom>
        </p:spPr>
        <p:txBody>
          <a:bodyPr/>
          <a:lstStyle>
            <a:lvl1pPr>
              <a:defRPr>
                <a:latin typeface="Arial"/>
                <a:ea typeface="Arial"/>
                <a:cs typeface="Arial"/>
                <a:sym typeface="Arial"/>
              </a:defRPr>
            </a:lvl1pPr>
          </a:lstStyle>
          <a:p>
            <a:r>
              <a:t>Gửi mail là một tác vụ thiết yếu trong một hệ thống phần mềm, nếu dùng PHP thuần tuý việc gửi mail khá là phức tạp tuy nhiên trong Laravel, việc gửi mail đã trở nên đơn giản hơn rất nhiều nhờ tích hợp sẵn một thư viện nổi tiếng là SwiftMailer, Laravel và SwiftMailer hỗ trợ rất nhiều driver khác nhau cho phép gửi mail trực tiếp qua SMTP server hay thông qua API của Mailgun, Postmark, Amazon SES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le 1"/>
          <p:cNvSpPr txBox="1">
            <a:spLocks noGrp="1"/>
          </p:cNvSpPr>
          <p:nvPr>
            <p:ph type="title"/>
          </p:nvPr>
        </p:nvSpPr>
        <p:spPr>
          <a:xfrm>
            <a:off x="809999" y="447188"/>
            <a:ext cx="10572000" cy="970450"/>
          </a:xfrm>
          <a:prstGeom prst="rect">
            <a:avLst/>
          </a:prstGeom>
        </p:spPr>
        <p:txBody>
          <a:bodyPr/>
          <a:lstStyle/>
          <a:p>
            <a:r>
              <a:t>T</a:t>
            </a:r>
            <a:r>
              <a:rPr>
                <a:latin typeface="+mn-lt"/>
                <a:ea typeface="+mn-ea"/>
                <a:cs typeface="+mn-cs"/>
                <a:sym typeface="Helvetica"/>
              </a:rPr>
              <a:t>ổ</a:t>
            </a:r>
            <a:r>
              <a:t>ng k</a:t>
            </a:r>
            <a:r>
              <a:rPr>
                <a:latin typeface="+mn-lt"/>
                <a:ea typeface="+mn-ea"/>
                <a:cs typeface="+mn-cs"/>
                <a:sym typeface="Helvetica"/>
              </a:rPr>
              <a:t>ế</a:t>
            </a:r>
            <a:r>
              <a:t>t</a:t>
            </a:r>
          </a:p>
        </p:txBody>
      </p:sp>
      <p:sp>
        <p:nvSpPr>
          <p:cNvPr id="247" name="Content Placeholder 2"/>
          <p:cNvSpPr txBox="1">
            <a:spLocks noGrp="1"/>
          </p:cNvSpPr>
          <p:nvPr>
            <p:ph type="body" idx="1"/>
          </p:nvPr>
        </p:nvSpPr>
        <p:spPr>
          <a:xfrm>
            <a:off x="818711" y="2222287"/>
            <a:ext cx="10554576" cy="3636512"/>
          </a:xfrm>
          <a:prstGeom prst="rect">
            <a:avLst/>
          </a:prstGeom>
        </p:spPr>
        <p:txBody>
          <a:bodyPr/>
          <a:lstStyle/>
          <a:p>
            <a:pPr>
              <a:defRPr>
                <a:latin typeface="Arial"/>
                <a:ea typeface="Arial"/>
                <a:cs typeface="Arial"/>
                <a:sym typeface="Arial"/>
              </a:defRPr>
            </a:pPr>
            <a:r>
              <a:t>Cấu hình gửi mail trong Laravel</a:t>
            </a:r>
          </a:p>
          <a:p>
            <a:pPr>
              <a:defRPr>
                <a:latin typeface="Arial"/>
                <a:ea typeface="Arial"/>
                <a:cs typeface="Arial"/>
                <a:sym typeface="Arial"/>
              </a:defRPr>
            </a:pPr>
            <a:r>
              <a:t>Tạo mail template và gửi mail </a:t>
            </a:r>
          </a:p>
          <a:p>
            <a:pPr>
              <a:defRPr>
                <a:latin typeface="Arial"/>
                <a:ea typeface="Arial"/>
                <a:cs typeface="Arial"/>
                <a:sym typeface="Arial"/>
              </a:defRPr>
            </a:pPr>
            <a:r>
              <a:t>Giới thiệu về markdown, tạo mail template bằng markdown</a:t>
            </a:r>
          </a:p>
          <a:p>
            <a:pPr>
              <a:defRPr>
                <a:latin typeface="Arial"/>
                <a:ea typeface="Arial"/>
                <a:cs typeface="Arial"/>
                <a:sym typeface="Arial"/>
              </a:defRPr>
            </a:pPr>
            <a:r>
              <a:t>Tìm hiểu về queue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ựa chọn Driver"/>
          <p:cNvSpPr txBox="1">
            <a:spLocks noGrp="1"/>
          </p:cNvSpPr>
          <p:nvPr>
            <p:ph type="title"/>
          </p:nvPr>
        </p:nvSpPr>
        <p:spPr>
          <a:prstGeom prst="rect">
            <a:avLst/>
          </a:prstGeom>
        </p:spPr>
        <p:txBody>
          <a:bodyPr/>
          <a:lstStyle>
            <a:lvl1pPr>
              <a:defRPr>
                <a:latin typeface="Arial"/>
                <a:ea typeface="Arial"/>
                <a:cs typeface="Arial"/>
                <a:sym typeface="Arial"/>
              </a:defRPr>
            </a:lvl1pPr>
          </a:lstStyle>
          <a:p>
            <a:r>
              <a:t>Lựa chọn Driver </a:t>
            </a:r>
          </a:p>
        </p:txBody>
      </p:sp>
      <p:sp>
        <p:nvSpPr>
          <p:cNvPr id="139" name="Laravel hỗ trợ rất nhiều Driver gửi mail khác nhau, bạn có thể sử dụng SMTP hoặc gọi API của mailgun, Postmark, SES Amazon, tuy nhiên nếu sử dụng SMTP thì tốc độ gửi mail sẽ chậm hơn so với thông qua API của các service gửi mail, để gọi API của các mail "/>
          <p:cNvSpPr txBox="1">
            <a:spLocks noGrp="1"/>
          </p:cNvSpPr>
          <p:nvPr>
            <p:ph type="body" sz="half" idx="1"/>
          </p:nvPr>
        </p:nvSpPr>
        <p:spPr>
          <a:xfrm>
            <a:off x="818713" y="2222287"/>
            <a:ext cx="10554574" cy="1951134"/>
          </a:xfrm>
          <a:prstGeom prst="rect">
            <a:avLst/>
          </a:prstGeom>
        </p:spPr>
        <p:txBody>
          <a:bodyPr/>
          <a:lstStyle>
            <a:lvl1pPr>
              <a:defRPr>
                <a:latin typeface="Arial"/>
                <a:ea typeface="Arial"/>
                <a:cs typeface="Arial"/>
                <a:sym typeface="Arial"/>
              </a:defRPr>
            </a:lvl1pPr>
          </a:lstStyle>
          <a:p>
            <a:r>
              <a:rPr dirty="0"/>
              <a:t>Laravel </a:t>
            </a:r>
            <a:r>
              <a:rPr dirty="0" err="1"/>
              <a:t>hỗ</a:t>
            </a:r>
            <a:r>
              <a:rPr dirty="0"/>
              <a:t> </a:t>
            </a:r>
            <a:r>
              <a:rPr dirty="0" err="1"/>
              <a:t>trợ</a:t>
            </a:r>
            <a:r>
              <a:rPr dirty="0"/>
              <a:t> </a:t>
            </a:r>
            <a:r>
              <a:rPr dirty="0" err="1"/>
              <a:t>rất</a:t>
            </a:r>
            <a:r>
              <a:rPr dirty="0"/>
              <a:t> </a:t>
            </a:r>
            <a:r>
              <a:rPr dirty="0" err="1"/>
              <a:t>nhiều</a:t>
            </a:r>
            <a:r>
              <a:rPr dirty="0"/>
              <a:t> Driver </a:t>
            </a:r>
            <a:r>
              <a:rPr dirty="0" err="1"/>
              <a:t>gửi</a:t>
            </a:r>
            <a:r>
              <a:rPr dirty="0"/>
              <a:t> mail </a:t>
            </a:r>
            <a:r>
              <a:rPr dirty="0" err="1"/>
              <a:t>khác</a:t>
            </a:r>
            <a:r>
              <a:rPr dirty="0"/>
              <a:t> </a:t>
            </a:r>
            <a:r>
              <a:rPr dirty="0" err="1"/>
              <a:t>nhau</a:t>
            </a:r>
            <a:r>
              <a:rPr dirty="0"/>
              <a:t>, </a:t>
            </a:r>
            <a:r>
              <a:rPr dirty="0" err="1"/>
              <a:t>bạn</a:t>
            </a:r>
            <a:r>
              <a:rPr dirty="0"/>
              <a:t> </a:t>
            </a:r>
            <a:r>
              <a:rPr dirty="0" err="1"/>
              <a:t>có</a:t>
            </a:r>
            <a:r>
              <a:rPr dirty="0"/>
              <a:t> </a:t>
            </a:r>
            <a:r>
              <a:rPr dirty="0" err="1"/>
              <a:t>thể</a:t>
            </a:r>
            <a:r>
              <a:rPr dirty="0"/>
              <a:t> </a:t>
            </a:r>
            <a:r>
              <a:rPr dirty="0" err="1"/>
              <a:t>sử</a:t>
            </a:r>
            <a:r>
              <a:rPr dirty="0"/>
              <a:t> </a:t>
            </a:r>
            <a:r>
              <a:rPr dirty="0" err="1"/>
              <a:t>dụng</a:t>
            </a:r>
            <a:r>
              <a:rPr dirty="0"/>
              <a:t> SMTP </a:t>
            </a:r>
            <a:r>
              <a:rPr dirty="0" err="1"/>
              <a:t>hoặc</a:t>
            </a:r>
            <a:r>
              <a:rPr dirty="0"/>
              <a:t> </a:t>
            </a:r>
            <a:r>
              <a:rPr dirty="0" err="1"/>
              <a:t>gọi</a:t>
            </a:r>
            <a:r>
              <a:rPr dirty="0"/>
              <a:t> API </a:t>
            </a:r>
            <a:r>
              <a:rPr dirty="0" err="1"/>
              <a:t>của</a:t>
            </a:r>
            <a:r>
              <a:rPr dirty="0"/>
              <a:t> </a:t>
            </a:r>
            <a:r>
              <a:rPr dirty="0" err="1"/>
              <a:t>mailgun</a:t>
            </a:r>
            <a:r>
              <a:rPr dirty="0"/>
              <a:t>, Postmark, SES Amazon, </a:t>
            </a:r>
            <a:r>
              <a:rPr dirty="0" err="1"/>
              <a:t>tuy</a:t>
            </a:r>
            <a:r>
              <a:rPr dirty="0"/>
              <a:t> </a:t>
            </a:r>
            <a:r>
              <a:rPr dirty="0" err="1"/>
              <a:t>nhiên</a:t>
            </a:r>
            <a:r>
              <a:rPr dirty="0"/>
              <a:t> </a:t>
            </a:r>
            <a:r>
              <a:rPr dirty="0" err="1"/>
              <a:t>nếu</a:t>
            </a:r>
            <a:r>
              <a:rPr dirty="0"/>
              <a:t> </a:t>
            </a:r>
            <a:r>
              <a:rPr dirty="0" err="1"/>
              <a:t>sử</a:t>
            </a:r>
            <a:r>
              <a:rPr dirty="0"/>
              <a:t> </a:t>
            </a:r>
            <a:r>
              <a:rPr dirty="0" err="1"/>
              <a:t>dụng</a:t>
            </a:r>
            <a:r>
              <a:rPr dirty="0"/>
              <a:t> SMTP </a:t>
            </a:r>
            <a:r>
              <a:rPr dirty="0" err="1"/>
              <a:t>thì</a:t>
            </a:r>
            <a:r>
              <a:rPr dirty="0"/>
              <a:t> </a:t>
            </a:r>
            <a:r>
              <a:rPr dirty="0" err="1"/>
              <a:t>tốc</a:t>
            </a:r>
            <a:r>
              <a:rPr dirty="0"/>
              <a:t> </a:t>
            </a:r>
            <a:r>
              <a:rPr dirty="0" err="1"/>
              <a:t>độ</a:t>
            </a:r>
            <a:r>
              <a:rPr dirty="0"/>
              <a:t> </a:t>
            </a:r>
            <a:r>
              <a:rPr dirty="0" err="1"/>
              <a:t>gửi</a:t>
            </a:r>
            <a:r>
              <a:rPr dirty="0"/>
              <a:t> mail </a:t>
            </a:r>
            <a:r>
              <a:rPr dirty="0" err="1"/>
              <a:t>sẽ</a:t>
            </a:r>
            <a:r>
              <a:rPr dirty="0"/>
              <a:t> </a:t>
            </a:r>
            <a:r>
              <a:rPr dirty="0" err="1"/>
              <a:t>chậm</a:t>
            </a:r>
            <a:r>
              <a:rPr dirty="0"/>
              <a:t> </a:t>
            </a:r>
            <a:r>
              <a:rPr dirty="0" err="1"/>
              <a:t>hơn</a:t>
            </a:r>
            <a:r>
              <a:rPr dirty="0"/>
              <a:t> so </a:t>
            </a:r>
            <a:r>
              <a:rPr dirty="0" err="1"/>
              <a:t>với</a:t>
            </a:r>
            <a:r>
              <a:rPr dirty="0"/>
              <a:t> </a:t>
            </a:r>
            <a:r>
              <a:rPr dirty="0" err="1"/>
              <a:t>thông</a:t>
            </a:r>
            <a:r>
              <a:rPr dirty="0"/>
              <a:t> qua API </a:t>
            </a:r>
            <a:r>
              <a:rPr dirty="0" err="1"/>
              <a:t>của</a:t>
            </a:r>
            <a:r>
              <a:rPr dirty="0"/>
              <a:t> </a:t>
            </a:r>
            <a:r>
              <a:rPr dirty="0" err="1"/>
              <a:t>các</a:t>
            </a:r>
            <a:r>
              <a:rPr dirty="0"/>
              <a:t> service </a:t>
            </a:r>
            <a:r>
              <a:rPr dirty="0" err="1"/>
              <a:t>gửi</a:t>
            </a:r>
            <a:r>
              <a:rPr dirty="0"/>
              <a:t> mail, </a:t>
            </a:r>
            <a:r>
              <a:rPr dirty="0" err="1"/>
              <a:t>để</a:t>
            </a:r>
            <a:r>
              <a:rPr dirty="0"/>
              <a:t> </a:t>
            </a:r>
            <a:r>
              <a:rPr dirty="0" err="1"/>
              <a:t>gọi</a:t>
            </a:r>
            <a:r>
              <a:rPr dirty="0"/>
              <a:t> API </a:t>
            </a:r>
            <a:r>
              <a:rPr dirty="0" err="1"/>
              <a:t>của</a:t>
            </a:r>
            <a:r>
              <a:rPr dirty="0"/>
              <a:t> </a:t>
            </a:r>
            <a:r>
              <a:rPr dirty="0" err="1"/>
              <a:t>các</a:t>
            </a:r>
            <a:r>
              <a:rPr dirty="0"/>
              <a:t> mail service ta </a:t>
            </a:r>
            <a:r>
              <a:rPr dirty="0" err="1"/>
              <a:t>cần</a:t>
            </a:r>
            <a:r>
              <a:rPr dirty="0"/>
              <a:t> </a:t>
            </a:r>
            <a:r>
              <a:rPr dirty="0" err="1"/>
              <a:t>cài</a:t>
            </a:r>
            <a:r>
              <a:rPr dirty="0"/>
              <a:t> </a:t>
            </a:r>
            <a:r>
              <a:rPr dirty="0" err="1"/>
              <a:t>đặt</a:t>
            </a:r>
            <a:r>
              <a:rPr dirty="0"/>
              <a:t> </a:t>
            </a:r>
            <a:r>
              <a:rPr dirty="0" err="1"/>
              <a:t>một</a:t>
            </a:r>
            <a:r>
              <a:rPr dirty="0"/>
              <a:t> </a:t>
            </a:r>
            <a:r>
              <a:rPr dirty="0" err="1"/>
              <a:t>thư</a:t>
            </a:r>
            <a:r>
              <a:rPr dirty="0"/>
              <a:t> </a:t>
            </a:r>
            <a:r>
              <a:rPr dirty="0" err="1"/>
              <a:t>viện</a:t>
            </a:r>
            <a:r>
              <a:rPr dirty="0"/>
              <a:t> </a:t>
            </a:r>
            <a:r>
              <a:rPr dirty="0" err="1"/>
              <a:t>gọi</a:t>
            </a:r>
            <a:r>
              <a:rPr dirty="0"/>
              <a:t> API ở </a:t>
            </a:r>
            <a:r>
              <a:rPr dirty="0" err="1"/>
              <a:t>phía</a:t>
            </a:r>
            <a:r>
              <a:rPr dirty="0"/>
              <a:t> server </a:t>
            </a:r>
            <a:r>
              <a:rPr dirty="0" err="1"/>
              <a:t>là</a:t>
            </a:r>
            <a:r>
              <a:rPr dirty="0"/>
              <a:t> Guzzle </a:t>
            </a:r>
          </a:p>
        </p:txBody>
      </p:sp>
      <p:sp>
        <p:nvSpPr>
          <p:cNvPr id="140" name="composer require guzzlehttp/guzzle"/>
          <p:cNvSpPr/>
          <p:nvPr/>
        </p:nvSpPr>
        <p:spPr>
          <a:xfrm>
            <a:off x="2208217" y="4432262"/>
            <a:ext cx="7491810" cy="1558905"/>
          </a:xfrm>
          <a:prstGeom prst="roundRect">
            <a:avLst>
              <a:gd name="adj" fmla="val 15000"/>
            </a:avLst>
          </a:prstGeom>
          <a:solidFill>
            <a:srgbClr val="FFFFFF"/>
          </a:solidFill>
          <a:ln w="15875" cap="rnd">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lnSpc>
                <a:spcPts val="4900"/>
              </a:lnSpc>
              <a:defRPr sz="2600">
                <a:solidFill>
                  <a:srgbClr val="090910"/>
                </a:solidFill>
                <a:latin typeface="Arial"/>
                <a:ea typeface="Arial"/>
                <a:cs typeface="Arial"/>
                <a:sym typeface="Arial"/>
              </a:defRPr>
            </a:pPr>
            <a:r>
              <a:rPr dirty="0"/>
              <a:t>composer </a:t>
            </a:r>
            <a:r>
              <a:rPr dirty="0">
                <a:solidFill>
                  <a:srgbClr val="055472"/>
                </a:solidFill>
              </a:rPr>
              <a:t>require</a:t>
            </a:r>
            <a:r>
              <a:rPr dirty="0"/>
              <a:t> </a:t>
            </a:r>
            <a:r>
              <a:rPr dirty="0" err="1"/>
              <a:t>guzzlehttp</a:t>
            </a:r>
            <a:r>
              <a:rPr dirty="0"/>
              <a:t>/guzzle</a:t>
            </a:r>
            <a:endParaRPr dirty="0">
              <a:solidFill>
                <a:srgbClr val="CA473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r>
              <a:t>Cấu hình gửi mail thông qua SMTP</a:t>
            </a:r>
          </a:p>
        </p:txBody>
      </p:sp>
      <p:sp>
        <p:nvSpPr>
          <p:cNvPr id="143" name="Content Placeholder 2"/>
          <p:cNvSpPr txBox="1"/>
          <p:nvPr/>
        </p:nvSpPr>
        <p:spPr>
          <a:xfrm>
            <a:off x="912276" y="1867616"/>
            <a:ext cx="10367443" cy="970451"/>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defRPr>
            </a:lvl1pPr>
          </a:lstStyle>
          <a:p>
            <a:r>
              <a:t>Trước khi cấu hình gửi mail thông qua SMTP ta hãy cùng nhau tìm hiểu về giao thức SMTP </a:t>
            </a:r>
          </a:p>
        </p:txBody>
      </p:sp>
      <p:sp>
        <p:nvSpPr>
          <p:cNvPr id="144" name="Content Placeholder 2"/>
          <p:cNvSpPr txBox="1"/>
          <p:nvPr/>
        </p:nvSpPr>
        <p:spPr>
          <a:xfrm>
            <a:off x="912276" y="2243916"/>
            <a:ext cx="10367443" cy="970451"/>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342900">
              <a:spcBef>
                <a:spcPts val="600"/>
              </a:spcBef>
              <a:buClr>
                <a:schemeClr val="accent1"/>
              </a:buClr>
              <a:buSzPct val="100000"/>
              <a:buChar char=""/>
              <a:defRPr>
                <a:solidFill>
                  <a:srgbClr val="FFFFFF"/>
                </a:solidFill>
              </a:defRPr>
            </a:lvl1pPr>
          </a:lstStyle>
          <a:p>
            <a:r>
              <a:t>SMTP là một giao thức gửi mail được xây dựng trên giao thức TCP/IP với mô hình như sau </a:t>
            </a:r>
          </a:p>
        </p:txBody>
      </p:sp>
      <p:pic>
        <p:nvPicPr>
          <p:cNvPr id="145" name="smtp.png" descr="smtp.png"/>
          <p:cNvPicPr>
            <a:picLocks noChangeAspect="1"/>
          </p:cNvPicPr>
          <p:nvPr/>
        </p:nvPicPr>
        <p:blipFill>
          <a:blip r:embed="rId2"/>
          <a:srcRect/>
          <a:stretch>
            <a:fillRect/>
          </a:stretch>
        </p:blipFill>
        <p:spPr>
          <a:xfrm>
            <a:off x="3681807" y="2965067"/>
            <a:ext cx="4124001" cy="3697130"/>
          </a:xfrm>
          <a:prstGeom prst="rect">
            <a:avLst/>
          </a:prstGeom>
          <a:ln w="12700">
            <a:miter lim="400000"/>
          </a:ln>
        </p:spPr>
      </p:pic>
      <p:sp>
        <p:nvSpPr>
          <p:cNvPr id="146" name="Content Placeholder 2"/>
          <p:cNvSpPr txBox="1"/>
          <p:nvPr/>
        </p:nvSpPr>
        <p:spPr>
          <a:xfrm>
            <a:off x="1039276" y="2370916"/>
            <a:ext cx="10367443" cy="970451"/>
          </a:xfrm>
          <a:prstGeom prst="rect">
            <a:avLst/>
          </a:prstGeom>
          <a:ln w="12700">
            <a:miter lim="400000"/>
          </a:ln>
          <a:effectLst>
            <a:outerShdw blurRad="50800" dir="14400000" rotWithShape="0">
              <a:srgbClr val="000000">
                <a:alpha val="40000"/>
              </a:srgbClr>
            </a:outerShdw>
          </a:effectLst>
        </p:spPr>
        <p:txBody>
          <a:bodyPr lIns="45719" rIns="45719" anchor="ctr">
            <a:normAutofit/>
          </a:bodyPr>
          <a:lstStyle/>
          <a:p>
            <a:pPr marL="342900" indent="-342900">
              <a:spcBef>
                <a:spcPts val="600"/>
              </a:spcBef>
              <a:buClr>
                <a:schemeClr val="accent1"/>
              </a:buClr>
              <a:buSzPct val="100000"/>
              <a:buChar cha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ontent Placeholder 2"/>
          <p:cNvSpPr txBox="1"/>
          <p:nvPr/>
        </p:nvSpPr>
        <p:spPr>
          <a:xfrm>
            <a:off x="722335" y="1579114"/>
            <a:ext cx="10983925" cy="2625918"/>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marL="342900" indent="-342900">
              <a:spcBef>
                <a:spcPts val="600"/>
              </a:spcBef>
              <a:buClr>
                <a:schemeClr val="accent1"/>
              </a:buClr>
              <a:buSzPct val="100000"/>
              <a:buChar char=""/>
              <a:defRPr>
                <a:solidFill>
                  <a:srgbClr val="FFFFFF"/>
                </a:solidFill>
              </a:defRPr>
            </a:pPr>
            <a:r>
              <a:rPr dirty="0"/>
              <a:t>Giao </a:t>
            </a:r>
            <a:r>
              <a:rPr dirty="0" err="1"/>
              <a:t>thức</a:t>
            </a:r>
            <a:r>
              <a:rPr dirty="0"/>
              <a:t> SMTP </a:t>
            </a:r>
            <a:r>
              <a:rPr dirty="0" err="1"/>
              <a:t>truyền</a:t>
            </a:r>
            <a:r>
              <a:rPr dirty="0"/>
              <a:t> </a:t>
            </a:r>
            <a:r>
              <a:rPr dirty="0" err="1"/>
              <a:t>tải</a:t>
            </a:r>
            <a:r>
              <a:rPr dirty="0"/>
              <a:t> mail </a:t>
            </a:r>
            <a:r>
              <a:rPr dirty="0" err="1"/>
              <a:t>thông</a:t>
            </a:r>
            <a:r>
              <a:rPr dirty="0"/>
              <a:t> qua </a:t>
            </a:r>
            <a:r>
              <a:rPr dirty="0" err="1"/>
              <a:t>cổng</a:t>
            </a:r>
            <a:r>
              <a:rPr dirty="0"/>
              <a:t> 25 (</a:t>
            </a:r>
            <a:r>
              <a:rPr dirty="0" err="1"/>
              <a:t>không</a:t>
            </a:r>
            <a:r>
              <a:rPr dirty="0"/>
              <a:t> </a:t>
            </a:r>
            <a:r>
              <a:rPr dirty="0" err="1"/>
              <a:t>mã</a:t>
            </a:r>
            <a:r>
              <a:rPr dirty="0"/>
              <a:t> </a:t>
            </a:r>
            <a:r>
              <a:rPr dirty="0" err="1"/>
              <a:t>hoá</a:t>
            </a:r>
            <a:r>
              <a:rPr dirty="0"/>
              <a:t>) </a:t>
            </a:r>
            <a:r>
              <a:rPr dirty="0" err="1"/>
              <a:t>hoặc</a:t>
            </a:r>
            <a:r>
              <a:rPr dirty="0"/>
              <a:t> </a:t>
            </a:r>
            <a:r>
              <a:rPr dirty="0" err="1"/>
              <a:t>cổng</a:t>
            </a:r>
            <a:r>
              <a:rPr dirty="0"/>
              <a:t> 465/587 (SSL/TLS)</a:t>
            </a:r>
          </a:p>
          <a:p>
            <a:pPr marL="342900" indent="-342900">
              <a:spcBef>
                <a:spcPts val="600"/>
              </a:spcBef>
              <a:buClr>
                <a:schemeClr val="accent1"/>
              </a:buClr>
              <a:buSzPct val="100000"/>
              <a:buChar char=""/>
              <a:defRPr>
                <a:solidFill>
                  <a:srgbClr val="FFFFFF"/>
                </a:solidFill>
              </a:defRPr>
            </a:pPr>
            <a:r>
              <a:rPr dirty="0" err="1"/>
              <a:t>Để</a:t>
            </a:r>
            <a:r>
              <a:rPr dirty="0"/>
              <a:t> </a:t>
            </a:r>
            <a:r>
              <a:rPr dirty="0" err="1"/>
              <a:t>có</a:t>
            </a:r>
            <a:r>
              <a:rPr dirty="0"/>
              <a:t> </a:t>
            </a:r>
            <a:r>
              <a:rPr dirty="0" err="1"/>
              <a:t>thể</a:t>
            </a:r>
            <a:r>
              <a:rPr dirty="0"/>
              <a:t> </a:t>
            </a:r>
            <a:r>
              <a:rPr dirty="0" err="1"/>
              <a:t>gửi</a:t>
            </a:r>
            <a:r>
              <a:rPr dirty="0"/>
              <a:t> mail </a:t>
            </a:r>
            <a:r>
              <a:rPr dirty="0" err="1"/>
              <a:t>từ</a:t>
            </a:r>
            <a:r>
              <a:rPr dirty="0"/>
              <a:t> Laravel </a:t>
            </a:r>
            <a:r>
              <a:rPr dirty="0" err="1"/>
              <a:t>thông</a:t>
            </a:r>
            <a:r>
              <a:rPr dirty="0"/>
              <a:t> qua </a:t>
            </a:r>
            <a:r>
              <a:rPr dirty="0" err="1"/>
              <a:t>một</a:t>
            </a:r>
            <a:r>
              <a:rPr dirty="0"/>
              <a:t> SMTP server, ta </a:t>
            </a:r>
            <a:r>
              <a:rPr dirty="0" err="1"/>
              <a:t>cần</a:t>
            </a:r>
            <a:r>
              <a:rPr dirty="0"/>
              <a:t> </a:t>
            </a:r>
            <a:r>
              <a:rPr dirty="0" err="1"/>
              <a:t>những</a:t>
            </a:r>
            <a:r>
              <a:rPr dirty="0"/>
              <a:t> </a:t>
            </a:r>
            <a:r>
              <a:rPr dirty="0" err="1"/>
              <a:t>thông</a:t>
            </a:r>
            <a:r>
              <a:rPr dirty="0"/>
              <a:t> tin </a:t>
            </a:r>
            <a:r>
              <a:rPr dirty="0" err="1"/>
              <a:t>sau</a:t>
            </a:r>
            <a:r>
              <a:rPr dirty="0"/>
              <a:t> </a:t>
            </a:r>
          </a:p>
        </p:txBody>
      </p:sp>
      <p:sp>
        <p:nvSpPr>
          <p:cNvPr id="149" name="Cấu hình gửi mail thông qua SMTP"/>
          <p:cNvSpPr txBox="1"/>
          <p:nvPr/>
        </p:nvSpPr>
        <p:spPr>
          <a:xfrm>
            <a:off x="744100" y="769833"/>
            <a:ext cx="8543192" cy="646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000" b="1">
                <a:solidFill>
                  <a:srgbClr val="FEFEFE"/>
                </a:solidFill>
                <a:latin typeface="Arial"/>
                <a:ea typeface="Arial"/>
                <a:cs typeface="Arial"/>
                <a:sym typeface="Arial"/>
              </a:defRPr>
            </a:lvl1pPr>
          </a:lstStyle>
          <a:p>
            <a:r>
              <a:t>Cấu hình gửi mail thông qua SMTP</a:t>
            </a:r>
          </a:p>
        </p:txBody>
      </p:sp>
      <p:graphicFrame>
        <p:nvGraphicFramePr>
          <p:cNvPr id="150" name="Table 1"/>
          <p:cNvGraphicFramePr/>
          <p:nvPr/>
        </p:nvGraphicFramePr>
        <p:xfrm>
          <a:off x="1001739" y="3797510"/>
          <a:ext cx="9572172" cy="2589930"/>
        </p:xfrm>
        <a:graphic>
          <a:graphicData uri="http://schemas.openxmlformats.org/drawingml/2006/table">
            <a:tbl>
              <a:tblPr bandRow="1">
                <a:tableStyleId>{4C3C2611-4C71-4FC5-86AE-919BDF0F9419}</a:tableStyleId>
              </a:tblPr>
              <a:tblGrid>
                <a:gridCol w="4786086">
                  <a:extLst>
                    <a:ext uri="{9D8B030D-6E8A-4147-A177-3AD203B41FA5}">
                      <a16:colId xmlns:a16="http://schemas.microsoft.com/office/drawing/2014/main" val="20000"/>
                    </a:ext>
                  </a:extLst>
                </a:gridCol>
                <a:gridCol w="4786086">
                  <a:extLst>
                    <a:ext uri="{9D8B030D-6E8A-4147-A177-3AD203B41FA5}">
                      <a16:colId xmlns:a16="http://schemas.microsoft.com/office/drawing/2014/main" val="20001"/>
                    </a:ext>
                  </a:extLst>
                </a:gridCol>
              </a:tblGrid>
              <a:tr h="431655">
                <a:tc>
                  <a:txBody>
                    <a:bodyPr/>
                    <a:lstStyle/>
                    <a:p>
                      <a:pPr algn="l">
                        <a:defRPr sz="1800"/>
                      </a:pPr>
                      <a:r>
                        <a:t>Mail host</a:t>
                      </a:r>
                    </a:p>
                  </a:txBody>
                  <a:tcPr marL="0" marR="0" marT="0" marB="0" horzOverflow="overflow"/>
                </a:tc>
                <a:tc>
                  <a:txBody>
                    <a:bodyPr/>
                    <a:lstStyle/>
                    <a:p>
                      <a:pPr algn="l">
                        <a:defRPr sz="1800"/>
                      </a:pPr>
                      <a:r>
                        <a:t>Địa chỉ SMTP server</a:t>
                      </a:r>
                    </a:p>
                  </a:txBody>
                  <a:tcPr marL="0" marR="0" marT="0" marB="0" horzOverflow="overflow"/>
                </a:tc>
                <a:extLst>
                  <a:ext uri="{0D108BD9-81ED-4DB2-BD59-A6C34878D82A}">
                    <a16:rowId xmlns:a16="http://schemas.microsoft.com/office/drawing/2014/main" val="10000"/>
                  </a:ext>
                </a:extLst>
              </a:tr>
              <a:tr h="431655">
                <a:tc>
                  <a:txBody>
                    <a:bodyPr/>
                    <a:lstStyle/>
                    <a:p>
                      <a:pPr algn="l">
                        <a:defRPr sz="1800"/>
                      </a:pPr>
                      <a:r>
                        <a:rPr dirty="0"/>
                        <a:t>SMTP post</a:t>
                      </a:r>
                    </a:p>
                  </a:txBody>
                  <a:tcPr marL="0" marR="0" marT="0" marB="0" horzOverflow="overflow"/>
                </a:tc>
                <a:tc>
                  <a:txBody>
                    <a:bodyPr/>
                    <a:lstStyle/>
                    <a:p>
                      <a:pPr algn="l">
                        <a:defRPr sz="1800"/>
                      </a:pPr>
                      <a:r>
                        <a:t>Địa chỉ port SMTP</a:t>
                      </a:r>
                    </a:p>
                  </a:txBody>
                  <a:tcPr marL="0" marR="0" marT="0" marB="0" horzOverflow="overflow"/>
                </a:tc>
                <a:extLst>
                  <a:ext uri="{0D108BD9-81ED-4DB2-BD59-A6C34878D82A}">
                    <a16:rowId xmlns:a16="http://schemas.microsoft.com/office/drawing/2014/main" val="10001"/>
                  </a:ext>
                </a:extLst>
              </a:tr>
              <a:tr h="431655">
                <a:tc>
                  <a:txBody>
                    <a:bodyPr/>
                    <a:lstStyle/>
                    <a:p>
                      <a:pPr algn="l">
                        <a:defRPr sz="1800"/>
                      </a:pPr>
                      <a:r>
                        <a:t>SMTP host username</a:t>
                      </a:r>
                    </a:p>
                  </a:txBody>
                  <a:tcPr marL="0" marR="0" marT="0" marB="0" horzOverflow="overflow"/>
                </a:tc>
                <a:tc>
                  <a:txBody>
                    <a:bodyPr/>
                    <a:lstStyle/>
                    <a:p>
                      <a:pPr algn="l">
                        <a:defRPr sz="1800"/>
                      </a:pPr>
                      <a:r>
                        <a:t>Tên đăng nhập SMTP server</a:t>
                      </a:r>
                    </a:p>
                  </a:txBody>
                  <a:tcPr marL="0" marR="0" marT="0" marB="0" horzOverflow="overflow"/>
                </a:tc>
                <a:extLst>
                  <a:ext uri="{0D108BD9-81ED-4DB2-BD59-A6C34878D82A}">
                    <a16:rowId xmlns:a16="http://schemas.microsoft.com/office/drawing/2014/main" val="10002"/>
                  </a:ext>
                </a:extLst>
              </a:tr>
              <a:tr h="431655">
                <a:tc>
                  <a:txBody>
                    <a:bodyPr/>
                    <a:lstStyle/>
                    <a:p>
                      <a:pPr algn="l">
                        <a:defRPr sz="1800"/>
                      </a:pPr>
                      <a:r>
                        <a:t>SMTP host password</a:t>
                      </a:r>
                    </a:p>
                  </a:txBody>
                  <a:tcPr marL="0" marR="0" marT="0" marB="0" horzOverflow="overflow"/>
                </a:tc>
                <a:tc>
                  <a:txBody>
                    <a:bodyPr/>
                    <a:lstStyle/>
                    <a:p>
                      <a:pPr algn="l">
                        <a:defRPr sz="1800"/>
                      </a:pPr>
                      <a:r>
                        <a:t>Mật khẩu đăng nhập SMTP server</a:t>
                      </a:r>
                    </a:p>
                  </a:txBody>
                  <a:tcPr marL="0" marR="0" marT="0" marB="0" horzOverflow="overflow"/>
                </a:tc>
                <a:extLst>
                  <a:ext uri="{0D108BD9-81ED-4DB2-BD59-A6C34878D82A}">
                    <a16:rowId xmlns:a16="http://schemas.microsoft.com/office/drawing/2014/main" val="10003"/>
                  </a:ext>
                </a:extLst>
              </a:tr>
              <a:tr h="431655">
                <a:tc>
                  <a:txBody>
                    <a:bodyPr/>
                    <a:lstStyle/>
                    <a:p>
                      <a:pPr algn="l">
                        <a:defRPr sz="1800"/>
                      </a:pPr>
                      <a:r>
                        <a:t>SMTP email address</a:t>
                      </a:r>
                    </a:p>
                  </a:txBody>
                  <a:tcPr marL="0" marR="0" marT="0" marB="0" horzOverflow="overflow"/>
                </a:tc>
                <a:tc>
                  <a:txBody>
                    <a:bodyPr/>
                    <a:lstStyle/>
                    <a:p>
                      <a:pPr algn="l">
                        <a:defRPr sz="1800"/>
                      </a:pPr>
                      <a:r>
                        <a:t>Địa chỉ gửi mail đi</a:t>
                      </a:r>
                    </a:p>
                  </a:txBody>
                  <a:tcPr marL="0" marR="0" marT="0" marB="0" horzOverflow="overflow"/>
                </a:tc>
                <a:extLst>
                  <a:ext uri="{0D108BD9-81ED-4DB2-BD59-A6C34878D82A}">
                    <a16:rowId xmlns:a16="http://schemas.microsoft.com/office/drawing/2014/main" val="10004"/>
                  </a:ext>
                </a:extLst>
              </a:tr>
              <a:tr h="431655">
                <a:tc>
                  <a:txBody>
                    <a:bodyPr/>
                    <a:lstStyle/>
                    <a:p>
                      <a:pPr algn="l">
                        <a:defRPr sz="1800"/>
                      </a:pPr>
                      <a:r>
                        <a:t>Mail name</a:t>
                      </a:r>
                    </a:p>
                  </a:txBody>
                  <a:tcPr marL="0" marR="0" marT="0" marB="0" horzOverflow="overflow"/>
                </a:tc>
                <a:tc>
                  <a:txBody>
                    <a:bodyPr/>
                    <a:lstStyle/>
                    <a:p>
                      <a:pPr algn="l">
                        <a:defRPr sz="1800"/>
                      </a:pPr>
                      <a:r>
                        <a:rPr dirty="0" err="1"/>
                        <a:t>Tên</a:t>
                      </a:r>
                      <a:r>
                        <a:rPr dirty="0"/>
                        <a:t> </a:t>
                      </a:r>
                      <a:r>
                        <a:rPr dirty="0" err="1"/>
                        <a:t>đại</a:t>
                      </a:r>
                      <a:r>
                        <a:rPr dirty="0"/>
                        <a:t> </a:t>
                      </a:r>
                      <a:r>
                        <a:rPr dirty="0" err="1"/>
                        <a:t>diện</a:t>
                      </a:r>
                      <a:r>
                        <a:rPr dirty="0"/>
                        <a:t> </a:t>
                      </a:r>
                      <a:r>
                        <a:rPr dirty="0" err="1"/>
                        <a:t>gửi</a:t>
                      </a:r>
                      <a:r>
                        <a:rPr dirty="0"/>
                        <a:t> email </a:t>
                      </a:r>
                      <a:r>
                        <a:rPr dirty="0" err="1"/>
                        <a:t>đi</a:t>
                      </a:r>
                      <a:endParaRPr dirty="0"/>
                    </a:p>
                  </a:txBody>
                  <a:tcPr marL="0" marR="0" marT="0" marB="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ấu hình gửi mail trong .env"/>
          <p:cNvSpPr txBox="1">
            <a:spLocks noGrp="1"/>
          </p:cNvSpPr>
          <p:nvPr>
            <p:ph type="title"/>
          </p:nvPr>
        </p:nvSpPr>
        <p:spPr>
          <a:prstGeom prst="rect">
            <a:avLst/>
          </a:prstGeom>
        </p:spPr>
        <p:txBody>
          <a:bodyPr/>
          <a:lstStyle>
            <a:lvl1pPr>
              <a:defRPr>
                <a:latin typeface="Arial"/>
                <a:ea typeface="Arial"/>
                <a:cs typeface="Arial"/>
                <a:sym typeface="Arial"/>
              </a:defRPr>
            </a:lvl1pPr>
          </a:lstStyle>
          <a:p>
            <a:r>
              <a:t>Cấu hình gửi mail trong .env </a:t>
            </a:r>
          </a:p>
        </p:txBody>
      </p:sp>
      <p:sp>
        <p:nvSpPr>
          <p:cNvPr id="153" name="Trong .env, ta điền thông tin cho các key sau"/>
          <p:cNvSpPr txBox="1">
            <a:spLocks noGrp="1"/>
          </p:cNvSpPr>
          <p:nvPr>
            <p:ph type="body" sz="quarter" idx="1"/>
          </p:nvPr>
        </p:nvSpPr>
        <p:spPr>
          <a:xfrm>
            <a:off x="801288" y="2222287"/>
            <a:ext cx="10571999" cy="970450"/>
          </a:xfrm>
          <a:prstGeom prst="rect">
            <a:avLst/>
          </a:prstGeom>
        </p:spPr>
        <p:txBody>
          <a:bodyPr/>
          <a:lstStyle/>
          <a:p>
            <a:r>
              <a:t>Trong .env, ta điền thông tin cho các key sau </a:t>
            </a:r>
          </a:p>
        </p:txBody>
      </p:sp>
      <p:pic>
        <p:nvPicPr>
          <p:cNvPr id="154" name="pasted-image.png" descr="pasted-image.png"/>
          <p:cNvPicPr>
            <a:picLocks noChangeAspect="1"/>
          </p:cNvPicPr>
          <p:nvPr/>
        </p:nvPicPr>
        <p:blipFill>
          <a:blip r:embed="rId2"/>
          <a:stretch>
            <a:fillRect/>
          </a:stretch>
        </p:blipFill>
        <p:spPr>
          <a:xfrm>
            <a:off x="899820" y="3174140"/>
            <a:ext cx="5715001" cy="32639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ử dụng gmail SMTP server"/>
          <p:cNvSpPr txBox="1">
            <a:spLocks noGrp="1"/>
          </p:cNvSpPr>
          <p:nvPr>
            <p:ph type="title"/>
          </p:nvPr>
        </p:nvSpPr>
        <p:spPr>
          <a:prstGeom prst="rect">
            <a:avLst/>
          </a:prstGeom>
        </p:spPr>
        <p:txBody>
          <a:bodyPr/>
          <a:lstStyle/>
          <a:p>
            <a:r>
              <a:t>Sử dụng gmail SMTP server</a:t>
            </a:r>
          </a:p>
        </p:txBody>
      </p:sp>
      <p:sp>
        <p:nvSpPr>
          <p:cNvPr id="157" name="Có rất nhiều nhà cung cấp smtp mail server khác nhau tuy nhiên đa phần phải trả phí,ra nếu bạn thuê các hosting của các nhà cung cấp server thì họ cũng luôn cung cấp kèm một smtp mail server miễn phí cho bạn. Trong trường hợp ko sử dụng hosting bạn có sử"/>
          <p:cNvSpPr txBox="1">
            <a:spLocks noGrp="1"/>
          </p:cNvSpPr>
          <p:nvPr>
            <p:ph type="body" idx="1"/>
          </p:nvPr>
        </p:nvSpPr>
        <p:spPr>
          <a:prstGeom prst="rect">
            <a:avLst/>
          </a:prstGeom>
        </p:spPr>
        <p:txBody>
          <a:bodyPr/>
          <a:lstStyle/>
          <a:p>
            <a:r>
              <a:t>Có rất nhiều nhà cung cấp smtp mail server khác nhau tuy nhiên đa phần phải trả phí,ra nếu bạn thuê các hosting của các nhà cung cấp server thì họ cũng luôn cung cấp kèm một smtp mail server miễn phí cho bạn. Trong trường hợp ko sử dụng hosting bạn có sử dụng smtp server của gmail và đặc biệt nó hoàn toàn miễn phí.</a:t>
            </a:r>
          </a:p>
          <a:p>
            <a:r>
              <a:t>Để cấu hình một smtp server bằng gmail ta làm theo các bước sau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ử dụng gmail SMTP server"/>
          <p:cNvSpPr txBox="1">
            <a:spLocks noGrp="1"/>
          </p:cNvSpPr>
          <p:nvPr>
            <p:ph type="title"/>
          </p:nvPr>
        </p:nvSpPr>
        <p:spPr>
          <a:prstGeom prst="rect">
            <a:avLst/>
          </a:prstGeom>
        </p:spPr>
        <p:txBody>
          <a:bodyPr/>
          <a:lstStyle/>
          <a:p>
            <a:r>
              <a:t>Sử dụng gmail SMTP server</a:t>
            </a:r>
          </a:p>
        </p:txBody>
      </p:sp>
      <p:sp>
        <p:nvSpPr>
          <p:cNvPr id="160" name="Double-click to edit"/>
          <p:cNvSpPr txBox="1">
            <a:spLocks noGrp="1"/>
          </p:cNvSpPr>
          <p:nvPr>
            <p:ph type="body" idx="1"/>
          </p:nvPr>
        </p:nvSpPr>
        <p:spPr>
          <a:prstGeom prst="rect">
            <a:avLst/>
          </a:prstGeom>
        </p:spPr>
        <p:txBody>
          <a:bodyPr/>
          <a:lstStyle/>
          <a:p>
            <a:pPr marL="137160" indent="-137160" defTabSz="182880">
              <a:spcBef>
                <a:spcPts val="200"/>
              </a:spcBef>
              <a:defRPr sz="720"/>
            </a:pPr>
            <a:endParaRPr dirty="0"/>
          </a:p>
        </p:txBody>
      </p:sp>
      <p:pic>
        <p:nvPicPr>
          <p:cNvPr id="161" name="pasted-image.png" descr="pasted-image.png"/>
          <p:cNvPicPr>
            <a:picLocks noChangeAspect="1"/>
          </p:cNvPicPr>
          <p:nvPr/>
        </p:nvPicPr>
        <p:blipFill>
          <a:blip r:embed="rId2"/>
          <a:stretch>
            <a:fillRect/>
          </a:stretch>
        </p:blipFill>
        <p:spPr>
          <a:xfrm>
            <a:off x="818712" y="2222287"/>
            <a:ext cx="5636111" cy="354063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321</TotalTime>
  <Words>1546</Words>
  <Application>Microsoft Office PowerPoint</Application>
  <PresentationFormat>Widescreen</PresentationFormat>
  <Paragraphs>111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Century Gothic</vt:lpstr>
      <vt:lpstr>Quotable</vt:lpstr>
      <vt:lpstr>MAIL VÀ QUEUE</vt:lpstr>
      <vt:lpstr>Tổng quan</vt:lpstr>
      <vt:lpstr>Đặt vấn đề</vt:lpstr>
      <vt:lpstr>Lựa chọn Driver </vt:lpstr>
      <vt:lpstr>Cấu hình gửi mail thông qua SMTP</vt:lpstr>
      <vt:lpstr>PowerPoint Presentation</vt:lpstr>
      <vt:lpstr>Cấu hình gửi mail trong .env </vt:lpstr>
      <vt:lpstr>Sử dụng gmail SMTP server</vt:lpstr>
      <vt:lpstr>Sử dụng gmail SMTP server</vt:lpstr>
      <vt:lpstr>Mailables</vt:lpstr>
      <vt:lpstr>Nội dung mailable</vt:lpstr>
      <vt:lpstr>Gửi mail</vt:lpstr>
      <vt:lpstr>Ví dụ lệnh gửi mail </vt:lpstr>
      <vt:lpstr>Cập nhật tiêu đề gửi mail</vt:lpstr>
      <vt:lpstr>Xây dựng giao diện mail</vt:lpstr>
      <vt:lpstr>Xây dựng giao diện mail bằng markdown</vt:lpstr>
      <vt:lpstr>Tạo mailable với giao diện markdown </vt:lpstr>
      <vt:lpstr>Nội dung của một markdown template</vt:lpstr>
      <vt:lpstr>Customize markdown themes</vt:lpstr>
      <vt:lpstr>Attachments</vt:lpstr>
      <vt:lpstr>Tìm hiểu về queue</vt:lpstr>
      <vt:lpstr>Đặt vấn đề</vt:lpstr>
      <vt:lpstr>Queue</vt:lpstr>
      <vt:lpstr>Cấu hình queue driver</vt:lpstr>
      <vt:lpstr>Tạo Job</vt:lpstr>
      <vt:lpstr>Tạo job</vt:lpstr>
      <vt:lpstr>Thực thi job</vt:lpstr>
      <vt:lpstr>Thực thi queue</vt:lpstr>
      <vt:lpstr>Cấu hình supervisor trên VPS</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VÀ QUEUE</dc:title>
  <cp:lastModifiedBy>Vuthanhson041995@gmail.com</cp:lastModifiedBy>
  <cp:revision>3</cp:revision>
  <dcterms:modified xsi:type="dcterms:W3CDTF">2024-02-01T14:02:49Z</dcterms:modified>
</cp:coreProperties>
</file>