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b="def" i="def"/>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b="def" i="def"/>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b="def" i="def"/>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3" name="Title Text"/>
          <p:cNvSpPr txBox="1"/>
          <p:nvPr>
            <p:ph type="title"/>
          </p:nvPr>
        </p:nvSpPr>
        <p:spPr>
          <a:xfrm>
            <a:off x="810000" y="1449147"/>
            <a:ext cx="10572001" cy="2971052"/>
          </a:xfrm>
          <a:prstGeom prst="rect">
            <a:avLst/>
          </a:prstGeom>
        </p:spPr>
        <p:txBody>
          <a:bodyPr/>
          <a:lstStyle>
            <a:lvl1pPr>
              <a:defRPr sz="5400"/>
            </a:lvl1pPr>
          </a:lstStyle>
          <a:p>
            <a:pPr/>
            <a:r>
              <a:t>Title Text</a:t>
            </a:r>
          </a:p>
        </p:txBody>
      </p:sp>
      <p:sp>
        <p:nvSpPr>
          <p:cNvPr id="14" name="Body Level One…"/>
          <p:cNvSpPr txBox="1"/>
          <p:nvPr>
            <p:ph type="body" sz="quarter" idx="1"/>
          </p:nvPr>
        </p:nvSpPr>
        <p:spPr>
          <a:xfrm>
            <a:off x="810000" y="5280847"/>
            <a:ext cx="10572001" cy="434975"/>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sp>
        <p:nvSpPr>
          <p:cNvPr id="96" name="Title Text"/>
          <p:cNvSpPr txBox="1"/>
          <p:nvPr>
            <p:ph type="title"/>
          </p:nvPr>
        </p:nvSpPr>
        <p:spPr>
          <a:xfrm>
            <a:off x="809999" y="4800600"/>
            <a:ext cx="10561420" cy="566738"/>
          </a:xfrm>
          <a:prstGeom prst="rect">
            <a:avLst/>
          </a:prstGeom>
        </p:spPr>
        <p:txBody>
          <a:bodyPr/>
          <a:lstStyle>
            <a:lvl1pPr>
              <a:defRPr b="0" sz="2400"/>
            </a:lvl1pPr>
          </a:lstStyle>
          <a:p>
            <a:pPr/>
            <a:r>
              <a:t>Title Text</a:t>
            </a:r>
          </a:p>
        </p:txBody>
      </p:sp>
      <p:sp>
        <p:nvSpPr>
          <p:cNvPr id="97" name="Picture Placeholder 14"/>
          <p:cNvSpPr/>
          <p:nvPr>
            <p:ph type="pic" idx="21"/>
          </p:nvPr>
        </p:nvSpPr>
        <p:spPr>
          <a:xfrm>
            <a:off x="0" y="-1"/>
            <a:ext cx="12192001" cy="4800601"/>
          </a:xfrm>
          <a:prstGeom prst="rect">
            <a:avLst/>
          </a:prstGeom>
          <a:ln w="9525" cap="rnd">
            <a:solidFill>
              <a:srgbClr val="636363"/>
            </a:solidFill>
            <a:round/>
          </a:ln>
          <a:effectLst/>
        </p:spPr>
        <p:txBody>
          <a:bodyPr lIns="91439" rIns="91439" anchor="t">
            <a:noAutofit/>
          </a:bodyPr>
          <a:lstStyle/>
          <a:p>
            <a:pPr/>
          </a:p>
        </p:txBody>
      </p:sp>
      <p:sp>
        <p:nvSpPr>
          <p:cNvPr id="98" name="Body Level One…"/>
          <p:cNvSpPr txBox="1"/>
          <p:nvPr>
            <p:ph type="body" sz="quarter" idx="1"/>
          </p:nvPr>
        </p:nvSpPr>
        <p:spPr>
          <a:xfrm>
            <a:off x="809999" y="5367337"/>
            <a:ext cx="10561420"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99"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sp>
        <p:nvSpPr>
          <p:cNvPr id="106" name="Freeform 6"/>
          <p:cNvSpPr/>
          <p:nvPr/>
        </p:nvSpPr>
        <p:spPr>
          <a:xfrm>
            <a:off x="631697" y="1081455"/>
            <a:ext cx="6332417" cy="323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07" name="Title Text"/>
          <p:cNvSpPr txBox="1"/>
          <p:nvPr>
            <p:ph type="title"/>
          </p:nvPr>
        </p:nvSpPr>
        <p:spPr>
          <a:xfrm>
            <a:off x="850984" y="1238502"/>
            <a:ext cx="5893841" cy="2645912"/>
          </a:xfrm>
          <a:prstGeom prst="rect">
            <a:avLst/>
          </a:prstGeom>
        </p:spPr>
        <p:txBody>
          <a:bodyPr/>
          <a:lstStyle>
            <a:lvl1pPr>
              <a:defRPr sz="4200"/>
            </a:lvl1pPr>
          </a:lstStyle>
          <a:p>
            <a:pPr/>
            <a:r>
              <a:t>Title Text</a:t>
            </a:r>
          </a:p>
        </p:txBody>
      </p:sp>
      <p:sp>
        <p:nvSpPr>
          <p:cNvPr id="108" name="Body Level One…"/>
          <p:cNvSpPr txBox="1"/>
          <p:nvPr>
            <p:ph type="body" sz="quarter" idx="1"/>
          </p:nvPr>
        </p:nvSpPr>
        <p:spPr>
          <a:xfrm>
            <a:off x="853189" y="4443679"/>
            <a:ext cx="5891638" cy="713242"/>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09" name="Text Placeholder 5"/>
          <p:cNvSpPr/>
          <p:nvPr>
            <p:ph type="body" sz="quarter" idx="21"/>
          </p:nvPr>
        </p:nvSpPr>
        <p:spPr>
          <a:xfrm>
            <a:off x="7574642" y="1081455"/>
            <a:ext cx="3810002" cy="4075467"/>
          </a:xfrm>
          <a:prstGeom prst="rect">
            <a:avLst/>
          </a:prstGeom>
        </p:spPr>
        <p:txBody>
          <a:bodyPr anchor="t"/>
          <a:lstStyle/>
          <a:p>
            <a:pPr marL="0" indent="0">
              <a:buClrTx/>
              <a:buSzTx/>
              <a:buNone/>
            </a:pPr>
          </a:p>
        </p:txBody>
      </p:sp>
      <p:sp>
        <p:nvSpPr>
          <p:cNvPr id="110"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sp>
        <p:nvSpPr>
          <p:cNvPr id="117" name="Freeform 6"/>
          <p:cNvSpPr/>
          <p:nvPr/>
        </p:nvSpPr>
        <p:spPr>
          <a:xfrm>
            <a:off x="1140883" y="2286585"/>
            <a:ext cx="4895117" cy="25039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18" name="Title Text"/>
          <p:cNvSpPr txBox="1"/>
          <p:nvPr>
            <p:ph type="title"/>
          </p:nvPr>
        </p:nvSpPr>
        <p:spPr>
          <a:xfrm>
            <a:off x="1357088" y="2435956"/>
            <a:ext cx="4382522" cy="2007791"/>
          </a:xfrm>
          <a:prstGeom prst="rect">
            <a:avLst/>
          </a:prstGeom>
        </p:spPr>
        <p:txBody>
          <a:bodyPr/>
          <a:lstStyle>
            <a:lvl1pPr>
              <a:defRPr sz="3200"/>
            </a:lvl1pPr>
          </a:lstStyle>
          <a:p>
            <a:pPr/>
            <a:r>
              <a:t>Title Text</a:t>
            </a:r>
          </a:p>
        </p:txBody>
      </p:sp>
      <p:sp>
        <p:nvSpPr>
          <p:cNvPr id="119" name="Body Level One…"/>
          <p:cNvSpPr txBox="1"/>
          <p:nvPr>
            <p:ph type="body" sz="quarter" idx="1"/>
          </p:nvPr>
        </p:nvSpPr>
        <p:spPr>
          <a:xfrm>
            <a:off x="6155999" y="2286000"/>
            <a:ext cx="4880301" cy="2295525"/>
          </a:xfrm>
          <a:prstGeom prst="rect">
            <a:avLst/>
          </a:prstGeom>
        </p:spPr>
        <p:txBody>
          <a:bodyPr anchor="t"/>
          <a:lstStyle>
            <a:lvl1pPr marL="0" indent="0">
              <a:buClrTx/>
              <a:buSzTx/>
              <a:buNone/>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120"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818712" y="2222287"/>
            <a:ext cx="10554575" cy="363651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1" name="Freeform 7"/>
          <p:cNvSpPr/>
          <p:nvPr/>
        </p:nvSpPr>
        <p:spPr>
          <a:xfrm>
            <a:off x="0" y="1"/>
            <a:ext cx="12192002" cy="520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0361"/>
                </a:lnTo>
                <a:lnTo>
                  <a:pt x="18064" y="20361"/>
                </a:lnTo>
                <a:lnTo>
                  <a:pt x="17389" y="21547"/>
                </a:lnTo>
                <a:lnTo>
                  <a:pt x="17329" y="21600"/>
                </a:lnTo>
                <a:lnTo>
                  <a:pt x="17287"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32" name="Title Text"/>
          <p:cNvSpPr txBox="1"/>
          <p:nvPr>
            <p:ph type="title"/>
          </p:nvPr>
        </p:nvSpPr>
        <p:spPr>
          <a:xfrm>
            <a:off x="809999" y="2951396"/>
            <a:ext cx="10561420" cy="1468800"/>
          </a:xfrm>
          <a:prstGeom prst="rect">
            <a:avLst/>
          </a:prstGeom>
        </p:spPr>
        <p:txBody>
          <a:bodyPr/>
          <a:lstStyle>
            <a:lvl1pPr algn="r">
              <a:defRPr sz="4800"/>
            </a:lvl1pPr>
          </a:lstStyle>
          <a:p>
            <a:pPr/>
            <a:r>
              <a:t>Title Text</a:t>
            </a:r>
          </a:p>
        </p:txBody>
      </p:sp>
      <p:sp>
        <p:nvSpPr>
          <p:cNvPr id="33" name="Body Level One…"/>
          <p:cNvSpPr txBox="1"/>
          <p:nvPr>
            <p:ph type="body" sz="quarter" idx="1"/>
          </p:nvPr>
        </p:nvSpPr>
        <p:spPr>
          <a:xfrm>
            <a:off x="809999" y="5281200"/>
            <a:ext cx="10561420" cy="433956"/>
          </a:xfrm>
          <a:prstGeom prst="rect">
            <a:avLst/>
          </a:prstGeom>
        </p:spPr>
        <p:txBody>
          <a:bodyPr anchor="t"/>
          <a:lstStyle>
            <a:lvl1pPr marL="0" indent="0" algn="r">
              <a:buClrTx/>
              <a:buSzTx/>
              <a:buNone/>
            </a:lvl1pPr>
            <a:lvl2pPr marL="0" indent="457200" algn="r">
              <a:buClrTx/>
              <a:buSzTx/>
              <a:buNone/>
            </a:lvl2pPr>
            <a:lvl3pPr marL="0" indent="914400" algn="r">
              <a:buClrTx/>
              <a:buSzTx/>
              <a:buNone/>
            </a:lvl3pPr>
            <a:lvl4pPr marL="0" indent="1371600" algn="r">
              <a:buClrTx/>
              <a:buSzTx/>
              <a:buNone/>
            </a:lvl4pPr>
            <a:lvl5pPr marL="0" indent="1828800" algn="r">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3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818712" y="2222287"/>
            <a:ext cx="5185874" cy="363876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814727" y="2174875"/>
            <a:ext cx="5189858" cy="576263"/>
          </a:xfrm>
          <a:prstGeom prst="rect">
            <a:avLst/>
          </a:prstGeom>
        </p:spPr>
        <p:txBody>
          <a:bodyPr anchor="b"/>
          <a:lstStyle>
            <a:lvl1pPr marL="0" indent="0" algn="ctr">
              <a:buClrTx/>
              <a:buSzTx/>
              <a:buNone/>
              <a:defRPr sz="2000"/>
            </a:lvl1pPr>
            <a:lvl2pPr marL="0" indent="457200" algn="ctr">
              <a:buClrTx/>
              <a:buSzTx/>
              <a:buNone/>
              <a:defRPr sz="2000"/>
            </a:lvl2pPr>
            <a:lvl3pPr marL="0" indent="914400" algn="ctr">
              <a:buClrTx/>
              <a:buSzTx/>
              <a:buNone/>
              <a:defRPr sz="2000"/>
            </a:lvl3pPr>
            <a:lvl4pPr marL="0" indent="1371600" algn="ctr">
              <a:buClrTx/>
              <a:buSzTx/>
              <a:buNone/>
              <a:defRPr sz="2000"/>
            </a:lvl4pPr>
            <a:lvl5pPr marL="0" indent="1828800" algn="ctr">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21"/>
          </p:nvPr>
        </p:nvSpPr>
        <p:spPr>
          <a:xfrm>
            <a:off x="6187414" y="2174875"/>
            <a:ext cx="5194584" cy="576263"/>
          </a:xfrm>
          <a:prstGeom prst="rect">
            <a:avLst/>
          </a:prstGeom>
        </p:spPr>
        <p:txBody>
          <a:bodyPr anchor="b"/>
          <a:lstStyle/>
          <a:p>
            <a:pPr marL="0" indent="0" algn="ctr">
              <a:buClrTx/>
              <a:buSzTx/>
              <a:buNone/>
              <a:defRPr sz="2000"/>
            </a:pP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6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5" name="Freeform 6"/>
          <p:cNvSpPr/>
          <p:nvPr/>
        </p:nvSpPr>
        <p:spPr>
          <a:xfrm>
            <a:off x="1073151" y="446087"/>
            <a:ext cx="3547534" cy="181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76" name="Title Text"/>
          <p:cNvSpPr txBox="1"/>
          <p:nvPr>
            <p:ph type="title"/>
          </p:nvPr>
        </p:nvSpPr>
        <p:spPr>
          <a:xfrm>
            <a:off x="1073150" y="446087"/>
            <a:ext cx="3547535" cy="1618397"/>
          </a:xfrm>
          <a:prstGeom prst="rect">
            <a:avLst/>
          </a:prstGeom>
        </p:spPr>
        <p:txBody>
          <a:bodyPr/>
          <a:lstStyle>
            <a:lvl1pPr>
              <a:defRPr sz="2000"/>
            </a:lvl1pPr>
          </a:lstStyle>
          <a:p>
            <a:pPr/>
            <a:r>
              <a:t>Title Text</a:t>
            </a:r>
          </a:p>
        </p:txBody>
      </p:sp>
      <p:sp>
        <p:nvSpPr>
          <p:cNvPr id="77" name="Body Level One…"/>
          <p:cNvSpPr txBox="1"/>
          <p:nvPr>
            <p:ph type="body" idx="1"/>
          </p:nvPr>
        </p:nvSpPr>
        <p:spPr>
          <a:xfrm>
            <a:off x="4855633" y="446087"/>
            <a:ext cx="6252634" cy="541496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Text Placeholder 3"/>
          <p:cNvSpPr/>
          <p:nvPr>
            <p:ph type="body" sz="quarter" idx="21"/>
          </p:nvPr>
        </p:nvSpPr>
        <p:spPr>
          <a:xfrm>
            <a:off x="1073150" y="2260737"/>
            <a:ext cx="3547535" cy="3600312"/>
          </a:xfrm>
          <a:prstGeom prst="rect">
            <a:avLst/>
          </a:prstGeom>
        </p:spPr>
        <p:txBody>
          <a:bodyPr/>
          <a:lstStyle/>
          <a:p>
            <a:pPr marL="0" indent="0">
              <a:buClrTx/>
              <a:buSzTx/>
              <a:buNone/>
              <a:defRPr sz="1400"/>
            </a:pPr>
          </a:p>
        </p:txBody>
      </p:sp>
      <p:sp>
        <p:nvSpPr>
          <p:cNvPr id="79"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6" name="Title Text"/>
          <p:cNvSpPr txBox="1"/>
          <p:nvPr>
            <p:ph type="title"/>
          </p:nvPr>
        </p:nvSpPr>
        <p:spPr>
          <a:xfrm>
            <a:off x="814727" y="727522"/>
            <a:ext cx="4852989" cy="1617164"/>
          </a:xfrm>
          <a:prstGeom prst="rect">
            <a:avLst/>
          </a:prstGeom>
        </p:spPr>
        <p:txBody>
          <a:bodyPr/>
          <a:lstStyle>
            <a:lvl1pPr>
              <a:defRPr b="0" sz="2400"/>
            </a:lvl1pPr>
          </a:lstStyle>
          <a:p>
            <a:pPr/>
            <a:r>
              <a:t>Title Text</a:t>
            </a:r>
          </a:p>
        </p:txBody>
      </p:sp>
      <p:sp>
        <p:nvSpPr>
          <p:cNvPr id="87" name="Picture Placeholder 11"/>
          <p:cNvSpPr/>
          <p:nvPr>
            <p:ph type="pic" idx="21"/>
          </p:nvPr>
        </p:nvSpPr>
        <p:spPr>
          <a:xfrm>
            <a:off x="6098116" y="0"/>
            <a:ext cx="6093884" cy="6858000"/>
          </a:xfrm>
          <a:prstGeom prst="rect">
            <a:avLst/>
          </a:prstGeom>
          <a:ln w="9525">
            <a:solidFill>
              <a:srgbClr val="636363"/>
            </a:solidFill>
            <a:round/>
          </a:ln>
          <a:effectLst/>
        </p:spPr>
        <p:txBody>
          <a:bodyPr lIns="91439" rIns="91439" anchor="t">
            <a:noAutofit/>
          </a:bodyPr>
          <a:lstStyle/>
          <a:p>
            <a:pPr/>
          </a:p>
        </p:txBody>
      </p:sp>
      <p:sp>
        <p:nvSpPr>
          <p:cNvPr id="88" name="Body Level One…"/>
          <p:cNvSpPr txBox="1"/>
          <p:nvPr>
            <p:ph type="body" sz="half" idx="1"/>
          </p:nvPr>
        </p:nvSpPr>
        <p:spPr>
          <a:xfrm>
            <a:off x="814727" y="2344684"/>
            <a:ext cx="4852989" cy="3516365"/>
          </a:xfrm>
          <a:prstGeom prst="rect">
            <a:avLst/>
          </a:prstGeom>
        </p:spPr>
        <p:txBody>
          <a:bodyPr anchor="t"/>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9" name="01"/>
          <p:cNvSpPr txBox="1"/>
          <p:nvPr>
            <p:ph type="sldNum" sz="quarter" idx="2"/>
          </p:nvPr>
        </p:nvSpPr>
        <p:spPr>
          <a:xfrm>
            <a:off x="5609010" y="6080087"/>
            <a:ext cx="315834" cy="326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12121"/>
        </a:solidFill>
      </p:bgPr>
    </p:bg>
    <p:spTree>
      <p:nvGrpSpPr>
        <p:cNvPr id="1" name=""/>
        <p:cNvGrpSpPr/>
        <p:nvPr/>
      </p:nvGrpSpPr>
      <p:grpSpPr>
        <a:xfrm>
          <a:off x="0" y="0"/>
          <a:ext cx="0" cy="0"/>
          <a:chOff x="0" y="0"/>
          <a:chExt cx="0" cy="0"/>
        </a:xfrm>
      </p:grpSpPr>
      <p:sp>
        <p:nvSpPr>
          <p:cNvPr id="2" name="Freeform 6"/>
          <p:cNvSpPr/>
          <p:nvPr/>
        </p:nvSpPr>
        <p:spPr>
          <a:xfrm>
            <a:off x="0" y="-1"/>
            <a:ext cx="12192002" cy="2185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3" name="Title Text"/>
          <p:cNvSpPr txBox="1"/>
          <p:nvPr>
            <p:ph type="title"/>
          </p:nvPr>
        </p:nvSpPr>
        <p:spPr>
          <a:xfrm>
            <a:off x="809999" y="447188"/>
            <a:ext cx="10572000" cy="970450"/>
          </a:xfrm>
          <a:prstGeom prst="rect">
            <a:avLst/>
          </a:prstGeom>
          <a:ln w="12700">
            <a:miter lim="400000"/>
          </a:ln>
          <a:effectLst>
            <a:outerShdw sx="100000" sy="100000" kx="0" ky="0" algn="b" rotWithShape="0" blurRad="50800" dist="0" dir="14400000">
              <a:srgbClr val="000000">
                <a:alpha val="60000"/>
              </a:srgbClr>
            </a:outerShdw>
          </a:effectLst>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Body Level One…"/>
          <p:cNvSpPr txBox="1"/>
          <p:nvPr>
            <p:ph type="body" idx="1"/>
          </p:nvPr>
        </p:nvSpPr>
        <p:spPr>
          <a:xfrm>
            <a:off x="609600" y="1417637"/>
            <a:ext cx="10972800" cy="4891088"/>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01"/>
          <p:cNvSpPr txBox="1"/>
          <p:nvPr>
            <p:ph type="sldNum" sz="quarter" idx="2"/>
          </p:nvPr>
        </p:nvSpPr>
        <p:spPr>
          <a:xfrm>
            <a:off x="11424653" y="6080087"/>
            <a:ext cx="315834" cy="326401"/>
          </a:xfrm>
          <a:prstGeom prst="rect">
            <a:avLst/>
          </a:prstGeom>
          <a:ln w="12700">
            <a:miter lim="400000"/>
          </a:ln>
        </p:spPr>
        <p:txBody>
          <a:bodyPr wrap="none" lIns="10800" tIns="10800" rIns="10800" bIns="10800" anchor="b">
            <a:spAutoFit/>
          </a:bodyPr>
          <a:lstStyle>
            <a:lvl1pPr algn="r">
              <a:defRPr sz="20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9pPr>
    </p:titleStyle>
    <p:bodyStyle>
      <a:lvl1pPr marL="3429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1pPr>
      <a:lvl2pPr marL="778668" marR="0" indent="-321468"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2pPr>
      <a:lvl3pPr marL="1208314" marR="0" indent="-293914"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3pPr>
      <a:lvl4pPr marL="17145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4pPr>
      <a:lvl5pPr marL="21717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5pPr>
      <a:lvl6pPr marL="25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6pPr>
      <a:lvl7pPr marL="29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7pPr>
      <a:lvl8pPr marL="33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8pPr>
      <a:lvl9pPr marL="37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ctrTitle"/>
          </p:nvPr>
        </p:nvSpPr>
        <p:spPr>
          <a:xfrm>
            <a:off x="529389" y="567890"/>
            <a:ext cx="10852612" cy="3852309"/>
          </a:xfrm>
          <a:prstGeom prst="rect">
            <a:avLst/>
          </a:prstGeom>
        </p:spPr>
        <p:txBody>
          <a:bodyPr/>
          <a:lstStyle>
            <a:lvl1pPr>
              <a:defRPr>
                <a:latin typeface="Arial"/>
                <a:ea typeface="Arial"/>
                <a:cs typeface="Arial"/>
                <a:sym typeface="Arial"/>
              </a:defRPr>
            </a:lvl1pPr>
          </a:lstStyle>
          <a:p>
            <a:pPr/>
            <a:r>
              <a:t>I18N &amp; Rest API </a:t>
            </a:r>
          </a:p>
        </p:txBody>
      </p:sp>
      <p:sp>
        <p:nvSpPr>
          <p:cNvPr id="130" name="Subtitle 2"/>
          <p:cNvSpPr txBox="1"/>
          <p:nvPr>
            <p:ph type="subTitle" sz="quarter" idx="1"/>
          </p:nvPr>
        </p:nvSpPr>
        <p:spPr>
          <a:xfrm>
            <a:off x="810001" y="5280847"/>
            <a:ext cx="10572000" cy="434974"/>
          </a:xfrm>
          <a:prstGeom prst="rect">
            <a:avLst/>
          </a:prstGeom>
        </p:spPr>
        <p:txBody>
          <a:bodyPr/>
          <a:lstStyle>
            <a:lvl1pPr>
              <a:defRPr>
                <a:latin typeface="Arial"/>
                <a:ea typeface="Arial"/>
                <a:cs typeface="Arial"/>
                <a:sym typeface="Arial"/>
              </a:defRPr>
            </a:lvl1pPr>
          </a:lstStyle>
          <a:p>
            <a:pPr/>
            <a:r>
              <a:t>NIIT ICT HÀ NỘI – NGUYỄN THÀNH LUÂN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hêm tham số cho văn bản"/>
          <p:cNvSpPr txBox="1"/>
          <p:nvPr>
            <p:ph type="title"/>
          </p:nvPr>
        </p:nvSpPr>
        <p:spPr>
          <a:prstGeom prst="rect">
            <a:avLst/>
          </a:prstGeom>
        </p:spPr>
        <p:txBody>
          <a:bodyPr/>
          <a:lstStyle/>
          <a:p>
            <a:pPr/>
            <a:r>
              <a:t>Thêm tham số cho văn bản</a:t>
            </a:r>
          </a:p>
        </p:txBody>
      </p:sp>
      <p:sp>
        <p:nvSpPr>
          <p:cNvPr id="161" name="Nếu muốn nội dung văn bản có thể chứa các tham số động, tại giá trị của văn bản ta sử dụng placeholder : như sau"/>
          <p:cNvSpPr txBox="1"/>
          <p:nvPr>
            <p:ph type="body" sz="quarter" idx="1"/>
          </p:nvPr>
        </p:nvSpPr>
        <p:spPr>
          <a:xfrm>
            <a:off x="818713" y="2222287"/>
            <a:ext cx="10554574" cy="1171725"/>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Nếu muốn nội dung văn bản có thể chứa các tham số động, tại giá trị của văn bản ta sử dụng placeholder : như sau </a:t>
            </a:r>
            <a:br/>
          </a:p>
        </p:txBody>
      </p:sp>
      <p:pic>
        <p:nvPicPr>
          <p:cNvPr id="162" name="pasted-image.png" descr="pasted-image.png"/>
          <p:cNvPicPr>
            <a:picLocks noChangeAspect="1"/>
          </p:cNvPicPr>
          <p:nvPr/>
        </p:nvPicPr>
        <p:blipFill>
          <a:blip r:embed="rId2">
            <a:extLst/>
          </a:blip>
          <a:stretch>
            <a:fillRect/>
          </a:stretch>
        </p:blipFill>
        <p:spPr>
          <a:xfrm>
            <a:off x="778910" y="3429000"/>
            <a:ext cx="4699001" cy="381000"/>
          </a:xfrm>
          <a:prstGeom prst="rect">
            <a:avLst/>
          </a:prstGeom>
          <a:ln w="12700">
            <a:miter lim="400000"/>
          </a:ln>
        </p:spPr>
      </p:pic>
      <p:pic>
        <p:nvPicPr>
          <p:cNvPr id="163" name="pasted-image.png" descr="pasted-image.png"/>
          <p:cNvPicPr>
            <a:picLocks noChangeAspect="1"/>
          </p:cNvPicPr>
          <p:nvPr/>
        </p:nvPicPr>
        <p:blipFill>
          <a:blip r:embed="rId3">
            <a:extLst/>
          </a:blip>
          <a:stretch>
            <a:fillRect/>
          </a:stretch>
        </p:blipFill>
        <p:spPr>
          <a:xfrm>
            <a:off x="741048" y="3984326"/>
            <a:ext cx="5295901" cy="533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ìm hiểu về rest API"/>
          <p:cNvSpPr txBox="1"/>
          <p:nvPr>
            <p:ph type="title"/>
          </p:nvPr>
        </p:nvSpPr>
        <p:spPr>
          <a:prstGeom prst="rect">
            <a:avLst/>
          </a:prstGeom>
        </p:spPr>
        <p:txBody>
          <a:bodyPr/>
          <a:lstStyle/>
          <a:p>
            <a:pPr/>
            <a:r>
              <a:t>Tìm hiểu về rest API </a:t>
            </a:r>
          </a:p>
        </p:txBody>
      </p:sp>
      <p:sp>
        <p:nvSpPr>
          <p:cNvPr id="166" name="Rest API  là một dạng chuyển đổi cấu trúc của dữ liệu có những phương thức giúp kết nối các thư viện và ứng dụng khác nhau…"/>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Rest API  là một dạng chuyển đổi cấu trúc của dữ liệu có những phương thức giúp kết nối các thư viện và ứng dụng khác nhau</a:t>
            </a:r>
          </a:p>
          <a:p>
            <a:pPr marL="0" indent="0">
              <a:spcBef>
                <a:spcPts val="0"/>
              </a:spcBef>
              <a:buClrTx/>
              <a:buSzTx/>
              <a:buNone/>
              <a:defRPr>
                <a:solidFill>
                  <a:srgbClr val="000000"/>
                </a:solidFill>
              </a:defRPr>
            </a:pPr>
            <a:r>
              <a:t>Một chức năng quan trọng nhất của REST là quy định các cách sử dụng HTTP method tương ứng với từng thao tác khác nhau của tài nguyên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Quy định về method HTTP"/>
          <p:cNvSpPr txBox="1"/>
          <p:nvPr>
            <p:ph type="title"/>
          </p:nvPr>
        </p:nvSpPr>
        <p:spPr>
          <a:prstGeom prst="rect">
            <a:avLst/>
          </a:prstGeom>
        </p:spPr>
        <p:txBody>
          <a:bodyPr/>
          <a:lstStyle/>
          <a:p>
            <a:pPr/>
            <a:r>
              <a:t>Quy định về method HTTP</a:t>
            </a:r>
          </a:p>
        </p:txBody>
      </p:sp>
      <p:sp>
        <p:nvSpPr>
          <p:cNvPr id="169" name="GET: Trả về một Resource hoặc một danh sách Resource…"/>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GET: Trả về một Resource hoặc một danh sách Resource </a:t>
            </a:r>
          </a:p>
          <a:p>
            <a:pPr marL="0" indent="0">
              <a:spcBef>
                <a:spcPts val="0"/>
              </a:spcBef>
              <a:buClrTx/>
              <a:buSzTx/>
              <a:buNone/>
              <a:defRPr>
                <a:solidFill>
                  <a:srgbClr val="000000"/>
                </a:solidFill>
              </a:defRPr>
            </a:pPr>
            <a:r>
              <a:t>POST: Tạo mới một resource</a:t>
            </a:r>
          </a:p>
          <a:p>
            <a:pPr marL="0" indent="0">
              <a:spcBef>
                <a:spcPts val="0"/>
              </a:spcBef>
              <a:buClrTx/>
              <a:buSzTx/>
              <a:buNone/>
              <a:defRPr>
                <a:solidFill>
                  <a:srgbClr val="000000"/>
                </a:solidFill>
              </a:defRPr>
            </a:pPr>
            <a:r>
              <a:t>PUT: Cập nhật thông tin resource</a:t>
            </a:r>
          </a:p>
          <a:p>
            <a:pPr marL="0" indent="0">
              <a:spcBef>
                <a:spcPts val="0"/>
              </a:spcBef>
              <a:buClrTx/>
              <a:buSzTx/>
              <a:buNone/>
              <a:defRPr>
                <a:solidFill>
                  <a:srgbClr val="000000"/>
                </a:solidFill>
              </a:defRPr>
            </a:pPr>
            <a:r>
              <a:t>DELETE: Xoá một resource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Quy định về router"/>
          <p:cNvSpPr txBox="1"/>
          <p:nvPr>
            <p:ph type="title"/>
          </p:nvPr>
        </p:nvSpPr>
        <p:spPr>
          <a:prstGeom prst="rect">
            <a:avLst/>
          </a:prstGeom>
        </p:spPr>
        <p:txBody>
          <a:bodyPr/>
          <a:lstStyle>
            <a:lvl1pPr>
              <a:defRPr>
                <a:latin typeface="Arial"/>
                <a:ea typeface="Arial"/>
                <a:cs typeface="Arial"/>
                <a:sym typeface="Arial"/>
              </a:defRPr>
            </a:lvl1pPr>
          </a:lstStyle>
          <a:p>
            <a:pPr/>
            <a:r>
              <a:t>Quy định về router</a:t>
            </a:r>
          </a:p>
        </p:txBody>
      </p:sp>
      <p:sp>
        <p:nvSpPr>
          <p:cNvPr id="172" name="GET endpoint/users =&gt; lấy về nhiều users…"/>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latin typeface="Arial"/>
                <a:ea typeface="Arial"/>
                <a:cs typeface="Arial"/>
                <a:sym typeface="Arial"/>
              </a:defRPr>
            </a:pPr>
            <a:r>
              <a:t>GET endpoint/users =&gt; lấy về nhiều users</a:t>
            </a:r>
          </a:p>
          <a:p>
            <a:pPr marL="0" indent="0">
              <a:spcBef>
                <a:spcPts val="0"/>
              </a:spcBef>
              <a:buClrTx/>
              <a:buSzTx/>
              <a:buNone/>
              <a:defRPr>
                <a:solidFill>
                  <a:srgbClr val="000000"/>
                </a:solidFill>
                <a:latin typeface="Arial"/>
                <a:ea typeface="Arial"/>
                <a:cs typeface="Arial"/>
                <a:sym typeface="Arial"/>
              </a:defRPr>
            </a:pPr>
            <a:r>
              <a:t>GET endpoint/users/1 =&gt; lấy về 1 user có id =1</a:t>
            </a:r>
          </a:p>
          <a:p>
            <a:pPr marL="0" indent="0">
              <a:spcBef>
                <a:spcPts val="0"/>
              </a:spcBef>
              <a:buClrTx/>
              <a:buSzTx/>
              <a:buNone/>
              <a:defRPr>
                <a:solidFill>
                  <a:srgbClr val="000000"/>
                </a:solidFill>
                <a:latin typeface="Arial"/>
                <a:ea typeface="Arial"/>
                <a:cs typeface="Arial"/>
                <a:sym typeface="Arial"/>
              </a:defRPr>
            </a:pPr>
            <a:r>
              <a:t>POST endpoint/users =&gt; thêm mộ người dùng mới </a:t>
            </a:r>
          </a:p>
          <a:p>
            <a:pPr marL="0" indent="0">
              <a:spcBef>
                <a:spcPts val="0"/>
              </a:spcBef>
              <a:buClrTx/>
              <a:buSzTx/>
              <a:buNone/>
              <a:defRPr>
                <a:solidFill>
                  <a:srgbClr val="000000"/>
                </a:solidFill>
                <a:latin typeface="Arial"/>
                <a:ea typeface="Arial"/>
                <a:cs typeface="Arial"/>
                <a:sym typeface="Arial"/>
              </a:defRPr>
            </a:pPr>
            <a:r>
              <a:t>DELETE endpoint/users/1 =&gt; Xoá một user có id là 1</a:t>
            </a:r>
          </a:p>
          <a:p>
            <a:pPr marL="0" indent="0">
              <a:spcBef>
                <a:spcPts val="0"/>
              </a:spcBef>
              <a:buClrTx/>
              <a:buSzTx/>
              <a:buNone/>
              <a:defRPr>
                <a:solidFill>
                  <a:srgbClr val="000000"/>
                </a:solidFill>
                <a:latin typeface="Arial"/>
                <a:ea typeface="Arial"/>
                <a:cs typeface="Arial"/>
                <a:sym typeface="Arial"/>
              </a:defRPr>
            </a:pPr>
            <a:r>
              <a:t>PUT endpoint/users/1 =&gt; Cập nhật một user có id là 1</a:t>
            </a:r>
            <a:b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Mã status code"/>
          <p:cNvSpPr txBox="1"/>
          <p:nvPr>
            <p:ph type="title"/>
          </p:nvPr>
        </p:nvSpPr>
        <p:spPr>
          <a:prstGeom prst="rect">
            <a:avLst/>
          </a:prstGeom>
        </p:spPr>
        <p:txBody>
          <a:bodyPr/>
          <a:lstStyle>
            <a:lvl1pPr>
              <a:defRPr>
                <a:latin typeface="Arial"/>
                <a:ea typeface="Arial"/>
                <a:cs typeface="Arial"/>
                <a:sym typeface="Arial"/>
              </a:defRPr>
            </a:lvl1pPr>
          </a:lstStyle>
          <a:p>
            <a:pPr/>
            <a:r>
              <a:t>Mã status code </a:t>
            </a:r>
          </a:p>
        </p:txBody>
      </p:sp>
      <p:sp>
        <p:nvSpPr>
          <p:cNvPr id="175" name="200 OK – Trả về thành công cho những phương thức GET, PUT, PATCH hoặc DELETE.…"/>
          <p:cNvSpPr txBox="1"/>
          <p:nvPr>
            <p:ph type="body" idx="1"/>
          </p:nvPr>
        </p:nvSpPr>
        <p:spPr>
          <a:xfrm>
            <a:off x="818712" y="2372689"/>
            <a:ext cx="10554576" cy="3636512"/>
          </a:xfrm>
          <a:prstGeom prst="rect">
            <a:avLst/>
          </a:prstGeom>
          <a:solidFill>
            <a:srgbClr val="FFFFFF"/>
          </a:solidFill>
          <a:ln w="15875" cap="rnd">
            <a:solidFill>
              <a:schemeClr val="accent1"/>
            </a:solidFill>
            <a:round/>
          </a:ln>
          <a:effectLst/>
        </p:spPr>
        <p:txBody>
          <a:bodyPr/>
          <a:lstStyle/>
          <a:p>
            <a:pPr marL="0" indent="0" defTabSz="416052">
              <a:spcBef>
                <a:spcPts val="0"/>
              </a:spcBef>
              <a:buClrTx/>
              <a:buSzTx/>
              <a:buNone/>
              <a:defRPr sz="1638">
                <a:solidFill>
                  <a:srgbClr val="000000"/>
                </a:solidFill>
                <a:latin typeface="Arial"/>
                <a:ea typeface="Arial"/>
                <a:cs typeface="Arial"/>
                <a:sym typeface="Arial"/>
              </a:defRPr>
            </a:pPr>
            <a:r>
              <a:t>200 OK – Trả về thành công cho những phương thức GET, PUT, PATCH hoặc DELETE.</a:t>
            </a:r>
          </a:p>
          <a:p>
            <a:pPr marL="0" indent="0" defTabSz="416052">
              <a:spcBef>
                <a:spcPts val="0"/>
              </a:spcBef>
              <a:buClrTx/>
              <a:buSzTx/>
              <a:buNone/>
              <a:defRPr sz="1638">
                <a:solidFill>
                  <a:srgbClr val="000000"/>
                </a:solidFill>
                <a:latin typeface="Arial"/>
                <a:ea typeface="Arial"/>
                <a:cs typeface="Arial"/>
                <a:sym typeface="Arial"/>
              </a:defRPr>
            </a:pPr>
            <a:r>
              <a:t>201 Created – Trả về khi một Resouce vừa được tạo thành công.</a:t>
            </a:r>
          </a:p>
          <a:p>
            <a:pPr marL="0" indent="0" defTabSz="416052">
              <a:spcBef>
                <a:spcPts val="0"/>
              </a:spcBef>
              <a:buClrTx/>
              <a:buSzTx/>
              <a:buNone/>
              <a:defRPr sz="1638">
                <a:solidFill>
                  <a:srgbClr val="000000"/>
                </a:solidFill>
                <a:latin typeface="Arial"/>
                <a:ea typeface="Arial"/>
                <a:cs typeface="Arial"/>
                <a:sym typeface="Arial"/>
              </a:defRPr>
            </a:pPr>
            <a:r>
              <a:t>204 No Content – Trả về khi Resource xoá thành công.</a:t>
            </a:r>
          </a:p>
          <a:p>
            <a:pPr marL="0" indent="0" defTabSz="416052">
              <a:spcBef>
                <a:spcPts val="0"/>
              </a:spcBef>
              <a:buClrTx/>
              <a:buSzTx/>
              <a:buNone/>
              <a:defRPr sz="1638">
                <a:solidFill>
                  <a:srgbClr val="000000"/>
                </a:solidFill>
                <a:latin typeface="Arial"/>
                <a:ea typeface="Arial"/>
                <a:cs typeface="Arial"/>
                <a:sym typeface="Arial"/>
              </a:defRPr>
            </a:pPr>
            <a:r>
              <a:t>304 Not Modified – Client có thể sử dụng dữ liệu cache.</a:t>
            </a:r>
          </a:p>
          <a:p>
            <a:pPr marL="0" indent="0" defTabSz="416052">
              <a:spcBef>
                <a:spcPts val="0"/>
              </a:spcBef>
              <a:buClrTx/>
              <a:buSzTx/>
              <a:buNone/>
              <a:defRPr sz="1638">
                <a:solidFill>
                  <a:srgbClr val="000000"/>
                </a:solidFill>
                <a:latin typeface="Arial"/>
                <a:ea typeface="Arial"/>
                <a:cs typeface="Arial"/>
                <a:sym typeface="Arial"/>
              </a:defRPr>
            </a:pPr>
            <a:r>
              <a:t>400 Bad Request – Request không hợp lệ</a:t>
            </a:r>
          </a:p>
          <a:p>
            <a:pPr marL="0" indent="0" defTabSz="416052">
              <a:spcBef>
                <a:spcPts val="0"/>
              </a:spcBef>
              <a:buClrTx/>
              <a:buSzTx/>
              <a:buNone/>
              <a:defRPr sz="1638">
                <a:solidFill>
                  <a:srgbClr val="000000"/>
                </a:solidFill>
                <a:latin typeface="Arial"/>
                <a:ea typeface="Arial"/>
                <a:cs typeface="Arial"/>
                <a:sym typeface="Arial"/>
              </a:defRPr>
            </a:pPr>
            <a:r>
              <a:t>401 Unauthorized – Request cần có auth.</a:t>
            </a:r>
          </a:p>
          <a:p>
            <a:pPr marL="0" indent="0" defTabSz="416052">
              <a:spcBef>
                <a:spcPts val="0"/>
              </a:spcBef>
              <a:buClrTx/>
              <a:buSzTx/>
              <a:buNone/>
              <a:defRPr sz="1638">
                <a:solidFill>
                  <a:srgbClr val="000000"/>
                </a:solidFill>
                <a:latin typeface="Arial"/>
                <a:ea typeface="Arial"/>
                <a:cs typeface="Arial"/>
                <a:sym typeface="Arial"/>
              </a:defRPr>
            </a:pPr>
            <a:r>
              <a:t>403 Forbidden – bị từ chối không cho phép.</a:t>
            </a:r>
          </a:p>
          <a:p>
            <a:pPr marL="0" indent="0" defTabSz="416052">
              <a:spcBef>
                <a:spcPts val="0"/>
              </a:spcBef>
              <a:buClrTx/>
              <a:buSzTx/>
              <a:buNone/>
              <a:defRPr sz="1638">
                <a:solidFill>
                  <a:srgbClr val="000000"/>
                </a:solidFill>
                <a:latin typeface="Arial"/>
                <a:ea typeface="Arial"/>
                <a:cs typeface="Arial"/>
                <a:sym typeface="Arial"/>
              </a:defRPr>
            </a:pPr>
            <a:r>
              <a:t>404 Not Found – Không tìm thấy resource từ URI</a:t>
            </a:r>
          </a:p>
          <a:p>
            <a:pPr marL="0" indent="0" defTabSz="416052">
              <a:spcBef>
                <a:spcPts val="0"/>
              </a:spcBef>
              <a:buClrTx/>
              <a:buSzTx/>
              <a:buNone/>
              <a:defRPr sz="1638">
                <a:solidFill>
                  <a:srgbClr val="000000"/>
                </a:solidFill>
                <a:latin typeface="Arial"/>
                <a:ea typeface="Arial"/>
                <a:cs typeface="Arial"/>
                <a:sym typeface="Arial"/>
              </a:defRPr>
            </a:pPr>
            <a:r>
              <a:t>405 Method Not Allowed – Phương thức không cho phép với user hiện tại.</a:t>
            </a:r>
          </a:p>
          <a:p>
            <a:pPr marL="0" indent="0" defTabSz="416052">
              <a:spcBef>
                <a:spcPts val="0"/>
              </a:spcBef>
              <a:buClrTx/>
              <a:buSzTx/>
              <a:buNone/>
              <a:defRPr sz="1638">
                <a:solidFill>
                  <a:srgbClr val="000000"/>
                </a:solidFill>
                <a:latin typeface="Arial"/>
                <a:ea typeface="Arial"/>
                <a:cs typeface="Arial"/>
                <a:sym typeface="Arial"/>
              </a:defRPr>
            </a:pPr>
            <a:r>
              <a:t>410 Gone – Resource không còn tồn tại, Version cũ đã không còn hỗ trợ.</a:t>
            </a:r>
          </a:p>
          <a:p>
            <a:pPr marL="0" indent="0" defTabSz="416052">
              <a:spcBef>
                <a:spcPts val="0"/>
              </a:spcBef>
              <a:buClrTx/>
              <a:buSzTx/>
              <a:buNone/>
              <a:defRPr sz="1638">
                <a:solidFill>
                  <a:srgbClr val="000000"/>
                </a:solidFill>
                <a:latin typeface="Arial"/>
                <a:ea typeface="Arial"/>
                <a:cs typeface="Arial"/>
                <a:sym typeface="Arial"/>
              </a:defRPr>
            </a:pPr>
            <a:r>
              <a:t>415 Unsupported Media Type – Không hỗ trợ kiểu Resource này.</a:t>
            </a:r>
          </a:p>
          <a:p>
            <a:pPr marL="0" indent="0" defTabSz="416052">
              <a:spcBef>
                <a:spcPts val="0"/>
              </a:spcBef>
              <a:buClrTx/>
              <a:buSzTx/>
              <a:buNone/>
              <a:defRPr sz="1638">
                <a:solidFill>
                  <a:srgbClr val="000000"/>
                </a:solidFill>
                <a:latin typeface="Arial"/>
                <a:ea typeface="Arial"/>
                <a:cs typeface="Arial"/>
                <a:sym typeface="Arial"/>
              </a:defRPr>
            </a:pPr>
            <a:r>
              <a:t>422 Unprocessable Entity – Dữ liệu không được xác thực</a:t>
            </a:r>
          </a:p>
          <a:p>
            <a:pPr marL="0" indent="0" defTabSz="416052">
              <a:spcBef>
                <a:spcPts val="0"/>
              </a:spcBef>
              <a:buClrTx/>
              <a:buSzTx/>
              <a:buNone/>
              <a:defRPr sz="1638">
                <a:solidFill>
                  <a:srgbClr val="000000"/>
                </a:solidFill>
                <a:latin typeface="Arial"/>
                <a:ea typeface="Arial"/>
                <a:cs typeface="Arial"/>
                <a:sym typeface="Arial"/>
              </a:defRPr>
            </a:pPr>
            <a:r>
              <a:t>429 Too Many Requests – Request bị từ chối do bị giới hạn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ạo rest API trong Laravel"/>
          <p:cNvSpPr txBox="1"/>
          <p:nvPr>
            <p:ph type="title"/>
          </p:nvPr>
        </p:nvSpPr>
        <p:spPr>
          <a:prstGeom prst="rect">
            <a:avLst/>
          </a:prstGeom>
        </p:spPr>
        <p:txBody>
          <a:bodyPr/>
          <a:lstStyle>
            <a:lvl1pPr>
              <a:defRPr>
                <a:latin typeface="Arial"/>
                <a:ea typeface="Arial"/>
                <a:cs typeface="Arial"/>
                <a:sym typeface="Arial"/>
              </a:defRPr>
            </a:lvl1pPr>
          </a:lstStyle>
          <a:p>
            <a:pPr/>
            <a:r>
              <a:t>Tạo rest API trong Laravel</a:t>
            </a:r>
          </a:p>
        </p:txBody>
      </p:sp>
      <p:sp>
        <p:nvSpPr>
          <p:cNvPr id="178" name="Bản thân Laravel hỗ trợ rất nhiều trong việc tạo restAPI, tuy nhiên nếu như bạn muốn xây dựng các API đơn thuần thì nên sử dụng Lumen (một framework con của Laravel ) Focus vào Tạo API service…"/>
          <p:cNvSpPr txBox="1"/>
          <p:nvPr>
            <p:ph type="body" idx="1"/>
          </p:nvPr>
        </p:nvSpPr>
        <p:spPr>
          <a:prstGeom prst="rect">
            <a:avLst/>
          </a:prstGeom>
        </p:spPr>
        <p:txBody>
          <a:bodyPr/>
          <a:lstStyle/>
          <a:p>
            <a:pPr>
              <a:defRPr>
                <a:latin typeface="Arial"/>
                <a:ea typeface="Arial"/>
                <a:cs typeface="Arial"/>
                <a:sym typeface="Arial"/>
              </a:defRPr>
            </a:pPr>
            <a:r>
              <a:t>Bản thân Laravel hỗ trợ rất nhiều trong việc tạo restAPI, tuy nhiên nếu như bạn muốn xây dựng các API đơn thuần thì nên sử dụng Lumen (một framework con của Laravel ) Focus vào Tạo API service </a:t>
            </a:r>
          </a:p>
          <a:p>
            <a:pPr>
              <a:defRPr>
                <a:latin typeface="Arial"/>
                <a:ea typeface="Arial"/>
                <a:cs typeface="Arial"/>
                <a:sym typeface="Arial"/>
              </a:defRPr>
            </a:pPr>
            <a:r>
              <a:t>Các cấu hình router rest API sẽ được đặt trong file api.php trong thư mục routes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rả về JSON"/>
          <p:cNvSpPr txBox="1"/>
          <p:nvPr>
            <p:ph type="title"/>
          </p:nvPr>
        </p:nvSpPr>
        <p:spPr>
          <a:prstGeom prst="rect">
            <a:avLst/>
          </a:prstGeom>
        </p:spPr>
        <p:txBody>
          <a:bodyPr/>
          <a:lstStyle>
            <a:lvl1pPr>
              <a:defRPr>
                <a:latin typeface="Arial"/>
                <a:ea typeface="Arial"/>
                <a:cs typeface="Arial"/>
                <a:sym typeface="Arial"/>
              </a:defRPr>
            </a:lvl1pPr>
          </a:lstStyle>
          <a:p>
            <a:pPr/>
            <a:r>
              <a:t>Trả về JSON</a:t>
            </a:r>
          </a:p>
        </p:txBody>
      </p:sp>
      <p:sp>
        <p:nvSpPr>
          <p:cNvPr id="181" name="Mặc định dữ liệu trong api.php sẽ được trả về dưới dạng JSON và có status code  tương ứng tuy nhiên bạn cũng có thể hoàn toàn customize mã trả về bằng lệnh sau"/>
          <p:cNvSpPr txBox="1"/>
          <p:nvPr>
            <p:ph type="body" sz="quarter" idx="1"/>
          </p:nvPr>
        </p:nvSpPr>
        <p:spPr>
          <a:xfrm>
            <a:off x="818712" y="2222287"/>
            <a:ext cx="10341309" cy="954575"/>
          </a:xfrm>
          <a:prstGeom prst="rect">
            <a:avLst/>
          </a:prstGeom>
          <a:solidFill>
            <a:srgbClr val="FFFFFF"/>
          </a:solidFill>
          <a:ln w="15875" cap="rnd">
            <a:solidFill>
              <a:schemeClr val="accent1"/>
            </a:solidFill>
            <a:round/>
          </a:ln>
          <a:effectLst/>
        </p:spPr>
        <p:txBody>
          <a:bodyPr/>
          <a:lstStyle/>
          <a:p>
            <a:pPr lvl="1" marL="0" indent="457200">
              <a:spcBef>
                <a:spcPts val="0"/>
              </a:spcBef>
              <a:buClrTx/>
              <a:buSzTx/>
              <a:buNone/>
              <a:defRPr>
                <a:solidFill>
                  <a:srgbClr val="000000"/>
                </a:solidFill>
                <a:latin typeface="Arial"/>
                <a:ea typeface="Arial"/>
                <a:cs typeface="Arial"/>
                <a:sym typeface="Arial"/>
              </a:defRPr>
            </a:pPr>
            <a:r>
              <a:t>Mặc định dữ liệu trong api.php sẽ được trả về dưới dạng JSON và có status code  tương ứng tuy nhiên bạn cũng có thể hoàn toàn customize mã trả về bằng lệnh sau</a:t>
            </a:r>
          </a:p>
        </p:txBody>
      </p:sp>
      <p:pic>
        <p:nvPicPr>
          <p:cNvPr id="182" name="pasted-image.png" descr="pasted-image.png"/>
          <p:cNvPicPr>
            <a:picLocks noChangeAspect="1"/>
          </p:cNvPicPr>
          <p:nvPr/>
        </p:nvPicPr>
        <p:blipFill>
          <a:blip r:embed="rId2">
            <a:extLst/>
          </a:blip>
          <a:stretch>
            <a:fillRect/>
          </a:stretch>
        </p:blipFill>
        <p:spPr>
          <a:xfrm>
            <a:off x="777711" y="3543212"/>
            <a:ext cx="5880101" cy="12192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Bảo mật API"/>
          <p:cNvSpPr txBox="1"/>
          <p:nvPr>
            <p:ph type="title"/>
          </p:nvPr>
        </p:nvSpPr>
        <p:spPr>
          <a:prstGeom prst="rect">
            <a:avLst/>
          </a:prstGeom>
        </p:spPr>
        <p:txBody>
          <a:bodyPr/>
          <a:lstStyle/>
          <a:p>
            <a:pPr/>
            <a:r>
              <a:t>Bảo mật API</a:t>
            </a:r>
          </a:p>
        </p:txBody>
      </p:sp>
      <p:sp>
        <p:nvSpPr>
          <p:cNvPr id="185" name="Basic token…"/>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Basic token </a:t>
            </a:r>
          </a:p>
          <a:p>
            <a:pPr marL="0" indent="0">
              <a:spcBef>
                <a:spcPts val="0"/>
              </a:spcBef>
              <a:buClrTx/>
              <a:buSzTx/>
              <a:buNone/>
              <a:defRPr>
                <a:solidFill>
                  <a:srgbClr val="000000"/>
                </a:solidFill>
              </a:defRPr>
            </a:pPr>
            <a:r>
              <a:t>Bearer token</a:t>
            </a:r>
          </a:p>
          <a:p>
            <a:pPr marL="0" indent="0">
              <a:spcBef>
                <a:spcPts val="0"/>
              </a:spcBef>
              <a:buClrTx/>
              <a:buSzTx/>
              <a:buNone/>
              <a:defRPr>
                <a:solidFill>
                  <a:srgbClr val="000000"/>
                </a:solidFill>
              </a:defRPr>
            </a:pPr>
            <a:r>
              <a:t>OAuth2 </a:t>
            </a:r>
          </a:p>
          <a:p>
            <a:pPr marL="0" indent="0">
              <a:spcBef>
                <a:spcPts val="0"/>
              </a:spcBef>
              <a:buClrTx/>
              <a:buSzTx/>
              <a:buNone/>
              <a:defRPr>
                <a:solidFill>
                  <a:srgbClr val="000000"/>
                </a:solidFill>
              </a:defRPr>
            </a:pPr>
            <a:r>
              <a:t>JWT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Basic Token"/>
          <p:cNvSpPr txBox="1"/>
          <p:nvPr>
            <p:ph type="title"/>
          </p:nvPr>
        </p:nvSpPr>
        <p:spPr>
          <a:prstGeom prst="rect">
            <a:avLst/>
          </a:prstGeom>
        </p:spPr>
        <p:txBody>
          <a:bodyPr/>
          <a:lstStyle/>
          <a:p>
            <a:pPr/>
            <a:r>
              <a:t>Basic Token</a:t>
            </a:r>
          </a:p>
        </p:txBody>
      </p:sp>
      <p:sp>
        <p:nvSpPr>
          <p:cNvPr id="188" name="Mặc định Laravel hỗ trợ bảo mật Basic token, để cài đặt Basic token, ta cần phải tạo một cột api_token trong bảng user"/>
          <p:cNvSpPr txBox="1"/>
          <p:nvPr>
            <p:ph type="body" sz="quarter" idx="1"/>
          </p:nvPr>
        </p:nvSpPr>
        <p:spPr>
          <a:xfrm>
            <a:off x="818712" y="2222287"/>
            <a:ext cx="10191090" cy="840663"/>
          </a:xfrm>
          <a:prstGeom prst="rect">
            <a:avLst/>
          </a:prstGeom>
        </p:spPr>
        <p:txBody>
          <a:bodyPr/>
          <a:lstStyle/>
          <a:p>
            <a:pPr/>
            <a:r>
              <a:t>Mặc định Laravel hỗ trợ bảo mật Basic token, để cài đặt Basic token, ta cần phải tạo một cột api_token trong bảng user </a:t>
            </a:r>
          </a:p>
        </p:txBody>
      </p:sp>
      <p:sp>
        <p:nvSpPr>
          <p:cNvPr id="189" name="Schema::table('users', function ($table) {…"/>
          <p:cNvSpPr txBox="1"/>
          <p:nvPr/>
        </p:nvSpPr>
        <p:spPr>
          <a:xfrm>
            <a:off x="845382" y="3006989"/>
            <a:ext cx="7511987"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9BC28E"/>
                </a:solidFill>
                <a:latin typeface="Courier"/>
                <a:ea typeface="Courier"/>
                <a:cs typeface="Courier"/>
                <a:sym typeface="Courier"/>
              </a:defRPr>
            </a:pPr>
            <a:r>
              <a:rPr>
                <a:solidFill>
                  <a:srgbClr val="F2F0B5"/>
                </a:solidFill>
              </a:rPr>
              <a:t>Schema</a:t>
            </a:r>
            <a:r>
              <a:t>::</a:t>
            </a:r>
            <a:r>
              <a:rPr b="1">
                <a:solidFill>
                  <a:srgbClr val="97E85A"/>
                </a:solidFill>
              </a:rPr>
              <a:t>table</a:t>
            </a:r>
            <a:r>
              <a:t>(</a:t>
            </a:r>
            <a:r>
              <a:rPr b="1">
                <a:solidFill>
                  <a:srgbClr val="34B435"/>
                </a:solidFill>
              </a:rPr>
              <a:t>'users'</a:t>
            </a:r>
            <a:r>
              <a:rPr>
                <a:solidFill>
                  <a:srgbClr val="5C7AB8"/>
                </a:solidFill>
              </a:rPr>
              <a:t>, </a:t>
            </a:r>
            <a:r>
              <a:rPr b="1">
                <a:solidFill>
                  <a:srgbClr val="CA9E4D"/>
                </a:solidFill>
              </a:rPr>
              <a:t>function </a:t>
            </a:r>
            <a:r>
              <a:t>($table) {</a:t>
            </a:r>
          </a:p>
          <a:p>
            <a:pPr>
              <a:defRPr>
                <a:solidFill>
                  <a:srgbClr val="9BC28E"/>
                </a:solidFill>
                <a:latin typeface="Courier"/>
                <a:ea typeface="Courier"/>
                <a:cs typeface="Courier"/>
                <a:sym typeface="Courier"/>
              </a:defRPr>
            </a:pPr>
            <a:r>
              <a:t>    $table-&gt;</a:t>
            </a:r>
            <a:r>
              <a:rPr>
                <a:solidFill>
                  <a:srgbClr val="D9AF6C"/>
                </a:solidFill>
              </a:rPr>
              <a:t>string</a:t>
            </a:r>
            <a:r>
              <a:t>(</a:t>
            </a:r>
            <a:r>
              <a:rPr b="1">
                <a:solidFill>
                  <a:srgbClr val="34B435"/>
                </a:solidFill>
              </a:rPr>
              <a:t>'api_token'</a:t>
            </a:r>
            <a:r>
              <a:rPr>
                <a:solidFill>
                  <a:srgbClr val="5C7AB8"/>
                </a:solidFill>
              </a:rPr>
              <a:t>, </a:t>
            </a:r>
            <a:r>
              <a:rPr>
                <a:solidFill>
                  <a:srgbClr val="F971BB"/>
                </a:solidFill>
              </a:rPr>
              <a:t>80</a:t>
            </a:r>
            <a:r>
              <a:t>)-&gt;</a:t>
            </a:r>
            <a:r>
              <a:rPr>
                <a:solidFill>
                  <a:srgbClr val="D9AF6C"/>
                </a:solidFill>
              </a:rPr>
              <a:t>after</a:t>
            </a:r>
            <a:r>
              <a:t>(</a:t>
            </a:r>
            <a:r>
              <a:rPr b="1">
                <a:solidFill>
                  <a:srgbClr val="34B435"/>
                </a:solidFill>
              </a:rPr>
              <a:t>'password'</a:t>
            </a:r>
            <a:r>
              <a:t>)</a:t>
            </a:r>
          </a:p>
          <a:p>
            <a:pPr>
              <a:defRPr>
                <a:solidFill>
                  <a:srgbClr val="9BC28E"/>
                </a:solidFill>
                <a:latin typeface="Courier"/>
                <a:ea typeface="Courier"/>
                <a:cs typeface="Courier"/>
                <a:sym typeface="Courier"/>
              </a:defRPr>
            </a:pPr>
            <a:r>
              <a:t>        -&gt;</a:t>
            </a:r>
            <a:r>
              <a:rPr>
                <a:solidFill>
                  <a:srgbClr val="D9AF6C"/>
                </a:solidFill>
              </a:rPr>
              <a:t>unique</a:t>
            </a:r>
            <a:r>
              <a:t>()</a:t>
            </a:r>
          </a:p>
          <a:p>
            <a:pPr>
              <a:defRPr>
                <a:solidFill>
                  <a:srgbClr val="9BC28E"/>
                </a:solidFill>
                <a:latin typeface="Courier"/>
                <a:ea typeface="Courier"/>
                <a:cs typeface="Courier"/>
                <a:sym typeface="Courier"/>
              </a:defRPr>
            </a:pPr>
            <a:r>
              <a:t>        -&gt;</a:t>
            </a:r>
            <a:r>
              <a:rPr>
                <a:solidFill>
                  <a:srgbClr val="D9AF6C"/>
                </a:solidFill>
              </a:rPr>
              <a:t>nullable</a:t>
            </a:r>
            <a:r>
              <a:t>()</a:t>
            </a:r>
          </a:p>
          <a:p>
            <a:pPr>
              <a:defRPr>
                <a:solidFill>
                  <a:srgbClr val="9BC28E"/>
                </a:solidFill>
                <a:latin typeface="Courier"/>
                <a:ea typeface="Courier"/>
                <a:cs typeface="Courier"/>
                <a:sym typeface="Courier"/>
              </a:defRPr>
            </a:pPr>
            <a:r>
              <a:t>        -&gt;</a:t>
            </a:r>
            <a:r>
              <a:rPr>
                <a:solidFill>
                  <a:srgbClr val="D9AF6C"/>
                </a:solidFill>
              </a:rPr>
              <a:t>default</a:t>
            </a:r>
            <a:r>
              <a:t>(</a:t>
            </a:r>
            <a:r>
              <a:rPr b="1">
                <a:solidFill>
                  <a:srgbClr val="CA9E4D"/>
                </a:solidFill>
              </a:rPr>
              <a:t>null</a:t>
            </a:r>
            <a:r>
              <a:t>)</a:t>
            </a:r>
            <a:r>
              <a:rPr>
                <a:solidFill>
                  <a:srgbClr val="597CC2"/>
                </a:solidFill>
              </a:rPr>
              <a:t>;</a:t>
            </a:r>
            <a:endParaRPr>
              <a:solidFill>
                <a:srgbClr val="597CC2"/>
              </a:solidFill>
            </a:endParaRPr>
          </a:p>
          <a:p>
            <a:pPr>
              <a:defRPr>
                <a:solidFill>
                  <a:srgbClr val="9BC28E"/>
                </a:solidFill>
                <a:latin typeface="Courier"/>
                <a:ea typeface="Courier"/>
                <a:cs typeface="Courier"/>
                <a:sym typeface="Courier"/>
              </a:defRPr>
            </a:pPr>
            <a:r>
              <a:t>})</a:t>
            </a:r>
            <a:r>
              <a:rPr>
                <a:solidFill>
                  <a:srgbClr val="597CC2"/>
                </a:solidFill>
              </a:rPr>
              <a:t>;</a:t>
            </a:r>
            <a:endParaRPr>
              <a:solidFill>
                <a:srgbClr val="597CC2"/>
              </a:solidFill>
            </a:endParaRPr>
          </a:p>
        </p:txBody>
      </p:sp>
      <p:sp>
        <p:nvSpPr>
          <p:cNvPr id="190" name="Khi gửi request lên server, ta cần gửi kèm tham số api_token  để xác thực người dùng"/>
          <p:cNvSpPr txBox="1"/>
          <p:nvPr/>
        </p:nvSpPr>
        <p:spPr>
          <a:xfrm>
            <a:off x="898711" y="4971930"/>
            <a:ext cx="10191090" cy="840663"/>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lvl1pPr marL="342900" indent="-342900">
              <a:spcBef>
                <a:spcPts val="600"/>
              </a:spcBef>
              <a:buClr>
                <a:schemeClr val="accent1"/>
              </a:buClr>
              <a:buSzPct val="100000"/>
              <a:buChar char=""/>
              <a:defRPr>
                <a:solidFill>
                  <a:srgbClr val="FFFFFF"/>
                </a:solidFill>
              </a:defRPr>
            </a:lvl1pPr>
          </a:lstStyle>
          <a:p>
            <a:pPr/>
            <a:r>
              <a:t>Khi gửi request lên server, ta cần gửi kèm tham số api_token  để xác thực người dùng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ấu hình Bearer Token"/>
          <p:cNvSpPr txBox="1"/>
          <p:nvPr>
            <p:ph type="title"/>
          </p:nvPr>
        </p:nvSpPr>
        <p:spPr>
          <a:prstGeom prst="rect">
            <a:avLst/>
          </a:prstGeom>
        </p:spPr>
        <p:txBody>
          <a:bodyPr/>
          <a:lstStyle>
            <a:lvl1pPr>
              <a:defRPr>
                <a:latin typeface="Arial"/>
                <a:ea typeface="Arial"/>
                <a:cs typeface="Arial"/>
                <a:sym typeface="Arial"/>
              </a:defRPr>
            </a:lvl1pPr>
          </a:lstStyle>
          <a:p>
            <a:pPr/>
            <a:r>
              <a:t>Cấu hình Bearer Token</a:t>
            </a:r>
          </a:p>
        </p:txBody>
      </p:sp>
      <p:sp>
        <p:nvSpPr>
          <p:cNvPr id="193" name="Để cài đặt bearer token ta cần cài đặt passport hoặc stancum với 3 câu lệnh sau"/>
          <p:cNvSpPr txBox="1"/>
          <p:nvPr>
            <p:ph type="body" sz="quarter" idx="1"/>
          </p:nvPr>
        </p:nvSpPr>
        <p:spPr>
          <a:xfrm>
            <a:off x="818712" y="2222287"/>
            <a:ext cx="9743445" cy="727531"/>
          </a:xfrm>
          <a:prstGeom prst="rect">
            <a:avLst/>
          </a:prstGeom>
        </p:spPr>
        <p:txBody>
          <a:bodyPr/>
          <a:lstStyle/>
          <a:p>
            <a:pPr/>
            <a:r>
              <a:t>Để cài đặt bearer token ta cần cài đặt passport hoặc stancum với 3 câu lệnh sau </a:t>
            </a:r>
          </a:p>
        </p:txBody>
      </p:sp>
      <p:sp>
        <p:nvSpPr>
          <p:cNvPr id="194" name="composer require laravel/passport…"/>
          <p:cNvSpPr txBox="1"/>
          <p:nvPr/>
        </p:nvSpPr>
        <p:spPr>
          <a:xfrm>
            <a:off x="898711" y="3225037"/>
            <a:ext cx="10394578" cy="1279607"/>
          </a:xfrm>
          <a:prstGeom prst="rect">
            <a:avLst/>
          </a:prstGeom>
          <a:solidFill>
            <a:srgbClr val="FFFFFF"/>
          </a:solidFill>
          <a:ln w="15875" cap="rnd">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338327">
              <a:defRPr sz="1332"/>
            </a:pPr>
            <a:r>
              <a:t>composer </a:t>
            </a:r>
            <a:r>
              <a:rPr>
                <a:solidFill>
                  <a:srgbClr val="055472"/>
                </a:solidFill>
              </a:rPr>
              <a:t>require</a:t>
            </a:r>
            <a:r>
              <a:t> laravel/passport</a:t>
            </a:r>
            <a:endParaRPr sz="888">
              <a:solidFill>
                <a:srgbClr val="CA473F"/>
              </a:solidFill>
            </a:endParaRPr>
          </a:p>
          <a:p>
            <a:pPr defTabSz="338327">
              <a:defRPr sz="1332"/>
            </a:pPr>
            <a:endParaRPr sz="888">
              <a:solidFill>
                <a:srgbClr val="CA473F"/>
              </a:solidFill>
            </a:endParaRPr>
          </a:p>
          <a:p>
            <a:pPr defTabSz="338327">
              <a:defRPr sz="1332"/>
            </a:pPr>
            <a:r>
              <a:t>php artisan migrate</a:t>
            </a:r>
            <a:endParaRPr sz="888">
              <a:solidFill>
                <a:srgbClr val="CA473F"/>
              </a:solidFill>
            </a:endParaRPr>
          </a:p>
          <a:p>
            <a:pPr defTabSz="338327">
              <a:defRPr sz="1332"/>
            </a:pPr>
            <a:endParaRPr sz="888">
              <a:solidFill>
                <a:srgbClr val="CA473F"/>
              </a:solidFill>
            </a:endParaRPr>
          </a:p>
          <a:p>
            <a:pPr defTabSz="338327">
              <a:defRPr sz="1332"/>
            </a:pPr>
            <a:r>
              <a:t>php artisan passport:install</a:t>
            </a:r>
          </a:p>
          <a:p>
            <a:pPr defTabSz="338327">
              <a:defRPr sz="1332"/>
            </a:pPr>
            <a:endParaRPr sz="888">
              <a:solidFill>
                <a:srgbClr val="CA473F"/>
              </a:solidFill>
            </a:endParaRPr>
          </a:p>
        </p:txBody>
      </p:sp>
      <p:sp>
        <p:nvSpPr>
          <p:cNvPr id="195" name="Sau khi chạy 3 câu lệnh trên, thêm trait HasApiTokens vào user model"/>
          <p:cNvSpPr txBox="1"/>
          <p:nvPr/>
        </p:nvSpPr>
        <p:spPr>
          <a:xfrm>
            <a:off x="818712" y="4652324"/>
            <a:ext cx="9743445" cy="727532"/>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lvl1pPr marL="342900" indent="-342900">
              <a:spcBef>
                <a:spcPts val="600"/>
              </a:spcBef>
              <a:buClr>
                <a:schemeClr val="accent1"/>
              </a:buClr>
              <a:buSzPct val="100000"/>
              <a:buChar char=""/>
              <a:defRPr>
                <a:solidFill>
                  <a:srgbClr val="FFFFFF"/>
                </a:solidFill>
              </a:defRPr>
            </a:lvl1pPr>
          </a:lstStyle>
          <a:p>
            <a:pPr/>
            <a:r>
              <a:t>Sau khi chạy 3 câu lệnh trên, thêm trait HasApiTokens vào user model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pPr/>
            <a:r>
              <a:t>Tổng quan</a:t>
            </a:r>
          </a:p>
        </p:txBody>
      </p:sp>
      <p:sp>
        <p:nvSpPr>
          <p:cNvPr id="133" name="Content Placeholder 2"/>
          <p:cNvSpPr txBox="1"/>
          <p:nvPr>
            <p:ph type="body" idx="1"/>
          </p:nvPr>
        </p:nvSpPr>
        <p:spPr>
          <a:xfrm>
            <a:off x="818711" y="2222287"/>
            <a:ext cx="10554576" cy="3636512"/>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Bản địa hoá ứng dụng </a:t>
            </a:r>
          </a:p>
          <a:p>
            <a:pPr marL="0" indent="0">
              <a:spcBef>
                <a:spcPts val="0"/>
              </a:spcBef>
              <a:buClrTx/>
              <a:buSzTx/>
              <a:buNone/>
              <a:defRPr>
                <a:solidFill>
                  <a:srgbClr val="000000"/>
                </a:solidFill>
              </a:defRPr>
            </a:pPr>
            <a:r>
              <a:t>Tìm hiểu về rest API</a:t>
            </a:r>
          </a:p>
          <a:p>
            <a:pPr marL="0" indent="0">
              <a:spcBef>
                <a:spcPts val="0"/>
              </a:spcBef>
              <a:buClrTx/>
              <a:buSzTx/>
              <a:buNone/>
              <a:defRPr>
                <a:solidFill>
                  <a:srgbClr val="000000"/>
                </a:solidFill>
              </a:defRPr>
            </a:pPr>
            <a:r>
              <a:t>Cài đặt rest API trong Laravel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ấu hình Bearer Token"/>
          <p:cNvSpPr txBox="1"/>
          <p:nvPr>
            <p:ph type="title"/>
          </p:nvPr>
        </p:nvSpPr>
        <p:spPr>
          <a:xfrm>
            <a:off x="809999" y="409587"/>
            <a:ext cx="10572000" cy="970451"/>
          </a:xfrm>
          <a:prstGeom prst="rect">
            <a:avLst/>
          </a:prstGeom>
        </p:spPr>
        <p:txBody>
          <a:bodyPr/>
          <a:lstStyle>
            <a:lvl1pPr>
              <a:defRPr>
                <a:latin typeface="Arial"/>
                <a:ea typeface="Arial"/>
                <a:cs typeface="Arial"/>
                <a:sym typeface="Arial"/>
              </a:defRPr>
            </a:lvl1pPr>
          </a:lstStyle>
          <a:p>
            <a:pPr/>
            <a:r>
              <a:t>Cấu hình Bearer Token</a:t>
            </a:r>
          </a:p>
        </p:txBody>
      </p:sp>
      <p:sp>
        <p:nvSpPr>
          <p:cNvPr id="198" name="Tiếp theo thêm Passport::routes() vào boot method của AuthSeriviceProvider…"/>
          <p:cNvSpPr txBox="1"/>
          <p:nvPr>
            <p:ph type="body" sz="quarter" idx="1"/>
          </p:nvPr>
        </p:nvSpPr>
        <p:spPr>
          <a:xfrm>
            <a:off x="818712" y="2222287"/>
            <a:ext cx="10161972" cy="1268738"/>
          </a:xfrm>
          <a:prstGeom prst="rect">
            <a:avLst/>
          </a:prstGeom>
        </p:spPr>
        <p:txBody>
          <a:bodyPr/>
          <a:lstStyle/>
          <a:p>
            <a:pPr/>
            <a:r>
              <a:t>Tiếp theo thêm Passport::routes() vào boot method của AuthSeriviceProvider</a:t>
            </a:r>
          </a:p>
          <a:p>
            <a:pPr/>
            <a:r>
              <a:t>Cuối cùng trong config/auth.php thay driver token bằng passport driver</a:t>
            </a:r>
          </a:p>
        </p:txBody>
      </p:sp>
      <p:sp>
        <p:nvSpPr>
          <p:cNvPr id="199" name="'api' =&gt; […"/>
          <p:cNvSpPr txBox="1"/>
          <p:nvPr/>
        </p:nvSpPr>
        <p:spPr>
          <a:xfrm>
            <a:off x="807913" y="3409894"/>
            <a:ext cx="3808063"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solidFill>
                  <a:srgbClr val="34B435"/>
                </a:solidFill>
                <a:latin typeface="Courier"/>
                <a:ea typeface="Courier"/>
                <a:cs typeface="Courier"/>
                <a:sym typeface="Courier"/>
              </a:defRPr>
            </a:pPr>
            <a:r>
              <a:t>'api' </a:t>
            </a:r>
            <a:r>
              <a:rPr b="0">
                <a:solidFill>
                  <a:srgbClr val="9BC28E"/>
                </a:solidFill>
              </a:rPr>
              <a:t>=&gt; [</a:t>
            </a:r>
            <a:endParaRPr b="0">
              <a:solidFill>
                <a:srgbClr val="9BC28E"/>
              </a:solidFill>
            </a:endParaRPr>
          </a:p>
          <a:p>
            <a:pPr>
              <a:defRPr b="1">
                <a:solidFill>
                  <a:srgbClr val="34B435"/>
                </a:solidFill>
                <a:latin typeface="Courier"/>
                <a:ea typeface="Courier"/>
                <a:cs typeface="Courier"/>
                <a:sym typeface="Courier"/>
              </a:defRPr>
            </a:pPr>
            <a:r>
              <a:rPr b="0">
                <a:solidFill>
                  <a:srgbClr val="9BC28E"/>
                </a:solidFill>
              </a:rPr>
              <a:t>    </a:t>
            </a:r>
            <a:r>
              <a:t>'driver' </a:t>
            </a:r>
            <a:r>
              <a:rPr b="0">
                <a:solidFill>
                  <a:srgbClr val="9BC28E"/>
                </a:solidFill>
              </a:rPr>
              <a:t>=&gt; </a:t>
            </a:r>
            <a:r>
              <a:t>'passport'</a:t>
            </a:r>
            <a:r>
              <a:rPr b="0">
                <a:solidFill>
                  <a:srgbClr val="5C7AB8"/>
                </a:solidFill>
              </a:rPr>
              <a:t>,</a:t>
            </a:r>
            <a:endParaRPr b="0">
              <a:solidFill>
                <a:srgbClr val="5C7AB8"/>
              </a:solidFill>
            </a:endParaRPr>
          </a:p>
          <a:p>
            <a:pPr>
              <a:defRPr b="1">
                <a:solidFill>
                  <a:srgbClr val="34B435"/>
                </a:solidFill>
                <a:latin typeface="Courier"/>
                <a:ea typeface="Courier"/>
                <a:cs typeface="Courier"/>
                <a:sym typeface="Courier"/>
              </a:defRPr>
            </a:pPr>
            <a:r>
              <a:rPr b="0">
                <a:solidFill>
                  <a:srgbClr val="5C7AB8"/>
                </a:solidFill>
              </a:rPr>
              <a:t>    </a:t>
            </a:r>
            <a:r>
              <a:t>'provider' </a:t>
            </a:r>
            <a:r>
              <a:rPr b="0">
                <a:solidFill>
                  <a:srgbClr val="9BC28E"/>
                </a:solidFill>
              </a:rPr>
              <a:t>=&gt; </a:t>
            </a:r>
            <a:r>
              <a:t>'users'</a:t>
            </a:r>
            <a:r>
              <a:rPr b="0">
                <a:solidFill>
                  <a:srgbClr val="5C7AB8"/>
                </a:solidFill>
              </a:rPr>
              <a:t>,</a:t>
            </a:r>
            <a:endParaRPr b="0">
              <a:solidFill>
                <a:srgbClr val="5C7AB8"/>
              </a:solidFill>
            </a:endParaRPr>
          </a:p>
          <a:p>
            <a:pPr>
              <a:defRPr b="1">
                <a:solidFill>
                  <a:srgbClr val="34B435"/>
                </a:solidFill>
                <a:latin typeface="Courier"/>
                <a:ea typeface="Courier"/>
                <a:cs typeface="Courier"/>
                <a:sym typeface="Courier"/>
              </a:defRPr>
            </a:pPr>
            <a:r>
              <a:rPr b="0">
                <a:solidFill>
                  <a:srgbClr val="5C7AB8"/>
                </a:solidFill>
              </a:rPr>
              <a:t>    </a:t>
            </a:r>
            <a:r>
              <a:t>'hash' </a:t>
            </a:r>
            <a:r>
              <a:rPr b="0">
                <a:solidFill>
                  <a:srgbClr val="9BC28E"/>
                </a:solidFill>
              </a:rPr>
              <a:t>=&gt; </a:t>
            </a:r>
            <a:r>
              <a:rPr>
                <a:solidFill>
                  <a:srgbClr val="CA9E4D"/>
                </a:solidFill>
              </a:rPr>
              <a:t>false</a:t>
            </a:r>
            <a:r>
              <a:rPr b="0">
                <a:solidFill>
                  <a:srgbClr val="5C7AB8"/>
                </a:solidFill>
              </a:rPr>
              <a:t>,</a:t>
            </a:r>
            <a:endParaRPr b="0">
              <a:solidFill>
                <a:srgbClr val="5C7AB8"/>
              </a:solidFill>
            </a:endParaRPr>
          </a:p>
          <a:p>
            <a:pPr>
              <a:defRPr>
                <a:solidFill>
                  <a:srgbClr val="5C7AB8"/>
                </a:solidFill>
                <a:latin typeface="Courier"/>
                <a:ea typeface="Courier"/>
                <a:cs typeface="Courier"/>
                <a:sym typeface="Courier"/>
              </a:defRPr>
            </a:pPr>
            <a:r>
              <a:rPr>
                <a:solidFill>
                  <a:srgbClr val="9BC28E"/>
                </a:solidFill>
              </a:rPr>
              <a:t>]</a:t>
            </a: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ạo token"/>
          <p:cNvSpPr txBox="1"/>
          <p:nvPr>
            <p:ph type="title"/>
          </p:nvPr>
        </p:nvSpPr>
        <p:spPr>
          <a:prstGeom prst="rect">
            <a:avLst/>
          </a:prstGeom>
        </p:spPr>
        <p:txBody>
          <a:bodyPr/>
          <a:lstStyle/>
          <a:p>
            <a:pPr/>
            <a:r>
              <a:t>Tạo token </a:t>
            </a:r>
          </a:p>
        </p:txBody>
      </p:sp>
      <p:sp>
        <p:nvSpPr>
          <p:cNvPr id="202" name="Để tạo token ta sử dụng lệnh sau…"/>
          <p:cNvSpPr txBox="1"/>
          <p:nvPr>
            <p:ph type="body" sz="half" idx="1"/>
          </p:nvPr>
        </p:nvSpPr>
        <p:spPr>
          <a:xfrm>
            <a:off x="837512" y="2306888"/>
            <a:ext cx="11059246" cy="2413427"/>
          </a:xfrm>
          <a:prstGeom prst="rect">
            <a:avLst/>
          </a:prstGeom>
        </p:spPr>
        <p:txBody>
          <a:bodyPr/>
          <a:lstStyle/>
          <a:p>
            <a:pPr/>
            <a:r>
              <a:t>Để tạo token ta sử dụng lệnh sau </a:t>
            </a:r>
          </a:p>
          <a:p>
            <a:pPr marL="0" indent="0">
              <a:spcBef>
                <a:spcPts val="0"/>
              </a:spcBef>
              <a:buClrTx/>
              <a:buSzTx/>
              <a:buNone/>
              <a:defRPr>
                <a:solidFill>
                  <a:srgbClr val="72737A"/>
                </a:solidFill>
                <a:latin typeface="Courier"/>
                <a:ea typeface="Courier"/>
                <a:cs typeface="Courier"/>
                <a:sym typeface="Courier"/>
              </a:defRPr>
            </a:pPr>
            <a:r>
              <a:rPr>
                <a:solidFill>
                  <a:srgbClr val="9BC28E"/>
                </a:solidFill>
              </a:rPr>
              <a:t>$user = </a:t>
            </a:r>
            <a:r>
              <a:t>\App\Models\</a:t>
            </a:r>
            <a:r>
              <a:rPr>
                <a:solidFill>
                  <a:srgbClr val="F2F0B5"/>
                </a:solidFill>
              </a:rPr>
              <a:t>User</a:t>
            </a:r>
            <a:r>
              <a:rPr>
                <a:solidFill>
                  <a:srgbClr val="9BC28E"/>
                </a:solidFill>
              </a:rPr>
              <a:t>::</a:t>
            </a:r>
            <a:r>
              <a:rPr i="1">
                <a:solidFill>
                  <a:srgbClr val="FFC66E"/>
                </a:solidFill>
              </a:rPr>
              <a:t>find</a:t>
            </a:r>
            <a:r>
              <a:rPr>
                <a:solidFill>
                  <a:srgbClr val="9BC28E"/>
                </a:solidFill>
              </a:rPr>
              <a:t>(</a:t>
            </a:r>
            <a:r>
              <a:rPr>
                <a:solidFill>
                  <a:srgbClr val="F971BB"/>
                </a:solidFill>
              </a:rPr>
              <a:t>1</a:t>
            </a:r>
            <a:r>
              <a:rPr>
                <a:solidFill>
                  <a:srgbClr val="9BC28E"/>
                </a:solidFill>
              </a:rPr>
              <a:t>)</a:t>
            </a:r>
            <a:r>
              <a:rPr>
                <a:solidFill>
                  <a:srgbClr val="597CC2"/>
                </a:solidFill>
              </a:rPr>
              <a:t>;</a:t>
            </a:r>
            <a:endParaRPr>
              <a:solidFill>
                <a:srgbClr val="597CC2"/>
              </a:solidFill>
            </a:endParaRPr>
          </a:p>
          <a:p>
            <a:pPr marL="0" indent="0">
              <a:spcBef>
                <a:spcPts val="0"/>
              </a:spcBef>
              <a:buClrTx/>
              <a:buSzTx/>
              <a:buNone/>
              <a:defRPr>
                <a:solidFill>
                  <a:srgbClr val="D9AF6C"/>
                </a:solidFill>
                <a:latin typeface="Courier"/>
                <a:ea typeface="Courier"/>
                <a:cs typeface="Courier"/>
                <a:sym typeface="Courier"/>
              </a:defRPr>
            </a:pPr>
            <a:r>
              <a:rPr>
                <a:solidFill>
                  <a:srgbClr val="9BC28E"/>
                </a:solidFill>
              </a:rPr>
              <a:t>$user-&gt;</a:t>
            </a:r>
            <a:r>
              <a:t>createToken</a:t>
            </a:r>
            <a:r>
              <a:rPr>
                <a:solidFill>
                  <a:srgbClr val="9BC28E"/>
                </a:solidFill>
              </a:rPr>
              <a:t>(</a:t>
            </a:r>
            <a:r>
              <a:rPr b="1">
                <a:solidFill>
                  <a:srgbClr val="34B435"/>
                </a:solidFill>
              </a:rPr>
              <a:t>'admin'</a:t>
            </a:r>
            <a:r>
              <a:rPr>
                <a:solidFill>
                  <a:srgbClr val="9BC28E"/>
                </a:solidFill>
              </a:rPr>
              <a:t>)-&gt;</a:t>
            </a:r>
            <a:r>
              <a:rPr b="1">
                <a:solidFill>
                  <a:srgbClr val="B9B9B9"/>
                </a:solidFill>
              </a:rPr>
              <a:t>accessToken</a:t>
            </a:r>
            <a:r>
              <a:rPr>
                <a:solidFill>
                  <a:srgbClr val="597CC2"/>
                </a:solidFill>
              </a:rPr>
              <a:t>;</a:t>
            </a:r>
            <a:endParaRPr>
              <a:solidFill>
                <a:srgbClr val="597CC2"/>
              </a:solidFill>
            </a:endParaRPr>
          </a:p>
          <a:p>
            <a:pPr marL="0" indent="0">
              <a:spcBef>
                <a:spcPts val="0"/>
              </a:spcBef>
              <a:buClrTx/>
              <a:buSzTx/>
              <a:buNone/>
              <a:defRPr>
                <a:solidFill>
                  <a:srgbClr val="597CC2"/>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Bảo vệ router"/>
          <p:cNvSpPr txBox="1"/>
          <p:nvPr>
            <p:ph type="title"/>
          </p:nvPr>
        </p:nvSpPr>
        <p:spPr>
          <a:prstGeom prst="rect">
            <a:avLst/>
          </a:prstGeom>
        </p:spPr>
        <p:txBody>
          <a:bodyPr/>
          <a:lstStyle>
            <a:lvl1pPr>
              <a:defRPr>
                <a:latin typeface="Arial"/>
                <a:ea typeface="Arial"/>
                <a:cs typeface="Arial"/>
                <a:sym typeface="Arial"/>
              </a:defRPr>
            </a:lvl1pPr>
          </a:lstStyle>
          <a:p>
            <a:pPr/>
            <a:r>
              <a:t>Bảo vệ router</a:t>
            </a:r>
          </a:p>
        </p:txBody>
      </p:sp>
      <p:sp>
        <p:nvSpPr>
          <p:cNvPr id="205" name="Những router nào cần xác thực và bảo mật ta cần thêm middleware auth:api…"/>
          <p:cNvSpPr txBox="1"/>
          <p:nvPr>
            <p:ph type="body" idx="1"/>
          </p:nvPr>
        </p:nvSpPr>
        <p:spPr>
          <a:prstGeom prst="rect">
            <a:avLst/>
          </a:prstGeom>
        </p:spPr>
        <p:txBody>
          <a:bodyPr/>
          <a:lstStyle/>
          <a:p>
            <a:pPr>
              <a:defRPr>
                <a:latin typeface="Arial"/>
                <a:ea typeface="Arial"/>
                <a:cs typeface="Arial"/>
                <a:sym typeface="Arial"/>
              </a:defRPr>
            </a:pPr>
            <a:r>
              <a:t>Những router nào cần xác thực và bảo mật ta cần thêm middleware auth:api</a:t>
            </a:r>
          </a:p>
          <a:p>
            <a:pPr marL="0" indent="0">
              <a:spcBef>
                <a:spcPts val="0"/>
              </a:spcBef>
              <a:buClrTx/>
              <a:buSzTx/>
              <a:buNone/>
              <a:defRPr>
                <a:solidFill>
                  <a:srgbClr val="9BC28E"/>
                </a:solidFill>
                <a:latin typeface="Arial"/>
                <a:ea typeface="Arial"/>
                <a:cs typeface="Arial"/>
                <a:sym typeface="Arial"/>
              </a:defRPr>
            </a:pPr>
            <a:r>
              <a:rPr>
                <a:solidFill>
                  <a:srgbClr val="F2F0B5"/>
                </a:solidFill>
              </a:rPr>
              <a:t>Route</a:t>
            </a:r>
            <a:r>
              <a:t>::</a:t>
            </a:r>
            <a:r>
              <a:rPr b="1">
                <a:solidFill>
                  <a:srgbClr val="97E85A"/>
                </a:solidFill>
              </a:rPr>
              <a:t>middleware</a:t>
            </a:r>
            <a:r>
              <a:t>(</a:t>
            </a:r>
            <a:r>
              <a:rPr b="1">
                <a:solidFill>
                  <a:srgbClr val="34B435"/>
                </a:solidFill>
              </a:rPr>
              <a:t>'auth:api'</a:t>
            </a:r>
            <a:r>
              <a:t>)-&gt;</a:t>
            </a:r>
            <a:r>
              <a:rPr b="1">
                <a:solidFill>
                  <a:srgbClr val="97E85A"/>
                </a:solidFill>
              </a:rPr>
              <a:t>get</a:t>
            </a:r>
            <a:r>
              <a:t>(</a:t>
            </a:r>
            <a:r>
              <a:rPr b="1">
                <a:solidFill>
                  <a:srgbClr val="34B435"/>
                </a:solidFill>
              </a:rPr>
              <a:t>'/user'</a:t>
            </a:r>
            <a:r>
              <a:rPr>
                <a:solidFill>
                  <a:srgbClr val="5C7AB8"/>
                </a:solidFill>
              </a:rPr>
              <a:t>, </a:t>
            </a:r>
            <a:r>
              <a:rPr b="1">
                <a:solidFill>
                  <a:srgbClr val="CA9E4D"/>
                </a:solidFill>
              </a:rPr>
              <a:t>function </a:t>
            </a:r>
            <a:r>
              <a:t>(Request $request) {</a:t>
            </a:r>
          </a:p>
          <a:p>
            <a:pPr marL="0" indent="0">
              <a:spcBef>
                <a:spcPts val="0"/>
              </a:spcBef>
              <a:buClrTx/>
              <a:buSzTx/>
              <a:buNone/>
              <a:defRPr>
                <a:solidFill>
                  <a:srgbClr val="9BC28E"/>
                </a:solidFill>
                <a:latin typeface="Arial"/>
                <a:ea typeface="Arial"/>
                <a:cs typeface="Arial"/>
                <a:sym typeface="Arial"/>
              </a:defRPr>
            </a:pPr>
            <a:r>
              <a:t>    </a:t>
            </a:r>
            <a:r>
              <a:rPr b="1">
                <a:solidFill>
                  <a:srgbClr val="CA9E4D"/>
                </a:solidFill>
              </a:rPr>
              <a:t>return </a:t>
            </a:r>
            <a:r>
              <a:t>$request-&gt;</a:t>
            </a:r>
            <a:r>
              <a:rPr>
                <a:solidFill>
                  <a:srgbClr val="D9AF6C"/>
                </a:solidFill>
              </a:rPr>
              <a:t>user</a:t>
            </a:r>
            <a:r>
              <a:t>()</a:t>
            </a:r>
            <a:r>
              <a:rPr>
                <a:solidFill>
                  <a:srgbClr val="597CC2"/>
                </a:solidFill>
              </a:rPr>
              <a:t>;</a:t>
            </a:r>
            <a:endParaRPr>
              <a:solidFill>
                <a:srgbClr val="597CC2"/>
              </a:solidFill>
            </a:endParaRPr>
          </a:p>
          <a:p>
            <a:pPr marL="0" indent="0">
              <a:spcBef>
                <a:spcPts val="0"/>
              </a:spcBef>
              <a:buClrTx/>
              <a:buSzTx/>
              <a:buNone/>
              <a:defRPr>
                <a:solidFill>
                  <a:srgbClr val="9BC28E"/>
                </a:solidFill>
                <a:latin typeface="Arial"/>
                <a:ea typeface="Arial"/>
                <a:cs typeface="Arial"/>
                <a:sym typeface="Arial"/>
              </a:defRPr>
            </a:pPr>
            <a:r>
              <a:t>})</a:t>
            </a:r>
            <a:r>
              <a:rPr>
                <a:solidFill>
                  <a:srgbClr val="597CC2"/>
                </a:solidFill>
              </a:rPr>
              <a:t>;</a:t>
            </a:r>
            <a:endParaRPr>
              <a:solidFill>
                <a:srgbClr val="597CC2"/>
              </a:solidFill>
            </a:endParaRPr>
          </a:p>
          <a:p>
            <a:pPr marL="0" indent="0">
              <a:spcBef>
                <a:spcPts val="0"/>
              </a:spcBef>
              <a:buClrTx/>
              <a:buSzTx/>
              <a:buNone/>
              <a:defRPr>
                <a:solidFill>
                  <a:srgbClr val="597CC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809999" y="447188"/>
            <a:ext cx="10572000" cy="970450"/>
          </a:xfrm>
          <a:prstGeom prst="rect">
            <a:avLst/>
          </a:prstGeom>
        </p:spPr>
        <p:txBody>
          <a:bodyPr/>
          <a:lstStyle/>
          <a:p>
            <a:pPr/>
            <a:r>
              <a:t>T</a:t>
            </a:r>
            <a:r>
              <a:rPr>
                <a:latin typeface="+mn-lt"/>
                <a:ea typeface="+mn-ea"/>
                <a:cs typeface="+mn-cs"/>
                <a:sym typeface="Helvetica"/>
              </a:rPr>
              <a:t>ổ</a:t>
            </a:r>
            <a:r>
              <a:t>ng k</a:t>
            </a:r>
            <a:r>
              <a:rPr>
                <a:latin typeface="+mn-lt"/>
                <a:ea typeface="+mn-ea"/>
                <a:cs typeface="+mn-cs"/>
                <a:sym typeface="Helvetica"/>
              </a:rPr>
              <a:t>ế</a:t>
            </a:r>
            <a:r>
              <a:t>t</a:t>
            </a:r>
          </a:p>
        </p:txBody>
      </p:sp>
      <p:sp>
        <p:nvSpPr>
          <p:cNvPr id="208" name="Content Placeholder 2"/>
          <p:cNvSpPr txBox="1"/>
          <p:nvPr>
            <p:ph type="body" idx="1"/>
          </p:nvPr>
        </p:nvSpPr>
        <p:spPr>
          <a:xfrm>
            <a:off x="818711" y="2222287"/>
            <a:ext cx="10554576" cy="3636512"/>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p>
          <a:p>
            <a:pPr marL="0" indent="0">
              <a:spcBef>
                <a:spcPts val="0"/>
              </a:spcBef>
              <a:buClrTx/>
              <a:buSzTx/>
              <a:buNone/>
              <a:defRPr>
                <a:solidFill>
                  <a:srgbClr val="000000"/>
                </a:solidFill>
              </a:defRPr>
            </a:pPr>
            <a:r>
              <a:t>Bản địa hoá ứng dụng </a:t>
            </a:r>
          </a:p>
          <a:p>
            <a:pPr marL="0" indent="0">
              <a:spcBef>
                <a:spcPts val="0"/>
              </a:spcBef>
              <a:buClrTx/>
              <a:buSzTx/>
              <a:buNone/>
              <a:defRPr>
                <a:solidFill>
                  <a:srgbClr val="000000"/>
                </a:solidFill>
              </a:defRPr>
            </a:pPr>
            <a:r>
              <a:t>Tìm hiểu về rest API</a:t>
            </a:r>
          </a:p>
          <a:p>
            <a:pPr marL="0" indent="0">
              <a:spcBef>
                <a:spcPts val="0"/>
              </a:spcBef>
              <a:buClrTx/>
              <a:buSzTx/>
              <a:buNone/>
              <a:defRPr>
                <a:solidFill>
                  <a:srgbClr val="000000"/>
                </a:solidFill>
              </a:defRPr>
            </a:pPr>
            <a:r>
              <a:t>Cài đặt rest API trong Laravel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pPr/>
            <a:r>
              <a:t>Đặt vấn đề</a:t>
            </a:r>
          </a:p>
        </p:txBody>
      </p:sp>
      <p:sp>
        <p:nvSpPr>
          <p:cNvPr id="136" name="Content Placeholder 2"/>
          <p:cNvSpPr txBox="1"/>
          <p:nvPr>
            <p:ph type="body" idx="1"/>
          </p:nvPr>
        </p:nvSpPr>
        <p:spPr>
          <a:xfrm>
            <a:off x="818711" y="2222287"/>
            <a:ext cx="10554576" cy="3636512"/>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Với xu thế toàn cầu hoá hiện nay, một ứng dụng sẽ không chỉ có lượng người dùng gói gọn trong một vùng lãnh thổ mà có thể đến từ nhiều vùng lãnh thổ, quốc gia khác nhau. Để đáp ứng được điều này, ứng dụng cần phải có một tính năng quốc tế hoá hoặc địa phương hoá tuỳ biến việc hiển thị ngôn ngữ, tiền tệ, số cho từng vùng lãnh thổ khác nhau </a:t>
            </a:r>
          </a:p>
          <a:p>
            <a:pPr marL="0" indent="0">
              <a:spcBef>
                <a:spcPts val="0"/>
              </a:spcBef>
              <a:buClrTx/>
              <a:buSzTx/>
              <a:buNone/>
              <a:defRPr>
                <a:solidFill>
                  <a:srgbClr val="000000"/>
                </a:solidFill>
              </a:defRPr>
            </a:pPr>
            <a:r>
              <a:t>Khi viết một chương trình, ta không nên đặt các nội dung hiển thị chết cứng trong giao diện (hard code) mà cần phải có một file làm nhiệm vụ cấu hình và thay đổi nội dung một cách linh động</a:t>
            </a:r>
          </a:p>
          <a:p>
            <a:pPr marL="0" indent="0">
              <a:spcBef>
                <a:spcPts val="0"/>
              </a:spcBef>
              <a:buClrTx/>
              <a:buSzTx/>
              <a:buNone/>
              <a:defRPr>
                <a:solidFill>
                  <a:srgbClr val="000000"/>
                </a:solidFill>
              </a:defRPr>
            </a:pPr>
            <a:r>
              <a:t>Bản thân Laravel đã tính hợp sẵn tính năng địa phương hoá trong ứng dụng cho phép lập trình viên tránh được việc hard code và xây dựng các hệ thống đáp ứng được người dùng từ nhiều vùng lãnh thổ khác nhau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Địa phương hoá trong Laravel"/>
          <p:cNvSpPr txBox="1"/>
          <p:nvPr>
            <p:ph type="title"/>
          </p:nvPr>
        </p:nvSpPr>
        <p:spPr>
          <a:prstGeom prst="rect">
            <a:avLst/>
          </a:prstGeom>
        </p:spPr>
        <p:txBody>
          <a:bodyPr/>
          <a:lstStyle>
            <a:lvl1pPr>
              <a:defRPr>
                <a:latin typeface="Arial"/>
                <a:ea typeface="Arial"/>
                <a:cs typeface="Arial"/>
                <a:sym typeface="Arial"/>
              </a:defRPr>
            </a:lvl1pPr>
          </a:lstStyle>
          <a:p>
            <a:pPr/>
            <a:r>
              <a:t>Địa phương hoá trong Laravel</a:t>
            </a:r>
          </a:p>
        </p:txBody>
      </p:sp>
      <p:sp>
        <p:nvSpPr>
          <p:cNvPr id="139" name="Laravel cung cấp hai cách để tạo các file ngôn ngữ cho từng vùng lãnh thổ khác nhau.…"/>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Laravel cung cấp hai cách để tạo các file ngôn ngữ cho từng vùng lãnh thổ khác nhau.</a:t>
            </a:r>
          </a:p>
          <a:p>
            <a:pPr marL="0" indent="0">
              <a:spcBef>
                <a:spcPts val="0"/>
              </a:spcBef>
              <a:buClrTx/>
              <a:buSzTx/>
              <a:buNone/>
              <a:defRPr>
                <a:solidFill>
                  <a:srgbClr val="000000"/>
                </a:solidFill>
              </a:defRPr>
            </a:pPr>
            <a:r>
              <a:t>Cách thứ nhất là ngôn ngữ sẽ được đặt trong file .php nằm trong thư mục con của resources/lang, mỗi thư mục con sẽ đại diện cho một ngôn ngữ được đặt tên theo chuẩn ISO</a:t>
            </a:r>
          </a:p>
          <a:p>
            <a:pPr marL="0" indent="0">
              <a:spcBef>
                <a:spcPts val="0"/>
              </a:spcBef>
              <a:buClrTx/>
              <a:buSzTx/>
              <a:buNone/>
              <a:defRPr>
                <a:solidFill>
                  <a:srgbClr val="000000"/>
                </a:solidFill>
              </a:defRPr>
            </a:pPr>
            <a:r>
              <a:t>Cách thứ hai là ngôn ngữ sẽ được đặt trong file JSON trong thư mục resources/lang, đối với cách này mỗi file sẽ đại diện cho một ngôn ngữ.</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ấu hình ngôn ngữ"/>
          <p:cNvSpPr txBox="1"/>
          <p:nvPr>
            <p:ph type="title"/>
          </p:nvPr>
        </p:nvSpPr>
        <p:spPr>
          <a:prstGeom prst="rect">
            <a:avLst/>
          </a:prstGeom>
        </p:spPr>
        <p:txBody>
          <a:bodyPr/>
          <a:lstStyle/>
          <a:p>
            <a:pPr/>
            <a:r>
              <a:t>Cấu hình ngôn ngữ </a:t>
            </a:r>
          </a:p>
        </p:txBody>
      </p:sp>
      <p:sp>
        <p:nvSpPr>
          <p:cNvPr id="142" name="Để cấu hình ngôn ngữ và vùng lãnh thổ,  ta cài đặt tại file app.php với key ‘local’…"/>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Để cấu hình ngôn ngữ và vùng lãnh thổ,  ta cài đặt tại file app.php với key ‘local’</a:t>
            </a:r>
          </a:p>
          <a:p>
            <a:pPr marL="0" indent="0">
              <a:spcBef>
                <a:spcPts val="0"/>
              </a:spcBef>
              <a:buClrTx/>
              <a:buSzTx/>
              <a:buNone/>
              <a:defRPr>
                <a:solidFill>
                  <a:srgbClr val="000000"/>
                </a:solidFill>
              </a:defRPr>
            </a:pPr>
            <a:r>
              <a:t>Trong trường hợp laravel ko tìm thấy file ngôn ngữ tương ứng trong cấu hình, nó có thể sử dụng file ngôn ngữ dự phòng tại key ‘fallback_locale’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ấu hình ngôn ngữ trong runtime"/>
          <p:cNvSpPr txBox="1"/>
          <p:nvPr>
            <p:ph type="title"/>
          </p:nvPr>
        </p:nvSpPr>
        <p:spPr>
          <a:prstGeom prst="rect">
            <a:avLst/>
          </a:prstGeom>
        </p:spPr>
        <p:txBody>
          <a:bodyPr/>
          <a:lstStyle/>
          <a:p>
            <a:pPr/>
            <a:r>
              <a:t>Cấu hình ngôn ngữ trong runtime</a:t>
            </a:r>
          </a:p>
        </p:txBody>
      </p:sp>
      <p:sp>
        <p:nvSpPr>
          <p:cNvPr id="145" name="Bạn cũng có thể cấu hình ngôn ngữ thông qua hàm setLocale của facade App như sau…"/>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Bạn cũng có thể cấu hình ngôn ngữ thông qua hàm setLocale của facade App như sau </a:t>
            </a:r>
          </a:p>
          <a:p>
            <a:pPr marL="0" indent="0">
              <a:spcBef>
                <a:spcPts val="0"/>
              </a:spcBef>
              <a:buClrTx/>
              <a:buSzTx/>
              <a:buNone/>
              <a:defRPr>
                <a:solidFill>
                  <a:srgbClr val="000000"/>
                </a:solidFill>
              </a:defRPr>
            </a:pPr>
            <a:r>
              <a:t>App facade cũng cho phép bạn lấy về ngôn ngữ hiện tại trong runtime với hàm getLocale </a:t>
            </a:r>
          </a:p>
          <a:p>
            <a:pPr marL="0" indent="0">
              <a:spcBef>
                <a:spcPts val="0"/>
              </a:spcBef>
              <a:buClrTx/>
              <a:buSzTx/>
              <a:buNone/>
              <a:defRPr>
                <a:solidFill>
                  <a:srgbClr val="000000"/>
                </a:solidFill>
              </a:defRPr>
            </a:pPr>
          </a:p>
        </p:txBody>
      </p:sp>
      <p:pic>
        <p:nvPicPr>
          <p:cNvPr id="146" name="pasted-image.png" descr="pasted-image.png"/>
          <p:cNvPicPr>
            <a:picLocks noChangeAspect="1"/>
          </p:cNvPicPr>
          <p:nvPr/>
        </p:nvPicPr>
        <p:blipFill>
          <a:blip r:embed="rId2">
            <a:extLst/>
          </a:blip>
          <a:stretch>
            <a:fillRect/>
          </a:stretch>
        </p:blipFill>
        <p:spPr>
          <a:xfrm>
            <a:off x="818712" y="2222287"/>
            <a:ext cx="8458201" cy="546101"/>
          </a:xfrm>
          <a:prstGeom prst="rect">
            <a:avLst/>
          </a:prstGeom>
          <a:ln w="12700">
            <a:miter lim="400000"/>
          </a:ln>
        </p:spPr>
      </p:pic>
      <p:pic>
        <p:nvPicPr>
          <p:cNvPr id="147" name="pasted-image.png" descr="pasted-image.png"/>
          <p:cNvPicPr>
            <a:picLocks noChangeAspect="1"/>
          </p:cNvPicPr>
          <p:nvPr/>
        </p:nvPicPr>
        <p:blipFill>
          <a:blip r:embed="rId3">
            <a:extLst/>
          </a:blip>
          <a:stretch>
            <a:fillRect/>
          </a:stretch>
        </p:blipFill>
        <p:spPr>
          <a:xfrm>
            <a:off x="818712" y="2222287"/>
            <a:ext cx="6921501" cy="431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ấu trúc file ngôn ngữ"/>
          <p:cNvSpPr txBox="1"/>
          <p:nvPr>
            <p:ph type="title"/>
          </p:nvPr>
        </p:nvSpPr>
        <p:spPr>
          <a:prstGeom prst="rect">
            <a:avLst/>
          </a:prstGeom>
        </p:spPr>
        <p:txBody>
          <a:bodyPr/>
          <a:lstStyle/>
          <a:p>
            <a:pPr/>
            <a:r>
              <a:t>Cấu trúc file ngôn ngữ </a:t>
            </a:r>
          </a:p>
        </p:txBody>
      </p:sp>
      <p:sp>
        <p:nvSpPr>
          <p:cNvPr id="150" name="Với file ngôn ngữ php, nội dung của nó là một mảng liên hợp, mỗi phần tử đại diện cho một đoạn văn bản với key và giá trị…"/>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Với file ngôn ngữ php, nội dung của nó là một mảng liên hợp, mỗi phần tử đại diện cho một đoạn văn bản với key và giá trị </a:t>
            </a:r>
          </a:p>
          <a:p>
            <a:pPr marL="0" indent="0">
              <a:spcBef>
                <a:spcPts val="0"/>
              </a:spcBef>
              <a:buClrTx/>
              <a:buSzTx/>
              <a:buNone/>
              <a:defRPr>
                <a:solidFill>
                  <a:srgbClr val="000000"/>
                </a:solidFill>
              </a:defRPr>
            </a:pPr>
            <a:r>
              <a:t>Với file ngôn ngữ là JSON, nội dung của nó sẽ một đối tượng có chứa các thuộc tính trong đó mỗi thuộc tính là đại diện cho một đoạn văn bản</a:t>
            </a:r>
          </a:p>
          <a:p>
            <a:pPr marL="0" indent="0">
              <a:spcBef>
                <a:spcPts val="0"/>
              </a:spcBef>
              <a:buClrTx/>
              <a:buSzTx/>
              <a:buNone/>
              <a:defRPr>
                <a:solidFill>
                  <a:srgbClr val="000000"/>
                </a:solidFill>
              </a:defRPr>
            </a:pPr>
            <a:r>
              <a:t>Sử dụng JSON có nhiều lợi thế hơn trong trường hợp nội dung file ngôn ngữ dài</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ấu trúc file ngôn ngữ"/>
          <p:cNvSpPr txBox="1"/>
          <p:nvPr>
            <p:ph type="title"/>
          </p:nvPr>
        </p:nvSpPr>
        <p:spPr>
          <a:prstGeom prst="rect">
            <a:avLst/>
          </a:prstGeom>
        </p:spPr>
        <p:txBody>
          <a:bodyPr/>
          <a:lstStyle/>
          <a:p>
            <a:pPr/>
            <a:r>
              <a:t>Cấu trúc file ngôn ngữ</a:t>
            </a:r>
          </a:p>
        </p:txBody>
      </p:sp>
      <p:pic>
        <p:nvPicPr>
          <p:cNvPr id="153" name="pasted-image.png" descr="pasted-image.png"/>
          <p:cNvPicPr>
            <a:picLocks noChangeAspect="1"/>
          </p:cNvPicPr>
          <p:nvPr/>
        </p:nvPicPr>
        <p:blipFill>
          <a:blip r:embed="rId2">
            <a:extLst/>
          </a:blip>
          <a:stretch>
            <a:fillRect/>
          </a:stretch>
        </p:blipFill>
        <p:spPr>
          <a:xfrm>
            <a:off x="477048" y="2202451"/>
            <a:ext cx="4902201" cy="2603501"/>
          </a:xfrm>
          <a:prstGeom prst="rect">
            <a:avLst/>
          </a:prstGeom>
          <a:ln w="12700">
            <a:miter lim="400000"/>
          </a:ln>
        </p:spPr>
      </p:pic>
      <p:pic>
        <p:nvPicPr>
          <p:cNvPr id="154" name="pasted-image.png" descr="pasted-image.png"/>
          <p:cNvPicPr>
            <a:picLocks noChangeAspect="1"/>
          </p:cNvPicPr>
          <p:nvPr/>
        </p:nvPicPr>
        <p:blipFill>
          <a:blip r:embed="rId3">
            <a:extLst/>
          </a:blip>
          <a:stretch>
            <a:fillRect/>
          </a:stretch>
        </p:blipFill>
        <p:spPr>
          <a:xfrm>
            <a:off x="427589" y="4969788"/>
            <a:ext cx="10312401" cy="18161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ruy cập ngôn ngữ"/>
          <p:cNvSpPr txBox="1"/>
          <p:nvPr>
            <p:ph type="title"/>
          </p:nvPr>
        </p:nvSpPr>
        <p:spPr>
          <a:prstGeom prst="rect">
            <a:avLst/>
          </a:prstGeom>
        </p:spPr>
        <p:txBody>
          <a:bodyPr/>
          <a:lstStyle/>
          <a:p>
            <a:pPr/>
            <a:r>
              <a:t>Truy cập ngôn ngữ </a:t>
            </a:r>
          </a:p>
        </p:txBody>
      </p:sp>
      <p:sp>
        <p:nvSpPr>
          <p:cNvPr id="157" name="Để truy cập các key trong file ngôn ngữ, ta sử dụng __ function như sau"/>
          <p:cNvSpPr txBox="1"/>
          <p:nvPr>
            <p:ph type="body" sz="quarter" idx="1"/>
          </p:nvPr>
        </p:nvSpPr>
        <p:spPr>
          <a:xfrm>
            <a:off x="818712" y="2222287"/>
            <a:ext cx="10044066" cy="970450"/>
          </a:xfrm>
          <a:prstGeom prst="rect">
            <a:avLst/>
          </a:prstGeom>
          <a:solidFill>
            <a:srgbClr val="FFFFFF"/>
          </a:solidFill>
          <a:ln w="15875" cap="rnd">
            <a:solidFill>
              <a:schemeClr val="accent1"/>
            </a:solidFill>
            <a:round/>
          </a:ln>
          <a:effectLst/>
        </p:spPr>
        <p:txBody>
          <a:bodyPr/>
          <a:lstStyle>
            <a:lvl1pPr marL="0" indent="0">
              <a:spcBef>
                <a:spcPts val="0"/>
              </a:spcBef>
              <a:buClrTx/>
              <a:buSzTx/>
              <a:buNone/>
              <a:defRPr>
                <a:solidFill>
                  <a:srgbClr val="000000"/>
                </a:solidFill>
              </a:defRPr>
            </a:lvl1pPr>
          </a:lstStyle>
          <a:p>
            <a:pPr/>
            <a:r>
              <a:t>Để truy cập các key trong file ngôn ngữ, ta sử dụng __ function như sau </a:t>
            </a:r>
          </a:p>
        </p:txBody>
      </p:sp>
      <p:pic>
        <p:nvPicPr>
          <p:cNvPr id="158" name="pasted-image.png" descr="pasted-image.png"/>
          <p:cNvPicPr>
            <a:picLocks noChangeAspect="1"/>
          </p:cNvPicPr>
          <p:nvPr/>
        </p:nvPicPr>
        <p:blipFill>
          <a:blip r:embed="rId2">
            <a:extLst/>
          </a:blip>
          <a:stretch>
            <a:fillRect/>
          </a:stretch>
        </p:blipFill>
        <p:spPr>
          <a:xfrm>
            <a:off x="850016" y="3224273"/>
            <a:ext cx="6832601" cy="2159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alibri"/>
        <a:ea typeface="Calibri"/>
        <a:cs typeface="Calibri"/>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alibri"/>
        <a:ea typeface="Calibri"/>
        <a:cs typeface="Calibri"/>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