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42"/>
  </p:notesMasterIdLst>
  <p:sldIdLst>
    <p:sldId id="256" r:id="rId2"/>
    <p:sldId id="257" r:id="rId3"/>
    <p:sldId id="258" r:id="rId4"/>
    <p:sldId id="259" r:id="rId5"/>
    <p:sldId id="260" r:id="rId6"/>
    <p:sldId id="261" r:id="rId7"/>
    <p:sldId id="280" r:id="rId8"/>
    <p:sldId id="281" r:id="rId9"/>
    <p:sldId id="262" r:id="rId10"/>
    <p:sldId id="282" r:id="rId11"/>
    <p:sldId id="283" r:id="rId12"/>
    <p:sldId id="284" r:id="rId13"/>
    <p:sldId id="265" r:id="rId14"/>
    <p:sldId id="266" r:id="rId15"/>
    <p:sldId id="285" r:id="rId16"/>
    <p:sldId id="287" r:id="rId17"/>
    <p:sldId id="288" r:id="rId18"/>
    <p:sldId id="289" r:id="rId19"/>
    <p:sldId id="294" r:id="rId20"/>
    <p:sldId id="296" r:id="rId21"/>
    <p:sldId id="297" r:id="rId22"/>
    <p:sldId id="310" r:id="rId23"/>
    <p:sldId id="290" r:id="rId24"/>
    <p:sldId id="292" r:id="rId25"/>
    <p:sldId id="295" r:id="rId26"/>
    <p:sldId id="293" r:id="rId27"/>
    <p:sldId id="298" r:id="rId28"/>
    <p:sldId id="299" r:id="rId29"/>
    <p:sldId id="300" r:id="rId30"/>
    <p:sldId id="311" r:id="rId31"/>
    <p:sldId id="314" r:id="rId32"/>
    <p:sldId id="312" r:id="rId33"/>
    <p:sldId id="313" r:id="rId34"/>
    <p:sldId id="268" r:id="rId35"/>
    <p:sldId id="267" r:id="rId36"/>
    <p:sldId id="286" r:id="rId37"/>
    <p:sldId id="303" r:id="rId38"/>
    <p:sldId id="302" r:id="rId39"/>
    <p:sldId id="309" r:id="rId40"/>
    <p:sldId id="30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p:restoredTop sz="94894"/>
  </p:normalViewPr>
  <p:slideViewPr>
    <p:cSldViewPr snapToGrid="0" snapToObjects="1">
      <p:cViewPr varScale="1">
        <p:scale>
          <a:sx n="157" d="100"/>
          <a:sy n="157" d="100"/>
        </p:scale>
        <p:origin x="9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20/07/2021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12</a:t>
            </a:fld>
            <a:endParaRPr lang="en-VN"/>
          </a:p>
        </p:txBody>
      </p:sp>
    </p:spTree>
    <p:extLst>
      <p:ext uri="{BB962C8B-B14F-4D97-AF65-F5344CB8AC3E}">
        <p14:creationId xmlns:p14="http://schemas.microsoft.com/office/powerpoint/2010/main" val="388740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ravel.com/docs/8.x/migrations#available-column-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ravel.com/docs/8.x/migrations#column-modifi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Laravel DB I (QUERY BUILDER)</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C02D-8D3A-1A47-A1D6-EF579E1EEB2E}"/>
              </a:ext>
            </a:extLst>
          </p:cNvPr>
          <p:cNvSpPr>
            <a:spLocks noGrp="1"/>
          </p:cNvSpPr>
          <p:nvPr>
            <p:ph type="title"/>
          </p:nvPr>
        </p:nvSpPr>
        <p:spPr>
          <a:xfrm>
            <a:off x="810000" y="447188"/>
            <a:ext cx="11382000" cy="892514"/>
          </a:xfrm>
        </p:spPr>
        <p:txBody>
          <a:bodyPr/>
          <a:lstStyle/>
          <a:p>
            <a:r>
              <a:rPr lang="en-VN" dirty="0"/>
              <a:t>Các hàm định kiểu dữ liệu cột trong blueprint</a:t>
            </a:r>
          </a:p>
        </p:txBody>
      </p:sp>
      <p:sp>
        <p:nvSpPr>
          <p:cNvPr id="3" name="Content Placeholder 2">
            <a:extLst>
              <a:ext uri="{FF2B5EF4-FFF2-40B4-BE49-F238E27FC236}">
                <a16:creationId xmlns:a16="http://schemas.microsoft.com/office/drawing/2014/main" id="{5EA58AAA-487C-7C44-9D53-B606D51AF80A}"/>
              </a:ext>
            </a:extLst>
          </p:cNvPr>
          <p:cNvSpPr>
            <a:spLocks noGrp="1"/>
          </p:cNvSpPr>
          <p:nvPr>
            <p:ph idx="1"/>
          </p:nvPr>
        </p:nvSpPr>
        <p:spPr>
          <a:xfrm>
            <a:off x="810000" y="2458551"/>
            <a:ext cx="10554574" cy="970450"/>
          </a:xfrm>
        </p:spPr>
        <p:txBody>
          <a:bodyPr>
            <a:normAutofit fontScale="92500" lnSpcReduction="20000"/>
          </a:bodyPr>
          <a:lstStyle/>
          <a:p>
            <a:r>
              <a:rPr lang="en-VN" dirty="0"/>
              <a:t>Các hàm tạo cột trong blueprint thường có tên tương ứng với kiểu dữ liệu trong cột đó và nhận tham số đầu vào là tên cột</a:t>
            </a:r>
          </a:p>
          <a:p>
            <a:r>
              <a:rPr lang="en-VN" dirty="0"/>
              <a:t>Bảng danh sách các hàm tạo cột thông dụng trong blueprint</a:t>
            </a:r>
          </a:p>
          <a:p>
            <a:endParaRPr lang="en-VN" dirty="0"/>
          </a:p>
        </p:txBody>
      </p:sp>
      <p:graphicFrame>
        <p:nvGraphicFramePr>
          <p:cNvPr id="4" name="Table 4">
            <a:extLst>
              <a:ext uri="{FF2B5EF4-FFF2-40B4-BE49-F238E27FC236}">
                <a16:creationId xmlns:a16="http://schemas.microsoft.com/office/drawing/2014/main" id="{D4DD01D4-A1A2-7541-8454-890295C8E704}"/>
              </a:ext>
            </a:extLst>
          </p:cNvPr>
          <p:cNvGraphicFramePr>
            <a:graphicFrameLocks noGrp="1"/>
          </p:cNvGraphicFramePr>
          <p:nvPr>
            <p:extLst>
              <p:ext uri="{D42A27DB-BD31-4B8C-83A1-F6EECF244321}">
                <p14:modId xmlns:p14="http://schemas.microsoft.com/office/powerpoint/2010/main" val="3854256012"/>
              </p:ext>
            </p:extLst>
          </p:nvPr>
        </p:nvGraphicFramePr>
        <p:xfrm>
          <a:off x="936845" y="3383280"/>
          <a:ext cx="11014150" cy="3474720"/>
        </p:xfrm>
        <a:graphic>
          <a:graphicData uri="http://schemas.openxmlformats.org/drawingml/2006/table">
            <a:tbl>
              <a:tblPr firstRow="1" bandRow="1">
                <a:tableStyleId>{5C22544A-7EE6-4342-B048-85BDC9FD1C3A}</a:tableStyleId>
              </a:tblPr>
              <a:tblGrid>
                <a:gridCol w="4060457">
                  <a:extLst>
                    <a:ext uri="{9D8B030D-6E8A-4147-A177-3AD203B41FA5}">
                      <a16:colId xmlns:a16="http://schemas.microsoft.com/office/drawing/2014/main" val="2067785864"/>
                    </a:ext>
                  </a:extLst>
                </a:gridCol>
                <a:gridCol w="6953693">
                  <a:extLst>
                    <a:ext uri="{9D8B030D-6E8A-4147-A177-3AD203B41FA5}">
                      <a16:colId xmlns:a16="http://schemas.microsoft.com/office/drawing/2014/main" val="1818576758"/>
                    </a:ext>
                  </a:extLst>
                </a:gridCol>
              </a:tblGrid>
              <a:tr h="346887">
                <a:tc>
                  <a:txBody>
                    <a:bodyPr/>
                    <a:lstStyle/>
                    <a:p>
                      <a:r>
                        <a:rPr lang="en-VN" dirty="0"/>
                        <a:t>Tên hàm</a:t>
                      </a:r>
                    </a:p>
                  </a:txBody>
                  <a:tcPr/>
                </a:tc>
                <a:tc>
                  <a:txBody>
                    <a:bodyPr/>
                    <a:lstStyle/>
                    <a:p>
                      <a:r>
                        <a:rPr lang="en-VN" dirty="0"/>
                        <a:t>Mô tả</a:t>
                      </a:r>
                    </a:p>
                  </a:txBody>
                  <a:tcPr/>
                </a:tc>
                <a:extLst>
                  <a:ext uri="{0D108BD9-81ED-4DB2-BD59-A6C34878D82A}">
                    <a16:rowId xmlns:a16="http://schemas.microsoft.com/office/drawing/2014/main" val="2405647473"/>
                  </a:ext>
                </a:extLst>
              </a:tr>
              <a:tr h="0">
                <a:tc>
                  <a:txBody>
                    <a:bodyPr/>
                    <a:lstStyle/>
                    <a:p>
                      <a:r>
                        <a:rPr lang="en-US" dirty="0" err="1"/>
                        <a:t>i</a:t>
                      </a:r>
                      <a:r>
                        <a:rPr lang="en-VN" dirty="0"/>
                        <a:t>d()</a:t>
                      </a:r>
                    </a:p>
                  </a:txBody>
                  <a:tcPr/>
                </a:tc>
                <a:tc>
                  <a:txBody>
                    <a:bodyPr/>
                    <a:lstStyle/>
                    <a:p>
                      <a:r>
                        <a:rPr lang="en-US" dirty="0"/>
                        <a:t>T</a:t>
                      </a:r>
                      <a:r>
                        <a:rPr lang="en-VN" dirty="0"/>
                        <a:t>ạo cột tên là id với kiểu big Int và ràng buộc auto increment</a:t>
                      </a:r>
                    </a:p>
                  </a:txBody>
                  <a:tcPr/>
                </a:tc>
                <a:extLst>
                  <a:ext uri="{0D108BD9-81ED-4DB2-BD59-A6C34878D82A}">
                    <a16:rowId xmlns:a16="http://schemas.microsoft.com/office/drawing/2014/main" val="3596780953"/>
                  </a:ext>
                </a:extLst>
              </a:tr>
              <a:tr h="346887">
                <a:tc>
                  <a:txBody>
                    <a:bodyPr/>
                    <a:lstStyle/>
                    <a:p>
                      <a:r>
                        <a:rPr lang="en-VN" dirty="0"/>
                        <a:t>bigIncrements(‘ten_cot’)</a:t>
                      </a:r>
                    </a:p>
                  </a:txBody>
                  <a:tcPr/>
                </a:tc>
                <a:tc>
                  <a:txBody>
                    <a:bodyPr/>
                    <a:lstStyle/>
                    <a:p>
                      <a:r>
                        <a:rPr lang="en-VN" dirty="0"/>
                        <a:t>Tạo cột kiểu big int và ràng buộc auto increment</a:t>
                      </a:r>
                    </a:p>
                  </a:txBody>
                  <a:tcPr/>
                </a:tc>
                <a:extLst>
                  <a:ext uri="{0D108BD9-81ED-4DB2-BD59-A6C34878D82A}">
                    <a16:rowId xmlns:a16="http://schemas.microsoft.com/office/drawing/2014/main" val="3583481587"/>
                  </a:ext>
                </a:extLst>
              </a:tr>
              <a:tr h="346887">
                <a:tc>
                  <a:txBody>
                    <a:bodyPr/>
                    <a:lstStyle/>
                    <a:p>
                      <a:r>
                        <a:rPr lang="en-VN" dirty="0"/>
                        <a:t>bigInteger(‘ten_cot’)</a:t>
                      </a:r>
                    </a:p>
                  </a:txBody>
                  <a:tcPr/>
                </a:tc>
                <a:tc>
                  <a:txBody>
                    <a:bodyPr/>
                    <a:lstStyle/>
                    <a:p>
                      <a:r>
                        <a:rPr lang="en-VN" dirty="0"/>
                        <a:t>Tạo cột kiểu big int</a:t>
                      </a:r>
                    </a:p>
                  </a:txBody>
                  <a:tcPr/>
                </a:tc>
                <a:extLst>
                  <a:ext uri="{0D108BD9-81ED-4DB2-BD59-A6C34878D82A}">
                    <a16:rowId xmlns:a16="http://schemas.microsoft.com/office/drawing/2014/main" val="3559319658"/>
                  </a:ext>
                </a:extLst>
              </a:tr>
              <a:tr h="346887">
                <a:tc>
                  <a:txBody>
                    <a:bodyPr/>
                    <a:lstStyle/>
                    <a:p>
                      <a:r>
                        <a:rPr lang="en-US" dirty="0"/>
                        <a:t>I</a:t>
                      </a:r>
                      <a:r>
                        <a:rPr lang="en-VN" dirty="0"/>
                        <a:t>nteger(‘ten_cot’)</a:t>
                      </a:r>
                    </a:p>
                  </a:txBody>
                  <a:tcPr/>
                </a:tc>
                <a:tc>
                  <a:txBody>
                    <a:bodyPr/>
                    <a:lstStyle/>
                    <a:p>
                      <a:r>
                        <a:rPr lang="en-VN" dirty="0"/>
                        <a:t>Tạo cột kiểu int</a:t>
                      </a:r>
                    </a:p>
                  </a:txBody>
                  <a:tcPr/>
                </a:tc>
                <a:extLst>
                  <a:ext uri="{0D108BD9-81ED-4DB2-BD59-A6C34878D82A}">
                    <a16:rowId xmlns:a16="http://schemas.microsoft.com/office/drawing/2014/main" val="1428807638"/>
                  </a:ext>
                </a:extLst>
              </a:tr>
              <a:tr h="346887">
                <a:tc>
                  <a:txBody>
                    <a:bodyPr/>
                    <a:lstStyle/>
                    <a:p>
                      <a:r>
                        <a:rPr lang="en-VN" dirty="0"/>
                        <a:t>mediumInteger(‘ten_cot’)</a:t>
                      </a:r>
                    </a:p>
                  </a:txBody>
                  <a:tcPr/>
                </a:tc>
                <a:tc>
                  <a:txBody>
                    <a:bodyPr/>
                    <a:lstStyle/>
                    <a:p>
                      <a:r>
                        <a:rPr lang="en-VN" dirty="0"/>
                        <a:t>Tạo cột kiểu medium int</a:t>
                      </a:r>
                    </a:p>
                  </a:txBody>
                  <a:tcPr/>
                </a:tc>
                <a:extLst>
                  <a:ext uri="{0D108BD9-81ED-4DB2-BD59-A6C34878D82A}">
                    <a16:rowId xmlns:a16="http://schemas.microsoft.com/office/drawing/2014/main" val="3640734337"/>
                  </a:ext>
                </a:extLst>
              </a:tr>
              <a:tr h="346887">
                <a:tc>
                  <a:txBody>
                    <a:bodyPr/>
                    <a:lstStyle/>
                    <a:p>
                      <a:r>
                        <a:rPr lang="en-US" dirty="0"/>
                        <a:t>f</a:t>
                      </a:r>
                      <a:r>
                        <a:rPr lang="en-VN" dirty="0"/>
                        <a:t>loat(‘ten_cot’,phan_nguyen,phan_thap_phan)</a:t>
                      </a:r>
                    </a:p>
                  </a:txBody>
                  <a:tcPr/>
                </a:tc>
                <a:tc>
                  <a:txBody>
                    <a:bodyPr/>
                    <a:lstStyle/>
                    <a:p>
                      <a:r>
                        <a:rPr lang="en-VN" dirty="0"/>
                        <a:t>Tạo cột kiểu float có định nghĩa phần số nguyên và thập phân</a:t>
                      </a:r>
                    </a:p>
                  </a:txBody>
                  <a:tcPr/>
                </a:tc>
                <a:extLst>
                  <a:ext uri="{0D108BD9-81ED-4DB2-BD59-A6C34878D82A}">
                    <a16:rowId xmlns:a16="http://schemas.microsoft.com/office/drawing/2014/main" val="3281747135"/>
                  </a:ext>
                </a:extLst>
              </a:tr>
              <a:tr h="346887">
                <a:tc>
                  <a:txBody>
                    <a:bodyPr/>
                    <a:lstStyle/>
                    <a:p>
                      <a:r>
                        <a:rPr lang="en-US" dirty="0"/>
                        <a:t>d</a:t>
                      </a:r>
                      <a:r>
                        <a:rPr lang="en-VN" dirty="0"/>
                        <a:t>ouble(‘ten_cot’,phan_nguye,phan_thap_phan)</a:t>
                      </a:r>
                    </a:p>
                  </a:txBody>
                  <a:tcPr/>
                </a:tc>
                <a:tc>
                  <a:txBody>
                    <a:bodyPr/>
                    <a:lstStyle/>
                    <a:p>
                      <a:r>
                        <a:rPr lang="en-VN" dirty="0"/>
                        <a:t>Tạo cột kiểu double có định nghĩa phần số nguyên và thập phân</a:t>
                      </a:r>
                    </a:p>
                  </a:txBody>
                  <a:tcPr/>
                </a:tc>
                <a:extLst>
                  <a:ext uri="{0D108BD9-81ED-4DB2-BD59-A6C34878D82A}">
                    <a16:rowId xmlns:a16="http://schemas.microsoft.com/office/drawing/2014/main" val="1486194730"/>
                  </a:ext>
                </a:extLst>
              </a:tr>
            </a:tbl>
          </a:graphicData>
        </a:graphic>
      </p:graphicFrame>
    </p:spTree>
    <p:extLst>
      <p:ext uri="{BB962C8B-B14F-4D97-AF65-F5344CB8AC3E}">
        <p14:creationId xmlns:p14="http://schemas.microsoft.com/office/powerpoint/2010/main" val="426260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C02D-8D3A-1A47-A1D6-EF579E1EEB2E}"/>
              </a:ext>
            </a:extLst>
          </p:cNvPr>
          <p:cNvSpPr>
            <a:spLocks noGrp="1"/>
          </p:cNvSpPr>
          <p:nvPr>
            <p:ph type="title"/>
          </p:nvPr>
        </p:nvSpPr>
        <p:spPr>
          <a:xfrm>
            <a:off x="513532" y="477447"/>
            <a:ext cx="12607043" cy="924412"/>
          </a:xfrm>
        </p:spPr>
        <p:txBody>
          <a:bodyPr/>
          <a:lstStyle/>
          <a:p>
            <a:r>
              <a:rPr lang="en-VN" dirty="0"/>
              <a:t>Các hàm định kiểu dữ liệu cột trong blueprint</a:t>
            </a:r>
          </a:p>
        </p:txBody>
      </p:sp>
      <p:graphicFrame>
        <p:nvGraphicFramePr>
          <p:cNvPr id="4" name="Table 4">
            <a:extLst>
              <a:ext uri="{FF2B5EF4-FFF2-40B4-BE49-F238E27FC236}">
                <a16:creationId xmlns:a16="http://schemas.microsoft.com/office/drawing/2014/main" id="{D4DD01D4-A1A2-7541-8454-890295C8E704}"/>
              </a:ext>
            </a:extLst>
          </p:cNvPr>
          <p:cNvGraphicFramePr>
            <a:graphicFrameLocks noGrp="1"/>
          </p:cNvGraphicFramePr>
          <p:nvPr>
            <p:extLst>
              <p:ext uri="{D42A27DB-BD31-4B8C-83A1-F6EECF244321}">
                <p14:modId xmlns:p14="http://schemas.microsoft.com/office/powerpoint/2010/main" val="2177800769"/>
              </p:ext>
            </p:extLst>
          </p:nvPr>
        </p:nvGraphicFramePr>
        <p:xfrm>
          <a:off x="915580" y="2610293"/>
          <a:ext cx="11014150" cy="3308054"/>
        </p:xfrm>
        <a:graphic>
          <a:graphicData uri="http://schemas.openxmlformats.org/drawingml/2006/table">
            <a:tbl>
              <a:tblPr firstRow="1" bandRow="1">
                <a:tableStyleId>{5C22544A-7EE6-4342-B048-85BDC9FD1C3A}</a:tableStyleId>
              </a:tblPr>
              <a:tblGrid>
                <a:gridCol w="4911062">
                  <a:extLst>
                    <a:ext uri="{9D8B030D-6E8A-4147-A177-3AD203B41FA5}">
                      <a16:colId xmlns:a16="http://schemas.microsoft.com/office/drawing/2014/main" val="2067785864"/>
                    </a:ext>
                  </a:extLst>
                </a:gridCol>
                <a:gridCol w="6103088">
                  <a:extLst>
                    <a:ext uri="{9D8B030D-6E8A-4147-A177-3AD203B41FA5}">
                      <a16:colId xmlns:a16="http://schemas.microsoft.com/office/drawing/2014/main" val="1818576758"/>
                    </a:ext>
                  </a:extLst>
                </a:gridCol>
              </a:tblGrid>
              <a:tr h="346887">
                <a:tc>
                  <a:txBody>
                    <a:bodyPr/>
                    <a:lstStyle/>
                    <a:p>
                      <a:r>
                        <a:rPr lang="en-VN" dirty="0"/>
                        <a:t>Tên hàm</a:t>
                      </a:r>
                    </a:p>
                  </a:txBody>
                  <a:tcPr/>
                </a:tc>
                <a:tc>
                  <a:txBody>
                    <a:bodyPr/>
                    <a:lstStyle/>
                    <a:p>
                      <a:r>
                        <a:rPr lang="en-VN" dirty="0"/>
                        <a:t>Mô tả</a:t>
                      </a:r>
                    </a:p>
                  </a:txBody>
                  <a:tcPr/>
                </a:tc>
                <a:extLst>
                  <a:ext uri="{0D108BD9-81ED-4DB2-BD59-A6C34878D82A}">
                    <a16:rowId xmlns:a16="http://schemas.microsoft.com/office/drawing/2014/main" val="2405647473"/>
                  </a:ext>
                </a:extLst>
              </a:tr>
              <a:tr h="346887">
                <a:tc>
                  <a:txBody>
                    <a:bodyPr/>
                    <a:lstStyle/>
                    <a:p>
                      <a:r>
                        <a:rPr lang="en-US" dirty="0"/>
                        <a:t>integer(‘</a:t>
                      </a:r>
                      <a:r>
                        <a:rPr lang="en-US" dirty="0" err="1"/>
                        <a:t>ten_cot</a:t>
                      </a:r>
                      <a:r>
                        <a:rPr lang="en-US" dirty="0"/>
                        <a:t>’)</a:t>
                      </a:r>
                      <a:endParaRPr lang="en-VN" dirty="0"/>
                    </a:p>
                  </a:txBody>
                  <a:tcPr/>
                </a:tc>
                <a:tc>
                  <a:txBody>
                    <a:bodyPr/>
                    <a:lstStyle/>
                    <a:p>
                      <a:r>
                        <a:rPr lang="en-US" dirty="0"/>
                        <a:t>T</a:t>
                      </a:r>
                      <a:r>
                        <a:rPr lang="en-VN" dirty="0"/>
                        <a:t>ạo cột kiểu integer</a:t>
                      </a:r>
                    </a:p>
                  </a:txBody>
                  <a:tcPr/>
                </a:tc>
                <a:extLst>
                  <a:ext uri="{0D108BD9-81ED-4DB2-BD59-A6C34878D82A}">
                    <a16:rowId xmlns:a16="http://schemas.microsoft.com/office/drawing/2014/main" val="3596780953"/>
                  </a:ext>
                </a:extLst>
              </a:tr>
              <a:tr h="381974">
                <a:tc>
                  <a:txBody>
                    <a:bodyPr/>
                    <a:lstStyle/>
                    <a:p>
                      <a:r>
                        <a:rPr lang="en-US" dirty="0"/>
                        <a:t>s</a:t>
                      </a:r>
                      <a:r>
                        <a:rPr lang="en-VN" dirty="0"/>
                        <a:t>tring(‘ten_cot’_)</a:t>
                      </a:r>
                    </a:p>
                  </a:txBody>
                  <a:tcPr/>
                </a:tc>
                <a:tc>
                  <a:txBody>
                    <a:bodyPr/>
                    <a:lstStyle/>
                    <a:p>
                      <a:r>
                        <a:rPr lang="en-VN" dirty="0"/>
                        <a:t>Tạo cột kiểu varchar</a:t>
                      </a:r>
                    </a:p>
                  </a:txBody>
                  <a:tcPr/>
                </a:tc>
                <a:extLst>
                  <a:ext uri="{0D108BD9-81ED-4DB2-BD59-A6C34878D82A}">
                    <a16:rowId xmlns:a16="http://schemas.microsoft.com/office/drawing/2014/main" val="3583481587"/>
                  </a:ext>
                </a:extLst>
              </a:tr>
              <a:tr h="346887">
                <a:tc>
                  <a:txBody>
                    <a:bodyPr/>
                    <a:lstStyle/>
                    <a:p>
                      <a:r>
                        <a:rPr lang="en-US" dirty="0"/>
                        <a:t>char</a:t>
                      </a:r>
                      <a:r>
                        <a:rPr lang="en-VN" dirty="0"/>
                        <a:t>(‘ten_cot’)</a:t>
                      </a:r>
                    </a:p>
                  </a:txBody>
                  <a:tcPr/>
                </a:tc>
                <a:tc>
                  <a:txBody>
                    <a:bodyPr/>
                    <a:lstStyle/>
                    <a:p>
                      <a:r>
                        <a:rPr lang="en-VN" dirty="0"/>
                        <a:t>Tạo cột kiểu char</a:t>
                      </a:r>
                    </a:p>
                  </a:txBody>
                  <a:tcPr/>
                </a:tc>
                <a:extLst>
                  <a:ext uri="{0D108BD9-81ED-4DB2-BD59-A6C34878D82A}">
                    <a16:rowId xmlns:a16="http://schemas.microsoft.com/office/drawing/2014/main" val="3559319658"/>
                  </a:ext>
                </a:extLst>
              </a:tr>
              <a:tr h="346887">
                <a:tc>
                  <a:txBody>
                    <a:bodyPr/>
                    <a:lstStyle/>
                    <a:p>
                      <a:r>
                        <a:rPr lang="en-US" dirty="0"/>
                        <a:t>text(‘</a:t>
                      </a:r>
                      <a:r>
                        <a:rPr lang="en-US" dirty="0" err="1"/>
                        <a:t>ten_cot</a:t>
                      </a:r>
                      <a:r>
                        <a:rPr lang="en-US" dirty="0"/>
                        <a:t>’)</a:t>
                      </a:r>
                      <a:endParaRPr lang="en-VN" dirty="0"/>
                    </a:p>
                  </a:txBody>
                  <a:tcPr/>
                </a:tc>
                <a:tc>
                  <a:txBody>
                    <a:bodyPr/>
                    <a:lstStyle/>
                    <a:p>
                      <a:r>
                        <a:rPr lang="en-VN" dirty="0"/>
                        <a:t>Tạo cột kiểu text</a:t>
                      </a:r>
                    </a:p>
                  </a:txBody>
                  <a:tcPr/>
                </a:tc>
                <a:extLst>
                  <a:ext uri="{0D108BD9-81ED-4DB2-BD59-A6C34878D82A}">
                    <a16:rowId xmlns:a16="http://schemas.microsoft.com/office/drawing/2014/main" val="3281747135"/>
                  </a:ext>
                </a:extLst>
              </a:tr>
              <a:tr h="346887">
                <a:tc>
                  <a:txBody>
                    <a:bodyPr/>
                    <a:lstStyle/>
                    <a:p>
                      <a:r>
                        <a:rPr lang="en-US" dirty="0" err="1"/>
                        <a:t>mediumText</a:t>
                      </a:r>
                      <a:r>
                        <a:rPr lang="en-US" dirty="0"/>
                        <a:t>(‘</a:t>
                      </a:r>
                      <a:r>
                        <a:rPr lang="en-US" dirty="0" err="1"/>
                        <a:t>ten_cot</a:t>
                      </a:r>
                      <a:r>
                        <a:rPr lang="en-US" dirty="0"/>
                        <a:t>’)</a:t>
                      </a:r>
                      <a:endParaRPr lang="en-VN" dirty="0"/>
                    </a:p>
                  </a:txBody>
                  <a:tcPr/>
                </a:tc>
                <a:tc>
                  <a:txBody>
                    <a:bodyPr/>
                    <a:lstStyle/>
                    <a:p>
                      <a:r>
                        <a:rPr lang="en-VN" dirty="0"/>
                        <a:t>Tạo cột kiểu medium text</a:t>
                      </a:r>
                    </a:p>
                  </a:txBody>
                  <a:tcPr/>
                </a:tc>
                <a:extLst>
                  <a:ext uri="{0D108BD9-81ED-4DB2-BD59-A6C34878D82A}">
                    <a16:rowId xmlns:a16="http://schemas.microsoft.com/office/drawing/2014/main" val="1486194730"/>
                  </a:ext>
                </a:extLst>
              </a:tr>
              <a:tr h="346887">
                <a:tc>
                  <a:txBody>
                    <a:bodyPr/>
                    <a:lstStyle/>
                    <a:p>
                      <a:r>
                        <a:rPr lang="en-VN" dirty="0"/>
                        <a:t>longText(‘ten_cot’)</a:t>
                      </a:r>
                    </a:p>
                  </a:txBody>
                  <a:tcPr/>
                </a:tc>
                <a:tc>
                  <a:txBody>
                    <a:bodyPr/>
                    <a:lstStyle/>
                    <a:p>
                      <a:r>
                        <a:rPr lang="en-VN" dirty="0"/>
                        <a:t>Tạo cột kiểu long text</a:t>
                      </a:r>
                    </a:p>
                  </a:txBody>
                  <a:tcPr/>
                </a:tc>
                <a:extLst>
                  <a:ext uri="{0D108BD9-81ED-4DB2-BD59-A6C34878D82A}">
                    <a16:rowId xmlns:a16="http://schemas.microsoft.com/office/drawing/2014/main" val="917300766"/>
                  </a:ext>
                </a:extLst>
              </a:tr>
              <a:tr h="346887">
                <a:tc>
                  <a:txBody>
                    <a:bodyPr/>
                    <a:lstStyle/>
                    <a:p>
                      <a:r>
                        <a:rPr lang="en-US" dirty="0"/>
                        <a:t>d</a:t>
                      </a:r>
                      <a:r>
                        <a:rPr lang="en-VN" dirty="0"/>
                        <a:t>ate(‘ten_cot’)</a:t>
                      </a:r>
                    </a:p>
                  </a:txBody>
                  <a:tcPr/>
                </a:tc>
                <a:tc>
                  <a:txBody>
                    <a:bodyPr/>
                    <a:lstStyle/>
                    <a:p>
                      <a:r>
                        <a:rPr lang="en-VN" dirty="0"/>
                        <a:t>Tạo cột kiểu date</a:t>
                      </a:r>
                    </a:p>
                  </a:txBody>
                  <a:tcPr/>
                </a:tc>
                <a:extLst>
                  <a:ext uri="{0D108BD9-81ED-4DB2-BD59-A6C34878D82A}">
                    <a16:rowId xmlns:a16="http://schemas.microsoft.com/office/drawing/2014/main" val="919430254"/>
                  </a:ext>
                </a:extLst>
              </a:tr>
              <a:tr h="346887">
                <a:tc>
                  <a:txBody>
                    <a:bodyPr/>
                    <a:lstStyle/>
                    <a:p>
                      <a:r>
                        <a:rPr lang="en-US" dirty="0" err="1"/>
                        <a:t>dateTime</a:t>
                      </a:r>
                      <a:r>
                        <a:rPr lang="en-US" dirty="0"/>
                        <a:t>(‘</a:t>
                      </a:r>
                      <a:r>
                        <a:rPr lang="en-US" dirty="0" err="1"/>
                        <a:t>ten_cot</a:t>
                      </a:r>
                      <a:r>
                        <a:rPr lang="en-US" dirty="0"/>
                        <a:t>’)</a:t>
                      </a:r>
                      <a:endParaRPr lang="en-VN" dirty="0"/>
                    </a:p>
                  </a:txBody>
                  <a:tcPr/>
                </a:tc>
                <a:tc>
                  <a:txBody>
                    <a:bodyPr/>
                    <a:lstStyle/>
                    <a:p>
                      <a:r>
                        <a:rPr lang="en-VN" dirty="0"/>
                        <a:t>Tạo cột kiểu date time</a:t>
                      </a:r>
                    </a:p>
                  </a:txBody>
                  <a:tcPr/>
                </a:tc>
                <a:extLst>
                  <a:ext uri="{0D108BD9-81ED-4DB2-BD59-A6C34878D82A}">
                    <a16:rowId xmlns:a16="http://schemas.microsoft.com/office/drawing/2014/main" val="2297845481"/>
                  </a:ext>
                </a:extLst>
              </a:tr>
            </a:tbl>
          </a:graphicData>
        </a:graphic>
      </p:graphicFrame>
      <p:sp>
        <p:nvSpPr>
          <p:cNvPr id="7" name="TextBox 6">
            <a:extLst>
              <a:ext uri="{FF2B5EF4-FFF2-40B4-BE49-F238E27FC236}">
                <a16:creationId xmlns:a16="http://schemas.microsoft.com/office/drawing/2014/main" id="{F6EE1CF4-9C0F-F244-996F-EB72ED6110AD}"/>
              </a:ext>
            </a:extLst>
          </p:cNvPr>
          <p:cNvSpPr txBox="1"/>
          <p:nvPr/>
        </p:nvSpPr>
        <p:spPr>
          <a:xfrm>
            <a:off x="183924" y="6226146"/>
            <a:ext cx="11824152" cy="646331"/>
          </a:xfrm>
          <a:prstGeom prst="rect">
            <a:avLst/>
          </a:prstGeom>
          <a:noFill/>
        </p:spPr>
        <p:txBody>
          <a:bodyPr wrap="square" rtlCol="0">
            <a:spAutoFit/>
          </a:bodyPr>
          <a:lstStyle/>
          <a:p>
            <a:r>
              <a:rPr lang="en-VN" dirty="0"/>
              <a:t>Note: Xem danh sách tất cả các hàm tại đây </a:t>
            </a:r>
            <a:r>
              <a:rPr lang="en-US" dirty="0">
                <a:hlinkClick r:id="rId2"/>
              </a:rPr>
              <a:t>https://</a:t>
            </a:r>
            <a:r>
              <a:rPr lang="en-US" dirty="0" err="1">
                <a:hlinkClick r:id="rId2"/>
              </a:rPr>
              <a:t>laravel.com</a:t>
            </a:r>
            <a:r>
              <a:rPr lang="en-US" dirty="0">
                <a:hlinkClick r:id="rId2"/>
              </a:rPr>
              <a:t>/docs/8.x/</a:t>
            </a:r>
            <a:r>
              <a:rPr lang="en-US" dirty="0" err="1">
                <a:hlinkClick r:id="rId2"/>
              </a:rPr>
              <a:t>migrations#available-column-types</a:t>
            </a:r>
            <a:endParaRPr lang="en-VN" dirty="0"/>
          </a:p>
        </p:txBody>
      </p:sp>
    </p:spTree>
    <p:extLst>
      <p:ext uri="{BB962C8B-B14F-4D97-AF65-F5344CB8AC3E}">
        <p14:creationId xmlns:p14="http://schemas.microsoft.com/office/powerpoint/2010/main" val="71738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1613-35C7-984D-A87A-B7783FDA4B83}"/>
              </a:ext>
            </a:extLst>
          </p:cNvPr>
          <p:cNvSpPr>
            <a:spLocks noGrp="1"/>
          </p:cNvSpPr>
          <p:nvPr>
            <p:ph type="title"/>
          </p:nvPr>
        </p:nvSpPr>
        <p:spPr/>
        <p:txBody>
          <a:bodyPr/>
          <a:lstStyle/>
          <a:p>
            <a:r>
              <a:rPr lang="en-VN" dirty="0"/>
              <a:t>Các hàm định nghĩa thuộc tính trong cột</a:t>
            </a:r>
          </a:p>
        </p:txBody>
      </p:sp>
      <p:sp>
        <p:nvSpPr>
          <p:cNvPr id="3" name="Content Placeholder 2">
            <a:extLst>
              <a:ext uri="{FF2B5EF4-FFF2-40B4-BE49-F238E27FC236}">
                <a16:creationId xmlns:a16="http://schemas.microsoft.com/office/drawing/2014/main" id="{58C042CA-D9BC-614E-9E3A-A96AE6E3BAEA}"/>
              </a:ext>
            </a:extLst>
          </p:cNvPr>
          <p:cNvSpPr>
            <a:spLocks noGrp="1"/>
          </p:cNvSpPr>
          <p:nvPr>
            <p:ph idx="1"/>
          </p:nvPr>
        </p:nvSpPr>
        <p:spPr>
          <a:xfrm>
            <a:off x="810000" y="1882047"/>
            <a:ext cx="10481777" cy="1658596"/>
          </a:xfrm>
        </p:spPr>
        <p:txBody>
          <a:bodyPr/>
          <a:lstStyle/>
          <a:p>
            <a:r>
              <a:rPr lang="en-VN" dirty="0"/>
              <a:t>Blueprint cung cấp rất nhiều hàm cho phép thay đổi thuộc tính hoặc ràng buộc trong cột, thông thường các hàm này được gọi sau các hàm định kiểu của cột</a:t>
            </a:r>
          </a:p>
          <a:p>
            <a:r>
              <a:rPr lang="en-VN" dirty="0"/>
              <a:t>Danh sách các hàm thông dụng</a:t>
            </a:r>
          </a:p>
        </p:txBody>
      </p:sp>
      <p:graphicFrame>
        <p:nvGraphicFramePr>
          <p:cNvPr id="4" name="Table 4">
            <a:extLst>
              <a:ext uri="{FF2B5EF4-FFF2-40B4-BE49-F238E27FC236}">
                <a16:creationId xmlns:a16="http://schemas.microsoft.com/office/drawing/2014/main" id="{6776ED69-1B22-E244-930A-15E0F5C2A376}"/>
              </a:ext>
            </a:extLst>
          </p:cNvPr>
          <p:cNvGraphicFramePr>
            <a:graphicFrameLocks noGrp="1"/>
          </p:cNvGraphicFramePr>
          <p:nvPr>
            <p:extLst>
              <p:ext uri="{D42A27DB-BD31-4B8C-83A1-F6EECF244321}">
                <p14:modId xmlns:p14="http://schemas.microsoft.com/office/powerpoint/2010/main" val="1332420502"/>
              </p:ext>
            </p:extLst>
          </p:nvPr>
        </p:nvGraphicFramePr>
        <p:xfrm>
          <a:off x="1245191" y="3448792"/>
          <a:ext cx="10481776" cy="1836570"/>
        </p:xfrm>
        <a:graphic>
          <a:graphicData uri="http://schemas.openxmlformats.org/drawingml/2006/table">
            <a:tbl>
              <a:tblPr firstRow="1" bandRow="1">
                <a:tableStyleId>{5C22544A-7EE6-4342-B048-85BDC9FD1C3A}</a:tableStyleId>
              </a:tblPr>
              <a:tblGrid>
                <a:gridCol w="2933404">
                  <a:extLst>
                    <a:ext uri="{9D8B030D-6E8A-4147-A177-3AD203B41FA5}">
                      <a16:colId xmlns:a16="http://schemas.microsoft.com/office/drawing/2014/main" val="3211268749"/>
                    </a:ext>
                  </a:extLst>
                </a:gridCol>
                <a:gridCol w="7548372">
                  <a:extLst>
                    <a:ext uri="{9D8B030D-6E8A-4147-A177-3AD203B41FA5}">
                      <a16:colId xmlns:a16="http://schemas.microsoft.com/office/drawing/2014/main" val="2163087361"/>
                    </a:ext>
                  </a:extLst>
                </a:gridCol>
              </a:tblGrid>
              <a:tr h="367314">
                <a:tc>
                  <a:txBody>
                    <a:bodyPr/>
                    <a:lstStyle/>
                    <a:p>
                      <a:r>
                        <a:rPr lang="en-VN" dirty="0"/>
                        <a:t>Tên hàm</a:t>
                      </a:r>
                    </a:p>
                  </a:txBody>
                  <a:tcPr/>
                </a:tc>
                <a:tc>
                  <a:txBody>
                    <a:bodyPr/>
                    <a:lstStyle/>
                    <a:p>
                      <a:r>
                        <a:rPr lang="en-US" dirty="0"/>
                        <a:t>M</a:t>
                      </a:r>
                      <a:r>
                        <a:rPr lang="en-VN" dirty="0"/>
                        <a:t>ô tả</a:t>
                      </a:r>
                    </a:p>
                  </a:txBody>
                  <a:tcPr/>
                </a:tc>
                <a:extLst>
                  <a:ext uri="{0D108BD9-81ED-4DB2-BD59-A6C34878D82A}">
                    <a16:rowId xmlns:a16="http://schemas.microsoft.com/office/drawing/2014/main" val="2046988029"/>
                  </a:ext>
                </a:extLst>
              </a:tr>
              <a:tr h="367314">
                <a:tc>
                  <a:txBody>
                    <a:bodyPr/>
                    <a:lstStyle/>
                    <a:p>
                      <a:r>
                        <a:rPr lang="en-US" dirty="0"/>
                        <a:t>n</a:t>
                      </a:r>
                      <a:r>
                        <a:rPr lang="en-VN" dirty="0"/>
                        <a:t>ullable($value=true)</a:t>
                      </a:r>
                    </a:p>
                  </a:txBody>
                  <a:tcPr/>
                </a:tc>
                <a:tc>
                  <a:txBody>
                    <a:bodyPr/>
                    <a:lstStyle/>
                    <a:p>
                      <a:r>
                        <a:rPr lang="en-US" dirty="0"/>
                        <a:t>Cho </a:t>
                      </a:r>
                      <a:r>
                        <a:rPr lang="en-US" dirty="0" err="1"/>
                        <a:t>phép</a:t>
                      </a:r>
                      <a:r>
                        <a:rPr lang="en-US" dirty="0"/>
                        <a:t> </a:t>
                      </a:r>
                      <a:r>
                        <a:rPr lang="en-US" dirty="0" err="1"/>
                        <a:t>cột</a:t>
                      </a:r>
                      <a:r>
                        <a:rPr lang="en-US" dirty="0"/>
                        <a:t> </a:t>
                      </a:r>
                      <a:r>
                        <a:rPr lang="en-US" dirty="0" err="1"/>
                        <a:t>chứa</a:t>
                      </a:r>
                      <a:r>
                        <a:rPr lang="en-US" dirty="0"/>
                        <a:t> </a:t>
                      </a:r>
                      <a:r>
                        <a:rPr lang="en-US" dirty="0" err="1"/>
                        <a:t>dữ</a:t>
                      </a:r>
                      <a:r>
                        <a:rPr lang="en-US" dirty="0"/>
                        <a:t> </a:t>
                      </a:r>
                      <a:r>
                        <a:rPr lang="en-US" dirty="0" err="1"/>
                        <a:t>liệu</a:t>
                      </a:r>
                      <a:r>
                        <a:rPr lang="en-US" dirty="0"/>
                        <a:t> NULL</a:t>
                      </a:r>
                      <a:endParaRPr lang="en-VN" dirty="0"/>
                    </a:p>
                  </a:txBody>
                  <a:tcPr/>
                </a:tc>
                <a:extLst>
                  <a:ext uri="{0D108BD9-81ED-4DB2-BD59-A6C34878D82A}">
                    <a16:rowId xmlns:a16="http://schemas.microsoft.com/office/drawing/2014/main" val="17758672"/>
                  </a:ext>
                </a:extLst>
              </a:tr>
              <a:tr h="367314">
                <a:tc>
                  <a:txBody>
                    <a:bodyPr/>
                    <a:lstStyle/>
                    <a:p>
                      <a:r>
                        <a:rPr lang="en-US" dirty="0"/>
                        <a:t>d</a:t>
                      </a:r>
                      <a:r>
                        <a:rPr lang="en-VN" dirty="0"/>
                        <a:t>efault($value)</a:t>
                      </a:r>
                    </a:p>
                  </a:txBody>
                  <a:tcPr/>
                </a:tc>
                <a:tc>
                  <a:txBody>
                    <a:bodyPr/>
                    <a:lstStyle/>
                    <a:p>
                      <a:r>
                        <a:rPr lang="en-VN" dirty="0"/>
                        <a:t>Đặt giá trị mặc định cho cột </a:t>
                      </a:r>
                    </a:p>
                  </a:txBody>
                  <a:tcPr/>
                </a:tc>
                <a:extLst>
                  <a:ext uri="{0D108BD9-81ED-4DB2-BD59-A6C34878D82A}">
                    <a16:rowId xmlns:a16="http://schemas.microsoft.com/office/drawing/2014/main" val="2532370251"/>
                  </a:ext>
                </a:extLst>
              </a:tr>
              <a:tr h="367314">
                <a:tc>
                  <a:txBody>
                    <a:bodyPr/>
                    <a:lstStyle/>
                    <a:p>
                      <a:r>
                        <a:rPr lang="en-VN" dirty="0"/>
                        <a:t>autoIncrement()</a:t>
                      </a:r>
                    </a:p>
                  </a:txBody>
                  <a:tcPr/>
                </a:tc>
                <a:tc>
                  <a:txBody>
                    <a:bodyPr/>
                    <a:lstStyle/>
                    <a:p>
                      <a:r>
                        <a:rPr lang="en-VN" dirty="0"/>
                        <a:t>Đặt cho cột thuộc tính tự tăng</a:t>
                      </a:r>
                    </a:p>
                  </a:txBody>
                  <a:tcPr/>
                </a:tc>
                <a:extLst>
                  <a:ext uri="{0D108BD9-81ED-4DB2-BD59-A6C34878D82A}">
                    <a16:rowId xmlns:a16="http://schemas.microsoft.com/office/drawing/2014/main" val="2588071553"/>
                  </a:ext>
                </a:extLst>
              </a:tr>
              <a:tr h="367314">
                <a:tc>
                  <a:txBody>
                    <a:bodyPr/>
                    <a:lstStyle/>
                    <a:p>
                      <a:r>
                        <a:rPr lang="en-US" dirty="0"/>
                        <a:t>c</a:t>
                      </a:r>
                      <a:r>
                        <a:rPr lang="en-VN" dirty="0"/>
                        <a:t>omment($value)</a:t>
                      </a:r>
                    </a:p>
                  </a:txBody>
                  <a:tcPr/>
                </a:tc>
                <a:tc>
                  <a:txBody>
                    <a:bodyPr/>
                    <a:lstStyle/>
                    <a:p>
                      <a:r>
                        <a:rPr lang="en-VN" dirty="0"/>
                        <a:t>Thêm comment vào trong cột </a:t>
                      </a:r>
                    </a:p>
                  </a:txBody>
                  <a:tcPr/>
                </a:tc>
                <a:extLst>
                  <a:ext uri="{0D108BD9-81ED-4DB2-BD59-A6C34878D82A}">
                    <a16:rowId xmlns:a16="http://schemas.microsoft.com/office/drawing/2014/main" val="3628963759"/>
                  </a:ext>
                </a:extLst>
              </a:tr>
            </a:tbl>
          </a:graphicData>
        </a:graphic>
      </p:graphicFrame>
      <p:sp>
        <p:nvSpPr>
          <p:cNvPr id="5" name="TextBox 4">
            <a:extLst>
              <a:ext uri="{FF2B5EF4-FFF2-40B4-BE49-F238E27FC236}">
                <a16:creationId xmlns:a16="http://schemas.microsoft.com/office/drawing/2014/main" id="{5701E2A2-4DE3-704A-9107-897903D7024D}"/>
              </a:ext>
            </a:extLst>
          </p:cNvPr>
          <p:cNvSpPr txBox="1"/>
          <p:nvPr/>
        </p:nvSpPr>
        <p:spPr>
          <a:xfrm>
            <a:off x="0" y="5764481"/>
            <a:ext cx="12192000" cy="369332"/>
          </a:xfrm>
          <a:prstGeom prst="rect">
            <a:avLst/>
          </a:prstGeom>
          <a:noFill/>
        </p:spPr>
        <p:txBody>
          <a:bodyPr wrap="square" rtlCol="0">
            <a:spAutoFit/>
          </a:bodyPr>
          <a:lstStyle/>
          <a:p>
            <a:r>
              <a:rPr lang="en-VN" dirty="0"/>
              <a:t>Note: Xem danh sách tất cả các hàm tại đây  </a:t>
            </a:r>
            <a:r>
              <a:rPr lang="en-US" dirty="0">
                <a:hlinkClick r:id="rId3"/>
              </a:rPr>
              <a:t>https://laravel.com/docs/8.x/migrations#column-modifiers</a:t>
            </a:r>
            <a:endParaRPr lang="en-VN" dirty="0"/>
          </a:p>
        </p:txBody>
      </p:sp>
    </p:spTree>
    <p:extLst>
      <p:ext uri="{BB962C8B-B14F-4D97-AF65-F5344CB8AC3E}">
        <p14:creationId xmlns:p14="http://schemas.microsoft.com/office/powerpoint/2010/main" val="207447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0CA-1F71-ED43-B4BB-9549C687B723}"/>
              </a:ext>
            </a:extLst>
          </p:cNvPr>
          <p:cNvSpPr>
            <a:spLocks noGrp="1"/>
          </p:cNvSpPr>
          <p:nvPr>
            <p:ph type="title"/>
          </p:nvPr>
        </p:nvSpPr>
        <p:spPr/>
        <p:txBody>
          <a:bodyPr/>
          <a:lstStyle/>
          <a:p>
            <a:r>
              <a:rPr lang="en-US" dirty="0" err="1"/>
              <a:t>Cập</a:t>
            </a:r>
            <a:r>
              <a:rPr lang="en-US" dirty="0"/>
              <a:t> </a:t>
            </a:r>
            <a:r>
              <a:rPr lang="en-US" dirty="0" err="1"/>
              <a:t>nhật</a:t>
            </a:r>
            <a:r>
              <a:rPr lang="en-US" dirty="0"/>
              <a:t> migrations</a:t>
            </a:r>
          </a:p>
        </p:txBody>
      </p:sp>
      <p:sp>
        <p:nvSpPr>
          <p:cNvPr id="3" name="Content Placeholder 2">
            <a:extLst>
              <a:ext uri="{FF2B5EF4-FFF2-40B4-BE49-F238E27FC236}">
                <a16:creationId xmlns:a16="http://schemas.microsoft.com/office/drawing/2014/main" id="{E19ABC45-CB48-7C48-9E3B-E7AA6E2887D7}"/>
              </a:ext>
            </a:extLst>
          </p:cNvPr>
          <p:cNvSpPr>
            <a:spLocks noGrp="1"/>
          </p:cNvSpPr>
          <p:nvPr>
            <p:ph idx="1"/>
          </p:nvPr>
        </p:nvSpPr>
        <p:spPr/>
        <p:txBody>
          <a:bodyPr/>
          <a:lstStyle/>
          <a:p>
            <a:r>
              <a:rPr lang="en-US" dirty="0"/>
              <a:t>Sau </a:t>
            </a:r>
            <a:r>
              <a:rPr lang="en-US" dirty="0" err="1"/>
              <a:t>khi</a:t>
            </a:r>
            <a:r>
              <a:rPr lang="en-US" dirty="0"/>
              <a:t> </a:t>
            </a:r>
            <a:r>
              <a:rPr lang="en-US" dirty="0" err="1"/>
              <a:t>tạo</a:t>
            </a:r>
            <a:r>
              <a:rPr lang="en-US" dirty="0"/>
              <a:t> </a:t>
            </a:r>
            <a:r>
              <a:rPr lang="en-US" dirty="0" err="1"/>
              <a:t>và</a:t>
            </a:r>
            <a:r>
              <a:rPr lang="en-US" dirty="0"/>
              <a:t> </a:t>
            </a:r>
            <a:r>
              <a:rPr lang="en-US" dirty="0" err="1"/>
              <a:t>định</a:t>
            </a:r>
            <a:r>
              <a:rPr lang="en-US" dirty="0"/>
              <a:t> </a:t>
            </a:r>
            <a:r>
              <a:rPr lang="en-US" dirty="0" err="1"/>
              <a:t>nghĩa</a:t>
            </a:r>
            <a:r>
              <a:rPr lang="en-US" dirty="0"/>
              <a:t> </a:t>
            </a:r>
            <a:r>
              <a:rPr lang="en-US" dirty="0" err="1"/>
              <a:t>nội</a:t>
            </a:r>
            <a:r>
              <a:rPr lang="en-US" dirty="0"/>
              <a:t> dung </a:t>
            </a:r>
            <a:r>
              <a:rPr lang="en-US" dirty="0" err="1"/>
              <a:t>cho</a:t>
            </a:r>
            <a:r>
              <a:rPr lang="en-US" dirty="0"/>
              <a:t> </a:t>
            </a:r>
            <a:r>
              <a:rPr lang="en-US" dirty="0" err="1"/>
              <a:t>các</a:t>
            </a:r>
            <a:r>
              <a:rPr lang="en-US" dirty="0"/>
              <a:t> file migrations </a:t>
            </a:r>
            <a:r>
              <a:rPr lang="en-US" dirty="0" err="1"/>
              <a:t>xong</a:t>
            </a:r>
            <a:r>
              <a:rPr lang="en-US" dirty="0"/>
              <a:t>, </a:t>
            </a:r>
            <a:r>
              <a:rPr lang="en-US" dirty="0" err="1"/>
              <a:t>tại</a:t>
            </a:r>
            <a:r>
              <a:rPr lang="en-US" dirty="0"/>
              <a:t> command line, </a:t>
            </a:r>
            <a:r>
              <a:rPr lang="en-US" dirty="0" err="1"/>
              <a:t>gõ</a:t>
            </a:r>
            <a:r>
              <a:rPr lang="en-US" dirty="0"/>
              <a:t> </a:t>
            </a:r>
            <a:r>
              <a:rPr lang="en-US" dirty="0" err="1"/>
              <a:t>lệnh</a:t>
            </a:r>
            <a:r>
              <a:rPr lang="en-US" dirty="0"/>
              <a:t> php artisan </a:t>
            </a:r>
            <a:r>
              <a:rPr lang="en-US" dirty="0" err="1"/>
              <a:t>để</a:t>
            </a:r>
            <a:r>
              <a:rPr lang="en-US" dirty="0"/>
              <a:t> </a:t>
            </a:r>
            <a:r>
              <a:rPr lang="en-US" dirty="0" err="1"/>
              <a:t>cập</a:t>
            </a:r>
            <a:r>
              <a:rPr lang="en-US" dirty="0"/>
              <a:t> </a:t>
            </a:r>
            <a:r>
              <a:rPr lang="en-US" dirty="0" err="1"/>
              <a:t>nhật</a:t>
            </a:r>
            <a:r>
              <a:rPr lang="en-US" dirty="0"/>
              <a:t> migrate </a:t>
            </a:r>
            <a:r>
              <a:rPr lang="en-US" dirty="0" err="1"/>
              <a:t>vào</a:t>
            </a:r>
            <a:r>
              <a:rPr lang="en-US" dirty="0"/>
              <a:t> CSDL </a:t>
            </a:r>
          </a:p>
          <a:p>
            <a:endParaRPr lang="en-US" dirty="0"/>
          </a:p>
        </p:txBody>
      </p:sp>
      <p:pic>
        <p:nvPicPr>
          <p:cNvPr id="5" name="Picture 4">
            <a:extLst>
              <a:ext uri="{FF2B5EF4-FFF2-40B4-BE49-F238E27FC236}">
                <a16:creationId xmlns:a16="http://schemas.microsoft.com/office/drawing/2014/main" id="{7A00AF33-2C72-8A44-92A6-191A4256DD05}"/>
              </a:ext>
            </a:extLst>
          </p:cNvPr>
          <p:cNvPicPr>
            <a:picLocks noChangeAspect="1"/>
          </p:cNvPicPr>
          <p:nvPr/>
        </p:nvPicPr>
        <p:blipFill>
          <a:blip r:embed="rId2"/>
          <a:stretch>
            <a:fillRect/>
          </a:stretch>
        </p:blipFill>
        <p:spPr>
          <a:xfrm>
            <a:off x="1227027" y="4295406"/>
            <a:ext cx="3060700" cy="393700"/>
          </a:xfrm>
          <a:prstGeom prst="rect">
            <a:avLst/>
          </a:prstGeom>
        </p:spPr>
      </p:pic>
    </p:spTree>
    <p:extLst>
      <p:ext uri="{BB962C8B-B14F-4D97-AF65-F5344CB8AC3E}">
        <p14:creationId xmlns:p14="http://schemas.microsoft.com/office/powerpoint/2010/main" val="354621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3813-056A-4941-8BB4-BA9147034A40}"/>
              </a:ext>
            </a:extLst>
          </p:cNvPr>
          <p:cNvSpPr>
            <a:spLocks noGrp="1"/>
          </p:cNvSpPr>
          <p:nvPr>
            <p:ph type="title"/>
          </p:nvPr>
        </p:nvSpPr>
        <p:spPr/>
        <p:txBody>
          <a:bodyPr/>
          <a:lstStyle/>
          <a:p>
            <a:r>
              <a:rPr lang="en-US" dirty="0"/>
              <a:t>Rolling back migrations</a:t>
            </a:r>
          </a:p>
        </p:txBody>
      </p:sp>
      <p:sp>
        <p:nvSpPr>
          <p:cNvPr id="3" name="Content Placeholder 2">
            <a:extLst>
              <a:ext uri="{FF2B5EF4-FFF2-40B4-BE49-F238E27FC236}">
                <a16:creationId xmlns:a16="http://schemas.microsoft.com/office/drawing/2014/main" id="{6CF1BB2A-553C-6C41-BD44-8292437BD37A}"/>
              </a:ext>
            </a:extLst>
          </p:cNvPr>
          <p:cNvSpPr>
            <a:spLocks noGrp="1"/>
          </p:cNvSpPr>
          <p:nvPr>
            <p:ph idx="1"/>
          </p:nvPr>
        </p:nvSpPr>
        <p:spPr>
          <a:xfrm>
            <a:off x="818714" y="2311685"/>
            <a:ext cx="10554572" cy="1250222"/>
          </a:xfrm>
        </p:spPr>
        <p:txBody>
          <a:bodyPr>
            <a:normAutofit lnSpcReduction="10000"/>
          </a:bodyPr>
          <a:lstStyle/>
          <a:p>
            <a:pPr marL="0" indent="0">
              <a:buNone/>
            </a:pPr>
            <a:r>
              <a:rPr lang="en-US" dirty="0"/>
              <a:t>Migrations </a:t>
            </a:r>
            <a:r>
              <a:rPr lang="en-US" dirty="0" err="1"/>
              <a:t>cho</a:t>
            </a:r>
            <a:r>
              <a:rPr lang="en-US" dirty="0"/>
              <a:t> </a:t>
            </a:r>
            <a:r>
              <a:rPr lang="en-US" dirty="0" err="1"/>
              <a:t>phép</a:t>
            </a:r>
            <a:r>
              <a:rPr lang="en-US" dirty="0"/>
              <a:t> </a:t>
            </a:r>
            <a:r>
              <a:rPr lang="en-US" dirty="0" err="1"/>
              <a:t>bạn</a:t>
            </a:r>
            <a:r>
              <a:rPr lang="en-US" dirty="0"/>
              <a:t> quay </a:t>
            </a:r>
            <a:r>
              <a:rPr lang="en-US" dirty="0" err="1"/>
              <a:t>trở</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khi</a:t>
            </a:r>
            <a:r>
              <a:rPr lang="en-US" dirty="0"/>
              <a:t> </a:t>
            </a:r>
            <a:r>
              <a:rPr lang="en-US" dirty="0" err="1"/>
              <a:t>cập</a:t>
            </a:r>
            <a:r>
              <a:rPr lang="en-US" dirty="0"/>
              <a:t> </a:t>
            </a:r>
            <a:r>
              <a:rPr lang="en-US" dirty="0" err="1"/>
              <a:t>nhật</a:t>
            </a:r>
            <a:r>
              <a:rPr lang="en-US" dirty="0"/>
              <a:t> migrate. </a:t>
            </a:r>
            <a:r>
              <a:rPr lang="en-US" dirty="0" err="1"/>
              <a:t>Ví</a:t>
            </a:r>
            <a:r>
              <a:rPr lang="en-US" dirty="0"/>
              <a:t> </a:t>
            </a:r>
            <a:r>
              <a:rPr lang="en-US" dirty="0" err="1"/>
              <a:t>dụ</a:t>
            </a:r>
            <a:r>
              <a:rPr lang="en-US" dirty="0"/>
              <a:t> </a:t>
            </a:r>
            <a:r>
              <a:rPr lang="en-US" dirty="0" err="1"/>
              <a:t>tại</a:t>
            </a:r>
            <a:r>
              <a:rPr lang="en-US" dirty="0"/>
              <a:t> </a:t>
            </a:r>
            <a:r>
              <a:rPr lang="en-US" dirty="0" err="1"/>
              <a:t>phiên</a:t>
            </a:r>
            <a:r>
              <a:rPr lang="en-US" dirty="0"/>
              <a:t> </a:t>
            </a:r>
            <a:r>
              <a:rPr lang="en-US" dirty="0" err="1"/>
              <a:t>bản</a:t>
            </a:r>
            <a:r>
              <a:rPr lang="en-US" dirty="0"/>
              <a:t> CSDL </a:t>
            </a:r>
            <a:r>
              <a:rPr lang="en-US" dirty="0" err="1"/>
              <a:t>này</a:t>
            </a:r>
            <a:r>
              <a:rPr lang="en-US" dirty="0"/>
              <a:t> </a:t>
            </a:r>
            <a:r>
              <a:rPr lang="en-US" dirty="0" err="1"/>
              <a:t>bạn</a:t>
            </a:r>
            <a:r>
              <a:rPr lang="en-US" dirty="0"/>
              <a:t> </a:t>
            </a:r>
            <a:r>
              <a:rPr lang="en-US" dirty="0" err="1"/>
              <a:t>cảm</a:t>
            </a:r>
            <a:r>
              <a:rPr lang="en-US" dirty="0"/>
              <a:t> </a:t>
            </a:r>
            <a:r>
              <a:rPr lang="en-US" dirty="0" err="1"/>
              <a:t>thấy</a:t>
            </a:r>
            <a:r>
              <a:rPr lang="en-US" dirty="0"/>
              <a:t> </a:t>
            </a:r>
            <a:r>
              <a:rPr lang="en-US" dirty="0" err="1"/>
              <a:t>có</a:t>
            </a:r>
            <a:r>
              <a:rPr lang="en-US" dirty="0"/>
              <a:t> </a:t>
            </a:r>
            <a:r>
              <a:rPr lang="en-US" dirty="0" err="1"/>
              <a:t>bất</a:t>
            </a:r>
            <a:r>
              <a:rPr lang="en-US" dirty="0"/>
              <a:t> </a:t>
            </a:r>
            <a:r>
              <a:rPr lang="en-US" dirty="0" err="1"/>
              <a:t>ổn</a:t>
            </a:r>
            <a:r>
              <a:rPr lang="en-US" dirty="0"/>
              <a:t> </a:t>
            </a:r>
            <a:r>
              <a:rPr lang="en-US" dirty="0" err="1"/>
              <a:t>trong</a:t>
            </a:r>
            <a:r>
              <a:rPr lang="en-US" dirty="0"/>
              <a:t> </a:t>
            </a:r>
            <a:r>
              <a:rPr lang="en-US" dirty="0" err="1"/>
              <a:t>một</a:t>
            </a:r>
            <a:r>
              <a:rPr lang="en-US" dirty="0"/>
              <a:t> </a:t>
            </a:r>
            <a:r>
              <a:rPr lang="en-US" dirty="0" err="1"/>
              <a:t>bảng</a:t>
            </a:r>
            <a:r>
              <a:rPr lang="en-US" dirty="0"/>
              <a:t> </a:t>
            </a:r>
            <a:r>
              <a:rPr lang="en-US" dirty="0" err="1"/>
              <a:t>nào</a:t>
            </a:r>
            <a:r>
              <a:rPr lang="en-US" dirty="0"/>
              <a:t> </a:t>
            </a:r>
            <a:r>
              <a:rPr lang="en-US" dirty="0" err="1"/>
              <a:t>đó</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quay </a:t>
            </a:r>
            <a:r>
              <a:rPr lang="en-US" dirty="0" err="1"/>
              <a:t>lại</a:t>
            </a:r>
            <a:r>
              <a:rPr lang="en-US" dirty="0"/>
              <a:t> </a:t>
            </a:r>
            <a:r>
              <a:rPr lang="en-US" dirty="0" err="1"/>
              <a:t>thời</a:t>
            </a:r>
            <a:r>
              <a:rPr lang="en-US" dirty="0"/>
              <a:t> </a:t>
            </a:r>
            <a:r>
              <a:rPr lang="en-US" dirty="0" err="1"/>
              <a:t>điểm</a:t>
            </a:r>
            <a:r>
              <a:rPr lang="en-US" dirty="0"/>
              <a:t> </a:t>
            </a:r>
            <a:r>
              <a:rPr lang="en-US" dirty="0" err="1"/>
              <a:t>trước</a:t>
            </a:r>
            <a:r>
              <a:rPr lang="en-US" dirty="0"/>
              <a:t> </a:t>
            </a:r>
            <a:r>
              <a:rPr lang="en-US" dirty="0" err="1"/>
              <a:t>khi</a:t>
            </a:r>
            <a:r>
              <a:rPr lang="en-US" dirty="0"/>
              <a:t> </a:t>
            </a:r>
            <a:r>
              <a:rPr lang="en-US" dirty="0" err="1"/>
              <a:t>tạo</a:t>
            </a:r>
            <a:r>
              <a:rPr lang="en-US" dirty="0"/>
              <a:t> </a:t>
            </a:r>
            <a:r>
              <a:rPr lang="en-US" dirty="0" err="1"/>
              <a:t>bảng</a:t>
            </a:r>
            <a:r>
              <a:rPr lang="en-US" dirty="0"/>
              <a:t> </a:t>
            </a:r>
            <a:r>
              <a:rPr lang="en-US" dirty="0" err="1"/>
              <a:t>đó</a:t>
            </a:r>
            <a:r>
              <a:rPr lang="en-US" dirty="0"/>
              <a:t>, </a:t>
            </a:r>
            <a:r>
              <a:rPr lang="en-US" dirty="0" err="1"/>
              <a:t>quá</a:t>
            </a:r>
            <a:r>
              <a:rPr lang="en-US" dirty="0"/>
              <a:t> </a:t>
            </a:r>
            <a:r>
              <a:rPr lang="en-US" dirty="0" err="1"/>
              <a:t>trình</a:t>
            </a:r>
            <a:r>
              <a:rPr lang="en-US" dirty="0"/>
              <a:t> </a:t>
            </a:r>
            <a:r>
              <a:rPr lang="en-US" dirty="0" err="1"/>
              <a:t>này</a:t>
            </a:r>
            <a:r>
              <a:rPr lang="en-US" dirty="0"/>
              <a:t> </a:t>
            </a:r>
            <a:r>
              <a:rPr lang="en-US" dirty="0" err="1"/>
              <a:t>gọi</a:t>
            </a:r>
            <a:r>
              <a:rPr lang="en-US" dirty="0"/>
              <a:t> </a:t>
            </a:r>
            <a:r>
              <a:rPr lang="en-US" dirty="0" err="1"/>
              <a:t>là</a:t>
            </a:r>
            <a:r>
              <a:rPr lang="en-US" dirty="0"/>
              <a:t> rolling back migrations, </a:t>
            </a:r>
            <a:r>
              <a:rPr lang="en-US" dirty="0" err="1"/>
              <a:t>để</a:t>
            </a:r>
            <a:r>
              <a:rPr lang="en-US" dirty="0"/>
              <a:t> rolling back migrations </a:t>
            </a:r>
            <a:r>
              <a:rPr lang="en-US" dirty="0" err="1"/>
              <a:t>chạy</a:t>
            </a:r>
            <a:r>
              <a:rPr lang="en-US" dirty="0"/>
              <a:t> </a:t>
            </a:r>
            <a:r>
              <a:rPr lang="en-US" dirty="0" err="1"/>
              <a:t>lệnh</a:t>
            </a:r>
            <a:r>
              <a:rPr lang="en-US" dirty="0"/>
              <a:t> </a:t>
            </a:r>
          </a:p>
          <a:p>
            <a:pPr marL="0" indent="0">
              <a:buNone/>
            </a:pPr>
            <a:endParaRPr lang="en-US" dirty="0"/>
          </a:p>
        </p:txBody>
      </p:sp>
      <p:pic>
        <p:nvPicPr>
          <p:cNvPr id="4" name="Picture 3">
            <a:extLst>
              <a:ext uri="{FF2B5EF4-FFF2-40B4-BE49-F238E27FC236}">
                <a16:creationId xmlns:a16="http://schemas.microsoft.com/office/drawing/2014/main" id="{C65F5CFE-1CCB-1C41-BCE1-2AC07318E7F4}"/>
              </a:ext>
            </a:extLst>
          </p:cNvPr>
          <p:cNvPicPr>
            <a:picLocks noChangeAspect="1"/>
          </p:cNvPicPr>
          <p:nvPr/>
        </p:nvPicPr>
        <p:blipFill>
          <a:blip r:embed="rId2"/>
          <a:stretch>
            <a:fillRect/>
          </a:stretch>
        </p:blipFill>
        <p:spPr>
          <a:xfrm>
            <a:off x="925040" y="3396807"/>
            <a:ext cx="4419600" cy="330200"/>
          </a:xfrm>
          <a:prstGeom prst="rect">
            <a:avLst/>
          </a:prstGeom>
        </p:spPr>
      </p:pic>
      <p:sp>
        <p:nvSpPr>
          <p:cNvPr id="7" name="TextBox 6">
            <a:extLst>
              <a:ext uri="{FF2B5EF4-FFF2-40B4-BE49-F238E27FC236}">
                <a16:creationId xmlns:a16="http://schemas.microsoft.com/office/drawing/2014/main" id="{6EF585D8-A88B-E547-A622-D39667151A3A}"/>
              </a:ext>
            </a:extLst>
          </p:cNvPr>
          <p:cNvSpPr txBox="1"/>
          <p:nvPr/>
        </p:nvSpPr>
        <p:spPr>
          <a:xfrm>
            <a:off x="925040" y="3955312"/>
            <a:ext cx="11280652" cy="646331"/>
          </a:xfrm>
          <a:prstGeom prst="rect">
            <a:avLst/>
          </a:prstGeom>
          <a:noFill/>
        </p:spPr>
        <p:txBody>
          <a:bodyPr wrap="none" rtlCol="0">
            <a:spAutoFit/>
          </a:bodyPr>
          <a:lstStyle/>
          <a:p>
            <a:r>
              <a:rPr lang="en-VN" dirty="0"/>
              <a:t>Lệnh trên sẽ đưa CSDL về trạng thái trước đó 1 bước, trong trường hợp muốn quay lại trạng thái trước </a:t>
            </a:r>
          </a:p>
          <a:p>
            <a:r>
              <a:rPr lang="en-US" dirty="0"/>
              <a:t>đ</a:t>
            </a:r>
            <a:r>
              <a:rPr lang="en-VN" dirty="0"/>
              <a:t>ó nhiều bước ta gọi lệnh như sau</a:t>
            </a:r>
          </a:p>
        </p:txBody>
      </p:sp>
      <p:pic>
        <p:nvPicPr>
          <p:cNvPr id="8" name="Picture 7">
            <a:extLst>
              <a:ext uri="{FF2B5EF4-FFF2-40B4-BE49-F238E27FC236}">
                <a16:creationId xmlns:a16="http://schemas.microsoft.com/office/drawing/2014/main" id="{FEC9B113-B50D-E54A-B528-EAE171140A34}"/>
              </a:ext>
            </a:extLst>
          </p:cNvPr>
          <p:cNvPicPr>
            <a:picLocks noChangeAspect="1"/>
          </p:cNvPicPr>
          <p:nvPr/>
        </p:nvPicPr>
        <p:blipFill>
          <a:blip r:embed="rId3"/>
          <a:stretch>
            <a:fillRect/>
          </a:stretch>
        </p:blipFill>
        <p:spPr>
          <a:xfrm>
            <a:off x="925040" y="4662683"/>
            <a:ext cx="5753100" cy="419100"/>
          </a:xfrm>
          <a:prstGeom prst="rect">
            <a:avLst/>
          </a:prstGeom>
        </p:spPr>
      </p:pic>
      <p:sp>
        <p:nvSpPr>
          <p:cNvPr id="9" name="TextBox 8">
            <a:extLst>
              <a:ext uri="{FF2B5EF4-FFF2-40B4-BE49-F238E27FC236}">
                <a16:creationId xmlns:a16="http://schemas.microsoft.com/office/drawing/2014/main" id="{2F26C064-068F-104A-9346-A95826BF3584}"/>
              </a:ext>
            </a:extLst>
          </p:cNvPr>
          <p:cNvSpPr txBox="1"/>
          <p:nvPr/>
        </p:nvSpPr>
        <p:spPr>
          <a:xfrm>
            <a:off x="925040" y="5305647"/>
            <a:ext cx="5533887" cy="369332"/>
          </a:xfrm>
          <a:prstGeom prst="rect">
            <a:avLst/>
          </a:prstGeom>
          <a:noFill/>
        </p:spPr>
        <p:txBody>
          <a:bodyPr wrap="none" rtlCol="0">
            <a:spAutoFit/>
          </a:bodyPr>
          <a:lstStyle/>
          <a:p>
            <a:r>
              <a:rPr lang="en-VN" dirty="0"/>
              <a:t>Lệnh ở trên là quay lại trạng thái trước đó 5 bước</a:t>
            </a:r>
          </a:p>
        </p:txBody>
      </p:sp>
    </p:spTree>
    <p:extLst>
      <p:ext uri="{BB962C8B-B14F-4D97-AF65-F5344CB8AC3E}">
        <p14:creationId xmlns:p14="http://schemas.microsoft.com/office/powerpoint/2010/main" val="166941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6E99-B6B1-3E4D-A821-EA0CB47082AD}"/>
              </a:ext>
            </a:extLst>
          </p:cNvPr>
          <p:cNvSpPr>
            <a:spLocks noGrp="1"/>
          </p:cNvSpPr>
          <p:nvPr>
            <p:ph type="title"/>
          </p:nvPr>
        </p:nvSpPr>
        <p:spPr/>
        <p:txBody>
          <a:bodyPr/>
          <a:lstStyle/>
          <a:p>
            <a:r>
              <a:rPr lang="en-VN" dirty="0"/>
              <a:t>Demo </a:t>
            </a:r>
          </a:p>
        </p:txBody>
      </p:sp>
      <p:sp>
        <p:nvSpPr>
          <p:cNvPr id="3" name="Content Placeholder 2">
            <a:extLst>
              <a:ext uri="{FF2B5EF4-FFF2-40B4-BE49-F238E27FC236}">
                <a16:creationId xmlns:a16="http://schemas.microsoft.com/office/drawing/2014/main" id="{ABB0B225-6F70-4540-A10F-E9869DFF8F19}"/>
              </a:ext>
            </a:extLst>
          </p:cNvPr>
          <p:cNvSpPr>
            <a:spLocks noGrp="1"/>
          </p:cNvSpPr>
          <p:nvPr>
            <p:ph idx="1"/>
          </p:nvPr>
        </p:nvSpPr>
        <p:spPr/>
        <p:txBody>
          <a:bodyPr/>
          <a:lstStyle/>
          <a:p>
            <a:r>
              <a:rPr lang="en-VN" dirty="0"/>
              <a:t>Giáo viên demo về tạo và chạy migrations</a:t>
            </a:r>
          </a:p>
        </p:txBody>
      </p:sp>
    </p:spTree>
    <p:extLst>
      <p:ext uri="{BB962C8B-B14F-4D97-AF65-F5344CB8AC3E}">
        <p14:creationId xmlns:p14="http://schemas.microsoft.com/office/powerpoint/2010/main" val="31027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4CF1-75D8-414D-A342-ACAEA3458583}"/>
              </a:ext>
            </a:extLst>
          </p:cNvPr>
          <p:cNvSpPr>
            <a:spLocks noGrp="1"/>
          </p:cNvSpPr>
          <p:nvPr>
            <p:ph type="title"/>
          </p:nvPr>
        </p:nvSpPr>
        <p:spPr/>
        <p:txBody>
          <a:bodyPr/>
          <a:lstStyle/>
          <a:p>
            <a:r>
              <a:rPr lang="en-VN" dirty="0"/>
              <a:t>Query Builder</a:t>
            </a:r>
          </a:p>
        </p:txBody>
      </p:sp>
      <p:sp>
        <p:nvSpPr>
          <p:cNvPr id="3" name="Content Placeholder 2">
            <a:extLst>
              <a:ext uri="{FF2B5EF4-FFF2-40B4-BE49-F238E27FC236}">
                <a16:creationId xmlns:a16="http://schemas.microsoft.com/office/drawing/2014/main" id="{9A174DEA-00AD-D04F-A768-C591E11BABAE}"/>
              </a:ext>
            </a:extLst>
          </p:cNvPr>
          <p:cNvSpPr>
            <a:spLocks noGrp="1"/>
          </p:cNvSpPr>
          <p:nvPr>
            <p:ph idx="1"/>
          </p:nvPr>
        </p:nvSpPr>
        <p:spPr/>
        <p:txBody>
          <a:bodyPr/>
          <a:lstStyle/>
          <a:p>
            <a:r>
              <a:rPr lang="en-VN" dirty="0"/>
              <a:t>Đúng như tên gọi , query builder cho phép xây dựng các lệnh làm việc với CSDL </a:t>
            </a:r>
          </a:p>
          <a:p>
            <a:r>
              <a:rPr lang="en-VN" dirty="0"/>
              <a:t>Query Builder được xây dựng theo builder design pattern</a:t>
            </a:r>
          </a:p>
          <a:p>
            <a:r>
              <a:rPr lang="en-VN" dirty="0"/>
              <a:t>Query Builder cho phép viết các lệnh chọn, thêm, sửa, xoá … dữ liệu </a:t>
            </a:r>
          </a:p>
          <a:p>
            <a:r>
              <a:rPr lang="en-VN" dirty="0"/>
              <a:t>Các hàm của query builder là các hàm tĩnh được đặt trong DB class </a:t>
            </a:r>
          </a:p>
        </p:txBody>
      </p:sp>
    </p:spTree>
    <p:extLst>
      <p:ext uri="{BB962C8B-B14F-4D97-AF65-F5344CB8AC3E}">
        <p14:creationId xmlns:p14="http://schemas.microsoft.com/office/powerpoint/2010/main" val="316331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E49D-ED88-3C4E-86B6-AF2A92D6A7E8}"/>
              </a:ext>
            </a:extLst>
          </p:cNvPr>
          <p:cNvSpPr>
            <a:spLocks noGrp="1"/>
          </p:cNvSpPr>
          <p:nvPr>
            <p:ph type="title"/>
          </p:nvPr>
        </p:nvSpPr>
        <p:spPr/>
        <p:txBody>
          <a:bodyPr/>
          <a:lstStyle/>
          <a:p>
            <a:r>
              <a:rPr lang="en-VN" dirty="0"/>
              <a:t>Lấy tất cả dữ liệu từ bảng</a:t>
            </a:r>
          </a:p>
        </p:txBody>
      </p:sp>
      <p:sp>
        <p:nvSpPr>
          <p:cNvPr id="3" name="Content Placeholder 2">
            <a:extLst>
              <a:ext uri="{FF2B5EF4-FFF2-40B4-BE49-F238E27FC236}">
                <a16:creationId xmlns:a16="http://schemas.microsoft.com/office/drawing/2014/main" id="{DA540421-B62B-9F44-A4DE-83B120341CEC}"/>
              </a:ext>
            </a:extLst>
          </p:cNvPr>
          <p:cNvSpPr>
            <a:spLocks noGrp="1"/>
          </p:cNvSpPr>
          <p:nvPr>
            <p:ph idx="1"/>
          </p:nvPr>
        </p:nvSpPr>
        <p:spPr/>
        <p:txBody>
          <a:bodyPr/>
          <a:lstStyle/>
          <a:p>
            <a:r>
              <a:rPr lang="en-VN" dirty="0"/>
              <a:t>DB::table(&lt;ten_bang&gt;)-&gt;get()</a:t>
            </a:r>
          </a:p>
          <a:p>
            <a:r>
              <a:rPr lang="en-VN" dirty="0"/>
              <a:t>Lệnh trên sẽ cho phép lấy ra toàn bộ dữ liệu từ bảng</a:t>
            </a:r>
          </a:p>
          <a:p>
            <a:r>
              <a:rPr lang="en-VN" dirty="0"/>
              <a:t>Dữ liệu trả về sẽ là một Collection (một lớp đặc biệt của Laravel tạo ra để làm việc với tập hợp), chúng ta có thể duyệt collection này bằng foreach để lấy dữ liệu của từng bản ghi ra</a:t>
            </a:r>
          </a:p>
          <a:p>
            <a:endParaRPr lang="en-VN" dirty="0"/>
          </a:p>
        </p:txBody>
      </p:sp>
    </p:spTree>
    <p:extLst>
      <p:ext uri="{BB962C8B-B14F-4D97-AF65-F5344CB8AC3E}">
        <p14:creationId xmlns:p14="http://schemas.microsoft.com/office/powerpoint/2010/main" val="154175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D845-75C8-994F-8569-635F7582CD17}"/>
              </a:ext>
            </a:extLst>
          </p:cNvPr>
          <p:cNvSpPr>
            <a:spLocks noGrp="1"/>
          </p:cNvSpPr>
          <p:nvPr>
            <p:ph type="title"/>
          </p:nvPr>
        </p:nvSpPr>
        <p:spPr/>
        <p:txBody>
          <a:bodyPr/>
          <a:lstStyle/>
          <a:p>
            <a:r>
              <a:rPr lang="en-VN" dirty="0"/>
              <a:t>Ví dụ</a:t>
            </a:r>
          </a:p>
        </p:txBody>
      </p:sp>
      <p:sp>
        <p:nvSpPr>
          <p:cNvPr id="3" name="Content Placeholder 2">
            <a:extLst>
              <a:ext uri="{FF2B5EF4-FFF2-40B4-BE49-F238E27FC236}">
                <a16:creationId xmlns:a16="http://schemas.microsoft.com/office/drawing/2014/main" id="{3066797F-40F4-D64A-BEC6-11BB63645AB6}"/>
              </a:ext>
            </a:extLst>
          </p:cNvPr>
          <p:cNvSpPr>
            <a:spLocks noGrp="1"/>
          </p:cNvSpPr>
          <p:nvPr>
            <p:ph idx="1"/>
          </p:nvPr>
        </p:nvSpPr>
        <p:spPr/>
        <p:txBody>
          <a:bodyPr/>
          <a:lstStyle/>
          <a:p>
            <a:r>
              <a:rPr lang="en-VN" dirty="0"/>
              <a:t>Giáo viên demo lấy dữ liệu từ bảng</a:t>
            </a:r>
          </a:p>
        </p:txBody>
      </p:sp>
    </p:spTree>
    <p:extLst>
      <p:ext uri="{BB962C8B-B14F-4D97-AF65-F5344CB8AC3E}">
        <p14:creationId xmlns:p14="http://schemas.microsoft.com/office/powerpoint/2010/main" val="75727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2CC2-36F8-744B-91BD-5F61156F3320}"/>
              </a:ext>
            </a:extLst>
          </p:cNvPr>
          <p:cNvSpPr>
            <a:spLocks noGrp="1"/>
          </p:cNvSpPr>
          <p:nvPr>
            <p:ph type="title"/>
          </p:nvPr>
        </p:nvSpPr>
        <p:spPr/>
        <p:txBody>
          <a:bodyPr/>
          <a:lstStyle/>
          <a:p>
            <a:r>
              <a:rPr lang="en-VN" dirty="0"/>
              <a:t>Lọc dữ liệu</a:t>
            </a:r>
          </a:p>
        </p:txBody>
      </p:sp>
      <p:sp>
        <p:nvSpPr>
          <p:cNvPr id="3" name="Content Placeholder 2">
            <a:extLst>
              <a:ext uri="{FF2B5EF4-FFF2-40B4-BE49-F238E27FC236}">
                <a16:creationId xmlns:a16="http://schemas.microsoft.com/office/drawing/2014/main" id="{80B8E676-C605-8643-92D4-3346D029F960}"/>
              </a:ext>
            </a:extLst>
          </p:cNvPr>
          <p:cNvSpPr>
            <a:spLocks noGrp="1"/>
          </p:cNvSpPr>
          <p:nvPr>
            <p:ph idx="1"/>
          </p:nvPr>
        </p:nvSpPr>
        <p:spPr/>
        <p:txBody>
          <a:bodyPr/>
          <a:lstStyle/>
          <a:p>
            <a:r>
              <a:rPr lang="en-VN" dirty="0"/>
              <a:t>Để lọc dữ liệu trong Laravel, sử dụng hàm where(&lt;tên cột&gt;, &lt;giá trị của cột&gt;) hoặc hàm orWhere(&lt;tên cột&gt;,&lt;giá trị của cột&gt;)</a:t>
            </a:r>
          </a:p>
          <a:p>
            <a:r>
              <a:rPr lang="en-VN" dirty="0"/>
              <a:t>Hàm where() có thể được gọi liên tiếp hoặc tiếp nhận tham số là một mảng liên hợp để tạo thành mệnh đề AND </a:t>
            </a:r>
          </a:p>
          <a:p>
            <a:r>
              <a:rPr lang="en-US" dirty="0"/>
              <a:t>H</a:t>
            </a:r>
            <a:r>
              <a:rPr lang="en-VN" dirty="0"/>
              <a:t>àm orWhere được gọi kết hợp với where để tạo thành một mệnh đề OR </a:t>
            </a:r>
          </a:p>
        </p:txBody>
      </p:sp>
    </p:spTree>
    <p:extLst>
      <p:ext uri="{BB962C8B-B14F-4D97-AF65-F5344CB8AC3E}">
        <p14:creationId xmlns:p14="http://schemas.microsoft.com/office/powerpoint/2010/main" val="78230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A8-B971-3B47-871A-2B8A58CF22A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B7C0572-6474-D143-8F30-048A9046FE7C}"/>
              </a:ext>
            </a:extLst>
          </p:cNvPr>
          <p:cNvSpPr>
            <a:spLocks noGrp="1"/>
          </p:cNvSpPr>
          <p:nvPr>
            <p:ph idx="1"/>
          </p:nvPr>
        </p:nvSpPr>
        <p:spPr/>
        <p:txBody>
          <a:bodyPr/>
          <a:lstStyle/>
          <a:p>
            <a:r>
              <a:rPr lang="en-US" dirty="0" err="1"/>
              <a:t>Kết</a:t>
            </a:r>
            <a:r>
              <a:rPr lang="en-US" dirty="0"/>
              <a:t> </a:t>
            </a:r>
            <a:r>
              <a:rPr lang="en-US" dirty="0" err="1"/>
              <a:t>nối</a:t>
            </a:r>
            <a:r>
              <a:rPr lang="en-US" dirty="0"/>
              <a:t> CSDL</a:t>
            </a:r>
          </a:p>
          <a:p>
            <a:r>
              <a:rPr lang="en-US" dirty="0" err="1"/>
              <a:t>Làm</a:t>
            </a:r>
            <a:r>
              <a:rPr lang="en-US" dirty="0"/>
              <a:t> </a:t>
            </a:r>
            <a:r>
              <a:rPr lang="en-US" dirty="0" err="1"/>
              <a:t>việc</a:t>
            </a:r>
            <a:r>
              <a:rPr lang="en-US" dirty="0"/>
              <a:t> </a:t>
            </a:r>
            <a:r>
              <a:rPr lang="en-US" dirty="0" err="1"/>
              <a:t>với</a:t>
            </a:r>
            <a:r>
              <a:rPr lang="en-US" dirty="0"/>
              <a:t> Migration</a:t>
            </a:r>
          </a:p>
          <a:p>
            <a:r>
              <a:rPr lang="en-US" dirty="0"/>
              <a:t>Query Builder</a:t>
            </a:r>
          </a:p>
          <a:p>
            <a:r>
              <a:rPr lang="en-US" dirty="0" err="1"/>
              <a:t>Làm</a:t>
            </a:r>
            <a:r>
              <a:rPr lang="en-US" dirty="0"/>
              <a:t> </a:t>
            </a:r>
            <a:r>
              <a:rPr lang="en-US" dirty="0" err="1"/>
              <a:t>việc</a:t>
            </a:r>
            <a:r>
              <a:rPr lang="en-US" dirty="0"/>
              <a:t> </a:t>
            </a:r>
            <a:r>
              <a:rPr lang="en-US" dirty="0" err="1"/>
              <a:t>với</a:t>
            </a:r>
            <a:r>
              <a:rPr lang="en-US" dirty="0"/>
              <a:t> Seeder</a:t>
            </a:r>
          </a:p>
        </p:txBody>
      </p:sp>
    </p:spTree>
    <p:extLst>
      <p:ext uri="{BB962C8B-B14F-4D97-AF65-F5344CB8AC3E}">
        <p14:creationId xmlns:p14="http://schemas.microsoft.com/office/powerpoint/2010/main" val="6230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7B6F-1CDF-0D4F-B68A-C6395B5457B7}"/>
              </a:ext>
            </a:extLst>
          </p:cNvPr>
          <p:cNvSpPr>
            <a:spLocks noGrp="1"/>
          </p:cNvSpPr>
          <p:nvPr>
            <p:ph type="title"/>
          </p:nvPr>
        </p:nvSpPr>
        <p:spPr/>
        <p:txBody>
          <a:bodyPr/>
          <a:lstStyle/>
          <a:p>
            <a:r>
              <a:rPr lang="en-VN" dirty="0"/>
              <a:t>Mệnh đề and WHERE</a:t>
            </a:r>
          </a:p>
        </p:txBody>
      </p:sp>
      <p:sp>
        <p:nvSpPr>
          <p:cNvPr id="5" name="Content Placeholder 4">
            <a:extLst>
              <a:ext uri="{FF2B5EF4-FFF2-40B4-BE49-F238E27FC236}">
                <a16:creationId xmlns:a16="http://schemas.microsoft.com/office/drawing/2014/main" id="{2C372A7D-E976-4D4D-AAEE-16636EA7B537}"/>
              </a:ext>
            </a:extLst>
          </p:cNvPr>
          <p:cNvSpPr>
            <a:spLocks noGrp="1"/>
          </p:cNvSpPr>
          <p:nvPr>
            <p:ph idx="1"/>
          </p:nvPr>
        </p:nvSpPr>
        <p:spPr>
          <a:xfrm>
            <a:off x="897466" y="2222287"/>
            <a:ext cx="10475819" cy="520913"/>
          </a:xfrm>
        </p:spPr>
        <p:txBody>
          <a:bodyPr/>
          <a:lstStyle/>
          <a:p>
            <a:r>
              <a:rPr lang="en-VN" dirty="0"/>
              <a:t>Cách 1</a:t>
            </a:r>
          </a:p>
        </p:txBody>
      </p:sp>
      <p:sp>
        <p:nvSpPr>
          <p:cNvPr id="4" name="Content Placeholder 4">
            <a:extLst>
              <a:ext uri="{FF2B5EF4-FFF2-40B4-BE49-F238E27FC236}">
                <a16:creationId xmlns:a16="http://schemas.microsoft.com/office/drawing/2014/main" id="{1D82C8F5-5989-5C4F-A81D-AC086CD0C971}"/>
              </a:ext>
            </a:extLst>
          </p:cNvPr>
          <p:cNvSpPr txBox="1">
            <a:spLocks/>
          </p:cNvSpPr>
          <p:nvPr/>
        </p:nvSpPr>
        <p:spPr>
          <a:xfrm>
            <a:off x="906179" y="4547333"/>
            <a:ext cx="10475819" cy="5209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Cách 2</a:t>
            </a:r>
          </a:p>
        </p:txBody>
      </p:sp>
      <p:pic>
        <p:nvPicPr>
          <p:cNvPr id="3" name="Picture 2">
            <a:extLst>
              <a:ext uri="{FF2B5EF4-FFF2-40B4-BE49-F238E27FC236}">
                <a16:creationId xmlns:a16="http://schemas.microsoft.com/office/drawing/2014/main" id="{BF69B3E1-38DF-4549-8588-A9C018EE2B8C}"/>
              </a:ext>
            </a:extLst>
          </p:cNvPr>
          <p:cNvPicPr>
            <a:picLocks noChangeAspect="1"/>
          </p:cNvPicPr>
          <p:nvPr/>
        </p:nvPicPr>
        <p:blipFill>
          <a:blip r:embed="rId2"/>
          <a:stretch>
            <a:fillRect/>
          </a:stretch>
        </p:blipFill>
        <p:spPr>
          <a:xfrm>
            <a:off x="2454339" y="2222287"/>
            <a:ext cx="5753100" cy="2044700"/>
          </a:xfrm>
          <a:prstGeom prst="rect">
            <a:avLst/>
          </a:prstGeom>
        </p:spPr>
      </p:pic>
      <p:pic>
        <p:nvPicPr>
          <p:cNvPr id="6" name="Picture 5">
            <a:extLst>
              <a:ext uri="{FF2B5EF4-FFF2-40B4-BE49-F238E27FC236}">
                <a16:creationId xmlns:a16="http://schemas.microsoft.com/office/drawing/2014/main" id="{94597373-7290-394E-BBC5-E8C5B8E6C2C5}"/>
              </a:ext>
            </a:extLst>
          </p:cNvPr>
          <p:cNvPicPr>
            <a:picLocks noChangeAspect="1"/>
          </p:cNvPicPr>
          <p:nvPr/>
        </p:nvPicPr>
        <p:blipFill>
          <a:blip r:embed="rId3"/>
          <a:stretch>
            <a:fillRect/>
          </a:stretch>
        </p:blipFill>
        <p:spPr>
          <a:xfrm>
            <a:off x="2448118" y="4621716"/>
            <a:ext cx="6266025" cy="2706831"/>
          </a:xfrm>
          <a:prstGeom prst="rect">
            <a:avLst/>
          </a:prstGeom>
        </p:spPr>
      </p:pic>
    </p:spTree>
    <p:extLst>
      <p:ext uri="{BB962C8B-B14F-4D97-AF65-F5344CB8AC3E}">
        <p14:creationId xmlns:p14="http://schemas.microsoft.com/office/powerpoint/2010/main" val="221998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1ED6-E1B2-7848-A18F-2BFE516DBFC9}"/>
              </a:ext>
            </a:extLst>
          </p:cNvPr>
          <p:cNvSpPr>
            <a:spLocks noGrp="1"/>
          </p:cNvSpPr>
          <p:nvPr>
            <p:ph type="title"/>
          </p:nvPr>
        </p:nvSpPr>
        <p:spPr/>
        <p:txBody>
          <a:bodyPr/>
          <a:lstStyle/>
          <a:p>
            <a:r>
              <a:rPr lang="en-VN" dirty="0"/>
              <a:t>Mệnh đề orWhere</a:t>
            </a:r>
          </a:p>
        </p:txBody>
      </p:sp>
      <p:pic>
        <p:nvPicPr>
          <p:cNvPr id="4" name="Content Placeholder 3">
            <a:extLst>
              <a:ext uri="{FF2B5EF4-FFF2-40B4-BE49-F238E27FC236}">
                <a16:creationId xmlns:a16="http://schemas.microsoft.com/office/drawing/2014/main" id="{BA088E7B-73FE-5D41-BB84-FE1859BD8EC3}"/>
              </a:ext>
            </a:extLst>
          </p:cNvPr>
          <p:cNvPicPr>
            <a:picLocks noGrp="1" noChangeAspect="1"/>
          </p:cNvPicPr>
          <p:nvPr>
            <p:ph idx="1"/>
          </p:nvPr>
        </p:nvPicPr>
        <p:blipFill>
          <a:blip r:embed="rId2"/>
          <a:stretch>
            <a:fillRect/>
          </a:stretch>
        </p:blipFill>
        <p:spPr>
          <a:xfrm>
            <a:off x="950685" y="2854179"/>
            <a:ext cx="6502400" cy="2616200"/>
          </a:xfrm>
          <a:prstGeom prst="rect">
            <a:avLst/>
          </a:prstGeom>
        </p:spPr>
      </p:pic>
    </p:spTree>
    <p:extLst>
      <p:ext uri="{BB962C8B-B14F-4D97-AF65-F5344CB8AC3E}">
        <p14:creationId xmlns:p14="http://schemas.microsoft.com/office/powerpoint/2010/main" val="324843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47B9-5B20-D140-8D40-C0D131550285}"/>
              </a:ext>
            </a:extLst>
          </p:cNvPr>
          <p:cNvSpPr>
            <a:spLocks noGrp="1"/>
          </p:cNvSpPr>
          <p:nvPr>
            <p:ph type="title"/>
          </p:nvPr>
        </p:nvSpPr>
        <p:spPr/>
        <p:txBody>
          <a:bodyPr/>
          <a:lstStyle/>
          <a:p>
            <a:r>
              <a:rPr lang="en-US" dirty="0"/>
              <a:t>G</a:t>
            </a:r>
            <a:r>
              <a:rPr lang="en-VN" dirty="0"/>
              <a:t>roup mệnh đề orWhere</a:t>
            </a:r>
          </a:p>
        </p:txBody>
      </p:sp>
      <p:pic>
        <p:nvPicPr>
          <p:cNvPr id="4" name="Content Placeholder 3">
            <a:extLst>
              <a:ext uri="{FF2B5EF4-FFF2-40B4-BE49-F238E27FC236}">
                <a16:creationId xmlns:a16="http://schemas.microsoft.com/office/drawing/2014/main" id="{05679DBF-5F68-2A4D-9D3B-11A1805068FD}"/>
              </a:ext>
            </a:extLst>
          </p:cNvPr>
          <p:cNvPicPr>
            <a:picLocks noGrp="1" noChangeAspect="1"/>
          </p:cNvPicPr>
          <p:nvPr>
            <p:ph idx="1"/>
          </p:nvPr>
        </p:nvPicPr>
        <p:blipFill>
          <a:blip r:embed="rId2"/>
          <a:stretch>
            <a:fillRect/>
          </a:stretch>
        </p:blipFill>
        <p:spPr>
          <a:xfrm>
            <a:off x="909371" y="2437104"/>
            <a:ext cx="8619104" cy="3636963"/>
          </a:xfrm>
          <a:prstGeom prst="rect">
            <a:avLst/>
          </a:prstGeom>
        </p:spPr>
      </p:pic>
    </p:spTree>
    <p:extLst>
      <p:ext uri="{BB962C8B-B14F-4D97-AF65-F5344CB8AC3E}">
        <p14:creationId xmlns:p14="http://schemas.microsoft.com/office/powerpoint/2010/main" val="325289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0683-C03D-C946-900B-526BE0A0A5F3}"/>
              </a:ext>
            </a:extLst>
          </p:cNvPr>
          <p:cNvSpPr>
            <a:spLocks noGrp="1"/>
          </p:cNvSpPr>
          <p:nvPr>
            <p:ph type="title"/>
          </p:nvPr>
        </p:nvSpPr>
        <p:spPr/>
        <p:txBody>
          <a:bodyPr/>
          <a:lstStyle/>
          <a:p>
            <a:r>
              <a:rPr lang="en-VN" dirty="0"/>
              <a:t>Lấy một bản ghi từ bảng</a:t>
            </a:r>
          </a:p>
        </p:txBody>
      </p:sp>
      <p:sp>
        <p:nvSpPr>
          <p:cNvPr id="3" name="Content Placeholder 2">
            <a:extLst>
              <a:ext uri="{FF2B5EF4-FFF2-40B4-BE49-F238E27FC236}">
                <a16:creationId xmlns:a16="http://schemas.microsoft.com/office/drawing/2014/main" id="{010F33D0-5606-9448-8096-3FB330B3BAE7}"/>
              </a:ext>
            </a:extLst>
          </p:cNvPr>
          <p:cNvSpPr>
            <a:spLocks noGrp="1"/>
          </p:cNvSpPr>
          <p:nvPr>
            <p:ph idx="1"/>
          </p:nvPr>
        </p:nvSpPr>
        <p:spPr/>
        <p:txBody>
          <a:bodyPr/>
          <a:lstStyle/>
          <a:p>
            <a:r>
              <a:rPr lang="en-VN" dirty="0"/>
              <a:t>Để lấy về một bản ghi, sử dụng hàm first()</a:t>
            </a:r>
          </a:p>
          <a:p>
            <a:r>
              <a:rPr lang="en-VN" dirty="0"/>
              <a:t>Hàm first() trả về một đối tượng chứa dữ liệu của một bản ghi</a:t>
            </a:r>
          </a:p>
          <a:p>
            <a:r>
              <a:rPr lang="en-VN" dirty="0"/>
              <a:t>Ví dụ</a:t>
            </a:r>
          </a:p>
        </p:txBody>
      </p:sp>
    </p:spTree>
    <p:extLst>
      <p:ext uri="{BB962C8B-B14F-4D97-AF65-F5344CB8AC3E}">
        <p14:creationId xmlns:p14="http://schemas.microsoft.com/office/powerpoint/2010/main" val="122263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4FBB-9690-3D4D-897B-2422865184BF}"/>
              </a:ext>
            </a:extLst>
          </p:cNvPr>
          <p:cNvSpPr>
            <a:spLocks noGrp="1"/>
          </p:cNvSpPr>
          <p:nvPr>
            <p:ph type="title"/>
          </p:nvPr>
        </p:nvSpPr>
        <p:spPr/>
        <p:txBody>
          <a:bodyPr/>
          <a:lstStyle/>
          <a:p>
            <a:r>
              <a:rPr lang="en-VN" dirty="0"/>
              <a:t>Các hàm thống kê </a:t>
            </a:r>
          </a:p>
        </p:txBody>
      </p:sp>
      <p:sp>
        <p:nvSpPr>
          <p:cNvPr id="3" name="Content Placeholder 2">
            <a:extLst>
              <a:ext uri="{FF2B5EF4-FFF2-40B4-BE49-F238E27FC236}">
                <a16:creationId xmlns:a16="http://schemas.microsoft.com/office/drawing/2014/main" id="{B2260462-FC79-D545-8F8E-ABA1A1A956D5}"/>
              </a:ext>
            </a:extLst>
          </p:cNvPr>
          <p:cNvSpPr>
            <a:spLocks noGrp="1"/>
          </p:cNvSpPr>
          <p:nvPr>
            <p:ph idx="1"/>
          </p:nvPr>
        </p:nvSpPr>
        <p:spPr/>
        <p:txBody>
          <a:bodyPr/>
          <a:lstStyle/>
          <a:p>
            <a:r>
              <a:rPr lang="en-VN" dirty="0"/>
              <a:t>Query builder cung cấp rất nhiều các hàm thống kê như tính tổng, tìm min, max và tổng số bản ghi </a:t>
            </a:r>
          </a:p>
          <a:p>
            <a:r>
              <a:rPr lang="en-VN"/>
              <a:t>Các hàm này có thể được gọi sau khi khởi tạo query builder</a:t>
            </a:r>
          </a:p>
        </p:txBody>
      </p:sp>
    </p:spTree>
    <p:extLst>
      <p:ext uri="{BB962C8B-B14F-4D97-AF65-F5344CB8AC3E}">
        <p14:creationId xmlns:p14="http://schemas.microsoft.com/office/powerpoint/2010/main" val="2816796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02EB-A383-334B-811D-A677DCE85411}"/>
              </a:ext>
            </a:extLst>
          </p:cNvPr>
          <p:cNvSpPr>
            <a:spLocks noGrp="1"/>
          </p:cNvSpPr>
          <p:nvPr>
            <p:ph type="title"/>
          </p:nvPr>
        </p:nvSpPr>
        <p:spPr/>
        <p:txBody>
          <a:bodyPr/>
          <a:lstStyle/>
          <a:p>
            <a:r>
              <a:rPr lang="en-VN" dirty="0"/>
              <a:t>Câu lệnh select</a:t>
            </a:r>
          </a:p>
        </p:txBody>
      </p:sp>
      <p:sp>
        <p:nvSpPr>
          <p:cNvPr id="3" name="Content Placeholder 2">
            <a:extLst>
              <a:ext uri="{FF2B5EF4-FFF2-40B4-BE49-F238E27FC236}">
                <a16:creationId xmlns:a16="http://schemas.microsoft.com/office/drawing/2014/main" id="{9B99594A-FF4E-B140-8BF5-98FA2E37231D}"/>
              </a:ext>
            </a:extLst>
          </p:cNvPr>
          <p:cNvSpPr>
            <a:spLocks noGrp="1"/>
          </p:cNvSpPr>
          <p:nvPr>
            <p:ph idx="1"/>
          </p:nvPr>
        </p:nvSpPr>
        <p:spPr/>
        <p:txBody>
          <a:bodyPr/>
          <a:lstStyle/>
          <a:p>
            <a:r>
              <a:rPr lang="en-VN" dirty="0"/>
              <a:t>Query Builder cung cấp hàm select() cho phép bạn sử dụng phép chọn </a:t>
            </a:r>
          </a:p>
          <a:p>
            <a:r>
              <a:rPr lang="en-VN" dirty="0"/>
              <a:t>Ví dụ</a:t>
            </a:r>
          </a:p>
        </p:txBody>
      </p:sp>
    </p:spTree>
    <p:extLst>
      <p:ext uri="{BB962C8B-B14F-4D97-AF65-F5344CB8AC3E}">
        <p14:creationId xmlns:p14="http://schemas.microsoft.com/office/powerpoint/2010/main" val="81129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ED09-28CA-A74E-91CC-5F27C6069EB1}"/>
              </a:ext>
            </a:extLst>
          </p:cNvPr>
          <p:cNvSpPr>
            <a:spLocks noGrp="1"/>
          </p:cNvSpPr>
          <p:nvPr>
            <p:ph type="title"/>
          </p:nvPr>
        </p:nvSpPr>
        <p:spPr/>
        <p:txBody>
          <a:bodyPr/>
          <a:lstStyle/>
          <a:p>
            <a:r>
              <a:rPr lang="en-VN" dirty="0"/>
              <a:t>Join bảng</a:t>
            </a:r>
          </a:p>
        </p:txBody>
      </p:sp>
      <p:sp>
        <p:nvSpPr>
          <p:cNvPr id="3" name="Content Placeholder 2">
            <a:extLst>
              <a:ext uri="{FF2B5EF4-FFF2-40B4-BE49-F238E27FC236}">
                <a16:creationId xmlns:a16="http://schemas.microsoft.com/office/drawing/2014/main" id="{8D175E00-0EF3-1042-B74F-4BA6535511C3}"/>
              </a:ext>
            </a:extLst>
          </p:cNvPr>
          <p:cNvSpPr>
            <a:spLocks noGrp="1"/>
          </p:cNvSpPr>
          <p:nvPr>
            <p:ph idx="1"/>
          </p:nvPr>
        </p:nvSpPr>
        <p:spPr>
          <a:xfrm>
            <a:off x="810000" y="2239221"/>
            <a:ext cx="10978397" cy="4407113"/>
          </a:xfrm>
        </p:spPr>
        <p:txBody>
          <a:bodyPr>
            <a:normAutofit/>
          </a:bodyPr>
          <a:lstStyle/>
          <a:p>
            <a:r>
              <a:rPr lang="en-VN" dirty="0"/>
              <a:t>Query builder cung cấp đầy đủ phương thức cho mệnh đề inner join, left join và right join </a:t>
            </a:r>
          </a:p>
          <a:p>
            <a:r>
              <a:rPr lang="en-VN" dirty="0"/>
              <a:t>Sử dụng hàm </a:t>
            </a:r>
            <a:r>
              <a:rPr lang="en-VN" b="1" dirty="0"/>
              <a:t>join() </a:t>
            </a:r>
            <a:r>
              <a:rPr lang="en-VN" dirty="0"/>
              <a:t>với inner join</a:t>
            </a:r>
          </a:p>
          <a:p>
            <a:r>
              <a:rPr lang="en-VN" dirty="0"/>
              <a:t>Sử dụng leftJoin() với mệnh đề left join</a:t>
            </a:r>
          </a:p>
          <a:p>
            <a:r>
              <a:rPr lang="en-VN" dirty="0"/>
              <a:t>Các hàm trên nhận vào tham số lần lượt  là tên bảng muốn join, cột để join ở bảng bên trái, điều kiện join và cột join ở bảng bên phải như sau </a:t>
            </a:r>
          </a:p>
        </p:txBody>
      </p:sp>
    </p:spTree>
    <p:extLst>
      <p:ext uri="{BB962C8B-B14F-4D97-AF65-F5344CB8AC3E}">
        <p14:creationId xmlns:p14="http://schemas.microsoft.com/office/powerpoint/2010/main" val="1963940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7B35-1495-AE4C-959C-E2CB5DE9D7B2}"/>
              </a:ext>
            </a:extLst>
          </p:cNvPr>
          <p:cNvSpPr>
            <a:spLocks noGrp="1"/>
          </p:cNvSpPr>
          <p:nvPr>
            <p:ph type="title"/>
          </p:nvPr>
        </p:nvSpPr>
        <p:spPr/>
        <p:txBody>
          <a:bodyPr/>
          <a:lstStyle/>
          <a:p>
            <a:r>
              <a:rPr lang="en-VN" dirty="0"/>
              <a:t>Inner Join</a:t>
            </a:r>
          </a:p>
        </p:txBody>
      </p:sp>
      <p:pic>
        <p:nvPicPr>
          <p:cNvPr id="4" name="Content Placeholder 3">
            <a:extLst>
              <a:ext uri="{FF2B5EF4-FFF2-40B4-BE49-F238E27FC236}">
                <a16:creationId xmlns:a16="http://schemas.microsoft.com/office/drawing/2014/main" id="{9A8A8000-204B-9C4E-8DDD-ADC52059DB13}"/>
              </a:ext>
            </a:extLst>
          </p:cNvPr>
          <p:cNvPicPr>
            <a:picLocks noGrp="1" noChangeAspect="1"/>
          </p:cNvPicPr>
          <p:nvPr>
            <p:ph idx="1"/>
          </p:nvPr>
        </p:nvPicPr>
        <p:blipFill>
          <a:blip r:embed="rId2"/>
          <a:stretch>
            <a:fillRect/>
          </a:stretch>
        </p:blipFill>
        <p:spPr>
          <a:xfrm>
            <a:off x="828298" y="3019190"/>
            <a:ext cx="10553700" cy="2435469"/>
          </a:xfrm>
          <a:prstGeom prst="rect">
            <a:avLst/>
          </a:prstGeom>
        </p:spPr>
      </p:pic>
    </p:spTree>
    <p:extLst>
      <p:ext uri="{BB962C8B-B14F-4D97-AF65-F5344CB8AC3E}">
        <p14:creationId xmlns:p14="http://schemas.microsoft.com/office/powerpoint/2010/main" val="29653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549E-4E0B-6F4A-B613-70C7D6E0C938}"/>
              </a:ext>
            </a:extLst>
          </p:cNvPr>
          <p:cNvSpPr>
            <a:spLocks noGrp="1"/>
          </p:cNvSpPr>
          <p:nvPr>
            <p:ph type="title"/>
          </p:nvPr>
        </p:nvSpPr>
        <p:spPr/>
        <p:txBody>
          <a:bodyPr/>
          <a:lstStyle/>
          <a:p>
            <a:r>
              <a:rPr lang="en-VN" dirty="0"/>
              <a:t>Left Join</a:t>
            </a:r>
          </a:p>
        </p:txBody>
      </p:sp>
      <p:pic>
        <p:nvPicPr>
          <p:cNvPr id="4" name="Content Placeholder 3">
            <a:extLst>
              <a:ext uri="{FF2B5EF4-FFF2-40B4-BE49-F238E27FC236}">
                <a16:creationId xmlns:a16="http://schemas.microsoft.com/office/drawing/2014/main" id="{CEBA408E-8360-9D48-AA7C-1ED9EB0E758A}"/>
              </a:ext>
            </a:extLst>
          </p:cNvPr>
          <p:cNvPicPr>
            <a:picLocks noGrp="1" noChangeAspect="1"/>
          </p:cNvPicPr>
          <p:nvPr>
            <p:ph idx="1"/>
          </p:nvPr>
        </p:nvPicPr>
        <p:blipFill>
          <a:blip r:embed="rId2"/>
          <a:stretch>
            <a:fillRect/>
          </a:stretch>
        </p:blipFill>
        <p:spPr>
          <a:xfrm>
            <a:off x="925545" y="3055695"/>
            <a:ext cx="9575800" cy="1765300"/>
          </a:xfrm>
          <a:prstGeom prst="rect">
            <a:avLst/>
          </a:prstGeom>
        </p:spPr>
      </p:pic>
    </p:spTree>
    <p:extLst>
      <p:ext uri="{BB962C8B-B14F-4D97-AF65-F5344CB8AC3E}">
        <p14:creationId xmlns:p14="http://schemas.microsoft.com/office/powerpoint/2010/main" val="70613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0C14-470A-8A4A-AD33-9463D720BA18}"/>
              </a:ext>
            </a:extLst>
          </p:cNvPr>
          <p:cNvSpPr>
            <a:spLocks noGrp="1"/>
          </p:cNvSpPr>
          <p:nvPr>
            <p:ph type="title"/>
          </p:nvPr>
        </p:nvSpPr>
        <p:spPr/>
        <p:txBody>
          <a:bodyPr/>
          <a:lstStyle/>
          <a:p>
            <a:r>
              <a:rPr lang="en-VN"/>
              <a:t>Right Join</a:t>
            </a:r>
          </a:p>
        </p:txBody>
      </p:sp>
      <p:pic>
        <p:nvPicPr>
          <p:cNvPr id="4" name="Content Placeholder 3">
            <a:extLst>
              <a:ext uri="{FF2B5EF4-FFF2-40B4-BE49-F238E27FC236}">
                <a16:creationId xmlns:a16="http://schemas.microsoft.com/office/drawing/2014/main" id="{6D9FDC95-C973-9444-A1F1-AE501F33B8DA}"/>
              </a:ext>
            </a:extLst>
          </p:cNvPr>
          <p:cNvPicPr>
            <a:picLocks noGrp="1" noChangeAspect="1"/>
          </p:cNvPicPr>
          <p:nvPr>
            <p:ph idx="1"/>
          </p:nvPr>
        </p:nvPicPr>
        <p:blipFill>
          <a:blip r:embed="rId2"/>
          <a:stretch>
            <a:fillRect/>
          </a:stretch>
        </p:blipFill>
        <p:spPr>
          <a:xfrm>
            <a:off x="951334" y="2812061"/>
            <a:ext cx="9486900" cy="1562100"/>
          </a:xfrm>
          <a:prstGeom prst="rect">
            <a:avLst/>
          </a:prstGeom>
        </p:spPr>
      </p:pic>
    </p:spTree>
    <p:extLst>
      <p:ext uri="{BB962C8B-B14F-4D97-AF65-F5344CB8AC3E}">
        <p14:creationId xmlns:p14="http://schemas.microsoft.com/office/powerpoint/2010/main" val="424422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F2B6-1B82-A64E-BF20-83B504941D9F}"/>
              </a:ext>
            </a:extLst>
          </p:cNvPr>
          <p:cNvSpPr>
            <a:spLocks noGrp="1"/>
          </p:cNvSpPr>
          <p:nvPr>
            <p:ph type="title"/>
          </p:nvPr>
        </p:nvSpPr>
        <p:spPr/>
        <p:txBody>
          <a:bodyPr/>
          <a:lstStyle/>
          <a:p>
            <a:r>
              <a:rPr lang="en-US" dirty="0" err="1"/>
              <a:t>Kết</a:t>
            </a:r>
            <a:r>
              <a:rPr lang="en-US" dirty="0"/>
              <a:t> </a:t>
            </a:r>
            <a:r>
              <a:rPr lang="en-US" dirty="0" err="1"/>
              <a:t>nối</a:t>
            </a:r>
            <a:r>
              <a:rPr lang="en-US" dirty="0"/>
              <a:t> CSDL</a:t>
            </a:r>
          </a:p>
        </p:txBody>
      </p:sp>
      <p:sp>
        <p:nvSpPr>
          <p:cNvPr id="3" name="Content Placeholder 2">
            <a:extLst>
              <a:ext uri="{FF2B5EF4-FFF2-40B4-BE49-F238E27FC236}">
                <a16:creationId xmlns:a16="http://schemas.microsoft.com/office/drawing/2014/main" id="{89E08FA7-9F56-7C4C-9312-9F9B940CACC0}"/>
              </a:ext>
            </a:extLst>
          </p:cNvPr>
          <p:cNvSpPr>
            <a:spLocks noGrp="1"/>
          </p:cNvSpPr>
          <p:nvPr>
            <p:ph idx="1"/>
          </p:nvPr>
        </p:nvSpPr>
        <p:spPr>
          <a:xfrm>
            <a:off x="801288" y="2222288"/>
            <a:ext cx="10571998" cy="970450"/>
          </a:xfrm>
        </p:spPr>
        <p:txBody>
          <a:bodyPr/>
          <a:lstStyle/>
          <a:p>
            <a:r>
              <a:rPr lang="en-US" dirty="0" err="1"/>
              <a:t>Để</a:t>
            </a:r>
            <a:r>
              <a:rPr lang="en-US" dirty="0"/>
              <a:t> </a:t>
            </a:r>
            <a:r>
              <a:rPr lang="en-US" dirty="0" err="1"/>
              <a:t>cấu</a:t>
            </a:r>
            <a:r>
              <a:rPr lang="en-US" dirty="0"/>
              <a:t> </a:t>
            </a:r>
            <a:r>
              <a:rPr lang="en-US" dirty="0" err="1"/>
              <a:t>hình</a:t>
            </a:r>
            <a:r>
              <a:rPr lang="en-US" dirty="0"/>
              <a:t> Laravel </a:t>
            </a:r>
            <a:r>
              <a:rPr lang="en-US" dirty="0" err="1"/>
              <a:t>kết</a:t>
            </a:r>
            <a:r>
              <a:rPr lang="en-US" dirty="0"/>
              <a:t> </a:t>
            </a:r>
            <a:r>
              <a:rPr lang="en-US" dirty="0" err="1"/>
              <a:t>nối</a:t>
            </a:r>
            <a:r>
              <a:rPr lang="en-US" dirty="0"/>
              <a:t> </a:t>
            </a:r>
            <a:r>
              <a:rPr lang="en-US" dirty="0" err="1"/>
              <a:t>đến</a:t>
            </a:r>
            <a:r>
              <a:rPr lang="en-US" dirty="0"/>
              <a:t> CSDL (</a:t>
            </a:r>
            <a:r>
              <a:rPr lang="en-US" dirty="0" err="1"/>
              <a:t>Mysql</a:t>
            </a:r>
            <a:r>
              <a:rPr lang="en-US" dirty="0"/>
              <a:t>), </a:t>
            </a:r>
            <a:r>
              <a:rPr lang="en-US" dirty="0" err="1"/>
              <a:t>tại</a:t>
            </a:r>
            <a:r>
              <a:rPr lang="en-US" dirty="0"/>
              <a:t> file .env </a:t>
            </a:r>
            <a:r>
              <a:rPr lang="en-US" dirty="0" err="1"/>
              <a:t>bạn</a:t>
            </a:r>
            <a:r>
              <a:rPr lang="en-US" dirty="0"/>
              <a:t> </a:t>
            </a:r>
            <a:r>
              <a:rPr lang="en-US" dirty="0" err="1"/>
              <a:t>điền</a:t>
            </a:r>
            <a:r>
              <a:rPr lang="en-US" dirty="0"/>
              <a:t> </a:t>
            </a:r>
            <a:r>
              <a:rPr lang="en-US" dirty="0" err="1"/>
              <a:t>các</a:t>
            </a:r>
            <a:r>
              <a:rPr lang="en-US" dirty="0"/>
              <a:t> </a:t>
            </a:r>
            <a:r>
              <a:rPr lang="en-US" dirty="0" err="1"/>
              <a:t>thông</a:t>
            </a:r>
            <a:r>
              <a:rPr lang="en-US" dirty="0"/>
              <a:t> tin </a:t>
            </a:r>
            <a:r>
              <a:rPr lang="en-US" dirty="0" err="1"/>
              <a:t>của</a:t>
            </a:r>
            <a:r>
              <a:rPr lang="en-US" dirty="0"/>
              <a:t> </a:t>
            </a:r>
            <a:r>
              <a:rPr lang="en-US" dirty="0" err="1"/>
              <a:t>máy</a:t>
            </a:r>
            <a:r>
              <a:rPr lang="en-US" dirty="0"/>
              <a:t> </a:t>
            </a:r>
            <a:r>
              <a:rPr lang="en-US" dirty="0" err="1"/>
              <a:t>chủ</a:t>
            </a:r>
            <a:r>
              <a:rPr lang="en-US" dirty="0"/>
              <a:t> </a:t>
            </a:r>
            <a:r>
              <a:rPr lang="en-US" dirty="0" err="1"/>
              <a:t>Mysql</a:t>
            </a:r>
            <a:r>
              <a:rPr lang="en-US" dirty="0"/>
              <a:t> </a:t>
            </a:r>
          </a:p>
        </p:txBody>
      </p:sp>
      <p:pic>
        <p:nvPicPr>
          <p:cNvPr id="4" name="Picture 3">
            <a:extLst>
              <a:ext uri="{FF2B5EF4-FFF2-40B4-BE49-F238E27FC236}">
                <a16:creationId xmlns:a16="http://schemas.microsoft.com/office/drawing/2014/main" id="{46304172-2408-B84C-9074-D403B097DCA4}"/>
              </a:ext>
            </a:extLst>
          </p:cNvPr>
          <p:cNvPicPr>
            <a:picLocks noChangeAspect="1"/>
          </p:cNvPicPr>
          <p:nvPr/>
        </p:nvPicPr>
        <p:blipFill>
          <a:blip r:embed="rId2"/>
          <a:stretch>
            <a:fillRect/>
          </a:stretch>
        </p:blipFill>
        <p:spPr>
          <a:xfrm>
            <a:off x="1134224" y="3149116"/>
            <a:ext cx="6286500" cy="3302000"/>
          </a:xfrm>
          <a:prstGeom prst="rect">
            <a:avLst/>
          </a:prstGeom>
        </p:spPr>
      </p:pic>
    </p:spTree>
    <p:extLst>
      <p:ext uri="{BB962C8B-B14F-4D97-AF65-F5344CB8AC3E}">
        <p14:creationId xmlns:p14="http://schemas.microsoft.com/office/powerpoint/2010/main" val="249745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3FF-68FA-364A-B2F5-5FAF942D7887}"/>
              </a:ext>
            </a:extLst>
          </p:cNvPr>
          <p:cNvSpPr>
            <a:spLocks noGrp="1"/>
          </p:cNvSpPr>
          <p:nvPr>
            <p:ph type="title"/>
          </p:nvPr>
        </p:nvSpPr>
        <p:spPr/>
        <p:txBody>
          <a:bodyPr/>
          <a:lstStyle/>
          <a:p>
            <a:r>
              <a:rPr lang="en-VN" dirty="0"/>
              <a:t>Chèn Dữ liệu</a:t>
            </a:r>
          </a:p>
        </p:txBody>
      </p:sp>
      <p:sp>
        <p:nvSpPr>
          <p:cNvPr id="3" name="Content Placeholder 2">
            <a:extLst>
              <a:ext uri="{FF2B5EF4-FFF2-40B4-BE49-F238E27FC236}">
                <a16:creationId xmlns:a16="http://schemas.microsoft.com/office/drawing/2014/main" id="{FCC7B011-17C9-EB4F-B6C2-28A934F0606F}"/>
              </a:ext>
            </a:extLst>
          </p:cNvPr>
          <p:cNvSpPr>
            <a:spLocks noGrp="1"/>
          </p:cNvSpPr>
          <p:nvPr>
            <p:ph idx="1"/>
          </p:nvPr>
        </p:nvSpPr>
        <p:spPr>
          <a:xfrm>
            <a:off x="810000" y="1775720"/>
            <a:ext cx="10350640" cy="1382150"/>
          </a:xfrm>
        </p:spPr>
        <p:txBody>
          <a:bodyPr/>
          <a:lstStyle/>
          <a:p>
            <a:pPr marL="0" indent="0">
              <a:buNone/>
            </a:pPr>
            <a:r>
              <a:rPr lang="en-VN" dirty="0"/>
              <a:t>Để chèn dữ liệu, sử dụng lệnh sau </a:t>
            </a:r>
          </a:p>
        </p:txBody>
      </p:sp>
      <p:pic>
        <p:nvPicPr>
          <p:cNvPr id="5" name="Picture 4">
            <a:extLst>
              <a:ext uri="{FF2B5EF4-FFF2-40B4-BE49-F238E27FC236}">
                <a16:creationId xmlns:a16="http://schemas.microsoft.com/office/drawing/2014/main" id="{0467324D-D7EB-9E42-8440-F0D7B31B25AE}"/>
              </a:ext>
            </a:extLst>
          </p:cNvPr>
          <p:cNvPicPr>
            <a:picLocks noChangeAspect="1"/>
          </p:cNvPicPr>
          <p:nvPr/>
        </p:nvPicPr>
        <p:blipFill>
          <a:blip r:embed="rId2"/>
          <a:stretch>
            <a:fillRect/>
          </a:stretch>
        </p:blipFill>
        <p:spPr>
          <a:xfrm>
            <a:off x="810000" y="2861044"/>
            <a:ext cx="7607300" cy="2667000"/>
          </a:xfrm>
          <a:prstGeom prst="rect">
            <a:avLst/>
          </a:prstGeom>
        </p:spPr>
      </p:pic>
    </p:spTree>
    <p:extLst>
      <p:ext uri="{BB962C8B-B14F-4D97-AF65-F5344CB8AC3E}">
        <p14:creationId xmlns:p14="http://schemas.microsoft.com/office/powerpoint/2010/main" val="102007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76A6-D419-A24E-B72F-8223ED864984}"/>
              </a:ext>
            </a:extLst>
          </p:cNvPr>
          <p:cNvSpPr>
            <a:spLocks noGrp="1"/>
          </p:cNvSpPr>
          <p:nvPr>
            <p:ph type="title"/>
          </p:nvPr>
        </p:nvSpPr>
        <p:spPr/>
        <p:txBody>
          <a:bodyPr/>
          <a:lstStyle/>
          <a:p>
            <a:r>
              <a:rPr lang="en-VN" dirty="0"/>
              <a:t>Chèn dữ liệu</a:t>
            </a:r>
          </a:p>
        </p:txBody>
      </p:sp>
      <p:sp>
        <p:nvSpPr>
          <p:cNvPr id="3" name="Content Placeholder 2">
            <a:extLst>
              <a:ext uri="{FF2B5EF4-FFF2-40B4-BE49-F238E27FC236}">
                <a16:creationId xmlns:a16="http://schemas.microsoft.com/office/drawing/2014/main" id="{36391BA6-AA1E-CC4D-9593-36E83B5C3F4A}"/>
              </a:ext>
            </a:extLst>
          </p:cNvPr>
          <p:cNvSpPr>
            <a:spLocks noGrp="1"/>
          </p:cNvSpPr>
          <p:nvPr>
            <p:ph idx="1"/>
          </p:nvPr>
        </p:nvSpPr>
        <p:spPr>
          <a:xfrm>
            <a:off x="903767" y="2222288"/>
            <a:ext cx="10571998" cy="722932"/>
          </a:xfrm>
        </p:spPr>
        <p:txBody>
          <a:bodyPr/>
          <a:lstStyle/>
          <a:p>
            <a:r>
              <a:rPr lang="en-US" dirty="0"/>
              <a:t>B</a:t>
            </a:r>
            <a:r>
              <a:rPr lang="en-VN" dirty="0"/>
              <a:t>ạn cũng có thể chèn nhiều dữ liệu cùng lúc bằng cách đưa vào một mảng chưa một mảng như sau </a:t>
            </a:r>
          </a:p>
        </p:txBody>
      </p:sp>
      <p:pic>
        <p:nvPicPr>
          <p:cNvPr id="4" name="Picture 3">
            <a:extLst>
              <a:ext uri="{FF2B5EF4-FFF2-40B4-BE49-F238E27FC236}">
                <a16:creationId xmlns:a16="http://schemas.microsoft.com/office/drawing/2014/main" id="{EC6D60C9-5804-1E4A-8E6F-C566E7E55785}"/>
              </a:ext>
            </a:extLst>
          </p:cNvPr>
          <p:cNvPicPr>
            <a:picLocks noChangeAspect="1"/>
          </p:cNvPicPr>
          <p:nvPr/>
        </p:nvPicPr>
        <p:blipFill>
          <a:blip r:embed="rId2"/>
          <a:stretch>
            <a:fillRect/>
          </a:stretch>
        </p:blipFill>
        <p:spPr>
          <a:xfrm>
            <a:off x="980121" y="2851922"/>
            <a:ext cx="7742421" cy="4006078"/>
          </a:xfrm>
          <a:prstGeom prst="rect">
            <a:avLst/>
          </a:prstGeom>
        </p:spPr>
      </p:pic>
    </p:spTree>
    <p:extLst>
      <p:ext uri="{BB962C8B-B14F-4D97-AF65-F5344CB8AC3E}">
        <p14:creationId xmlns:p14="http://schemas.microsoft.com/office/powerpoint/2010/main" val="1425307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BE08-5827-AD45-B3CB-496241B6650D}"/>
              </a:ext>
            </a:extLst>
          </p:cNvPr>
          <p:cNvSpPr>
            <a:spLocks noGrp="1"/>
          </p:cNvSpPr>
          <p:nvPr>
            <p:ph type="title"/>
          </p:nvPr>
        </p:nvSpPr>
        <p:spPr/>
        <p:txBody>
          <a:bodyPr/>
          <a:lstStyle/>
          <a:p>
            <a:r>
              <a:rPr lang="en-VN" dirty="0"/>
              <a:t>Cập nhật dữ liệu</a:t>
            </a:r>
          </a:p>
        </p:txBody>
      </p:sp>
      <p:pic>
        <p:nvPicPr>
          <p:cNvPr id="5" name="Picture 4">
            <a:extLst>
              <a:ext uri="{FF2B5EF4-FFF2-40B4-BE49-F238E27FC236}">
                <a16:creationId xmlns:a16="http://schemas.microsoft.com/office/drawing/2014/main" id="{3FDABF7A-EE29-614F-9F0B-0E828D843A6B}"/>
              </a:ext>
            </a:extLst>
          </p:cNvPr>
          <p:cNvPicPr>
            <a:picLocks noChangeAspect="1"/>
          </p:cNvPicPr>
          <p:nvPr/>
        </p:nvPicPr>
        <p:blipFill>
          <a:blip r:embed="rId2"/>
          <a:stretch>
            <a:fillRect/>
          </a:stretch>
        </p:blipFill>
        <p:spPr>
          <a:xfrm>
            <a:off x="899190" y="2488905"/>
            <a:ext cx="11137900" cy="2667000"/>
          </a:xfrm>
          <a:prstGeom prst="rect">
            <a:avLst/>
          </a:prstGeom>
        </p:spPr>
      </p:pic>
    </p:spTree>
    <p:extLst>
      <p:ext uri="{BB962C8B-B14F-4D97-AF65-F5344CB8AC3E}">
        <p14:creationId xmlns:p14="http://schemas.microsoft.com/office/powerpoint/2010/main" val="232951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ED6A-2ECA-6C42-8246-78F938434832}"/>
              </a:ext>
            </a:extLst>
          </p:cNvPr>
          <p:cNvSpPr>
            <a:spLocks noGrp="1"/>
          </p:cNvSpPr>
          <p:nvPr>
            <p:ph type="title"/>
          </p:nvPr>
        </p:nvSpPr>
        <p:spPr/>
        <p:txBody>
          <a:bodyPr/>
          <a:lstStyle/>
          <a:p>
            <a:r>
              <a:rPr lang="en-VN" dirty="0"/>
              <a:t>Xoá dữ liệu</a:t>
            </a:r>
          </a:p>
        </p:txBody>
      </p:sp>
      <p:pic>
        <p:nvPicPr>
          <p:cNvPr id="4" name="Picture 3">
            <a:extLst>
              <a:ext uri="{FF2B5EF4-FFF2-40B4-BE49-F238E27FC236}">
                <a16:creationId xmlns:a16="http://schemas.microsoft.com/office/drawing/2014/main" id="{6D56F5D6-8F39-E448-815C-130D5B5FDF4F}"/>
              </a:ext>
            </a:extLst>
          </p:cNvPr>
          <p:cNvPicPr>
            <a:picLocks noChangeAspect="1"/>
          </p:cNvPicPr>
          <p:nvPr/>
        </p:nvPicPr>
        <p:blipFill>
          <a:blip r:embed="rId2"/>
          <a:stretch>
            <a:fillRect/>
          </a:stretch>
        </p:blipFill>
        <p:spPr>
          <a:xfrm>
            <a:off x="810000" y="2748959"/>
            <a:ext cx="11315700" cy="1104900"/>
          </a:xfrm>
          <a:prstGeom prst="rect">
            <a:avLst/>
          </a:prstGeom>
        </p:spPr>
      </p:pic>
    </p:spTree>
    <p:extLst>
      <p:ext uri="{BB962C8B-B14F-4D97-AF65-F5344CB8AC3E}">
        <p14:creationId xmlns:p14="http://schemas.microsoft.com/office/powerpoint/2010/main" val="51004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AD4-A450-5548-BD9D-AA780827C572}"/>
              </a:ext>
            </a:extLst>
          </p:cNvPr>
          <p:cNvSpPr>
            <a:spLocks noGrp="1"/>
          </p:cNvSpPr>
          <p:nvPr>
            <p:ph type="title"/>
          </p:nvPr>
        </p:nvSpPr>
        <p:spPr/>
        <p:txBody>
          <a:bodyPr/>
          <a:lstStyle/>
          <a:p>
            <a:r>
              <a:rPr lang="en-US" dirty="0"/>
              <a:t>Seeder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11B211A7-CF47-AA4A-8C3F-CB96DFF19D3E}"/>
              </a:ext>
            </a:extLst>
          </p:cNvPr>
          <p:cNvSpPr>
            <a:spLocks noGrp="1"/>
          </p:cNvSpPr>
          <p:nvPr>
            <p:ph idx="1"/>
          </p:nvPr>
        </p:nvSpPr>
        <p:spPr/>
        <p:txBody>
          <a:bodyPr/>
          <a:lstStyle/>
          <a:p>
            <a:r>
              <a:rPr lang="en-US" dirty="0"/>
              <a:t>Seeder </a:t>
            </a:r>
            <a:r>
              <a:rPr lang="en-US" dirty="0" err="1"/>
              <a:t>là</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tạo</a:t>
            </a:r>
            <a:r>
              <a:rPr lang="en-US" dirty="0"/>
              <a:t> </a:t>
            </a:r>
            <a:r>
              <a:rPr lang="en-US" dirty="0" err="1"/>
              <a:t>dữ</a:t>
            </a:r>
            <a:r>
              <a:rPr lang="en-US" dirty="0"/>
              <a:t> </a:t>
            </a:r>
            <a:r>
              <a:rPr lang="en-US" dirty="0" err="1"/>
              <a:t>liệu</a:t>
            </a:r>
            <a:r>
              <a:rPr lang="en-US" dirty="0"/>
              <a:t> demo </a:t>
            </a:r>
            <a:r>
              <a:rPr lang="en-US" dirty="0" err="1"/>
              <a:t>trong</a:t>
            </a:r>
            <a:r>
              <a:rPr lang="en-US" dirty="0"/>
              <a:t> CSDL </a:t>
            </a:r>
          </a:p>
          <a:p>
            <a:r>
              <a:rPr lang="en-US" dirty="0" err="1"/>
              <a:t>Để</a:t>
            </a:r>
            <a:r>
              <a:rPr lang="en-US" dirty="0"/>
              <a:t> </a:t>
            </a:r>
            <a:r>
              <a:rPr lang="en-US" dirty="0" err="1"/>
              <a:t>tạo</a:t>
            </a:r>
            <a:r>
              <a:rPr lang="en-US" dirty="0"/>
              <a:t> demo data, Laravel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seeder</a:t>
            </a:r>
          </a:p>
          <a:p>
            <a:r>
              <a:rPr lang="en-US" dirty="0" err="1"/>
              <a:t>Các</a:t>
            </a:r>
            <a:r>
              <a:rPr lang="en-US" dirty="0"/>
              <a:t> </a:t>
            </a:r>
            <a:r>
              <a:rPr lang="en-US" dirty="0" err="1"/>
              <a:t>lớp</a:t>
            </a:r>
            <a:r>
              <a:rPr lang="en-US" dirty="0"/>
              <a:t> seeder </a:t>
            </a:r>
            <a:r>
              <a:rPr lang="en-US" dirty="0" err="1"/>
              <a:t>được</a:t>
            </a:r>
            <a:r>
              <a:rPr lang="en-US" dirty="0"/>
              <a:t> </a:t>
            </a:r>
            <a:r>
              <a:rPr lang="en-US" dirty="0" err="1"/>
              <a:t>đặt</a:t>
            </a:r>
            <a:r>
              <a:rPr lang="en-US" dirty="0"/>
              <a:t> </a:t>
            </a:r>
            <a:r>
              <a:rPr lang="en-US" dirty="0" err="1"/>
              <a:t>trong</a:t>
            </a:r>
            <a:r>
              <a:rPr lang="en-US" dirty="0"/>
              <a:t> </a:t>
            </a:r>
            <a:r>
              <a:rPr lang="en-US" dirty="0" err="1"/>
              <a:t>thư</a:t>
            </a:r>
            <a:r>
              <a:rPr lang="en-US" dirty="0"/>
              <a:t> </a:t>
            </a:r>
            <a:r>
              <a:rPr lang="en-US" dirty="0" err="1"/>
              <a:t>mục</a:t>
            </a:r>
            <a:r>
              <a:rPr lang="en-US" dirty="0"/>
              <a:t> database/seeders</a:t>
            </a:r>
          </a:p>
          <a:p>
            <a:r>
              <a:rPr lang="en-US" dirty="0" err="1"/>
              <a:t>Mặc</a:t>
            </a:r>
            <a:r>
              <a:rPr lang="en-US" dirty="0"/>
              <a:t> </a:t>
            </a:r>
            <a:r>
              <a:rPr lang="en-US" dirty="0" err="1"/>
              <a:t>định</a:t>
            </a:r>
            <a:r>
              <a:rPr lang="en-US" dirty="0"/>
              <a:t> </a:t>
            </a:r>
            <a:r>
              <a:rPr lang="en-US" dirty="0" err="1"/>
              <a:t>một</a:t>
            </a:r>
            <a:r>
              <a:rPr lang="en-US" dirty="0"/>
              <a:t> </a:t>
            </a:r>
            <a:r>
              <a:rPr lang="en-US" dirty="0" err="1"/>
              <a:t>lớp</a:t>
            </a:r>
            <a:r>
              <a:rPr lang="en-US" dirty="0"/>
              <a:t> </a:t>
            </a:r>
            <a:r>
              <a:rPr lang="en-US" b="1" dirty="0" err="1"/>
              <a:t>DatabaseSeeder</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sẵn</a:t>
            </a:r>
            <a:r>
              <a:rPr lang="en-US" dirty="0"/>
              <a:t> </a:t>
            </a:r>
            <a:r>
              <a:rPr lang="en-US" dirty="0" err="1"/>
              <a:t>trong</a:t>
            </a:r>
            <a:r>
              <a:rPr lang="en-US" dirty="0"/>
              <a:t> database/seeders, </a:t>
            </a:r>
            <a:r>
              <a:rPr lang="en-US" dirty="0" err="1"/>
              <a:t>đây</a:t>
            </a:r>
            <a:r>
              <a:rPr lang="en-US" dirty="0"/>
              <a:t> </a:t>
            </a:r>
            <a:r>
              <a:rPr lang="en-US" dirty="0" err="1"/>
              <a:t>là</a:t>
            </a:r>
            <a:r>
              <a:rPr lang="en-US" dirty="0"/>
              <a:t> </a:t>
            </a:r>
            <a:r>
              <a:rPr lang="en-US" dirty="0" err="1"/>
              <a:t>lớp</a:t>
            </a:r>
            <a:r>
              <a:rPr lang="en-US" dirty="0"/>
              <a:t> </a:t>
            </a:r>
            <a:r>
              <a:rPr lang="en-US" dirty="0" err="1"/>
              <a:t>gốc</a:t>
            </a:r>
            <a:r>
              <a:rPr lang="en-US" dirty="0"/>
              <a:t> </a:t>
            </a:r>
            <a:r>
              <a:rPr lang="en-US" dirty="0" err="1"/>
              <a:t>của</a:t>
            </a:r>
            <a:r>
              <a:rPr lang="en-US" dirty="0"/>
              <a:t> seeder, </a:t>
            </a:r>
            <a:r>
              <a:rPr lang="en-US" dirty="0" err="1"/>
              <a:t>lớp</a:t>
            </a:r>
            <a:r>
              <a:rPr lang="en-US" dirty="0"/>
              <a:t> </a:t>
            </a:r>
            <a:r>
              <a:rPr lang="en-US" dirty="0" err="1"/>
              <a:t>này</a:t>
            </a:r>
            <a:r>
              <a:rPr lang="en-US" dirty="0"/>
              <a:t> </a:t>
            </a:r>
            <a:r>
              <a:rPr lang="en-US" dirty="0" err="1"/>
              <a:t>sẽ</a:t>
            </a:r>
            <a:r>
              <a:rPr lang="en-US" dirty="0"/>
              <a:t> </a:t>
            </a:r>
            <a:r>
              <a:rPr lang="en-US" dirty="0" err="1"/>
              <a:t>chứa</a:t>
            </a:r>
            <a:r>
              <a:rPr lang="en-US" dirty="0"/>
              <a:t> </a:t>
            </a:r>
            <a:r>
              <a:rPr lang="en-US" dirty="0" err="1"/>
              <a:t>đoạn</a:t>
            </a:r>
            <a:r>
              <a:rPr lang="en-US" dirty="0"/>
              <a:t> code </a:t>
            </a:r>
            <a:r>
              <a:rPr lang="en-US" dirty="0" err="1"/>
              <a:t>để</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mẫu</a:t>
            </a:r>
            <a:r>
              <a:rPr lang="en-US" dirty="0"/>
              <a:t> </a:t>
            </a:r>
            <a:r>
              <a:rPr lang="en-US" dirty="0" err="1"/>
              <a:t>hoặc</a:t>
            </a:r>
            <a:r>
              <a:rPr lang="en-US" dirty="0"/>
              <a:t> </a:t>
            </a:r>
            <a:r>
              <a:rPr lang="en-US" dirty="0" err="1"/>
              <a:t>gọi</a:t>
            </a:r>
            <a:r>
              <a:rPr lang="en-US" dirty="0"/>
              <a:t> </a:t>
            </a:r>
            <a:r>
              <a:rPr lang="en-US" dirty="0" err="1"/>
              <a:t>chạy</a:t>
            </a:r>
            <a:r>
              <a:rPr lang="en-US" dirty="0"/>
              <a:t> </a:t>
            </a:r>
            <a:r>
              <a:rPr lang="en-US" dirty="0" err="1"/>
              <a:t>các</a:t>
            </a:r>
            <a:r>
              <a:rPr lang="en-US" dirty="0"/>
              <a:t> </a:t>
            </a:r>
            <a:r>
              <a:rPr lang="en-US" dirty="0" err="1"/>
              <a:t>lớp</a:t>
            </a:r>
            <a:r>
              <a:rPr lang="en-US" dirty="0"/>
              <a:t> seeder </a:t>
            </a:r>
            <a:r>
              <a:rPr lang="en-US" dirty="0" err="1"/>
              <a:t>nhỏ</a:t>
            </a:r>
            <a:r>
              <a:rPr lang="en-US" dirty="0"/>
              <a:t> </a:t>
            </a:r>
            <a:r>
              <a:rPr lang="en-US" dirty="0" err="1"/>
              <a:t>hơn</a:t>
            </a:r>
            <a:r>
              <a:rPr lang="en-US" dirty="0"/>
              <a:t> </a:t>
            </a:r>
          </a:p>
          <a:p>
            <a:r>
              <a:rPr lang="en-US" dirty="0" err="1"/>
              <a:t>Việc</a:t>
            </a:r>
            <a:r>
              <a:rPr lang="en-US" dirty="0"/>
              <a:t> chia code </a:t>
            </a:r>
            <a:r>
              <a:rPr lang="en-US" dirty="0" err="1"/>
              <a:t>thành</a:t>
            </a:r>
            <a:r>
              <a:rPr lang="en-US" dirty="0"/>
              <a:t> </a:t>
            </a:r>
            <a:r>
              <a:rPr lang="en-US" dirty="0" err="1"/>
              <a:t>các</a:t>
            </a:r>
            <a:r>
              <a:rPr lang="en-US" dirty="0"/>
              <a:t> </a:t>
            </a:r>
            <a:r>
              <a:rPr lang="en-US" dirty="0" err="1"/>
              <a:t>lớp</a:t>
            </a:r>
            <a:r>
              <a:rPr lang="en-US" dirty="0"/>
              <a:t> seeder </a:t>
            </a:r>
            <a:r>
              <a:rPr lang="en-US" dirty="0" err="1"/>
              <a:t>nhỏ</a:t>
            </a:r>
            <a:r>
              <a:rPr lang="en-US" dirty="0"/>
              <a:t> </a:t>
            </a:r>
            <a:r>
              <a:rPr lang="en-US" dirty="0" err="1"/>
              <a:t>sẽ</a:t>
            </a:r>
            <a:r>
              <a:rPr lang="en-US" dirty="0"/>
              <a:t> </a:t>
            </a:r>
            <a:r>
              <a:rPr lang="en-US" dirty="0" err="1"/>
              <a:t>giúp</a:t>
            </a:r>
            <a:r>
              <a:rPr lang="en-US" dirty="0"/>
              <a:t> </a:t>
            </a:r>
            <a:r>
              <a:rPr lang="en-US" dirty="0" err="1"/>
              <a:t>chương</a:t>
            </a:r>
            <a:r>
              <a:rPr lang="en-US" dirty="0"/>
              <a:t> </a:t>
            </a:r>
            <a:r>
              <a:rPr lang="en-US" dirty="0" err="1"/>
              <a:t>trình</a:t>
            </a:r>
            <a:r>
              <a:rPr lang="en-US" dirty="0"/>
              <a:t> </a:t>
            </a:r>
            <a:r>
              <a:rPr lang="en-US" dirty="0" err="1"/>
              <a:t>dễ</a:t>
            </a:r>
            <a:r>
              <a:rPr lang="en-US" dirty="0"/>
              <a:t> </a:t>
            </a:r>
            <a:r>
              <a:rPr lang="en-US" dirty="0" err="1"/>
              <a:t>bảo</a:t>
            </a:r>
            <a:r>
              <a:rPr lang="en-US" dirty="0"/>
              <a:t> </a:t>
            </a:r>
            <a:r>
              <a:rPr lang="en-US" dirty="0" err="1"/>
              <a:t>trì</a:t>
            </a:r>
            <a:r>
              <a:rPr lang="en-US" dirty="0"/>
              <a:t> </a:t>
            </a:r>
            <a:r>
              <a:rPr lang="en-US" dirty="0" err="1"/>
              <a:t>hơn</a:t>
            </a:r>
            <a:endParaRPr lang="en-US" dirty="0"/>
          </a:p>
        </p:txBody>
      </p:sp>
    </p:spTree>
    <p:extLst>
      <p:ext uri="{BB962C8B-B14F-4D97-AF65-F5344CB8AC3E}">
        <p14:creationId xmlns:p14="http://schemas.microsoft.com/office/powerpoint/2010/main" val="1838389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E1A-08D3-234E-8BD6-BAEB738D0496}"/>
              </a:ext>
            </a:extLst>
          </p:cNvPr>
          <p:cNvSpPr>
            <a:spLocks noGrp="1"/>
          </p:cNvSpPr>
          <p:nvPr>
            <p:ph type="title"/>
          </p:nvPr>
        </p:nvSpPr>
        <p:spPr>
          <a:xfrm>
            <a:off x="818712" y="513976"/>
            <a:ext cx="11047939" cy="687503"/>
          </a:xfrm>
        </p:spPr>
        <p:txBody>
          <a:bodyPr/>
          <a:lstStyle/>
          <a:p>
            <a:r>
              <a:rPr lang="en-US" dirty="0" err="1"/>
              <a:t>Tạo</a:t>
            </a:r>
            <a:r>
              <a:rPr lang="en-US" dirty="0"/>
              <a:t> seeder con</a:t>
            </a:r>
          </a:p>
        </p:txBody>
      </p:sp>
      <p:sp>
        <p:nvSpPr>
          <p:cNvPr id="3" name="Content Placeholder 2">
            <a:extLst>
              <a:ext uri="{FF2B5EF4-FFF2-40B4-BE49-F238E27FC236}">
                <a16:creationId xmlns:a16="http://schemas.microsoft.com/office/drawing/2014/main" id="{DA0BD919-CB39-7C4A-A1AD-8882B2C2980B}"/>
              </a:ext>
            </a:extLst>
          </p:cNvPr>
          <p:cNvSpPr>
            <a:spLocks noGrp="1"/>
          </p:cNvSpPr>
          <p:nvPr>
            <p:ph idx="1"/>
          </p:nvPr>
        </p:nvSpPr>
        <p:spPr>
          <a:xfrm>
            <a:off x="818712" y="2222288"/>
            <a:ext cx="10554574" cy="467749"/>
          </a:xfrm>
        </p:spPr>
        <p:txBody>
          <a:bodyPr>
            <a:normAutofit fontScale="85000" lnSpcReduction="20000"/>
          </a:bodyPr>
          <a:lstStyle/>
          <a:p>
            <a:r>
              <a:rPr lang="en-US" dirty="0" err="1"/>
              <a:t>Để</a:t>
            </a:r>
            <a:r>
              <a:rPr lang="en-US" dirty="0"/>
              <a:t> </a:t>
            </a:r>
            <a:r>
              <a:rPr lang="en-US" dirty="0" err="1"/>
              <a:t>tạo</a:t>
            </a:r>
            <a:r>
              <a:rPr lang="en-US" dirty="0"/>
              <a:t> seeder con, </a:t>
            </a:r>
            <a:r>
              <a:rPr lang="en-US" dirty="0" err="1"/>
              <a:t>sử</a:t>
            </a:r>
            <a:r>
              <a:rPr lang="en-US" dirty="0"/>
              <a:t> </a:t>
            </a:r>
            <a:r>
              <a:rPr lang="en-US" dirty="0" err="1"/>
              <a:t>dụng</a:t>
            </a:r>
            <a:r>
              <a:rPr lang="en-US" dirty="0"/>
              <a:t> </a:t>
            </a:r>
            <a:r>
              <a:rPr lang="en-US" dirty="0" err="1"/>
              <a:t>lệnh</a:t>
            </a:r>
            <a:r>
              <a:rPr lang="en-US" dirty="0"/>
              <a:t> </a:t>
            </a:r>
            <a:br>
              <a:rPr lang="en-US" dirty="0"/>
            </a:br>
            <a:endParaRPr lang="en-US" dirty="0"/>
          </a:p>
        </p:txBody>
      </p:sp>
      <p:pic>
        <p:nvPicPr>
          <p:cNvPr id="4" name="Picture 3">
            <a:extLst>
              <a:ext uri="{FF2B5EF4-FFF2-40B4-BE49-F238E27FC236}">
                <a16:creationId xmlns:a16="http://schemas.microsoft.com/office/drawing/2014/main" id="{29A0B1AA-136A-F148-AD04-A3D30771359E}"/>
              </a:ext>
            </a:extLst>
          </p:cNvPr>
          <p:cNvPicPr>
            <a:picLocks noChangeAspect="1"/>
          </p:cNvPicPr>
          <p:nvPr/>
        </p:nvPicPr>
        <p:blipFill>
          <a:blip r:embed="rId2"/>
          <a:stretch>
            <a:fillRect/>
          </a:stretch>
        </p:blipFill>
        <p:spPr>
          <a:xfrm>
            <a:off x="936256" y="2690037"/>
            <a:ext cx="6045200" cy="355600"/>
          </a:xfrm>
          <a:prstGeom prst="rect">
            <a:avLst/>
          </a:prstGeom>
        </p:spPr>
      </p:pic>
      <p:sp>
        <p:nvSpPr>
          <p:cNvPr id="5" name="Content Placeholder 2">
            <a:extLst>
              <a:ext uri="{FF2B5EF4-FFF2-40B4-BE49-F238E27FC236}">
                <a16:creationId xmlns:a16="http://schemas.microsoft.com/office/drawing/2014/main" id="{FFBA6CD8-33B1-6940-9CB4-D4B8528D9A5D}"/>
              </a:ext>
            </a:extLst>
          </p:cNvPr>
          <p:cNvSpPr txBox="1">
            <a:spLocks/>
          </p:cNvSpPr>
          <p:nvPr/>
        </p:nvSpPr>
        <p:spPr>
          <a:xfrm>
            <a:off x="818712" y="3279511"/>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Ví</a:t>
            </a:r>
            <a:r>
              <a:rPr lang="en-US" dirty="0"/>
              <a:t> </a:t>
            </a:r>
            <a:r>
              <a:rPr lang="en-US" dirty="0" err="1"/>
              <a:t>dụ</a:t>
            </a:r>
            <a:r>
              <a:rPr lang="en-US" dirty="0"/>
              <a:t> </a:t>
            </a:r>
            <a:r>
              <a:rPr lang="en-US" dirty="0" err="1"/>
              <a:t>tạo</a:t>
            </a:r>
            <a:r>
              <a:rPr lang="en-US" dirty="0"/>
              <a:t> seeder class </a:t>
            </a:r>
            <a:r>
              <a:rPr lang="en-US" dirty="0" err="1"/>
              <a:t>có</a:t>
            </a:r>
            <a:r>
              <a:rPr lang="en-US" dirty="0"/>
              <a:t> </a:t>
            </a:r>
            <a:r>
              <a:rPr lang="en-US" dirty="0" err="1"/>
              <a:t>tên</a:t>
            </a:r>
            <a:r>
              <a:rPr lang="en-US" dirty="0"/>
              <a:t> </a:t>
            </a:r>
            <a:r>
              <a:rPr lang="en-US" dirty="0" err="1"/>
              <a:t>là</a:t>
            </a:r>
            <a:r>
              <a:rPr lang="en-US" dirty="0"/>
              <a:t> </a:t>
            </a:r>
            <a:r>
              <a:rPr lang="en-US" dirty="0" err="1"/>
              <a:t>UserSeeder</a:t>
            </a:r>
            <a:endParaRPr lang="en-US" dirty="0"/>
          </a:p>
        </p:txBody>
      </p:sp>
      <p:pic>
        <p:nvPicPr>
          <p:cNvPr id="7" name="Picture 6">
            <a:extLst>
              <a:ext uri="{FF2B5EF4-FFF2-40B4-BE49-F238E27FC236}">
                <a16:creationId xmlns:a16="http://schemas.microsoft.com/office/drawing/2014/main" id="{F74DE217-3711-524E-8E58-AC7FBC76778F}"/>
              </a:ext>
            </a:extLst>
          </p:cNvPr>
          <p:cNvPicPr>
            <a:picLocks noChangeAspect="1"/>
          </p:cNvPicPr>
          <p:nvPr/>
        </p:nvPicPr>
        <p:blipFill>
          <a:blip r:embed="rId3"/>
          <a:stretch>
            <a:fillRect/>
          </a:stretch>
        </p:blipFill>
        <p:spPr>
          <a:xfrm>
            <a:off x="936256" y="3965185"/>
            <a:ext cx="5346700" cy="406400"/>
          </a:xfrm>
          <a:prstGeom prst="rect">
            <a:avLst/>
          </a:prstGeom>
        </p:spPr>
      </p:pic>
      <p:sp>
        <p:nvSpPr>
          <p:cNvPr id="11" name="Content Placeholder 2">
            <a:extLst>
              <a:ext uri="{FF2B5EF4-FFF2-40B4-BE49-F238E27FC236}">
                <a16:creationId xmlns:a16="http://schemas.microsoft.com/office/drawing/2014/main" id="{5BD2D650-CDE0-1E4C-87CC-12AA65B98E1D}"/>
              </a:ext>
            </a:extLst>
          </p:cNvPr>
          <p:cNvSpPr txBox="1">
            <a:spLocks/>
          </p:cNvSpPr>
          <p:nvPr/>
        </p:nvSpPr>
        <p:spPr>
          <a:xfrm>
            <a:off x="818712" y="4622250"/>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Nội</a:t>
            </a:r>
            <a:r>
              <a:rPr lang="en-US" dirty="0"/>
              <a:t> dung </a:t>
            </a:r>
            <a:r>
              <a:rPr lang="en-US" dirty="0" err="1"/>
              <a:t>UserSeeder</a:t>
            </a:r>
            <a:r>
              <a:rPr lang="en-US" dirty="0"/>
              <a:t> con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 </a:t>
            </a:r>
          </a:p>
        </p:txBody>
      </p:sp>
    </p:spTree>
    <p:extLst>
      <p:ext uri="{BB962C8B-B14F-4D97-AF65-F5344CB8AC3E}">
        <p14:creationId xmlns:p14="http://schemas.microsoft.com/office/powerpoint/2010/main" val="1632607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E1A-08D3-234E-8BD6-BAEB738D0496}"/>
              </a:ext>
            </a:extLst>
          </p:cNvPr>
          <p:cNvSpPr>
            <a:spLocks noGrp="1"/>
          </p:cNvSpPr>
          <p:nvPr>
            <p:ph type="title"/>
          </p:nvPr>
        </p:nvSpPr>
        <p:spPr>
          <a:xfrm>
            <a:off x="818712" y="513976"/>
            <a:ext cx="11047939" cy="687503"/>
          </a:xfrm>
        </p:spPr>
        <p:txBody>
          <a:bodyPr/>
          <a:lstStyle/>
          <a:p>
            <a:r>
              <a:rPr lang="en-US" dirty="0" err="1"/>
              <a:t>Tạo</a:t>
            </a:r>
            <a:r>
              <a:rPr lang="en-US" dirty="0"/>
              <a:t> seeder class</a:t>
            </a:r>
          </a:p>
        </p:txBody>
      </p:sp>
      <p:sp>
        <p:nvSpPr>
          <p:cNvPr id="11" name="Content Placeholder 2">
            <a:extLst>
              <a:ext uri="{FF2B5EF4-FFF2-40B4-BE49-F238E27FC236}">
                <a16:creationId xmlns:a16="http://schemas.microsoft.com/office/drawing/2014/main" id="{5BD2D650-CDE0-1E4C-87CC-12AA65B98E1D}"/>
              </a:ext>
            </a:extLst>
          </p:cNvPr>
          <p:cNvSpPr txBox="1">
            <a:spLocks/>
          </p:cNvSpPr>
          <p:nvPr/>
        </p:nvSpPr>
        <p:spPr>
          <a:xfrm>
            <a:off x="818712" y="2155497"/>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Nội</a:t>
            </a:r>
            <a:r>
              <a:rPr lang="en-US" dirty="0"/>
              <a:t> dung </a:t>
            </a:r>
            <a:r>
              <a:rPr lang="en-US" dirty="0" err="1"/>
              <a:t>UserSeeder</a:t>
            </a:r>
            <a:r>
              <a:rPr lang="en-US" dirty="0"/>
              <a:t> con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 </a:t>
            </a:r>
          </a:p>
        </p:txBody>
      </p:sp>
      <p:pic>
        <p:nvPicPr>
          <p:cNvPr id="12" name="Picture 11">
            <a:extLst>
              <a:ext uri="{FF2B5EF4-FFF2-40B4-BE49-F238E27FC236}">
                <a16:creationId xmlns:a16="http://schemas.microsoft.com/office/drawing/2014/main" id="{9CF425F3-7557-4D40-9B25-5CF21649AA8A}"/>
              </a:ext>
            </a:extLst>
          </p:cNvPr>
          <p:cNvPicPr>
            <a:picLocks noChangeAspect="1"/>
          </p:cNvPicPr>
          <p:nvPr/>
        </p:nvPicPr>
        <p:blipFill>
          <a:blip r:embed="rId2"/>
          <a:stretch>
            <a:fillRect/>
          </a:stretch>
        </p:blipFill>
        <p:spPr>
          <a:xfrm>
            <a:off x="1275912" y="2623246"/>
            <a:ext cx="3297759" cy="3032706"/>
          </a:xfrm>
          <a:prstGeom prst="rect">
            <a:avLst/>
          </a:prstGeom>
        </p:spPr>
      </p:pic>
      <p:sp>
        <p:nvSpPr>
          <p:cNvPr id="13" name="Content Placeholder 2">
            <a:extLst>
              <a:ext uri="{FF2B5EF4-FFF2-40B4-BE49-F238E27FC236}">
                <a16:creationId xmlns:a16="http://schemas.microsoft.com/office/drawing/2014/main" id="{7A169A0A-F308-1946-806F-85A1D909F7E2}"/>
              </a:ext>
            </a:extLst>
          </p:cNvPr>
          <p:cNvSpPr txBox="1">
            <a:spLocks/>
          </p:cNvSpPr>
          <p:nvPr/>
        </p:nvSpPr>
        <p:spPr>
          <a:xfrm>
            <a:off x="818712" y="5716793"/>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hàm</a:t>
            </a:r>
            <a:r>
              <a:rPr lang="en-US" dirty="0"/>
              <a:t> run() </a:t>
            </a:r>
            <a:r>
              <a:rPr lang="en-US" dirty="0" err="1"/>
              <a:t>sẽ</a:t>
            </a:r>
            <a:r>
              <a:rPr lang="en-US" dirty="0"/>
              <a:t> </a:t>
            </a:r>
            <a:r>
              <a:rPr lang="en-US" dirty="0" err="1"/>
              <a:t>chứa</a:t>
            </a:r>
            <a:r>
              <a:rPr lang="en-US" dirty="0"/>
              <a:t> </a:t>
            </a:r>
            <a:r>
              <a:rPr lang="en-US" dirty="0" err="1"/>
              <a:t>đoạn</a:t>
            </a:r>
            <a:r>
              <a:rPr lang="en-US" dirty="0"/>
              <a:t> </a:t>
            </a:r>
            <a:r>
              <a:rPr lang="en-US" dirty="0" err="1"/>
              <a:t>mã</a:t>
            </a:r>
            <a:r>
              <a:rPr lang="en-US" dirty="0"/>
              <a:t> (query builder) </a:t>
            </a:r>
            <a:r>
              <a:rPr lang="en-US" dirty="0" err="1"/>
              <a:t>để</a:t>
            </a:r>
            <a:r>
              <a:rPr lang="en-US" dirty="0"/>
              <a:t> </a:t>
            </a:r>
            <a:r>
              <a:rPr lang="en-US" dirty="0" err="1"/>
              <a:t>tạo</a:t>
            </a:r>
            <a:r>
              <a:rPr lang="en-US" dirty="0"/>
              <a:t> demo data </a:t>
            </a:r>
          </a:p>
        </p:txBody>
      </p:sp>
    </p:spTree>
    <p:extLst>
      <p:ext uri="{BB962C8B-B14F-4D97-AF65-F5344CB8AC3E}">
        <p14:creationId xmlns:p14="http://schemas.microsoft.com/office/powerpoint/2010/main" val="541031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285E-53CA-4046-940B-3F13CE49670B}"/>
              </a:ext>
            </a:extLst>
          </p:cNvPr>
          <p:cNvSpPr>
            <a:spLocks noGrp="1"/>
          </p:cNvSpPr>
          <p:nvPr>
            <p:ph type="title"/>
          </p:nvPr>
        </p:nvSpPr>
        <p:spPr/>
        <p:txBody>
          <a:bodyPr/>
          <a:lstStyle/>
          <a:p>
            <a:r>
              <a:rPr lang="en-VN" dirty="0"/>
              <a:t>Đưa seeder class vào seeder gốc </a:t>
            </a:r>
          </a:p>
        </p:txBody>
      </p:sp>
      <p:sp>
        <p:nvSpPr>
          <p:cNvPr id="3" name="Content Placeholder 2">
            <a:extLst>
              <a:ext uri="{FF2B5EF4-FFF2-40B4-BE49-F238E27FC236}">
                <a16:creationId xmlns:a16="http://schemas.microsoft.com/office/drawing/2014/main" id="{A230691E-3DD1-7748-B9C3-092EF1E8F90F}"/>
              </a:ext>
            </a:extLst>
          </p:cNvPr>
          <p:cNvSpPr>
            <a:spLocks noGrp="1"/>
          </p:cNvSpPr>
          <p:nvPr>
            <p:ph idx="1"/>
          </p:nvPr>
        </p:nvSpPr>
        <p:spPr>
          <a:xfrm>
            <a:off x="818712" y="2222287"/>
            <a:ext cx="10554574" cy="850097"/>
          </a:xfrm>
        </p:spPr>
        <p:txBody>
          <a:bodyPr/>
          <a:lstStyle/>
          <a:p>
            <a:r>
              <a:rPr lang="en-VN" dirty="0"/>
              <a:t>Tại hàm run của seeder gốc, ta gọi các seeder con bằng lệnh như sau </a:t>
            </a:r>
          </a:p>
          <a:p>
            <a:endParaRPr lang="en-VN" dirty="0"/>
          </a:p>
        </p:txBody>
      </p:sp>
      <p:pic>
        <p:nvPicPr>
          <p:cNvPr id="4" name="Picture 3">
            <a:extLst>
              <a:ext uri="{FF2B5EF4-FFF2-40B4-BE49-F238E27FC236}">
                <a16:creationId xmlns:a16="http://schemas.microsoft.com/office/drawing/2014/main" id="{C570FA66-F218-5843-B2AD-98071112091D}"/>
              </a:ext>
            </a:extLst>
          </p:cNvPr>
          <p:cNvPicPr>
            <a:picLocks noChangeAspect="1"/>
          </p:cNvPicPr>
          <p:nvPr/>
        </p:nvPicPr>
        <p:blipFill>
          <a:blip r:embed="rId2"/>
          <a:stretch>
            <a:fillRect/>
          </a:stretch>
        </p:blipFill>
        <p:spPr>
          <a:xfrm>
            <a:off x="940632" y="2786634"/>
            <a:ext cx="6680200" cy="571500"/>
          </a:xfrm>
          <a:prstGeom prst="rect">
            <a:avLst/>
          </a:prstGeom>
        </p:spPr>
      </p:pic>
      <p:sp>
        <p:nvSpPr>
          <p:cNvPr id="6" name="Content Placeholder 2">
            <a:extLst>
              <a:ext uri="{FF2B5EF4-FFF2-40B4-BE49-F238E27FC236}">
                <a16:creationId xmlns:a16="http://schemas.microsoft.com/office/drawing/2014/main" id="{B0473BD3-C223-2448-9982-84CED9F2D78D}"/>
              </a:ext>
            </a:extLst>
          </p:cNvPr>
          <p:cNvSpPr txBox="1">
            <a:spLocks/>
          </p:cNvSpPr>
          <p:nvPr/>
        </p:nvSpPr>
        <p:spPr>
          <a:xfrm>
            <a:off x="810000" y="3636731"/>
            <a:ext cx="10554574" cy="8500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Trong trường hợp có nhiều seeder con, ta có thể gọi như sau </a:t>
            </a:r>
          </a:p>
        </p:txBody>
      </p:sp>
      <p:pic>
        <p:nvPicPr>
          <p:cNvPr id="7" name="Picture 6">
            <a:extLst>
              <a:ext uri="{FF2B5EF4-FFF2-40B4-BE49-F238E27FC236}">
                <a16:creationId xmlns:a16="http://schemas.microsoft.com/office/drawing/2014/main" id="{8821CE0C-1140-4C4F-BF2F-7548A59F1AC9}"/>
              </a:ext>
            </a:extLst>
          </p:cNvPr>
          <p:cNvPicPr>
            <a:picLocks noChangeAspect="1"/>
          </p:cNvPicPr>
          <p:nvPr/>
        </p:nvPicPr>
        <p:blipFill>
          <a:blip r:embed="rId3"/>
          <a:stretch>
            <a:fillRect/>
          </a:stretch>
        </p:blipFill>
        <p:spPr>
          <a:xfrm>
            <a:off x="940632" y="4486828"/>
            <a:ext cx="7797800" cy="1905000"/>
          </a:xfrm>
          <a:prstGeom prst="rect">
            <a:avLst/>
          </a:prstGeom>
        </p:spPr>
      </p:pic>
    </p:spTree>
    <p:extLst>
      <p:ext uri="{BB962C8B-B14F-4D97-AF65-F5344CB8AC3E}">
        <p14:creationId xmlns:p14="http://schemas.microsoft.com/office/powerpoint/2010/main" val="643658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F0AC-EADA-5846-ADA3-DAB9505F64E2}"/>
              </a:ext>
            </a:extLst>
          </p:cNvPr>
          <p:cNvSpPr>
            <a:spLocks noGrp="1"/>
          </p:cNvSpPr>
          <p:nvPr>
            <p:ph type="title"/>
          </p:nvPr>
        </p:nvSpPr>
        <p:spPr/>
        <p:txBody>
          <a:bodyPr/>
          <a:lstStyle/>
          <a:p>
            <a:r>
              <a:rPr lang="en-VN" dirty="0"/>
              <a:t>Chạy seeder</a:t>
            </a:r>
          </a:p>
        </p:txBody>
      </p:sp>
      <p:sp>
        <p:nvSpPr>
          <p:cNvPr id="3" name="Content Placeholder 2">
            <a:extLst>
              <a:ext uri="{FF2B5EF4-FFF2-40B4-BE49-F238E27FC236}">
                <a16:creationId xmlns:a16="http://schemas.microsoft.com/office/drawing/2014/main" id="{E62F2334-8442-B94B-9FBC-E99720FC7C0C}"/>
              </a:ext>
            </a:extLst>
          </p:cNvPr>
          <p:cNvSpPr>
            <a:spLocks noGrp="1"/>
          </p:cNvSpPr>
          <p:nvPr>
            <p:ph idx="1"/>
          </p:nvPr>
        </p:nvSpPr>
        <p:spPr>
          <a:xfrm>
            <a:off x="810001" y="2296933"/>
            <a:ext cx="10571998" cy="567566"/>
          </a:xfrm>
        </p:spPr>
        <p:txBody>
          <a:bodyPr/>
          <a:lstStyle/>
          <a:p>
            <a:r>
              <a:rPr lang="en-VN" dirty="0"/>
              <a:t>Để chạy chỉ một seeder con, sử dụng lệnh sau </a:t>
            </a:r>
          </a:p>
          <a:p>
            <a:endParaRPr lang="en-VN" dirty="0"/>
          </a:p>
        </p:txBody>
      </p:sp>
      <p:pic>
        <p:nvPicPr>
          <p:cNvPr id="4" name="Picture 3">
            <a:extLst>
              <a:ext uri="{FF2B5EF4-FFF2-40B4-BE49-F238E27FC236}">
                <a16:creationId xmlns:a16="http://schemas.microsoft.com/office/drawing/2014/main" id="{E7BBC044-D205-BC42-A7E1-22F4E6D08D6B}"/>
              </a:ext>
            </a:extLst>
          </p:cNvPr>
          <p:cNvPicPr>
            <a:picLocks noChangeAspect="1"/>
          </p:cNvPicPr>
          <p:nvPr/>
        </p:nvPicPr>
        <p:blipFill>
          <a:blip r:embed="rId2"/>
          <a:stretch>
            <a:fillRect/>
          </a:stretch>
        </p:blipFill>
        <p:spPr>
          <a:xfrm>
            <a:off x="921657" y="2768600"/>
            <a:ext cx="7213600" cy="660400"/>
          </a:xfrm>
          <a:prstGeom prst="rect">
            <a:avLst/>
          </a:prstGeom>
        </p:spPr>
      </p:pic>
      <p:sp>
        <p:nvSpPr>
          <p:cNvPr id="5" name="Content Placeholder 2">
            <a:extLst>
              <a:ext uri="{FF2B5EF4-FFF2-40B4-BE49-F238E27FC236}">
                <a16:creationId xmlns:a16="http://schemas.microsoft.com/office/drawing/2014/main" id="{05C6E36C-1B16-144F-8FDC-03B4600281DB}"/>
              </a:ext>
            </a:extLst>
          </p:cNvPr>
          <p:cNvSpPr txBox="1">
            <a:spLocks/>
          </p:cNvSpPr>
          <p:nvPr/>
        </p:nvSpPr>
        <p:spPr>
          <a:xfrm>
            <a:off x="810000" y="3900667"/>
            <a:ext cx="10571998" cy="56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Để chạy toàn bộ seeder trong seeder gốc ta gọi lệnh</a:t>
            </a:r>
          </a:p>
          <a:p>
            <a:endParaRPr lang="en-VN" dirty="0"/>
          </a:p>
        </p:txBody>
      </p:sp>
      <p:pic>
        <p:nvPicPr>
          <p:cNvPr id="7" name="Picture 6">
            <a:extLst>
              <a:ext uri="{FF2B5EF4-FFF2-40B4-BE49-F238E27FC236}">
                <a16:creationId xmlns:a16="http://schemas.microsoft.com/office/drawing/2014/main" id="{B4363442-4414-224A-AFE0-7FD5ADABC12D}"/>
              </a:ext>
            </a:extLst>
          </p:cNvPr>
          <p:cNvPicPr>
            <a:picLocks noChangeAspect="1"/>
          </p:cNvPicPr>
          <p:nvPr/>
        </p:nvPicPr>
        <p:blipFill>
          <a:blip r:embed="rId3"/>
          <a:stretch>
            <a:fillRect/>
          </a:stretch>
        </p:blipFill>
        <p:spPr>
          <a:xfrm>
            <a:off x="921657" y="4292200"/>
            <a:ext cx="5753100" cy="647700"/>
          </a:xfrm>
          <a:prstGeom prst="rect">
            <a:avLst/>
          </a:prstGeom>
        </p:spPr>
      </p:pic>
    </p:spTree>
    <p:extLst>
      <p:ext uri="{BB962C8B-B14F-4D97-AF65-F5344CB8AC3E}">
        <p14:creationId xmlns:p14="http://schemas.microsoft.com/office/powerpoint/2010/main" val="4294268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1B6E-E3A2-6A43-9D3C-4ADE96692604}"/>
              </a:ext>
            </a:extLst>
          </p:cNvPr>
          <p:cNvSpPr>
            <a:spLocks noGrp="1"/>
          </p:cNvSpPr>
          <p:nvPr>
            <p:ph type="title"/>
          </p:nvPr>
        </p:nvSpPr>
        <p:spPr/>
        <p:txBody>
          <a:bodyPr/>
          <a:lstStyle/>
          <a:p>
            <a:r>
              <a:rPr lang="en-VN" dirty="0"/>
              <a:t>Demo </a:t>
            </a:r>
          </a:p>
        </p:txBody>
      </p:sp>
      <p:sp>
        <p:nvSpPr>
          <p:cNvPr id="3" name="Content Placeholder 2">
            <a:extLst>
              <a:ext uri="{FF2B5EF4-FFF2-40B4-BE49-F238E27FC236}">
                <a16:creationId xmlns:a16="http://schemas.microsoft.com/office/drawing/2014/main" id="{D7DF0C73-6432-FD44-8833-F3DB1E10088B}"/>
              </a:ext>
            </a:extLst>
          </p:cNvPr>
          <p:cNvSpPr>
            <a:spLocks noGrp="1"/>
          </p:cNvSpPr>
          <p:nvPr>
            <p:ph idx="1"/>
          </p:nvPr>
        </p:nvSpPr>
        <p:spPr/>
        <p:txBody>
          <a:bodyPr/>
          <a:lstStyle/>
          <a:p>
            <a:r>
              <a:rPr lang="en-VN" dirty="0"/>
              <a:t>Giáo viên demo về seeder</a:t>
            </a:r>
          </a:p>
        </p:txBody>
      </p:sp>
    </p:spTree>
    <p:extLst>
      <p:ext uri="{BB962C8B-B14F-4D97-AF65-F5344CB8AC3E}">
        <p14:creationId xmlns:p14="http://schemas.microsoft.com/office/powerpoint/2010/main" val="35287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9921-6596-224E-AD0A-BB55D01011A4}"/>
              </a:ext>
            </a:extLst>
          </p:cNvPr>
          <p:cNvSpPr>
            <a:spLocks noGrp="1"/>
          </p:cNvSpPr>
          <p:nvPr>
            <p:ph type="title"/>
          </p:nvPr>
        </p:nvSpPr>
        <p:spPr/>
        <p:txBody>
          <a:bodyPr/>
          <a:lstStyle/>
          <a:p>
            <a:r>
              <a:rPr lang="en-US" dirty="0"/>
              <a:t>Migrations</a:t>
            </a:r>
          </a:p>
        </p:txBody>
      </p:sp>
      <p:sp>
        <p:nvSpPr>
          <p:cNvPr id="3" name="Content Placeholder 2">
            <a:extLst>
              <a:ext uri="{FF2B5EF4-FFF2-40B4-BE49-F238E27FC236}">
                <a16:creationId xmlns:a16="http://schemas.microsoft.com/office/drawing/2014/main" id="{83714183-EF8B-0849-B06C-DB3AE4E15C4A}"/>
              </a:ext>
            </a:extLst>
          </p:cNvPr>
          <p:cNvSpPr>
            <a:spLocks noGrp="1"/>
          </p:cNvSpPr>
          <p:nvPr>
            <p:ph idx="1"/>
          </p:nvPr>
        </p:nvSpPr>
        <p:spPr/>
        <p:txBody>
          <a:bodyPr/>
          <a:lstStyle/>
          <a:p>
            <a:r>
              <a:rPr lang="en-US" dirty="0"/>
              <a:t>Migration </a:t>
            </a:r>
            <a:r>
              <a:rPr lang="en-US" dirty="0" err="1"/>
              <a:t>trong</a:t>
            </a:r>
            <a:r>
              <a:rPr lang="en-US" dirty="0"/>
              <a:t> Laravel </a:t>
            </a:r>
            <a:r>
              <a:rPr lang="en-US" dirty="0" err="1"/>
              <a:t>cho</a:t>
            </a:r>
            <a:r>
              <a:rPr lang="en-US" dirty="0"/>
              <a:t> </a:t>
            </a:r>
            <a:r>
              <a:rPr lang="en-US" dirty="0" err="1"/>
              <a:t>phép</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phiên</a:t>
            </a:r>
            <a:r>
              <a:rPr lang="en-US" dirty="0"/>
              <a:t> </a:t>
            </a:r>
            <a:r>
              <a:rPr lang="en-US" dirty="0" err="1"/>
              <a:t>bản</a:t>
            </a:r>
            <a:r>
              <a:rPr lang="en-US" dirty="0"/>
              <a:t> CSDL </a:t>
            </a:r>
            <a:r>
              <a:rPr lang="en-US" dirty="0" err="1"/>
              <a:t>của</a:t>
            </a:r>
            <a:r>
              <a:rPr lang="en-US" dirty="0"/>
              <a:t> project </a:t>
            </a:r>
          </a:p>
          <a:p>
            <a:r>
              <a:rPr lang="en-US" dirty="0" err="1"/>
              <a:t>Việc</a:t>
            </a:r>
            <a:r>
              <a:rPr lang="en-US" dirty="0"/>
              <a:t> </a:t>
            </a:r>
            <a:r>
              <a:rPr lang="en-US" dirty="0" err="1"/>
              <a:t>sử</a:t>
            </a:r>
            <a:r>
              <a:rPr lang="en-US" dirty="0"/>
              <a:t> </a:t>
            </a:r>
            <a:r>
              <a:rPr lang="en-US" dirty="0" err="1"/>
              <a:t>dụng</a:t>
            </a:r>
            <a:r>
              <a:rPr lang="en-US" dirty="0"/>
              <a:t> migration </a:t>
            </a:r>
            <a:r>
              <a:rPr lang="en-US" dirty="0" err="1"/>
              <a:t>sẽ</a:t>
            </a:r>
            <a:r>
              <a:rPr lang="en-US" dirty="0"/>
              <a:t> </a:t>
            </a:r>
            <a:r>
              <a:rPr lang="en-US" dirty="0" err="1"/>
              <a:t>giúp</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dễ</a:t>
            </a:r>
            <a:r>
              <a:rPr lang="en-US" dirty="0"/>
              <a:t> </a:t>
            </a:r>
            <a:r>
              <a:rPr lang="en-US" dirty="0" err="1"/>
              <a:t>dàng</a:t>
            </a:r>
            <a:r>
              <a:rPr lang="en-US" dirty="0"/>
              <a:t> </a:t>
            </a:r>
            <a:r>
              <a:rPr lang="en-US" dirty="0" err="1"/>
              <a:t>theo</a:t>
            </a:r>
            <a:r>
              <a:rPr lang="en-US" dirty="0"/>
              <a:t> </a:t>
            </a:r>
            <a:r>
              <a:rPr lang="en-US" dirty="0" err="1"/>
              <a:t>dõi</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của</a:t>
            </a:r>
            <a:r>
              <a:rPr lang="en-US" dirty="0"/>
              <a:t> CSDL </a:t>
            </a:r>
            <a:r>
              <a:rPr lang="en-US" dirty="0" err="1"/>
              <a:t>cũng</a:t>
            </a:r>
            <a:r>
              <a:rPr lang="en-US" dirty="0"/>
              <a:t> </a:t>
            </a:r>
            <a:r>
              <a:rPr lang="en-US" dirty="0" err="1"/>
              <a:t>như</a:t>
            </a:r>
            <a:r>
              <a:rPr lang="en-US" dirty="0"/>
              <a:t> chia </a:t>
            </a:r>
            <a:r>
              <a:rPr lang="en-US" dirty="0" err="1"/>
              <a:t>sẻ</a:t>
            </a:r>
            <a:r>
              <a:rPr lang="en-US" dirty="0"/>
              <a:t> </a:t>
            </a:r>
            <a:r>
              <a:rPr lang="en-US" dirty="0" err="1"/>
              <a:t>cấu</a:t>
            </a:r>
            <a:r>
              <a:rPr lang="en-US" dirty="0"/>
              <a:t> </a:t>
            </a:r>
            <a:r>
              <a:rPr lang="en-US" dirty="0" err="1"/>
              <a:t>trúc</a:t>
            </a:r>
            <a:r>
              <a:rPr lang="en-US" dirty="0"/>
              <a:t> CSDL </a:t>
            </a:r>
            <a:r>
              <a:rPr lang="en-US" dirty="0" err="1"/>
              <a:t>cho</a:t>
            </a:r>
            <a:r>
              <a:rPr lang="en-US" dirty="0"/>
              <a:t> </a:t>
            </a:r>
            <a:r>
              <a:rPr lang="en-US" dirty="0" err="1"/>
              <a:t>nhau</a:t>
            </a:r>
            <a:endParaRPr lang="en-US" dirty="0"/>
          </a:p>
          <a:p>
            <a:r>
              <a:rPr lang="en-US" dirty="0"/>
              <a:t>Migration </a:t>
            </a:r>
            <a:r>
              <a:rPr lang="en-US" dirty="0" err="1"/>
              <a:t>giúp</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mở</a:t>
            </a:r>
            <a:r>
              <a:rPr lang="en-US" dirty="0"/>
              <a:t> </a:t>
            </a:r>
            <a:r>
              <a:rPr lang="en-US" dirty="0" err="1"/>
              <a:t>rộng</a:t>
            </a:r>
            <a:r>
              <a:rPr lang="en-US" dirty="0"/>
              <a:t> project </a:t>
            </a:r>
            <a:r>
              <a:rPr lang="en-US" dirty="0" err="1"/>
              <a:t>dễ</a:t>
            </a:r>
            <a:r>
              <a:rPr lang="en-US" dirty="0"/>
              <a:t> </a:t>
            </a:r>
            <a:r>
              <a:rPr lang="en-US" dirty="0" err="1"/>
              <a:t>dàng</a:t>
            </a:r>
            <a:r>
              <a:rPr lang="en-US" dirty="0"/>
              <a:t> </a:t>
            </a:r>
            <a:r>
              <a:rPr lang="en-US" dirty="0" err="1"/>
              <a:t>hơn</a:t>
            </a:r>
            <a:r>
              <a:rPr lang="en-US" dirty="0"/>
              <a:t> bao </a:t>
            </a:r>
            <a:r>
              <a:rPr lang="en-US" dirty="0" err="1"/>
              <a:t>giờ</a:t>
            </a:r>
            <a:r>
              <a:rPr lang="en-US" dirty="0"/>
              <a:t> </a:t>
            </a:r>
            <a:r>
              <a:rPr lang="en-US" dirty="0" err="1"/>
              <a:t>hết</a:t>
            </a:r>
            <a:endParaRPr lang="en-US" dirty="0"/>
          </a:p>
          <a:p>
            <a:endParaRPr lang="en-US" dirty="0"/>
          </a:p>
        </p:txBody>
      </p:sp>
    </p:spTree>
    <p:extLst>
      <p:ext uri="{BB962C8B-B14F-4D97-AF65-F5344CB8AC3E}">
        <p14:creationId xmlns:p14="http://schemas.microsoft.com/office/powerpoint/2010/main" val="47733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5FA-6094-B342-A917-2C4466175411}"/>
              </a:ext>
            </a:extLst>
          </p:cNvPr>
          <p:cNvSpPr>
            <a:spLocks noGrp="1"/>
          </p:cNvSpPr>
          <p:nvPr>
            <p:ph type="title"/>
          </p:nvPr>
        </p:nvSpPr>
        <p:spPr/>
        <p:txBody>
          <a:bodyPr/>
          <a:lstStyle/>
          <a:p>
            <a:r>
              <a:rPr lang="en-US" dirty="0" err="1"/>
              <a:t>Tổng</a:t>
            </a:r>
            <a:r>
              <a:rPr lang="en-US" dirty="0"/>
              <a:t> </a:t>
            </a:r>
            <a:r>
              <a:rPr lang="en-US" dirty="0" err="1"/>
              <a:t>kết</a:t>
            </a:r>
            <a:endParaRPr lang="en-VN" dirty="0"/>
          </a:p>
        </p:txBody>
      </p:sp>
      <p:sp>
        <p:nvSpPr>
          <p:cNvPr id="3" name="Content Placeholder 2">
            <a:extLst>
              <a:ext uri="{FF2B5EF4-FFF2-40B4-BE49-F238E27FC236}">
                <a16:creationId xmlns:a16="http://schemas.microsoft.com/office/drawing/2014/main" id="{7EE9CB3D-D841-5441-A453-3BAFFD0DD548}"/>
              </a:ext>
            </a:extLst>
          </p:cNvPr>
          <p:cNvSpPr>
            <a:spLocks noGrp="1"/>
          </p:cNvSpPr>
          <p:nvPr>
            <p:ph idx="1"/>
          </p:nvPr>
        </p:nvSpPr>
        <p:spPr/>
        <p:txBody>
          <a:bodyPr/>
          <a:lstStyle/>
          <a:p>
            <a:r>
              <a:rPr lang="en-US" dirty="0" err="1"/>
              <a:t>Kết</a:t>
            </a:r>
            <a:r>
              <a:rPr lang="en-US" dirty="0"/>
              <a:t> </a:t>
            </a:r>
            <a:r>
              <a:rPr lang="en-US" dirty="0" err="1"/>
              <a:t>nối</a:t>
            </a:r>
            <a:r>
              <a:rPr lang="en-US" dirty="0"/>
              <a:t> CSDL</a:t>
            </a:r>
          </a:p>
          <a:p>
            <a:r>
              <a:rPr lang="en-US" dirty="0" err="1"/>
              <a:t>Làm</a:t>
            </a:r>
            <a:r>
              <a:rPr lang="en-US" dirty="0"/>
              <a:t> </a:t>
            </a:r>
            <a:r>
              <a:rPr lang="en-US" dirty="0" err="1"/>
              <a:t>việc</a:t>
            </a:r>
            <a:r>
              <a:rPr lang="en-US" dirty="0"/>
              <a:t> </a:t>
            </a:r>
            <a:r>
              <a:rPr lang="en-US" dirty="0" err="1"/>
              <a:t>với</a:t>
            </a:r>
            <a:r>
              <a:rPr lang="en-US" dirty="0"/>
              <a:t> Migration</a:t>
            </a:r>
          </a:p>
          <a:p>
            <a:r>
              <a:rPr lang="en-US" dirty="0"/>
              <a:t>Query Builder</a:t>
            </a:r>
          </a:p>
          <a:p>
            <a:r>
              <a:rPr lang="en-US" dirty="0" err="1"/>
              <a:t>Làm</a:t>
            </a:r>
            <a:r>
              <a:rPr lang="en-US" dirty="0"/>
              <a:t> </a:t>
            </a:r>
            <a:r>
              <a:rPr lang="en-US" dirty="0" err="1"/>
              <a:t>việc</a:t>
            </a:r>
            <a:r>
              <a:rPr lang="en-US" dirty="0"/>
              <a:t> </a:t>
            </a:r>
            <a:r>
              <a:rPr lang="en-US" dirty="0" err="1"/>
              <a:t>với</a:t>
            </a:r>
            <a:r>
              <a:rPr lang="en-US" dirty="0"/>
              <a:t> Seeder</a:t>
            </a:r>
          </a:p>
        </p:txBody>
      </p:sp>
    </p:spTree>
    <p:extLst>
      <p:ext uri="{BB962C8B-B14F-4D97-AF65-F5344CB8AC3E}">
        <p14:creationId xmlns:p14="http://schemas.microsoft.com/office/powerpoint/2010/main" val="274086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Tạo</a:t>
            </a:r>
            <a:r>
              <a:rPr lang="en-US" dirty="0"/>
              <a:t> file migrate</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810000" y="3185309"/>
            <a:ext cx="11077200" cy="786472"/>
          </a:xfrm>
        </p:spPr>
        <p:txBody>
          <a:bodyPr>
            <a:noAutofit/>
          </a:bodyPr>
          <a:lstStyle/>
          <a:p>
            <a:r>
              <a:rPr lang="en-US" dirty="0"/>
              <a:t>File migrate </a:t>
            </a:r>
            <a:r>
              <a:rPr lang="en-US" dirty="0" err="1"/>
              <a:t>chứa</a:t>
            </a:r>
            <a:r>
              <a:rPr lang="en-US" dirty="0"/>
              <a:t> </a:t>
            </a:r>
            <a:r>
              <a:rPr lang="en-US" dirty="0" err="1"/>
              <a:t>định</a:t>
            </a:r>
            <a:r>
              <a:rPr lang="en-US" dirty="0"/>
              <a:t> </a:t>
            </a:r>
            <a:r>
              <a:rPr lang="en-US" dirty="0" err="1"/>
              <a:t>nghĩa</a:t>
            </a:r>
            <a:r>
              <a:rPr lang="en-US" dirty="0"/>
              <a:t> </a:t>
            </a:r>
            <a:r>
              <a:rPr lang="en-US" dirty="0" err="1"/>
              <a:t>cấu</a:t>
            </a:r>
            <a:r>
              <a:rPr lang="en-US" dirty="0"/>
              <a:t> </a:t>
            </a:r>
            <a:r>
              <a:rPr lang="en-US" dirty="0" err="1"/>
              <a:t>trúc</a:t>
            </a:r>
            <a:r>
              <a:rPr lang="en-US" dirty="0"/>
              <a:t> </a:t>
            </a:r>
            <a:r>
              <a:rPr lang="en-US" dirty="0" err="1"/>
              <a:t>bảng</a:t>
            </a:r>
            <a:endParaRPr lang="en-US" dirty="0"/>
          </a:p>
          <a:p>
            <a:r>
              <a:rPr lang="en-US" dirty="0" err="1"/>
              <a:t>Để</a:t>
            </a:r>
            <a:r>
              <a:rPr lang="en-US" dirty="0"/>
              <a:t> </a:t>
            </a:r>
            <a:r>
              <a:rPr lang="en-US" dirty="0" err="1"/>
              <a:t>tạo</a:t>
            </a:r>
            <a:r>
              <a:rPr lang="en-US" dirty="0"/>
              <a:t> file migrate, </a:t>
            </a:r>
            <a:r>
              <a:rPr lang="en-US" dirty="0" err="1"/>
              <a:t>gõ</a:t>
            </a:r>
            <a:r>
              <a:rPr lang="en-US" dirty="0"/>
              <a:t> </a:t>
            </a:r>
            <a:r>
              <a:rPr lang="en-US" dirty="0" err="1"/>
              <a:t>lệnh</a:t>
            </a:r>
            <a:br>
              <a:rPr lang="en-US" dirty="0"/>
            </a:br>
            <a:endParaRPr lang="en-US" dirty="0"/>
          </a:p>
        </p:txBody>
      </p:sp>
      <p:pic>
        <p:nvPicPr>
          <p:cNvPr id="4" name="Picture 3">
            <a:extLst>
              <a:ext uri="{FF2B5EF4-FFF2-40B4-BE49-F238E27FC236}">
                <a16:creationId xmlns:a16="http://schemas.microsoft.com/office/drawing/2014/main" id="{44F6DF56-D654-FF45-94F1-A540CBD22B8E}"/>
              </a:ext>
            </a:extLst>
          </p:cNvPr>
          <p:cNvPicPr>
            <a:picLocks noChangeAspect="1"/>
          </p:cNvPicPr>
          <p:nvPr/>
        </p:nvPicPr>
        <p:blipFill>
          <a:blip r:embed="rId2"/>
          <a:stretch>
            <a:fillRect/>
          </a:stretch>
        </p:blipFill>
        <p:spPr>
          <a:xfrm>
            <a:off x="905693" y="4051343"/>
            <a:ext cx="6756400" cy="571500"/>
          </a:xfrm>
          <a:prstGeom prst="rect">
            <a:avLst/>
          </a:prstGeom>
        </p:spPr>
      </p:pic>
      <p:sp>
        <p:nvSpPr>
          <p:cNvPr id="6" name="TextBox 5">
            <a:extLst>
              <a:ext uri="{FF2B5EF4-FFF2-40B4-BE49-F238E27FC236}">
                <a16:creationId xmlns:a16="http://schemas.microsoft.com/office/drawing/2014/main" id="{1A8E42DC-6F65-C44E-BC64-BE2D61A036E0}"/>
              </a:ext>
            </a:extLst>
          </p:cNvPr>
          <p:cNvSpPr txBox="1"/>
          <p:nvPr/>
        </p:nvSpPr>
        <p:spPr>
          <a:xfrm>
            <a:off x="810000" y="4836101"/>
            <a:ext cx="11181266" cy="646331"/>
          </a:xfrm>
          <a:prstGeom prst="rect">
            <a:avLst/>
          </a:prstGeom>
          <a:noFill/>
        </p:spPr>
        <p:txBody>
          <a:bodyPr wrap="none" rtlCol="0">
            <a:spAutoFit/>
          </a:bodyPr>
          <a:lstStyle/>
          <a:p>
            <a:pPr marL="285750" indent="-285750">
              <a:buFont typeface="Courier New" panose="02070309020205020404" pitchFamily="49" charset="0"/>
              <a:buChar char="o"/>
            </a:pPr>
            <a:r>
              <a:rPr lang="en-US" dirty="0"/>
              <a:t>Sau </a:t>
            </a:r>
            <a:r>
              <a:rPr lang="en-US" dirty="0" err="1"/>
              <a:t>khi</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xong</a:t>
            </a:r>
            <a:r>
              <a:rPr lang="en-US" dirty="0"/>
              <a:t>, Laravel </a:t>
            </a:r>
            <a:r>
              <a:rPr lang="en-US" dirty="0" err="1"/>
              <a:t>sẽ</a:t>
            </a:r>
            <a:r>
              <a:rPr lang="en-US" dirty="0"/>
              <a:t> </a:t>
            </a:r>
            <a:r>
              <a:rPr lang="en-US" dirty="0" err="1"/>
              <a:t>tạo</a:t>
            </a:r>
            <a:r>
              <a:rPr lang="en-US" dirty="0"/>
              <a:t> </a:t>
            </a:r>
            <a:r>
              <a:rPr lang="en-US" dirty="0" err="1"/>
              <a:t>một</a:t>
            </a:r>
            <a:r>
              <a:rPr lang="en-US" dirty="0"/>
              <a:t> file migrate </a:t>
            </a:r>
            <a:r>
              <a:rPr lang="en-US" dirty="0" err="1"/>
              <a:t>đặt</a:t>
            </a:r>
            <a:r>
              <a:rPr lang="en-US" dirty="0"/>
              <a:t> </a:t>
            </a:r>
            <a:r>
              <a:rPr lang="en-US" dirty="0" err="1"/>
              <a:t>trong</a:t>
            </a:r>
            <a:r>
              <a:rPr lang="en-US" dirty="0"/>
              <a:t> </a:t>
            </a:r>
            <a:r>
              <a:rPr lang="en-US" dirty="0" err="1"/>
              <a:t>thư</a:t>
            </a:r>
            <a:r>
              <a:rPr lang="en-US" dirty="0"/>
              <a:t> </a:t>
            </a:r>
            <a:r>
              <a:rPr lang="en-US" dirty="0" err="1"/>
              <a:t>mục</a:t>
            </a:r>
            <a:r>
              <a:rPr lang="en-US" dirty="0"/>
              <a:t> /database/migration</a:t>
            </a:r>
          </a:p>
          <a:p>
            <a:pPr marL="285750" indent="-285750">
              <a:buFont typeface="Courier New" panose="02070309020205020404" pitchFamily="49" charset="0"/>
              <a:buChar char="o"/>
            </a:pPr>
            <a:r>
              <a:rPr lang="en-VN" dirty="0"/>
              <a:t>Sau khi đã có file migarate, ta cần thêm nội dung định nghĩa cấu trúc bảng trong file này</a:t>
            </a:r>
          </a:p>
        </p:txBody>
      </p:sp>
      <p:sp>
        <p:nvSpPr>
          <p:cNvPr id="8" name="TextBox 7">
            <a:extLst>
              <a:ext uri="{FF2B5EF4-FFF2-40B4-BE49-F238E27FC236}">
                <a16:creationId xmlns:a16="http://schemas.microsoft.com/office/drawing/2014/main" id="{8A447101-B1E2-A44C-986D-71BCE345D8D0}"/>
              </a:ext>
            </a:extLst>
          </p:cNvPr>
          <p:cNvSpPr txBox="1"/>
          <p:nvPr/>
        </p:nvSpPr>
        <p:spPr>
          <a:xfrm>
            <a:off x="11674549" y="4508205"/>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48693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Cú</a:t>
            </a:r>
            <a:r>
              <a:rPr lang="en-US" dirty="0"/>
              <a:t> </a:t>
            </a:r>
            <a:r>
              <a:rPr lang="en-US" dirty="0" err="1"/>
              <a:t>pháp</a:t>
            </a:r>
            <a:r>
              <a:rPr lang="en-US" dirty="0"/>
              <a:t> migrate</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672408" y="2145793"/>
            <a:ext cx="11214792" cy="4498848"/>
          </a:xfrm>
        </p:spPr>
        <p:txBody>
          <a:bodyPr>
            <a:noAutofit/>
          </a:bodyPr>
          <a:lstStyle/>
          <a:p>
            <a:r>
              <a:rPr lang="en-US" dirty="0" err="1"/>
              <a:t>Bên</a:t>
            </a:r>
            <a:r>
              <a:rPr lang="en-US" dirty="0"/>
              <a:t> </a:t>
            </a:r>
            <a:r>
              <a:rPr lang="en-US" dirty="0" err="1"/>
              <a:t>trong</a:t>
            </a:r>
            <a:r>
              <a:rPr lang="en-US" dirty="0"/>
              <a:t> file migrate </a:t>
            </a:r>
            <a:r>
              <a:rPr lang="en-US" dirty="0" err="1"/>
              <a:t>chứa</a:t>
            </a:r>
            <a:r>
              <a:rPr lang="en-US" dirty="0"/>
              <a:t> </a:t>
            </a:r>
            <a:r>
              <a:rPr lang="en-US" dirty="0" err="1"/>
              <a:t>một</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lại</a:t>
            </a:r>
            <a:r>
              <a:rPr lang="en-US" dirty="0"/>
              <a:t> super Migration </a:t>
            </a:r>
            <a:r>
              <a:rPr lang="en-US" dirty="0" err="1"/>
              <a:t>của</a:t>
            </a:r>
            <a:r>
              <a:rPr lang="en-US" dirty="0"/>
              <a:t> Laravel, </a:t>
            </a:r>
            <a:r>
              <a:rPr lang="en-US" dirty="0" err="1"/>
              <a:t>lớp</a:t>
            </a:r>
            <a:r>
              <a:rPr lang="en-US" dirty="0"/>
              <a:t> </a:t>
            </a:r>
            <a:r>
              <a:rPr lang="en-US" dirty="0" err="1"/>
              <a:t>này</a:t>
            </a:r>
            <a:r>
              <a:rPr lang="en-US" dirty="0"/>
              <a:t> </a:t>
            </a:r>
            <a:r>
              <a:rPr lang="en-US" dirty="0" err="1"/>
              <a:t>có</a:t>
            </a:r>
            <a:r>
              <a:rPr lang="en-US" dirty="0"/>
              <a:t> </a:t>
            </a:r>
            <a:r>
              <a:rPr lang="en-US" dirty="0" err="1"/>
              <a:t>hai</a:t>
            </a:r>
            <a:r>
              <a:rPr lang="en-US" dirty="0"/>
              <a:t> </a:t>
            </a:r>
            <a:r>
              <a:rPr lang="en-US" dirty="0" err="1"/>
              <a:t>phương</a:t>
            </a:r>
            <a:r>
              <a:rPr lang="en-US" dirty="0"/>
              <a:t> </a:t>
            </a:r>
            <a:r>
              <a:rPr lang="en-US" dirty="0" err="1"/>
              <a:t>thức</a:t>
            </a:r>
            <a:r>
              <a:rPr lang="en-US" dirty="0"/>
              <a:t> up() </a:t>
            </a:r>
            <a:r>
              <a:rPr lang="en-US" dirty="0" err="1"/>
              <a:t>và</a:t>
            </a:r>
            <a:r>
              <a:rPr lang="en-US" dirty="0"/>
              <a:t> down() </a:t>
            </a:r>
            <a:r>
              <a:rPr lang="en-US" dirty="0" err="1"/>
              <a:t>trong</a:t>
            </a:r>
            <a:r>
              <a:rPr lang="en-US" dirty="0"/>
              <a:t> </a:t>
            </a:r>
            <a:r>
              <a:rPr lang="en-US" dirty="0" err="1"/>
              <a:t>đó</a:t>
            </a:r>
            <a:r>
              <a:rPr lang="en-US" dirty="0"/>
              <a:t> up </a:t>
            </a:r>
            <a:r>
              <a:rPr lang="en-US" dirty="0" err="1"/>
              <a:t>sẽ</a:t>
            </a:r>
            <a:r>
              <a:rPr lang="en-US" dirty="0"/>
              <a:t> </a:t>
            </a:r>
            <a:r>
              <a:rPr lang="en-US" dirty="0" err="1"/>
              <a:t>chứa</a:t>
            </a:r>
            <a:r>
              <a:rPr lang="en-US" dirty="0"/>
              <a:t> </a:t>
            </a:r>
            <a:r>
              <a:rPr lang="en-US" dirty="0" err="1"/>
              <a:t>các</a:t>
            </a:r>
            <a:r>
              <a:rPr lang="en-US" dirty="0"/>
              <a:t> </a:t>
            </a:r>
            <a:r>
              <a:rPr lang="en-US" dirty="0" err="1"/>
              <a:t>lệnh</a:t>
            </a:r>
            <a:r>
              <a:rPr lang="en-US" dirty="0"/>
              <a:t> </a:t>
            </a:r>
            <a:r>
              <a:rPr lang="en-US" dirty="0" err="1"/>
              <a:t>tạo</a:t>
            </a:r>
            <a:r>
              <a:rPr lang="en-US" dirty="0"/>
              <a:t> </a:t>
            </a:r>
            <a:r>
              <a:rPr lang="en-US" dirty="0" err="1"/>
              <a:t>mới</a:t>
            </a:r>
            <a:r>
              <a:rPr lang="en-US" dirty="0"/>
              <a:t> </a:t>
            </a:r>
            <a:r>
              <a:rPr lang="en-US" dirty="0" err="1"/>
              <a:t>bảng</a:t>
            </a:r>
            <a:r>
              <a:rPr lang="en-US" dirty="0"/>
              <a:t>, </a:t>
            </a:r>
            <a:r>
              <a:rPr lang="en-US" dirty="0" err="1"/>
              <a:t>thêm</a:t>
            </a:r>
            <a:r>
              <a:rPr lang="en-US" dirty="0"/>
              <a:t> </a:t>
            </a:r>
            <a:r>
              <a:rPr lang="en-US" dirty="0" err="1"/>
              <a:t>cột</a:t>
            </a:r>
            <a:r>
              <a:rPr lang="en-US" dirty="0"/>
              <a:t>, index </a:t>
            </a:r>
            <a:r>
              <a:rPr lang="en-US" dirty="0" err="1"/>
              <a:t>vào</a:t>
            </a:r>
            <a:r>
              <a:rPr lang="en-US" dirty="0"/>
              <a:t> </a:t>
            </a:r>
            <a:r>
              <a:rPr lang="en-US" dirty="0" err="1"/>
              <a:t>bảng</a:t>
            </a:r>
            <a:r>
              <a:rPr lang="en-US" dirty="0"/>
              <a:t>, </a:t>
            </a:r>
            <a:r>
              <a:rPr lang="en-US" dirty="0" err="1"/>
              <a:t>trong</a:t>
            </a:r>
            <a:r>
              <a:rPr lang="en-US" dirty="0"/>
              <a:t> down() </a:t>
            </a:r>
            <a:r>
              <a:rPr lang="en-US" dirty="0" err="1"/>
              <a:t>chứa</a:t>
            </a:r>
            <a:r>
              <a:rPr lang="en-US" dirty="0"/>
              <a:t> </a:t>
            </a:r>
            <a:r>
              <a:rPr lang="en-US" dirty="0" err="1"/>
              <a:t>chứa</a:t>
            </a:r>
            <a:r>
              <a:rPr lang="en-US" dirty="0"/>
              <a:t> </a:t>
            </a:r>
            <a:r>
              <a:rPr lang="en-US" dirty="0" err="1"/>
              <a:t>các</a:t>
            </a:r>
            <a:r>
              <a:rPr lang="en-US" dirty="0"/>
              <a:t> </a:t>
            </a:r>
            <a:r>
              <a:rPr lang="en-US" dirty="0" err="1"/>
              <a:t>lệnh</a:t>
            </a:r>
            <a:r>
              <a:rPr lang="en-US" dirty="0"/>
              <a:t> </a:t>
            </a:r>
            <a:r>
              <a:rPr lang="en-US" dirty="0" err="1"/>
              <a:t>làm</a:t>
            </a:r>
            <a:r>
              <a:rPr lang="en-US" dirty="0"/>
              <a:t> </a:t>
            </a:r>
            <a:r>
              <a:rPr lang="en-US" dirty="0" err="1"/>
              <a:t>điều</a:t>
            </a:r>
            <a:r>
              <a:rPr lang="en-US" dirty="0"/>
              <a:t> </a:t>
            </a:r>
            <a:r>
              <a:rPr lang="en-US" dirty="0" err="1"/>
              <a:t>ngược</a:t>
            </a:r>
            <a:r>
              <a:rPr lang="en-US" dirty="0"/>
              <a:t> </a:t>
            </a:r>
            <a:r>
              <a:rPr lang="en-US" dirty="0" err="1"/>
              <a:t>lại</a:t>
            </a:r>
            <a:endParaRPr lang="en-US" dirty="0"/>
          </a:p>
          <a:p>
            <a:r>
              <a:rPr lang="en-US" dirty="0" err="1"/>
              <a:t>Các</a:t>
            </a:r>
            <a:r>
              <a:rPr lang="en-US" dirty="0"/>
              <a:t> </a:t>
            </a:r>
            <a:r>
              <a:rPr lang="en-US" dirty="0" err="1"/>
              <a:t>hàm</a:t>
            </a:r>
            <a:r>
              <a:rPr lang="en-US" dirty="0"/>
              <a:t> </a:t>
            </a:r>
            <a:r>
              <a:rPr lang="en-US" dirty="0" err="1"/>
              <a:t>tạo</a:t>
            </a:r>
            <a:r>
              <a:rPr lang="en-US" dirty="0"/>
              <a:t> </a:t>
            </a:r>
            <a:r>
              <a:rPr lang="en-US" dirty="0" err="1"/>
              <a:t>mới</a:t>
            </a:r>
            <a:r>
              <a:rPr lang="en-US" dirty="0"/>
              <a:t>, </a:t>
            </a:r>
            <a:r>
              <a:rPr lang="en-US" dirty="0" err="1"/>
              <a:t>sửa</a:t>
            </a:r>
            <a:r>
              <a:rPr lang="en-US" dirty="0"/>
              <a:t>, </a:t>
            </a:r>
            <a:r>
              <a:rPr lang="en-US" dirty="0" err="1"/>
              <a:t>xoá</a:t>
            </a:r>
            <a:r>
              <a:rPr lang="en-US" dirty="0"/>
              <a:t> </a:t>
            </a:r>
            <a:r>
              <a:rPr lang="en-US" dirty="0" err="1"/>
              <a:t>csdl</a:t>
            </a:r>
            <a:r>
              <a:rPr lang="en-US" dirty="0"/>
              <a:t>, </a:t>
            </a:r>
            <a:r>
              <a:rPr lang="en-US" dirty="0" err="1"/>
              <a:t>bảng</a:t>
            </a:r>
            <a:r>
              <a:rPr lang="en-US" dirty="0"/>
              <a:t>, </a:t>
            </a:r>
            <a:r>
              <a:rPr lang="en-US" dirty="0" err="1"/>
              <a:t>cột</a:t>
            </a:r>
            <a:r>
              <a:rPr lang="en-US" dirty="0"/>
              <a:t> </a:t>
            </a:r>
            <a:r>
              <a:rPr lang="en-US" dirty="0" err="1"/>
              <a:t>nằm</a:t>
            </a:r>
            <a:r>
              <a:rPr lang="en-US" dirty="0"/>
              <a:t> </a:t>
            </a:r>
            <a:r>
              <a:rPr lang="en-US" dirty="0" err="1"/>
              <a:t>trong</a:t>
            </a:r>
            <a:r>
              <a:rPr lang="en-US" dirty="0"/>
              <a:t> </a:t>
            </a:r>
            <a:r>
              <a:rPr lang="en-US" dirty="0" err="1"/>
              <a:t>lớp</a:t>
            </a:r>
            <a:r>
              <a:rPr lang="en-US" dirty="0"/>
              <a:t> Schema, </a:t>
            </a:r>
            <a:r>
              <a:rPr lang="en-US" dirty="0" err="1"/>
              <a:t>lớp</a:t>
            </a:r>
            <a:r>
              <a:rPr lang="en-US" dirty="0"/>
              <a:t> </a:t>
            </a:r>
            <a:r>
              <a:rPr lang="en-US" dirty="0" err="1"/>
              <a:t>này</a:t>
            </a:r>
            <a:r>
              <a:rPr lang="en-US" dirty="0"/>
              <a:t> do Laravel </a:t>
            </a:r>
            <a:r>
              <a:rPr lang="en-US" dirty="0" err="1"/>
              <a:t>cung</a:t>
            </a:r>
            <a:r>
              <a:rPr lang="en-US" dirty="0"/>
              <a:t> </a:t>
            </a:r>
            <a:r>
              <a:rPr lang="en-US" dirty="0" err="1"/>
              <a:t>cấp</a:t>
            </a:r>
            <a:endParaRPr lang="en-US" dirty="0"/>
          </a:p>
          <a:p>
            <a:r>
              <a:rPr lang="en-US" dirty="0" err="1"/>
              <a:t>Các</a:t>
            </a:r>
            <a:r>
              <a:rPr lang="en-US" dirty="0"/>
              <a:t> </a:t>
            </a:r>
            <a:r>
              <a:rPr lang="en-US" dirty="0" err="1"/>
              <a:t>hàm</a:t>
            </a:r>
            <a:r>
              <a:rPr lang="en-US" dirty="0"/>
              <a:t> </a:t>
            </a:r>
            <a:r>
              <a:rPr lang="en-US" dirty="0" err="1"/>
              <a:t>này</a:t>
            </a:r>
            <a:r>
              <a:rPr lang="en-US" dirty="0"/>
              <a:t> </a:t>
            </a:r>
            <a:r>
              <a:rPr lang="en-US" dirty="0" err="1"/>
              <a:t>đều</a:t>
            </a:r>
            <a:r>
              <a:rPr lang="en-US" dirty="0"/>
              <a:t> </a:t>
            </a:r>
            <a:r>
              <a:rPr lang="en-US" dirty="0" err="1"/>
              <a:t>là</a:t>
            </a:r>
            <a:r>
              <a:rPr lang="en-US" dirty="0"/>
              <a:t> </a:t>
            </a:r>
            <a:r>
              <a:rPr lang="en-US" dirty="0" err="1"/>
              <a:t>các</a:t>
            </a:r>
            <a:r>
              <a:rPr lang="en-US" dirty="0"/>
              <a:t> </a:t>
            </a:r>
            <a:r>
              <a:rPr lang="en-US" dirty="0" err="1"/>
              <a:t>hàm</a:t>
            </a:r>
            <a:r>
              <a:rPr lang="en-US" dirty="0"/>
              <a:t> static</a:t>
            </a:r>
          </a:p>
        </p:txBody>
      </p:sp>
    </p:spTree>
    <p:extLst>
      <p:ext uri="{BB962C8B-B14F-4D97-AF65-F5344CB8AC3E}">
        <p14:creationId xmlns:p14="http://schemas.microsoft.com/office/powerpoint/2010/main" val="239884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80C-FDCB-AE42-9F9F-E680DEE86761}"/>
              </a:ext>
            </a:extLst>
          </p:cNvPr>
          <p:cNvSpPr>
            <a:spLocks noGrp="1"/>
          </p:cNvSpPr>
          <p:nvPr>
            <p:ph type="title"/>
          </p:nvPr>
        </p:nvSpPr>
        <p:spPr/>
        <p:txBody>
          <a:bodyPr/>
          <a:lstStyle/>
          <a:p>
            <a:r>
              <a:rPr lang="en-VN" dirty="0"/>
              <a:t>Các hàm thông dụng trong Schema class</a:t>
            </a:r>
          </a:p>
        </p:txBody>
      </p:sp>
      <p:graphicFrame>
        <p:nvGraphicFramePr>
          <p:cNvPr id="4" name="Table 4">
            <a:extLst>
              <a:ext uri="{FF2B5EF4-FFF2-40B4-BE49-F238E27FC236}">
                <a16:creationId xmlns:a16="http://schemas.microsoft.com/office/drawing/2014/main" id="{ABE3F6FA-9F1F-0143-8478-082356B34DFC}"/>
              </a:ext>
            </a:extLst>
          </p:cNvPr>
          <p:cNvGraphicFramePr>
            <a:graphicFrameLocks noGrp="1"/>
          </p:cNvGraphicFramePr>
          <p:nvPr>
            <p:ph idx="1"/>
            <p:extLst>
              <p:ext uri="{D42A27DB-BD31-4B8C-83A1-F6EECF244321}">
                <p14:modId xmlns:p14="http://schemas.microsoft.com/office/powerpoint/2010/main" val="1674634084"/>
              </p:ext>
            </p:extLst>
          </p:nvPr>
        </p:nvGraphicFramePr>
        <p:xfrm>
          <a:off x="914400" y="2309967"/>
          <a:ext cx="10467598" cy="4140310"/>
        </p:xfrm>
        <a:graphic>
          <a:graphicData uri="http://schemas.openxmlformats.org/drawingml/2006/table">
            <a:tbl>
              <a:tblPr firstRow="1" bandRow="1">
                <a:tableStyleId>{5C22544A-7EE6-4342-B048-85BDC9FD1C3A}</a:tableStyleId>
              </a:tblPr>
              <a:tblGrid>
                <a:gridCol w="5233799">
                  <a:extLst>
                    <a:ext uri="{9D8B030D-6E8A-4147-A177-3AD203B41FA5}">
                      <a16:colId xmlns:a16="http://schemas.microsoft.com/office/drawing/2014/main" val="879917149"/>
                    </a:ext>
                  </a:extLst>
                </a:gridCol>
                <a:gridCol w="5233799">
                  <a:extLst>
                    <a:ext uri="{9D8B030D-6E8A-4147-A177-3AD203B41FA5}">
                      <a16:colId xmlns:a16="http://schemas.microsoft.com/office/drawing/2014/main" val="434893485"/>
                    </a:ext>
                  </a:extLst>
                </a:gridCol>
              </a:tblGrid>
              <a:tr h="378762">
                <a:tc>
                  <a:txBody>
                    <a:bodyPr/>
                    <a:lstStyle/>
                    <a:p>
                      <a:r>
                        <a:rPr lang="en-VN" dirty="0"/>
                        <a:t>Hàm</a:t>
                      </a:r>
                    </a:p>
                  </a:txBody>
                  <a:tcPr/>
                </a:tc>
                <a:tc>
                  <a:txBody>
                    <a:bodyPr/>
                    <a:lstStyle/>
                    <a:p>
                      <a:r>
                        <a:rPr lang="en-VN" dirty="0"/>
                        <a:t>Mô tả</a:t>
                      </a:r>
                    </a:p>
                  </a:txBody>
                  <a:tcPr/>
                </a:tc>
                <a:extLst>
                  <a:ext uri="{0D108BD9-81ED-4DB2-BD59-A6C34878D82A}">
                    <a16:rowId xmlns:a16="http://schemas.microsoft.com/office/drawing/2014/main" val="4228933625"/>
                  </a:ext>
                </a:extLst>
              </a:tr>
              <a:tr h="620347">
                <a:tc>
                  <a:txBody>
                    <a:bodyPr/>
                    <a:lstStyle/>
                    <a:p>
                      <a:r>
                        <a:rPr lang="en-US" dirty="0"/>
                        <a:t>c</a:t>
                      </a:r>
                      <a:r>
                        <a:rPr lang="en-VN" dirty="0"/>
                        <a:t>reate(‘ten_bang’,function(Blueprint $table){})</a:t>
                      </a:r>
                    </a:p>
                  </a:txBody>
                  <a:tcPr/>
                </a:tc>
                <a:tc>
                  <a:txBody>
                    <a:bodyPr/>
                    <a:lstStyle/>
                    <a:p>
                      <a:r>
                        <a:rPr lang="en-VN" dirty="0"/>
                        <a:t>Hàm tạo mới bảng</a:t>
                      </a:r>
                    </a:p>
                  </a:txBody>
                  <a:tcPr/>
                </a:tc>
                <a:extLst>
                  <a:ext uri="{0D108BD9-81ED-4DB2-BD59-A6C34878D82A}">
                    <a16:rowId xmlns:a16="http://schemas.microsoft.com/office/drawing/2014/main" val="3818130660"/>
                  </a:ext>
                </a:extLst>
              </a:tr>
              <a:tr h="620347">
                <a:tc>
                  <a:txBody>
                    <a:bodyPr/>
                    <a:lstStyle/>
                    <a:p>
                      <a:r>
                        <a:rPr lang="en-US" dirty="0"/>
                        <a:t>drop(‘</a:t>
                      </a:r>
                      <a:r>
                        <a:rPr lang="en-US" dirty="0" err="1"/>
                        <a:t>ten_bang</a:t>
                      </a:r>
                      <a:r>
                        <a:rPr lang="en-US" dirty="0"/>
                        <a:t>’)</a:t>
                      </a:r>
                      <a:endParaRPr lang="en-VN" dirty="0"/>
                    </a:p>
                  </a:txBody>
                  <a:tcPr/>
                </a:tc>
                <a:tc>
                  <a:txBody>
                    <a:bodyPr/>
                    <a:lstStyle/>
                    <a:p>
                      <a:r>
                        <a:rPr lang="en-VN" dirty="0"/>
                        <a:t>Hàm xoá một bảng</a:t>
                      </a:r>
                    </a:p>
                  </a:txBody>
                  <a:tcPr/>
                </a:tc>
                <a:extLst>
                  <a:ext uri="{0D108BD9-81ED-4DB2-BD59-A6C34878D82A}">
                    <a16:rowId xmlns:a16="http://schemas.microsoft.com/office/drawing/2014/main" val="2632854798"/>
                  </a:ext>
                </a:extLst>
              </a:tr>
              <a:tr h="620347">
                <a:tc>
                  <a:txBody>
                    <a:bodyPr/>
                    <a:lstStyle/>
                    <a:p>
                      <a:r>
                        <a:rPr lang="en-VN" dirty="0"/>
                        <a:t>dropIfExists(‘ten_bang’)</a:t>
                      </a:r>
                    </a:p>
                  </a:txBody>
                  <a:tcPr/>
                </a:tc>
                <a:tc>
                  <a:txBody>
                    <a:bodyPr/>
                    <a:lstStyle/>
                    <a:p>
                      <a:r>
                        <a:rPr lang="en-VN" dirty="0"/>
                        <a:t>Xoá một bảng nếu bảng đó tồn tại</a:t>
                      </a:r>
                    </a:p>
                  </a:txBody>
                  <a:tcPr/>
                </a:tc>
                <a:extLst>
                  <a:ext uri="{0D108BD9-81ED-4DB2-BD59-A6C34878D82A}">
                    <a16:rowId xmlns:a16="http://schemas.microsoft.com/office/drawing/2014/main" val="1669468133"/>
                  </a:ext>
                </a:extLst>
              </a:tr>
              <a:tr h="620347">
                <a:tc>
                  <a:txBody>
                    <a:bodyPr/>
                    <a:lstStyle/>
                    <a:p>
                      <a:r>
                        <a:rPr lang="en-US" dirty="0"/>
                        <a:t>table(‘</a:t>
                      </a:r>
                      <a:r>
                        <a:rPr lang="en-US" dirty="0" err="1"/>
                        <a:t>ten_bang’,function</a:t>
                      </a:r>
                      <a:r>
                        <a:rPr lang="en-US" dirty="0"/>
                        <a:t>(Blueprint $table){})</a:t>
                      </a:r>
                      <a:endParaRPr lang="en-VN" dirty="0"/>
                    </a:p>
                  </a:txBody>
                  <a:tcPr/>
                </a:tc>
                <a:tc>
                  <a:txBody>
                    <a:bodyPr/>
                    <a:lstStyle/>
                    <a:p>
                      <a:r>
                        <a:rPr lang="en-VN" dirty="0"/>
                        <a:t>Cập nhật cấu trúc bảng</a:t>
                      </a:r>
                    </a:p>
                  </a:txBody>
                  <a:tcPr/>
                </a:tc>
                <a:extLst>
                  <a:ext uri="{0D108BD9-81ED-4DB2-BD59-A6C34878D82A}">
                    <a16:rowId xmlns:a16="http://schemas.microsoft.com/office/drawing/2014/main" val="320602619"/>
                  </a:ext>
                </a:extLst>
              </a:tr>
              <a:tr h="620347">
                <a:tc>
                  <a:txBody>
                    <a:bodyPr/>
                    <a:lstStyle/>
                    <a:p>
                      <a:r>
                        <a:rPr lang="en-US" dirty="0"/>
                        <a:t>r</a:t>
                      </a:r>
                      <a:r>
                        <a:rPr lang="en-VN" dirty="0"/>
                        <a:t>ename(‘from_db’,’to_db’)</a:t>
                      </a:r>
                    </a:p>
                  </a:txBody>
                  <a:tcPr/>
                </a:tc>
                <a:tc>
                  <a:txBody>
                    <a:bodyPr/>
                    <a:lstStyle/>
                    <a:p>
                      <a:r>
                        <a:rPr lang="en-VN" dirty="0"/>
                        <a:t>Thay đổi tên DB</a:t>
                      </a:r>
                    </a:p>
                  </a:txBody>
                  <a:tcPr/>
                </a:tc>
                <a:extLst>
                  <a:ext uri="{0D108BD9-81ED-4DB2-BD59-A6C34878D82A}">
                    <a16:rowId xmlns:a16="http://schemas.microsoft.com/office/drawing/2014/main" val="2041276508"/>
                  </a:ext>
                </a:extLst>
              </a:tr>
              <a:tr h="620347">
                <a:tc>
                  <a:txBody>
                    <a:bodyPr/>
                    <a:lstStyle/>
                    <a:p>
                      <a:r>
                        <a:rPr lang="en-VN" dirty="0"/>
                        <a:t>hasColumn(‘ten_bang’,’ten_cot’)</a:t>
                      </a:r>
                    </a:p>
                  </a:txBody>
                  <a:tcPr/>
                </a:tc>
                <a:tc>
                  <a:txBody>
                    <a:bodyPr/>
                    <a:lstStyle/>
                    <a:p>
                      <a:r>
                        <a:rPr lang="en-VN" dirty="0"/>
                        <a:t>Kiểm tra một cột có tồn tại trong bảng hay không</a:t>
                      </a:r>
                    </a:p>
                  </a:txBody>
                  <a:tcPr/>
                </a:tc>
                <a:extLst>
                  <a:ext uri="{0D108BD9-81ED-4DB2-BD59-A6C34878D82A}">
                    <a16:rowId xmlns:a16="http://schemas.microsoft.com/office/drawing/2014/main" val="2523942207"/>
                  </a:ext>
                </a:extLst>
              </a:tr>
            </a:tbl>
          </a:graphicData>
        </a:graphic>
      </p:graphicFrame>
    </p:spTree>
    <p:extLst>
      <p:ext uri="{BB962C8B-B14F-4D97-AF65-F5344CB8AC3E}">
        <p14:creationId xmlns:p14="http://schemas.microsoft.com/office/powerpoint/2010/main" val="87304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80C-FDCB-AE42-9F9F-E680DEE86761}"/>
              </a:ext>
            </a:extLst>
          </p:cNvPr>
          <p:cNvSpPr>
            <a:spLocks noGrp="1"/>
          </p:cNvSpPr>
          <p:nvPr>
            <p:ph type="title"/>
          </p:nvPr>
        </p:nvSpPr>
        <p:spPr>
          <a:xfrm>
            <a:off x="170121" y="447188"/>
            <a:ext cx="12355032" cy="970450"/>
          </a:xfrm>
        </p:spPr>
        <p:txBody>
          <a:bodyPr/>
          <a:lstStyle/>
          <a:p>
            <a:r>
              <a:rPr lang="en-VN" dirty="0"/>
              <a:t>Các hàm thông dụng trong Schema class(cont)</a:t>
            </a:r>
          </a:p>
        </p:txBody>
      </p:sp>
      <p:graphicFrame>
        <p:nvGraphicFramePr>
          <p:cNvPr id="4" name="Table 4">
            <a:extLst>
              <a:ext uri="{FF2B5EF4-FFF2-40B4-BE49-F238E27FC236}">
                <a16:creationId xmlns:a16="http://schemas.microsoft.com/office/drawing/2014/main" id="{ABE3F6FA-9F1F-0143-8478-082356B34DFC}"/>
              </a:ext>
            </a:extLst>
          </p:cNvPr>
          <p:cNvGraphicFramePr>
            <a:graphicFrameLocks noGrp="1"/>
          </p:cNvGraphicFramePr>
          <p:nvPr>
            <p:ph idx="1"/>
            <p:extLst>
              <p:ext uri="{D42A27DB-BD31-4B8C-83A1-F6EECF244321}">
                <p14:modId xmlns:p14="http://schemas.microsoft.com/office/powerpoint/2010/main" val="2477592056"/>
              </p:ext>
            </p:extLst>
          </p:nvPr>
        </p:nvGraphicFramePr>
        <p:xfrm>
          <a:off x="914400" y="2419152"/>
          <a:ext cx="10467598" cy="1626187"/>
        </p:xfrm>
        <a:graphic>
          <a:graphicData uri="http://schemas.openxmlformats.org/drawingml/2006/table">
            <a:tbl>
              <a:tblPr firstRow="1" bandRow="1">
                <a:tableStyleId>{5C22544A-7EE6-4342-B048-85BDC9FD1C3A}</a:tableStyleId>
              </a:tblPr>
              <a:tblGrid>
                <a:gridCol w="5233799">
                  <a:extLst>
                    <a:ext uri="{9D8B030D-6E8A-4147-A177-3AD203B41FA5}">
                      <a16:colId xmlns:a16="http://schemas.microsoft.com/office/drawing/2014/main" val="879917149"/>
                    </a:ext>
                  </a:extLst>
                </a:gridCol>
                <a:gridCol w="5233799">
                  <a:extLst>
                    <a:ext uri="{9D8B030D-6E8A-4147-A177-3AD203B41FA5}">
                      <a16:colId xmlns:a16="http://schemas.microsoft.com/office/drawing/2014/main" val="434893485"/>
                    </a:ext>
                  </a:extLst>
                </a:gridCol>
              </a:tblGrid>
              <a:tr h="296403">
                <a:tc>
                  <a:txBody>
                    <a:bodyPr/>
                    <a:lstStyle/>
                    <a:p>
                      <a:r>
                        <a:rPr lang="en-VN" dirty="0"/>
                        <a:t>Hàm</a:t>
                      </a:r>
                    </a:p>
                  </a:txBody>
                  <a:tcPr/>
                </a:tc>
                <a:tc>
                  <a:txBody>
                    <a:bodyPr/>
                    <a:lstStyle/>
                    <a:p>
                      <a:r>
                        <a:rPr lang="en-VN" dirty="0"/>
                        <a:t>Mô tả</a:t>
                      </a:r>
                    </a:p>
                  </a:txBody>
                  <a:tcPr/>
                </a:tc>
                <a:extLst>
                  <a:ext uri="{0D108BD9-81ED-4DB2-BD59-A6C34878D82A}">
                    <a16:rowId xmlns:a16="http://schemas.microsoft.com/office/drawing/2014/main" val="4228933625"/>
                  </a:ext>
                </a:extLst>
              </a:tr>
              <a:tr h="620347">
                <a:tc>
                  <a:txBody>
                    <a:bodyPr/>
                    <a:lstStyle/>
                    <a:p>
                      <a:r>
                        <a:rPr lang="en-US" dirty="0" err="1"/>
                        <a:t>hasColumns</a:t>
                      </a:r>
                      <a:r>
                        <a:rPr lang="en-US" dirty="0"/>
                        <a:t>(‘ten_bang’,</a:t>
                      </a:r>
                      <a:r>
                        <a:rPr lang="en-US" dirty="0" err="1"/>
                        <a:t>mang_cot</a:t>
                      </a:r>
                      <a:r>
                        <a:rPr lang="en-US" dirty="0"/>
                        <a:t>)</a:t>
                      </a:r>
                      <a:endParaRPr lang="en-VN" dirty="0"/>
                    </a:p>
                  </a:txBody>
                  <a:tcPr/>
                </a:tc>
                <a:tc>
                  <a:txBody>
                    <a:bodyPr/>
                    <a:lstStyle/>
                    <a:p>
                      <a:r>
                        <a:rPr lang="en-VN" dirty="0"/>
                        <a:t>Kiểm tra sự tồn tại của một tập các cột trong bảng</a:t>
                      </a:r>
                    </a:p>
                  </a:txBody>
                  <a:tcPr/>
                </a:tc>
                <a:extLst>
                  <a:ext uri="{0D108BD9-81ED-4DB2-BD59-A6C34878D82A}">
                    <a16:rowId xmlns:a16="http://schemas.microsoft.com/office/drawing/2014/main" val="3818130660"/>
                  </a:ext>
                </a:extLst>
              </a:tr>
              <a:tr h="620347">
                <a:tc>
                  <a:txBody>
                    <a:bodyPr/>
                    <a:lstStyle/>
                    <a:p>
                      <a:r>
                        <a:rPr lang="en-VN" dirty="0"/>
                        <a:t>hasTable(‘ten_bang’)</a:t>
                      </a:r>
                    </a:p>
                  </a:txBody>
                  <a:tcPr/>
                </a:tc>
                <a:tc>
                  <a:txBody>
                    <a:bodyPr/>
                    <a:lstStyle/>
                    <a:p>
                      <a:r>
                        <a:rPr lang="en-VN" dirty="0"/>
                        <a:t>Kiểm tra sự tồn tại của một bảng</a:t>
                      </a:r>
                    </a:p>
                  </a:txBody>
                  <a:tcPr/>
                </a:tc>
                <a:extLst>
                  <a:ext uri="{0D108BD9-81ED-4DB2-BD59-A6C34878D82A}">
                    <a16:rowId xmlns:a16="http://schemas.microsoft.com/office/drawing/2014/main" val="1669468133"/>
                  </a:ext>
                </a:extLst>
              </a:tr>
            </a:tbl>
          </a:graphicData>
        </a:graphic>
      </p:graphicFrame>
    </p:spTree>
    <p:extLst>
      <p:ext uri="{BB962C8B-B14F-4D97-AF65-F5344CB8AC3E}">
        <p14:creationId xmlns:p14="http://schemas.microsoft.com/office/powerpoint/2010/main" val="30778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2702-A75E-8C46-B664-087AFB1A6CD3}"/>
              </a:ext>
            </a:extLst>
          </p:cNvPr>
          <p:cNvSpPr>
            <a:spLocks noGrp="1"/>
          </p:cNvSpPr>
          <p:nvPr>
            <p:ph type="title"/>
          </p:nvPr>
        </p:nvSpPr>
        <p:spPr/>
        <p:txBody>
          <a:bodyPr/>
          <a:lstStyle/>
          <a:p>
            <a:r>
              <a:rPr lang="en-US" dirty="0" err="1"/>
              <a:t>Tạo</a:t>
            </a:r>
            <a:r>
              <a:rPr lang="en-US" dirty="0"/>
              <a:t> </a:t>
            </a:r>
            <a:r>
              <a:rPr lang="en-US" dirty="0" err="1"/>
              <a:t>bảng</a:t>
            </a:r>
            <a:endParaRPr lang="en-US" dirty="0"/>
          </a:p>
        </p:txBody>
      </p:sp>
      <p:sp>
        <p:nvSpPr>
          <p:cNvPr id="3" name="Content Placeholder 2">
            <a:extLst>
              <a:ext uri="{FF2B5EF4-FFF2-40B4-BE49-F238E27FC236}">
                <a16:creationId xmlns:a16="http://schemas.microsoft.com/office/drawing/2014/main" id="{A1FFC2B7-D910-3540-8179-07B7677CF8E5}"/>
              </a:ext>
            </a:extLst>
          </p:cNvPr>
          <p:cNvSpPr>
            <a:spLocks noGrp="1"/>
          </p:cNvSpPr>
          <p:nvPr>
            <p:ph idx="1"/>
          </p:nvPr>
        </p:nvSpPr>
        <p:spPr>
          <a:xfrm>
            <a:off x="810000" y="2222288"/>
            <a:ext cx="10563286" cy="1073806"/>
          </a:xfrm>
        </p:spPr>
        <p:txBody>
          <a:bodyPr/>
          <a:lstStyle/>
          <a:p>
            <a:r>
              <a:rPr lang="en-US" dirty="0" err="1"/>
              <a:t>Để</a:t>
            </a:r>
            <a:r>
              <a:rPr lang="en-US" dirty="0"/>
              <a:t> </a:t>
            </a:r>
            <a:r>
              <a:rPr lang="en-US" dirty="0" err="1"/>
              <a:t>tạo</a:t>
            </a:r>
            <a:r>
              <a:rPr lang="en-US" dirty="0"/>
              <a:t> </a:t>
            </a:r>
            <a:r>
              <a:rPr lang="en-US" dirty="0" err="1"/>
              <a:t>bảng</a:t>
            </a:r>
            <a:r>
              <a:rPr lang="en-US" dirty="0"/>
              <a:t>, ta </a:t>
            </a:r>
            <a:r>
              <a:rPr lang="en-US" dirty="0" err="1"/>
              <a:t>sử</a:t>
            </a:r>
            <a:r>
              <a:rPr lang="en-US" dirty="0"/>
              <a:t> </a:t>
            </a:r>
            <a:r>
              <a:rPr lang="en-US" dirty="0" err="1"/>
              <a:t>dụng</a:t>
            </a:r>
            <a:r>
              <a:rPr lang="en-US" dirty="0"/>
              <a:t> </a:t>
            </a:r>
            <a:r>
              <a:rPr lang="en-US" dirty="0" err="1"/>
              <a:t>lệnh</a:t>
            </a:r>
            <a:r>
              <a:rPr lang="en-US" dirty="0"/>
              <a:t> create </a:t>
            </a:r>
            <a:r>
              <a:rPr lang="en-US" dirty="0" err="1"/>
              <a:t>của</a:t>
            </a:r>
            <a:r>
              <a:rPr lang="en-US" dirty="0"/>
              <a:t> Schema, </a:t>
            </a:r>
            <a:r>
              <a:rPr lang="en-US" dirty="0" err="1"/>
              <a:t>lệnh</a:t>
            </a:r>
            <a:r>
              <a:rPr lang="en-US" dirty="0"/>
              <a:t> </a:t>
            </a:r>
            <a:r>
              <a:rPr lang="en-US" dirty="0" err="1"/>
              <a:t>này</a:t>
            </a:r>
            <a:r>
              <a:rPr lang="en-US" dirty="0"/>
              <a:t> </a:t>
            </a:r>
            <a:r>
              <a:rPr lang="en-US" dirty="0" err="1"/>
              <a:t>nhận</a:t>
            </a:r>
            <a:r>
              <a:rPr lang="en-US" dirty="0"/>
              <a:t> </a:t>
            </a:r>
            <a:r>
              <a:rPr lang="en-US" dirty="0" err="1"/>
              <a:t>vào</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tên</a:t>
            </a:r>
            <a:r>
              <a:rPr lang="en-US" dirty="0"/>
              <a:t> </a:t>
            </a:r>
            <a:r>
              <a:rPr lang="en-US" dirty="0" err="1"/>
              <a:t>bảng</a:t>
            </a:r>
            <a:r>
              <a:rPr lang="en-US" dirty="0"/>
              <a:t> </a:t>
            </a:r>
            <a:r>
              <a:rPr lang="en-US" dirty="0" err="1"/>
              <a:t>muốn</a:t>
            </a:r>
            <a:r>
              <a:rPr lang="en-US" dirty="0"/>
              <a:t> </a:t>
            </a:r>
            <a:r>
              <a:rPr lang="en-US" dirty="0" err="1"/>
              <a:t>tạo</a:t>
            </a:r>
            <a:r>
              <a:rPr lang="en-US" dirty="0"/>
              <a:t> </a:t>
            </a:r>
            <a:r>
              <a:rPr lang="en-US" dirty="0" err="1"/>
              <a:t>và</a:t>
            </a:r>
            <a:r>
              <a:rPr lang="en-US" dirty="0"/>
              <a:t> </a:t>
            </a:r>
            <a:r>
              <a:rPr lang="en-US" dirty="0" err="1"/>
              <a:t>một</a:t>
            </a:r>
            <a:r>
              <a:rPr lang="en-US" dirty="0"/>
              <a:t> callback function, </a:t>
            </a:r>
            <a:r>
              <a:rPr lang="en-US" dirty="0" err="1"/>
              <a:t>trong</a:t>
            </a:r>
            <a:r>
              <a:rPr lang="en-US" dirty="0"/>
              <a:t> callback function </a:t>
            </a:r>
            <a:r>
              <a:rPr lang="en-US" dirty="0" err="1"/>
              <a:t>được</a:t>
            </a:r>
            <a:r>
              <a:rPr lang="en-US" dirty="0"/>
              <a:t> inject </a:t>
            </a:r>
            <a:r>
              <a:rPr lang="en-US" dirty="0" err="1"/>
              <a:t>một</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Blueprint, </a:t>
            </a:r>
            <a:r>
              <a:rPr lang="en-US" dirty="0" err="1"/>
              <a:t>đối</a:t>
            </a:r>
            <a:r>
              <a:rPr lang="en-US" dirty="0"/>
              <a:t> </a:t>
            </a:r>
            <a:r>
              <a:rPr lang="en-US" dirty="0" err="1"/>
              <a:t>tượng</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cột</a:t>
            </a:r>
            <a:r>
              <a:rPr lang="en-US" dirty="0"/>
              <a:t> </a:t>
            </a:r>
            <a:r>
              <a:rPr lang="en-US" dirty="0" err="1"/>
              <a:t>trong</a:t>
            </a:r>
            <a:r>
              <a:rPr lang="en-US" dirty="0"/>
              <a:t> </a:t>
            </a:r>
            <a:r>
              <a:rPr lang="en-US" dirty="0" err="1"/>
              <a:t>bảng</a:t>
            </a:r>
            <a:r>
              <a:rPr lang="en-US" dirty="0"/>
              <a:t>. </a:t>
            </a:r>
            <a:r>
              <a:rPr lang="en-US" dirty="0" err="1"/>
              <a:t>Ví</a:t>
            </a:r>
            <a:r>
              <a:rPr lang="en-US" dirty="0"/>
              <a:t> </a:t>
            </a:r>
            <a:r>
              <a:rPr lang="en-US" dirty="0" err="1"/>
              <a:t>dụ</a:t>
            </a:r>
            <a:endParaRPr lang="en-US" dirty="0"/>
          </a:p>
        </p:txBody>
      </p:sp>
      <p:pic>
        <p:nvPicPr>
          <p:cNvPr id="4" name="Picture 3">
            <a:extLst>
              <a:ext uri="{FF2B5EF4-FFF2-40B4-BE49-F238E27FC236}">
                <a16:creationId xmlns:a16="http://schemas.microsoft.com/office/drawing/2014/main" id="{03B3651E-04E4-5B44-A5F3-48825C939CC4}"/>
              </a:ext>
            </a:extLst>
          </p:cNvPr>
          <p:cNvPicPr>
            <a:picLocks noChangeAspect="1"/>
          </p:cNvPicPr>
          <p:nvPr/>
        </p:nvPicPr>
        <p:blipFill>
          <a:blip r:embed="rId2"/>
          <a:stretch>
            <a:fillRect/>
          </a:stretch>
        </p:blipFill>
        <p:spPr>
          <a:xfrm>
            <a:off x="1233377" y="3296094"/>
            <a:ext cx="6846701" cy="3401601"/>
          </a:xfrm>
          <a:prstGeom prst="rect">
            <a:avLst/>
          </a:prstGeom>
        </p:spPr>
      </p:pic>
    </p:spTree>
    <p:extLst>
      <p:ext uri="{BB962C8B-B14F-4D97-AF65-F5344CB8AC3E}">
        <p14:creationId xmlns:p14="http://schemas.microsoft.com/office/powerpoint/2010/main" val="2505394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2210</TotalTime>
  <Words>1738</Words>
  <Application>Microsoft Macintosh PowerPoint</Application>
  <PresentationFormat>Widescreen</PresentationFormat>
  <Paragraphs>179</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Century Gothic</vt:lpstr>
      <vt:lpstr>Courier New</vt:lpstr>
      <vt:lpstr>Wingdings 2</vt:lpstr>
      <vt:lpstr>Quotable</vt:lpstr>
      <vt:lpstr>Laravel DB I (QUERY BUILDER)</vt:lpstr>
      <vt:lpstr>Mục tiêu bài học</vt:lpstr>
      <vt:lpstr>Kết nối CSDL</vt:lpstr>
      <vt:lpstr>Migrations</vt:lpstr>
      <vt:lpstr>Tạo file migrate</vt:lpstr>
      <vt:lpstr>Cú pháp migrate</vt:lpstr>
      <vt:lpstr>Các hàm thông dụng trong Schema class</vt:lpstr>
      <vt:lpstr>Các hàm thông dụng trong Schema class(cont)</vt:lpstr>
      <vt:lpstr>Tạo bảng</vt:lpstr>
      <vt:lpstr>Các hàm định kiểu dữ liệu cột trong blueprint</vt:lpstr>
      <vt:lpstr>Các hàm định kiểu dữ liệu cột trong blueprint</vt:lpstr>
      <vt:lpstr>Các hàm định nghĩa thuộc tính trong cột</vt:lpstr>
      <vt:lpstr>Cập nhật migrations</vt:lpstr>
      <vt:lpstr>Rolling back migrations</vt:lpstr>
      <vt:lpstr>Demo </vt:lpstr>
      <vt:lpstr>Query Builder</vt:lpstr>
      <vt:lpstr>Lấy tất cả dữ liệu từ bảng</vt:lpstr>
      <vt:lpstr>Ví dụ</vt:lpstr>
      <vt:lpstr>Lọc dữ liệu</vt:lpstr>
      <vt:lpstr>Mệnh đề and WHERE</vt:lpstr>
      <vt:lpstr>Mệnh đề orWhere</vt:lpstr>
      <vt:lpstr>Group mệnh đề orWhere</vt:lpstr>
      <vt:lpstr>Lấy một bản ghi từ bảng</vt:lpstr>
      <vt:lpstr>Các hàm thống kê </vt:lpstr>
      <vt:lpstr>Câu lệnh select</vt:lpstr>
      <vt:lpstr>Join bảng</vt:lpstr>
      <vt:lpstr>Inner Join</vt:lpstr>
      <vt:lpstr>Left Join</vt:lpstr>
      <vt:lpstr>Right Join</vt:lpstr>
      <vt:lpstr>Chèn Dữ liệu</vt:lpstr>
      <vt:lpstr>Chèn dữ liệu</vt:lpstr>
      <vt:lpstr>Cập nhật dữ liệu</vt:lpstr>
      <vt:lpstr>Xoá dữ liệu</vt:lpstr>
      <vt:lpstr>Seeder là gì ?</vt:lpstr>
      <vt:lpstr>Tạo seeder con</vt:lpstr>
      <vt:lpstr>Tạo seeder class</vt:lpstr>
      <vt:lpstr>Đưa seeder class vào seeder gốc </vt:lpstr>
      <vt:lpstr>Chạy seeder</vt:lpstr>
      <vt:lpstr>Demo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426</cp:revision>
  <dcterms:created xsi:type="dcterms:W3CDTF">2020-06-22T11:31:44Z</dcterms:created>
  <dcterms:modified xsi:type="dcterms:W3CDTF">2021-07-20T12:06:13Z</dcterms:modified>
</cp:coreProperties>
</file>