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3"/>
  </p:notesMasterIdLst>
  <p:sldIdLst>
    <p:sldId id="256" r:id="rId2"/>
    <p:sldId id="309" r:id="rId3"/>
    <p:sldId id="310" r:id="rId4"/>
    <p:sldId id="311" r:id="rId5"/>
    <p:sldId id="331" r:id="rId6"/>
    <p:sldId id="332" r:id="rId7"/>
    <p:sldId id="312" r:id="rId8"/>
    <p:sldId id="333" r:id="rId9"/>
    <p:sldId id="313" r:id="rId10"/>
    <p:sldId id="314" r:id="rId11"/>
    <p:sldId id="334" r:id="rId12"/>
    <p:sldId id="335" r:id="rId13"/>
    <p:sldId id="336" r:id="rId14"/>
    <p:sldId id="315" r:id="rId15"/>
    <p:sldId id="316" r:id="rId16"/>
    <p:sldId id="317" r:id="rId17"/>
    <p:sldId id="318" r:id="rId18"/>
    <p:sldId id="319" r:id="rId19"/>
    <p:sldId id="320" r:id="rId20"/>
    <p:sldId id="337" r:id="rId21"/>
    <p:sldId id="33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8"/>
    <p:restoredTop sz="94919"/>
  </p:normalViewPr>
  <p:slideViewPr>
    <p:cSldViewPr snapToGrid="0" snapToObjects="1">
      <p:cViewPr varScale="1">
        <p:scale>
          <a:sx n="122" d="100"/>
          <a:sy n="122" d="100"/>
        </p:scale>
        <p:origin x="5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55A7F-90D3-5E45-913D-7207AF39670F}" type="datetimeFigureOut">
              <a:rPr lang="en-VN" smtClean="0"/>
              <a:t>27/07/2021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642A9-17CE-2B4C-A7E1-5D05FF3C76BE}" type="slidenum">
              <a:rPr lang="en-VN" smtClean="0"/>
              <a:t>‹#›</a:t>
            </a:fld>
            <a:endParaRPr lang="en-VN"/>
          </a:p>
        </p:txBody>
      </p:sp>
    </p:spTree>
    <p:extLst>
      <p:ext uri="{BB962C8B-B14F-4D97-AF65-F5344CB8AC3E}">
        <p14:creationId xmlns:p14="http://schemas.microsoft.com/office/powerpoint/2010/main" val="49741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36642A9-17CE-2B4C-A7E1-5D05FF3C76BE}" type="slidenum">
              <a:rPr lang="en-VN" smtClean="0"/>
              <a:t>1</a:t>
            </a:fld>
            <a:endParaRPr lang="en-VN"/>
          </a:p>
        </p:txBody>
      </p:sp>
    </p:spTree>
    <p:extLst>
      <p:ext uri="{BB962C8B-B14F-4D97-AF65-F5344CB8AC3E}">
        <p14:creationId xmlns:p14="http://schemas.microsoft.com/office/powerpoint/2010/main" val="4127650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7/27/21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7/27/21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7/27/21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7/27/21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7/27/21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7/27/21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7/27/21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dirty="0"/>
              <a:t>Laravel DB III (PHÂN TRANG, RELATIONSHIP)</a:t>
            </a:r>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1AC4-9413-DA46-86BF-F0F840C451EA}"/>
              </a:ext>
            </a:extLst>
          </p:cNvPr>
          <p:cNvSpPr>
            <a:spLocks noGrp="1"/>
          </p:cNvSpPr>
          <p:nvPr>
            <p:ph type="title"/>
          </p:nvPr>
        </p:nvSpPr>
        <p:spPr/>
        <p:txBody>
          <a:bodyPr/>
          <a:lstStyle/>
          <a:p>
            <a:r>
              <a:rPr lang="en-VN" dirty="0"/>
              <a:t>Cấu hình quan hệ One To One </a:t>
            </a:r>
          </a:p>
        </p:txBody>
      </p:sp>
      <p:sp>
        <p:nvSpPr>
          <p:cNvPr id="3" name="Content Placeholder 2">
            <a:extLst>
              <a:ext uri="{FF2B5EF4-FFF2-40B4-BE49-F238E27FC236}">
                <a16:creationId xmlns:a16="http://schemas.microsoft.com/office/drawing/2014/main" id="{DE234AC4-9528-9448-AFC0-36000C389683}"/>
              </a:ext>
            </a:extLst>
          </p:cNvPr>
          <p:cNvSpPr>
            <a:spLocks noGrp="1"/>
          </p:cNvSpPr>
          <p:nvPr>
            <p:ph idx="1"/>
          </p:nvPr>
        </p:nvSpPr>
        <p:spPr>
          <a:xfrm>
            <a:off x="810000" y="2460085"/>
            <a:ext cx="10571998" cy="968915"/>
          </a:xfrm>
        </p:spPr>
        <p:txBody>
          <a:bodyPr>
            <a:normAutofit lnSpcReduction="10000"/>
          </a:bodyPr>
          <a:lstStyle/>
          <a:p>
            <a:r>
              <a:rPr lang="en-VN" dirty="0"/>
              <a:t>One to One là mối quan hệ cơ bản trong CSDL trong đó mỗi hàng ở bảng này sẽ liên quan đến mỗi hàng ở bảng kia. Để cấu hình quan hệ 1-1, trong Model chính ta định nghĩa ra hàm có tên tương ứng với model phụ. Ví dụ </a:t>
            </a:r>
          </a:p>
          <a:p>
            <a:endParaRPr lang="en-VN" dirty="0"/>
          </a:p>
        </p:txBody>
      </p:sp>
      <p:pic>
        <p:nvPicPr>
          <p:cNvPr id="6" name="Picture 5">
            <a:extLst>
              <a:ext uri="{FF2B5EF4-FFF2-40B4-BE49-F238E27FC236}">
                <a16:creationId xmlns:a16="http://schemas.microsoft.com/office/drawing/2014/main" id="{25E003E7-6699-904D-97CF-9C5137199537}"/>
              </a:ext>
            </a:extLst>
          </p:cNvPr>
          <p:cNvPicPr>
            <a:picLocks noChangeAspect="1"/>
          </p:cNvPicPr>
          <p:nvPr/>
        </p:nvPicPr>
        <p:blipFill>
          <a:blip r:embed="rId2"/>
          <a:stretch>
            <a:fillRect/>
          </a:stretch>
        </p:blipFill>
        <p:spPr>
          <a:xfrm>
            <a:off x="1215043" y="3141164"/>
            <a:ext cx="7266992" cy="2588569"/>
          </a:xfrm>
          <a:prstGeom prst="rect">
            <a:avLst/>
          </a:prstGeom>
        </p:spPr>
      </p:pic>
      <p:sp>
        <p:nvSpPr>
          <p:cNvPr id="7" name="Content Placeholder 2">
            <a:extLst>
              <a:ext uri="{FF2B5EF4-FFF2-40B4-BE49-F238E27FC236}">
                <a16:creationId xmlns:a16="http://schemas.microsoft.com/office/drawing/2014/main" id="{C229BA86-0E84-284C-9697-8416799C7928}"/>
              </a:ext>
            </a:extLst>
          </p:cNvPr>
          <p:cNvSpPr txBox="1">
            <a:spLocks/>
          </p:cNvSpPr>
          <p:nvPr/>
        </p:nvSpPr>
        <p:spPr>
          <a:xfrm>
            <a:off x="810000" y="5441897"/>
            <a:ext cx="10571998" cy="968915"/>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a:t>
            </a:r>
            <a:r>
              <a:rPr lang="en-VN" dirty="0"/>
              <a:t>rong hàm, ta gọi hàm hasOne(), hàm này nhận vào tham số là tên của model liên quan, hàm này sẽ tự tìm khoá ngoại dựa vào tên của Model chính, tên của khoá ngoại thường là tên của model viết thường và gắn thêm “_id” ở đằng sau. </a:t>
            </a:r>
            <a:r>
              <a:rPr lang="en-US" dirty="0"/>
              <a:t>V</a:t>
            </a:r>
            <a:r>
              <a:rPr lang="en-VN" dirty="0"/>
              <a:t>í dụ model chính có tên là ”User” thì khoá ngoại sẽ tên là “user_id”, nếunhư tên khoá ngoại không đặt theo quy tắc trên thì ta có thể chỉ định tên khoá ngoại trong tham số thứ hai của hasOne,ngoài ra hoasOne còn nhận vào tham số thứ ba là tên khoá chính.</a:t>
            </a:r>
          </a:p>
          <a:p>
            <a:endParaRPr lang="en-VN" dirty="0"/>
          </a:p>
        </p:txBody>
      </p:sp>
    </p:spTree>
    <p:extLst>
      <p:ext uri="{BB962C8B-B14F-4D97-AF65-F5344CB8AC3E}">
        <p14:creationId xmlns:p14="http://schemas.microsoft.com/office/powerpoint/2010/main" val="312360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1021-31AD-0548-806C-8C89338D08E0}"/>
              </a:ext>
            </a:extLst>
          </p:cNvPr>
          <p:cNvSpPr>
            <a:spLocks noGrp="1"/>
          </p:cNvSpPr>
          <p:nvPr>
            <p:ph type="title"/>
          </p:nvPr>
        </p:nvSpPr>
        <p:spPr/>
        <p:txBody>
          <a:bodyPr/>
          <a:lstStyle/>
          <a:p>
            <a:r>
              <a:rPr lang="en-VN" dirty="0"/>
              <a:t>Cấu hình quan hệ one to one ngược</a:t>
            </a:r>
          </a:p>
        </p:txBody>
      </p:sp>
      <p:sp>
        <p:nvSpPr>
          <p:cNvPr id="3" name="Content Placeholder 2">
            <a:extLst>
              <a:ext uri="{FF2B5EF4-FFF2-40B4-BE49-F238E27FC236}">
                <a16:creationId xmlns:a16="http://schemas.microsoft.com/office/drawing/2014/main" id="{5F96E949-1530-F847-ADBF-E21B5F243731}"/>
              </a:ext>
            </a:extLst>
          </p:cNvPr>
          <p:cNvSpPr>
            <a:spLocks noGrp="1"/>
          </p:cNvSpPr>
          <p:nvPr>
            <p:ph idx="1"/>
          </p:nvPr>
        </p:nvSpPr>
        <p:spPr>
          <a:xfrm>
            <a:off x="735974" y="2586182"/>
            <a:ext cx="10571998" cy="1108742"/>
          </a:xfrm>
        </p:spPr>
        <p:txBody>
          <a:bodyPr/>
          <a:lstStyle/>
          <a:p>
            <a:r>
              <a:rPr lang="en-VN" dirty="0"/>
              <a:t>Để cấu hình quan hệ one to one theo chiều ngược lại, tại Model phụ ta có thể sử dụng hàm belonngsTo() đặt trong một hàm có tên giống với model chính . Hàm này cũng có thể nhận vào hai tham số như hàm hasOne()</a:t>
            </a:r>
          </a:p>
          <a:p>
            <a:endParaRPr lang="en-VN" dirty="0"/>
          </a:p>
          <a:p>
            <a:pPr marL="0" indent="0">
              <a:buNone/>
            </a:pPr>
            <a:endParaRPr lang="en-VN" dirty="0"/>
          </a:p>
        </p:txBody>
      </p:sp>
      <p:pic>
        <p:nvPicPr>
          <p:cNvPr id="4" name="Picture 3">
            <a:extLst>
              <a:ext uri="{FF2B5EF4-FFF2-40B4-BE49-F238E27FC236}">
                <a16:creationId xmlns:a16="http://schemas.microsoft.com/office/drawing/2014/main" id="{D39D1555-57C8-AC40-A8FB-1283B3BCAA2D}"/>
              </a:ext>
            </a:extLst>
          </p:cNvPr>
          <p:cNvPicPr>
            <a:picLocks noChangeAspect="1"/>
          </p:cNvPicPr>
          <p:nvPr/>
        </p:nvPicPr>
        <p:blipFill>
          <a:blip r:embed="rId2"/>
          <a:stretch>
            <a:fillRect/>
          </a:stretch>
        </p:blipFill>
        <p:spPr>
          <a:xfrm>
            <a:off x="1013019" y="3769142"/>
            <a:ext cx="8318500" cy="2451100"/>
          </a:xfrm>
          <a:prstGeom prst="rect">
            <a:avLst/>
          </a:prstGeom>
        </p:spPr>
      </p:pic>
    </p:spTree>
    <p:extLst>
      <p:ext uri="{BB962C8B-B14F-4D97-AF65-F5344CB8AC3E}">
        <p14:creationId xmlns:p14="http://schemas.microsoft.com/office/powerpoint/2010/main" val="101502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FD5C-ECDB-404B-81E1-91D42FB5216D}"/>
              </a:ext>
            </a:extLst>
          </p:cNvPr>
          <p:cNvSpPr>
            <a:spLocks noGrp="1"/>
          </p:cNvSpPr>
          <p:nvPr>
            <p:ph type="title"/>
          </p:nvPr>
        </p:nvSpPr>
        <p:spPr/>
        <p:txBody>
          <a:bodyPr/>
          <a:lstStyle/>
          <a:p>
            <a:r>
              <a:rPr lang="en-VN" dirty="0"/>
              <a:t>Truy cập đến các model liên quan </a:t>
            </a:r>
          </a:p>
        </p:txBody>
      </p:sp>
      <p:sp>
        <p:nvSpPr>
          <p:cNvPr id="3" name="Content Placeholder 2">
            <a:extLst>
              <a:ext uri="{FF2B5EF4-FFF2-40B4-BE49-F238E27FC236}">
                <a16:creationId xmlns:a16="http://schemas.microsoft.com/office/drawing/2014/main" id="{F093208A-F94B-A547-B58D-0FFB9142E7E9}"/>
              </a:ext>
            </a:extLst>
          </p:cNvPr>
          <p:cNvSpPr>
            <a:spLocks noGrp="1"/>
          </p:cNvSpPr>
          <p:nvPr>
            <p:ph idx="1"/>
          </p:nvPr>
        </p:nvSpPr>
        <p:spPr/>
        <p:txBody>
          <a:bodyPr/>
          <a:lstStyle/>
          <a:p>
            <a:r>
              <a:rPr lang="en-VN" dirty="0"/>
              <a:t>Sau khi đã định nghĩa ra các hàm quan hệ trong Model, ta có thể dễ dàng truy cập đến các model liên quan thông qua các hàm đó, nhưng lưu ý lúc này các hàm sẽ được biến đổi thành các thuộc tính của các đối tượng sinh ra từ Model chứ ko phải là hàm.</a:t>
            </a:r>
          </a:p>
          <a:p>
            <a:r>
              <a:rPr lang="en-VN" dirty="0"/>
              <a:t>Ví dụ </a:t>
            </a:r>
          </a:p>
        </p:txBody>
      </p:sp>
      <p:pic>
        <p:nvPicPr>
          <p:cNvPr id="4" name="Picture 3">
            <a:extLst>
              <a:ext uri="{FF2B5EF4-FFF2-40B4-BE49-F238E27FC236}">
                <a16:creationId xmlns:a16="http://schemas.microsoft.com/office/drawing/2014/main" id="{813A2A67-84B6-3B4F-A145-D2DEBA3E4C7B}"/>
              </a:ext>
            </a:extLst>
          </p:cNvPr>
          <p:cNvPicPr>
            <a:picLocks noChangeAspect="1"/>
          </p:cNvPicPr>
          <p:nvPr/>
        </p:nvPicPr>
        <p:blipFill>
          <a:blip r:embed="rId2"/>
          <a:stretch>
            <a:fillRect/>
          </a:stretch>
        </p:blipFill>
        <p:spPr>
          <a:xfrm>
            <a:off x="1235788" y="4810838"/>
            <a:ext cx="5689600" cy="1435100"/>
          </a:xfrm>
          <a:prstGeom prst="rect">
            <a:avLst/>
          </a:prstGeom>
        </p:spPr>
      </p:pic>
    </p:spTree>
    <p:extLst>
      <p:ext uri="{BB962C8B-B14F-4D97-AF65-F5344CB8AC3E}">
        <p14:creationId xmlns:p14="http://schemas.microsoft.com/office/powerpoint/2010/main" val="251826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87C1-8E11-4147-843B-45B641EA46C5}"/>
              </a:ext>
            </a:extLst>
          </p:cNvPr>
          <p:cNvSpPr>
            <a:spLocks noGrp="1"/>
          </p:cNvSpPr>
          <p:nvPr>
            <p:ph type="title"/>
          </p:nvPr>
        </p:nvSpPr>
        <p:spPr/>
        <p:txBody>
          <a:bodyPr/>
          <a:lstStyle/>
          <a:p>
            <a:r>
              <a:rPr lang="en-VN" dirty="0"/>
              <a:t>Cấu hình quan hệ one to many</a:t>
            </a:r>
          </a:p>
        </p:txBody>
      </p:sp>
      <p:sp>
        <p:nvSpPr>
          <p:cNvPr id="3" name="Content Placeholder 2">
            <a:extLst>
              <a:ext uri="{FF2B5EF4-FFF2-40B4-BE49-F238E27FC236}">
                <a16:creationId xmlns:a16="http://schemas.microsoft.com/office/drawing/2014/main" id="{7E222A2A-57C3-944B-8C98-A7CC8FE52160}"/>
              </a:ext>
            </a:extLst>
          </p:cNvPr>
          <p:cNvSpPr>
            <a:spLocks noGrp="1"/>
          </p:cNvSpPr>
          <p:nvPr>
            <p:ph idx="1"/>
          </p:nvPr>
        </p:nvSpPr>
        <p:spPr>
          <a:xfrm>
            <a:off x="810000" y="2222287"/>
            <a:ext cx="10563286" cy="1985819"/>
          </a:xfrm>
        </p:spPr>
        <p:txBody>
          <a:bodyPr/>
          <a:lstStyle/>
          <a:p>
            <a:r>
              <a:rPr lang="en-VN" dirty="0"/>
              <a:t>Quan hệ one to many là mối quan hệ một hàng ở bảng này(bảng chính) có nhiều hàng liên quan ở bảng kia (bảng phụ)</a:t>
            </a:r>
          </a:p>
          <a:p>
            <a:r>
              <a:rPr lang="en-VN" dirty="0"/>
              <a:t>Để cấu hình 1-n theo chiều xuôi, tại Model chính ta đặt một hàm thể hiện quan hệ vs Model phụ và sử dụng hàm hasMany trong hàm này</a:t>
            </a:r>
          </a:p>
          <a:p>
            <a:r>
              <a:rPr lang="en-US" dirty="0"/>
              <a:t>H</a:t>
            </a:r>
            <a:r>
              <a:rPr lang="en-VN" dirty="0"/>
              <a:t>àm hasMany cũng như hasOne nhận vào 3 tham số (2 tham số cuối là tuỳ chọn) , ví dụ </a:t>
            </a:r>
          </a:p>
        </p:txBody>
      </p:sp>
      <p:pic>
        <p:nvPicPr>
          <p:cNvPr id="4" name="Picture 3">
            <a:extLst>
              <a:ext uri="{FF2B5EF4-FFF2-40B4-BE49-F238E27FC236}">
                <a16:creationId xmlns:a16="http://schemas.microsoft.com/office/drawing/2014/main" id="{95FDD118-A9EC-3444-BCFC-45C089DD78CA}"/>
              </a:ext>
            </a:extLst>
          </p:cNvPr>
          <p:cNvPicPr>
            <a:picLocks noChangeAspect="1"/>
          </p:cNvPicPr>
          <p:nvPr/>
        </p:nvPicPr>
        <p:blipFill>
          <a:blip r:embed="rId2"/>
          <a:stretch>
            <a:fillRect/>
          </a:stretch>
        </p:blipFill>
        <p:spPr>
          <a:xfrm>
            <a:off x="994358" y="4208106"/>
            <a:ext cx="8318500" cy="2641600"/>
          </a:xfrm>
          <a:prstGeom prst="rect">
            <a:avLst/>
          </a:prstGeom>
        </p:spPr>
      </p:pic>
    </p:spTree>
    <p:extLst>
      <p:ext uri="{BB962C8B-B14F-4D97-AF65-F5344CB8AC3E}">
        <p14:creationId xmlns:p14="http://schemas.microsoft.com/office/powerpoint/2010/main" val="424326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AFB1-E87B-E64F-9542-31EEF88CC236}"/>
              </a:ext>
            </a:extLst>
          </p:cNvPr>
          <p:cNvSpPr>
            <a:spLocks noGrp="1"/>
          </p:cNvSpPr>
          <p:nvPr>
            <p:ph type="title"/>
          </p:nvPr>
        </p:nvSpPr>
        <p:spPr/>
        <p:txBody>
          <a:bodyPr/>
          <a:lstStyle/>
          <a:p>
            <a:r>
              <a:rPr lang="en-VN" dirty="0"/>
              <a:t>Cấu hình Many to One (inverse)</a:t>
            </a:r>
          </a:p>
        </p:txBody>
      </p:sp>
      <p:sp>
        <p:nvSpPr>
          <p:cNvPr id="3" name="Content Placeholder 2">
            <a:extLst>
              <a:ext uri="{FF2B5EF4-FFF2-40B4-BE49-F238E27FC236}">
                <a16:creationId xmlns:a16="http://schemas.microsoft.com/office/drawing/2014/main" id="{C294E73D-38DC-3A44-9685-049350EADCF3}"/>
              </a:ext>
            </a:extLst>
          </p:cNvPr>
          <p:cNvSpPr>
            <a:spLocks noGrp="1"/>
          </p:cNvSpPr>
          <p:nvPr>
            <p:ph idx="1"/>
          </p:nvPr>
        </p:nvSpPr>
        <p:spPr>
          <a:xfrm>
            <a:off x="904126" y="2222288"/>
            <a:ext cx="10469160" cy="970450"/>
          </a:xfrm>
        </p:spPr>
        <p:txBody>
          <a:bodyPr/>
          <a:lstStyle/>
          <a:p>
            <a:r>
              <a:rPr lang="en-VN" dirty="0"/>
              <a:t>Để cấu hình theo chiều ngược, ta cũng sử dụng hàm belongsTo() như cấu hình 1-1</a:t>
            </a:r>
          </a:p>
        </p:txBody>
      </p:sp>
      <p:pic>
        <p:nvPicPr>
          <p:cNvPr id="5" name="Picture 4">
            <a:extLst>
              <a:ext uri="{FF2B5EF4-FFF2-40B4-BE49-F238E27FC236}">
                <a16:creationId xmlns:a16="http://schemas.microsoft.com/office/drawing/2014/main" id="{79BF80CD-AB79-7844-BCC1-44BF93DEBE16}"/>
              </a:ext>
            </a:extLst>
          </p:cNvPr>
          <p:cNvPicPr>
            <a:picLocks noChangeAspect="1"/>
          </p:cNvPicPr>
          <p:nvPr/>
        </p:nvPicPr>
        <p:blipFill>
          <a:blip r:embed="rId2"/>
          <a:stretch>
            <a:fillRect/>
          </a:stretch>
        </p:blipFill>
        <p:spPr>
          <a:xfrm>
            <a:off x="982436" y="3194407"/>
            <a:ext cx="9182100" cy="2260600"/>
          </a:xfrm>
          <a:prstGeom prst="rect">
            <a:avLst/>
          </a:prstGeom>
        </p:spPr>
      </p:pic>
    </p:spTree>
    <p:extLst>
      <p:ext uri="{BB962C8B-B14F-4D97-AF65-F5344CB8AC3E}">
        <p14:creationId xmlns:p14="http://schemas.microsoft.com/office/powerpoint/2010/main" val="281738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CC68-4E4A-1044-934C-3B54F9ADBA0F}"/>
              </a:ext>
            </a:extLst>
          </p:cNvPr>
          <p:cNvSpPr>
            <a:spLocks noGrp="1"/>
          </p:cNvSpPr>
          <p:nvPr>
            <p:ph type="title"/>
          </p:nvPr>
        </p:nvSpPr>
        <p:spPr/>
        <p:txBody>
          <a:bodyPr/>
          <a:lstStyle/>
          <a:p>
            <a:r>
              <a:rPr lang="en-VN" dirty="0"/>
              <a:t>Cấu hình quan hệ Many to Many</a:t>
            </a:r>
          </a:p>
        </p:txBody>
      </p:sp>
      <p:sp>
        <p:nvSpPr>
          <p:cNvPr id="3" name="Content Placeholder 2">
            <a:extLst>
              <a:ext uri="{FF2B5EF4-FFF2-40B4-BE49-F238E27FC236}">
                <a16:creationId xmlns:a16="http://schemas.microsoft.com/office/drawing/2014/main" id="{C3625526-5ED4-6848-9AB2-97AF058EC202}"/>
              </a:ext>
            </a:extLst>
          </p:cNvPr>
          <p:cNvSpPr>
            <a:spLocks noGrp="1"/>
          </p:cNvSpPr>
          <p:nvPr>
            <p:ph idx="1"/>
          </p:nvPr>
        </p:nvSpPr>
        <p:spPr>
          <a:xfrm>
            <a:off x="606490" y="2063666"/>
            <a:ext cx="10775508" cy="4347145"/>
          </a:xfrm>
        </p:spPr>
        <p:txBody>
          <a:bodyPr>
            <a:normAutofit/>
          </a:bodyPr>
          <a:lstStyle/>
          <a:p>
            <a:r>
              <a:rPr lang="en-VN" dirty="0"/>
              <a:t>Many to many (n-n) là mối quan hệ nhiều nhiều, đây là mối quan hệ khá phức tạp khi một bản ghi ở bảng này có thể có nhiều bản ghi liên quan ở bảng kia và ngược lại, mối quan hệ nhiều nhiều luôn sinh ra một bảng phụ (bảng trục)</a:t>
            </a:r>
          </a:p>
          <a:p>
            <a:r>
              <a:rPr lang="en-VN" dirty="0"/>
              <a:t>Để cấu hình  quan hệ n-n ta sử dụng hàm belongsToMany(), hàm này nhận vào 4 tham số lần lượt là (tên model liên quan, tên bảng trục, khoá ngoại bảng liên quan, khoá ngoại bảng chính)</a:t>
            </a:r>
          </a:p>
          <a:p>
            <a:r>
              <a:rPr lang="en-VN" dirty="0"/>
              <a:t>belongsToMany() được đặt ở cả hai Model liên quan lẫn nhau</a:t>
            </a:r>
          </a:p>
        </p:txBody>
      </p:sp>
    </p:spTree>
    <p:extLst>
      <p:ext uri="{BB962C8B-B14F-4D97-AF65-F5344CB8AC3E}">
        <p14:creationId xmlns:p14="http://schemas.microsoft.com/office/powerpoint/2010/main" val="96973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850B-CEBC-9143-95E5-C2EC14E53E0D}"/>
              </a:ext>
            </a:extLst>
          </p:cNvPr>
          <p:cNvSpPr>
            <a:spLocks noGrp="1"/>
          </p:cNvSpPr>
          <p:nvPr>
            <p:ph type="title"/>
          </p:nvPr>
        </p:nvSpPr>
        <p:spPr/>
        <p:txBody>
          <a:bodyPr/>
          <a:lstStyle/>
          <a:p>
            <a:r>
              <a:rPr lang="en-VN" dirty="0"/>
              <a:t>Demo về cấu hình quan hệ n-n</a:t>
            </a:r>
          </a:p>
        </p:txBody>
      </p:sp>
    </p:spTree>
    <p:extLst>
      <p:ext uri="{BB962C8B-B14F-4D97-AF65-F5344CB8AC3E}">
        <p14:creationId xmlns:p14="http://schemas.microsoft.com/office/powerpoint/2010/main" val="18541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625A-E05A-394F-9C35-D8C1F62435A2}"/>
              </a:ext>
            </a:extLst>
          </p:cNvPr>
          <p:cNvSpPr>
            <a:spLocks noGrp="1"/>
          </p:cNvSpPr>
          <p:nvPr>
            <p:ph type="title"/>
          </p:nvPr>
        </p:nvSpPr>
        <p:spPr/>
        <p:txBody>
          <a:bodyPr/>
          <a:lstStyle/>
          <a:p>
            <a:r>
              <a:rPr lang="en-VN" dirty="0"/>
              <a:t>Cấu hình polymorphic</a:t>
            </a:r>
          </a:p>
        </p:txBody>
      </p:sp>
      <p:sp>
        <p:nvSpPr>
          <p:cNvPr id="3" name="Content Placeholder 2">
            <a:extLst>
              <a:ext uri="{FF2B5EF4-FFF2-40B4-BE49-F238E27FC236}">
                <a16:creationId xmlns:a16="http://schemas.microsoft.com/office/drawing/2014/main" id="{5D96BBDF-61F4-BA49-9FF0-D9301CFBCD89}"/>
              </a:ext>
            </a:extLst>
          </p:cNvPr>
          <p:cNvSpPr>
            <a:spLocks noGrp="1"/>
          </p:cNvSpPr>
          <p:nvPr>
            <p:ph idx="1"/>
          </p:nvPr>
        </p:nvSpPr>
        <p:spPr>
          <a:xfrm>
            <a:off x="988142" y="2222287"/>
            <a:ext cx="10273907" cy="3376080"/>
          </a:xfrm>
        </p:spPr>
        <p:txBody>
          <a:bodyPr>
            <a:normAutofit/>
          </a:bodyPr>
          <a:lstStyle/>
          <a:p>
            <a:r>
              <a:rPr lang="en-VN" dirty="0"/>
              <a:t>Polymorphic là một tính năng rất hay trong Laravel ORM, nó cho phép bạn tối ưu được việc thiết kế CSDL và tiết kiệm tài nguyên </a:t>
            </a:r>
          </a:p>
          <a:p>
            <a:r>
              <a:rPr lang="en-VN" dirty="0"/>
              <a:t>Hãy tưởng bảng user và product đều cần có ảnh với quan hệ 1-1, thay vì tạo ra mỗi bảng một bảng ảnh thì ta có thể sử dụng chung một bảng ảnh cho cả hai bảng =&gt; sự ưu việt của polymorphic.</a:t>
            </a:r>
          </a:p>
          <a:p>
            <a:r>
              <a:rPr lang="en-VN" dirty="0"/>
              <a:t>TƯơng tự như quan hệ thông thường, quan hệ trong polymorphic cũng có 1-1,n-n,1-n</a:t>
            </a:r>
          </a:p>
        </p:txBody>
      </p:sp>
    </p:spTree>
    <p:extLst>
      <p:ext uri="{BB962C8B-B14F-4D97-AF65-F5344CB8AC3E}">
        <p14:creationId xmlns:p14="http://schemas.microsoft.com/office/powerpoint/2010/main" val="181498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CD84-DA96-3E4D-BC41-09DDC2832B50}"/>
              </a:ext>
            </a:extLst>
          </p:cNvPr>
          <p:cNvSpPr>
            <a:spLocks noGrp="1"/>
          </p:cNvSpPr>
          <p:nvPr>
            <p:ph type="title"/>
          </p:nvPr>
        </p:nvSpPr>
        <p:spPr/>
        <p:txBody>
          <a:bodyPr/>
          <a:lstStyle/>
          <a:p>
            <a:r>
              <a:rPr lang="en-VN" dirty="0"/>
              <a:t>Cấu hình quan hệ 1-1 trong polymorphic</a:t>
            </a:r>
          </a:p>
        </p:txBody>
      </p:sp>
      <p:sp>
        <p:nvSpPr>
          <p:cNvPr id="6" name="Content Placeholder 5">
            <a:extLst>
              <a:ext uri="{FF2B5EF4-FFF2-40B4-BE49-F238E27FC236}">
                <a16:creationId xmlns:a16="http://schemas.microsoft.com/office/drawing/2014/main" id="{FA1286A8-D530-B646-82A1-4465BCABF5A6}"/>
              </a:ext>
            </a:extLst>
          </p:cNvPr>
          <p:cNvSpPr>
            <a:spLocks noGrp="1"/>
          </p:cNvSpPr>
          <p:nvPr>
            <p:ph idx="1"/>
          </p:nvPr>
        </p:nvSpPr>
        <p:spPr>
          <a:xfrm>
            <a:off x="827424" y="2315887"/>
            <a:ext cx="10554574" cy="3636511"/>
          </a:xfrm>
        </p:spPr>
        <p:txBody>
          <a:bodyPr/>
          <a:lstStyle/>
          <a:p>
            <a:r>
              <a:rPr lang="en-VN" dirty="0"/>
              <a:t>Trước khi cấu hình được polymorphic 1-1 thì ở bảng dùng chung phải cung cấp thêm hai cột có quy tăc như sau “tenmodelable_type” và “tenmodelable_id”</a:t>
            </a:r>
          </a:p>
          <a:p>
            <a:r>
              <a:rPr lang="en-US" dirty="0"/>
              <a:t>C</a:t>
            </a:r>
            <a:r>
              <a:rPr lang="en-VN" dirty="0"/>
              <a:t>ột ”tenmodelabe_type” sẽ lữu trữ kiểu của của model và ”tenmodelable_id” sẽ lưu trữ id của trường liên quan</a:t>
            </a:r>
          </a:p>
          <a:p>
            <a:r>
              <a:rPr lang="en-VN" dirty="0"/>
              <a:t>Tại model ở bảng dùng chung ta sử dụng hàm morphTo() ở trong một hàm quan hệ được đặt  tên theo quy tắc “tenmodelabe”</a:t>
            </a:r>
          </a:p>
          <a:p>
            <a:r>
              <a:rPr lang="en-VN" dirty="0"/>
              <a:t>Tại model liên quan ta gọi hàm morphOne() trong hàm quan hệ, hàm morphOne() nhận vào 2 tham số lần lượt là (tên model bảng dùng chung,”tenmodelabe”)</a:t>
            </a:r>
          </a:p>
        </p:txBody>
      </p:sp>
    </p:spTree>
    <p:extLst>
      <p:ext uri="{BB962C8B-B14F-4D97-AF65-F5344CB8AC3E}">
        <p14:creationId xmlns:p14="http://schemas.microsoft.com/office/powerpoint/2010/main" val="17927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B459-5D05-0948-BF35-7795D805000F}"/>
              </a:ext>
            </a:extLst>
          </p:cNvPr>
          <p:cNvSpPr>
            <a:spLocks noGrp="1"/>
          </p:cNvSpPr>
          <p:nvPr>
            <p:ph type="title"/>
          </p:nvPr>
        </p:nvSpPr>
        <p:spPr/>
        <p:txBody>
          <a:bodyPr/>
          <a:lstStyle/>
          <a:p>
            <a:r>
              <a:rPr lang="en-VN" dirty="0"/>
              <a:t>Cấu hình quan hệ 1-n trong polymorphic</a:t>
            </a:r>
          </a:p>
        </p:txBody>
      </p:sp>
      <p:sp>
        <p:nvSpPr>
          <p:cNvPr id="3" name="Content Placeholder 2">
            <a:extLst>
              <a:ext uri="{FF2B5EF4-FFF2-40B4-BE49-F238E27FC236}">
                <a16:creationId xmlns:a16="http://schemas.microsoft.com/office/drawing/2014/main" id="{DD95CDA4-9D32-D44A-99F1-11D2B8578B1E}"/>
              </a:ext>
            </a:extLst>
          </p:cNvPr>
          <p:cNvSpPr>
            <a:spLocks noGrp="1"/>
          </p:cNvSpPr>
          <p:nvPr>
            <p:ph idx="1"/>
          </p:nvPr>
        </p:nvSpPr>
        <p:spPr>
          <a:xfrm>
            <a:off x="809999" y="2390238"/>
            <a:ext cx="10571999" cy="668397"/>
          </a:xfrm>
        </p:spPr>
        <p:txBody>
          <a:bodyPr/>
          <a:lstStyle/>
          <a:p>
            <a:r>
              <a:rPr lang="en-US" dirty="0" err="1"/>
              <a:t>Cách</a:t>
            </a:r>
            <a:r>
              <a:rPr lang="en-US" dirty="0"/>
              <a:t> </a:t>
            </a:r>
            <a:r>
              <a:rPr lang="en-US" dirty="0" err="1"/>
              <a:t>cấu</a:t>
            </a:r>
            <a:r>
              <a:rPr lang="en-US" dirty="0"/>
              <a:t> </a:t>
            </a:r>
            <a:r>
              <a:rPr lang="en-US" dirty="0" err="1"/>
              <a:t>hình</a:t>
            </a:r>
            <a:r>
              <a:rPr lang="en-US" dirty="0"/>
              <a:t> </a:t>
            </a:r>
            <a:r>
              <a:rPr lang="en-US" dirty="0" err="1"/>
              <a:t>cũng</a:t>
            </a:r>
            <a:r>
              <a:rPr lang="en-US" dirty="0"/>
              <a:t> </a:t>
            </a:r>
            <a:r>
              <a:rPr lang="en-US" dirty="0" err="1"/>
              <a:t>giống</a:t>
            </a:r>
            <a:r>
              <a:rPr lang="en-US" dirty="0"/>
              <a:t> </a:t>
            </a:r>
            <a:r>
              <a:rPr lang="en-US" dirty="0" err="1"/>
              <a:t>như</a:t>
            </a:r>
            <a:r>
              <a:rPr lang="en-US" dirty="0"/>
              <a:t> </a:t>
            </a:r>
            <a:r>
              <a:rPr lang="en-US" dirty="0" err="1"/>
              <a:t>quan</a:t>
            </a:r>
            <a:r>
              <a:rPr lang="en-US" dirty="0"/>
              <a:t> </a:t>
            </a:r>
            <a:r>
              <a:rPr lang="en-US" dirty="0" err="1"/>
              <a:t>hệ</a:t>
            </a:r>
            <a:r>
              <a:rPr lang="en-US" dirty="0"/>
              <a:t> 1-1 </a:t>
            </a:r>
            <a:r>
              <a:rPr lang="en-US" dirty="0" err="1"/>
              <a:t>nhưng</a:t>
            </a:r>
            <a:r>
              <a:rPr lang="en-US" dirty="0"/>
              <a:t> </a:t>
            </a:r>
            <a:r>
              <a:rPr lang="en-US" dirty="0" err="1"/>
              <a:t>ở</a:t>
            </a:r>
            <a:r>
              <a:rPr lang="en-US" dirty="0"/>
              <a:t> model </a:t>
            </a:r>
            <a:r>
              <a:rPr lang="en-US" dirty="0" err="1"/>
              <a:t>liên</a:t>
            </a:r>
            <a:r>
              <a:rPr lang="en-US" dirty="0"/>
              <a:t> </a:t>
            </a:r>
            <a:r>
              <a:rPr lang="en-US" dirty="0" err="1"/>
              <a:t>quan</a:t>
            </a:r>
            <a:r>
              <a:rPr lang="en-US" dirty="0"/>
              <a:t> ta </a:t>
            </a:r>
            <a:r>
              <a:rPr lang="en-US" dirty="0" err="1"/>
              <a:t>gọi</a:t>
            </a:r>
            <a:r>
              <a:rPr lang="en-US" dirty="0"/>
              <a:t> </a:t>
            </a:r>
            <a:r>
              <a:rPr lang="en-US" dirty="0" err="1"/>
              <a:t>hàm</a:t>
            </a:r>
            <a:r>
              <a:rPr lang="en-US" dirty="0"/>
              <a:t> </a:t>
            </a:r>
            <a:r>
              <a:rPr lang="en-US" dirty="0" err="1"/>
              <a:t>morphMany</a:t>
            </a:r>
            <a:r>
              <a:rPr lang="en-US" dirty="0"/>
              <a:t> </a:t>
            </a:r>
            <a:r>
              <a:rPr lang="en-US" dirty="0" err="1"/>
              <a:t>thay</a:t>
            </a:r>
            <a:r>
              <a:rPr lang="en-US" dirty="0"/>
              <a:t> </a:t>
            </a:r>
            <a:r>
              <a:rPr lang="en-US" dirty="0" err="1"/>
              <a:t>vì</a:t>
            </a:r>
            <a:r>
              <a:rPr lang="en-US" dirty="0"/>
              <a:t> </a:t>
            </a:r>
            <a:r>
              <a:rPr lang="en-US" dirty="0" err="1"/>
              <a:t>morphOne</a:t>
            </a:r>
            <a:endParaRPr lang="en-VN" dirty="0"/>
          </a:p>
        </p:txBody>
      </p:sp>
    </p:spTree>
    <p:extLst>
      <p:ext uri="{BB962C8B-B14F-4D97-AF65-F5344CB8AC3E}">
        <p14:creationId xmlns:p14="http://schemas.microsoft.com/office/powerpoint/2010/main" val="90525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A503-43B6-6845-BFD0-1599EBF006DF}"/>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1BB590BA-897B-2548-BA5E-49B0FA884837}"/>
              </a:ext>
            </a:extLst>
          </p:cNvPr>
          <p:cNvSpPr>
            <a:spLocks noGrp="1"/>
          </p:cNvSpPr>
          <p:nvPr>
            <p:ph idx="1"/>
          </p:nvPr>
        </p:nvSpPr>
        <p:spPr/>
        <p:txBody>
          <a:bodyPr/>
          <a:lstStyle/>
          <a:p>
            <a:r>
              <a:rPr lang="en-VN" dirty="0"/>
              <a:t>Phân trang </a:t>
            </a:r>
          </a:p>
          <a:p>
            <a:r>
              <a:rPr lang="en-VN" dirty="0"/>
              <a:t>Cấu hình relationship trong ORM</a:t>
            </a:r>
          </a:p>
          <a:p>
            <a:r>
              <a:rPr lang="en-VN" dirty="0"/>
              <a:t>Tìm hiểu cấu hình polymorphic</a:t>
            </a:r>
          </a:p>
        </p:txBody>
      </p:sp>
    </p:spTree>
    <p:extLst>
      <p:ext uri="{BB962C8B-B14F-4D97-AF65-F5344CB8AC3E}">
        <p14:creationId xmlns:p14="http://schemas.microsoft.com/office/powerpoint/2010/main" val="365985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2125-BF5B-FD4F-8DB9-0071F9CF266B}"/>
              </a:ext>
            </a:extLst>
          </p:cNvPr>
          <p:cNvSpPr>
            <a:spLocks noGrp="1"/>
          </p:cNvSpPr>
          <p:nvPr>
            <p:ph type="title"/>
          </p:nvPr>
        </p:nvSpPr>
        <p:spPr/>
        <p:txBody>
          <a:bodyPr/>
          <a:lstStyle/>
          <a:p>
            <a:r>
              <a:rPr lang="en-VN" dirty="0"/>
              <a:t>Cấu hình n-n trong Polymorphic</a:t>
            </a:r>
          </a:p>
        </p:txBody>
      </p:sp>
      <p:sp>
        <p:nvSpPr>
          <p:cNvPr id="3" name="Content Placeholder 2">
            <a:extLst>
              <a:ext uri="{FF2B5EF4-FFF2-40B4-BE49-F238E27FC236}">
                <a16:creationId xmlns:a16="http://schemas.microsoft.com/office/drawing/2014/main" id="{D5C8989E-20AB-FB4D-953B-86C3EA52959E}"/>
              </a:ext>
            </a:extLst>
          </p:cNvPr>
          <p:cNvSpPr>
            <a:spLocks noGrp="1"/>
          </p:cNvSpPr>
          <p:nvPr>
            <p:ph idx="1"/>
          </p:nvPr>
        </p:nvSpPr>
        <p:spPr/>
        <p:txBody>
          <a:bodyPr/>
          <a:lstStyle/>
          <a:p>
            <a:r>
              <a:rPr lang="en-VN" dirty="0"/>
              <a:t>Cấu hình n-n phức tạp hơn một chút, lúc này ở bảng trục sẽ chứa hai cột “tenmodelable_type” và “tenmodelable_id”,</a:t>
            </a:r>
          </a:p>
          <a:p>
            <a:r>
              <a:rPr lang="en-VN" dirty="0"/>
              <a:t>Tại hai Model muốn dùng chung Model còn lại, trong hàm quan hệ ta gọi hàm morpToMany(), hàm này nhận vào hai tham số (Tên của Model dùng chung, tenmodelable)</a:t>
            </a:r>
          </a:p>
          <a:p>
            <a:r>
              <a:rPr lang="en-VN" dirty="0"/>
              <a:t>Tại bảng dùng chung, ở hàm quan hệ gọi hàm morphByMany(), hàm này nhận vào hai tham số là (Tên của model của bảng chính, “tenmodelable”)</a:t>
            </a:r>
          </a:p>
        </p:txBody>
      </p:sp>
    </p:spTree>
    <p:extLst>
      <p:ext uri="{BB962C8B-B14F-4D97-AF65-F5344CB8AC3E}">
        <p14:creationId xmlns:p14="http://schemas.microsoft.com/office/powerpoint/2010/main" val="375657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93C7-CA63-1C42-8A32-0BE6D9D74274}"/>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9750845D-80F9-AD48-9FD4-3FDC58BA7978}"/>
              </a:ext>
            </a:extLst>
          </p:cNvPr>
          <p:cNvSpPr>
            <a:spLocks noGrp="1"/>
          </p:cNvSpPr>
          <p:nvPr>
            <p:ph idx="1"/>
          </p:nvPr>
        </p:nvSpPr>
        <p:spPr/>
        <p:txBody>
          <a:bodyPr/>
          <a:lstStyle/>
          <a:p>
            <a:r>
              <a:rPr lang="en-VN" dirty="0"/>
              <a:t>Phân trang </a:t>
            </a:r>
          </a:p>
          <a:p>
            <a:r>
              <a:rPr lang="en-VN" dirty="0"/>
              <a:t>Cấu hình relationship trong ORM</a:t>
            </a:r>
          </a:p>
          <a:p>
            <a:r>
              <a:rPr lang="en-VN" dirty="0"/>
              <a:t>Tìm hiểu cấu hình polymorphic</a:t>
            </a:r>
          </a:p>
        </p:txBody>
      </p:sp>
    </p:spTree>
    <p:extLst>
      <p:ext uri="{BB962C8B-B14F-4D97-AF65-F5344CB8AC3E}">
        <p14:creationId xmlns:p14="http://schemas.microsoft.com/office/powerpoint/2010/main" val="46603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B0E8-DA1E-7246-B629-FE38B9EA6A75}"/>
              </a:ext>
            </a:extLst>
          </p:cNvPr>
          <p:cNvSpPr>
            <a:spLocks noGrp="1"/>
          </p:cNvSpPr>
          <p:nvPr>
            <p:ph type="title"/>
          </p:nvPr>
        </p:nvSpPr>
        <p:spPr/>
        <p:txBody>
          <a:bodyPr/>
          <a:lstStyle/>
          <a:p>
            <a:r>
              <a:rPr lang="en-VN" dirty="0"/>
              <a:t>Phân trang trong Laravel</a:t>
            </a:r>
          </a:p>
        </p:txBody>
      </p:sp>
      <p:sp>
        <p:nvSpPr>
          <p:cNvPr id="3" name="Content Placeholder 2">
            <a:extLst>
              <a:ext uri="{FF2B5EF4-FFF2-40B4-BE49-F238E27FC236}">
                <a16:creationId xmlns:a16="http://schemas.microsoft.com/office/drawing/2014/main" id="{271012C9-90AE-8540-9125-50F129A5F62F}"/>
              </a:ext>
            </a:extLst>
          </p:cNvPr>
          <p:cNvSpPr>
            <a:spLocks noGrp="1"/>
          </p:cNvSpPr>
          <p:nvPr>
            <p:ph idx="1"/>
          </p:nvPr>
        </p:nvSpPr>
        <p:spPr/>
        <p:txBody>
          <a:bodyPr/>
          <a:lstStyle/>
          <a:p>
            <a:r>
              <a:rPr lang="en-VN" dirty="0"/>
              <a:t>Phân trang là nghiệp vụ mà bất kỳ website hay ứng dụng nào có lượng dữ liệu lớn đều cần phải có</a:t>
            </a:r>
          </a:p>
          <a:p>
            <a:r>
              <a:rPr lang="en-VN" dirty="0"/>
              <a:t>Để phân trong trong website PHP &amp; Mysql ta sử dụng thuật toán phân trang kết hợp với câu lệnh LIMIT </a:t>
            </a:r>
          </a:p>
          <a:p>
            <a:r>
              <a:rPr lang="en-VN" dirty="0"/>
              <a:t>Trong laravel, việc phân trang rất đơn giản nhờ cơ chế đồng bộ giữa DB và views</a:t>
            </a:r>
          </a:p>
        </p:txBody>
      </p:sp>
    </p:spTree>
    <p:extLst>
      <p:ext uri="{BB962C8B-B14F-4D97-AF65-F5344CB8AC3E}">
        <p14:creationId xmlns:p14="http://schemas.microsoft.com/office/powerpoint/2010/main" val="7503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75C382F-9FE6-1747-8006-3F4605BB477F}"/>
              </a:ext>
            </a:extLst>
          </p:cNvPr>
          <p:cNvSpPr>
            <a:spLocks noGrp="1"/>
          </p:cNvSpPr>
          <p:nvPr>
            <p:ph type="title"/>
          </p:nvPr>
        </p:nvSpPr>
        <p:spPr/>
        <p:txBody>
          <a:bodyPr/>
          <a:lstStyle/>
          <a:p>
            <a:r>
              <a:rPr lang="en-VN" dirty="0"/>
              <a:t>Phân trang trong Laravel</a:t>
            </a:r>
          </a:p>
        </p:txBody>
      </p:sp>
      <p:sp>
        <p:nvSpPr>
          <p:cNvPr id="12" name="Content Placeholder 11">
            <a:extLst>
              <a:ext uri="{FF2B5EF4-FFF2-40B4-BE49-F238E27FC236}">
                <a16:creationId xmlns:a16="http://schemas.microsoft.com/office/drawing/2014/main" id="{E7EC2C10-2DDB-2F44-89E4-924A7E66E3F7}"/>
              </a:ext>
            </a:extLst>
          </p:cNvPr>
          <p:cNvSpPr>
            <a:spLocks noGrp="1"/>
          </p:cNvSpPr>
          <p:nvPr>
            <p:ph idx="1"/>
          </p:nvPr>
        </p:nvSpPr>
        <p:spPr/>
        <p:txBody>
          <a:bodyPr/>
          <a:lstStyle/>
          <a:p>
            <a:r>
              <a:rPr lang="en-VN" dirty="0"/>
              <a:t>Để phân trang trong Laravel ta sử dụng lệnh paginate()</a:t>
            </a:r>
          </a:p>
          <a:p>
            <a:r>
              <a:rPr lang="en-VN" dirty="0"/>
              <a:t>Lệnh này được gọi ở query builder hoặc trong ORM, lệnh này nhận vào tham số là số bản ghi bạn muốn hiển thị trên một trang. Ví dụ </a:t>
            </a:r>
          </a:p>
          <a:p>
            <a:endParaRPr lang="en-VN" dirty="0"/>
          </a:p>
        </p:txBody>
      </p:sp>
      <p:pic>
        <p:nvPicPr>
          <p:cNvPr id="13" name="Picture 12">
            <a:extLst>
              <a:ext uri="{FF2B5EF4-FFF2-40B4-BE49-F238E27FC236}">
                <a16:creationId xmlns:a16="http://schemas.microsoft.com/office/drawing/2014/main" id="{8EB33F95-B1C3-7444-9B8E-AC2B1587DF22}"/>
              </a:ext>
            </a:extLst>
          </p:cNvPr>
          <p:cNvPicPr>
            <a:picLocks noChangeAspect="1"/>
          </p:cNvPicPr>
          <p:nvPr/>
        </p:nvPicPr>
        <p:blipFill>
          <a:blip r:embed="rId2"/>
          <a:stretch>
            <a:fillRect/>
          </a:stretch>
        </p:blipFill>
        <p:spPr>
          <a:xfrm>
            <a:off x="818712" y="4439298"/>
            <a:ext cx="11013885" cy="1514990"/>
          </a:xfrm>
          <a:prstGeom prst="rect">
            <a:avLst/>
          </a:prstGeom>
        </p:spPr>
      </p:pic>
    </p:spTree>
    <p:extLst>
      <p:ext uri="{BB962C8B-B14F-4D97-AF65-F5344CB8AC3E}">
        <p14:creationId xmlns:p14="http://schemas.microsoft.com/office/powerpoint/2010/main" val="151489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E498-7F53-254D-8F3E-95F6045D2371}"/>
              </a:ext>
            </a:extLst>
          </p:cNvPr>
          <p:cNvSpPr>
            <a:spLocks noGrp="1"/>
          </p:cNvSpPr>
          <p:nvPr>
            <p:ph type="title"/>
          </p:nvPr>
        </p:nvSpPr>
        <p:spPr/>
        <p:txBody>
          <a:bodyPr/>
          <a:lstStyle/>
          <a:p>
            <a:r>
              <a:rPr lang="en-VN" dirty="0"/>
              <a:t>Hiển thị giao diện số trang</a:t>
            </a:r>
          </a:p>
        </p:txBody>
      </p:sp>
      <p:sp>
        <p:nvSpPr>
          <p:cNvPr id="3" name="Content Placeholder 2">
            <a:extLst>
              <a:ext uri="{FF2B5EF4-FFF2-40B4-BE49-F238E27FC236}">
                <a16:creationId xmlns:a16="http://schemas.microsoft.com/office/drawing/2014/main" id="{C8467759-7A82-3B40-9010-D69C89B9C4A4}"/>
              </a:ext>
            </a:extLst>
          </p:cNvPr>
          <p:cNvSpPr>
            <a:spLocks noGrp="1"/>
          </p:cNvSpPr>
          <p:nvPr>
            <p:ph idx="1"/>
          </p:nvPr>
        </p:nvSpPr>
        <p:spPr>
          <a:xfrm>
            <a:off x="1343608" y="2222288"/>
            <a:ext cx="10029678" cy="970450"/>
          </a:xfrm>
        </p:spPr>
        <p:txBody>
          <a:bodyPr>
            <a:normAutofit lnSpcReduction="10000"/>
          </a:bodyPr>
          <a:lstStyle/>
          <a:p>
            <a:r>
              <a:rPr lang="en-VN" dirty="0"/>
              <a:t>Khi sử dụng hàm paginate, laravel sẽ trả về cho ta một collection, trong collection này có một hàm links trả về giao diện đánh số trang, ta chỉ việc gọi hàm này trong phép nội suy ở blade, mặc định giao diện này sẽ cài đặt tailwind CSS </a:t>
            </a:r>
          </a:p>
          <a:p>
            <a:endParaRPr lang="en-VN" dirty="0"/>
          </a:p>
        </p:txBody>
      </p:sp>
      <p:pic>
        <p:nvPicPr>
          <p:cNvPr id="4" name="Picture 3">
            <a:extLst>
              <a:ext uri="{FF2B5EF4-FFF2-40B4-BE49-F238E27FC236}">
                <a16:creationId xmlns:a16="http://schemas.microsoft.com/office/drawing/2014/main" id="{58CE9EEB-2391-2F47-BE8B-A399A7E62377}"/>
              </a:ext>
            </a:extLst>
          </p:cNvPr>
          <p:cNvPicPr>
            <a:picLocks noChangeAspect="1"/>
          </p:cNvPicPr>
          <p:nvPr/>
        </p:nvPicPr>
        <p:blipFill>
          <a:blip r:embed="rId2"/>
          <a:stretch>
            <a:fillRect/>
          </a:stretch>
        </p:blipFill>
        <p:spPr>
          <a:xfrm>
            <a:off x="1479549" y="3267562"/>
            <a:ext cx="4616450" cy="3143250"/>
          </a:xfrm>
          <a:prstGeom prst="rect">
            <a:avLst/>
          </a:prstGeom>
        </p:spPr>
      </p:pic>
    </p:spTree>
    <p:extLst>
      <p:ext uri="{BB962C8B-B14F-4D97-AF65-F5344CB8AC3E}">
        <p14:creationId xmlns:p14="http://schemas.microsoft.com/office/powerpoint/2010/main" val="11784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CF0-9D50-5A45-A906-CEC221333933}"/>
              </a:ext>
            </a:extLst>
          </p:cNvPr>
          <p:cNvSpPr>
            <a:spLocks noGrp="1"/>
          </p:cNvSpPr>
          <p:nvPr>
            <p:ph type="title"/>
          </p:nvPr>
        </p:nvSpPr>
        <p:spPr/>
        <p:txBody>
          <a:bodyPr/>
          <a:lstStyle/>
          <a:p>
            <a:r>
              <a:rPr lang="en-VN" dirty="0"/>
              <a:t>Thêm query string vào link phân trang</a:t>
            </a:r>
          </a:p>
        </p:txBody>
      </p:sp>
      <p:sp>
        <p:nvSpPr>
          <p:cNvPr id="3" name="Content Placeholder 2">
            <a:extLst>
              <a:ext uri="{FF2B5EF4-FFF2-40B4-BE49-F238E27FC236}">
                <a16:creationId xmlns:a16="http://schemas.microsoft.com/office/drawing/2014/main" id="{879E658F-D4E4-A142-994F-1AC5837B408E}"/>
              </a:ext>
            </a:extLst>
          </p:cNvPr>
          <p:cNvSpPr>
            <a:spLocks noGrp="1"/>
          </p:cNvSpPr>
          <p:nvPr>
            <p:ph idx="1"/>
          </p:nvPr>
        </p:nvSpPr>
        <p:spPr>
          <a:xfrm>
            <a:off x="801288" y="2222287"/>
            <a:ext cx="10571998" cy="763509"/>
          </a:xfrm>
        </p:spPr>
        <p:txBody>
          <a:bodyPr/>
          <a:lstStyle/>
          <a:p>
            <a:r>
              <a:rPr lang="en-VN" dirty="0"/>
              <a:t>Ta có thể dễ dàng thêm các query string vào các link của phân trang bằng câu lệnh sau </a:t>
            </a:r>
          </a:p>
          <a:p>
            <a:endParaRPr lang="en-VN" dirty="0"/>
          </a:p>
        </p:txBody>
      </p:sp>
      <p:sp>
        <p:nvSpPr>
          <p:cNvPr id="4" name="Rounded Rectangle 3">
            <a:extLst>
              <a:ext uri="{FF2B5EF4-FFF2-40B4-BE49-F238E27FC236}">
                <a16:creationId xmlns:a16="http://schemas.microsoft.com/office/drawing/2014/main" id="{0C1AC3C4-7121-764D-9BEA-3A0816CFF4E6}"/>
              </a:ext>
            </a:extLst>
          </p:cNvPr>
          <p:cNvSpPr/>
          <p:nvPr/>
        </p:nvSpPr>
        <p:spPr>
          <a:xfrm>
            <a:off x="818714" y="2808514"/>
            <a:ext cx="8733454"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$collection-&gt;appends([‘key_’=‘name_1’,’key_2’=&gt;’name_2’])</a:t>
            </a:r>
          </a:p>
        </p:txBody>
      </p:sp>
      <p:sp>
        <p:nvSpPr>
          <p:cNvPr id="5" name="Content Placeholder 2">
            <a:extLst>
              <a:ext uri="{FF2B5EF4-FFF2-40B4-BE49-F238E27FC236}">
                <a16:creationId xmlns:a16="http://schemas.microsoft.com/office/drawing/2014/main" id="{BE569B18-8BDB-8749-83A4-3A4526976F9F}"/>
              </a:ext>
            </a:extLst>
          </p:cNvPr>
          <p:cNvSpPr txBox="1">
            <a:spLocks/>
          </p:cNvSpPr>
          <p:nvPr/>
        </p:nvSpPr>
        <p:spPr>
          <a:xfrm>
            <a:off x="692431" y="4253957"/>
            <a:ext cx="10571998" cy="76350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Trong trường hợp bạn muốn lấy toàn bộ query string của request hiện tại để đưa vào các link phân trang thì sử dụng lệnh sau </a:t>
            </a:r>
          </a:p>
        </p:txBody>
      </p:sp>
      <p:sp>
        <p:nvSpPr>
          <p:cNvPr id="6" name="Rounded Rectangle 5">
            <a:extLst>
              <a:ext uri="{FF2B5EF4-FFF2-40B4-BE49-F238E27FC236}">
                <a16:creationId xmlns:a16="http://schemas.microsoft.com/office/drawing/2014/main" id="{E86C987E-65D4-4245-9FF7-28FA236DC625}"/>
              </a:ext>
            </a:extLst>
          </p:cNvPr>
          <p:cNvSpPr/>
          <p:nvPr/>
        </p:nvSpPr>
        <p:spPr>
          <a:xfrm>
            <a:off x="810000" y="5169841"/>
            <a:ext cx="8733454"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$collection-&gt;</a:t>
            </a:r>
            <a:r>
              <a:rPr lang="en-US" dirty="0" err="1"/>
              <a:t>withQueryString</a:t>
            </a:r>
            <a:r>
              <a:rPr lang="en-US" dirty="0"/>
              <a:t>();</a:t>
            </a:r>
            <a:endParaRPr lang="en-VN" dirty="0"/>
          </a:p>
        </p:txBody>
      </p:sp>
    </p:spTree>
    <p:extLst>
      <p:ext uri="{BB962C8B-B14F-4D97-AF65-F5344CB8AC3E}">
        <p14:creationId xmlns:p14="http://schemas.microsoft.com/office/powerpoint/2010/main" val="168429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8195-78A7-FB4B-A123-6636260578B1}"/>
              </a:ext>
            </a:extLst>
          </p:cNvPr>
          <p:cNvSpPr>
            <a:spLocks noGrp="1"/>
          </p:cNvSpPr>
          <p:nvPr>
            <p:ph type="title"/>
          </p:nvPr>
        </p:nvSpPr>
        <p:spPr/>
        <p:txBody>
          <a:bodyPr/>
          <a:lstStyle/>
          <a:p>
            <a:r>
              <a:rPr lang="en-VN" dirty="0"/>
              <a:t>Tuỳ chỉnh giao diện phân trang</a:t>
            </a:r>
          </a:p>
        </p:txBody>
      </p:sp>
      <p:sp>
        <p:nvSpPr>
          <p:cNvPr id="3" name="Content Placeholder 2">
            <a:extLst>
              <a:ext uri="{FF2B5EF4-FFF2-40B4-BE49-F238E27FC236}">
                <a16:creationId xmlns:a16="http://schemas.microsoft.com/office/drawing/2014/main" id="{D326467B-74E7-8047-806B-80D88A25A34F}"/>
              </a:ext>
            </a:extLst>
          </p:cNvPr>
          <p:cNvSpPr>
            <a:spLocks noGrp="1"/>
          </p:cNvSpPr>
          <p:nvPr>
            <p:ph idx="1"/>
          </p:nvPr>
        </p:nvSpPr>
        <p:spPr/>
        <p:txBody>
          <a:bodyPr/>
          <a:lstStyle/>
          <a:p>
            <a:r>
              <a:rPr lang="en-VN" dirty="0"/>
              <a:t>Mặc định giao diện phân trang sinh ra sẽ mang cấu trúc của tailwindCSS, trong trường hợp bạn muốn sử dụng giao diện phân trang của bootstrap thì tại AppServiceProvider class có thể gọi lệnh sau trong boot method</a:t>
            </a:r>
          </a:p>
          <a:p>
            <a:endParaRPr lang="en-VN" dirty="0"/>
          </a:p>
        </p:txBody>
      </p:sp>
      <p:pic>
        <p:nvPicPr>
          <p:cNvPr id="5" name="Picture 4">
            <a:extLst>
              <a:ext uri="{FF2B5EF4-FFF2-40B4-BE49-F238E27FC236}">
                <a16:creationId xmlns:a16="http://schemas.microsoft.com/office/drawing/2014/main" id="{D87CC4F0-6472-9443-B4E1-1DE118E17535}"/>
              </a:ext>
            </a:extLst>
          </p:cNvPr>
          <p:cNvPicPr>
            <a:picLocks noChangeAspect="1"/>
          </p:cNvPicPr>
          <p:nvPr/>
        </p:nvPicPr>
        <p:blipFill>
          <a:blip r:embed="rId2"/>
          <a:stretch>
            <a:fillRect/>
          </a:stretch>
        </p:blipFill>
        <p:spPr>
          <a:xfrm>
            <a:off x="925026" y="4455012"/>
            <a:ext cx="8102600" cy="1955800"/>
          </a:xfrm>
          <a:prstGeom prst="rect">
            <a:avLst/>
          </a:prstGeom>
        </p:spPr>
      </p:pic>
    </p:spTree>
    <p:extLst>
      <p:ext uri="{BB962C8B-B14F-4D97-AF65-F5344CB8AC3E}">
        <p14:creationId xmlns:p14="http://schemas.microsoft.com/office/powerpoint/2010/main" val="238209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0EB3-D5F7-EE43-941C-779E71B860BB}"/>
              </a:ext>
            </a:extLst>
          </p:cNvPr>
          <p:cNvSpPr>
            <a:spLocks noGrp="1"/>
          </p:cNvSpPr>
          <p:nvPr>
            <p:ph type="title"/>
          </p:nvPr>
        </p:nvSpPr>
        <p:spPr/>
        <p:txBody>
          <a:bodyPr/>
          <a:lstStyle/>
          <a:p>
            <a:r>
              <a:rPr lang="en-VN" dirty="0"/>
              <a:t>Tuỳ chỉnh giao diện phân trang</a:t>
            </a:r>
          </a:p>
        </p:txBody>
      </p:sp>
      <p:sp>
        <p:nvSpPr>
          <p:cNvPr id="3" name="Content Placeholder 2">
            <a:extLst>
              <a:ext uri="{FF2B5EF4-FFF2-40B4-BE49-F238E27FC236}">
                <a16:creationId xmlns:a16="http://schemas.microsoft.com/office/drawing/2014/main" id="{0614A5AC-CEC5-E84F-A9BB-0A8976BBC15D}"/>
              </a:ext>
            </a:extLst>
          </p:cNvPr>
          <p:cNvSpPr>
            <a:spLocks noGrp="1"/>
          </p:cNvSpPr>
          <p:nvPr>
            <p:ph idx="1"/>
          </p:nvPr>
        </p:nvSpPr>
        <p:spPr>
          <a:xfrm>
            <a:off x="962400" y="3489649"/>
            <a:ext cx="10682204" cy="1345209"/>
          </a:xfrm>
        </p:spPr>
        <p:txBody>
          <a:bodyPr>
            <a:normAutofit/>
          </a:bodyPr>
          <a:lstStyle/>
          <a:p>
            <a:r>
              <a:rPr lang="en-VN" dirty="0"/>
              <a:t>Tuy nhiên cách dễ nhất để tuỳ chỉnh giao diện phân trang là tạo ra một bản copy của giao diện có sẵn rồi tuỳ chỉnh lại theo ý mình, để copy một giao diện phân trang có sẵn từ Laravel ta sử dụng lệnh sau</a:t>
            </a:r>
          </a:p>
        </p:txBody>
      </p:sp>
      <p:pic>
        <p:nvPicPr>
          <p:cNvPr id="6" name="Picture 5">
            <a:extLst>
              <a:ext uri="{FF2B5EF4-FFF2-40B4-BE49-F238E27FC236}">
                <a16:creationId xmlns:a16="http://schemas.microsoft.com/office/drawing/2014/main" id="{62F77407-8BF9-0F44-A3C0-DAD823D86D12}"/>
              </a:ext>
            </a:extLst>
          </p:cNvPr>
          <p:cNvPicPr>
            <a:picLocks noChangeAspect="1"/>
          </p:cNvPicPr>
          <p:nvPr/>
        </p:nvPicPr>
        <p:blipFill>
          <a:blip r:embed="rId2"/>
          <a:stretch>
            <a:fillRect/>
          </a:stretch>
        </p:blipFill>
        <p:spPr>
          <a:xfrm>
            <a:off x="911289" y="2981649"/>
            <a:ext cx="7010400" cy="508000"/>
          </a:xfrm>
          <a:prstGeom prst="rect">
            <a:avLst/>
          </a:prstGeom>
        </p:spPr>
      </p:pic>
      <p:sp>
        <p:nvSpPr>
          <p:cNvPr id="7" name="Content Placeholder 2">
            <a:extLst>
              <a:ext uri="{FF2B5EF4-FFF2-40B4-BE49-F238E27FC236}">
                <a16:creationId xmlns:a16="http://schemas.microsoft.com/office/drawing/2014/main" id="{032A2954-C4B1-CF42-A67F-483AFB540F02}"/>
              </a:ext>
            </a:extLst>
          </p:cNvPr>
          <p:cNvSpPr txBox="1">
            <a:spLocks/>
          </p:cNvSpPr>
          <p:nvPr/>
        </p:nvSpPr>
        <p:spPr>
          <a:xfrm>
            <a:off x="962400" y="2374688"/>
            <a:ext cx="10563286" cy="65154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a:t>Nếu như không muốn sử dụng sẵn giao diện phân trang của bootstrap, bạn có thể tự tạo giao diện của riêng mình và đưa nó vào hàm links() như sau</a:t>
            </a:r>
            <a:endParaRPr lang="en-VN" dirty="0"/>
          </a:p>
        </p:txBody>
      </p:sp>
      <p:sp>
        <p:nvSpPr>
          <p:cNvPr id="8" name="Rectangle 7">
            <a:extLst>
              <a:ext uri="{FF2B5EF4-FFF2-40B4-BE49-F238E27FC236}">
                <a16:creationId xmlns:a16="http://schemas.microsoft.com/office/drawing/2014/main" id="{1188A91A-1D20-8843-9C49-7EE09796BC83}"/>
              </a:ext>
            </a:extLst>
          </p:cNvPr>
          <p:cNvSpPr/>
          <p:nvPr/>
        </p:nvSpPr>
        <p:spPr>
          <a:xfrm>
            <a:off x="1045029" y="4590241"/>
            <a:ext cx="8724122" cy="783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php artisan </a:t>
            </a:r>
            <a:r>
              <a:rPr lang="en-US" dirty="0" err="1"/>
              <a:t>vendor:publish</a:t>
            </a:r>
            <a:r>
              <a:rPr lang="en-US" dirty="0"/>
              <a:t> --tag=</a:t>
            </a:r>
            <a:r>
              <a:rPr lang="en-US" dirty="0" err="1"/>
              <a:t>laravel</a:t>
            </a:r>
            <a:r>
              <a:rPr lang="en-US" dirty="0"/>
              <a:t>-pagination</a:t>
            </a:r>
            <a:endParaRPr lang="en-VN" dirty="0"/>
          </a:p>
        </p:txBody>
      </p:sp>
      <p:sp>
        <p:nvSpPr>
          <p:cNvPr id="9" name="Content Placeholder 2">
            <a:extLst>
              <a:ext uri="{FF2B5EF4-FFF2-40B4-BE49-F238E27FC236}">
                <a16:creationId xmlns:a16="http://schemas.microsoft.com/office/drawing/2014/main" id="{A6C6154E-BC7E-DE4E-AD94-CDDCAEA7DC5B}"/>
              </a:ext>
            </a:extLst>
          </p:cNvPr>
          <p:cNvSpPr txBox="1">
            <a:spLocks/>
          </p:cNvSpPr>
          <p:nvPr/>
        </p:nvSpPr>
        <p:spPr>
          <a:xfrm>
            <a:off x="843482" y="5374013"/>
            <a:ext cx="10682204" cy="134520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Lệnh trên sẽ tạo một bản sao của giao diện phân trang và đặt trong thư mục resources/views/vendor/pagination, bạn chỉ việc vào đây để chỉnh sửa lại gd</a:t>
            </a:r>
          </a:p>
        </p:txBody>
      </p:sp>
    </p:spTree>
    <p:extLst>
      <p:ext uri="{BB962C8B-B14F-4D97-AF65-F5344CB8AC3E}">
        <p14:creationId xmlns:p14="http://schemas.microsoft.com/office/powerpoint/2010/main" val="228203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D2C9-F276-2E4B-95A9-DB0FBB8DBAE9}"/>
              </a:ext>
            </a:extLst>
          </p:cNvPr>
          <p:cNvSpPr>
            <a:spLocks noGrp="1"/>
          </p:cNvSpPr>
          <p:nvPr>
            <p:ph type="title"/>
          </p:nvPr>
        </p:nvSpPr>
        <p:spPr/>
        <p:txBody>
          <a:bodyPr/>
          <a:lstStyle/>
          <a:p>
            <a:r>
              <a:rPr lang="en-VN" dirty="0"/>
              <a:t>Tạo quan hệ trong ORM</a:t>
            </a:r>
          </a:p>
        </p:txBody>
      </p:sp>
      <p:sp>
        <p:nvSpPr>
          <p:cNvPr id="7" name="Content Placeholder 2">
            <a:extLst>
              <a:ext uri="{FF2B5EF4-FFF2-40B4-BE49-F238E27FC236}">
                <a16:creationId xmlns:a16="http://schemas.microsoft.com/office/drawing/2014/main" id="{74AE2A0C-7CA1-A04B-91AB-B1D0392DF399}"/>
              </a:ext>
            </a:extLst>
          </p:cNvPr>
          <p:cNvSpPr txBox="1">
            <a:spLocks/>
          </p:cNvSpPr>
          <p:nvPr/>
        </p:nvSpPr>
        <p:spPr>
          <a:xfrm>
            <a:off x="867336" y="2504245"/>
            <a:ext cx="10926558" cy="41298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VN" dirty="0"/>
              <a:t>Laravel hỗ trợ thể hiện các mối quan hệ giữa các bảng thành các mối quan hệ giữa các lớp trong ORM, các mối quan hệ gồm có </a:t>
            </a:r>
          </a:p>
          <a:p>
            <a:r>
              <a:rPr lang="en-VN" dirty="0"/>
              <a:t>One to One </a:t>
            </a:r>
          </a:p>
          <a:p>
            <a:r>
              <a:rPr lang="en-VN" dirty="0"/>
              <a:t>One To Many</a:t>
            </a:r>
          </a:p>
          <a:p>
            <a:r>
              <a:rPr lang="en-VN" dirty="0"/>
              <a:t>Many To Many</a:t>
            </a:r>
          </a:p>
          <a:p>
            <a:endParaRPr lang="en-VN" dirty="0"/>
          </a:p>
          <a:p>
            <a:endParaRPr lang="en-VN" dirty="0"/>
          </a:p>
        </p:txBody>
      </p:sp>
    </p:spTree>
    <p:extLst>
      <p:ext uri="{BB962C8B-B14F-4D97-AF65-F5344CB8AC3E}">
        <p14:creationId xmlns:p14="http://schemas.microsoft.com/office/powerpoint/2010/main" val="1722857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2442</TotalTime>
  <Words>1414</Words>
  <Application>Microsoft Macintosh PowerPoint</Application>
  <PresentationFormat>Widescreen</PresentationFormat>
  <Paragraphs>71</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Wingdings 2</vt:lpstr>
      <vt:lpstr>Quotable</vt:lpstr>
      <vt:lpstr>Laravel DB III (PHÂN TRANG, RELATIONSHIP)</vt:lpstr>
      <vt:lpstr>Tổng quan</vt:lpstr>
      <vt:lpstr>Phân trang trong Laravel</vt:lpstr>
      <vt:lpstr>Phân trang trong Laravel</vt:lpstr>
      <vt:lpstr>Hiển thị giao diện số trang</vt:lpstr>
      <vt:lpstr>Thêm query string vào link phân trang</vt:lpstr>
      <vt:lpstr>Tuỳ chỉnh giao diện phân trang</vt:lpstr>
      <vt:lpstr>Tuỳ chỉnh giao diện phân trang</vt:lpstr>
      <vt:lpstr>Tạo quan hệ trong ORM</vt:lpstr>
      <vt:lpstr>Cấu hình quan hệ One To One </vt:lpstr>
      <vt:lpstr>Cấu hình quan hệ one to one ngược</vt:lpstr>
      <vt:lpstr>Truy cập đến các model liên quan </vt:lpstr>
      <vt:lpstr>Cấu hình quan hệ one to many</vt:lpstr>
      <vt:lpstr>Cấu hình Many to One (inverse)</vt:lpstr>
      <vt:lpstr>Cấu hình quan hệ Many to Many</vt:lpstr>
      <vt:lpstr>Demo về cấu hình quan hệ n-n</vt:lpstr>
      <vt:lpstr>Cấu hình polymorphic</vt:lpstr>
      <vt:lpstr>Cấu hình quan hệ 1-1 trong polymorphic</vt:lpstr>
      <vt:lpstr>Cấu hình quan hệ 1-n trong polymorphic</vt:lpstr>
      <vt:lpstr>Cấu hình n-n trong Polymorphic</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631</cp:revision>
  <dcterms:created xsi:type="dcterms:W3CDTF">2020-06-22T11:31:44Z</dcterms:created>
  <dcterms:modified xsi:type="dcterms:W3CDTF">2021-07-27T14:24:40Z</dcterms:modified>
</cp:coreProperties>
</file>