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8.jpg" ContentType="image/png"/>
  <Override PartName="/ppt/media/image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7"/>
  </p:notesMasterIdLst>
  <p:handoutMasterIdLst>
    <p:handoutMasterId r:id="rId28"/>
  </p:handoutMasterIdLst>
  <p:sldIdLst>
    <p:sldId id="269" r:id="rId2"/>
    <p:sldId id="270" r:id="rId3"/>
    <p:sldId id="271" r:id="rId4"/>
    <p:sldId id="293" r:id="rId5"/>
    <p:sldId id="272" r:id="rId6"/>
    <p:sldId id="273" r:id="rId7"/>
    <p:sldId id="274" r:id="rId8"/>
    <p:sldId id="275" r:id="rId9"/>
    <p:sldId id="276" r:id="rId10"/>
    <p:sldId id="277" r:id="rId11"/>
    <p:sldId id="278" r:id="rId12"/>
    <p:sldId id="279" r:id="rId13"/>
    <p:sldId id="280" r:id="rId14"/>
    <p:sldId id="282" r:id="rId15"/>
    <p:sldId id="283" r:id="rId16"/>
    <p:sldId id="284" r:id="rId17"/>
    <p:sldId id="285" r:id="rId18"/>
    <p:sldId id="286" r:id="rId19"/>
    <p:sldId id="287" r:id="rId20"/>
    <p:sldId id="288" r:id="rId21"/>
    <p:sldId id="289" r:id="rId22"/>
    <p:sldId id="290" r:id="rId23"/>
    <p:sldId id="291" r:id="rId24"/>
    <p:sldId id="292" r:id="rId25"/>
    <p:sldId id="294" r:id="rId26"/>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7155" autoAdjust="0"/>
  </p:normalViewPr>
  <p:slideViewPr>
    <p:cSldViewPr>
      <p:cViewPr>
        <p:scale>
          <a:sx n="66" d="100"/>
          <a:sy n="66" d="100"/>
        </p:scale>
        <p:origin x="1962" y="54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smtClean="0"/>
              <a:t>Click to edit Master title style</a:t>
            </a:r>
            <a:endParaRPr lang="en-US" altLang="en-US" noProof="0"/>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smtClean="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6/11/2018</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6/11/2018</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6/11/2018</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6/11/2018</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6/11/2018</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6/11/2018</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6/11/2018</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6/11/2018</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6/11/2018</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6/11/2018</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6/11/2018</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6/11/2018</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0486D98-0B9B-4C4E-A25F-64BA4C5DBB94}"/>
              </a:ext>
            </a:extLst>
          </p:cNvPr>
          <p:cNvSpPr>
            <a:spLocks noGrp="1"/>
          </p:cNvSpPr>
          <p:nvPr>
            <p:ph type="ctrTitle"/>
          </p:nvPr>
        </p:nvSpPr>
        <p:spPr/>
        <p:txBody>
          <a:bodyPr/>
          <a:lstStyle/>
          <a:p>
            <a:r>
              <a:rPr lang="en-US" dirty="0" smtClean="0"/>
              <a:t>Domain Driven Design</a:t>
            </a:r>
            <a:endParaRPr lang="en-US" dirty="0"/>
          </a:p>
        </p:txBody>
      </p:sp>
      <p:sp>
        <p:nvSpPr>
          <p:cNvPr id="5" name="Subtitle 4">
            <a:extLst>
              <a:ext uri="{FF2B5EF4-FFF2-40B4-BE49-F238E27FC236}">
                <a16:creationId xmlns:a16="http://schemas.microsoft.com/office/drawing/2014/main" xmlns="" id="{D655BBED-E65C-4B70-99E3-9318D4F249A0}"/>
              </a:ext>
            </a:extLst>
          </p:cNvPr>
          <p:cNvSpPr>
            <a:spLocks noGrp="1"/>
          </p:cNvSpPr>
          <p:nvPr>
            <p:ph type="subTitle" idx="1"/>
          </p:nvPr>
        </p:nvSpPr>
        <p:spPr/>
        <p:txBody>
          <a:bodyPr/>
          <a:lstStyle/>
          <a:p>
            <a:r>
              <a:rPr lang="en-US" dirty="0"/>
              <a:t>Presented </a:t>
            </a:r>
            <a:r>
              <a:rPr lang="en-US" dirty="0" smtClean="0"/>
              <a:t>by </a:t>
            </a:r>
            <a:r>
              <a:rPr lang="en-US" dirty="0" err="1" smtClean="0"/>
              <a:t>Trần</a:t>
            </a:r>
            <a:r>
              <a:rPr lang="en-US" dirty="0" smtClean="0"/>
              <a:t> </a:t>
            </a:r>
            <a:r>
              <a:rPr lang="en-US" dirty="0" err="1" smtClean="0"/>
              <a:t>Đại</a:t>
            </a:r>
            <a:r>
              <a:rPr lang="en-US" dirty="0" smtClean="0"/>
              <a:t> </a:t>
            </a:r>
            <a:r>
              <a:rPr lang="en-US" dirty="0" err="1" smtClean="0"/>
              <a:t>Đồng</a:t>
            </a:r>
            <a:endParaRPr lang="en-US" dirty="0"/>
          </a:p>
        </p:txBody>
      </p:sp>
    </p:spTree>
    <p:extLst>
      <p:ext uri="{BB962C8B-B14F-4D97-AF65-F5344CB8AC3E}">
        <p14:creationId xmlns:p14="http://schemas.microsoft.com/office/powerpoint/2010/main" val="342948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E88BA-C100-45F7-B2E8-A0D57582C413}"/>
              </a:ext>
            </a:extLst>
          </p:cNvPr>
          <p:cNvSpPr>
            <a:spLocks noGrp="1"/>
          </p:cNvSpPr>
          <p:nvPr>
            <p:ph type="title"/>
          </p:nvPr>
        </p:nvSpPr>
        <p:spPr/>
        <p:txBody>
          <a:bodyPr/>
          <a:lstStyle/>
          <a:p>
            <a:r>
              <a:rPr lang="en-US" dirty="0" err="1"/>
              <a:t>Aggregrate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99" y="1828800"/>
            <a:ext cx="6448602" cy="4106863"/>
          </a:xfrm>
        </p:spPr>
      </p:pic>
    </p:spTree>
    <p:extLst>
      <p:ext uri="{BB962C8B-B14F-4D97-AF65-F5344CB8AC3E}">
        <p14:creationId xmlns:p14="http://schemas.microsoft.com/office/powerpoint/2010/main" val="252502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0C039-1FD4-4B7E-A163-C43B2B4682AC}"/>
              </a:ext>
            </a:extLst>
          </p:cNvPr>
          <p:cNvSpPr>
            <a:spLocks noGrp="1"/>
          </p:cNvSpPr>
          <p:nvPr>
            <p:ph type="title"/>
          </p:nvPr>
        </p:nvSpPr>
        <p:spPr/>
        <p:txBody>
          <a:bodyPr/>
          <a:lstStyle/>
          <a:p>
            <a:r>
              <a:rPr lang="en-US" dirty="0" err="1"/>
              <a:t>Aggregrate</a:t>
            </a:r>
            <a:endParaRPr lang="en-US" dirty="0"/>
          </a:p>
        </p:txBody>
      </p:sp>
      <p:sp>
        <p:nvSpPr>
          <p:cNvPr id="3" name="Content Placeholder 2">
            <a:extLst>
              <a:ext uri="{FF2B5EF4-FFF2-40B4-BE49-F238E27FC236}">
                <a16:creationId xmlns:a16="http://schemas.microsoft.com/office/drawing/2014/main" xmlns="" id="{D1E1198F-DBE4-4470-AE42-7DC4BC96CAD6}"/>
              </a:ext>
            </a:extLst>
          </p:cNvPr>
          <p:cNvSpPr>
            <a:spLocks noGrp="1"/>
          </p:cNvSpPr>
          <p:nvPr>
            <p:ph idx="1"/>
          </p:nvPr>
        </p:nvSpPr>
        <p:spPr>
          <a:xfrm>
            <a:off x="228600" y="1981200"/>
            <a:ext cx="8305800" cy="3954463"/>
          </a:xfrm>
        </p:spPr>
        <p:txBody>
          <a:bodyPr>
            <a:normAutofit/>
          </a:bodyPr>
          <a:lstStyle/>
          <a:p>
            <a:pPr marL="502920" indent="-457200">
              <a:buFont typeface="Arial" panose="020B0604020202020204" pitchFamily="34" charset="0"/>
              <a:buChar char="•"/>
            </a:pPr>
            <a:r>
              <a:rPr lang="vi-VN" dirty="0"/>
              <a:t>Đảm bảo cách nhìn thống nhất trong toàn bộ hệ thống </a:t>
            </a:r>
            <a:endParaRPr lang="en-US" dirty="0" smtClean="0"/>
          </a:p>
          <a:p>
            <a:pPr marL="502920" indent="-457200">
              <a:buFont typeface="Arial" panose="020B0604020202020204" pitchFamily="34" charset="0"/>
              <a:buChar char="•"/>
            </a:pPr>
            <a:r>
              <a:rPr lang="vi-VN" dirty="0" smtClean="0"/>
              <a:t>Khi </a:t>
            </a:r>
            <a:r>
              <a:rPr lang="vi-VN" dirty="0"/>
              <a:t>nói đến một aggregate phải nói tới một đối tượng dữ liệu toàn vẹn, đầy đủ. </a:t>
            </a:r>
            <a:endParaRPr lang="en-US" dirty="0" smtClean="0"/>
          </a:p>
          <a:p>
            <a:pPr marL="502920" indent="-457200">
              <a:buFont typeface="Arial" panose="020B0604020202020204" pitchFamily="34" charset="0"/>
              <a:buChar char="•"/>
            </a:pPr>
            <a:r>
              <a:rPr lang="vi-VN" dirty="0" smtClean="0"/>
              <a:t>Không </a:t>
            </a:r>
            <a:r>
              <a:rPr lang="vi-VN" dirty="0"/>
              <a:t>tồn tại các nghiệp vụ riêng biệt với từng thành phần của một </a:t>
            </a:r>
            <a:r>
              <a:rPr lang="vi-VN" dirty="0" smtClean="0"/>
              <a:t>aggregate</a:t>
            </a:r>
            <a:endParaRPr lang="en-US" dirty="0" smtClean="0"/>
          </a:p>
          <a:p>
            <a:pPr marL="502920" indent="-457200">
              <a:buFont typeface="Arial" panose="020B0604020202020204" pitchFamily="34" charset="0"/>
              <a:buChar char="•"/>
            </a:pPr>
            <a:r>
              <a:rPr lang="vi-VN" dirty="0" smtClean="0"/>
              <a:t>Tất </a:t>
            </a:r>
            <a:r>
              <a:rPr lang="vi-VN" dirty="0"/>
              <a:t>cả logic từ data access tới service đều phải xoay quanh các </a:t>
            </a:r>
            <a:r>
              <a:rPr lang="vi-VN" dirty="0" smtClean="0"/>
              <a:t>aggregate</a:t>
            </a:r>
            <a:endParaRPr lang="en-US" dirty="0" smtClean="0"/>
          </a:p>
        </p:txBody>
      </p:sp>
    </p:spTree>
    <p:extLst>
      <p:ext uri="{BB962C8B-B14F-4D97-AF65-F5344CB8AC3E}">
        <p14:creationId xmlns:p14="http://schemas.microsoft.com/office/powerpoint/2010/main" val="2321117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6814B-3E46-4B4F-A449-2D17ABFA3371}"/>
              </a:ext>
            </a:extLst>
          </p:cNvPr>
          <p:cNvSpPr>
            <a:spLocks noGrp="1"/>
          </p:cNvSpPr>
          <p:nvPr>
            <p:ph type="title"/>
          </p:nvPr>
        </p:nvSpPr>
        <p:spPr/>
        <p:txBody>
          <a:bodyPr/>
          <a:lstStyle/>
          <a:p>
            <a:r>
              <a:rPr lang="en-US" dirty="0" err="1"/>
              <a:t>Aggregrate</a:t>
            </a:r>
            <a:endParaRPr lang="en-US" dirty="0"/>
          </a:p>
        </p:txBody>
      </p:sp>
      <p:sp>
        <p:nvSpPr>
          <p:cNvPr id="3" name="Content Placeholder 2">
            <a:extLst>
              <a:ext uri="{FF2B5EF4-FFF2-40B4-BE49-F238E27FC236}">
                <a16:creationId xmlns:a16="http://schemas.microsoft.com/office/drawing/2014/main" xmlns="" id="{D10EF433-027F-45C1-8F3B-BF207D9F4678}"/>
              </a:ext>
            </a:extLst>
          </p:cNvPr>
          <p:cNvSpPr>
            <a:spLocks noGrp="1"/>
          </p:cNvSpPr>
          <p:nvPr>
            <p:ph idx="1"/>
          </p:nvPr>
        </p:nvSpPr>
        <p:spPr>
          <a:xfrm>
            <a:off x="228600" y="2133600"/>
            <a:ext cx="8305800" cy="3802063"/>
          </a:xfrm>
        </p:spPr>
        <p:txBody>
          <a:bodyPr/>
          <a:lstStyle/>
          <a:p>
            <a:pPr marL="502920" indent="-457200">
              <a:buFont typeface="Arial" panose="020B0604020202020204" pitchFamily="34" charset="0"/>
              <a:buChar char="•"/>
            </a:pPr>
            <a:r>
              <a:rPr lang="en-US" dirty="0" err="1"/>
              <a:t>Chọn</a:t>
            </a:r>
            <a:r>
              <a:rPr lang="en-US" dirty="0"/>
              <a:t> </a:t>
            </a:r>
            <a:r>
              <a:rPr lang="en-US" dirty="0" err="1"/>
              <a:t>lựa</a:t>
            </a:r>
            <a:r>
              <a:rPr lang="en-US" dirty="0"/>
              <a:t> </a:t>
            </a:r>
            <a:r>
              <a:rPr lang="en-US" dirty="0" err="1"/>
              <a:t>phạm</a:t>
            </a:r>
            <a:r>
              <a:rPr lang="en-US" dirty="0"/>
              <a:t> vi aggregate </a:t>
            </a:r>
            <a:r>
              <a:rPr lang="en-US" dirty="0" err="1"/>
              <a:t>vừa</a:t>
            </a:r>
            <a:r>
              <a:rPr lang="en-US" dirty="0"/>
              <a:t> </a:t>
            </a:r>
            <a:r>
              <a:rPr lang="en-US" dirty="0" err="1"/>
              <a:t>đủ</a:t>
            </a:r>
            <a:r>
              <a:rPr lang="en-US" dirty="0"/>
              <a:t>. </a:t>
            </a:r>
          </a:p>
          <a:p>
            <a:pPr marL="502920" indent="-457200">
              <a:buFont typeface="Arial" panose="020B0604020202020204" pitchFamily="34" charset="0"/>
              <a:buChar char="•"/>
            </a:pPr>
            <a:r>
              <a:rPr lang="en-US" dirty="0" err="1" smtClean="0"/>
              <a:t>Phạm</a:t>
            </a:r>
            <a:r>
              <a:rPr lang="en-US" dirty="0" smtClean="0"/>
              <a:t> </a:t>
            </a:r>
            <a:r>
              <a:rPr lang="en-US" dirty="0"/>
              <a:t>vi aggregate </a:t>
            </a:r>
            <a:r>
              <a:rPr lang="en-US" dirty="0" err="1"/>
              <a:t>quá</a:t>
            </a:r>
            <a:r>
              <a:rPr lang="en-US" dirty="0"/>
              <a:t> </a:t>
            </a:r>
            <a:r>
              <a:rPr lang="en-US" dirty="0" err="1"/>
              <a:t>lớn</a:t>
            </a:r>
            <a:r>
              <a:rPr lang="en-US" dirty="0"/>
              <a:t> </a:t>
            </a:r>
            <a:r>
              <a:rPr lang="en-US" dirty="0" err="1"/>
              <a:t>sẽ</a:t>
            </a:r>
            <a:r>
              <a:rPr lang="en-US" dirty="0"/>
              <a:t> </a:t>
            </a:r>
            <a:r>
              <a:rPr lang="en-US" dirty="0" err="1"/>
              <a:t>dẫn</a:t>
            </a:r>
            <a:r>
              <a:rPr lang="en-US" dirty="0"/>
              <a:t> </a:t>
            </a:r>
            <a:r>
              <a:rPr lang="en-US" dirty="0" err="1"/>
              <a:t>tới</a:t>
            </a:r>
            <a:r>
              <a:rPr lang="en-US" dirty="0"/>
              <a:t> performance </a:t>
            </a:r>
            <a:r>
              <a:rPr lang="en-US" dirty="0" err="1"/>
              <a:t>không</a:t>
            </a:r>
            <a:r>
              <a:rPr lang="en-US" dirty="0"/>
              <a:t> </a:t>
            </a:r>
            <a:r>
              <a:rPr lang="en-US" dirty="0" err="1"/>
              <a:t>tốt</a:t>
            </a:r>
            <a:r>
              <a:rPr lang="en-US" dirty="0"/>
              <a:t>. </a:t>
            </a:r>
          </a:p>
          <a:p>
            <a:pPr marL="502920" indent="-457200">
              <a:buFont typeface="Arial" panose="020B0604020202020204" pitchFamily="34" charset="0"/>
              <a:buChar char="•"/>
            </a:pPr>
            <a:r>
              <a:rPr lang="en-US" dirty="0" err="1" smtClean="0"/>
              <a:t>Phạm</a:t>
            </a:r>
            <a:r>
              <a:rPr lang="en-US" dirty="0" smtClean="0"/>
              <a:t> </a:t>
            </a:r>
            <a:r>
              <a:rPr lang="en-US" dirty="0" err="1"/>
              <a:t>vị</a:t>
            </a:r>
            <a:r>
              <a:rPr lang="en-US" dirty="0"/>
              <a:t> aggregate </a:t>
            </a:r>
            <a:r>
              <a:rPr lang="en-US" dirty="0" err="1"/>
              <a:t>quá</a:t>
            </a:r>
            <a:r>
              <a:rPr lang="en-US" dirty="0"/>
              <a:t> </a:t>
            </a:r>
            <a:r>
              <a:rPr lang="en-US" dirty="0" err="1"/>
              <a:t>bé</a:t>
            </a:r>
            <a:r>
              <a:rPr lang="en-US" dirty="0"/>
              <a:t> </a:t>
            </a:r>
            <a:r>
              <a:rPr lang="en-US" dirty="0" err="1"/>
              <a:t>sẽ</a:t>
            </a:r>
            <a:r>
              <a:rPr lang="en-US" dirty="0"/>
              <a:t> </a:t>
            </a:r>
            <a:r>
              <a:rPr lang="en-US" dirty="0" err="1"/>
              <a:t>dẫn</a:t>
            </a:r>
            <a:r>
              <a:rPr lang="en-US" dirty="0"/>
              <a:t> </a:t>
            </a:r>
            <a:r>
              <a:rPr lang="en-US" dirty="0" err="1"/>
              <a:t>tới</a:t>
            </a:r>
            <a:r>
              <a:rPr lang="en-US" dirty="0"/>
              <a:t> logic </a:t>
            </a:r>
            <a:r>
              <a:rPr lang="en-US" dirty="0" err="1"/>
              <a:t>bị</a:t>
            </a:r>
            <a:r>
              <a:rPr lang="en-US" dirty="0"/>
              <a:t> </a:t>
            </a:r>
            <a:r>
              <a:rPr lang="en-US" dirty="0" err="1"/>
              <a:t>phân</a:t>
            </a:r>
            <a:r>
              <a:rPr lang="en-US" dirty="0"/>
              <a:t> </a:t>
            </a:r>
            <a:r>
              <a:rPr lang="en-US" dirty="0" err="1"/>
              <a:t>mảnh</a:t>
            </a:r>
            <a:r>
              <a:rPr lang="en-US" dirty="0"/>
              <a:t> </a:t>
            </a:r>
            <a:r>
              <a:rPr lang="en-US" dirty="0" err="1"/>
              <a:t>và</a:t>
            </a:r>
            <a:r>
              <a:rPr lang="en-US" dirty="0"/>
              <a:t> </a:t>
            </a:r>
            <a:r>
              <a:rPr lang="en-US" dirty="0" err="1"/>
              <a:t>khó</a:t>
            </a:r>
            <a:r>
              <a:rPr lang="en-US" dirty="0"/>
              <a:t> </a:t>
            </a:r>
            <a:r>
              <a:rPr lang="en-US" dirty="0" err="1"/>
              <a:t>quản</a:t>
            </a:r>
            <a:r>
              <a:rPr lang="en-US" dirty="0"/>
              <a:t> </a:t>
            </a:r>
            <a:r>
              <a:rPr lang="en-US" dirty="0" err="1"/>
              <a:t>lý</a:t>
            </a:r>
            <a:r>
              <a:rPr lang="en-US" dirty="0"/>
              <a:t>. </a:t>
            </a:r>
            <a:endParaRPr lang="en-US" dirty="0" smtClean="0"/>
          </a:p>
          <a:p>
            <a:pPr marL="502920" indent="-457200">
              <a:buFont typeface="Arial" panose="020B0604020202020204" pitchFamily="34" charset="0"/>
              <a:buChar char="•"/>
            </a:pPr>
            <a:r>
              <a:rPr lang="en-US" dirty="0" err="1" smtClean="0"/>
              <a:t>Đảm</a:t>
            </a:r>
            <a:r>
              <a:rPr lang="en-US" dirty="0" smtClean="0"/>
              <a:t> </a:t>
            </a:r>
            <a:r>
              <a:rPr lang="en-US" dirty="0" err="1"/>
              <a:t>bảo</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một</a:t>
            </a:r>
            <a:r>
              <a:rPr lang="en-US" dirty="0"/>
              <a:t> aggregate </a:t>
            </a:r>
            <a:r>
              <a:rPr lang="en-US" dirty="0" err="1"/>
              <a:t>luôn</a:t>
            </a:r>
            <a:r>
              <a:rPr lang="en-US" dirty="0"/>
              <a:t> </a:t>
            </a:r>
            <a:r>
              <a:rPr lang="en-US" dirty="0" err="1"/>
              <a:t>nhất</a:t>
            </a:r>
            <a:r>
              <a:rPr lang="en-US" dirty="0"/>
              <a:t> </a:t>
            </a:r>
            <a:r>
              <a:rPr lang="en-US" dirty="0" err="1"/>
              <a:t>quán</a:t>
            </a:r>
            <a:endParaRPr lang="en-US" dirty="0"/>
          </a:p>
        </p:txBody>
      </p:sp>
    </p:spTree>
    <p:extLst>
      <p:ext uri="{BB962C8B-B14F-4D97-AF65-F5344CB8AC3E}">
        <p14:creationId xmlns:p14="http://schemas.microsoft.com/office/powerpoint/2010/main" val="2544949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err="1"/>
              <a:t>Aggregrate</a:t>
            </a:r>
            <a:endParaRPr lang="en-US" dirty="0"/>
          </a:p>
        </p:txBody>
      </p:sp>
      <p:sp>
        <p:nvSpPr>
          <p:cNvPr id="3" name="Content Placeholder 2">
            <a:extLst>
              <a:ext uri="{FF2B5EF4-FFF2-40B4-BE49-F238E27FC236}">
                <a16:creationId xmlns:a16="http://schemas.microsoft.com/office/drawing/2014/main" xmlns="" id="{0861EC1F-BCEB-45FA-970D-948326BC86E2}"/>
              </a:ext>
            </a:extLst>
          </p:cNvPr>
          <p:cNvSpPr>
            <a:spLocks noGrp="1"/>
          </p:cNvSpPr>
          <p:nvPr>
            <p:ph idx="1"/>
          </p:nvPr>
        </p:nvSpPr>
        <p:spPr>
          <a:xfrm>
            <a:off x="228600" y="1981200"/>
            <a:ext cx="8305800" cy="3954463"/>
          </a:xfrm>
        </p:spPr>
        <p:txBody>
          <a:bodyPr/>
          <a:lstStyle/>
          <a:p>
            <a:pPr marL="502920" indent="-457200">
              <a:buFont typeface="Arial" panose="020B0604020202020204" pitchFamily="34" charset="0"/>
              <a:buChar char="•"/>
            </a:pPr>
            <a:r>
              <a:rPr lang="vi-VN" dirty="0"/>
              <a:t>Sử dụng pattern về data access thống nhất: </a:t>
            </a:r>
            <a:endParaRPr lang="en-US" dirty="0" smtClean="0"/>
          </a:p>
          <a:p>
            <a:r>
              <a:rPr lang="en-US" dirty="0" smtClean="0"/>
              <a:t>	</a:t>
            </a:r>
            <a:r>
              <a:rPr lang="vi-VN" dirty="0" smtClean="0"/>
              <a:t>– </a:t>
            </a:r>
            <a:r>
              <a:rPr lang="vi-VN" dirty="0"/>
              <a:t>Repository Pattern </a:t>
            </a:r>
            <a:endParaRPr lang="en-US" dirty="0" smtClean="0"/>
          </a:p>
          <a:p>
            <a:r>
              <a:rPr lang="en-US" dirty="0" smtClean="0"/>
              <a:t>	</a:t>
            </a:r>
            <a:r>
              <a:rPr lang="vi-VN" dirty="0" smtClean="0"/>
              <a:t>– </a:t>
            </a:r>
            <a:r>
              <a:rPr lang="vi-VN" dirty="0"/>
              <a:t>ORM </a:t>
            </a:r>
            <a:endParaRPr lang="en-US" dirty="0"/>
          </a:p>
          <a:p>
            <a:pPr marL="502920" indent="-457200">
              <a:buFont typeface="Arial" panose="020B0604020202020204" pitchFamily="34" charset="0"/>
              <a:buChar char="•"/>
            </a:pPr>
            <a:r>
              <a:rPr lang="vi-VN" dirty="0" smtClean="0"/>
              <a:t>Cấu </a:t>
            </a:r>
            <a:r>
              <a:rPr lang="vi-VN" dirty="0"/>
              <a:t>trúc resources API tương ứng với các Aggregate</a:t>
            </a:r>
            <a:endParaRPr lang="en-US" dirty="0"/>
          </a:p>
        </p:txBody>
      </p:sp>
    </p:spTree>
    <p:extLst>
      <p:ext uri="{BB962C8B-B14F-4D97-AF65-F5344CB8AC3E}">
        <p14:creationId xmlns:p14="http://schemas.microsoft.com/office/powerpoint/2010/main" val="1163146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err="1"/>
              <a:t>Aggregrate</a:t>
            </a:r>
            <a:endParaRPr lang="en-US" dirty="0"/>
          </a:p>
        </p:txBody>
      </p:sp>
      <p:sp>
        <p:nvSpPr>
          <p:cNvPr id="3" name="Content Placeholder 2">
            <a:extLst>
              <a:ext uri="{FF2B5EF4-FFF2-40B4-BE49-F238E27FC236}">
                <a16:creationId xmlns:a16="http://schemas.microsoft.com/office/drawing/2014/main" xmlns="" id="{0861EC1F-BCEB-45FA-970D-948326BC86E2}"/>
              </a:ext>
            </a:extLst>
          </p:cNvPr>
          <p:cNvSpPr>
            <a:spLocks noGrp="1"/>
          </p:cNvSpPr>
          <p:nvPr>
            <p:ph idx="1"/>
          </p:nvPr>
        </p:nvSpPr>
        <p:spPr>
          <a:xfrm>
            <a:off x="228600" y="2057400"/>
            <a:ext cx="8305800" cy="3878263"/>
          </a:xfrm>
        </p:spPr>
        <p:txBody>
          <a:bodyPr/>
          <a:lstStyle/>
          <a:p>
            <a:pPr marL="502920" indent="-457200">
              <a:buFont typeface="Arial" panose="020B0604020202020204" pitchFamily="34" charset="0"/>
              <a:buChar char="•"/>
            </a:pPr>
            <a:r>
              <a:rPr lang="en-US" dirty="0" err="1" smtClean="0"/>
              <a:t>Không</a:t>
            </a:r>
            <a:r>
              <a:rPr lang="en-US" dirty="0" smtClean="0"/>
              <a:t> </a:t>
            </a:r>
            <a:r>
              <a:rPr lang="en-US" dirty="0" err="1"/>
              <a:t>nhầm</a:t>
            </a:r>
            <a:r>
              <a:rPr lang="en-US" dirty="0"/>
              <a:t> </a:t>
            </a:r>
            <a:r>
              <a:rPr lang="en-US" dirty="0" err="1"/>
              <a:t>lẫn</a:t>
            </a:r>
            <a:r>
              <a:rPr lang="en-US" dirty="0"/>
              <a:t> Aggregate </a:t>
            </a:r>
            <a:r>
              <a:rPr lang="en-US" dirty="0" err="1"/>
              <a:t>và</a:t>
            </a:r>
            <a:r>
              <a:rPr lang="en-US" dirty="0"/>
              <a:t> </a:t>
            </a:r>
            <a:r>
              <a:rPr lang="en-US" dirty="0" err="1"/>
              <a:t>các</a:t>
            </a:r>
            <a:r>
              <a:rPr lang="en-US" dirty="0"/>
              <a:t> DTO </a:t>
            </a:r>
            <a:endParaRPr lang="en-US" dirty="0" smtClean="0"/>
          </a:p>
          <a:p>
            <a:pPr marL="502920" indent="-457200">
              <a:buFont typeface="Arial" panose="020B0604020202020204" pitchFamily="34" charset="0"/>
              <a:buChar char="•"/>
            </a:pPr>
            <a:r>
              <a:rPr lang="en-US" dirty="0" err="1" smtClean="0"/>
              <a:t>Không</a:t>
            </a:r>
            <a:r>
              <a:rPr lang="en-US" dirty="0" smtClean="0"/>
              <a:t> </a:t>
            </a:r>
            <a:r>
              <a:rPr lang="en-US" dirty="0"/>
              <a:t>design API </a:t>
            </a:r>
            <a:r>
              <a:rPr lang="en-US" dirty="0" err="1"/>
              <a:t>dựa</a:t>
            </a:r>
            <a:r>
              <a:rPr lang="en-US" dirty="0"/>
              <a:t> </a:t>
            </a:r>
            <a:r>
              <a:rPr lang="en-US" dirty="0" err="1"/>
              <a:t>theo</a:t>
            </a:r>
            <a:r>
              <a:rPr lang="en-US" dirty="0"/>
              <a:t> </a:t>
            </a:r>
            <a:r>
              <a:rPr lang="en-US" dirty="0" err="1"/>
              <a:t>nhu</a:t>
            </a:r>
            <a:r>
              <a:rPr lang="en-US" dirty="0"/>
              <a:t> </a:t>
            </a:r>
            <a:r>
              <a:rPr lang="en-US" dirty="0" err="1"/>
              <a:t>cầu</a:t>
            </a:r>
            <a:r>
              <a:rPr lang="en-US" dirty="0"/>
              <a:t> </a:t>
            </a:r>
            <a:r>
              <a:rPr lang="en-US" dirty="0" err="1"/>
              <a:t>hiển</a:t>
            </a:r>
            <a:r>
              <a:rPr lang="en-US" dirty="0"/>
              <a:t> </a:t>
            </a:r>
            <a:r>
              <a:rPr lang="en-US" dirty="0" err="1"/>
              <a:t>thị</a:t>
            </a:r>
            <a:r>
              <a:rPr lang="en-US" dirty="0"/>
              <a:t> </a:t>
            </a:r>
            <a:endParaRPr lang="en-US" dirty="0" smtClean="0"/>
          </a:p>
          <a:p>
            <a:pPr marL="502920" indent="-457200">
              <a:buFont typeface="Arial" panose="020B0604020202020204" pitchFamily="34" charset="0"/>
              <a:buChar char="•"/>
            </a:pPr>
            <a:r>
              <a:rPr lang="en-US" dirty="0" err="1" smtClean="0"/>
              <a:t>Không</a:t>
            </a:r>
            <a:r>
              <a:rPr lang="en-US" dirty="0" smtClean="0"/>
              <a:t> </a:t>
            </a:r>
            <a:r>
              <a:rPr lang="en-US" dirty="0" err="1"/>
              <a:t>xây</a:t>
            </a:r>
            <a:r>
              <a:rPr lang="en-US" dirty="0"/>
              <a:t> </a:t>
            </a:r>
            <a:r>
              <a:rPr lang="en-US" dirty="0" err="1"/>
              <a:t>dựng</a:t>
            </a:r>
            <a:r>
              <a:rPr lang="en-US" dirty="0"/>
              <a:t> data access </a:t>
            </a:r>
            <a:r>
              <a:rPr lang="en-US" dirty="0" err="1"/>
              <a:t>theo</a:t>
            </a:r>
            <a:r>
              <a:rPr lang="en-US" dirty="0"/>
              <a:t> </a:t>
            </a:r>
            <a:r>
              <a:rPr lang="en-US" dirty="0" err="1"/>
              <a:t>từng</a:t>
            </a:r>
            <a:r>
              <a:rPr lang="en-US" dirty="0"/>
              <a:t> </a:t>
            </a:r>
            <a:r>
              <a:rPr lang="en-US" dirty="0" err="1"/>
              <a:t>chức</a:t>
            </a:r>
            <a:r>
              <a:rPr lang="en-US" dirty="0"/>
              <a:t> </a:t>
            </a:r>
            <a:r>
              <a:rPr lang="en-US" dirty="0" err="1"/>
              <a:t>năng</a:t>
            </a:r>
            <a:r>
              <a:rPr lang="en-US" dirty="0"/>
              <a:t>.</a:t>
            </a:r>
            <a:endParaRPr lang="en-US" dirty="0"/>
          </a:p>
        </p:txBody>
      </p:sp>
    </p:spTree>
    <p:extLst>
      <p:ext uri="{BB962C8B-B14F-4D97-AF65-F5344CB8AC3E}">
        <p14:creationId xmlns:p14="http://schemas.microsoft.com/office/powerpoint/2010/main" val="1809818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Entity</a:t>
            </a:r>
            <a:endParaRPr lang="en-US" dirty="0"/>
          </a:p>
        </p:txBody>
      </p:sp>
      <p:sp>
        <p:nvSpPr>
          <p:cNvPr id="3" name="Content Placeholder 2">
            <a:extLst>
              <a:ext uri="{FF2B5EF4-FFF2-40B4-BE49-F238E27FC236}">
                <a16:creationId xmlns:a16="http://schemas.microsoft.com/office/drawing/2014/main" xmlns="" id="{0861EC1F-BCEB-45FA-970D-948326BC86E2}"/>
              </a:ext>
            </a:extLst>
          </p:cNvPr>
          <p:cNvSpPr>
            <a:spLocks noGrp="1"/>
          </p:cNvSpPr>
          <p:nvPr>
            <p:ph idx="1"/>
          </p:nvPr>
        </p:nvSpPr>
        <p:spPr>
          <a:xfrm>
            <a:off x="228600" y="1905000"/>
            <a:ext cx="8305800" cy="4030663"/>
          </a:xfrm>
        </p:spPr>
        <p:txBody>
          <a:bodyPr/>
          <a:lstStyle/>
          <a:p>
            <a:pPr marL="502920" indent="-457200">
              <a:buFont typeface="Arial" panose="020B0604020202020204" pitchFamily="34" charset="0"/>
              <a:buChar char="•"/>
            </a:pP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danh</a:t>
            </a:r>
            <a:endParaRPr lang="en-US" dirty="0"/>
          </a:p>
        </p:txBody>
      </p:sp>
    </p:spTree>
    <p:extLst>
      <p:ext uri="{BB962C8B-B14F-4D97-AF65-F5344CB8AC3E}">
        <p14:creationId xmlns:p14="http://schemas.microsoft.com/office/powerpoint/2010/main" val="35879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Value Object</a:t>
            </a:r>
            <a:endParaRPr lang="en-US" dirty="0"/>
          </a:p>
        </p:txBody>
      </p:sp>
      <p:sp>
        <p:nvSpPr>
          <p:cNvPr id="3" name="Content Placeholder 2">
            <a:extLst>
              <a:ext uri="{FF2B5EF4-FFF2-40B4-BE49-F238E27FC236}">
                <a16:creationId xmlns:a16="http://schemas.microsoft.com/office/drawing/2014/main" xmlns="" id="{0861EC1F-BCEB-45FA-970D-948326BC86E2}"/>
              </a:ext>
            </a:extLst>
          </p:cNvPr>
          <p:cNvSpPr>
            <a:spLocks noGrp="1"/>
          </p:cNvSpPr>
          <p:nvPr>
            <p:ph idx="1"/>
          </p:nvPr>
        </p:nvSpPr>
        <p:spPr>
          <a:xfrm>
            <a:off x="304800" y="1905000"/>
            <a:ext cx="8229600" cy="4030663"/>
          </a:xfrm>
        </p:spPr>
        <p:txBody>
          <a:bodyPr/>
          <a:lstStyle/>
          <a:p>
            <a:pPr marL="502920" indent="-457200">
              <a:buFont typeface="Arial" panose="020B0604020202020204" pitchFamily="34" charset="0"/>
              <a:buChar char="•"/>
            </a:pP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chung</a:t>
            </a:r>
            <a:r>
              <a:rPr lang="en-US" dirty="0" smtClean="0"/>
              <a:t> </a:t>
            </a:r>
            <a:r>
              <a:rPr lang="en-US" dirty="0" err="1" smtClean="0"/>
              <a:t>chung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danh</a:t>
            </a:r>
            <a:endParaRPr lang="en-US" dirty="0"/>
          </a:p>
        </p:txBody>
      </p:sp>
    </p:spTree>
    <p:extLst>
      <p:ext uri="{BB962C8B-B14F-4D97-AF65-F5344CB8AC3E}">
        <p14:creationId xmlns:p14="http://schemas.microsoft.com/office/powerpoint/2010/main" val="347629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Value Object</a:t>
            </a:r>
            <a:endParaRPr lang="en-US" dirty="0"/>
          </a:p>
        </p:txBody>
      </p:sp>
      <p:pic>
        <p:nvPicPr>
          <p:cNvPr id="5" name="Content Placeholder 4"/>
          <p:cNvPicPr>
            <a:picLocks noGrp="1" noChangeAspect="1"/>
          </p:cNvPicPr>
          <p:nvPr>
            <p:ph idx="1"/>
          </p:nvPr>
        </p:nvPicPr>
        <p:blipFill>
          <a:blip r:embed="rId2"/>
          <a:stretch>
            <a:fillRect/>
          </a:stretch>
        </p:blipFill>
        <p:spPr>
          <a:xfrm>
            <a:off x="1143000" y="2106752"/>
            <a:ext cx="7391400" cy="3246159"/>
          </a:xfrm>
          <a:prstGeom prst="rect">
            <a:avLst/>
          </a:prstGeom>
        </p:spPr>
      </p:pic>
    </p:spTree>
    <p:extLst>
      <p:ext uri="{BB962C8B-B14F-4D97-AF65-F5344CB8AC3E}">
        <p14:creationId xmlns:p14="http://schemas.microsoft.com/office/powerpoint/2010/main" val="3920092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a:xfrm>
            <a:off x="228600" y="1828800"/>
            <a:ext cx="8305800" cy="4717143"/>
          </a:xfrm>
        </p:spPr>
        <p:txBody>
          <a:bodyPr>
            <a:normAutofit/>
          </a:bodyPr>
          <a:lstStyle/>
          <a:p>
            <a:pPr marL="502920" indent="-457200">
              <a:buFont typeface="Arial" panose="020B0604020202020204" pitchFamily="34" charset="0"/>
              <a:buChar char="•"/>
            </a:pPr>
            <a:r>
              <a:rPr lang="vi-VN" dirty="0"/>
              <a:t>Một Service không nên bao gồm các thao tác vốn thuộc về các đối tượng của </a:t>
            </a:r>
            <a:r>
              <a:rPr lang="vi-VN" dirty="0" smtClean="0"/>
              <a:t>domain</a:t>
            </a:r>
            <a:endParaRPr lang="en-US" dirty="0" smtClean="0"/>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r>
              <a:rPr lang="en-US" dirty="0" err="1"/>
              <a:t>Sẽ</a:t>
            </a:r>
            <a:r>
              <a:rPr lang="en-US" dirty="0"/>
              <a:t> </a:t>
            </a:r>
            <a:r>
              <a:rPr lang="en-US" dirty="0" err="1"/>
              <a:t>là</a:t>
            </a:r>
            <a:r>
              <a:rPr lang="en-US" dirty="0"/>
              <a:t> </a:t>
            </a:r>
            <a:r>
              <a:rPr lang="en-US" dirty="0" err="1"/>
              <a:t>không</a:t>
            </a:r>
            <a:r>
              <a:rPr lang="en-US" dirty="0"/>
              <a:t> </a:t>
            </a:r>
            <a:r>
              <a:rPr lang="en-US" dirty="0" err="1"/>
              <a:t>nên</a:t>
            </a:r>
            <a:r>
              <a:rPr lang="en-US" dirty="0"/>
              <a:t> </a:t>
            </a:r>
            <a:r>
              <a:rPr lang="en-US" dirty="0" err="1"/>
              <a:t>cứ</a:t>
            </a:r>
            <a:r>
              <a:rPr lang="en-US" dirty="0"/>
              <a:t> </a:t>
            </a:r>
            <a:r>
              <a:rPr lang="en-US" dirty="0" err="1"/>
              <a:t>có</a:t>
            </a:r>
            <a:r>
              <a:rPr lang="en-US" dirty="0"/>
              <a:t> </a:t>
            </a:r>
            <a:r>
              <a:rPr lang="en-US" dirty="0" err="1"/>
              <a:t>bất</a:t>
            </a:r>
            <a:r>
              <a:rPr lang="en-US" dirty="0"/>
              <a:t> </a:t>
            </a:r>
            <a:r>
              <a:rPr lang="en-US" dirty="0" err="1"/>
              <a:t>kỳ</a:t>
            </a:r>
            <a:r>
              <a:rPr lang="en-US" dirty="0"/>
              <a:t> </a:t>
            </a:r>
            <a:r>
              <a:rPr lang="en-US" dirty="0" err="1"/>
              <a:t>thao</a:t>
            </a:r>
            <a:r>
              <a:rPr lang="en-US" dirty="0"/>
              <a:t> </a:t>
            </a:r>
            <a:r>
              <a:rPr lang="en-US" dirty="0" err="1"/>
              <a:t>tác</a:t>
            </a:r>
            <a:r>
              <a:rPr lang="en-US" dirty="0"/>
              <a:t> </a:t>
            </a:r>
            <a:r>
              <a:rPr lang="en-US" dirty="0" err="1"/>
              <a:t>nào</a:t>
            </a:r>
            <a:r>
              <a:rPr lang="en-US" dirty="0"/>
              <a:t> </a:t>
            </a:r>
            <a:r>
              <a:rPr lang="en-US" dirty="0" err="1"/>
              <a:t>chúng</a:t>
            </a:r>
            <a:r>
              <a:rPr lang="en-US" dirty="0"/>
              <a:t> ta </a:t>
            </a:r>
            <a:r>
              <a:rPr lang="en-US" dirty="0" err="1"/>
              <a:t>cũng</a:t>
            </a:r>
            <a:r>
              <a:rPr lang="en-US" dirty="0"/>
              <a:t> </a:t>
            </a:r>
            <a:r>
              <a:rPr lang="en-US" dirty="0" err="1"/>
              <a:t>tạo</a:t>
            </a:r>
            <a:r>
              <a:rPr lang="en-US" dirty="0"/>
              <a:t> </a:t>
            </a:r>
            <a:r>
              <a:rPr lang="en-US" dirty="0" err="1"/>
              <a:t>một</a:t>
            </a:r>
            <a:r>
              <a:rPr lang="en-US" dirty="0"/>
              <a:t> Service </a:t>
            </a:r>
            <a:r>
              <a:rPr lang="en-US" dirty="0" err="1"/>
              <a:t>cho</a:t>
            </a:r>
            <a:r>
              <a:rPr lang="en-US" dirty="0"/>
              <a:t> </a:t>
            </a:r>
            <a:r>
              <a:rPr lang="en-US" dirty="0" err="1"/>
              <a:t>chúng</a:t>
            </a:r>
            <a:r>
              <a:rPr lang="en-US" dirty="0"/>
              <a:t>. </a:t>
            </a:r>
            <a:endParaRPr lang="en-US" dirty="0" smtClean="0"/>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r>
              <a:rPr lang="en-US" dirty="0" err="1" smtClean="0"/>
              <a:t>Chỉ</a:t>
            </a:r>
            <a:r>
              <a:rPr lang="en-US" dirty="0" smtClean="0"/>
              <a:t> </a:t>
            </a:r>
            <a:r>
              <a:rPr lang="en-US" dirty="0" err="1"/>
              <a:t>khi</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đóng</a:t>
            </a:r>
            <a:r>
              <a:rPr lang="en-US" dirty="0"/>
              <a:t> </a:t>
            </a:r>
            <a:r>
              <a:rPr lang="en-US" dirty="0" err="1"/>
              <a:t>một</a:t>
            </a:r>
            <a:r>
              <a:rPr lang="en-US" dirty="0"/>
              <a:t> </a:t>
            </a:r>
            <a:r>
              <a:rPr lang="en-US" dirty="0" err="1"/>
              <a:t>vai</a:t>
            </a:r>
            <a:r>
              <a:rPr lang="en-US" dirty="0"/>
              <a:t> </a:t>
            </a:r>
            <a:r>
              <a:rPr lang="en-US" dirty="0" err="1"/>
              <a:t>trò</a:t>
            </a:r>
            <a:r>
              <a:rPr lang="en-US" dirty="0"/>
              <a:t> </a:t>
            </a:r>
            <a:r>
              <a:rPr lang="en-US" dirty="0" err="1"/>
              <a:t>quan</a:t>
            </a:r>
            <a:r>
              <a:rPr lang="en-US" dirty="0"/>
              <a:t> </a:t>
            </a:r>
            <a:r>
              <a:rPr lang="en-US" dirty="0" err="1"/>
              <a:t>trọng</a:t>
            </a:r>
            <a:r>
              <a:rPr lang="en-US" dirty="0"/>
              <a:t> </a:t>
            </a:r>
            <a:r>
              <a:rPr lang="en-US" dirty="0" err="1"/>
              <a:t>trong</a:t>
            </a:r>
            <a:r>
              <a:rPr lang="en-US" dirty="0"/>
              <a:t> domain ta </a:t>
            </a:r>
            <a:r>
              <a:rPr lang="en-US" dirty="0" err="1"/>
              <a:t>mới</a:t>
            </a:r>
            <a:r>
              <a:rPr lang="en-US" dirty="0"/>
              <a:t> </a:t>
            </a:r>
            <a:r>
              <a:rPr lang="en-US" dirty="0" err="1"/>
              <a:t>cần</a:t>
            </a:r>
            <a:r>
              <a:rPr lang="en-US" dirty="0"/>
              <a:t> </a:t>
            </a:r>
            <a:r>
              <a:rPr lang="en-US" dirty="0" err="1"/>
              <a:t>tạo</a:t>
            </a:r>
            <a:r>
              <a:rPr lang="en-US" dirty="0"/>
              <a:t> </a:t>
            </a:r>
            <a:r>
              <a:rPr lang="en-US" dirty="0" err="1"/>
              <a:t>một</a:t>
            </a:r>
            <a:r>
              <a:rPr lang="en-US" dirty="0"/>
              <a:t> Service </a:t>
            </a:r>
            <a:r>
              <a:rPr lang="en-US" dirty="0" err="1"/>
              <a:t>để</a:t>
            </a:r>
            <a:r>
              <a:rPr lang="en-US" dirty="0"/>
              <a:t> </a:t>
            </a:r>
            <a:r>
              <a:rPr lang="en-US" dirty="0" err="1"/>
              <a:t>thực</a:t>
            </a:r>
            <a:r>
              <a:rPr lang="en-US" dirty="0"/>
              <a:t> </a:t>
            </a:r>
            <a:r>
              <a:rPr lang="en-US" dirty="0" err="1" smtClean="0"/>
              <a:t>hiện</a:t>
            </a:r>
            <a:endParaRPr lang="en-US" dirty="0"/>
          </a:p>
        </p:txBody>
      </p:sp>
    </p:spTree>
    <p:extLst>
      <p:ext uri="{BB962C8B-B14F-4D97-AF65-F5344CB8AC3E}">
        <p14:creationId xmlns:p14="http://schemas.microsoft.com/office/powerpoint/2010/main" val="3713759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a:xfrm>
            <a:off x="228600" y="1981200"/>
            <a:ext cx="8305800" cy="4648200"/>
          </a:xfrm>
        </p:spPr>
        <p:txBody>
          <a:bodyPr/>
          <a:lstStyle/>
          <a:p>
            <a:pPr marL="502920" indent="-457200">
              <a:buFont typeface="Arial" panose="020B0604020202020204" pitchFamily="34" charset="0"/>
              <a:buChar char="•"/>
            </a:pPr>
            <a:r>
              <a:rPr lang="en-US" dirty="0"/>
              <a:t>Service </a:t>
            </a:r>
            <a:r>
              <a:rPr lang="en-US" dirty="0" err="1"/>
              <a:t>đóng</a:t>
            </a:r>
            <a:r>
              <a:rPr lang="en-US" dirty="0"/>
              <a:t> </a:t>
            </a:r>
            <a:r>
              <a:rPr lang="en-US" dirty="0" err="1"/>
              <a:t>vai</a:t>
            </a:r>
            <a:r>
              <a:rPr lang="en-US" dirty="0"/>
              <a:t> </a:t>
            </a:r>
            <a:r>
              <a:rPr lang="en-US" dirty="0" err="1"/>
              <a:t>trò</a:t>
            </a:r>
            <a:r>
              <a:rPr lang="en-US" dirty="0"/>
              <a:t> </a:t>
            </a:r>
            <a:r>
              <a:rPr lang="en-US" dirty="0" err="1"/>
              <a:t>là</a:t>
            </a:r>
            <a:r>
              <a:rPr lang="en-US" dirty="0"/>
              <a:t> </a:t>
            </a:r>
            <a:r>
              <a:rPr lang="en-US" dirty="0" err="1"/>
              <a:t>một</a:t>
            </a:r>
            <a:r>
              <a:rPr lang="en-US" dirty="0"/>
              <a:t> interface </a:t>
            </a:r>
            <a:r>
              <a:rPr lang="en-US" dirty="0" err="1"/>
              <a:t>cung</a:t>
            </a:r>
            <a:r>
              <a:rPr lang="en-US" dirty="0"/>
              <a:t> </a:t>
            </a:r>
            <a:r>
              <a:rPr lang="en-US" dirty="0" err="1"/>
              <a:t>cấp</a:t>
            </a:r>
            <a:r>
              <a:rPr lang="en-US" dirty="0"/>
              <a:t> </a:t>
            </a:r>
            <a:r>
              <a:rPr lang="en-US" dirty="0" err="1"/>
              <a:t>các</a:t>
            </a:r>
            <a:r>
              <a:rPr lang="en-US" dirty="0"/>
              <a:t> </a:t>
            </a:r>
            <a:r>
              <a:rPr lang="en-US" dirty="0" err="1"/>
              <a:t>hành</a:t>
            </a:r>
            <a:r>
              <a:rPr lang="en-US" dirty="0"/>
              <a:t> </a:t>
            </a:r>
            <a:r>
              <a:rPr lang="en-US" dirty="0" err="1" smtClean="0"/>
              <a:t>động</a:t>
            </a:r>
            <a:endParaRPr lang="en-US" dirty="0" smtClean="0"/>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r>
              <a:rPr lang="vi-VN" dirty="0"/>
              <a:t>Khi nói về một Service người ta không quan tâm đến đối tượng thực hiện Service đó, mà quan tâm tới những đối tượng được xử lý bởi Service. Theo cách hiểu này, Service trở thành một điểm nối tiếp giữa nhiều đối tượng khác nhau</a:t>
            </a:r>
            <a:endParaRPr lang="en-US" dirty="0"/>
          </a:p>
        </p:txBody>
      </p:sp>
    </p:spTree>
    <p:extLst>
      <p:ext uri="{BB962C8B-B14F-4D97-AF65-F5344CB8AC3E}">
        <p14:creationId xmlns:p14="http://schemas.microsoft.com/office/powerpoint/2010/main" val="207358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2B656-4656-4646-A221-7C30814F2E69}"/>
              </a:ext>
            </a:extLst>
          </p:cNvPr>
          <p:cNvSpPr>
            <a:spLocks noGrp="1"/>
          </p:cNvSpPr>
          <p:nvPr>
            <p:ph type="title"/>
          </p:nvPr>
        </p:nvSpPr>
        <p:spPr/>
        <p:txBody>
          <a:bodyPr/>
          <a:lstStyle/>
          <a:p>
            <a:r>
              <a:rPr lang="en-US" dirty="0" smtClean="0"/>
              <a:t>DDD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a:extLst>
              <a:ext uri="{FF2B5EF4-FFF2-40B4-BE49-F238E27FC236}">
                <a16:creationId xmlns:a16="http://schemas.microsoft.com/office/drawing/2014/main" xmlns="" id="{F6DABF9E-9B82-4C13-8452-952BD74F6DC7}"/>
              </a:ext>
            </a:extLst>
          </p:cNvPr>
          <p:cNvSpPr>
            <a:spLocks noGrp="1"/>
          </p:cNvSpPr>
          <p:nvPr>
            <p:ph idx="1"/>
          </p:nvPr>
        </p:nvSpPr>
        <p:spPr>
          <a:xfrm>
            <a:off x="228600" y="2133600"/>
            <a:ext cx="8305800" cy="3802063"/>
          </a:xfrm>
        </p:spPr>
        <p:txBody>
          <a:bodyPr/>
          <a:lstStyle/>
          <a:p>
            <a:pPr marL="502920" indent="-457200">
              <a:buFont typeface="Arial" panose="020B0604020202020204" pitchFamily="34" charset="0"/>
              <a:buChar char="•"/>
            </a:pPr>
            <a:r>
              <a:rPr lang="en-US" dirty="0" smtClean="0"/>
              <a:t>N</a:t>
            </a:r>
            <a:r>
              <a:rPr lang="vi-VN" dirty="0" smtClean="0"/>
              <a:t>ó </a:t>
            </a:r>
            <a:r>
              <a:rPr lang="vi-VN" dirty="0"/>
              <a:t>là một design pattern </a:t>
            </a:r>
            <a:endParaRPr lang="en-US" dirty="0" smtClean="0"/>
          </a:p>
          <a:p>
            <a:pPr marL="502920" indent="-457200">
              <a:buFont typeface="Arial" panose="020B0604020202020204" pitchFamily="34" charset="0"/>
              <a:buChar char="•"/>
            </a:pPr>
            <a:r>
              <a:rPr lang="en-US" dirty="0" err="1" smtClean="0"/>
              <a:t>Đây</a:t>
            </a:r>
            <a:r>
              <a:rPr lang="en-US" dirty="0" smtClean="0"/>
              <a:t> </a:t>
            </a:r>
            <a:r>
              <a:rPr lang="vi-VN" dirty="0" smtClean="0"/>
              <a:t>là </a:t>
            </a:r>
            <a:r>
              <a:rPr lang="vi-VN" dirty="0"/>
              <a:t>design pattern ở cấp độ kiến trúc của hệ thống</a:t>
            </a:r>
            <a:endParaRPr lang="en-US" dirty="0"/>
          </a:p>
        </p:txBody>
      </p:sp>
    </p:spTree>
    <p:extLst>
      <p:ext uri="{BB962C8B-B14F-4D97-AF65-F5344CB8AC3E}">
        <p14:creationId xmlns:p14="http://schemas.microsoft.com/office/powerpoint/2010/main" val="3190566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a:xfrm>
            <a:off x="228600" y="1981200"/>
            <a:ext cx="8305800" cy="4495800"/>
          </a:xfrm>
        </p:spPr>
        <p:txBody>
          <a:bodyPr>
            <a:normAutofit/>
          </a:bodyPr>
          <a:lstStyle/>
          <a:p>
            <a:pPr marL="502920" indent="-457200">
              <a:buFont typeface="Arial" panose="020B0604020202020204" pitchFamily="34" charset="0"/>
              <a:buChar char="•"/>
            </a:pPr>
            <a:r>
              <a:rPr lang="vi-VN" dirty="0"/>
              <a:t>Đây chính là một lý do tại sao các Service không nên tích hợp trong các đối tượng của domain, làm như thế sẽ tạo ra các quan hệ giữa các đối tượng mang chức năng và đối tượng được xử lý, dẫn đến ghép nối chặt giữa </a:t>
            </a:r>
            <a:r>
              <a:rPr lang="vi-VN" dirty="0" smtClean="0"/>
              <a:t>chúng</a:t>
            </a:r>
            <a:endParaRPr lang="en-US" dirty="0" smtClean="0"/>
          </a:p>
          <a:p>
            <a:pPr marL="502920" indent="-457200">
              <a:buFont typeface="Arial" panose="020B0604020202020204" pitchFamily="34" charset="0"/>
              <a:buChar char="•"/>
            </a:pPr>
            <a:endParaRPr lang="en-US" dirty="0" smtClean="0"/>
          </a:p>
          <a:p>
            <a:pPr marL="502920" indent="-457200">
              <a:buFont typeface="Arial" panose="020B0604020202020204" pitchFamily="34" charset="0"/>
              <a:buChar char="•"/>
            </a:pPr>
            <a:r>
              <a:rPr lang="vi-VN" dirty="0"/>
              <a:t>Đây là dấu hiệu của một thiết kế không tốt, mã nguồn chương trình sẽ trở nên rất khó đọc và hiểu, và quan trọng hơn là việc sửa đổi hành vi sẽ khó khăn hơn nhiều</a:t>
            </a:r>
            <a:endParaRPr lang="en-US" dirty="0"/>
          </a:p>
        </p:txBody>
      </p:sp>
    </p:spTree>
    <p:extLst>
      <p:ext uri="{BB962C8B-B14F-4D97-AF65-F5344CB8AC3E}">
        <p14:creationId xmlns:p14="http://schemas.microsoft.com/office/powerpoint/2010/main" val="217845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a:xfrm>
            <a:off x="228600" y="1828800"/>
            <a:ext cx="8305800" cy="4724400"/>
          </a:xfrm>
        </p:spPr>
        <p:txBody>
          <a:bodyPr>
            <a:normAutofit/>
          </a:bodyPr>
          <a:lstStyle/>
          <a:p>
            <a:pPr marL="502920" indent="-457200">
              <a:buFont typeface="Arial" panose="020B0604020202020204" pitchFamily="34" charset="0"/>
              <a:buChar char="•"/>
            </a:pPr>
            <a:r>
              <a:rPr lang="vi-VN" dirty="0"/>
              <a:t>Như chúng ta biết trong lập trình hướng đối tượng khi khi một client object muốn khởi tạo một object khác trong quá trình xử lý dữ liệu của nó sẽ gọi constructor của object đó và truyền vào đó một vài tham số. </a:t>
            </a:r>
            <a:endParaRPr lang="en-US" dirty="0" smtClean="0"/>
          </a:p>
          <a:p>
            <a:pPr marL="502920" indent="-457200">
              <a:buFont typeface="Arial" panose="020B0604020202020204" pitchFamily="34" charset="0"/>
              <a:buChar char="•"/>
            </a:pPr>
            <a:endParaRPr lang="en-US" dirty="0" smtClean="0"/>
          </a:p>
          <a:p>
            <a:pPr marL="502920" indent="-457200">
              <a:buFont typeface="Arial" panose="020B0604020202020204" pitchFamily="34" charset="0"/>
              <a:buChar char="•"/>
            </a:pPr>
            <a:r>
              <a:rPr lang="vi-VN" dirty="0" smtClean="0"/>
              <a:t>Nhưng </a:t>
            </a:r>
            <a:r>
              <a:rPr lang="vi-VN" dirty="0"/>
              <a:t>vì các Entity và Aggregate có xu hướng trở nên phức tạp nên công việc tạo contructor cho một gốc của Aggregate là một công việc quá </a:t>
            </a:r>
            <a:r>
              <a:rPr lang="vi-VN" dirty="0" smtClean="0"/>
              <a:t>sức</a:t>
            </a:r>
            <a:endParaRPr lang="en-US" dirty="0" smtClean="0"/>
          </a:p>
        </p:txBody>
      </p:sp>
    </p:spTree>
    <p:extLst>
      <p:ext uri="{BB962C8B-B14F-4D97-AF65-F5344CB8AC3E}">
        <p14:creationId xmlns:p14="http://schemas.microsoft.com/office/powerpoint/2010/main" val="3480265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a:xfrm>
            <a:off x="228600" y="1981200"/>
            <a:ext cx="8305800" cy="4495800"/>
          </a:xfrm>
        </p:spPr>
        <p:txBody>
          <a:bodyPr>
            <a:normAutofit/>
          </a:bodyPr>
          <a:lstStyle/>
          <a:p>
            <a:pPr marL="502920" indent="-457200">
              <a:buFont typeface="Arial" panose="020B0604020202020204" pitchFamily="34" charset="0"/>
              <a:buChar char="•"/>
            </a:pPr>
            <a:r>
              <a:rPr lang="en-US" dirty="0"/>
              <a:t>Đ</a:t>
            </a:r>
            <a:r>
              <a:rPr lang="vi-VN" dirty="0"/>
              <a:t>ồng thời nó cũng đòi hỏi phải hiểu rõ về cấu trúc bên trong của object và các mối quan hệ bên trong object đó cũng như các luật áp dụng cho chúng, việc này dẫn tới hệ quả là nó phá vỡ tính đóng gói của các domain object như </a:t>
            </a:r>
            <a:r>
              <a:rPr lang="vi-VN" dirty="0" smtClean="0"/>
              <a:t>Aggregate</a:t>
            </a:r>
            <a:endParaRPr lang="en-US" dirty="0" smtClean="0"/>
          </a:p>
          <a:p>
            <a:pPr marL="502920" indent="-457200">
              <a:buFont typeface="Arial" panose="020B0604020202020204" pitchFamily="34" charset="0"/>
              <a:buChar char="•"/>
            </a:pPr>
            <a:endParaRPr lang="en-US" dirty="0"/>
          </a:p>
          <a:p>
            <a:pPr marL="502920" indent="-457200">
              <a:buFont typeface="Arial" panose="020B0604020202020204" pitchFamily="34" charset="0"/>
              <a:buChar char="•"/>
            </a:pPr>
            <a:r>
              <a:rPr lang="vi-VN" dirty="0"/>
              <a:t>Thế nên công việc này sẽ được chuyển giao cho Factory</a:t>
            </a:r>
            <a:endParaRPr lang="en-US" dirty="0"/>
          </a:p>
        </p:txBody>
      </p:sp>
    </p:spTree>
    <p:extLst>
      <p:ext uri="{BB962C8B-B14F-4D97-AF65-F5344CB8AC3E}">
        <p14:creationId xmlns:p14="http://schemas.microsoft.com/office/powerpoint/2010/main" val="920404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Repository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81200"/>
            <a:ext cx="6096528" cy="3955123"/>
          </a:xfrm>
        </p:spPr>
      </p:pic>
    </p:spTree>
    <p:extLst>
      <p:ext uri="{BB962C8B-B14F-4D97-AF65-F5344CB8AC3E}">
        <p14:creationId xmlns:p14="http://schemas.microsoft.com/office/powerpoint/2010/main" val="31547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Repository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877446"/>
            <a:ext cx="8590772" cy="3704771"/>
          </a:xfrm>
          <a:prstGeom prst="rect">
            <a:avLst/>
          </a:prstGeom>
        </p:spPr>
      </p:pic>
    </p:spTree>
    <p:extLst>
      <p:ext uri="{BB962C8B-B14F-4D97-AF65-F5344CB8AC3E}">
        <p14:creationId xmlns:p14="http://schemas.microsoft.com/office/powerpoint/2010/main" val="122957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4EE38-DE1D-4015-B070-A6B7E4B6135F}"/>
              </a:ext>
            </a:extLst>
          </p:cNvPr>
          <p:cNvSpPr>
            <a:spLocks noGrp="1"/>
          </p:cNvSpPr>
          <p:nvPr>
            <p:ph type="title"/>
          </p:nvPr>
        </p:nvSpPr>
        <p:spPr/>
        <p:txBody>
          <a:bodyPr/>
          <a:lstStyle/>
          <a:p>
            <a:r>
              <a:rPr lang="en-US" dirty="0" smtClean="0"/>
              <a:t>Repository</a:t>
            </a:r>
            <a:endParaRPr lang="en-US"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194967" y="1722555"/>
            <a:ext cx="5287465" cy="512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766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3800-1E6B-4A93-87D3-3D70E59B3CEE}"/>
              </a:ext>
            </a:extLst>
          </p:cNvPr>
          <p:cNvSpPr>
            <a:spLocks noGrp="1"/>
          </p:cNvSpPr>
          <p:nvPr>
            <p:ph type="title"/>
          </p:nvPr>
        </p:nvSpPr>
        <p:spPr/>
        <p:txBody>
          <a:bodyPr/>
          <a:lstStyle/>
          <a:p>
            <a:r>
              <a:rPr lang="en-US" dirty="0" err="1" smtClean="0"/>
              <a:t>Lợi</a:t>
            </a:r>
            <a:r>
              <a:rPr lang="en-US" dirty="0" smtClean="0"/>
              <a:t> </a:t>
            </a:r>
            <a:r>
              <a:rPr lang="en-US" dirty="0" err="1" smtClean="0"/>
              <a:t>ích</a:t>
            </a:r>
            <a:r>
              <a:rPr lang="en-US" dirty="0" smtClean="0"/>
              <a:t> </a:t>
            </a:r>
            <a:r>
              <a:rPr lang="en-US" dirty="0" err="1" smtClean="0"/>
              <a:t>của</a:t>
            </a:r>
            <a:r>
              <a:rPr lang="en-US" dirty="0" smtClean="0"/>
              <a:t> DDD</a:t>
            </a:r>
            <a:endParaRPr lang="en-US" dirty="0"/>
          </a:p>
        </p:txBody>
      </p:sp>
      <p:sp>
        <p:nvSpPr>
          <p:cNvPr id="3" name="Content Placeholder 2">
            <a:extLst>
              <a:ext uri="{FF2B5EF4-FFF2-40B4-BE49-F238E27FC236}">
                <a16:creationId xmlns:a16="http://schemas.microsoft.com/office/drawing/2014/main" xmlns="" id="{138AFC74-2DAB-4FF2-A66B-288CACB8B844}"/>
              </a:ext>
            </a:extLst>
          </p:cNvPr>
          <p:cNvSpPr>
            <a:spLocks noGrp="1"/>
          </p:cNvSpPr>
          <p:nvPr>
            <p:ph idx="1"/>
          </p:nvPr>
        </p:nvSpPr>
        <p:spPr>
          <a:xfrm>
            <a:off x="228600" y="2133600"/>
            <a:ext cx="8305800" cy="3802063"/>
          </a:xfrm>
        </p:spPr>
        <p:txBody>
          <a:bodyPr/>
          <a:lstStyle/>
          <a:p>
            <a:pPr marL="502920" indent="-457200">
              <a:buFont typeface="Arial" panose="020B0604020202020204" pitchFamily="34" charset="0"/>
              <a:buChar char="•"/>
            </a:pPr>
            <a:r>
              <a:rPr lang="en-US" dirty="0" err="1" smtClean="0"/>
              <a:t>Làm</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trở</a:t>
            </a:r>
            <a:r>
              <a:rPr lang="en-US" dirty="0" smtClean="0"/>
              <a:t> </a:t>
            </a:r>
            <a:r>
              <a:rPr lang="en-US" dirty="0" err="1" smtClean="0"/>
              <a:t>nên</a:t>
            </a:r>
            <a:r>
              <a:rPr lang="en-US" dirty="0" smtClean="0"/>
              <a:t> </a:t>
            </a:r>
            <a:r>
              <a:rPr lang="en-US" dirty="0" err="1" smtClean="0"/>
              <a:t>linh</a:t>
            </a:r>
            <a:r>
              <a:rPr lang="en-US" dirty="0" smtClean="0"/>
              <a:t> </a:t>
            </a:r>
            <a:r>
              <a:rPr lang="en-US" dirty="0" err="1" smtClean="0"/>
              <a:t>hoạt</a:t>
            </a:r>
            <a:r>
              <a:rPr lang="en-US" dirty="0" smtClean="0"/>
              <a:t>.</a:t>
            </a:r>
          </a:p>
          <a:p>
            <a:pPr marL="502920" indent="-457200">
              <a:buFont typeface="Arial" panose="020B0604020202020204" pitchFamily="34" charset="0"/>
              <a:buChar char="•"/>
            </a:pPr>
            <a:r>
              <a:rPr lang="en-US" dirty="0" err="1" smtClean="0"/>
              <a:t>Phần</a:t>
            </a:r>
            <a:r>
              <a:rPr lang="en-US" dirty="0" smtClean="0"/>
              <a:t> </a:t>
            </a:r>
            <a:r>
              <a:rPr lang="en-US" dirty="0" err="1" smtClean="0"/>
              <a:t>mềm</a:t>
            </a:r>
            <a:r>
              <a:rPr lang="en-US" dirty="0" smtClean="0"/>
              <a:t> </a:t>
            </a:r>
            <a:r>
              <a:rPr lang="en-US" dirty="0" err="1" smtClean="0"/>
              <a:t>phản</a:t>
            </a:r>
            <a:r>
              <a:rPr lang="en-US" dirty="0" smtClean="0"/>
              <a:t> </a:t>
            </a:r>
            <a:r>
              <a:rPr lang="en-US" dirty="0" err="1" smtClean="0"/>
              <a:t>ánh</a:t>
            </a:r>
            <a:r>
              <a:rPr lang="en-US" dirty="0" smtClean="0"/>
              <a:t> </a:t>
            </a:r>
            <a:r>
              <a:rPr lang="en-US" dirty="0" err="1" smtClean="0"/>
              <a:t>tầm</a:t>
            </a:r>
            <a:r>
              <a:rPr lang="en-US" dirty="0" smtClean="0"/>
              <a:t> </a:t>
            </a:r>
            <a:r>
              <a:rPr lang="en-US" dirty="0" err="1" smtClean="0"/>
              <a:t>nhìn</a:t>
            </a:r>
            <a:r>
              <a:rPr lang="en-US" dirty="0" smtClean="0"/>
              <a:t> </a:t>
            </a:r>
            <a:r>
              <a:rPr lang="en-US" dirty="0" err="1" smtClean="0"/>
              <a:t>của</a:t>
            </a:r>
            <a:r>
              <a:rPr lang="en-US" dirty="0" smtClean="0"/>
              <a:t> </a:t>
            </a:r>
            <a:r>
              <a:rPr lang="en-US" dirty="0" err="1" smtClean="0"/>
              <a:t>khách</a:t>
            </a:r>
            <a:r>
              <a:rPr lang="en-US" dirty="0" smtClean="0"/>
              <a:t> hang/</a:t>
            </a:r>
            <a:r>
              <a:rPr lang="en-US" dirty="0" err="1" smtClean="0"/>
              <a:t>chuyên</a:t>
            </a:r>
            <a:r>
              <a:rPr lang="en-US" dirty="0" smtClean="0"/>
              <a:t> </a:t>
            </a:r>
            <a:r>
              <a:rPr lang="en-US" dirty="0" err="1" smtClean="0"/>
              <a:t>gia</a:t>
            </a:r>
            <a:r>
              <a:rPr lang="en-US" dirty="0" smtClean="0"/>
              <a:t> </a:t>
            </a:r>
            <a:r>
              <a:rPr lang="en-US" dirty="0" err="1" smtClean="0"/>
              <a:t>ngành</a:t>
            </a:r>
            <a:r>
              <a:rPr lang="en-US" dirty="0" smtClean="0"/>
              <a:t>.</a:t>
            </a:r>
          </a:p>
          <a:p>
            <a:pPr marL="502920" indent="-457200">
              <a:buFont typeface="Arial" panose="020B0604020202020204" pitchFamily="34" charset="0"/>
              <a:buChar char="•"/>
            </a:pPr>
            <a:r>
              <a:rPr lang="en-US" dirty="0" err="1" smtClean="0"/>
              <a:t>Giải</a:t>
            </a:r>
            <a:r>
              <a:rPr lang="en-US" dirty="0" smtClean="0"/>
              <a:t> </a:t>
            </a:r>
            <a:r>
              <a:rPr lang="en-US" dirty="0" err="1" smtClean="0"/>
              <a:t>quyết</a:t>
            </a:r>
            <a:r>
              <a:rPr lang="en-US" dirty="0" smtClean="0"/>
              <a:t> </a:t>
            </a:r>
            <a:r>
              <a:rPr lang="en-US" dirty="0" err="1" smtClean="0"/>
              <a:t>những</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phức</a:t>
            </a:r>
            <a:r>
              <a:rPr lang="en-US" dirty="0" smtClean="0"/>
              <a:t> </a:t>
            </a:r>
            <a:r>
              <a:rPr lang="en-US" dirty="0" err="1" smtClean="0"/>
              <a:t>tạp</a:t>
            </a:r>
            <a:r>
              <a:rPr lang="en-US" dirty="0" smtClean="0"/>
              <a:t>.</a:t>
            </a:r>
          </a:p>
          <a:p>
            <a:pPr marL="502920" indent="-457200">
              <a:buFont typeface="Arial" panose="020B0604020202020204" pitchFamily="34" charset="0"/>
              <a:buChar char="•"/>
            </a:pPr>
            <a:r>
              <a:rPr lang="en-US" dirty="0" smtClean="0"/>
              <a:t>Code </a:t>
            </a:r>
            <a:r>
              <a:rPr lang="en-US" dirty="0" err="1" smtClean="0"/>
              <a:t>tổ</a:t>
            </a:r>
            <a:r>
              <a:rPr lang="en-US" dirty="0" smtClean="0"/>
              <a:t> </a:t>
            </a:r>
            <a:r>
              <a:rPr lang="en-US" dirty="0" err="1" smtClean="0"/>
              <a:t>chức</a:t>
            </a:r>
            <a:r>
              <a:rPr lang="en-US" dirty="0" smtClean="0"/>
              <a:t> </a:t>
            </a:r>
            <a:r>
              <a:rPr lang="en-US" dirty="0" err="1" smtClean="0"/>
              <a:t>tốt</a:t>
            </a:r>
            <a:r>
              <a:rPr lang="en-US" dirty="0" smtClean="0"/>
              <a:t> </a:t>
            </a:r>
            <a:r>
              <a:rPr lang="en-US" dirty="0" err="1" smtClean="0"/>
              <a:t>và</a:t>
            </a:r>
            <a:r>
              <a:rPr lang="en-US" dirty="0" smtClean="0"/>
              <a:t> </a:t>
            </a:r>
            <a:r>
              <a:rPr lang="en-US" dirty="0" err="1" smtClean="0"/>
              <a:t>dễ</a:t>
            </a:r>
            <a:r>
              <a:rPr lang="en-US" dirty="0" smtClean="0"/>
              <a:t> test.</a:t>
            </a:r>
          </a:p>
          <a:p>
            <a:pPr marL="502920" indent="-457200">
              <a:buFont typeface="Arial" panose="020B0604020202020204" pitchFamily="34" charset="0"/>
              <a:buChar char="•"/>
            </a:pPr>
            <a:r>
              <a:rPr lang="en-US" dirty="0" smtClean="0"/>
              <a:t>Business logic </a:t>
            </a:r>
            <a:r>
              <a:rPr lang="en-US" dirty="0" err="1" smtClean="0"/>
              <a:t>nằm</a:t>
            </a:r>
            <a:r>
              <a:rPr lang="en-US" dirty="0" smtClean="0"/>
              <a:t> ở </a:t>
            </a:r>
            <a:r>
              <a:rPr lang="en-US" dirty="0" err="1" smtClean="0"/>
              <a:t>một</a:t>
            </a:r>
            <a:r>
              <a:rPr lang="en-US" dirty="0" smtClean="0"/>
              <a:t> </a:t>
            </a:r>
            <a:r>
              <a:rPr lang="en-US" dirty="0" err="1" smtClean="0"/>
              <a:t>chỗ</a:t>
            </a:r>
            <a:endParaRPr lang="en-US" dirty="0" smtClean="0"/>
          </a:p>
          <a:p>
            <a:pPr marL="502920" indent="-457200">
              <a:buFont typeface="Arial" panose="020B0604020202020204" pitchFamily="34" charset="0"/>
              <a:buChar char="•"/>
            </a:pPr>
            <a:r>
              <a:rPr lang="en-US" dirty="0" err="1" smtClean="0"/>
              <a:t>Rất</a:t>
            </a:r>
            <a:r>
              <a:rPr lang="en-US" dirty="0" smtClean="0"/>
              <a:t> </a:t>
            </a:r>
            <a:r>
              <a:rPr lang="en-US" dirty="0" err="1" smtClean="0"/>
              <a:t>nhiều</a:t>
            </a:r>
            <a:r>
              <a:rPr lang="en-US" dirty="0" smtClean="0"/>
              <a:t> </a:t>
            </a:r>
            <a:r>
              <a:rPr lang="en-US" dirty="0" err="1" smtClean="0"/>
              <a:t>patten</a:t>
            </a:r>
            <a:r>
              <a:rPr lang="en-US" dirty="0" smtClean="0"/>
              <a:t> </a:t>
            </a:r>
            <a:r>
              <a:rPr lang="en-US" dirty="0" err="1" smtClean="0"/>
              <a:t>hưu</a:t>
            </a:r>
            <a:r>
              <a:rPr lang="en-US" dirty="0" smtClean="0"/>
              <a:t> </a:t>
            </a:r>
            <a:r>
              <a:rPr lang="en-US" dirty="0" err="1" smtClean="0"/>
              <a:t>ích</a:t>
            </a:r>
            <a:r>
              <a:rPr lang="en-US" dirty="0" smtClean="0"/>
              <a:t> </a:t>
            </a:r>
            <a:r>
              <a:rPr lang="en-US" dirty="0" err="1" smtClean="0"/>
              <a:t>dễ</a:t>
            </a:r>
            <a:r>
              <a:rPr lang="en-US" dirty="0" smtClean="0"/>
              <a:t> </a:t>
            </a:r>
            <a:r>
              <a:rPr lang="en-US" dirty="0" err="1" smtClean="0"/>
              <a:t>sử</a:t>
            </a:r>
            <a:r>
              <a:rPr lang="en-US" dirty="0" smtClean="0"/>
              <a:t> </a:t>
            </a:r>
            <a:r>
              <a:rPr lang="en-US" dirty="0" err="1" smtClean="0"/>
              <a:t>dụng</a:t>
            </a:r>
            <a:endParaRPr lang="en-US" dirty="0"/>
          </a:p>
        </p:txBody>
      </p:sp>
    </p:spTree>
    <p:extLst>
      <p:ext uri="{BB962C8B-B14F-4D97-AF65-F5344CB8AC3E}">
        <p14:creationId xmlns:p14="http://schemas.microsoft.com/office/powerpoint/2010/main" val="373344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2B656-4656-4646-A221-7C30814F2E69}"/>
              </a:ext>
            </a:extLst>
          </p:cNvPr>
          <p:cNvSpPr>
            <a:spLocks noGrp="1"/>
          </p:cNvSpPr>
          <p:nvPr>
            <p:ph type="title"/>
          </p:nvPr>
        </p:nvSpPr>
        <p:spPr/>
        <p:txBody>
          <a:bodyPr/>
          <a:lstStyle/>
          <a:p>
            <a:r>
              <a:rPr lang="en-US" dirty="0"/>
              <a:t>DDD </a:t>
            </a:r>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42899"/>
            <a:ext cx="5026220" cy="5247758"/>
          </a:xfrm>
        </p:spPr>
      </p:pic>
    </p:spTree>
    <p:extLst>
      <p:ext uri="{BB962C8B-B14F-4D97-AF65-F5344CB8AC3E}">
        <p14:creationId xmlns:p14="http://schemas.microsoft.com/office/powerpoint/2010/main" val="3109892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F8B17-CA98-41AD-988B-68DA804E97D8}"/>
              </a:ext>
            </a:extLst>
          </p:cNvPr>
          <p:cNvSpPr>
            <a:spLocks noGrp="1"/>
          </p:cNvSpPr>
          <p:nvPr>
            <p:ph type="title"/>
          </p:nvPr>
        </p:nvSpPr>
        <p:spPr/>
        <p:txBody>
          <a:bodyPr/>
          <a:lstStyle/>
          <a:p>
            <a:r>
              <a:rPr lang="en-US" dirty="0" smtClean="0"/>
              <a:t>Domain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403" y="1524000"/>
            <a:ext cx="7296593" cy="4411663"/>
          </a:xfrm>
        </p:spPr>
      </p:pic>
    </p:spTree>
    <p:extLst>
      <p:ext uri="{BB962C8B-B14F-4D97-AF65-F5344CB8AC3E}">
        <p14:creationId xmlns:p14="http://schemas.microsoft.com/office/powerpoint/2010/main" val="3392015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294C1-FB65-4366-A83A-341A46390349}"/>
              </a:ext>
            </a:extLst>
          </p:cNvPr>
          <p:cNvSpPr>
            <a:spLocks noGrp="1"/>
          </p:cNvSpPr>
          <p:nvPr>
            <p:ph type="title"/>
          </p:nvPr>
        </p:nvSpPr>
        <p:spPr/>
        <p:txBody>
          <a:bodyPr/>
          <a:lstStyle/>
          <a:p>
            <a:r>
              <a:rPr lang="en-US" dirty="0" smtClean="0"/>
              <a:t>Anemic model VS Rich model</a:t>
            </a:r>
            <a:endParaRPr lang="en-US" dirty="0"/>
          </a:p>
        </p:txBody>
      </p:sp>
      <p:sp>
        <p:nvSpPr>
          <p:cNvPr id="3" name="Content Placeholder 2">
            <a:extLst>
              <a:ext uri="{FF2B5EF4-FFF2-40B4-BE49-F238E27FC236}">
                <a16:creationId xmlns:a16="http://schemas.microsoft.com/office/drawing/2014/main" xmlns="" id="{51262635-0730-4040-88A7-C9E553A5898C}"/>
              </a:ext>
            </a:extLst>
          </p:cNvPr>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7870" y="1981200"/>
            <a:ext cx="8856130" cy="4411914"/>
          </a:xfrm>
          <a:prstGeom prst="rect">
            <a:avLst/>
          </a:prstGeom>
        </p:spPr>
      </p:pic>
    </p:spTree>
    <p:extLst>
      <p:ext uri="{BB962C8B-B14F-4D97-AF65-F5344CB8AC3E}">
        <p14:creationId xmlns:p14="http://schemas.microsoft.com/office/powerpoint/2010/main" val="1283074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765FE-5DC8-4FFF-A1C7-4CC710B3D073}"/>
              </a:ext>
            </a:extLst>
          </p:cNvPr>
          <p:cNvSpPr>
            <a:spLocks noGrp="1"/>
          </p:cNvSpPr>
          <p:nvPr>
            <p:ph type="title"/>
          </p:nvPr>
        </p:nvSpPr>
        <p:spPr/>
        <p:txBody>
          <a:bodyPr/>
          <a:lstStyle/>
          <a:p>
            <a:r>
              <a:rPr lang="en-US" dirty="0"/>
              <a:t>Sales process</a:t>
            </a:r>
          </a:p>
        </p:txBody>
      </p:sp>
      <p:sp>
        <p:nvSpPr>
          <p:cNvPr id="3" name="Content Placeholder 2">
            <a:extLst>
              <a:ext uri="{FF2B5EF4-FFF2-40B4-BE49-F238E27FC236}">
                <a16:creationId xmlns:a16="http://schemas.microsoft.com/office/drawing/2014/main" xmlns="" id="{C4DFD893-57C4-4127-A79D-AC2307C2C10F}"/>
              </a:ext>
            </a:extLst>
          </p:cNvPr>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828800"/>
            <a:ext cx="9144000" cy="4419332"/>
          </a:xfrm>
          <a:prstGeom prst="rect">
            <a:avLst/>
          </a:prstGeom>
        </p:spPr>
      </p:pic>
    </p:spTree>
    <p:extLst>
      <p:ext uri="{BB962C8B-B14F-4D97-AF65-F5344CB8AC3E}">
        <p14:creationId xmlns:p14="http://schemas.microsoft.com/office/powerpoint/2010/main" val="1532761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73141-D3A6-47A5-B703-C5FDED978572}"/>
              </a:ext>
            </a:extLst>
          </p:cNvPr>
          <p:cNvSpPr>
            <a:spLocks noGrp="1"/>
          </p:cNvSpPr>
          <p:nvPr>
            <p:ph type="title"/>
          </p:nvPr>
        </p:nvSpPr>
        <p:spPr/>
        <p:txBody>
          <a:bodyPr/>
          <a:lstStyle/>
          <a:p>
            <a:r>
              <a:rPr lang="en-US" dirty="0" smtClean="0"/>
              <a:t>DDD </a:t>
            </a:r>
            <a:r>
              <a:rPr lang="en-US" dirty="0" err="1" smtClean="0"/>
              <a:t>bao</a:t>
            </a:r>
            <a:r>
              <a:rPr lang="en-US" dirty="0" smtClean="0"/>
              <a:t> </a:t>
            </a:r>
            <a:r>
              <a:rPr lang="en-US" dirty="0" err="1" smtClean="0"/>
              <a:t>gồm</a:t>
            </a:r>
            <a:endParaRPr lang="en-US" dirty="0"/>
          </a:p>
        </p:txBody>
      </p:sp>
      <p:pic>
        <p:nvPicPr>
          <p:cNvPr id="4" name="Content Placeholder 3"/>
          <p:cNvPicPr>
            <a:picLocks noGrp="1" noChangeAspect="1"/>
          </p:cNvPicPr>
          <p:nvPr>
            <p:ph idx="1"/>
          </p:nvPr>
        </p:nvPicPr>
        <p:blipFill>
          <a:blip r:embed="rId2"/>
          <a:stretch>
            <a:fillRect/>
          </a:stretch>
        </p:blipFill>
        <p:spPr>
          <a:xfrm>
            <a:off x="762000" y="1752600"/>
            <a:ext cx="7794498" cy="4209256"/>
          </a:xfrm>
          <a:prstGeom prst="rect">
            <a:avLst/>
          </a:prstGeom>
        </p:spPr>
      </p:pic>
    </p:spTree>
    <p:extLst>
      <p:ext uri="{BB962C8B-B14F-4D97-AF65-F5344CB8AC3E}">
        <p14:creationId xmlns:p14="http://schemas.microsoft.com/office/powerpoint/2010/main" val="1287812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37FB1-9D2A-402E-AEDC-342DC199561A}"/>
              </a:ext>
            </a:extLst>
          </p:cNvPr>
          <p:cNvSpPr>
            <a:spLocks noGrp="1"/>
          </p:cNvSpPr>
          <p:nvPr>
            <p:ph type="title"/>
          </p:nvPr>
        </p:nvSpPr>
        <p:spPr/>
        <p:txBody>
          <a:bodyPr/>
          <a:lstStyle/>
          <a:p>
            <a:r>
              <a:rPr lang="en-US" dirty="0" err="1" smtClean="0"/>
              <a:t>Aggregrate</a:t>
            </a:r>
            <a:endParaRPr lang="en-US" dirty="0"/>
          </a:p>
        </p:txBody>
      </p:sp>
      <p:sp>
        <p:nvSpPr>
          <p:cNvPr id="3" name="Content Placeholder 2">
            <a:extLst>
              <a:ext uri="{FF2B5EF4-FFF2-40B4-BE49-F238E27FC236}">
                <a16:creationId xmlns:a16="http://schemas.microsoft.com/office/drawing/2014/main" xmlns="" id="{F2CE9E13-8C60-40B1-961A-C74E2AAB3511}"/>
              </a:ext>
            </a:extLst>
          </p:cNvPr>
          <p:cNvSpPr>
            <a:spLocks noGrp="1"/>
          </p:cNvSpPr>
          <p:nvPr>
            <p:ph idx="1"/>
          </p:nvPr>
        </p:nvSpPr>
        <p:spPr>
          <a:xfrm>
            <a:off x="1143000" y="1981200"/>
            <a:ext cx="7391400" cy="3954463"/>
          </a:xfrm>
        </p:spPr>
        <p:txBody>
          <a:bodyPr/>
          <a:lstStyle/>
          <a:p>
            <a:r>
              <a:rPr lang="en-US" dirty="0" err="1" smtClean="0"/>
              <a:t>Là</a:t>
            </a:r>
            <a:r>
              <a:rPr lang="en-US" dirty="0" smtClean="0"/>
              <a:t> </a:t>
            </a:r>
            <a:r>
              <a:rPr lang="en-US" dirty="0" err="1" smtClean="0"/>
              <a:t>một</a:t>
            </a:r>
            <a:r>
              <a:rPr lang="en-US" dirty="0" smtClean="0"/>
              <a:t> </a:t>
            </a:r>
            <a:r>
              <a:rPr lang="en-US" dirty="0" err="1" smtClean="0"/>
              <a:t>nhóm</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đối</a:t>
            </a:r>
            <a:r>
              <a:rPr lang="en-US" dirty="0" smtClean="0"/>
              <a:t> </a:t>
            </a:r>
            <a:r>
              <a:rPr lang="en-US" dirty="0" err="1" smtClean="0"/>
              <a:t>xử</a:t>
            </a:r>
            <a:r>
              <a:rPr lang="en-US" dirty="0" smtClean="0"/>
              <a:t> </a:t>
            </a:r>
            <a:r>
              <a:rPr lang="en-US" dirty="0" err="1" smtClean="0"/>
              <a:t>như</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spTree>
    <p:extLst>
      <p:ext uri="{BB962C8B-B14F-4D97-AF65-F5344CB8AC3E}">
        <p14:creationId xmlns:p14="http://schemas.microsoft.com/office/powerpoint/2010/main" val="2120834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presentation</Template>
  <TotalTime>123</TotalTime>
  <Words>642</Words>
  <Application>Microsoft Office PowerPoint</Application>
  <PresentationFormat>On-screen Show (4:3)</PresentationFormat>
  <Paragraphs>69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Wingdings</vt:lpstr>
      <vt:lpstr>Sales training presentation</vt:lpstr>
      <vt:lpstr>Domain Driven Design</vt:lpstr>
      <vt:lpstr>DDD là gì?</vt:lpstr>
      <vt:lpstr>Lợi ích của DDD</vt:lpstr>
      <vt:lpstr>DDD Architecture</vt:lpstr>
      <vt:lpstr>Domain Model</vt:lpstr>
      <vt:lpstr>Anemic model VS Rich model</vt:lpstr>
      <vt:lpstr>Sales process</vt:lpstr>
      <vt:lpstr>DDD bao gồm</vt:lpstr>
      <vt:lpstr>Aggregrate</vt:lpstr>
      <vt:lpstr>Aggregrate</vt:lpstr>
      <vt:lpstr>Aggregrate</vt:lpstr>
      <vt:lpstr>Aggregrate</vt:lpstr>
      <vt:lpstr>Aggregrate</vt:lpstr>
      <vt:lpstr>Aggregrate</vt:lpstr>
      <vt:lpstr>Entity</vt:lpstr>
      <vt:lpstr>Value Object</vt:lpstr>
      <vt:lpstr>Value Object</vt:lpstr>
      <vt:lpstr>Service</vt:lpstr>
      <vt:lpstr>Service</vt:lpstr>
      <vt:lpstr>Service</vt:lpstr>
      <vt:lpstr>Factory</vt:lpstr>
      <vt:lpstr>Factory</vt:lpstr>
      <vt:lpstr>Repository</vt:lpstr>
      <vt:lpstr>Repository</vt:lpstr>
      <vt:lpstr>Repository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dc:title>
  <dc:creator>Windows User</dc:creator>
  <cp:lastModifiedBy>Windows User</cp:lastModifiedBy>
  <cp:revision>62</cp:revision>
  <dcterms:created xsi:type="dcterms:W3CDTF">2018-06-11T14:27:07Z</dcterms:created>
  <dcterms:modified xsi:type="dcterms:W3CDTF">2018-06-11T16:30:22Z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