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4"/>
  </p:notesMasterIdLst>
  <p:sldIdLst>
    <p:sldId id="256" r:id="rId2"/>
    <p:sldId id="257" r:id="rId3"/>
    <p:sldId id="258" r:id="rId4"/>
    <p:sldId id="259" r:id="rId5"/>
    <p:sldId id="260" r:id="rId6"/>
    <p:sldId id="261" r:id="rId7"/>
    <p:sldId id="262" r:id="rId8"/>
    <p:sldId id="318" r:id="rId9"/>
    <p:sldId id="263" r:id="rId10"/>
    <p:sldId id="319"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21" r:id="rId45"/>
    <p:sldId id="297" r:id="rId46"/>
    <p:sldId id="320" r:id="rId47"/>
    <p:sldId id="298" r:id="rId48"/>
    <p:sldId id="302" r:id="rId49"/>
    <p:sldId id="304" r:id="rId50"/>
    <p:sldId id="303" r:id="rId51"/>
    <p:sldId id="299" r:id="rId52"/>
    <p:sldId id="300" r:id="rId53"/>
    <p:sldId id="301" r:id="rId54"/>
    <p:sldId id="305" r:id="rId55"/>
    <p:sldId id="306" r:id="rId56"/>
    <p:sldId id="307" r:id="rId57"/>
    <p:sldId id="308" r:id="rId58"/>
    <p:sldId id="309" r:id="rId59"/>
    <p:sldId id="310" r:id="rId60"/>
    <p:sldId id="311" r:id="rId61"/>
    <p:sldId id="314" r:id="rId62"/>
    <p:sldId id="312" r:id="rId63"/>
    <p:sldId id="315" r:id="rId64"/>
    <p:sldId id="316" r:id="rId65"/>
    <p:sldId id="313" r:id="rId66"/>
    <p:sldId id="317"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7" r:id="rId112"/>
    <p:sldId id="366" r:id="rId113"/>
    <p:sldId id="368" r:id="rId114"/>
    <p:sldId id="369" r:id="rId115"/>
    <p:sldId id="370" r:id="rId116"/>
    <p:sldId id="371" r:id="rId117"/>
    <p:sldId id="372" r:id="rId118"/>
    <p:sldId id="374" r:id="rId119"/>
    <p:sldId id="373"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90" r:id="rId135"/>
    <p:sldId id="391" r:id="rId136"/>
    <p:sldId id="389"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934"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63F02-9046-4CEC-B930-C11A69746E35}"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7041C-F506-4701-B9AA-FF14FA920600}" type="slidenum">
              <a:rPr lang="en-US" smtClean="0"/>
              <a:t>‹#›</a:t>
            </a:fld>
            <a:endParaRPr lang="en-US"/>
          </a:p>
        </p:txBody>
      </p:sp>
    </p:spTree>
    <p:extLst>
      <p:ext uri="{BB962C8B-B14F-4D97-AF65-F5344CB8AC3E}">
        <p14:creationId xmlns:p14="http://schemas.microsoft.com/office/powerpoint/2010/main" val="65244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7041C-F506-4701-B9AA-FF14FA920600}" type="slidenum">
              <a:rPr lang="en-US" smtClean="0"/>
              <a:t>49</a:t>
            </a:fld>
            <a:endParaRPr lang="en-US"/>
          </a:p>
        </p:txBody>
      </p:sp>
    </p:spTree>
    <p:extLst>
      <p:ext uri="{BB962C8B-B14F-4D97-AF65-F5344CB8AC3E}">
        <p14:creationId xmlns:p14="http://schemas.microsoft.com/office/powerpoint/2010/main" val="256203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74FA8-4170-5E96-1AE4-06B2FDCFE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92AE3-6A2B-68D6-E7A5-BBD1E59ABF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E4EF69-E900-E7FF-9FAB-13D26DE304E3}"/>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6FA7B82E-E68F-15C9-8F7B-6984F4BE3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2E775-8D38-8C1A-7C61-663B571722F5}"/>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306025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7A6C-3E05-5FC6-CE8A-2ACDDE68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8195C1-11FE-DC5D-1DE5-40C6DF5D7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0B072-ECE0-25AD-FAC4-C72641D4DAE1}"/>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FC8E6E24-6BF5-47F9-9759-20BB90A76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EE3EB-EC73-8FA7-D733-D6A958EA498F}"/>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335416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AFB09-46FA-9866-1DEB-D988833FB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8FD3F-B857-E388-2DA4-BE7F6B9FB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443AD-39CB-CC6F-3D0E-5C8F8E158CFA}"/>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61AF5E59-9360-61F9-5FE2-09476B8E7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C1B80-4A15-7FE5-C8A4-538CEC07BB85}"/>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240515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F0A3-46D0-6741-8005-0EBA8D2C4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1E46B9-440E-FF31-92DD-50FA0E5AD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536DE-81F0-90B2-016D-7C8B751805A3}"/>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65A12B8D-DDB2-1780-FC75-26C556A66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4D6D3-F4C6-A7A3-651C-C922CFC728AB}"/>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340468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2B37-0BEC-FE64-9F19-1C14224469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CCB51A-1AE1-7D59-0D08-68B3F44E82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BD701-A63E-D5FD-88F4-24A466843B24}"/>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7615443F-5713-0855-3BF8-901C7E21C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7FD3-1B8C-A142-1CAA-89D579535F00}"/>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98140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63A8-0F62-1DE5-9403-C92F8FB7F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2C9EF-6BDC-7381-1AF9-29C4F77F9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26371-CA67-D96D-4047-515C2D3D4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CBA23-F077-8F23-6440-620E94AE74A8}"/>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6" name="Footer Placeholder 5">
            <a:extLst>
              <a:ext uri="{FF2B5EF4-FFF2-40B4-BE49-F238E27FC236}">
                <a16:creationId xmlns:a16="http://schemas.microsoft.com/office/drawing/2014/main" id="{2B2511FE-F409-F21C-15A0-40107820F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08C1B-9B0E-8659-F25C-C32A207230AE}"/>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281741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A142-C6DB-B9B3-C2B4-A6302F9171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44BE61-EC7A-32CB-51B7-81F4DE441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2FEAF-B639-C5D4-E187-238A29F87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CF7CD-CFBC-26D1-809E-257C422EF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C4619-358E-89DA-F5BB-1B3AA67CF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726FA-95C6-BD87-96FF-C28ED5115B4F}"/>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8" name="Footer Placeholder 7">
            <a:extLst>
              <a:ext uri="{FF2B5EF4-FFF2-40B4-BE49-F238E27FC236}">
                <a16:creationId xmlns:a16="http://schemas.microsoft.com/office/drawing/2014/main" id="{28E8CF8B-0461-133B-53A2-E1973A3BF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F8451-2A62-18A3-1A01-7680BC202EC6}"/>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321864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3485-CC4F-7A5B-0D4F-2EE79A405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23EBC2-6E73-EFCD-76C8-32E7374A2E9C}"/>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4" name="Footer Placeholder 3">
            <a:extLst>
              <a:ext uri="{FF2B5EF4-FFF2-40B4-BE49-F238E27FC236}">
                <a16:creationId xmlns:a16="http://schemas.microsoft.com/office/drawing/2014/main" id="{9B53F054-1F15-AE6A-A5DF-FAF91B8156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6B2F5-A55B-0E82-3A88-67B2D3036AB2}"/>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92138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65CED-5891-19F9-619D-A0263F3FEC21}"/>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3" name="Footer Placeholder 2">
            <a:extLst>
              <a:ext uri="{FF2B5EF4-FFF2-40B4-BE49-F238E27FC236}">
                <a16:creationId xmlns:a16="http://schemas.microsoft.com/office/drawing/2014/main" id="{65307D48-7D9B-3E69-5B64-D5BE4AE171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0784C-F1E5-501C-64E6-161CE8571AD1}"/>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25332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B0E7-24E7-FE64-62DE-44D836D7C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AE226-7EC3-E533-3A3F-6E450504D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148919-7F9D-262E-2627-F50783D55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49CB3-8EF3-7172-69D3-A28D8B0A77E6}"/>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6" name="Footer Placeholder 5">
            <a:extLst>
              <a:ext uri="{FF2B5EF4-FFF2-40B4-BE49-F238E27FC236}">
                <a16:creationId xmlns:a16="http://schemas.microsoft.com/office/drawing/2014/main" id="{44F47EC2-18CC-BD41-BCD5-54B94736D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5C735F-3767-8BA7-3A5B-9FD2B7376998}"/>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401141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F642-5DF5-0CB4-61FA-82035CD97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157BF-07D3-23B0-2EDD-BC67F5D58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1778B-49E2-E750-C08C-CED0B5EA2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56397-BAAF-A285-0F1B-723E1F8D5597}"/>
              </a:ext>
            </a:extLst>
          </p:cNvPr>
          <p:cNvSpPr>
            <a:spLocks noGrp="1"/>
          </p:cNvSpPr>
          <p:nvPr>
            <p:ph type="dt" sz="half" idx="10"/>
          </p:nvPr>
        </p:nvSpPr>
        <p:spPr/>
        <p:txBody>
          <a:bodyPr/>
          <a:lstStyle/>
          <a:p>
            <a:fld id="{91242D3B-58CA-4878-8CE2-58ACDE873EF1}" type="datetimeFigureOut">
              <a:rPr lang="en-US" smtClean="0"/>
              <a:t>9/22/2024</a:t>
            </a:fld>
            <a:endParaRPr lang="en-US"/>
          </a:p>
        </p:txBody>
      </p:sp>
      <p:sp>
        <p:nvSpPr>
          <p:cNvPr id="6" name="Footer Placeholder 5">
            <a:extLst>
              <a:ext uri="{FF2B5EF4-FFF2-40B4-BE49-F238E27FC236}">
                <a16:creationId xmlns:a16="http://schemas.microsoft.com/office/drawing/2014/main" id="{CAF04BD1-EF9F-BB52-960F-5A09AE70E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BACF5-8643-FA82-A3AA-FEC7F8A58616}"/>
              </a:ext>
            </a:extLst>
          </p:cNvPr>
          <p:cNvSpPr>
            <a:spLocks noGrp="1"/>
          </p:cNvSpPr>
          <p:nvPr>
            <p:ph type="sldNum" sz="quarter" idx="12"/>
          </p:nvPr>
        </p:nvSpPr>
        <p:spPr/>
        <p:txBody>
          <a:bodyPr/>
          <a:lstStyle/>
          <a:p>
            <a:fld id="{AE1F7609-E107-47C8-BE3D-E08574F75E94}" type="slidenum">
              <a:rPr lang="en-US" smtClean="0"/>
              <a:t>‹#›</a:t>
            </a:fld>
            <a:endParaRPr lang="en-US"/>
          </a:p>
        </p:txBody>
      </p:sp>
    </p:spTree>
    <p:extLst>
      <p:ext uri="{BB962C8B-B14F-4D97-AF65-F5344CB8AC3E}">
        <p14:creationId xmlns:p14="http://schemas.microsoft.com/office/powerpoint/2010/main" val="408131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D89A57-674E-D5E6-662E-A8718432D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B6478-C648-954A-7C4F-7BEF556BB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56EDE-F2FA-060B-63D0-BF029D9F8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242D3B-58CA-4878-8CE2-58ACDE873EF1}" type="datetimeFigureOut">
              <a:rPr lang="en-US" smtClean="0"/>
              <a:t>9/22/2024</a:t>
            </a:fld>
            <a:endParaRPr lang="en-US"/>
          </a:p>
        </p:txBody>
      </p:sp>
      <p:sp>
        <p:nvSpPr>
          <p:cNvPr id="5" name="Footer Placeholder 4">
            <a:extLst>
              <a:ext uri="{FF2B5EF4-FFF2-40B4-BE49-F238E27FC236}">
                <a16:creationId xmlns:a16="http://schemas.microsoft.com/office/drawing/2014/main" id="{BC66E382-B6F8-E6A7-15CB-AB708BEA2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F8C4E2-F839-C36E-5CEB-B3F4E2299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1F7609-E107-47C8-BE3D-E08574F75E94}" type="slidenum">
              <a:rPr lang="en-US" smtClean="0"/>
              <a:t>‹#›</a:t>
            </a:fld>
            <a:endParaRPr lang="en-US"/>
          </a:p>
        </p:txBody>
      </p:sp>
    </p:spTree>
    <p:extLst>
      <p:ext uri="{BB962C8B-B14F-4D97-AF65-F5344CB8AC3E}">
        <p14:creationId xmlns:p14="http://schemas.microsoft.com/office/powerpoint/2010/main" val="2652983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8BFA3-C8B9-AD88-0A0E-76E6121090A3}"/>
              </a:ext>
            </a:extLst>
          </p:cNvPr>
          <p:cNvSpPr txBox="1"/>
          <p:nvPr/>
        </p:nvSpPr>
        <p:spPr>
          <a:xfrm>
            <a:off x="668593" y="566678"/>
            <a:ext cx="10854813" cy="2862322"/>
          </a:xfrm>
          <a:prstGeom prst="rect">
            <a:avLst/>
          </a:prstGeom>
          <a:noFill/>
        </p:spPr>
        <p:txBody>
          <a:bodyPr wrap="square">
            <a:spAutoFit/>
          </a:bodyPr>
          <a:lstStyle/>
          <a:p>
            <a:r>
              <a:rPr lang="en-US" sz="1800" b="0" i="0" dirty="0">
                <a:solidFill>
                  <a:srgbClr val="000000"/>
                </a:solidFill>
                <a:effectLst/>
                <a:latin typeface="Arial" panose="020B0604020202020204" pitchFamily="34" charset="0"/>
              </a:rPr>
              <a:t>The base for this document is the ISO 17987 specifications [16]. It is assumed that the reader is familiar with this specification. This document will not describe ISO 17987 LIN functionality again.</a:t>
            </a:r>
          </a:p>
          <a:p>
            <a:r>
              <a:rPr lang="en-US" sz="1800" b="0" i="0" dirty="0">
                <a:solidFill>
                  <a:srgbClr val="000000"/>
                </a:solidFill>
                <a:effectLst/>
                <a:latin typeface="Arial" panose="020B0604020202020204" pitchFamily="34" charset="0"/>
              </a:rPr>
              <a:t>The LIN driver applies to ISO 17987 master and slave nodes. The LIN implementation in AUTOSAR deviates from the ISO 17987 specifications as described in this specification of LIN driver, but there will be no change in the behavior on the LIN bus. It is the intention to be able to reuse all existing LIN nodes together with the AUTOSAR LIN implementation (i.e. the LIN driver).</a:t>
            </a:r>
          </a:p>
          <a:p>
            <a:r>
              <a:rPr lang="en-US" sz="1800" b="1" i="0" dirty="0">
                <a:solidFill>
                  <a:srgbClr val="000000"/>
                </a:solidFill>
                <a:effectLst/>
                <a:latin typeface="Arial" panose="020B0604020202020204" pitchFamily="34" charset="0"/>
              </a:rPr>
              <a:t>[SWS_Lin_00063]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It is intended to support the complete range of LIN hardware from a simple SCI/UART to a complex LIN hardware controller. Using a SW-UART implementation is out of the scope. For a closer description of the LIN hardware unit, see chapter 2.3.</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(SRS_Lin_01547)</a:t>
            </a:r>
            <a:r>
              <a:rPr lang="en-US" dirty="0"/>
              <a:t> </a:t>
            </a:r>
            <a:br>
              <a:rPr lang="en-US" dirty="0"/>
            </a:br>
            <a:endParaRPr lang="en-US" dirty="0"/>
          </a:p>
        </p:txBody>
      </p:sp>
      <p:sp>
        <p:nvSpPr>
          <p:cNvPr id="7" name="TextBox 6">
            <a:extLst>
              <a:ext uri="{FF2B5EF4-FFF2-40B4-BE49-F238E27FC236}">
                <a16:creationId xmlns:a16="http://schemas.microsoft.com/office/drawing/2014/main" id="{3A77FBF1-E490-ABD2-E15F-B9C0F7100771}"/>
              </a:ext>
            </a:extLst>
          </p:cNvPr>
          <p:cNvSpPr txBox="1"/>
          <p:nvPr/>
        </p:nvSpPr>
        <p:spPr>
          <a:xfrm>
            <a:off x="668593" y="3429000"/>
            <a:ext cx="11130117" cy="2308324"/>
          </a:xfrm>
          <a:prstGeom prst="rect">
            <a:avLst/>
          </a:prstGeom>
          <a:noFill/>
        </p:spPr>
        <p:txBody>
          <a:bodyPr wrap="square">
            <a:spAutoFit/>
          </a:bodyPr>
          <a:lstStyle/>
          <a:p>
            <a:r>
              <a:rPr lang="vi-VN" dirty="0"/>
              <a:t>Cơ sở cho tài liệu này là các thông số kỹ thuật ISO 17987 [16]. Giả định rằng người đọc đã quen thuộc với thông số kỹ thuật này. Tài liệu này sẽ không mô tả lại chức năng LIN theo ISO 17987. Driver LIN áp dụng cho các nút master và slave theo ISO 17987. Việc triển khai LIN trong AUTOSAR có sự khác biệt so với các thông số kỹ thuật ISO 17987 như được mô tả trong tài liệu này, nhưng sẽ không có sự thay đổi nào trong hành vi trên bus LIN. Mục tiêu là có thể tái sử dụng tất cả các nút LIN hiện có cùng với triển khai LIN AUTOSAR (tức là driver LIN). [SWS_Lin_00063] ⌈ Mục đích là hỗ trợ đầy đủ các phần cứng LIN từ SCI/UART đơn giản đến bộ điều khiển phần cứng LIN phức tạp. Việc sử dụng triển khai SW-UART nằm ngoài phạm vi này. Để có mô tả gần hơn về đơn vị phần cứng LIN, xem chương 2.3.⌋ (SRS_Lin_01547)</a:t>
            </a:r>
            <a:endParaRPr lang="en-US" dirty="0"/>
          </a:p>
        </p:txBody>
      </p:sp>
    </p:spTree>
    <p:extLst>
      <p:ext uri="{BB962C8B-B14F-4D97-AF65-F5344CB8AC3E}">
        <p14:creationId xmlns:p14="http://schemas.microsoft.com/office/powerpoint/2010/main" val="350001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167BC7-B62B-7B90-2D40-6531788A94A7}"/>
              </a:ext>
            </a:extLst>
          </p:cNvPr>
          <p:cNvSpPr txBox="1"/>
          <p:nvPr/>
        </p:nvSpPr>
        <p:spPr>
          <a:xfrm>
            <a:off x="1229360" y="457260"/>
            <a:ext cx="10353040" cy="2031325"/>
          </a:xfrm>
          <a:prstGeom prst="rect">
            <a:avLst/>
          </a:prstGeom>
          <a:noFill/>
        </p:spPr>
        <p:txBody>
          <a:bodyPr wrap="square">
            <a:spAutoFit/>
          </a:bodyPr>
          <a:lstStyle/>
          <a:p>
            <a:r>
              <a:rPr lang="vi-VN" b="1" dirty="0"/>
              <a:t>LIN controller</a:t>
            </a:r>
            <a:r>
              <a:rPr lang="vi-VN" dirty="0"/>
              <a:t>: Phần cứng LIN chuyên dụng với một máy trạng thái xử lý khung được xây dựng. Một phần cứng có khả năng kết nối với nhiều cụm LIN được coi là nhiều bộ điều khiển LIN.</a:t>
            </a:r>
          </a:p>
          <a:p>
            <a:r>
              <a:rPr lang="vi-VN" b="1" dirty="0"/>
              <a:t>LIN frame</a:t>
            </a:r>
            <a:r>
              <a:rPr lang="vi-VN" dirty="0"/>
              <a:t>: Như được định nghĩa bởi [16]: “Tất cả thông tin được gửi dưới dạng các khung; một khung bao gồm tiêu đề và một phản hồi.”</a:t>
            </a:r>
          </a:p>
          <a:p>
            <a:r>
              <a:rPr lang="vi-VN" b="1" dirty="0"/>
              <a:t>LIN frame processor</a:t>
            </a:r>
            <a:r>
              <a:rPr lang="vi-VN" dirty="0"/>
              <a:t>: Xử lý khung bao gồm việc quản lý hoàn toàn khung LIN. Việc triển khai có thể được thực hiện dưới dạng giải pháp giả lập phần mềm hoặc với một bộ điều khiển LIN chuyên dụng</a:t>
            </a:r>
          </a:p>
        </p:txBody>
      </p:sp>
    </p:spTree>
    <p:extLst>
      <p:ext uri="{BB962C8B-B14F-4D97-AF65-F5344CB8AC3E}">
        <p14:creationId xmlns:p14="http://schemas.microsoft.com/office/powerpoint/2010/main" val="251707881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DE2EB-CEC9-9B86-3081-F3F878C0CB35}"/>
              </a:ext>
            </a:extLst>
          </p:cNvPr>
          <p:cNvPicPr>
            <a:picLocks noChangeAspect="1"/>
          </p:cNvPicPr>
          <p:nvPr/>
        </p:nvPicPr>
        <p:blipFill>
          <a:blip r:embed="rId2"/>
          <a:stretch>
            <a:fillRect/>
          </a:stretch>
        </p:blipFill>
        <p:spPr>
          <a:xfrm>
            <a:off x="161097" y="170995"/>
            <a:ext cx="11869806" cy="6516009"/>
          </a:xfrm>
          <a:prstGeom prst="rect">
            <a:avLst/>
          </a:prstGeom>
        </p:spPr>
      </p:pic>
    </p:spTree>
    <p:extLst>
      <p:ext uri="{BB962C8B-B14F-4D97-AF65-F5344CB8AC3E}">
        <p14:creationId xmlns:p14="http://schemas.microsoft.com/office/powerpoint/2010/main" val="15082028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82EA65-F18B-0693-3002-45C6039C9409}"/>
              </a:ext>
            </a:extLst>
          </p:cNvPr>
          <p:cNvSpPr>
            <a:spLocks noChangeArrowheads="1"/>
          </p:cNvSpPr>
          <p:nvPr/>
        </p:nvSpPr>
        <p:spPr bwMode="auto">
          <a:xfrm>
            <a:off x="238761" y="650022"/>
            <a:ext cx="111912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Lin_FrameDlType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Lin_FrameDlType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uint8</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nguyên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âm</a:t>
            </a:r>
            <a:r>
              <a:rPr kumimoji="0" lang="en-US" altLang="en-US" sz="1500" b="0" i="0" u="none" strike="noStrike" cap="none" normalizeH="0" baseline="0" dirty="0">
                <a:ln>
                  <a:noFill/>
                </a:ln>
                <a:solidFill>
                  <a:schemeClr val="tx1"/>
                </a:solidFill>
                <a:effectLst/>
                <a:latin typeface="Arial" panose="020B0604020202020204" pitchFamily="34" charset="0"/>
              </a:rPr>
              <a:t> 8 bit,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0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255.</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Phạm</a:t>
            </a:r>
            <a:r>
              <a:rPr kumimoji="0" lang="en-US" altLang="en-US" sz="1500" b="1" i="0" u="none" strike="noStrike" cap="none" normalizeH="0" baseline="0" dirty="0">
                <a:ln>
                  <a:noFill/>
                </a:ln>
                <a:solidFill>
                  <a:schemeClr val="tx1"/>
                </a:solidFill>
                <a:effectLst/>
                <a:latin typeface="Arial" panose="020B0604020202020204" pitchFamily="34" charset="0"/>
              </a:rPr>
              <a:t> vi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1...8</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phải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nằm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khoảng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1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8 byte. </a:t>
            </a: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byte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Lin_FrameDlType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lượng</a:t>
            </a:r>
            <a:r>
              <a:rPr kumimoji="0" lang="en-US" altLang="en-US" sz="1500" b="0" i="0" u="none" strike="noStrike" cap="none" normalizeH="0" baseline="0" dirty="0">
                <a:ln>
                  <a:noFill/>
                </a:ln>
                <a:solidFill>
                  <a:schemeClr val="tx1"/>
                </a:solidFill>
                <a:effectLst/>
              </a:rPr>
              <a:t> byte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(SDU - Service Data Unit)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Khi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lượng</a:t>
            </a:r>
            <a:r>
              <a:rPr kumimoji="0" lang="en-US" altLang="en-US" sz="1500" b="0" i="0" u="none" strike="noStrike" cap="none" normalizeH="0" baseline="0" dirty="0">
                <a:ln>
                  <a:noFill/>
                </a:ln>
                <a:solidFill>
                  <a:schemeClr val="tx1"/>
                </a:solidFill>
                <a:effectLst/>
              </a:rPr>
              <a:t> byte </a:t>
            </a:r>
            <a:r>
              <a:rPr kumimoji="0" lang="en-US" altLang="en-US" sz="1500" b="0" i="0" u="none" strike="noStrike" cap="none" normalizeH="0" baseline="0" dirty="0" err="1">
                <a:ln>
                  <a:noFill/>
                </a:ln>
                <a:solidFill>
                  <a:schemeClr val="tx1"/>
                </a:solidFill>
                <a:effectLst/>
              </a:rPr>
              <a:t>nào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kích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driver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Lin_FrameDlType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lượng</a:t>
            </a:r>
            <a:r>
              <a:rPr kumimoji="0" lang="en-US" altLang="en-US" sz="1500" b="0" i="0" u="none" strike="noStrike" cap="none" normalizeH="0" baseline="0" dirty="0">
                <a:ln>
                  <a:noFill/>
                </a:ln>
                <a:solidFill>
                  <a:schemeClr val="tx1"/>
                </a:solidFill>
                <a:effectLst/>
              </a:rPr>
              <a:t> byte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phạm</a:t>
            </a:r>
            <a:r>
              <a:rPr kumimoji="0" lang="en-US" altLang="en-US" sz="1500" b="0" i="0" u="none" strike="noStrike" cap="none" normalizeH="0" baseline="0" dirty="0">
                <a:ln>
                  <a:noFill/>
                </a:ln>
                <a:solidFill>
                  <a:schemeClr val="tx1"/>
                </a:solidFill>
                <a:effectLst/>
              </a:rPr>
              <a:t> vi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1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8 byte,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mạng</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3641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ADCBC-00EC-CF55-1FA4-DE00665E254A}"/>
              </a:ext>
            </a:extLst>
          </p:cNvPr>
          <p:cNvPicPr>
            <a:picLocks noChangeAspect="1"/>
          </p:cNvPicPr>
          <p:nvPr/>
        </p:nvPicPr>
        <p:blipFill>
          <a:blip r:embed="rId2"/>
          <a:stretch>
            <a:fillRect/>
          </a:stretch>
        </p:blipFill>
        <p:spPr>
          <a:xfrm>
            <a:off x="437360" y="128127"/>
            <a:ext cx="11317279" cy="6601746"/>
          </a:xfrm>
          <a:prstGeom prst="rect">
            <a:avLst/>
          </a:prstGeom>
        </p:spPr>
      </p:pic>
    </p:spTree>
    <p:extLst>
      <p:ext uri="{BB962C8B-B14F-4D97-AF65-F5344CB8AC3E}">
        <p14:creationId xmlns:p14="http://schemas.microsoft.com/office/powerpoint/2010/main" val="3840844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95FE93-E6B5-98DA-C6A5-66ED19CAB133}"/>
              </a:ext>
            </a:extLst>
          </p:cNvPr>
          <p:cNvSpPr>
            <a:spLocks noChangeArrowheads="1"/>
          </p:cNvSpPr>
          <p:nvPr/>
        </p:nvSpPr>
        <p:spPr bwMode="auto">
          <a:xfrm>
            <a:off x="187571" y="151179"/>
            <a:ext cx="121920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Lin_PduType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Lin_PduType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(structure)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tin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(elements)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tin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driver LIN.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thành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cấu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Unicode MS"/>
              </a:rPr>
              <a:t>Lin_FramePidType</a:t>
            </a:r>
            <a:r>
              <a:rPr kumimoji="0" lang="en-US" altLang="en-US" sz="1500" b="1" i="0" u="none" strike="noStrike" cap="none" normalizeH="0" baseline="0" dirty="0">
                <a:ln>
                  <a:noFill/>
                </a:ln>
                <a:solidFill>
                  <a:schemeClr val="tx1"/>
                </a:solidFill>
                <a:effectLst/>
                <a:latin typeface="Arial Unicode MS"/>
              </a:rPr>
              <a:t> </a:t>
            </a:r>
            <a:r>
              <a:rPr kumimoji="0" lang="en-US" altLang="en-US" sz="1500" b="1" i="0" u="none" strike="noStrike" cap="none" normalizeH="0" baseline="0" dirty="0" err="1">
                <a:ln>
                  <a:noFill/>
                </a:ln>
                <a:solidFill>
                  <a:schemeClr val="tx1"/>
                </a:solidFill>
                <a:effectLst/>
                <a:latin typeface="Arial Unicode MS"/>
              </a:rPr>
              <a:t>Pid</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Lưu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trữ</a:t>
            </a:r>
            <a:r>
              <a:rPr kumimoji="0" lang="en-US" altLang="en-US" sz="1500" b="0" i="0" u="none" strike="noStrike" cap="none" normalizeH="0" baseline="0" dirty="0">
                <a:ln>
                  <a:noFill/>
                </a:ln>
                <a:solidFill>
                  <a:schemeClr val="tx1"/>
                </a:solidFill>
                <a:effectLst/>
                <a:latin typeface="Arial" panose="020B0604020202020204" pitchFamily="34" charset="0"/>
              </a:rPr>
              <a:t> PID (Protected Identifier)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PID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Unicode MS"/>
              </a:rPr>
              <a:t>Lin_FrameCsModelType</a:t>
            </a:r>
            <a:r>
              <a:rPr kumimoji="0" lang="en-US" altLang="en-US" sz="1500" b="1" i="0" u="none" strike="noStrike" cap="none" normalizeH="0" baseline="0" dirty="0">
                <a:ln>
                  <a:noFill/>
                </a:ln>
                <a:solidFill>
                  <a:schemeClr val="tx1"/>
                </a:solidFill>
                <a:effectLst/>
                <a:latin typeface="Arial Unicode MS"/>
              </a:rPr>
              <a:t> Cs</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mô</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(checksum model)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Classic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Enhanced).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Unicode MS"/>
              </a:rPr>
              <a:t>Lin_FrameResponseType</a:t>
            </a:r>
            <a:r>
              <a:rPr kumimoji="0" lang="en-US" altLang="en-US" sz="1500" b="1" i="0" u="none" strike="noStrike" cap="none" normalizeH="0" baseline="0" dirty="0">
                <a:ln>
                  <a:noFill/>
                </a:ln>
                <a:solidFill>
                  <a:schemeClr val="tx1"/>
                </a:solidFill>
                <a:effectLst/>
                <a:latin typeface="Arial Unicode MS"/>
              </a:rPr>
              <a:t> </a:t>
            </a:r>
            <a:r>
              <a:rPr kumimoji="0" lang="en-US" altLang="en-US" sz="1500" b="1" i="0" u="none" strike="noStrike" cap="none" normalizeH="0" baseline="0" dirty="0" err="1">
                <a:ln>
                  <a:noFill/>
                </a:ln>
                <a:solidFill>
                  <a:schemeClr val="tx1"/>
                </a:solidFill>
                <a:effectLst/>
                <a:latin typeface="Arial Unicode MS"/>
              </a:rPr>
              <a:t>Drc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node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hay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node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Unicode MS"/>
              </a:rPr>
              <a:t>Lin_FrameDlType</a:t>
            </a:r>
            <a:r>
              <a:rPr kumimoji="0" lang="en-US" altLang="en-US" sz="1500" b="1" i="0" u="none" strike="noStrike" cap="none" normalizeH="0" baseline="0" dirty="0">
                <a:ln>
                  <a:noFill/>
                </a:ln>
                <a:solidFill>
                  <a:schemeClr val="tx1"/>
                </a:solidFill>
                <a:effectLst/>
                <a:latin typeface="Arial Unicode MS"/>
              </a:rPr>
              <a:t> Dl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tức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lượng</a:t>
            </a:r>
            <a:r>
              <a:rPr kumimoji="0" lang="en-US" altLang="en-US" sz="1500" b="0" i="0" u="none" strike="noStrike" cap="none" normalizeH="0" baseline="0" dirty="0">
                <a:ln>
                  <a:noFill/>
                </a:ln>
                <a:solidFill>
                  <a:schemeClr val="tx1"/>
                </a:solidFill>
                <a:effectLst/>
                <a:latin typeface="Arial" panose="020B0604020202020204" pitchFamily="34" charset="0"/>
              </a:rPr>
              <a:t> byte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uint8* </a:t>
            </a:r>
            <a:r>
              <a:rPr kumimoji="0" lang="en-US" altLang="en-US" sz="1500" b="1" i="0" u="none" strike="noStrike" cap="none" normalizeH="0" baseline="0" dirty="0" err="1">
                <a:ln>
                  <a:noFill/>
                </a:ln>
                <a:solidFill>
                  <a:schemeClr val="tx1"/>
                </a:solidFill>
                <a:effectLst/>
                <a:latin typeface="Arial Unicode MS"/>
              </a:rPr>
              <a:t>SduPtr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Con </a:t>
            </a:r>
            <a:r>
              <a:rPr kumimoji="0" lang="en-US" altLang="en-US" sz="1500" b="0" i="0" u="none" strike="noStrike" cap="none" normalizeH="0" baseline="0" dirty="0" err="1">
                <a:ln>
                  <a:noFill/>
                </a:ln>
                <a:solidFill>
                  <a:schemeClr val="tx1"/>
                </a:solidFill>
                <a:effectLst/>
                <a:latin typeface="Arial" panose="020B0604020202020204" pitchFamily="34" charset="0"/>
              </a:rPr>
              <a:t>trỏ</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(SDU)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nhớ</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Lin_PduType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vì</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diện</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driver </a:t>
            </a:r>
            <a:r>
              <a:rPr kumimoji="0" lang="en-US" altLang="en-US" sz="1500" b="0" i="0" u="none" strike="noStrike" cap="none" normalizeH="0" baseline="0" dirty="0" err="1">
                <a:ln>
                  <a:noFill/>
                </a:ln>
                <a:solidFill>
                  <a:schemeClr val="tx1"/>
                </a:solidFill>
                <a:effectLst/>
              </a:rPr>
              <a:t>biết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vẹn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tin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Lin_PduType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PID,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dài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7376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A8F53-1A33-AE90-883F-E597DCD2CA35}"/>
              </a:ext>
            </a:extLst>
          </p:cNvPr>
          <p:cNvPicPr>
            <a:picLocks noChangeAspect="1"/>
          </p:cNvPicPr>
          <p:nvPr/>
        </p:nvPicPr>
        <p:blipFill>
          <a:blip r:embed="rId2"/>
          <a:stretch>
            <a:fillRect/>
          </a:stretch>
        </p:blipFill>
        <p:spPr>
          <a:xfrm>
            <a:off x="2314047" y="1066470"/>
            <a:ext cx="7563906" cy="4725059"/>
          </a:xfrm>
          <a:prstGeom prst="rect">
            <a:avLst/>
          </a:prstGeom>
        </p:spPr>
      </p:pic>
    </p:spTree>
    <p:extLst>
      <p:ext uri="{BB962C8B-B14F-4D97-AF65-F5344CB8AC3E}">
        <p14:creationId xmlns:p14="http://schemas.microsoft.com/office/powerpoint/2010/main" val="253063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70CDB-0DC0-19EA-9602-13AD56DBFDA6}"/>
              </a:ext>
            </a:extLst>
          </p:cNvPr>
          <p:cNvPicPr>
            <a:picLocks noChangeAspect="1"/>
          </p:cNvPicPr>
          <p:nvPr/>
        </p:nvPicPr>
        <p:blipFill>
          <a:blip r:embed="rId2"/>
          <a:stretch>
            <a:fillRect/>
          </a:stretch>
        </p:blipFill>
        <p:spPr>
          <a:xfrm>
            <a:off x="2204494" y="1352260"/>
            <a:ext cx="7783011" cy="4153480"/>
          </a:xfrm>
          <a:prstGeom prst="rect">
            <a:avLst/>
          </a:prstGeom>
        </p:spPr>
      </p:pic>
    </p:spTree>
    <p:extLst>
      <p:ext uri="{BB962C8B-B14F-4D97-AF65-F5344CB8AC3E}">
        <p14:creationId xmlns:p14="http://schemas.microsoft.com/office/powerpoint/2010/main" val="2122607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192C37A-E1B3-D342-AEF5-386951B67509}"/>
              </a:ext>
            </a:extLst>
          </p:cNvPr>
          <p:cNvSpPr>
            <a:spLocks noChangeArrowheads="1"/>
          </p:cNvSpPr>
          <p:nvPr/>
        </p:nvSpPr>
        <p:spPr bwMode="auto">
          <a:xfrm>
            <a:off x="416689" y="328935"/>
            <a:ext cx="11160369"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Lin_StatusType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Lin_StatusType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trong</a:t>
            </a:r>
            <a:r>
              <a:rPr kumimoji="0" lang="en-US" altLang="en-US" sz="1500" b="1" i="0" u="none" strike="noStrike" cap="none" normalizeH="0" baseline="0" dirty="0">
                <a:ln>
                  <a:noFill/>
                </a:ln>
                <a:solidFill>
                  <a:schemeClr val="tx1"/>
                </a:solidFill>
                <a:effectLst/>
                <a:latin typeface="Arial" panose="020B0604020202020204" pitchFamily="34" charset="0"/>
              </a:rPr>
              <a:t> Enumeration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LIN_NOT_OK</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sinh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LIN_TX_OK</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công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LIN_TX_BUSY</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vẫn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diễn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Response).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LIN_TX_HEADER_ERROR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khớp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đọc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parity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danh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bus.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LIN_TX_ERROR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khớp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đọc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bus.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9284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FDB69-6371-BF52-8B1D-52B9B06125E8}"/>
              </a:ext>
            </a:extLst>
          </p:cNvPr>
          <p:cNvSpPr txBox="1"/>
          <p:nvPr/>
        </p:nvSpPr>
        <p:spPr>
          <a:xfrm>
            <a:off x="0" y="167962"/>
            <a:ext cx="10599516" cy="6786473"/>
          </a:xfrm>
          <a:prstGeom prst="rect">
            <a:avLst/>
          </a:prstGeom>
          <a:noFill/>
        </p:spPr>
        <p:txBody>
          <a:bodyPr wrap="square">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LIN_RX_OK</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LIN_RX_BUSY</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vẫn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diễn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byte Response </a:t>
            </a:r>
            <a:r>
              <a:rPr kumimoji="0" lang="en-US" altLang="en-US" sz="1500" b="0" i="0" u="none" strike="noStrike" cap="none" normalizeH="0" baseline="0" dirty="0" err="1">
                <a:ln>
                  <a:noFill/>
                </a:ln>
                <a:solidFill>
                  <a:schemeClr val="tx1"/>
                </a:solidFill>
                <a:effectLst/>
                <a:latin typeface="Arial" panose="020B0604020202020204" pitchFamily="34" charset="0"/>
              </a:rPr>
              <a:t>đã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nhưng</a:t>
            </a:r>
            <a:r>
              <a:rPr kumimoji="0" lang="en-US" altLang="en-US" sz="1500" b="0" i="0" u="none" strike="noStrike" cap="none" normalizeH="0" baseline="0" dirty="0">
                <a:ln>
                  <a:noFill/>
                </a:ln>
                <a:solidFill>
                  <a:schemeClr val="tx1"/>
                </a:solidFill>
                <a:effectLst/>
                <a:latin typeface="Arial" panose="020B0604020202020204" pitchFamily="34" charset="0"/>
              </a:rPr>
              <a:t> byte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chưa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LIN_RX_ERROR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framing.</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overrun.</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checksum.</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Response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ngắn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LIN_RX_NO_RESPONSE</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chưa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byte Response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LIN_OPERATIONAL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sẵn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sàng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Sleep;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wake-up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node slave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Lin_StatusType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Giá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xem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 hay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dõi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đặc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Lin_GetStatus</a:t>
            </a:r>
            <a:r>
              <a:rPr kumimoji="0" lang="en-US" altLang="en-US" sz="1500" b="0" i="0" u="none" strike="noStrike" cap="none" normalizeH="0" baseline="0" dirty="0">
                <a:ln>
                  <a:noFill/>
                </a:ln>
                <a:solidFill>
                  <a:schemeClr val="tx1"/>
                </a:solidFill>
                <a:effectLst/>
                <a:latin typeface="Arial Unicode MS"/>
              </a:rPr>
              <a: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Lin_StatusType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dõi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nhau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thường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761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A5FFD-9449-3C4A-52BB-1450F4AC0116}"/>
              </a:ext>
            </a:extLst>
          </p:cNvPr>
          <p:cNvPicPr>
            <a:picLocks noChangeAspect="1"/>
          </p:cNvPicPr>
          <p:nvPr/>
        </p:nvPicPr>
        <p:blipFill>
          <a:blip r:embed="rId2"/>
          <a:stretch>
            <a:fillRect/>
          </a:stretch>
        </p:blipFill>
        <p:spPr>
          <a:xfrm>
            <a:off x="318281" y="856891"/>
            <a:ext cx="11555438" cy="5144218"/>
          </a:xfrm>
          <a:prstGeom prst="rect">
            <a:avLst/>
          </a:prstGeom>
        </p:spPr>
      </p:pic>
    </p:spTree>
    <p:extLst>
      <p:ext uri="{BB962C8B-B14F-4D97-AF65-F5344CB8AC3E}">
        <p14:creationId xmlns:p14="http://schemas.microsoft.com/office/powerpoint/2010/main" val="42413236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126D51-1325-0805-BF1B-B6360566DEAF}"/>
              </a:ext>
            </a:extLst>
          </p:cNvPr>
          <p:cNvSpPr>
            <a:spLocks noChangeArrowheads="1"/>
          </p:cNvSpPr>
          <p:nvPr/>
        </p:nvSpPr>
        <p:spPr bwMode="auto">
          <a:xfrm>
            <a:off x="277793" y="-79653"/>
            <a:ext cx="11030287"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Lin_SlaveErrorType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Lin_SlaveErrorType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ở node slave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node slave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gặp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response.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trong</a:t>
            </a:r>
            <a:r>
              <a:rPr kumimoji="0" lang="en-US" altLang="en-US" sz="1500" b="1" i="0" u="none" strike="noStrike" cap="none" normalizeH="0" baseline="0" dirty="0">
                <a:ln>
                  <a:noFill/>
                </a:ln>
                <a:solidFill>
                  <a:schemeClr val="tx1"/>
                </a:solidFill>
                <a:effectLst/>
                <a:latin typeface="Arial" panose="020B0604020202020204" pitchFamily="34" charset="0"/>
              </a:rPr>
              <a:t> Enumeration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LIN_ERR_HEADER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do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khớp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header.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LIN_ERR_RESP_STOPBIT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framing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do stop bit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LIN_ERR_RESP_CHKSUM</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checksum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vì</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tổng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LIN_ERR_RESP_DATABIT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sát</a:t>
            </a:r>
            <a:r>
              <a:rPr kumimoji="0" lang="en-US" altLang="en-US" sz="1500" b="0" i="0" u="none" strike="noStrike" cap="none" normalizeH="0" baseline="0" dirty="0">
                <a:ln>
                  <a:noFill/>
                </a:ln>
                <a:solidFill>
                  <a:schemeClr val="tx1"/>
                </a:solidFill>
                <a:effectLst/>
                <a:latin typeface="Arial" panose="020B0604020202020204" pitchFamily="34" charset="0"/>
              </a:rPr>
              <a:t> bit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do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khớp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bit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bit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LIN_ERR_NO_RESP</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do node master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node slave.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LIN_ERR_INC_RESP</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Response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Lin_SlaveErrorType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node slave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node master.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hữu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ích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chẩn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đoán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sinh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nguyên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nhân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vấn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node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mạng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Lin_SlaveErrorType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dõi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ở node slave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tiếp</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header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response,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khắc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cố</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4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B5A36F-9F80-A89A-6188-058E1E91D6E0}"/>
              </a:ext>
            </a:extLst>
          </p:cNvPr>
          <p:cNvGraphicFramePr>
            <a:graphicFrameLocks noGrp="1"/>
          </p:cNvGraphicFramePr>
          <p:nvPr>
            <p:extLst>
              <p:ext uri="{D42A27DB-BD31-4B8C-83A1-F6EECF244321}">
                <p14:modId xmlns:p14="http://schemas.microsoft.com/office/powerpoint/2010/main" val="2439873606"/>
              </p:ext>
            </p:extLst>
          </p:nvPr>
        </p:nvGraphicFramePr>
        <p:xfrm>
          <a:off x="1483360" y="863600"/>
          <a:ext cx="9874738" cy="4652991"/>
        </p:xfrm>
        <a:graphic>
          <a:graphicData uri="http://schemas.openxmlformats.org/drawingml/2006/table">
            <a:tbl>
              <a:tblPr/>
              <a:tblGrid>
                <a:gridCol w="5162061">
                  <a:extLst>
                    <a:ext uri="{9D8B030D-6E8A-4147-A177-3AD203B41FA5}">
                      <a16:colId xmlns:a16="http://schemas.microsoft.com/office/drawing/2014/main" val="2898469897"/>
                    </a:ext>
                  </a:extLst>
                </a:gridCol>
                <a:gridCol w="4712677">
                  <a:extLst>
                    <a:ext uri="{9D8B030D-6E8A-4147-A177-3AD203B41FA5}">
                      <a16:colId xmlns:a16="http://schemas.microsoft.com/office/drawing/2014/main" val="4023301574"/>
                    </a:ext>
                  </a:extLst>
                </a:gridCol>
              </a:tblGrid>
              <a:tr h="1123466">
                <a:tc>
                  <a:txBody>
                    <a:bodyPr/>
                    <a:lstStyle/>
                    <a:p>
                      <a:r>
                        <a:rPr lang="en-US" sz="2000" b="0" i="0" dirty="0">
                          <a:solidFill>
                            <a:srgbClr val="000000"/>
                          </a:solidFill>
                          <a:effectLst/>
                          <a:latin typeface="Arial" panose="020B0604020202020204" pitchFamily="34" charset="0"/>
                        </a:rPr>
                        <a:t>LIN hardware unit</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 LIN hardware unit may drive one or multiple LIN channels to control one or multiple LIN clusters.</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929084940"/>
                  </a:ext>
                </a:extLst>
              </a:tr>
              <a:tr h="967027">
                <a:tc>
                  <a:txBody>
                    <a:bodyPr/>
                    <a:lstStyle/>
                    <a:p>
                      <a:r>
                        <a:rPr lang="en-US" sz="2000" b="0" i="0" dirty="0">
                          <a:solidFill>
                            <a:srgbClr val="000000"/>
                          </a:solidFill>
                          <a:effectLst/>
                          <a:latin typeface="Arial" panose="020B0604020202020204" pitchFamily="34" charset="0"/>
                        </a:rPr>
                        <a:t>LIN header </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As defined by [16]: “A header is the first part of a frame; it is always sent by the master.”</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4144089969"/>
                  </a:ext>
                </a:extLst>
              </a:tr>
              <a:tr h="1436345">
                <a:tc>
                  <a:txBody>
                    <a:bodyPr/>
                    <a:lstStyle/>
                    <a:p>
                      <a:r>
                        <a:rPr lang="en-US" sz="2000" b="0" i="0" dirty="0">
                          <a:solidFill>
                            <a:srgbClr val="000000"/>
                          </a:solidFill>
                          <a:effectLst/>
                          <a:latin typeface="Arial" panose="020B0604020202020204" pitchFamily="34" charset="0"/>
                        </a:rPr>
                        <a:t>LIN node </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As defined by [16]: “Loosely speaking, a node is an ECU. However, a single ECU may be connected to multiple LIN clusters.”</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549777540"/>
                  </a:ext>
                </a:extLst>
              </a:tr>
              <a:tr h="1123466">
                <a:tc>
                  <a:txBody>
                    <a:bodyPr/>
                    <a:lstStyle/>
                    <a:p>
                      <a:r>
                        <a:rPr lang="en-US" sz="2000" b="0" i="0">
                          <a:solidFill>
                            <a:srgbClr val="000000"/>
                          </a:solidFill>
                          <a:effectLst/>
                          <a:latin typeface="Arial" panose="020B0604020202020204" pitchFamily="34" charset="0"/>
                        </a:rPr>
                        <a:t>LIN response </a:t>
                      </a:r>
                      <a:endParaRPr lang="en-US" sz="200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As defined by [16]: “A LIN frame consists of a header and a response. Also called a Frame response.</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1540722382"/>
                  </a:ext>
                </a:extLst>
              </a:tr>
            </a:tbl>
          </a:graphicData>
        </a:graphic>
      </p:graphicFrame>
    </p:spTree>
    <p:extLst>
      <p:ext uri="{BB962C8B-B14F-4D97-AF65-F5344CB8AC3E}">
        <p14:creationId xmlns:p14="http://schemas.microsoft.com/office/powerpoint/2010/main" val="22695426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B4D8C-DA5B-2392-E9EC-9992D506A14B}"/>
              </a:ext>
            </a:extLst>
          </p:cNvPr>
          <p:cNvPicPr>
            <a:picLocks noChangeAspect="1"/>
          </p:cNvPicPr>
          <p:nvPr/>
        </p:nvPicPr>
        <p:blipFill>
          <a:blip r:embed="rId2"/>
          <a:stretch>
            <a:fillRect/>
          </a:stretch>
        </p:blipFill>
        <p:spPr>
          <a:xfrm>
            <a:off x="1990278" y="0"/>
            <a:ext cx="8211444" cy="6858000"/>
          </a:xfrm>
          <a:prstGeom prst="rect">
            <a:avLst/>
          </a:prstGeom>
        </p:spPr>
      </p:pic>
    </p:spTree>
    <p:extLst>
      <p:ext uri="{BB962C8B-B14F-4D97-AF65-F5344CB8AC3E}">
        <p14:creationId xmlns:p14="http://schemas.microsoft.com/office/powerpoint/2010/main" val="18323572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ED77C0-D13C-BD00-6876-AD30EECACBA4}"/>
              </a:ext>
            </a:extLst>
          </p:cNvPr>
          <p:cNvSpPr>
            <a:spLocks noChangeArrowheads="1"/>
          </p:cNvSpPr>
          <p:nvPr/>
        </p:nvSpPr>
        <p:spPr bwMode="auto">
          <a:xfrm>
            <a:off x="487680" y="35764"/>
            <a:ext cx="10576560" cy="678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Lin_Init</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module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latin typeface="Arial" panose="020B0604020202020204" pitchFamily="34" charset="0"/>
              </a:rPr>
              <a:t>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void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latin typeface="Arial Unicode MS"/>
              </a:rPr>
              <a:t>(const </a:t>
            </a:r>
            <a:r>
              <a:rPr kumimoji="0" lang="en-US" altLang="en-US" sz="1500" b="0" i="0" u="none" strike="noStrike" cap="none" normalizeH="0" baseline="0" dirty="0" err="1">
                <a:ln>
                  <a:noFill/>
                </a:ln>
                <a:solidFill>
                  <a:schemeClr val="tx1"/>
                </a:solidFill>
                <a:effectLst/>
                <a:latin typeface="Arial Unicode MS"/>
              </a:rPr>
              <a:t>Lin_ConfigType</a:t>
            </a:r>
            <a:r>
              <a:rPr kumimoji="0" lang="en-US" altLang="en-US" sz="1500" b="0" i="0" u="none" strike="noStrike" cap="none" normalizeH="0" baseline="0" dirty="0">
                <a:ln>
                  <a:noFill/>
                </a:ln>
                <a:solidFill>
                  <a:schemeClr val="tx1"/>
                </a:solidFill>
                <a:effectLst/>
                <a:latin typeface="Arial Unicode MS"/>
              </a:rPr>
              <a:t>* Config);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latin typeface="Arial" panose="020B0604020202020204" pitchFamily="34" charset="0"/>
              </a:rPr>
              <a:t>Thông tin </a:t>
            </a:r>
            <a:r>
              <a:rPr kumimoji="0" lang="en-US" altLang="en-US" sz="1500" b="1" i="0" u="none" strike="noStrike" cap="none" normalizeH="0" baseline="0" dirty="0" err="1">
                <a:ln>
                  <a:noFill/>
                </a:ln>
                <a:solidFill>
                  <a:schemeClr val="tx1"/>
                </a:solidFill>
                <a:effectLst/>
                <a:latin typeface="Arial" panose="020B0604020202020204" pitchFamily="34" charset="0"/>
              </a:rPr>
              <a:t>dịch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Service ID</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0x00</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mã</a:t>
            </a:r>
            <a:r>
              <a:rPr kumimoji="0" lang="en-US" altLang="en-US" sz="1500" b="0" i="0" u="none" strike="noStrike" cap="none" normalizeH="0" baseline="0" dirty="0">
                <a:ln>
                  <a:noFill/>
                </a:ln>
                <a:solidFill>
                  <a:schemeClr val="tx1"/>
                </a:solidFill>
                <a:effectLst/>
              </a:rPr>
              <a:t> hex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dịch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Sync/Async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Đồng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(synchronous)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Reentrancy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nhập</a:t>
            </a:r>
            <a:r>
              <a:rPr kumimoji="0" lang="en-US" altLang="en-US" sz="1500" b="0" i="0" u="none" strike="noStrike" cap="none" normalizeH="0" baseline="0" dirty="0">
                <a:ln>
                  <a:noFill/>
                </a:ln>
                <a:solidFill>
                  <a:schemeClr val="tx1"/>
                </a:solidFill>
                <a:effectLst/>
                <a:latin typeface="Arial" panose="020B0604020202020204" pitchFamily="34" charset="0"/>
              </a:rPr>
              <a:t> (non-reentrant)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Config</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module.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(void).</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module LIN, bao </a:t>
            </a:r>
            <a:r>
              <a:rPr kumimoji="0" lang="en-US" altLang="en-US" sz="1500" b="0" i="0" u="none" strike="noStrike" cap="none" normalizeH="0" baseline="0" dirty="0" err="1">
                <a:ln>
                  <a:noFill/>
                </a:ln>
                <a:solidFill>
                  <a:schemeClr val="tx1"/>
                </a:solidFill>
                <a:effectLst/>
              </a:rPr>
              <a:t>gồm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biến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tĩnh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cờ</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cụ</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Config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nằm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phạm</a:t>
            </a:r>
            <a:r>
              <a:rPr kumimoji="0" lang="en-US" altLang="en-US" sz="1500" b="0" i="0" u="none" strike="noStrike" cap="none" normalizeH="0" baseline="0" dirty="0">
                <a:ln>
                  <a:noFill/>
                </a:ln>
                <a:solidFill>
                  <a:schemeClr val="tx1"/>
                </a:solidFill>
                <a:effectLst/>
              </a:rPr>
              <a:t> vi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LIN_E_INVALID_POINTER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LIN_E_STATE_TRANSITION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sẵn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1" i="0" u="none" strike="noStrike" cap="none" normalizeH="0" baseline="0" dirty="0" err="1">
                <a:ln>
                  <a:noFill/>
                </a:ln>
                <a:solidFill>
                  <a:schemeClr val="tx1"/>
                </a:solidFill>
                <a:effectLst/>
                <a:latin typeface="Arial" panose="020B0604020202020204" pitchFamily="34" charset="0"/>
              </a:rPr>
              <a:t>Hạn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Môi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11160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F8A0C-63B0-0D76-EA08-89FAB2E2B8E7}"/>
              </a:ext>
            </a:extLst>
          </p:cNvPr>
          <p:cNvSpPr txBox="1"/>
          <p:nvPr/>
        </p:nvSpPr>
        <p:spPr>
          <a:xfrm>
            <a:off x="411480" y="889843"/>
            <a:ext cx="10744200" cy="5078313"/>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[SWS_Lin_00084]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initialize the Lin module (i.e. static variables, including flags and LIN HW Unit global hardware settings), as well as the LIN channels.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0" i="0" dirty="0">
                <a:solidFill>
                  <a:srgbClr val="000000"/>
                </a:solidFill>
                <a:effectLst/>
                <a:latin typeface="Arial" panose="020B0604020202020204" pitchFamily="34" charset="0"/>
              </a:rPr>
              <a:t>Different sets of static configuration may have been configured.</a:t>
            </a:r>
          </a:p>
          <a:p>
            <a:r>
              <a:rPr lang="en-US" sz="1800" b="1" i="0" dirty="0">
                <a:solidFill>
                  <a:srgbClr val="000000"/>
                </a:solidFill>
                <a:effectLst/>
                <a:latin typeface="Arial" panose="020B0604020202020204" pitchFamily="34" charset="0"/>
              </a:rPr>
              <a:t>[SWS_Lin_00150]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initialize the module according to the configuration set pointed to by the parameter Config.</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[SWS_Lin_00008]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invoke initializations for relevant hardware register settings common to all channels available on the LIN hardware unit.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 SRS_Lin_01556)</a:t>
            </a:r>
          </a:p>
          <a:p>
            <a:r>
              <a:rPr lang="en-US" sz="1800" b="1" i="0" dirty="0">
                <a:solidFill>
                  <a:srgbClr val="000000"/>
                </a:solidFill>
                <a:effectLst/>
                <a:latin typeface="Arial" panose="020B0604020202020204" pitchFamily="34" charset="0"/>
              </a:rPr>
              <a:t>[SWS_Lin_00190]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also invoke initializations for LIN channel specific settings.</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 SRS_Lin_01556)</a:t>
            </a:r>
          </a:p>
          <a:p>
            <a:r>
              <a:rPr lang="en-US" sz="1800" b="1" i="0" dirty="0">
                <a:solidFill>
                  <a:srgbClr val="000000"/>
                </a:solidFill>
                <a:effectLst/>
                <a:latin typeface="Arial" panose="020B0604020202020204" pitchFamily="34" charset="0"/>
              </a:rPr>
              <a:t>[SWS_Lin_00106]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module’s environment shall not call any function of the Lin module before having called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except </a:t>
            </a:r>
            <a:r>
              <a:rPr lang="en-US" sz="1800" b="0" i="0" dirty="0" err="1">
                <a:solidFill>
                  <a:srgbClr val="000000"/>
                </a:solidFill>
                <a:effectLst/>
                <a:latin typeface="Arial" panose="020B0604020202020204" pitchFamily="34" charset="0"/>
              </a:rPr>
              <a:t>Lin_GetVersionInfo</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[SWS_Lin_00099]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check the parameter Config for being within the allowed range. If Config is not in the allowed range, 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raise the development error LIN_E_INVALID_POINTER.</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[SWS_Lin_00105]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check the Lin driver for being in the state LIN_UNINIT. If the Lin driver is not in the state LIN_UNINIT, the function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shall raise the development error LIN_E_STATE_TRANSITION.</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33332030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7CA3D-371D-AFF4-285E-EF1D5B95591D}"/>
              </a:ext>
            </a:extLst>
          </p:cNvPr>
          <p:cNvSpPr>
            <a:spLocks noChangeArrowheads="1"/>
          </p:cNvSpPr>
          <p:nvPr/>
        </p:nvSpPr>
        <p:spPr bwMode="auto">
          <a:xfrm>
            <a:off x="1" y="610612"/>
            <a:ext cx="1085088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module LIN (Local Interconnect Network). </a:t>
            </a:r>
            <a:r>
              <a:rPr kumimoji="0" lang="en-US" altLang="en-US" sz="1500" b="0" i="0" u="none" strike="noStrike" cap="none" normalizeH="0" baseline="0" dirty="0" err="1">
                <a:ln>
                  <a:noFill/>
                </a:ln>
                <a:solidFill>
                  <a:schemeClr val="tx1"/>
                </a:solidFill>
                <a:effectLst/>
              </a:rPr>
              <a:t>Dưới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tích</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tạo</a:t>
            </a:r>
            <a:r>
              <a:rPr kumimoji="0" lang="en-US" altLang="en-US" sz="1500" b="1" i="0" u="none" strike="noStrike" cap="none" normalizeH="0" baseline="0" dirty="0">
                <a:ln>
                  <a:noFill/>
                </a:ln>
                <a:solidFill>
                  <a:schemeClr val="tx1"/>
                </a:solidFill>
                <a:effectLst/>
                <a:latin typeface="Arial" panose="020B0604020202020204" pitchFamily="34" charset="0"/>
              </a:rPr>
              <a:t> Module LIN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[SWS_Lin_00084]</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module LIN, bao </a:t>
            </a:r>
            <a:r>
              <a:rPr kumimoji="0" lang="en-US" altLang="en-US" sz="1500" b="0" i="0" u="none" strike="noStrike" cap="none" normalizeH="0" baseline="0" dirty="0" err="1">
                <a:ln>
                  <a:noFill/>
                </a:ln>
                <a:solidFill>
                  <a:schemeClr val="tx1"/>
                </a:solidFill>
                <a:effectLst/>
              </a:rPr>
              <a:t>gồm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biến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tĩnh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cờ</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biến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đều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bắt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Cấu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hình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theo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Config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[SWS_Lin_00150]</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Config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module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cài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đặt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tùy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biến</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trở</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tùy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thuộc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Cài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đặt</a:t>
            </a:r>
            <a:r>
              <a:rPr kumimoji="0" lang="en-US" altLang="en-US" sz="1500" b="1" i="0" u="none" strike="noStrike" cap="none" normalizeH="0" baseline="0" dirty="0">
                <a:ln>
                  <a:noFill/>
                </a:ln>
                <a:solidFill>
                  <a:schemeClr val="tx1"/>
                </a:solidFill>
                <a:effectLst/>
                <a:latin typeface="Arial" panose="020B0604020202020204" pitchFamily="34" charset="0"/>
              </a:rPr>
              <a:t> Thanh </a:t>
            </a:r>
            <a:r>
              <a:rPr kumimoji="0" lang="en-US" altLang="en-US" sz="1500" b="1" i="0" u="none" strike="noStrike" cap="none" normalizeH="0" baseline="0" dirty="0" err="1">
                <a:ln>
                  <a:noFill/>
                </a:ln>
                <a:solidFill>
                  <a:schemeClr val="tx1"/>
                </a:solidFill>
                <a:effectLst/>
                <a:latin typeface="Arial" panose="020B0604020202020204" pitchFamily="34" charset="0"/>
              </a:rPr>
              <a:t>ghi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[SWS_Lin_00008]</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vị</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tốc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v.v.</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đồng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Cài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đặt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Cụ</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thể</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Kênh</a:t>
            </a:r>
            <a:r>
              <a:rPr kumimoji="0" lang="en-US" altLang="en-US" sz="1500" b="1" i="0" u="none" strike="noStrike" cap="none" normalizeH="0" baseline="0" dirty="0">
                <a:ln>
                  <a:noFill/>
                </a:ln>
                <a:solidFill>
                  <a:schemeClr val="tx1"/>
                </a:solidFill>
                <a:effectLst/>
                <a:latin typeface="Arial" panose="020B0604020202020204" pitchFamily="34" charset="0"/>
              </a:rPr>
              <a:t> LIN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[SWS_Lin_00190]</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ID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thù</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nhau</a:t>
            </a:r>
            <a:r>
              <a:rPr kumimoji="0" lang="en-US" altLang="en-US" sz="1500" b="0" i="0" u="none" strike="noStrike" cap="none" normalizeH="0" baseline="0" dirty="0">
                <a:ln>
                  <a:noFill/>
                </a:ln>
                <a:solidFill>
                  <a:schemeClr val="tx1"/>
                </a:solidFill>
                <a:effectLst/>
                <a:latin typeface="Arial" panose="020B0604020202020204" pitchFamily="34" charset="0"/>
              </a:rPr>
              <a:t>, do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riêng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6361981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E937F-98A1-2EED-C0CD-AEBF7C5457F1}"/>
              </a:ext>
            </a:extLst>
          </p:cNvPr>
          <p:cNvSpPr txBox="1"/>
          <p:nvPr/>
        </p:nvSpPr>
        <p:spPr>
          <a:xfrm>
            <a:off x="721360" y="266596"/>
            <a:ext cx="8422640" cy="4939814"/>
          </a:xfrm>
          <a:prstGeom prst="rect">
            <a:avLst/>
          </a:prstGeom>
          <a:noFill/>
        </p:spPr>
        <p:txBody>
          <a:bodyPr wrap="square">
            <a:spAutoFit/>
          </a:bodyPr>
          <a:lstStyle/>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Hạn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chế</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Gọi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[SWS_Lin_00106]</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Môi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ngừa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do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vẹn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tin </a:t>
            </a:r>
            <a:r>
              <a:rPr kumimoji="0" lang="en-US" altLang="en-US" sz="1500" b="0" i="0" u="none" strike="noStrike" cap="none" normalizeH="0" baseline="0" dirty="0" err="1">
                <a:ln>
                  <a:noFill/>
                </a:ln>
                <a:solidFill>
                  <a:schemeClr val="tx1"/>
                </a:solidFill>
                <a:effectLst/>
                <a:latin typeface="Arial" panose="020B0604020202020204" pitchFamily="34" charset="0"/>
              </a:rPr>
              <a:t>cậy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module.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Config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[SWS_Lin_00099]</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Config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nằm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phạm</a:t>
            </a:r>
            <a:r>
              <a:rPr kumimoji="0" lang="en-US" altLang="en-US" sz="1500" b="0" i="0" u="none" strike="noStrike" cap="none" normalizeH="0" baseline="0" dirty="0">
                <a:ln>
                  <a:noFill/>
                </a:ln>
                <a:solidFill>
                  <a:schemeClr val="tx1"/>
                </a:solidFill>
                <a:effectLst/>
              </a:rPr>
              <a:t> vi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LIN_E_INVALID_POINTER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sớm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chặn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nghiêm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module.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Driver LIN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[SWS_Lin_00105]</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xem</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hay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LIN_E_STATE_TRANSITION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chưa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vẹn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082718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488441-76EE-556E-25C9-E78AE74DD293}"/>
              </a:ext>
            </a:extLst>
          </p:cNvPr>
          <p:cNvPicPr>
            <a:picLocks noChangeAspect="1"/>
          </p:cNvPicPr>
          <p:nvPr/>
        </p:nvPicPr>
        <p:blipFill>
          <a:blip r:embed="rId2"/>
          <a:stretch>
            <a:fillRect/>
          </a:stretch>
        </p:blipFill>
        <p:spPr>
          <a:xfrm>
            <a:off x="1849598" y="0"/>
            <a:ext cx="8492804" cy="6858000"/>
          </a:xfrm>
          <a:prstGeom prst="rect">
            <a:avLst/>
          </a:prstGeom>
        </p:spPr>
      </p:pic>
    </p:spTree>
    <p:extLst>
      <p:ext uri="{BB962C8B-B14F-4D97-AF65-F5344CB8AC3E}">
        <p14:creationId xmlns:p14="http://schemas.microsoft.com/office/powerpoint/2010/main" val="29039911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6F39E4-06B5-B845-F284-A182EFDD817E}"/>
              </a:ext>
            </a:extLst>
          </p:cNvPr>
          <p:cNvSpPr>
            <a:spLocks noChangeArrowheads="1"/>
          </p:cNvSpPr>
          <p:nvPr/>
        </p:nvSpPr>
        <p:spPr bwMode="auto">
          <a:xfrm>
            <a:off x="231494" y="852889"/>
            <a:ext cx="10695008"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Lin_CheckWakeup</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vai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trò</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ngoại</a:t>
            </a:r>
            <a:r>
              <a:rPr kumimoji="0" lang="en-US" altLang="en-US" sz="1500" b="0" i="0" u="none" strike="noStrike" cap="none" normalizeH="0" baseline="0" dirty="0">
                <a:ln>
                  <a:noFill/>
                </a:ln>
                <a:solidFill>
                  <a:schemeClr val="tx1"/>
                </a:solidFill>
                <a:effectLst/>
              </a:rPr>
              <a:t> vi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Dưới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tích</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Từ</a:t>
            </a:r>
            <a:r>
              <a:rPr kumimoji="0" lang="en-US" altLang="en-US" sz="1500" b="1" i="0" u="none" strike="noStrike" cap="none" normalizeH="0" baseline="0" dirty="0">
                <a:ln>
                  <a:noFill/>
                </a:ln>
                <a:solidFill>
                  <a:schemeClr val="tx1"/>
                </a:solidFill>
                <a:effectLst/>
                <a:latin typeface="Arial" panose="020B0604020202020204" pitchFamily="34" charset="0"/>
              </a:rPr>
              <a:t> LIN Controller </a:t>
            </a:r>
            <a:r>
              <a:rPr kumimoji="0" lang="en-US" altLang="en-US" sz="1500" b="1" i="0" u="none" strike="noStrike" cap="none" normalizeH="0" baseline="0" dirty="0" err="1">
                <a:ln>
                  <a:noFill/>
                </a:ln>
                <a:solidFill>
                  <a:schemeClr val="tx1"/>
                </a:solidFill>
                <a:effectLst/>
                <a:latin typeface="Arial" panose="020B0604020202020204" pitchFamily="34" charset="0"/>
              </a:rPr>
              <a:t>và</a:t>
            </a:r>
            <a:r>
              <a:rPr kumimoji="0" lang="en-US" altLang="en-US" sz="1500" b="1" i="0" u="none" strike="noStrike" cap="none" normalizeH="0" baseline="0" dirty="0">
                <a:ln>
                  <a:noFill/>
                </a:ln>
                <a:solidFill>
                  <a:schemeClr val="tx1"/>
                </a:solidFill>
                <a:effectLst/>
                <a:latin typeface="Arial" panose="020B0604020202020204" pitchFamily="34" charset="0"/>
              </a:rPr>
              <a:t> Lin Transceiver</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hai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phương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khiển</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ví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vi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Lin Transceiver.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nguồn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Gọi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Sau </a:t>
            </a:r>
            <a:r>
              <a:rPr kumimoji="0" lang="en-US" altLang="en-US" sz="1500" b="1" i="0" u="none" strike="noStrike" cap="none" normalizeH="0" baseline="0" dirty="0" err="1">
                <a:ln>
                  <a:noFill/>
                </a:ln>
                <a:solidFill>
                  <a:schemeClr val="tx1"/>
                </a:solidFill>
                <a:effectLst/>
                <a:latin typeface="Arial" panose="020B0604020202020204" pitchFamily="34" charset="0"/>
              </a:rPr>
              <a:t>khi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Khi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Lin Transceiver,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bởi</a:t>
            </a:r>
            <a:r>
              <a:rPr kumimoji="0" lang="en-US" altLang="en-US" sz="1500" b="0" i="0" u="none" strike="noStrike" cap="none" normalizeH="0" baseline="0" dirty="0">
                <a:ln>
                  <a:noFill/>
                </a:ln>
                <a:solidFill>
                  <a:schemeClr val="tx1"/>
                </a:solidFill>
                <a:effectLst/>
              </a:rPr>
              <a:t> module LIN Interface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tương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nhiều</a:t>
            </a:r>
            <a:r>
              <a:rPr kumimoji="0" lang="en-US" altLang="en-US" sz="1500" b="0" i="0" u="none" strike="noStrike" cap="none" normalizeH="0" baseline="0" dirty="0">
                <a:ln>
                  <a:noFill/>
                </a:ln>
                <a:solidFill>
                  <a:schemeClr val="tx1"/>
                </a:solidFill>
                <a:effectLst/>
                <a:latin typeface="Arial" panose="020B0604020202020204" pitchFamily="34" charset="0"/>
              </a:rPr>
              <a:t> Transceiver </a:t>
            </a:r>
            <a:r>
              <a:rPr kumimoji="0" lang="en-US" altLang="en-US" sz="1500" b="0" i="0" u="none" strike="noStrike" cap="none" normalizeH="0" baseline="0" dirty="0" err="1">
                <a:ln>
                  <a:noFill/>
                </a:ln>
                <a:solidFill>
                  <a:schemeClr val="tx1"/>
                </a:solidFill>
                <a:effectLst/>
                <a:latin typeface="Arial" panose="020B0604020202020204" pitchFamily="34" charset="0"/>
              </a:rPr>
              <a:t>kết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cùng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chân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MCU,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nhầm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lẫn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sai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tin.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Tín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[SWS_Lin_00098]</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RxD</a:t>
            </a:r>
            <a:r>
              <a:rPr kumimoji="0" lang="en-US" altLang="en-US" sz="1500" b="0" i="0" u="none" strike="noStrike" cap="none" normalizeH="0" baseline="0" dirty="0">
                <a:ln>
                  <a:noFill/>
                </a:ln>
                <a:solidFill>
                  <a:schemeClr val="tx1"/>
                </a:solidFill>
                <a:effectLst/>
              </a:rPr>
              <a:t> ở </a:t>
            </a:r>
            <a:r>
              <a:rPr kumimoji="0" lang="en-US" altLang="en-US" sz="1500" b="0" i="0" u="none" strike="noStrike" cap="none" normalizeH="0" baseline="0" dirty="0" err="1">
                <a:ln>
                  <a:noFill/>
                </a:ln>
                <a:solidFill>
                  <a:schemeClr val="tx1"/>
                </a:solidFill>
                <a:effectLst/>
              </a:rPr>
              <a:t>mức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module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ECU qua </a:t>
            </a:r>
            <a:r>
              <a:rPr kumimoji="0" lang="en-US" altLang="en-US" sz="1500" b="0" i="0" u="none" strike="noStrike" cap="none" normalizeH="0" baseline="0" dirty="0" err="1">
                <a:ln>
                  <a:noFill/>
                </a:ln>
                <a:solidFill>
                  <a:schemeClr val="tx1"/>
                </a:solidFill>
                <a:effectLst/>
                <a:latin typeface="Arial Unicode MS"/>
              </a:rPr>
              <a:t>EcuM_SetWakeupEvent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module LIN Interface qua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callback </a:t>
            </a:r>
            <a:r>
              <a:rPr kumimoji="0" lang="en-US" altLang="en-US" sz="1500" b="0" i="0" u="none" strike="noStrike" cap="none" normalizeH="0" baseline="0" dirty="0" err="1">
                <a:ln>
                  <a:noFill/>
                </a:ln>
                <a:solidFill>
                  <a:schemeClr val="tx1"/>
                </a:solidFill>
                <a:effectLst/>
                <a:latin typeface="Arial Unicode MS"/>
              </a:rPr>
              <a:t>LinIf_WakeupConfirmation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kịp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ngủ</a:t>
            </a:r>
            <a:r>
              <a:rPr kumimoji="0" lang="en-US" altLang="en-US" sz="1500" b="0" i="0" u="none" strike="noStrike" cap="none" normalizeH="0" baseline="0" dirty="0">
                <a:ln>
                  <a:noFill/>
                </a:ln>
                <a:solidFill>
                  <a:schemeClr val="tx1"/>
                </a:solidFill>
                <a:effectLst/>
                <a:latin typeface="Arial" panose="020B0604020202020204" pitchFamily="34" charset="0"/>
              </a:rPr>
              <a:t> sang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tục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đoạn</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1862665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E8888-12BC-5E3E-DB0C-9F207CA40241}"/>
              </a:ext>
            </a:extLst>
          </p:cNvPr>
          <p:cNvSpPr txBox="1"/>
          <p:nvPr/>
        </p:nvSpPr>
        <p:spPr>
          <a:xfrm>
            <a:off x="671332" y="731154"/>
            <a:ext cx="10984374"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[SWS_Lin_00251]</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LIN_E_INVALID_CHANNEL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bật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E_NOT_OK</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ngừa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tiềm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ẩn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[SWS_Lin_00107]</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trước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LIN_E_UNINIT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chặn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chưa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vẹn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muốn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kịp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thời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chặn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đổi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giữa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mượt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35296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F3BC5-986C-E142-F1F7-41259B26DBEF}"/>
              </a:ext>
            </a:extLst>
          </p:cNvPr>
          <p:cNvSpPr txBox="1"/>
          <p:nvPr/>
        </p:nvSpPr>
        <p:spPr>
          <a:xfrm>
            <a:off x="766916" y="616656"/>
            <a:ext cx="9792929" cy="4247317"/>
          </a:xfrm>
          <a:prstGeom prst="rect">
            <a:avLst/>
          </a:prstGeom>
          <a:noFill/>
        </p:spPr>
        <p:txBody>
          <a:bodyPr wrap="square">
            <a:spAutoFit/>
          </a:bodyPr>
          <a:lstStyle/>
          <a:p>
            <a:r>
              <a:rPr lang="en-US" sz="1500" b="0" i="0" dirty="0">
                <a:solidFill>
                  <a:srgbClr val="000000"/>
                </a:solidFill>
                <a:effectLst/>
                <a:latin typeface="Arial" panose="020B0604020202020204" pitchFamily="34" charset="0"/>
              </a:rPr>
              <a:t>There are two methods in which wake up detection shall happen, one is from LIN controller hardware [Micro peripheral device] and/or another from </a:t>
            </a:r>
            <a:r>
              <a:rPr lang="en-US" sz="1500" b="0" i="0" dirty="0" err="1">
                <a:solidFill>
                  <a:srgbClr val="000000"/>
                </a:solidFill>
                <a:effectLst/>
                <a:latin typeface="Arial" panose="020B0604020202020204" pitchFamily="34" charset="0"/>
              </a:rPr>
              <a:t>LinTranceiver</a:t>
            </a:r>
            <a:r>
              <a:rPr lang="en-US" sz="1500" b="0" i="0" dirty="0">
                <a:solidFill>
                  <a:srgbClr val="000000"/>
                </a:solidFill>
                <a:effectLst/>
                <a:latin typeface="Arial" panose="020B0604020202020204" pitchFamily="34" charset="0"/>
              </a:rPr>
              <a:t>.</a:t>
            </a:r>
          </a:p>
          <a:p>
            <a:r>
              <a:rPr lang="en-US" sz="1500" b="0" i="0" dirty="0">
                <a:solidFill>
                  <a:srgbClr val="000000"/>
                </a:solidFill>
                <a:effectLst/>
                <a:latin typeface="Arial" panose="020B0604020202020204" pitchFamily="34" charset="0"/>
              </a:rPr>
              <a:t>After a wake up caused by LIN bus Transceiver 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will be called by the LIN Interface module to identify the corresponding LIN channel (e.g. in case of multiple transceivers are physically connected to one MCU wake up pin) (see SWS_LinIf_00503). In this case, LIN Driver only plays a role on validation of this wake up signal.</a:t>
            </a:r>
          </a:p>
          <a:p>
            <a:r>
              <a:rPr lang="en-US" sz="1500" b="1" i="0" dirty="0">
                <a:solidFill>
                  <a:srgbClr val="000000"/>
                </a:solidFill>
                <a:effectLst/>
                <a:latin typeface="Arial" panose="020B0604020202020204" pitchFamily="34" charset="0"/>
              </a:rPr>
              <a:t>[SWS_Lin_00098]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shall evaluate the wakeup on the addressed LIN channel. When a wake-up event on the addressed LIN channel (e.g. </a:t>
            </a:r>
            <a:r>
              <a:rPr lang="en-US" sz="1500" b="0" i="0" dirty="0" err="1">
                <a:solidFill>
                  <a:srgbClr val="000000"/>
                </a:solidFill>
                <a:effectLst/>
                <a:latin typeface="Arial" panose="020B0604020202020204" pitchFamily="34" charset="0"/>
              </a:rPr>
              <a:t>RxD</a:t>
            </a:r>
            <a:r>
              <a:rPr lang="en-US" sz="1500" b="0" i="0" dirty="0">
                <a:solidFill>
                  <a:srgbClr val="000000"/>
                </a:solidFill>
                <a:effectLst/>
                <a:latin typeface="Arial" panose="020B0604020202020204" pitchFamily="34" charset="0"/>
              </a:rPr>
              <a:t> pin has constant low level) is detected, 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shall notify the ECU State Manager module immediately via the </a:t>
            </a:r>
            <a:r>
              <a:rPr lang="en-US" sz="1500" b="0" i="0" dirty="0" err="1">
                <a:solidFill>
                  <a:srgbClr val="000000"/>
                </a:solidFill>
                <a:effectLst/>
                <a:latin typeface="Arial" panose="020B0604020202020204" pitchFamily="34" charset="0"/>
              </a:rPr>
              <a:t>EcuM_SetWakeupEvent</a:t>
            </a:r>
            <a:r>
              <a:rPr lang="en-US" sz="1500" b="0" i="0" dirty="0">
                <a:solidFill>
                  <a:srgbClr val="000000"/>
                </a:solidFill>
                <a:effectLst/>
                <a:latin typeface="Arial" panose="020B0604020202020204" pitchFamily="34" charset="0"/>
              </a:rPr>
              <a:t> and the Lin Interface module via </a:t>
            </a:r>
            <a:r>
              <a:rPr lang="en-US" sz="1500" b="0" i="0" dirty="0" err="1">
                <a:solidFill>
                  <a:srgbClr val="000000"/>
                </a:solidFill>
                <a:effectLst/>
                <a:latin typeface="Arial" panose="020B0604020202020204" pitchFamily="34" charset="0"/>
              </a:rPr>
              <a:t>LinIf_WakeupConfirmation</a:t>
            </a:r>
            <a:r>
              <a:rPr lang="en-US" sz="1500" b="0" i="0" dirty="0">
                <a:solidFill>
                  <a:srgbClr val="000000"/>
                </a:solidFill>
                <a:effectLst/>
                <a:latin typeface="Arial" panose="020B0604020202020204" pitchFamily="34" charset="0"/>
              </a:rPr>
              <a:t> callback function.</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(SRS_BSW_00375, SRS_Lin_01563)</a:t>
            </a:r>
          </a:p>
          <a:p>
            <a:r>
              <a:rPr lang="en-US" sz="1500" b="1" i="0" dirty="0">
                <a:solidFill>
                  <a:srgbClr val="000000"/>
                </a:solidFill>
                <a:effectLst/>
                <a:latin typeface="Arial" panose="020B0604020202020204" pitchFamily="34" charset="0"/>
              </a:rPr>
              <a:t>[SWS_Lin_00251]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If development error detection for the LIN module is enabled: if the channel parameter is invalid, 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shall raise the development error LIN_E_INVALID_CHANNEL otherwise (if DET is disabled) return E_NOT_OK.</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[SWS_Lin_00107]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If development error detection for the LIN module is enabled: if 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is called before the LIN module was initialized, the function </a:t>
            </a:r>
            <a:r>
              <a:rPr lang="en-US" sz="1500" b="0" i="0" dirty="0" err="1">
                <a:solidFill>
                  <a:srgbClr val="000000"/>
                </a:solidFill>
                <a:effectLst/>
                <a:latin typeface="Arial" panose="020B0604020202020204" pitchFamily="34" charset="0"/>
              </a:rPr>
              <a:t>Lin_CheckWakeup</a:t>
            </a:r>
            <a:r>
              <a:rPr lang="en-US" sz="1500" b="0" i="0" dirty="0">
                <a:solidFill>
                  <a:srgbClr val="000000"/>
                </a:solidFill>
                <a:effectLst/>
                <a:latin typeface="Arial" panose="020B0604020202020204" pitchFamily="34" charset="0"/>
              </a:rPr>
              <a:t> shall raise the development error LIN_E_UNINIT.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r>
              <a:rPr lang="en-US" sz="1500" dirty="0"/>
              <a:t> </a:t>
            </a:r>
            <a:br>
              <a:rPr lang="en-US" sz="1500" dirty="0"/>
            </a:br>
            <a:endParaRPr lang="en-US" sz="1500" dirty="0"/>
          </a:p>
        </p:txBody>
      </p:sp>
    </p:spTree>
    <p:extLst>
      <p:ext uri="{BB962C8B-B14F-4D97-AF65-F5344CB8AC3E}">
        <p14:creationId xmlns:p14="http://schemas.microsoft.com/office/powerpoint/2010/main" val="27838934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0538BB-DA5E-E24E-6406-C536BF14F4D5}"/>
              </a:ext>
            </a:extLst>
          </p:cNvPr>
          <p:cNvSpPr>
            <a:spLocks noChangeArrowheads="1"/>
          </p:cNvSpPr>
          <p:nvPr/>
        </p:nvSpPr>
        <p:spPr bwMode="auto">
          <a:xfrm>
            <a:off x="0" y="536019"/>
            <a:ext cx="12192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Lin_CheckWakeup</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Dưới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thích</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từ</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Nhiều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Nguồn</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Nhiều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Phương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Phần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cứng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bộ</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khiển</a:t>
            </a:r>
            <a:r>
              <a:rPr kumimoji="0" lang="en-US" altLang="en-US" sz="1500" b="1" i="0" u="none" strike="noStrike" cap="none" normalizeH="0" baseline="0" dirty="0">
                <a:ln>
                  <a:noFill/>
                </a:ln>
                <a:solidFill>
                  <a:schemeClr val="tx1"/>
                </a:solidFill>
                <a:effectLst/>
                <a:latin typeface="Arial" panose="020B0604020202020204" pitchFamily="34" charset="0"/>
              </a:rPr>
              <a:t> LIN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vi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Lin Transceiver</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bus LIN.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Gọi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Sau Khi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Gọi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Sau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bởi</a:t>
            </a:r>
            <a:r>
              <a:rPr kumimoji="0" lang="en-US" altLang="en-US" sz="1500" b="0" i="0" u="none" strike="noStrike" cap="none" normalizeH="0" baseline="0" dirty="0">
                <a:ln>
                  <a:noFill/>
                </a:ln>
                <a:solidFill>
                  <a:schemeClr val="tx1"/>
                </a:solidFill>
                <a:effectLst/>
              </a:rPr>
              <a:t> module LIN Interface.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Đối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với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Nhiều</a:t>
            </a:r>
            <a:r>
              <a:rPr kumimoji="0" lang="en-US" altLang="en-US" sz="1500" b="1" i="0" u="none" strike="noStrike" cap="none" normalizeH="0" baseline="0" dirty="0">
                <a:ln>
                  <a:noFill/>
                </a:ln>
                <a:solidFill>
                  <a:schemeClr val="tx1"/>
                </a:solidFill>
                <a:effectLst/>
                <a:latin typeface="Arial" panose="020B0604020202020204" pitchFamily="34" charset="0"/>
              </a:rPr>
              <a:t> Transceiver</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nhiều</a:t>
            </a:r>
            <a:r>
              <a:rPr kumimoji="0" lang="en-US" altLang="en-US" sz="1500" b="0" i="0" u="none" strike="noStrike" cap="none" normalizeH="0" baseline="0" dirty="0">
                <a:ln>
                  <a:noFill/>
                </a:ln>
                <a:solidFill>
                  <a:schemeClr val="tx1"/>
                </a:solidFill>
                <a:effectLst/>
                <a:latin typeface="Arial" panose="020B0604020202020204" pitchFamily="34" charset="0"/>
              </a:rPr>
              <a:t> Transceiver </a:t>
            </a:r>
            <a:r>
              <a:rPr kumimoji="0" lang="en-US" altLang="en-US" sz="1500" b="0" i="0" u="none" strike="noStrike" cap="none" normalizeH="0" baseline="0" dirty="0" err="1">
                <a:ln>
                  <a:noFill/>
                </a:ln>
                <a:solidFill>
                  <a:schemeClr val="tx1"/>
                </a:solidFill>
                <a:effectLst/>
                <a:latin typeface="Arial" panose="020B0604020202020204" pitchFamily="34" charset="0"/>
              </a:rPr>
              <a:t>kết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chân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MCU,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Tín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[SWS_Lin_00098]</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RxD</a:t>
            </a:r>
            <a:r>
              <a:rPr kumimoji="0" lang="en-US" altLang="en-US" sz="1500" b="0" i="0" u="none" strike="noStrike" cap="none" normalizeH="0" baseline="0" dirty="0">
                <a:ln>
                  <a:noFill/>
                </a:ln>
                <a:solidFill>
                  <a:schemeClr val="tx1"/>
                </a:solidFill>
                <a:effectLst/>
              </a:rPr>
              <a:t> ở </a:t>
            </a:r>
            <a:r>
              <a:rPr kumimoji="0" lang="en-US" altLang="en-US" sz="1500" b="0" i="0" u="none" strike="noStrike" cap="none" normalizeH="0" baseline="0" dirty="0" err="1">
                <a:ln>
                  <a:noFill/>
                </a:ln>
                <a:solidFill>
                  <a:schemeClr val="tx1"/>
                </a:solidFill>
                <a:effectLst/>
              </a:rPr>
              <a:t>mức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tục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Thông </a:t>
            </a:r>
            <a:r>
              <a:rPr kumimoji="0" lang="en-US" altLang="en-US" sz="1500" b="1" i="0" u="none" strike="noStrike" cap="none" normalizeH="0" baseline="0" dirty="0" err="1">
                <a:ln>
                  <a:noFill/>
                </a:ln>
                <a:solidFill>
                  <a:schemeClr val="tx1"/>
                </a:solidFill>
                <a:effectLst/>
                <a:latin typeface="Arial" panose="020B0604020202020204" pitchFamily="34" charset="0"/>
              </a:rPr>
              <a:t>báo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cho</a:t>
            </a:r>
            <a:r>
              <a:rPr kumimoji="0" lang="en-US" altLang="en-US" sz="1500" b="1" i="0" u="none" strike="noStrike" cap="none" normalizeH="0" baseline="0" dirty="0">
                <a:ln>
                  <a:noFill/>
                </a:ln>
                <a:solidFill>
                  <a:schemeClr val="tx1"/>
                </a:solidFill>
                <a:effectLst/>
                <a:latin typeface="Arial" panose="020B0604020202020204" pitchFamily="34" charset="0"/>
              </a:rPr>
              <a:t> Module </a:t>
            </a:r>
            <a:r>
              <a:rPr kumimoji="0" lang="en-US" altLang="en-US" sz="1500" b="1" i="0" u="none" strike="noStrike" cap="none" normalizeH="0" baseline="0" dirty="0" err="1">
                <a:ln>
                  <a:noFill/>
                </a:ln>
                <a:solidFill>
                  <a:schemeClr val="tx1"/>
                </a:solidFill>
                <a:effectLst/>
                <a:latin typeface="Arial" panose="020B0604020202020204" pitchFamily="34" charset="0"/>
              </a:rPr>
              <a:t>Quản</a:t>
            </a:r>
            <a:r>
              <a:rPr kumimoji="0" lang="en-US" altLang="en-US" sz="1500" b="1" i="0" u="none" strike="noStrike" cap="none" normalizeH="0" baseline="0" dirty="0">
                <a:ln>
                  <a:noFill/>
                </a:ln>
                <a:solidFill>
                  <a:schemeClr val="tx1"/>
                </a:solidFill>
                <a:effectLst/>
                <a:latin typeface="Arial" panose="020B0604020202020204" pitchFamily="34" charset="0"/>
              </a:rPr>
              <a:t> Lý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ECU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EcuM_SetWakeupEvent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Thông </a:t>
            </a:r>
            <a:r>
              <a:rPr kumimoji="0" lang="en-US" altLang="en-US" sz="1500" b="1" i="0" u="none" strike="noStrike" cap="none" normalizeH="0" baseline="0" dirty="0" err="1">
                <a:ln>
                  <a:noFill/>
                </a:ln>
                <a:solidFill>
                  <a:schemeClr val="tx1"/>
                </a:solidFill>
                <a:effectLst/>
                <a:latin typeface="Arial" panose="020B0604020202020204" pitchFamily="34" charset="0"/>
              </a:rPr>
              <a:t>báo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cho</a:t>
            </a:r>
            <a:r>
              <a:rPr kumimoji="0" lang="en-US" altLang="en-US" sz="1500" b="1" i="0" u="none" strike="noStrike" cap="none" normalizeH="0" baseline="0" dirty="0">
                <a:ln>
                  <a:noFill/>
                </a:ln>
                <a:solidFill>
                  <a:schemeClr val="tx1"/>
                </a:solidFill>
                <a:effectLst/>
                <a:latin typeface="Arial" panose="020B0604020202020204" pitchFamily="34" charset="0"/>
              </a:rPr>
              <a:t> Module LIN Interface</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callback </a:t>
            </a:r>
            <a:r>
              <a:rPr kumimoji="0" lang="en-US" altLang="en-US" sz="1500" b="0" i="0" u="none" strike="noStrike" cap="none" normalizeH="0" baseline="0" dirty="0" err="1">
                <a:ln>
                  <a:noFill/>
                </a:ln>
                <a:solidFill>
                  <a:schemeClr val="tx1"/>
                </a:solidFill>
                <a:effectLst/>
                <a:latin typeface="Arial Unicode MS"/>
              </a:rPr>
              <a:t>LinIf_WakeupConfirmation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965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5E4712-7527-57DC-F839-85DA5CF00FFD}"/>
              </a:ext>
            </a:extLst>
          </p:cNvPr>
          <p:cNvSpPr txBox="1"/>
          <p:nvPr/>
        </p:nvSpPr>
        <p:spPr>
          <a:xfrm>
            <a:off x="782320" y="623560"/>
            <a:ext cx="10556240" cy="2308324"/>
          </a:xfrm>
          <a:prstGeom prst="rect">
            <a:avLst/>
          </a:prstGeom>
          <a:noFill/>
        </p:spPr>
        <p:txBody>
          <a:bodyPr wrap="square">
            <a:spAutoFit/>
          </a:bodyPr>
          <a:lstStyle/>
          <a:p>
            <a:r>
              <a:rPr lang="vi-VN" b="1" dirty="0"/>
              <a:t>LIN hardware unit</a:t>
            </a:r>
            <a:r>
              <a:rPr lang="vi-VN" dirty="0"/>
              <a:t>: Một đơn vị phần cứng LIN có thể điều khiển một hoặc nhiều kênh LIN để kiểm soát một hoặc nhiều cụm LIN.</a:t>
            </a:r>
          </a:p>
          <a:p>
            <a:r>
              <a:rPr lang="vi-VN" b="1" dirty="0"/>
              <a:t>LIN header</a:t>
            </a:r>
            <a:r>
              <a:rPr lang="vi-VN" dirty="0"/>
              <a:t>: Như được định nghĩa bởi [16]: “Một tiêu đề là phần đầu tiên của một khung; nó luôn được gửi bởi master.”</a:t>
            </a:r>
          </a:p>
          <a:p>
            <a:r>
              <a:rPr lang="vi-VN" b="1" dirty="0"/>
              <a:t>LIN node</a:t>
            </a:r>
            <a:r>
              <a:rPr lang="vi-VN" dirty="0"/>
              <a:t>: Như được định nghĩa bởi [16]: “Nói một cách lỏng lẻo, một nút là một ECU. Tuy nhiên, một ECU đơn lẻ có thể được kết nối với nhiều cụm LIN.”</a:t>
            </a:r>
          </a:p>
          <a:p>
            <a:r>
              <a:rPr lang="vi-VN" b="1" dirty="0"/>
              <a:t>LIN response</a:t>
            </a:r>
            <a:r>
              <a:rPr lang="vi-VN" dirty="0"/>
              <a:t>: Như được định nghĩa bởi [16]: “Một khung LIN bao gồm một tiêu đề và một phản hồi. Cũng được gọi là Phản hồi khung.”</a:t>
            </a:r>
          </a:p>
        </p:txBody>
      </p:sp>
    </p:spTree>
    <p:extLst>
      <p:ext uri="{BB962C8B-B14F-4D97-AF65-F5344CB8AC3E}">
        <p14:creationId xmlns:p14="http://schemas.microsoft.com/office/powerpoint/2010/main" val="21194389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86BFF-FAE3-AA94-511B-8931EB182A13}"/>
              </a:ext>
            </a:extLst>
          </p:cNvPr>
          <p:cNvSpPr txBox="1"/>
          <p:nvPr/>
        </p:nvSpPr>
        <p:spPr>
          <a:xfrm>
            <a:off x="3048000" y="728261"/>
            <a:ext cx="8564880" cy="49398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Kênh</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[SWS_Lin_00251]</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(DET)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LIN_E_INVALID_CHANNEL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DET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tắt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E_NOT_OK</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cáo</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a:t>
            </a: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a:t>
            </a: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Tạo</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[SWS_Lin_00107]</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(DET)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a:t>
            </a: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trước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LIN_E_UNINIT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sẵn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sàng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muốn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hành</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Lin_CheckWakeup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vai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trò</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đang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còn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module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góp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ổn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suất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a:t>
            </a:r>
            <a:endParaRPr lang="en-US" dirty="0"/>
          </a:p>
        </p:txBody>
      </p:sp>
    </p:spTree>
    <p:extLst>
      <p:ext uri="{BB962C8B-B14F-4D97-AF65-F5344CB8AC3E}">
        <p14:creationId xmlns:p14="http://schemas.microsoft.com/office/powerpoint/2010/main" val="10618818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35F3AD-4EA9-380A-5A74-E36E2CB7C1BF}"/>
              </a:ext>
            </a:extLst>
          </p:cNvPr>
          <p:cNvPicPr>
            <a:picLocks noChangeAspect="1"/>
          </p:cNvPicPr>
          <p:nvPr/>
        </p:nvPicPr>
        <p:blipFill>
          <a:blip r:embed="rId2"/>
          <a:stretch>
            <a:fillRect/>
          </a:stretch>
        </p:blipFill>
        <p:spPr>
          <a:xfrm>
            <a:off x="309318" y="91440"/>
            <a:ext cx="9825843" cy="6858000"/>
          </a:xfrm>
          <a:prstGeom prst="rect">
            <a:avLst/>
          </a:prstGeom>
        </p:spPr>
      </p:pic>
    </p:spTree>
    <p:extLst>
      <p:ext uri="{BB962C8B-B14F-4D97-AF65-F5344CB8AC3E}">
        <p14:creationId xmlns:p14="http://schemas.microsoft.com/office/powerpoint/2010/main" val="27514709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6CF01-96CF-9D86-60DC-E001858FCFC2}"/>
              </a:ext>
            </a:extLst>
          </p:cNvPr>
          <p:cNvSpPr txBox="1"/>
          <p:nvPr/>
        </p:nvSpPr>
        <p:spPr>
          <a:xfrm>
            <a:off x="609600" y="474345"/>
            <a:ext cx="11216640" cy="4524315"/>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SWS_Lin_00001]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Lin_GetVersionInfo</a:t>
            </a:r>
            <a:r>
              <a:rPr lang="en-US" sz="1800" b="0" i="0" dirty="0">
                <a:solidFill>
                  <a:srgbClr val="000000"/>
                </a:solidFill>
                <a:effectLst/>
                <a:latin typeface="Arial" panose="020B0604020202020204" pitchFamily="34" charset="0"/>
              </a:rPr>
              <a:t> shall return the version information of the LIN module. The version information includes:</a:t>
            </a:r>
          </a:p>
          <a:p>
            <a:r>
              <a:rPr lang="en-US" sz="1050" b="0" i="0" dirty="0">
                <a:solidFill>
                  <a:srgbClr val="000000"/>
                </a:solidFill>
                <a:effectLst/>
                <a:latin typeface="Symbol" panose="05050102010706020507" pitchFamily="18" charset="2"/>
              </a:rPr>
              <a:t> </a:t>
            </a:r>
            <a:r>
              <a:rPr lang="en-US" sz="1800" b="0" i="0" dirty="0">
                <a:solidFill>
                  <a:srgbClr val="000000"/>
                </a:solidFill>
                <a:effectLst/>
                <a:latin typeface="Arial" panose="020B0604020202020204" pitchFamily="34" charset="0"/>
              </a:rPr>
              <a:t>Two bytes for the vendor ID</a:t>
            </a:r>
          </a:p>
          <a:p>
            <a:r>
              <a:rPr lang="en-US" sz="1050" b="0" i="0" dirty="0">
                <a:solidFill>
                  <a:srgbClr val="000000"/>
                </a:solidFill>
                <a:effectLst/>
                <a:latin typeface="Symbol" panose="05050102010706020507" pitchFamily="18" charset="2"/>
              </a:rPr>
              <a:t> </a:t>
            </a:r>
            <a:r>
              <a:rPr lang="en-US" sz="1800" b="0" i="0" dirty="0">
                <a:solidFill>
                  <a:srgbClr val="000000"/>
                </a:solidFill>
                <a:effectLst/>
                <a:latin typeface="Arial" panose="020B0604020202020204" pitchFamily="34" charset="0"/>
              </a:rPr>
              <a:t>Two byte for the module ID</a:t>
            </a:r>
          </a:p>
          <a:p>
            <a:r>
              <a:rPr lang="en-US" sz="1050" b="0" i="0" dirty="0">
                <a:solidFill>
                  <a:srgbClr val="000000"/>
                </a:solidFill>
                <a:effectLst/>
                <a:latin typeface="Symbol" panose="05050102010706020507" pitchFamily="18" charset="2"/>
              </a:rPr>
              <a:t> </a:t>
            </a:r>
            <a:r>
              <a:rPr lang="en-US" sz="1800" b="0" i="0" dirty="0">
                <a:solidFill>
                  <a:srgbClr val="000000"/>
                </a:solidFill>
                <a:effectLst/>
                <a:latin typeface="Arial" panose="020B0604020202020204" pitchFamily="34" charset="0"/>
              </a:rPr>
              <a:t>Three bytes version number The numbering shall be vendor specific; it</a:t>
            </a:r>
          </a:p>
          <a:p>
            <a:r>
              <a:rPr lang="en-US" sz="1800" b="0" i="0" dirty="0">
                <a:solidFill>
                  <a:srgbClr val="000000"/>
                </a:solidFill>
                <a:effectLst/>
                <a:latin typeface="Arial" panose="020B0604020202020204" pitchFamily="34" charset="0"/>
              </a:rPr>
              <a:t>consists of:</a:t>
            </a:r>
          </a:p>
          <a:p>
            <a:r>
              <a:rPr lang="en-US" sz="1800" b="0" i="0" dirty="0">
                <a:solidFill>
                  <a:srgbClr val="000000"/>
                </a:solidFill>
                <a:effectLst/>
                <a:latin typeface="Arial" panose="020B0604020202020204" pitchFamily="34" charset="0"/>
              </a:rPr>
              <a:t>- The major, the minor and the patch version number of the</a:t>
            </a:r>
          </a:p>
          <a:p>
            <a:r>
              <a:rPr lang="en-US" sz="1800" b="0" i="0" dirty="0">
                <a:solidFill>
                  <a:srgbClr val="000000"/>
                </a:solidFill>
                <a:effectLst/>
                <a:latin typeface="Arial" panose="020B0604020202020204" pitchFamily="34" charset="0"/>
              </a:rPr>
              <a:t>module.</a:t>
            </a:r>
          </a:p>
          <a:p>
            <a:r>
              <a:rPr lang="en-US" sz="1800" b="0" i="0" dirty="0">
                <a:solidFill>
                  <a:srgbClr val="000000"/>
                </a:solidFill>
                <a:effectLst/>
                <a:latin typeface="Arial" panose="020B0604020202020204" pitchFamily="34" charset="0"/>
              </a:rPr>
              <a:t>- The AUTOSAR specification version number shall not be</a:t>
            </a:r>
          </a:p>
          <a:p>
            <a:r>
              <a:rPr lang="en-US" sz="1800" b="0" i="0" dirty="0">
                <a:solidFill>
                  <a:srgbClr val="000000"/>
                </a:solidFill>
                <a:effectLst/>
                <a:latin typeface="Arial" panose="020B0604020202020204" pitchFamily="34" charset="0"/>
              </a:rPr>
              <a:t>included. The AUTOSAR specification version number is</a:t>
            </a:r>
          </a:p>
          <a:p>
            <a:r>
              <a:rPr lang="en-US" sz="1800" b="0" i="0" dirty="0">
                <a:solidFill>
                  <a:srgbClr val="000000"/>
                </a:solidFill>
                <a:effectLst/>
                <a:latin typeface="Arial" panose="020B0604020202020204" pitchFamily="34" charset="0"/>
              </a:rPr>
              <a:t>checked during compile time and therefore not required in this</a:t>
            </a:r>
          </a:p>
          <a:p>
            <a:r>
              <a:rPr lang="en-US" sz="1800" b="0" i="0" dirty="0">
                <a:solidFill>
                  <a:srgbClr val="000000"/>
                </a:solidFill>
                <a:effectLst/>
                <a:latin typeface="Arial" panose="020B0604020202020204" pitchFamily="34" charset="0"/>
              </a:rPr>
              <a:t>API.</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(SRS_BSW_00407)</a:t>
            </a:r>
          </a:p>
          <a:p>
            <a:r>
              <a:rPr lang="en-US" sz="1800" b="1" i="0" dirty="0">
                <a:solidFill>
                  <a:srgbClr val="000000"/>
                </a:solidFill>
                <a:effectLst/>
                <a:latin typeface="Arial" panose="020B0604020202020204" pitchFamily="34" charset="0"/>
              </a:rPr>
              <a:t>[SWS_Lin_00248]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If the parameter </a:t>
            </a:r>
            <a:r>
              <a:rPr lang="en-US" sz="1800" b="0" i="0" dirty="0" err="1">
                <a:solidFill>
                  <a:srgbClr val="000000"/>
                </a:solidFill>
                <a:effectLst/>
                <a:latin typeface="Arial" panose="020B0604020202020204" pitchFamily="34" charset="0"/>
              </a:rPr>
              <a:t>versioninfo</a:t>
            </a:r>
            <a:r>
              <a:rPr lang="en-US" sz="1800" b="0" i="0" dirty="0">
                <a:solidFill>
                  <a:srgbClr val="000000"/>
                </a:solidFill>
                <a:effectLst/>
                <a:latin typeface="Arial" panose="020B0604020202020204" pitchFamily="34" charset="0"/>
              </a:rPr>
              <a:t> is a NULL pointer, the function </a:t>
            </a:r>
            <a:r>
              <a:rPr lang="en-US" sz="1800" b="0" i="0" dirty="0" err="1">
                <a:solidFill>
                  <a:srgbClr val="000000"/>
                </a:solidFill>
                <a:effectLst/>
                <a:latin typeface="Arial" panose="020B0604020202020204" pitchFamily="34" charset="0"/>
              </a:rPr>
              <a:t>Lin_GetVersionInfo</a:t>
            </a:r>
            <a:r>
              <a:rPr lang="en-US" sz="1800" b="0" i="0" dirty="0">
                <a:solidFill>
                  <a:srgbClr val="000000"/>
                </a:solidFill>
                <a:effectLst/>
                <a:latin typeface="Arial" panose="020B0604020202020204" pitchFamily="34" charset="0"/>
              </a:rPr>
              <a:t> shall raise the error LIN_E_PARAM_POINTER.</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16129210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F2DEF4-8A5D-C892-C289-E3A0F8602139}"/>
              </a:ext>
            </a:extLst>
          </p:cNvPr>
          <p:cNvSpPr>
            <a:spLocks noChangeArrowheads="1"/>
          </p:cNvSpPr>
          <p:nvPr/>
        </p:nvSpPr>
        <p:spPr bwMode="auto">
          <a:xfrm>
            <a:off x="0" y="669340"/>
            <a:ext cx="121920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Lin_GetVersionInfo</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Dưới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tích</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Lin_GetVersionInfo</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void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latin typeface="Arial Unicode MS"/>
              </a:rPr>
              <a:t>(</a:t>
            </a:r>
            <a:r>
              <a:rPr kumimoji="0" lang="en-US" altLang="en-US" sz="1500" b="0" i="0" u="none" strike="noStrike" cap="none" normalizeH="0" baseline="0" dirty="0" err="1">
                <a:ln>
                  <a:noFill/>
                </a:ln>
                <a:solidFill>
                  <a:schemeClr val="tx1"/>
                </a:solidFill>
                <a:effectLst/>
                <a:latin typeface="Arial Unicode MS"/>
              </a:rPr>
              <a:t>Std_VersionInfoType</a:t>
            </a:r>
            <a:r>
              <a:rPr kumimoji="0" lang="en-US" altLang="en-US" sz="1500" b="0" i="0" u="none" strike="noStrike" cap="none" normalizeH="0" baseline="0" dirty="0">
                <a:ln>
                  <a:noFill/>
                </a:ln>
                <a:solidFill>
                  <a:schemeClr val="tx1"/>
                </a:solidFill>
                <a:effectLst/>
                <a:latin typeface="Arial Unicode MS"/>
              </a:rPr>
              <a:t>* </a:t>
            </a:r>
            <a:r>
              <a:rPr kumimoji="0" lang="en-US" altLang="en-US" sz="1500" b="0" i="0" u="none" strike="noStrike" cap="none" normalizeH="0" baseline="0" dirty="0" err="1">
                <a:ln>
                  <a:noFill/>
                </a:ln>
                <a:solidFill>
                  <a:schemeClr val="tx1"/>
                </a:solidFill>
                <a:effectLst/>
                <a:latin typeface="Arial Unicode MS"/>
              </a:rPr>
              <a:t>versioninfo</a:t>
            </a:r>
            <a:r>
              <a:rPr kumimoji="0" lang="en-US" altLang="en-US" sz="1500" b="0" i="0" u="none" strike="noStrike" cap="none" normalizeH="0" baseline="0" dirty="0">
                <a:ln>
                  <a:noFill/>
                </a:ln>
                <a:solidFill>
                  <a:schemeClr val="tx1"/>
                </a:solidFill>
                <a:effectLst/>
                <a:latin typeface="Arial Unicode MS"/>
              </a:rPr>
              <a:t>);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ID </a:t>
            </a:r>
            <a:r>
              <a:rPr kumimoji="0" lang="en-US" altLang="en-US" sz="1500" b="1" i="0" u="none" strike="noStrike" cap="none" normalizeH="0" baseline="0" dirty="0" err="1">
                <a:ln>
                  <a:noFill/>
                </a:ln>
                <a:solidFill>
                  <a:schemeClr val="tx1"/>
                </a:solidFill>
                <a:effectLst/>
                <a:latin typeface="Arial" panose="020B0604020202020204" pitchFamily="34" charset="0"/>
              </a:rPr>
              <a:t>Dịch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0x01</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Tính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Đồng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đồng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(synchronous),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nhiệm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Đầu</a:t>
            </a:r>
            <a:r>
              <a:rPr kumimoji="0" lang="en-US" altLang="en-US" sz="1500" b="1" i="0" u="none" strike="noStrike" cap="none" normalizeH="0" baseline="0" dirty="0">
                <a:ln>
                  <a:noFill/>
                </a:ln>
                <a:solidFill>
                  <a:schemeClr val="tx1"/>
                </a:solidFill>
                <a:effectLst/>
                <a:latin typeface="Arial" panose="020B0604020202020204" pitchFamily="34" charset="0"/>
              </a:rPr>
              <a:t> Ra</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versioninfo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ghi</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Chức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Năng</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Thông Tin </a:t>
            </a:r>
            <a:r>
              <a:rPr kumimoji="0" lang="en-US" altLang="en-US" sz="1500" b="1" i="0" u="none" strike="noStrike" cap="none" normalizeH="0" baseline="0" dirty="0" err="1">
                <a:ln>
                  <a:noFill/>
                </a:ln>
                <a:solidFill>
                  <a:schemeClr val="tx1"/>
                </a:solidFill>
                <a:effectLst/>
                <a:latin typeface="Arial" panose="020B0604020202020204" pitchFamily="34" charset="0"/>
              </a:rPr>
              <a:t>Phiên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LIN, bao </a:t>
            </a:r>
            <a:r>
              <a:rPr kumimoji="0" lang="en-US" altLang="en-US" sz="1500" b="0" i="0" u="none" strike="noStrike" cap="none" normalizeH="0" baseline="0" dirty="0" err="1">
                <a:ln>
                  <a:noFill/>
                </a:ln>
                <a:solidFill>
                  <a:schemeClr val="tx1"/>
                </a:solidFill>
                <a:effectLst/>
              </a:rPr>
              <a:t>gồm</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Vendor ID</a:t>
            </a:r>
            <a:r>
              <a:rPr kumimoji="0" lang="en-US" altLang="en-US" sz="1500" b="0" i="0" u="none" strike="noStrike" cap="none" normalizeH="0" baseline="0" dirty="0">
                <a:ln>
                  <a:noFill/>
                </a:ln>
                <a:solidFill>
                  <a:schemeClr val="tx1"/>
                </a:solidFill>
                <a:effectLst/>
                <a:latin typeface="Arial" panose="020B0604020202020204" pitchFamily="34" charset="0"/>
              </a:rPr>
              <a:t>: Hai byte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Module ID</a:t>
            </a:r>
            <a:r>
              <a:rPr kumimoji="0" lang="en-US" altLang="en-US" sz="1500" b="0" i="0" u="none" strike="noStrike" cap="none" normalizeH="0" baseline="0" dirty="0">
                <a:ln>
                  <a:noFill/>
                </a:ln>
                <a:solidFill>
                  <a:schemeClr val="tx1"/>
                </a:solidFill>
                <a:effectLst/>
                <a:latin typeface="Arial" panose="020B0604020202020204" pitchFamily="34" charset="0"/>
              </a:rPr>
              <a:t>: Hai byte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mã</a:t>
            </a:r>
            <a:r>
              <a:rPr kumimoji="0" lang="en-US" altLang="en-US" sz="1500" b="0" i="0" u="none" strike="noStrike" cap="none" normalizeH="0" baseline="0" dirty="0">
                <a:ln>
                  <a:noFill/>
                </a:ln>
                <a:solidFill>
                  <a:schemeClr val="tx1"/>
                </a:solidFill>
                <a:effectLst/>
                <a:latin typeface="Arial" panose="020B0604020202020204" pitchFamily="34" charset="0"/>
              </a:rPr>
              <a:t> module.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Version Number</a:t>
            </a:r>
            <a:r>
              <a:rPr kumimoji="0" lang="en-US" altLang="en-US" sz="1500" b="0" i="0" u="none" strike="noStrike" cap="none" normalizeH="0" baseline="0" dirty="0">
                <a:ln>
                  <a:noFill/>
                </a:ln>
                <a:solidFill>
                  <a:schemeClr val="tx1"/>
                </a:solidFill>
                <a:effectLst/>
                <a:latin typeface="Arial" panose="020B0604020202020204" pitchFamily="34" charset="0"/>
              </a:rPr>
              <a:t>: Ba byte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chia </a:t>
            </a:r>
            <a:r>
              <a:rPr kumimoji="0" lang="en-US" altLang="en-US" sz="1500" b="0" i="0" u="none" strike="noStrike" cap="none" normalizeH="0" baseline="0" dirty="0" err="1">
                <a:ln>
                  <a:noFill/>
                </a:ln>
                <a:solidFill>
                  <a:schemeClr val="tx1"/>
                </a:solidFill>
                <a:effectLst/>
                <a:latin typeface="Arial" panose="020B0604020202020204" pitchFamily="34" charset="0"/>
              </a:rPr>
              <a:t>thành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Major Version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Minor Version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phụ</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Patch Version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Chú</a:t>
            </a:r>
            <a:r>
              <a:rPr kumimoji="0" lang="en-US" altLang="en-US" sz="1500" b="1" i="0" u="none" strike="noStrike" cap="none" normalizeH="0" baseline="0" dirty="0">
                <a:ln>
                  <a:noFill/>
                </a:ln>
                <a:solidFill>
                  <a:schemeClr val="tx1"/>
                </a:solidFill>
                <a:effectLst/>
                <a:latin typeface="Arial" panose="020B0604020202020204" pitchFamily="34" charset="0"/>
              </a:rPr>
              <a:t> 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SPECIFICATION AUTOSAR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vì</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dịch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2291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CAAB7-5398-399D-0E38-61AD4103F7BD}"/>
              </a:ext>
            </a:extLst>
          </p:cNvPr>
          <p:cNvSpPr txBox="1"/>
          <p:nvPr/>
        </p:nvSpPr>
        <p:spPr>
          <a:xfrm>
            <a:off x="836271" y="520165"/>
            <a:ext cx="10286999" cy="240065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[SWS_Lin_00248]</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(development error detection)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Con </a:t>
            </a:r>
            <a:r>
              <a:rPr kumimoji="0" lang="en-US" altLang="en-US" sz="1500" b="1" i="0" u="none" strike="noStrike" cap="none" normalizeH="0" baseline="0" dirty="0" err="1">
                <a:ln>
                  <a:noFill/>
                </a:ln>
                <a:solidFill>
                  <a:schemeClr val="tx1"/>
                </a:solidFill>
                <a:effectLst/>
                <a:latin typeface="Arial" panose="020B0604020202020204" pitchFamily="34" charset="0"/>
              </a:rPr>
              <a:t>Trỏ</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versioninfo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NULL,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LIN_E_PARAM_POINTER</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ngừa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tiềm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ẩn</a:t>
            </a:r>
            <a:r>
              <a:rPr kumimoji="0" lang="en-US" altLang="en-US" sz="1500" b="0" i="0" u="none" strike="noStrike" cap="none" normalizeH="0" baseline="0" dirty="0">
                <a:ln>
                  <a:noFill/>
                </a:ln>
                <a:solidFill>
                  <a:schemeClr val="tx1"/>
                </a:solidFill>
                <a:effectLst/>
              </a:rPr>
              <a:t> do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gắng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Lin_GetVersionInfo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dễ</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dàng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dõi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a:t>
            </a:r>
            <a:r>
              <a:rPr kumimoji="0" lang="en-US" altLang="en-US" sz="1500" b="0" i="0" u="none" strike="noStrike" cap="none" normalizeH="0" baseline="0" dirty="0" err="1">
                <a:ln>
                  <a:noFill/>
                </a:ln>
                <a:solidFill>
                  <a:schemeClr val="tx1"/>
                </a:solidFill>
                <a:effectLst/>
              </a:rPr>
              <a:t>đang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an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duy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ổn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cậy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0518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963D0-7812-5CD8-77E8-7ABE8470675C}"/>
              </a:ext>
            </a:extLst>
          </p:cNvPr>
          <p:cNvSpPr txBox="1"/>
          <p:nvPr/>
        </p:nvSpPr>
        <p:spPr>
          <a:xfrm>
            <a:off x="1310834" y="1003326"/>
            <a:ext cx="9905034" cy="1477328"/>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8.3.2 Services affecting a single LIN channel</a:t>
            </a:r>
          </a:p>
          <a:p>
            <a:r>
              <a:rPr lang="en-US" sz="1800" b="1" i="0" dirty="0">
                <a:solidFill>
                  <a:srgbClr val="000000"/>
                </a:solidFill>
                <a:effectLst/>
                <a:latin typeface="Arial" panose="020B0604020202020204" pitchFamily="34" charset="0"/>
              </a:rPr>
              <a:t>8.3.2.1 </a:t>
            </a:r>
            <a:r>
              <a:rPr lang="en-US" sz="1800" b="1" i="0" dirty="0" err="1">
                <a:solidFill>
                  <a:srgbClr val="000000"/>
                </a:solidFill>
                <a:effectLst/>
                <a:latin typeface="Arial" panose="020B0604020202020204" pitchFamily="34" charset="0"/>
              </a:rPr>
              <a:t>Lin_SendFrame</a:t>
            </a:r>
            <a:endParaRPr lang="en-US" sz="1800" b="1" i="0" dirty="0">
              <a:solidFill>
                <a:srgbClr val="000000"/>
              </a:solidFill>
              <a:effectLst/>
              <a:latin typeface="Arial" panose="020B0604020202020204" pitchFamily="34" charset="0"/>
            </a:endParaRPr>
          </a:p>
          <a:p>
            <a:r>
              <a:rPr lang="en-US" sz="1800" b="0" i="0" dirty="0">
                <a:solidFill>
                  <a:srgbClr val="000000"/>
                </a:solidFill>
                <a:effectLst/>
                <a:latin typeface="Arial" panose="020B0604020202020204" pitchFamily="34" charset="0"/>
              </a:rPr>
              <a:t>Note: This service is only applicable for LIN master node (available only if the ECU has any LIN master channel).</a:t>
            </a:r>
            <a:r>
              <a:rPr lang="en-US" dirty="0"/>
              <a:t> </a:t>
            </a:r>
            <a:br>
              <a:rPr lang="en-US" dirty="0"/>
            </a:br>
            <a:endParaRPr lang="en-US" dirty="0"/>
          </a:p>
        </p:txBody>
      </p:sp>
    </p:spTree>
    <p:extLst>
      <p:ext uri="{BB962C8B-B14F-4D97-AF65-F5344CB8AC3E}">
        <p14:creationId xmlns:p14="http://schemas.microsoft.com/office/powerpoint/2010/main" val="32071148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964B67-69A0-DB21-0106-DDA0371AEE12}"/>
              </a:ext>
            </a:extLst>
          </p:cNvPr>
          <p:cNvPicPr>
            <a:picLocks noChangeAspect="1"/>
          </p:cNvPicPr>
          <p:nvPr/>
        </p:nvPicPr>
        <p:blipFill>
          <a:blip r:embed="rId2"/>
          <a:stretch>
            <a:fillRect/>
          </a:stretch>
        </p:blipFill>
        <p:spPr>
          <a:xfrm>
            <a:off x="639564" y="219919"/>
            <a:ext cx="7208972" cy="6858000"/>
          </a:xfrm>
          <a:prstGeom prst="rect">
            <a:avLst/>
          </a:prstGeom>
        </p:spPr>
      </p:pic>
    </p:spTree>
    <p:extLst>
      <p:ext uri="{BB962C8B-B14F-4D97-AF65-F5344CB8AC3E}">
        <p14:creationId xmlns:p14="http://schemas.microsoft.com/office/powerpoint/2010/main" val="5956079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9FECA7-80DF-BFD1-22E0-E505215B792B}"/>
              </a:ext>
            </a:extLst>
          </p:cNvPr>
          <p:cNvSpPr>
            <a:spLocks noChangeArrowheads="1"/>
          </p:cNvSpPr>
          <p:nvPr/>
        </p:nvSpPr>
        <p:spPr bwMode="auto">
          <a:xfrm>
            <a:off x="351692" y="612844"/>
            <a:ext cx="1148861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Lin_SendFrame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node master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LIN (Local Interconnect Network). </a:t>
            </a:r>
            <a:r>
              <a:rPr kumimoji="0" lang="en-US" altLang="en-US" sz="1500" b="0" i="0" u="none" strike="noStrike" cap="none" normalizeH="0" baseline="0" dirty="0" err="1">
                <a:ln>
                  <a:noFill/>
                </a:ln>
                <a:solidFill>
                  <a:schemeClr val="tx1"/>
                </a:solidFill>
                <a:effectLst/>
              </a:rPr>
              <a:t>Dưới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phân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tích</a:t>
            </a:r>
            <a:r>
              <a:rPr kumimoji="0" lang="en-US" altLang="en-US" sz="1500" b="0" i="0" u="none" strike="noStrike" cap="none" normalizeH="0" baseline="0" dirty="0">
                <a:ln>
                  <a:noFill/>
                </a:ln>
                <a:solidFill>
                  <a:schemeClr val="tx1"/>
                </a:solidFill>
                <a:effectLst/>
              </a:rPr>
              <a:t>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Std_ReturnType</a:t>
            </a:r>
            <a:r>
              <a:rPr kumimoji="0" lang="en-US" altLang="en-US" sz="1500" b="0" i="0" u="none" strike="noStrike" cap="none" normalizeH="0" baseline="0" dirty="0">
                <a:ln>
                  <a:noFill/>
                </a:ln>
                <a:solidFill>
                  <a:schemeClr val="tx1"/>
                </a:solidFill>
                <a:effectLst/>
                <a:latin typeface="Arial Unicode MS"/>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latin typeface="Arial Unicode MS"/>
              </a:rPr>
              <a:t>( uint8 Channel, const </a:t>
            </a:r>
            <a:r>
              <a:rPr kumimoji="0" lang="en-US" altLang="en-US" sz="1500" b="0" i="0" u="none" strike="noStrike" cap="none" normalizeH="0" baseline="0" dirty="0" err="1">
                <a:ln>
                  <a:noFill/>
                </a:ln>
                <a:solidFill>
                  <a:schemeClr val="tx1"/>
                </a:solidFill>
                <a:effectLst/>
                <a:latin typeface="Arial Unicode MS"/>
              </a:rPr>
              <a:t>Lin_PduType</a:t>
            </a:r>
            <a:r>
              <a:rPr kumimoji="0" lang="en-US" altLang="en-US" sz="1500" b="0" i="0" u="none" strike="noStrike" cap="none" normalizeH="0" baseline="0" dirty="0">
                <a:ln>
                  <a:noFill/>
                </a:ln>
                <a:solidFill>
                  <a:schemeClr val="tx1"/>
                </a:solidFill>
                <a:effectLst/>
                <a:latin typeface="Arial Unicode MS"/>
              </a:rPr>
              <a:t>* </a:t>
            </a:r>
            <a:r>
              <a:rPr kumimoji="0" lang="en-US" altLang="en-US" sz="1500" b="0" i="0" u="none" strike="noStrike" cap="none" normalizeH="0" baseline="0" dirty="0" err="1">
                <a:ln>
                  <a:noFill/>
                </a:ln>
                <a:solidFill>
                  <a:schemeClr val="tx1"/>
                </a:solidFill>
                <a:effectLst/>
                <a:latin typeface="Arial Unicode MS"/>
              </a:rPr>
              <a:t>PduInfoPtr</a:t>
            </a:r>
            <a:r>
              <a:rPr kumimoji="0" lang="en-US" altLang="en-US" sz="1500" b="0" i="0" u="none" strike="noStrike" cap="none" normalizeH="0" baseline="0" dirty="0">
                <a:ln>
                  <a:noFill/>
                </a:ln>
                <a:solidFill>
                  <a:schemeClr val="tx1"/>
                </a:solidFill>
                <a:effectLst/>
                <a:latin typeface="Arial Unicode MS"/>
              </a:rPr>
              <a:t> ); </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ID </a:t>
            </a:r>
            <a:r>
              <a:rPr kumimoji="0" lang="en-US" altLang="en-US" sz="1500" b="1" i="0" u="none" strike="noStrike" cap="none" normalizeH="0" baseline="0" dirty="0" err="1">
                <a:ln>
                  <a:noFill/>
                </a:ln>
                <a:solidFill>
                  <a:schemeClr val="tx1"/>
                </a:solidFill>
                <a:effectLst/>
                <a:latin typeface="Arial" panose="020B0604020202020204" pitchFamily="34" charset="0"/>
              </a:rPr>
              <a:t>Dịch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0x04</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Tính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Đồng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đồng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(asynchronous),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chờ</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tức</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Channel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PduInfoPtr</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PDU (Protocol Data Unit) </a:t>
            </a:r>
            <a:r>
              <a:rPr kumimoji="0" lang="en-US" altLang="en-US" sz="1500" b="0" i="0" u="none" strike="noStrike" cap="none" normalizeH="0" baseline="0" dirty="0" err="1">
                <a:ln>
                  <a:noFill/>
                </a:ln>
                <a:solidFill>
                  <a:schemeClr val="tx1"/>
                </a:solidFill>
                <a:effectLst/>
              </a:rPr>
              <a:t>chứa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PID (Protected Identifier),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checksum, </a:t>
            </a:r>
            <a:r>
              <a:rPr kumimoji="0" lang="en-US" altLang="en-US" sz="1500" b="0" i="0" u="none" strike="noStrike" cap="none" normalizeH="0" baseline="0" dirty="0" err="1">
                <a:ln>
                  <a:noFill/>
                </a:ln>
                <a:solidFill>
                  <a:schemeClr val="tx1"/>
                </a:solidFill>
                <a:effectLst/>
              </a:rPr>
              <a:t>loại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dài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(Dl)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trỏ</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SDU (Service Data Unit).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Đầu</a:t>
            </a:r>
            <a:r>
              <a:rPr kumimoji="0" lang="en-US" altLang="en-US" sz="1500" b="1" i="0" u="none" strike="noStrike" cap="none" normalizeH="0" baseline="0" dirty="0">
                <a:ln>
                  <a:noFill/>
                </a:ln>
                <a:solidFill>
                  <a:schemeClr val="tx1"/>
                </a:solidFill>
                <a:effectLst/>
                <a:latin typeface="Arial" panose="020B0604020202020204" pitchFamily="34" charset="0"/>
              </a:rPr>
              <a:t> 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Std_ReturnType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E_OK</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E_NOT_OK</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do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xuất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3066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04FDF3-421E-C6DF-7325-5477FEFF9D74}"/>
              </a:ext>
            </a:extLst>
          </p:cNvPr>
          <p:cNvSpPr txBox="1"/>
          <p:nvPr/>
        </p:nvSpPr>
        <p:spPr>
          <a:xfrm>
            <a:off x="548640" y="1074510"/>
            <a:ext cx="10789920"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Chức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Năng</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Chức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Năng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chịu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đề</a:t>
            </a:r>
            <a:r>
              <a:rPr kumimoji="0" lang="en-US" altLang="en-US" sz="1500" b="0" i="0" u="none" strike="noStrike" cap="none" normalizeH="0" baseline="0" dirty="0">
                <a:ln>
                  <a:noFill/>
                </a:ln>
                <a:solidFill>
                  <a:schemeClr val="tx1"/>
                </a:solidFill>
                <a:effectLst/>
              </a:rPr>
              <a:t> LIN (LIN header)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Hướng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frame (</a:t>
            </a:r>
            <a:r>
              <a:rPr kumimoji="0" lang="en-US" altLang="en-US" sz="1500" b="0" i="0" u="none" strike="noStrike" cap="none" normalizeH="0" baseline="0" dirty="0" err="1">
                <a:ln>
                  <a:noFill/>
                </a:ln>
                <a:solidFill>
                  <a:schemeClr val="tx1"/>
                </a:solidFill>
                <a:effectLst/>
                <a:latin typeface="Arial" panose="020B0604020202020204" pitchFamily="34" charset="0"/>
              </a:rPr>
              <a:t>ví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master,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slave,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slave)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PduInfoPtr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a:t>
            </a:r>
            <a:r>
              <a:rPr kumimoji="0" lang="en-US" altLang="en-US" sz="1500" b="1" i="0" u="none" strike="noStrike" cap="none" normalizeH="0" baseline="0" dirty="0" err="1">
                <a:ln>
                  <a:noFill/>
                </a:ln>
                <a:solidFill>
                  <a:schemeClr val="tx1"/>
                </a:solidFill>
                <a:effectLst/>
                <a:latin typeface="Arial" panose="020B0604020202020204" pitchFamily="34" charset="0"/>
              </a:rPr>
              <a:t>Lưu</a:t>
            </a:r>
            <a:r>
              <a:rPr kumimoji="0" lang="en-US" altLang="en-US" sz="1500" b="1" i="0" u="none" strike="noStrike" cap="none" normalizeH="0" baseline="0" dirty="0">
                <a:ln>
                  <a:noFill/>
                </a:ln>
                <a:solidFill>
                  <a:schemeClr val="tx1"/>
                </a:solidFill>
                <a:effectLst/>
                <a:latin typeface="Arial" panose="020B0604020202020204" pitchFamily="34" charset="0"/>
              </a:rPr>
              <a:t> Ý</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áp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node master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những</a:t>
            </a:r>
            <a:r>
              <a:rPr kumimoji="0" lang="en-US" altLang="en-US" sz="1500" b="0" i="0" u="none" strike="noStrike" cap="none" normalizeH="0" baseline="0" dirty="0">
                <a:ln>
                  <a:noFill/>
                </a:ln>
                <a:solidFill>
                  <a:schemeClr val="tx1"/>
                </a:solidFill>
                <a:effectLst/>
                <a:latin typeface="Arial" panose="020B0604020202020204" pitchFamily="34" charset="0"/>
              </a:rPr>
              <a:t> ECU (Electronic Control Unit)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master </a:t>
            </a:r>
            <a:r>
              <a:rPr kumimoji="0" lang="en-US" altLang="en-US" sz="1500" b="0" i="0" u="none" strike="noStrike" cap="none" normalizeH="0" baseline="0" dirty="0" err="1">
                <a:ln>
                  <a:noFill/>
                </a:ln>
                <a:solidFill>
                  <a:schemeClr val="tx1"/>
                </a:solidFill>
                <a:effectLst/>
                <a:latin typeface="Arial" panose="020B0604020202020204" pitchFamily="34" charset="0"/>
              </a:rPr>
              <a:t>mới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node master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node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mạng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chi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qua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PDU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nữa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đồng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cùng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hoãn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828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660859-A0BF-1504-8556-6D27807FB34D}"/>
              </a:ext>
            </a:extLst>
          </p:cNvPr>
          <p:cNvSpPr txBox="1"/>
          <p:nvPr/>
        </p:nvSpPr>
        <p:spPr>
          <a:xfrm>
            <a:off x="388620" y="1582340"/>
            <a:ext cx="11414760" cy="3693319"/>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[SWS_Lin_00192]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send the header part (Break Field, Synch Byte Field and PID Field) and, depending on the direction of the frame response, a complete LIN response part of a LIN frame on the addressed LIN channel.</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[SWS_Lin_00193]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In case of receiving data the LIN Interface has to wait for the corresponding response part of the LIN frame by polling with the function </a:t>
            </a:r>
            <a:r>
              <a:rPr lang="en-US" sz="1800" b="0" i="0" dirty="0" err="1">
                <a:solidFill>
                  <a:srgbClr val="000000"/>
                </a:solidFill>
                <a:effectLst/>
                <a:latin typeface="Arial" panose="020B0604020202020204" pitchFamily="34" charset="0"/>
              </a:rPr>
              <a:t>Lin_GetStatus</a:t>
            </a:r>
            <a:r>
              <a:rPr lang="en-US" sz="1800" b="0" i="0" dirty="0">
                <a:solidFill>
                  <a:srgbClr val="000000"/>
                </a:solidFill>
                <a:effectLst/>
                <a:latin typeface="Arial" panose="020B0604020202020204" pitchFamily="34" charset="0"/>
              </a:rPr>
              <a:t>() after using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[SWS_Lin_00194]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module’s environment shall only call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on a channel which is in state LIN_CH_OPERATIONAL or in one of the sub-states of LIN_CH_OPERATIONAL.</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[SWS_Lin_00239]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In case of errors during header transmission, it is up to the implementer how to handle these errors (stop/continue transmission) and to decide if the corresponding response is valid or not.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[SWS_Lin_00240]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In case of response transmission errors, the ISO 17987 specifications describe within the frame processor state machine how to handle such errors. It is stated that a mismatch between sent and readback data shall be detected not later than after the completion of the byte field containing the mismatch. Furthermore, ISO 17987 specifications specify that the transmission shall be aborted.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69555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01609-4D49-5574-C439-9AF993D9FC2E}"/>
              </a:ext>
            </a:extLst>
          </p:cNvPr>
          <p:cNvSpPr txBox="1"/>
          <p:nvPr/>
        </p:nvSpPr>
        <p:spPr>
          <a:xfrm>
            <a:off x="812800" y="552996"/>
            <a:ext cx="10840720" cy="1200329"/>
          </a:xfrm>
          <a:prstGeom prst="rect">
            <a:avLst/>
          </a:prstGeom>
          <a:noFill/>
        </p:spPr>
        <p:txBody>
          <a:bodyPr wrap="square">
            <a:spAutoFit/>
          </a:bodyPr>
          <a:lstStyle/>
          <a:p>
            <a:r>
              <a:rPr lang="vi-VN" dirty="0"/>
              <a:t>2.3 Phân loại đơn vị phần cứng LIN Đơn vị phần cứng </a:t>
            </a:r>
          </a:p>
          <a:p>
            <a:r>
              <a:rPr lang="vi-VN" dirty="0"/>
              <a:t>LIN trên chip kết hợp một hoặc nhiều kênh LIN. </a:t>
            </a:r>
          </a:p>
          <a:p>
            <a:r>
              <a:rPr lang="vi-VN" dirty="0"/>
              <a:t>Hình dưới đây cho thấy sự phân loại các loại phần cứng LIN khác nhau được kết nối với nhiều kênh vật lý LIN:</a:t>
            </a:r>
            <a:endParaRPr lang="en-US" dirty="0"/>
          </a:p>
        </p:txBody>
      </p:sp>
      <p:pic>
        <p:nvPicPr>
          <p:cNvPr id="6" name="Picture 5">
            <a:extLst>
              <a:ext uri="{FF2B5EF4-FFF2-40B4-BE49-F238E27FC236}">
                <a16:creationId xmlns:a16="http://schemas.microsoft.com/office/drawing/2014/main" id="{FF915C98-7460-8438-B2BA-D965CAD8DA07}"/>
              </a:ext>
            </a:extLst>
          </p:cNvPr>
          <p:cNvPicPr>
            <a:picLocks noChangeAspect="1"/>
          </p:cNvPicPr>
          <p:nvPr/>
        </p:nvPicPr>
        <p:blipFill>
          <a:blip r:embed="rId2"/>
          <a:stretch>
            <a:fillRect/>
          </a:stretch>
        </p:blipFill>
        <p:spPr>
          <a:xfrm>
            <a:off x="592641" y="2063833"/>
            <a:ext cx="11006717" cy="4794167"/>
          </a:xfrm>
          <a:prstGeom prst="rect">
            <a:avLst/>
          </a:prstGeom>
        </p:spPr>
      </p:pic>
    </p:spTree>
    <p:extLst>
      <p:ext uri="{BB962C8B-B14F-4D97-AF65-F5344CB8AC3E}">
        <p14:creationId xmlns:p14="http://schemas.microsoft.com/office/powerpoint/2010/main" val="6489619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8535B-811E-74E1-DAF1-A686E646712D}"/>
              </a:ext>
            </a:extLst>
          </p:cNvPr>
          <p:cNvSpPr txBox="1"/>
          <p:nvPr/>
        </p:nvSpPr>
        <p:spPr>
          <a:xfrm>
            <a:off x="106680" y="596622"/>
            <a:ext cx="12512040" cy="5386090"/>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[SWS_Lin_00195]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if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is called before the LIN module was initialized,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raise the development error LIN_E_UNINIT otherwise (if DET is disabled) return E_NOT_OK.</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[SWS_Lin_00197]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if the channel parameter is invalid,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raise the development error LIN_E_INVALID_CHANNEL otherwise (if DET is disabled) return E_NOT_OK.</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[SWS_Lin_00198]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check the parameter </a:t>
            </a:r>
            <a:r>
              <a:rPr lang="en-US" sz="1800" b="0" i="0" dirty="0" err="1">
                <a:solidFill>
                  <a:srgbClr val="000000"/>
                </a:solidFill>
                <a:effectLst/>
                <a:latin typeface="Arial" panose="020B0604020202020204" pitchFamily="34" charset="0"/>
              </a:rPr>
              <a:t>PduInfoPtr</a:t>
            </a:r>
            <a:r>
              <a:rPr lang="en-US" sz="1800" b="0" i="0" dirty="0">
                <a:solidFill>
                  <a:srgbClr val="000000"/>
                </a:solidFill>
                <a:effectLst/>
                <a:latin typeface="Arial" panose="020B0604020202020204" pitchFamily="34" charset="0"/>
              </a:rPr>
              <a:t> for not being a NULL pointer. If </a:t>
            </a:r>
            <a:r>
              <a:rPr lang="en-US" sz="1800" b="0" i="0" dirty="0" err="1">
                <a:solidFill>
                  <a:srgbClr val="000000"/>
                </a:solidFill>
                <a:effectLst/>
                <a:latin typeface="Arial" panose="020B0604020202020204" pitchFamily="34" charset="0"/>
              </a:rPr>
              <a:t>PduInfoPtr</a:t>
            </a:r>
            <a:r>
              <a:rPr lang="en-US" sz="1800" b="0" i="0" dirty="0">
                <a:solidFill>
                  <a:srgbClr val="000000"/>
                </a:solidFill>
                <a:effectLst/>
                <a:latin typeface="Arial" panose="020B0604020202020204" pitchFamily="34" charset="0"/>
              </a:rPr>
              <a:t> is a NULL pointer,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raise the development error LIN_E_PARAM_POINTER otherwise (if DET is disabled) return E_NOT_OK.</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endParaRPr lang="en-US" dirty="0"/>
          </a:p>
          <a:p>
            <a:r>
              <a:rPr lang="en-US" sz="1800" b="0" i="0" dirty="0">
                <a:solidFill>
                  <a:srgbClr val="000000"/>
                </a:solidFill>
                <a:effectLst/>
                <a:latin typeface="Arial" panose="020B0604020202020204" pitchFamily="34" charset="0"/>
              </a:rPr>
              <a:t>Specification of LIN Driver AUTOSAR CP Release 4.4.0</a:t>
            </a:r>
          </a:p>
          <a:p>
            <a:r>
              <a:rPr lang="en-US" sz="800" b="0" i="0" dirty="0">
                <a:solidFill>
                  <a:srgbClr val="000000"/>
                </a:solidFill>
                <a:effectLst/>
                <a:latin typeface="Tahoma" panose="020B0604030504040204" pitchFamily="34" charset="0"/>
              </a:rPr>
              <a:t>44 of 62 Document ID 072: </a:t>
            </a:r>
            <a:r>
              <a:rPr lang="en-US" sz="800" b="0" i="0" dirty="0" err="1">
                <a:solidFill>
                  <a:srgbClr val="000000"/>
                </a:solidFill>
                <a:effectLst/>
                <a:latin typeface="Tahoma" panose="020B0604030504040204" pitchFamily="34" charset="0"/>
              </a:rPr>
              <a:t>AUTOSAR_SWS_LINDriver</a:t>
            </a:r>
            <a:endParaRPr lang="en-US" sz="800" b="0" i="0" dirty="0">
              <a:solidFill>
                <a:srgbClr val="000000"/>
              </a:solidFill>
              <a:effectLst/>
              <a:latin typeface="Tahoma" panose="020B0604030504040204" pitchFamily="34" charset="0"/>
            </a:endParaRPr>
          </a:p>
          <a:p>
            <a:r>
              <a:rPr lang="en-US" sz="1200" b="0" i="0" dirty="0">
                <a:solidFill>
                  <a:srgbClr val="000000"/>
                </a:solidFill>
                <a:effectLst/>
                <a:latin typeface="Arial" panose="020B0604020202020204" pitchFamily="34" charset="0"/>
              </a:rPr>
              <a:t>- AUTOSAR confidential -</a:t>
            </a:r>
          </a:p>
          <a:p>
            <a:r>
              <a:rPr lang="en-US" sz="1800" b="1" i="0" dirty="0">
                <a:solidFill>
                  <a:srgbClr val="000000"/>
                </a:solidFill>
                <a:effectLst/>
                <a:latin typeface="Arial" panose="020B0604020202020204" pitchFamily="34" charset="0"/>
              </a:rPr>
              <a:t>[SWS_Lin_00199]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development error detection for the LIN module is enabled: if the LIN channel state-machine is in the state LIN_CH_SLEEP, 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shall raise the development error LIN_E_STATE_TRANSITION otherwise (if DET is disabled) return E_NOT_OK.</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[SWS_Lin_00287]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function </a:t>
            </a:r>
            <a:r>
              <a:rPr lang="en-US" sz="1800" b="0" i="0" dirty="0" err="1">
                <a:solidFill>
                  <a:srgbClr val="000000"/>
                </a:solidFill>
                <a:effectLst/>
                <a:latin typeface="Arial" panose="020B0604020202020204" pitchFamily="34" charset="0"/>
              </a:rPr>
              <a:t>Lin_SendFrame</a:t>
            </a:r>
            <a:r>
              <a:rPr lang="en-US" sz="1800" b="0" i="0" dirty="0">
                <a:solidFill>
                  <a:srgbClr val="000000"/>
                </a:solidFill>
                <a:effectLst/>
                <a:latin typeface="Arial" panose="020B0604020202020204" pitchFamily="34" charset="0"/>
              </a:rPr>
              <a:t> is only available if the Lin module is configured as LIN master node on at least one channel. In a pure LIN slave configuration, this function is not available. This depends on the configuration parameters </a:t>
            </a:r>
            <a:r>
              <a:rPr lang="en-US" sz="1800" b="0" i="0" dirty="0" err="1">
                <a:solidFill>
                  <a:srgbClr val="000000"/>
                </a:solidFill>
                <a:effectLst/>
                <a:latin typeface="Arial" panose="020B0604020202020204" pitchFamily="34" charset="0"/>
              </a:rPr>
              <a:t>LinNodeType</a:t>
            </a: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2144736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24BE2-0DEB-B284-13BE-914E2C6F5862}"/>
              </a:ext>
            </a:extLst>
          </p:cNvPr>
          <p:cNvSpPr>
            <a:spLocks noChangeArrowheads="1"/>
          </p:cNvSpPr>
          <p:nvPr/>
        </p:nvSpPr>
        <p:spPr bwMode="auto">
          <a:xfrm>
            <a:off x="228600" y="382012"/>
            <a:ext cx="1328928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Lin_SendFrame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Gửi</a:t>
            </a:r>
            <a:r>
              <a:rPr kumimoji="0" lang="en-US" altLang="en-US" sz="1500" b="1" i="0" u="none" strike="noStrike" cap="none" normalizeH="0" baseline="0" dirty="0">
                <a:ln>
                  <a:noFill/>
                </a:ln>
                <a:solidFill>
                  <a:schemeClr val="tx1"/>
                </a:solidFill>
                <a:effectLst/>
                <a:latin typeface="Arial" panose="020B0604020202020204" pitchFamily="34" charset="0"/>
              </a:rPr>
              <a:t> Header </a:t>
            </a:r>
            <a:r>
              <a:rPr kumimoji="0" lang="en-US" altLang="en-US" sz="1500" b="1" i="0" u="none" strike="noStrike" cap="none" normalizeH="0" baseline="0" dirty="0" err="1">
                <a:ln>
                  <a:noFill/>
                </a:ln>
                <a:solidFill>
                  <a:schemeClr val="tx1"/>
                </a:solidFill>
                <a:effectLst/>
                <a:latin typeface="Arial" panose="020B0604020202020204" pitchFamily="34" charset="0"/>
              </a:rPr>
              <a:t>và</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Phản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Hồi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[SWS_Lin_00192]</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header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frame LIN, bao </a:t>
            </a:r>
            <a:r>
              <a:rPr kumimoji="0" lang="en-US" altLang="en-US" sz="1500" b="0" i="0" u="none" strike="noStrike" cap="none" normalizeH="0" baseline="0" dirty="0" err="1">
                <a:ln>
                  <a:noFill/>
                </a:ln>
                <a:solidFill>
                  <a:schemeClr val="tx1"/>
                </a:solidFill>
                <a:effectLst/>
              </a:rPr>
              <a:t>gồm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trường</a:t>
            </a:r>
            <a:r>
              <a:rPr kumimoji="0" lang="en-US" altLang="en-US" sz="1500" b="0" i="0" u="none" strike="noStrike" cap="none" normalizeH="0" baseline="0" dirty="0">
                <a:ln>
                  <a:noFill/>
                </a:ln>
                <a:solidFill>
                  <a:schemeClr val="tx1"/>
                </a:solidFill>
                <a:effectLst/>
              </a:rPr>
              <a:t> Break Field, Synchronization Byte Field,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PID Field.</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Tùy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thuộc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hướng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(response),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đầy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frame LIN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Chờ</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Phản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Hồi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[SWS_Lin_00193]</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diện</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chờ</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Lin_GetStatus</a:t>
            </a:r>
            <a:r>
              <a:rPr kumimoji="0" lang="en-US" altLang="en-US" sz="1500" b="0" i="0" u="none" strike="noStrike" cap="none" normalizeH="0" baseline="0" dirty="0">
                <a:ln>
                  <a:noFill/>
                </a:ln>
                <a:solidFill>
                  <a:schemeClr val="tx1"/>
                </a:solidFill>
                <a:effectLst/>
                <a:latin typeface="Arial Unicode MS"/>
              </a:rPr>
              <a: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a:t>
            </a:r>
            <a:r>
              <a:rPr kumimoji="0" lang="en-US" altLang="en-US" sz="1500" b="1" i="0" u="none" strike="noStrike" cap="none" normalizeH="0" baseline="0" dirty="0" err="1">
                <a:ln>
                  <a:noFill/>
                </a:ln>
                <a:solidFill>
                  <a:schemeClr val="tx1"/>
                </a:solidFill>
                <a:effectLst/>
                <a:latin typeface="Arial" panose="020B0604020202020204" pitchFamily="34" charset="0"/>
              </a:rPr>
              <a:t>Kênh</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[SWS_Lin_00194]</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đang</a:t>
            </a:r>
            <a:r>
              <a:rPr kumimoji="0" lang="en-US" altLang="en-US" sz="1500" b="0" i="0" u="none" strike="noStrike" cap="none" normalizeH="0" baseline="0" dirty="0">
                <a:ln>
                  <a:noFill/>
                </a:ln>
                <a:solidFill>
                  <a:schemeClr val="tx1"/>
                </a:solidFill>
                <a:effectLst/>
              </a:rPr>
              <a:t> ở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con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a:t>
            </a:r>
            <a:r>
              <a:rPr kumimoji="0" lang="en-US" altLang="en-US" sz="1500" b="1" i="0" u="none" strike="noStrike" cap="none" normalizeH="0" baseline="0" dirty="0" err="1">
                <a:ln>
                  <a:noFill/>
                </a:ln>
                <a:solidFill>
                  <a:schemeClr val="tx1"/>
                </a:solidFill>
                <a:effectLst/>
                <a:latin typeface="Arial" panose="020B0604020202020204" pitchFamily="34" charset="0"/>
              </a:rPr>
              <a:t>Xử</a:t>
            </a:r>
            <a:r>
              <a:rPr kumimoji="0" lang="en-US" altLang="en-US" sz="1500" b="1" i="0" u="none" strike="noStrike" cap="none" normalizeH="0" baseline="0" dirty="0">
                <a:ln>
                  <a:noFill/>
                </a:ln>
                <a:solidFill>
                  <a:schemeClr val="tx1"/>
                </a:solidFill>
                <a:effectLst/>
                <a:latin typeface="Arial" panose="020B0604020202020204" pitchFamily="34" charset="0"/>
              </a:rPr>
              <a:t> Lý </a:t>
            </a:r>
            <a:r>
              <a:rPr kumimoji="0" lang="en-US" altLang="en-US" sz="1500" b="1" i="0" u="none" strike="noStrike" cap="none" normalizeH="0" baseline="0" dirty="0" err="1">
                <a:ln>
                  <a:noFill/>
                </a:ln>
                <a:solidFill>
                  <a:schemeClr val="tx1"/>
                </a:solidFill>
                <a:effectLst/>
                <a:latin typeface="Arial" panose="020B0604020202020204" pitchFamily="34" charset="0"/>
              </a:rPr>
              <a:t>Lỗi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[SWS_Lin_00239]</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Trong </a:t>
            </a:r>
            <a:r>
              <a:rPr kumimoji="0" lang="en-US" altLang="en-US" sz="1500" b="0" i="0" u="none" strike="noStrike" cap="none" normalizeH="0" baseline="0" dirty="0" err="1">
                <a:ln>
                  <a:noFill/>
                </a:ln>
                <a:solidFill>
                  <a:schemeClr val="tx1"/>
                </a:solidFill>
                <a:effectLst/>
                <a:latin typeface="Arial" panose="020B0604020202020204" pitchFamily="34" charset="0"/>
              </a:rPr>
              <a:t>trường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header, </a:t>
            </a:r>
            <a:r>
              <a:rPr kumimoji="0" lang="en-US" altLang="en-US" sz="1500" b="0" i="0" u="none" strike="noStrike" cap="none" normalizeH="0" baseline="0" dirty="0" err="1">
                <a:ln>
                  <a:noFill/>
                </a:ln>
                <a:solidFill>
                  <a:schemeClr val="tx1"/>
                </a:solidFill>
                <a:effectLst/>
                <a:latin typeface="Arial" panose="020B0604020202020204" pitchFamily="34" charset="0"/>
              </a:rPr>
              <a:t>người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quyết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dừng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tục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[SWS_Lin_00240]</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chuẩn</a:t>
            </a:r>
            <a:r>
              <a:rPr kumimoji="0" lang="en-US" altLang="en-US" sz="1500" b="0" i="0" u="none" strike="noStrike" cap="none" normalizeH="0" baseline="0" dirty="0">
                <a:ln>
                  <a:noFill/>
                </a:ln>
                <a:solidFill>
                  <a:schemeClr val="tx1"/>
                </a:solidFill>
                <a:effectLst/>
                <a:latin typeface="Arial" panose="020B0604020202020204" pitchFamily="34" charset="0"/>
              </a:rPr>
              <a:t> ISO 17987 </a:t>
            </a:r>
            <a:r>
              <a:rPr kumimoji="0" lang="en-US" altLang="en-US" sz="1500" b="0" i="0" u="none" strike="noStrike" cap="none" normalizeH="0" baseline="0" dirty="0" err="1">
                <a:ln>
                  <a:noFill/>
                </a:ln>
                <a:solidFill>
                  <a:schemeClr val="tx1"/>
                </a:solidFill>
                <a:effectLst/>
                <a:latin typeface="Arial" panose="020B0604020202020204" pitchFamily="34" charset="0"/>
              </a:rPr>
              <a:t>quy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máy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frame.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khớp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gửi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đọc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hủy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bỏ</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1532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9514D-C2A7-EBE6-CE5A-F378D076E7EE}"/>
              </a:ext>
            </a:extLst>
          </p:cNvPr>
          <p:cNvSpPr txBox="1"/>
          <p:nvPr/>
        </p:nvSpPr>
        <p:spPr>
          <a:xfrm>
            <a:off x="845820" y="521211"/>
            <a:ext cx="10500360" cy="51706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a:t>
            </a:r>
            <a:r>
              <a:rPr kumimoji="0" lang="en-US" altLang="en-US" sz="1500" b="1" i="0" u="none" strike="noStrike" cap="none" normalizeH="0" baseline="0" dirty="0" err="1">
                <a:ln>
                  <a:noFill/>
                </a:ln>
                <a:solidFill>
                  <a:schemeClr val="tx1"/>
                </a:solidFill>
                <a:effectLst/>
                <a:latin typeface="Arial" panose="020B0604020202020204" pitchFamily="34" charset="0"/>
              </a:rPr>
              <a:t>Kiểm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Lỗi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Triển</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[SWS_Lin_00195]</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trước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LIN_E_UNINIT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E_NOT_OK</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[SWS_Lin_00197]</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sinh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LIN_E_INVALID_CHANNEL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[SWS_Lin_00198]</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con </a:t>
            </a:r>
            <a:r>
              <a:rPr kumimoji="0" lang="en-US" altLang="en-US" sz="1500" b="0" i="0" u="none" strike="noStrike" cap="none" normalizeH="0" baseline="0" dirty="0" err="1">
                <a:ln>
                  <a:noFill/>
                </a:ln>
                <a:solidFill>
                  <a:schemeClr val="tx1"/>
                </a:solidFill>
                <a:effectLst/>
                <a:latin typeface="Arial" panose="020B0604020202020204" pitchFamily="34" charset="0"/>
              </a:rPr>
              <a:t>trỏ</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PduInfoPtr</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NULL,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LIN_E_PARAM_POINTER</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[SWS_Lin_00199]</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máy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LIN_E_STATE_TRANSITION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6. </a:t>
            </a:r>
            <a:r>
              <a:rPr kumimoji="0" lang="en-US" altLang="en-US" sz="1500" b="1" i="0" u="none" strike="noStrike" cap="none" normalizeH="0" baseline="0" dirty="0" err="1">
                <a:ln>
                  <a:noFill/>
                </a:ln>
                <a:solidFill>
                  <a:schemeClr val="tx1"/>
                </a:solidFill>
                <a:effectLst/>
                <a:latin typeface="Arial" panose="020B0604020202020204" pitchFamily="34" charset="0"/>
              </a:rPr>
              <a:t>Kênh</a:t>
            </a:r>
            <a:r>
              <a:rPr kumimoji="0" lang="en-US" altLang="en-US" sz="1500" b="1" i="0" u="none" strike="noStrike" cap="none" normalizeH="0" baseline="0" dirty="0">
                <a:ln>
                  <a:noFill/>
                </a:ln>
                <a:solidFill>
                  <a:schemeClr val="tx1"/>
                </a:solidFill>
                <a:effectLst/>
                <a:latin typeface="Arial" panose="020B0604020202020204" pitchFamily="34" charset="0"/>
              </a:rPr>
              <a:t> LIN Master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[SWS_Lin_00287]</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sẵn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master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ít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Trong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LIN slave,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sẵn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thuộc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LinNodeType</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node master.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an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đồng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thời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chặn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huống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muốn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a:t>
            </a:r>
            <a:endParaRPr lang="en-US" dirty="0"/>
          </a:p>
        </p:txBody>
      </p:sp>
    </p:spTree>
    <p:extLst>
      <p:ext uri="{BB962C8B-B14F-4D97-AF65-F5344CB8AC3E}">
        <p14:creationId xmlns:p14="http://schemas.microsoft.com/office/powerpoint/2010/main" val="8919238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8A9F-1D58-A5EA-3D79-6B5B216BC3E4}"/>
              </a:ext>
            </a:extLst>
          </p:cNvPr>
          <p:cNvPicPr>
            <a:picLocks noChangeAspect="1"/>
          </p:cNvPicPr>
          <p:nvPr/>
        </p:nvPicPr>
        <p:blipFill>
          <a:blip r:embed="rId2"/>
          <a:stretch>
            <a:fillRect/>
          </a:stretch>
        </p:blipFill>
        <p:spPr>
          <a:xfrm>
            <a:off x="823176" y="142416"/>
            <a:ext cx="10545647" cy="6573167"/>
          </a:xfrm>
          <a:prstGeom prst="rect">
            <a:avLst/>
          </a:prstGeom>
        </p:spPr>
      </p:pic>
    </p:spTree>
    <p:extLst>
      <p:ext uri="{BB962C8B-B14F-4D97-AF65-F5344CB8AC3E}">
        <p14:creationId xmlns:p14="http://schemas.microsoft.com/office/powerpoint/2010/main" val="5845416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FCD920-C10A-5F3B-0F0F-0A7329981CBB}"/>
              </a:ext>
            </a:extLst>
          </p:cNvPr>
          <p:cNvSpPr>
            <a:spLocks noChangeArrowheads="1"/>
          </p:cNvSpPr>
          <p:nvPr/>
        </p:nvSpPr>
        <p:spPr bwMode="auto">
          <a:xfrm>
            <a:off x="350520" y="1548988"/>
            <a:ext cx="1149096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Lin_GoToSleep</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Chỉ</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Áp</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cho</a:t>
            </a:r>
            <a:r>
              <a:rPr kumimoji="0" lang="en-US" altLang="en-US" sz="1500" b="1" i="0" u="none" strike="noStrike" cap="none" normalizeH="0" baseline="0" dirty="0">
                <a:ln>
                  <a:noFill/>
                </a:ln>
                <a:solidFill>
                  <a:schemeClr val="tx1"/>
                </a:solidFill>
                <a:effectLst/>
                <a:latin typeface="Arial" panose="020B0604020202020204" pitchFamily="34" charset="0"/>
              </a:rPr>
              <a:t> Node Master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Chú</a:t>
            </a:r>
            <a:r>
              <a:rPr kumimoji="0" lang="en-US" altLang="en-US" sz="1500" b="1" i="0" u="none" strike="noStrike" cap="none" normalizeH="0" baseline="0" dirty="0">
                <a:ln>
                  <a:noFill/>
                </a:ln>
                <a:solidFill>
                  <a:schemeClr val="tx1"/>
                </a:solidFill>
                <a:effectLst/>
                <a:latin typeface="Arial" panose="020B0604020202020204" pitchFamily="34" charset="0"/>
              </a:rPr>
              <a:t> 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Dịch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áp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node LIN master,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sẵn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ECU (Electronic Control Unit)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ít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master.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node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soát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Mục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Đích</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đưa</a:t>
            </a:r>
            <a:r>
              <a:rPr kumimoji="0" lang="en-US" altLang="en-US" sz="1500" b="0" i="0" u="none" strike="noStrike" cap="none" normalizeH="0" baseline="0" dirty="0">
                <a:ln>
                  <a:noFill/>
                </a:ln>
                <a:solidFill>
                  <a:schemeClr val="tx1"/>
                </a:solidFill>
                <a:effectLst/>
              </a:rPr>
              <a:t> node LIN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qua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Khi </a:t>
            </a:r>
            <a:r>
              <a:rPr kumimoji="0" lang="en-US" altLang="en-US" sz="1500" b="0" i="0" u="none" strike="noStrike" cap="none" normalizeH="0" baseline="0" dirty="0" err="1">
                <a:ln>
                  <a:noFill/>
                </a:ln>
                <a:solidFill>
                  <a:schemeClr val="tx1"/>
                </a:solidFill>
                <a:effectLst/>
                <a:latin typeface="Arial" panose="020B0604020202020204" pitchFamily="34" charset="0"/>
              </a:rPr>
              <a:t>lệnh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node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sang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lượng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lượng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Cú </a:t>
            </a:r>
            <a:r>
              <a:rPr kumimoji="0" lang="en-US" altLang="en-US" sz="1500" b="1" i="0" u="none" strike="noStrike" cap="none" normalizeH="0" baseline="0" dirty="0" err="1">
                <a:ln>
                  <a:noFill/>
                </a:ln>
                <a:solidFill>
                  <a:schemeClr val="tx1"/>
                </a:solidFill>
                <a:effectLst/>
                <a:latin typeface="Arial" panose="020B0604020202020204" pitchFamily="34" charset="0"/>
              </a:rPr>
              <a:t>pháp</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Unicode MS"/>
              </a:rPr>
              <a: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Std_ReturnType</a:t>
            </a:r>
            <a:r>
              <a:rPr kumimoji="0" lang="en-US" altLang="en-US" sz="1500" b="0" i="0" u="none" strike="noStrike" cap="none" normalizeH="0" baseline="0" dirty="0">
                <a:ln>
                  <a:noFill/>
                </a:ln>
                <a:solidFill>
                  <a:schemeClr val="tx1"/>
                </a:solidFill>
                <a:effectLst/>
                <a:latin typeface="Arial Unicode MS"/>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latin typeface="Arial Unicode MS"/>
              </a:rPr>
              <a:t>(uint8 Channel) </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Tham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số</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Channel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người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dùng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họ</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muốn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E_OK</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thấy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node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E_NOT_OK</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do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xuất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0039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A5C57-7642-4DB2-4D29-40AF9405AE09}"/>
              </a:ext>
            </a:extLst>
          </p:cNvPr>
          <p:cNvSpPr txBox="1"/>
          <p:nvPr/>
        </p:nvSpPr>
        <p:spPr>
          <a:xfrm>
            <a:off x="777240" y="612845"/>
            <a:ext cx="8366760" cy="45243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 </a:t>
            </a:r>
            <a:r>
              <a:rPr kumimoji="0" lang="en-US" altLang="en-US" sz="1800" b="1" i="0" u="none" strike="noStrike" cap="none" normalizeH="0" baseline="0" dirty="0" err="1">
                <a:ln>
                  <a:noFill/>
                </a:ln>
                <a:solidFill>
                  <a:schemeClr val="tx1"/>
                </a:solidFill>
                <a:effectLst/>
                <a:latin typeface="Arial" panose="020B0604020202020204" pitchFamily="34" charset="0"/>
              </a:rPr>
              <a:t>Tính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Không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Tái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Sử</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Dụng</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Reentrancy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này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sử</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 (Non Reentrant), </a:t>
            </a:r>
            <a:r>
              <a:rPr kumimoji="0" lang="en-US" altLang="en-US" sz="1800" b="0" i="0" u="none" strike="noStrike" cap="none" normalizeH="0" baseline="0" dirty="0" err="1">
                <a:ln>
                  <a:noFill/>
                </a:ln>
                <a:solidFill>
                  <a:schemeClr val="tx1"/>
                </a:solidFill>
                <a:effectLst/>
                <a:latin typeface="Arial" panose="020B0604020202020204" pitchFamily="34" charset="0"/>
              </a:rPr>
              <a:t>nghĩa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nếu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gọi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trong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quá</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trình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thực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chính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dẫn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đến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tình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xác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định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hoặc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lỗi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a:t>
            </a:r>
            <a:r>
              <a:rPr kumimoji="0" lang="en-US" altLang="en-US" sz="1800" b="1" i="0" u="none" strike="noStrike" cap="none" normalizeH="0" baseline="0" dirty="0" err="1">
                <a:ln>
                  <a:noFill/>
                </a:ln>
                <a:solidFill>
                  <a:schemeClr val="tx1"/>
                </a:solidFill>
                <a:effectLst/>
                <a:latin typeface="Arial" panose="020B0604020202020204" pitchFamily="34" charset="0"/>
              </a:rPr>
              <a:t>Tính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Đối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Kháng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Lỗi</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cụ</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về</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kiểm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lỗi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triển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đoạn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mô</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nhưng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như</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thực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tiễn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tốt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đảm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bảo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rằng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định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hợp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gọi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thích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hợp</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Tóm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Tắt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phần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thiết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yếu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giao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thức</a:t>
            </a:r>
            <a:r>
              <a:rPr kumimoji="0" lang="en-US" altLang="en-US" sz="1800" b="0" i="0" u="none" strike="noStrike" cap="none" normalizeH="0" baseline="0" dirty="0">
                <a:ln>
                  <a:noFill/>
                </a:ln>
                <a:solidFill>
                  <a:schemeClr val="tx1"/>
                </a:solidFill>
                <a:effectLst/>
              </a:rPr>
              <a:t> LIN,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phép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node master </a:t>
            </a:r>
            <a:r>
              <a:rPr kumimoji="0" lang="en-US" altLang="en-US" sz="1800" b="0" i="0" u="none" strike="noStrike" cap="none" normalizeH="0" baseline="0" dirty="0" err="1">
                <a:ln>
                  <a:noFill/>
                </a:ln>
                <a:solidFill>
                  <a:schemeClr val="tx1"/>
                </a:solidFill>
                <a:effectLst/>
              </a:rPr>
              <a:t>gửi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ngủ</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nhằm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tiết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kiệm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năng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lượng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định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cụ</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về</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giá</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trị</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biết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chấp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nhận</a:t>
            </a:r>
            <a:r>
              <a:rPr kumimoji="0" lang="en-US" altLang="en-US" sz="1800" b="0" i="0" u="none" strike="noStrike" cap="none" normalizeH="0" baseline="0" dirty="0">
                <a:ln>
                  <a:noFill/>
                </a:ln>
                <a:solidFill>
                  <a:schemeClr val="tx1"/>
                </a:solidFill>
                <a:effectLst/>
              </a:rPr>
              <a:t> hay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áp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dụng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sử</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dụng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chính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xác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quan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trọng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quản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tài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nguyên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hệ</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thống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điều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khiển</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661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B2B98-615B-C001-69D1-C0CC432A8B54}"/>
              </a:ext>
            </a:extLst>
          </p:cNvPr>
          <p:cNvSpPr txBox="1"/>
          <p:nvPr/>
        </p:nvSpPr>
        <p:spPr>
          <a:xfrm>
            <a:off x="944880" y="391527"/>
            <a:ext cx="9977120" cy="5863144"/>
          </a:xfrm>
          <a:prstGeom prst="rect">
            <a:avLst/>
          </a:prstGeom>
          <a:noFill/>
        </p:spPr>
        <p:txBody>
          <a:bodyPr wrap="square">
            <a:spAutoFit/>
          </a:bodyPr>
          <a:lstStyle/>
          <a:p>
            <a:r>
              <a:rPr lang="en-US" sz="1500" b="1" i="0" dirty="0">
                <a:solidFill>
                  <a:srgbClr val="000000"/>
                </a:solidFill>
                <a:effectLst/>
                <a:latin typeface="Arial" panose="020B0604020202020204" pitchFamily="34" charset="0"/>
              </a:rPr>
              <a:t>[SWS_Lin_00089]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send a go-to-</a:t>
            </a:r>
            <a:r>
              <a:rPr lang="en-US" sz="1500" b="0" i="0" dirty="0" err="1">
                <a:solidFill>
                  <a:srgbClr val="000000"/>
                </a:solidFill>
                <a:effectLst/>
                <a:latin typeface="Arial" panose="020B0604020202020204" pitchFamily="34" charset="0"/>
              </a:rPr>
              <a:t>sleepcommand</a:t>
            </a:r>
            <a:r>
              <a:rPr lang="en-US" sz="1500" b="0" i="0" dirty="0">
                <a:solidFill>
                  <a:srgbClr val="000000"/>
                </a:solidFill>
                <a:effectLst/>
                <a:latin typeface="Arial" panose="020B0604020202020204" pitchFamily="34" charset="0"/>
              </a:rPr>
              <a:t> on the addressed LIN channel as defined in LIN Specification 2.1.</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0" i="0" dirty="0">
                <a:solidFill>
                  <a:srgbClr val="000000"/>
                </a:solidFill>
                <a:effectLst/>
                <a:latin typeface="Arial" panose="020B0604020202020204" pitchFamily="34" charset="0"/>
              </a:rPr>
              <a:t>[</a:t>
            </a:r>
            <a:r>
              <a:rPr lang="en-US" sz="1500" b="1" i="0" dirty="0">
                <a:solidFill>
                  <a:srgbClr val="000000"/>
                </a:solidFill>
                <a:effectLst/>
                <a:latin typeface="Arial" panose="020B0604020202020204" pitchFamily="34" charset="0"/>
              </a:rPr>
              <a:t>SWS_Lin_00266</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set the channel state to LIN_CH_SLEEP_PENDING, even in case of an erroneous transmission of the go-</a:t>
            </a:r>
            <a:r>
              <a:rPr lang="en-US" sz="1500" b="0" i="0" dirty="0" err="1">
                <a:solidFill>
                  <a:srgbClr val="000000"/>
                </a:solidFill>
                <a:effectLst/>
                <a:latin typeface="Arial" panose="020B0604020202020204" pitchFamily="34" charset="0"/>
              </a:rPr>
              <a:t>tosleep</a:t>
            </a:r>
            <a:r>
              <a:rPr lang="en-US" sz="1500" b="0" i="0" dirty="0">
                <a:solidFill>
                  <a:srgbClr val="000000"/>
                </a:solidFill>
                <a:effectLst/>
                <a:latin typeface="Arial" panose="020B0604020202020204" pitchFamily="34" charset="0"/>
              </a:rPr>
              <a:t>-command.</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(SRS_Lin_01566)</a:t>
            </a:r>
            <a:endParaRPr lang="en-US" sz="1500" dirty="0"/>
          </a:p>
          <a:p>
            <a:r>
              <a:rPr lang="en-US" sz="1500" b="0" i="0" dirty="0">
                <a:solidFill>
                  <a:srgbClr val="000000"/>
                </a:solidFill>
                <a:effectLst/>
                <a:latin typeface="Arial" panose="020B0604020202020204" pitchFamily="34" charset="0"/>
              </a:rPr>
              <a:t>Specification of LIN Driver AUTOSAR CP Release 4.4.0</a:t>
            </a:r>
          </a:p>
          <a:p>
            <a:r>
              <a:rPr lang="en-US" sz="1500" b="0" i="0" dirty="0">
                <a:solidFill>
                  <a:srgbClr val="000000"/>
                </a:solidFill>
                <a:effectLst/>
                <a:latin typeface="Tahoma" panose="020B0604030504040204" pitchFamily="34" charset="0"/>
              </a:rPr>
              <a:t>45 of 62 Document ID 072: </a:t>
            </a:r>
            <a:r>
              <a:rPr lang="en-US" sz="1500" b="0" i="0" dirty="0" err="1">
                <a:solidFill>
                  <a:srgbClr val="000000"/>
                </a:solidFill>
                <a:effectLst/>
                <a:latin typeface="Tahoma" panose="020B0604030504040204" pitchFamily="34" charset="0"/>
              </a:rPr>
              <a:t>AUTOSAR_SWS_LINDriver</a:t>
            </a:r>
            <a:endParaRPr lang="en-US" sz="1500" b="0" i="0" dirty="0">
              <a:solidFill>
                <a:srgbClr val="000000"/>
              </a:solidFill>
              <a:effectLst/>
              <a:latin typeface="Tahoma" panose="020B0604030504040204" pitchFamily="34" charset="0"/>
            </a:endParaRPr>
          </a:p>
          <a:p>
            <a:r>
              <a:rPr lang="en-US" sz="1500" b="0" i="0" dirty="0">
                <a:solidFill>
                  <a:srgbClr val="000000"/>
                </a:solidFill>
                <a:effectLst/>
                <a:latin typeface="Arial" panose="020B0604020202020204" pitchFamily="34" charset="0"/>
              </a:rPr>
              <a:t>- AUTOSAR confidential -</a:t>
            </a:r>
          </a:p>
          <a:p>
            <a:r>
              <a:rPr lang="en-US" sz="1500" b="1" i="0" dirty="0">
                <a:solidFill>
                  <a:srgbClr val="000000"/>
                </a:solidFill>
                <a:effectLst/>
                <a:latin typeface="Arial" panose="020B0604020202020204" pitchFamily="34" charset="0"/>
              </a:rPr>
              <a:t>[SWS_Lin_00220]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If </a:t>
            </a:r>
            <a:r>
              <a:rPr lang="en-US" sz="1500" b="0" i="0" dirty="0">
                <a:solidFill>
                  <a:srgbClr val="000000"/>
                </a:solidFill>
                <a:effectLst/>
                <a:latin typeface="Helvetica" panose="020B0604020202020204" pitchFamily="34" charset="0"/>
              </a:rPr>
              <a:t>wake-up detection is supported by configuration parameter </a:t>
            </a:r>
            <a:r>
              <a:rPr lang="en-US" sz="1500" b="0" i="0" dirty="0" err="1">
                <a:solidFill>
                  <a:srgbClr val="000000"/>
                </a:solidFill>
                <a:effectLst/>
                <a:latin typeface="Helvetica" panose="020B0604020202020204" pitchFamily="34" charset="0"/>
              </a:rPr>
              <a:t>LinChannelWakeupSupport</a:t>
            </a:r>
            <a:r>
              <a:rPr lang="en-US" sz="1500" b="0" i="0" dirty="0">
                <a:solidFill>
                  <a:srgbClr val="000000"/>
                </a:solidFill>
                <a:effectLst/>
                <a:latin typeface="Helvetica" panose="020B0604020202020204" pitchFamily="34" charset="0"/>
              </a:rPr>
              <a:t> </a:t>
            </a:r>
            <a:r>
              <a:rPr lang="en-US" sz="1500" b="0" i="0" dirty="0">
                <a:solidFill>
                  <a:srgbClr val="000000"/>
                </a:solidFill>
                <a:effectLst/>
                <a:latin typeface="Arial" panose="020B0604020202020204" pitchFamily="34" charset="0"/>
              </a:rPr>
              <a:t>, then 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enable the wake-up detection, even in case of an erroneous transmission of the go-to-</a:t>
            </a:r>
            <a:r>
              <a:rPr lang="en-US" sz="1500" b="0" i="0" dirty="0" err="1">
                <a:solidFill>
                  <a:srgbClr val="000000"/>
                </a:solidFill>
                <a:effectLst/>
                <a:latin typeface="Arial" panose="020B0604020202020204" pitchFamily="34" charset="0"/>
              </a:rPr>
              <a:t>sleepcommand</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[SWS_Lin_00221]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optionally set the LIN hardware unit to reduced power operation mode (if supported by HW), even in case of an erroneous transmission of the go-to-sleep-command.</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0" i="0" dirty="0">
                <a:solidFill>
                  <a:srgbClr val="000000"/>
                </a:solidFill>
                <a:effectLst/>
                <a:latin typeface="Arial" panose="020B0604020202020204" pitchFamily="34" charset="0"/>
              </a:rPr>
              <a:t>[</a:t>
            </a:r>
            <a:r>
              <a:rPr lang="en-US" sz="1500" b="1" i="0" dirty="0">
                <a:solidFill>
                  <a:srgbClr val="000000"/>
                </a:solidFill>
                <a:effectLst/>
                <a:latin typeface="Arial" panose="020B0604020202020204" pitchFamily="34" charset="0"/>
              </a:rPr>
              <a:t>SWS_Lin_00255</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channel shall enter the state LIN_CH_SLEEP the next time </a:t>
            </a:r>
            <a:r>
              <a:rPr lang="en-US" sz="1500" b="0" i="0" dirty="0" err="1">
                <a:solidFill>
                  <a:srgbClr val="000000"/>
                </a:solidFill>
                <a:effectLst/>
                <a:latin typeface="Arial" panose="020B0604020202020204" pitchFamily="34" charset="0"/>
              </a:rPr>
              <a:t>Lin_GetStatus</a:t>
            </a:r>
            <a:r>
              <a:rPr lang="en-US" sz="1500" b="0" i="0" dirty="0">
                <a:solidFill>
                  <a:srgbClr val="000000"/>
                </a:solidFill>
                <a:effectLst/>
                <a:latin typeface="Arial" panose="020B0604020202020204" pitchFamily="34" charset="0"/>
              </a:rPr>
              <a:t> is called, independent of the success of the transmission of the </a:t>
            </a:r>
            <a:r>
              <a:rPr lang="en-US" sz="1500" b="0" i="0" dirty="0" err="1">
                <a:solidFill>
                  <a:srgbClr val="000000"/>
                </a:solidFill>
                <a:effectLst/>
                <a:latin typeface="Arial" panose="020B0604020202020204" pitchFamily="34" charset="0"/>
              </a:rPr>
              <a:t>goto</a:t>
            </a:r>
            <a:r>
              <a:rPr lang="en-US" sz="1500" b="0" i="0" dirty="0">
                <a:solidFill>
                  <a:srgbClr val="000000"/>
                </a:solidFill>
                <a:effectLst/>
                <a:latin typeface="Arial" panose="020B0604020202020204" pitchFamily="34" charset="0"/>
              </a:rPr>
              <a:t>-sleep-command on the bus.</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[SWS_Lin_00074]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terminate ongoing frame transmission of prior transmission requests, even if the transmission is unsuccessfully completed.</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[SWS_Lin_00129]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If development error detection for the LIN module is enabled: if 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is called before the LIN module was initialized, 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raise the development error LIN_E_UNINIT.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[SWS_Lin_00131]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If development error detection for the LIN module is enabled: the function </a:t>
            </a:r>
            <a:r>
              <a:rPr lang="en-US" sz="1500" b="0" i="0" dirty="0" err="1">
                <a:solidFill>
                  <a:srgbClr val="000000"/>
                </a:solidFill>
                <a:effectLst/>
                <a:latin typeface="Arial" panose="020B0604020202020204" pitchFamily="34" charset="0"/>
              </a:rPr>
              <a:t>Lin_GoToSleep</a:t>
            </a:r>
            <a:r>
              <a:rPr lang="en-US" sz="1500" b="0" i="0" dirty="0">
                <a:solidFill>
                  <a:srgbClr val="000000"/>
                </a:solidFill>
                <a:effectLst/>
                <a:latin typeface="Arial" panose="020B0604020202020204" pitchFamily="34" charset="0"/>
              </a:rPr>
              <a:t> shall raise the development error LIN_E_INVALID_CHANNEL if the channel parameter is invalid.</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[SWS_Lin_00288]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Helvetica" panose="020B0604020202020204" pitchFamily="34" charset="0"/>
              </a:rPr>
              <a:t>The function </a:t>
            </a:r>
            <a:r>
              <a:rPr lang="en-US" sz="1500" b="0" i="0" dirty="0" err="1">
                <a:solidFill>
                  <a:srgbClr val="000000"/>
                </a:solidFill>
                <a:effectLst/>
                <a:latin typeface="Helvetica" panose="020B0604020202020204" pitchFamily="34" charset="0"/>
              </a:rPr>
              <a:t>Lin_GotoSleep</a:t>
            </a:r>
            <a:r>
              <a:rPr lang="en-US" sz="1500" b="0" i="0" dirty="0">
                <a:solidFill>
                  <a:srgbClr val="000000"/>
                </a:solidFill>
                <a:effectLst/>
                <a:latin typeface="Helvetica" panose="020B0604020202020204" pitchFamily="34" charset="0"/>
              </a:rPr>
              <a:t> is only available if the Lin module is configured as LIN master node on at least one channel. In a pure LIN slave configuration, this function is not available. This depends on the configuration parameters </a:t>
            </a:r>
            <a:r>
              <a:rPr lang="en-US" sz="1500" b="0" i="0" dirty="0" err="1">
                <a:solidFill>
                  <a:srgbClr val="000000"/>
                </a:solidFill>
                <a:effectLst/>
                <a:latin typeface="Helvetica" panose="020B0604020202020204" pitchFamily="34" charset="0"/>
              </a:rPr>
              <a:t>LinNodeType</a:t>
            </a:r>
            <a:r>
              <a:rPr lang="en-US" sz="1500" b="0" i="0" dirty="0">
                <a:solidFill>
                  <a:srgbClr val="000000"/>
                </a:solidFill>
                <a:effectLst/>
                <a:latin typeface="Helvetica" panose="020B0604020202020204" pitchFamily="34" charset="0"/>
              </a:rPr>
              <a:t>.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r>
              <a:rPr lang="en-US" sz="1500" dirty="0"/>
              <a:t> </a:t>
            </a:r>
            <a:br>
              <a:rPr lang="en-US" sz="1500" dirty="0"/>
            </a:br>
            <a:endParaRPr lang="en-US" sz="1500" dirty="0"/>
          </a:p>
        </p:txBody>
      </p:sp>
    </p:spTree>
    <p:extLst>
      <p:ext uri="{BB962C8B-B14F-4D97-AF65-F5344CB8AC3E}">
        <p14:creationId xmlns:p14="http://schemas.microsoft.com/office/powerpoint/2010/main" val="2879388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942BDF-3A1B-56C8-C282-BF4AB31F7941}"/>
              </a:ext>
            </a:extLst>
          </p:cNvPr>
          <p:cNvSpPr>
            <a:spLocks noChangeArrowheads="1"/>
          </p:cNvSpPr>
          <p:nvPr/>
        </p:nvSpPr>
        <p:spPr bwMode="auto">
          <a:xfrm>
            <a:off x="1143001" y="756509"/>
            <a:ext cx="815340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Lin_GoToSleep</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Gửi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Lệnh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a:t>
            </a:r>
            <a:r>
              <a:rPr kumimoji="0" lang="en-US" altLang="en-US" sz="1500" b="1" i="0" u="none" strike="noStrike" cap="none" normalizeH="0" baseline="0" dirty="0" err="1">
                <a:ln>
                  <a:noFill/>
                </a:ln>
                <a:solidFill>
                  <a:schemeClr val="tx1"/>
                </a:solidFill>
                <a:effectLst/>
                <a:latin typeface="Arial" panose="020B0604020202020204" pitchFamily="34" charset="0"/>
              </a:rPr>
              <a:t>Ngủ</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[SWS_Lin_00089]</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"go-to-sleep" </a:t>
            </a:r>
            <a:r>
              <a:rPr kumimoji="0" lang="en-US" altLang="en-US" sz="1500" b="0" i="0" u="none" strike="noStrike" cap="none" normalizeH="0" baseline="0" dirty="0" err="1">
                <a:ln>
                  <a:noFill/>
                </a:ln>
                <a:solidFill>
                  <a:schemeClr val="tx1"/>
                </a:solidFill>
                <a:effectLst/>
              </a:rPr>
              <a:t>trên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chỉ</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1" i="0" u="none" strike="noStrike" cap="none" normalizeH="0" baseline="0" dirty="0">
                <a:ln>
                  <a:noFill/>
                </a:ln>
                <a:solidFill>
                  <a:schemeClr val="tx1"/>
                </a:solidFill>
                <a:effectLst/>
                <a:latin typeface="Arial" panose="020B0604020202020204" pitchFamily="34" charset="0"/>
              </a:rPr>
              <a:t>LIN Specification 2.1</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đúng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chuẩn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Thái </a:t>
            </a:r>
            <a:r>
              <a:rPr kumimoji="0" lang="en-US" altLang="en-US" sz="1500" b="1" i="0" u="none" strike="noStrike" cap="none" normalizeH="0" baseline="0" dirty="0" err="1">
                <a:ln>
                  <a:noFill/>
                </a:ln>
                <a:solidFill>
                  <a:schemeClr val="tx1"/>
                </a:solidFill>
                <a:effectLst/>
                <a:latin typeface="Arial" panose="020B0604020202020204" pitchFamily="34" charset="0"/>
              </a:rPr>
              <a:t>Kênh</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[SWS_Lin_00266]</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LIN_CH_SLEEP_PENDING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thấy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vẫn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theo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dõi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 hay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Hỗ</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Trợ</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Đánh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Thức</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[SWS_Lin_00220]</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hỗ</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LinChannelWakeupSupport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thì</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kích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"go-to-sleep"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nghĩa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vẫn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a:t>
            </a:r>
            <a:r>
              <a:rPr kumimoji="0" lang="en-US" altLang="en-US" sz="1500" b="1" i="0" u="none" strike="noStrike" cap="none" normalizeH="0" baseline="0" dirty="0" err="1">
                <a:ln>
                  <a:noFill/>
                </a:ln>
                <a:solidFill>
                  <a:schemeClr val="tx1"/>
                </a:solidFill>
                <a:effectLst/>
                <a:latin typeface="Arial" panose="020B0604020202020204" pitchFamily="34" charset="0"/>
              </a:rPr>
              <a:t>Chế</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Độ</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Kiệm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Năng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Lượng</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[SWS_Lin_00221]</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đặt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thụ</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lượng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hỗ</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kiệm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lượng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tối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trường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thành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công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49728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66F79-3BD9-3826-484A-5D446D7D5767}"/>
              </a:ext>
            </a:extLst>
          </p:cNvPr>
          <p:cNvSpPr txBox="1"/>
          <p:nvPr/>
        </p:nvSpPr>
        <p:spPr>
          <a:xfrm>
            <a:off x="411480" y="0"/>
            <a:ext cx="11780520" cy="72943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Trạng</a:t>
            </a:r>
            <a:r>
              <a:rPr kumimoji="0" lang="en-US" altLang="en-US" sz="1800" b="1" i="0" u="none" strike="noStrike" cap="none" normalizeH="0" baseline="0" dirty="0">
                <a:ln>
                  <a:noFill/>
                </a:ln>
                <a:solidFill>
                  <a:schemeClr val="tx1"/>
                </a:solidFill>
                <a:effectLst/>
                <a:latin typeface="Arial" panose="020B0604020202020204" pitchFamily="34" charset="0"/>
              </a:rPr>
              <a:t> Thái </a:t>
            </a:r>
            <a:r>
              <a:rPr kumimoji="0" lang="en-US" altLang="en-US" sz="1800" b="1" i="0" u="none" strike="noStrike" cap="none" normalizeH="0" baseline="0" dirty="0" err="1">
                <a:ln>
                  <a:noFill/>
                </a:ln>
                <a:solidFill>
                  <a:schemeClr val="tx1"/>
                </a:solidFill>
                <a:effectLst/>
                <a:latin typeface="Arial" panose="020B0604020202020204" pitchFamily="34" charset="0"/>
              </a:rPr>
              <a:t>Kênh</a:t>
            </a:r>
            <a:r>
              <a:rPr kumimoji="0" lang="en-US" altLang="en-US" sz="1800" b="1"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[SWS_Lin_00255]</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Kênh</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sẽ</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LIN_CH_SLEEP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lần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tới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gọi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Lin_GetStatus</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truyền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lệnh</a:t>
            </a:r>
            <a:r>
              <a:rPr kumimoji="0" lang="en-US" altLang="en-US" sz="1800" b="0" i="0" u="none" strike="noStrike" cap="none" normalizeH="0" baseline="0" dirty="0">
                <a:ln>
                  <a:noFill/>
                </a:ln>
                <a:solidFill>
                  <a:schemeClr val="tx1"/>
                </a:solidFill>
                <a:effectLst/>
              </a:rPr>
              <a:t> "go-to-sleep" </a:t>
            </a:r>
            <a:r>
              <a:rPr kumimoji="0" lang="en-US" altLang="en-US" sz="1800" b="0" i="0" u="none" strike="noStrike" cap="none" normalizeH="0" baseline="0" dirty="0" err="1">
                <a:ln>
                  <a:noFill/>
                </a:ln>
                <a:solidFill>
                  <a:schemeClr val="tx1"/>
                </a:solidFill>
                <a:effectLst/>
              </a:rPr>
              <a:t>có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thành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công</a:t>
            </a:r>
            <a:r>
              <a:rPr kumimoji="0" lang="en-US" altLang="en-US" sz="1800" b="0" i="0" u="none" strike="noStrike" cap="none" normalizeH="0" baseline="0" dirty="0">
                <a:ln>
                  <a:noFill/>
                </a:ln>
                <a:solidFill>
                  <a:schemeClr val="tx1"/>
                </a:solidFill>
                <a:effectLst/>
              </a:rPr>
              <a:t> hay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Điều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giúp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giữ</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cập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nhật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chính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xác</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 </a:t>
            </a:r>
            <a:r>
              <a:rPr kumimoji="0" lang="en-US" altLang="en-US" sz="1800" b="1" i="0" u="none" strike="noStrike" cap="none" normalizeH="0" baseline="0" dirty="0" err="1">
                <a:ln>
                  <a:noFill/>
                </a:ln>
                <a:solidFill>
                  <a:schemeClr val="tx1"/>
                </a:solidFill>
                <a:effectLst/>
                <a:latin typeface="Arial" panose="020B0604020202020204" pitchFamily="34" charset="0"/>
              </a:rPr>
              <a:t>Kết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Thúc</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Truyền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Khung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Đang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Diễn</a:t>
            </a:r>
            <a:r>
              <a:rPr kumimoji="0" lang="en-US" altLang="en-US" sz="1800" b="1" i="0" u="none" strike="noStrike" cap="none" normalizeH="0" baseline="0" dirty="0">
                <a:ln>
                  <a:noFill/>
                </a:ln>
                <a:solidFill>
                  <a:schemeClr val="tx1"/>
                </a:solidFill>
                <a:effectLst/>
                <a:latin typeface="Arial" panose="020B0604020202020204" pitchFamily="34" charset="0"/>
              </a:rPr>
              <a:t> 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[SWS_Lin_00074]</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phải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dừng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truyền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khung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đang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diễn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ngay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truyền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trước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chưa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hoàn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Điều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bảo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đảm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rằng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dữ</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liệu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bị</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quá</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trình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chuyển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đổi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 </a:t>
            </a:r>
            <a:r>
              <a:rPr kumimoji="0" lang="en-US" altLang="en-US" sz="1800" b="1" i="0" u="none" strike="noStrike" cap="none" normalizeH="0" baseline="0" dirty="0" err="1">
                <a:ln>
                  <a:noFill/>
                </a:ln>
                <a:solidFill>
                  <a:schemeClr val="tx1"/>
                </a:solidFill>
                <a:effectLst/>
                <a:latin typeface="Arial" panose="020B0604020202020204" pitchFamily="34" charset="0"/>
              </a:rPr>
              <a:t>Kiểm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Tra</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Lỗi</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Phát</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Triển</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[SWS_Lin_00129]</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Nếu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việc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hiện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lỗi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triển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cho</a:t>
            </a:r>
            <a:r>
              <a:rPr kumimoji="0" lang="en-US" altLang="en-US" sz="1800" b="0" i="0" u="none" strike="noStrike" cap="none" normalizeH="0" baseline="0" dirty="0">
                <a:ln>
                  <a:noFill/>
                </a:ln>
                <a:solidFill>
                  <a:schemeClr val="tx1"/>
                </a:solidFill>
                <a:effectLst/>
                <a:latin typeface="Arial" panose="020B0604020202020204" pitchFamily="34" charset="0"/>
              </a:rPr>
              <a:t> module LIN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kích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nếu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gọi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trước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khi</a:t>
            </a:r>
            <a:r>
              <a:rPr kumimoji="0" lang="en-US" altLang="en-US" sz="1800" b="0" i="0" u="none" strike="noStrike" cap="none" normalizeH="0" baseline="0" dirty="0">
                <a:ln>
                  <a:noFill/>
                </a:ln>
                <a:solidFill>
                  <a:schemeClr val="tx1"/>
                </a:solidFill>
                <a:effectLst/>
              </a:rPr>
              <a:t> module LIN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khởi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tạo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kích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lỗi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triển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LIN_E_UNINIT</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[SWS_Lin_00131]</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Nếu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việc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hiện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lỗi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triển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kích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kích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lỗi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LIN_E_INVALID_CHANNEL</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nếu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tham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số</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hợp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8. </a:t>
            </a:r>
            <a:r>
              <a:rPr kumimoji="0" lang="en-US" altLang="en-US" sz="1800" b="1" i="0" u="none" strike="noStrike" cap="none" normalizeH="0" baseline="0" dirty="0" err="1">
                <a:ln>
                  <a:noFill/>
                </a:ln>
                <a:solidFill>
                  <a:schemeClr val="tx1"/>
                </a:solidFill>
                <a:effectLst/>
                <a:latin typeface="Arial" panose="020B0604020202020204" pitchFamily="34" charset="0"/>
              </a:rPr>
              <a:t>Sử</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Dụng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trong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Cấu</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Hình</a:t>
            </a:r>
            <a:r>
              <a:rPr kumimoji="0" lang="en-US" altLang="en-US" sz="1800" b="1" i="0" u="none" strike="noStrike" cap="none" normalizeH="0" baseline="0" dirty="0">
                <a:ln>
                  <a:noFill/>
                </a:ln>
                <a:solidFill>
                  <a:schemeClr val="tx1"/>
                </a:solidFill>
                <a:effectLst/>
                <a:latin typeface="Arial" panose="020B0604020202020204" pitchFamily="34" charset="0"/>
              </a:rPr>
              <a:t> Node Master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[SWS_Lin_00288]</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sẵn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nếu</a:t>
            </a:r>
            <a:r>
              <a:rPr kumimoji="0" lang="en-US" altLang="en-US" sz="1800" b="0" i="0" u="none" strike="noStrike" cap="none" normalizeH="0" baseline="0" dirty="0">
                <a:ln>
                  <a:noFill/>
                </a:ln>
                <a:solidFill>
                  <a:schemeClr val="tx1"/>
                </a:solidFill>
                <a:effectLst/>
              </a:rPr>
              <a:t> module LIN </a:t>
            </a:r>
            <a:r>
              <a:rPr kumimoji="0" lang="en-US" altLang="en-US" sz="1800" b="0" i="0" u="none" strike="noStrike" cap="none" normalizeH="0" baseline="0" dirty="0" err="1">
                <a:ln>
                  <a:noFill/>
                </a:ln>
                <a:solidFill>
                  <a:schemeClr val="tx1"/>
                </a:solidFill>
                <a:effectLst/>
              </a:rPr>
              <a:t>được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cấu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hình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node master </a:t>
            </a:r>
            <a:r>
              <a:rPr kumimoji="0" lang="en-US" altLang="en-US" sz="1800" b="0" i="0" u="none" strike="noStrike" cap="none" normalizeH="0" baseline="0" dirty="0" err="1">
                <a:ln>
                  <a:noFill/>
                </a:ln>
                <a:solidFill>
                  <a:schemeClr val="tx1"/>
                </a:solidFill>
                <a:effectLst/>
              </a:rPr>
              <a:t>trên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ít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Trong </a:t>
            </a:r>
            <a:r>
              <a:rPr kumimoji="0" lang="en-US" altLang="en-US" sz="1800" b="0" i="0" u="none" strike="noStrike" cap="none" normalizeH="0" baseline="0" dirty="0" err="1">
                <a:ln>
                  <a:noFill/>
                </a:ln>
                <a:solidFill>
                  <a:schemeClr val="tx1"/>
                </a:solidFill>
                <a:effectLst/>
              </a:rPr>
              <a:t>cấu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hình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hoàn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toàn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node slave,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không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dụng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Điều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nhấn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mạnh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vai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trò</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node master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kiểm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soát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chức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năng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mạng</a:t>
            </a:r>
            <a:r>
              <a:rPr kumimoji="0" lang="en-US" altLang="en-US" sz="1800" b="0" i="0" u="none" strike="noStrike" cap="none" normalizeH="0" baseline="0" dirty="0">
                <a:ln>
                  <a:noFill/>
                </a:ln>
                <a:solidFill>
                  <a:schemeClr val="tx1"/>
                </a:solidFill>
                <a:effectLst/>
              </a:rPr>
              <a:t> LIN.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Tóm</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Tắt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phần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quan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trọng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giao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thức</a:t>
            </a:r>
            <a:r>
              <a:rPr kumimoji="0" lang="en-US" altLang="en-US" sz="1800" b="0" i="0" u="none" strike="noStrike" cap="none" normalizeH="0" baseline="0" dirty="0">
                <a:ln>
                  <a:noFill/>
                </a:ln>
                <a:solidFill>
                  <a:schemeClr val="tx1"/>
                </a:solidFill>
                <a:effectLst/>
              </a:rPr>
              <a:t> LIN,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phép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node master </a:t>
            </a:r>
            <a:r>
              <a:rPr kumimoji="0" lang="en-US" altLang="en-US" sz="1800" b="0" i="0" u="none" strike="noStrike" cap="none" normalizeH="0" baseline="0" dirty="0" err="1">
                <a:ln>
                  <a:noFill/>
                </a:ln>
                <a:solidFill>
                  <a:schemeClr val="tx1"/>
                </a:solidFill>
                <a:effectLst/>
              </a:rPr>
              <a:t>gửi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tiết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kiệm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năng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lượng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rõ</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rằng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hàm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phải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quản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hỗ</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hiện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đánh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thức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động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trong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điều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kiện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cụ</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đảm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bảo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tính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hiệu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tiết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kiệm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năng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lượng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Việc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quản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lỗi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phát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triển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cũng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rất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quan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trọng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để</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đảm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bảo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hệ</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thống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03814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20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F5911C-9BF8-DEB3-69CF-7259F239E4C1}"/>
              </a:ext>
            </a:extLst>
          </p:cNvPr>
          <p:cNvSpPr txBox="1"/>
          <p:nvPr/>
        </p:nvSpPr>
        <p:spPr>
          <a:xfrm>
            <a:off x="812800" y="579121"/>
            <a:ext cx="11074400" cy="4401205"/>
          </a:xfrm>
          <a:prstGeom prst="rect">
            <a:avLst/>
          </a:prstGeom>
          <a:noFill/>
        </p:spPr>
        <p:txBody>
          <a:bodyPr wrap="square">
            <a:spAutoFit/>
          </a:bodyPr>
          <a:lstStyle/>
          <a:p>
            <a:pPr algn="l"/>
            <a:r>
              <a:rPr lang="vi-VN" sz="1400" b="1" i="0" dirty="0">
                <a:solidFill>
                  <a:srgbClr val="111111"/>
                </a:solidFill>
                <a:effectLst/>
                <a:latin typeface="-apple-system"/>
              </a:rPr>
              <a:t>Phần bên trái: Vi điều khiển (µCntr)</a:t>
            </a:r>
          </a:p>
          <a:p>
            <a:pPr algn="l">
              <a:buFont typeface="+mj-lt"/>
              <a:buAutoNum type="arabicPeriod"/>
            </a:pPr>
            <a:r>
              <a:rPr lang="vi-VN" sz="1400" b="1" i="0" dirty="0">
                <a:solidFill>
                  <a:srgbClr val="111111"/>
                </a:solidFill>
                <a:effectLst/>
                <a:latin typeface="-apple-system"/>
              </a:rPr>
              <a:t>LIN Hardware Unit A</a:t>
            </a:r>
            <a:r>
              <a:rPr lang="vi-VN" sz="1400" b="0" i="0" dirty="0">
                <a:solidFill>
                  <a:srgbClr val="111111"/>
                </a:solidFill>
                <a:effectLst/>
                <a:latin typeface="-apple-system"/>
              </a:rPr>
              <a:t>: Đây là một đơn vị phần cứng LIN đầu tiên trong vi điều khiển.</a:t>
            </a:r>
          </a:p>
          <a:p>
            <a:pPr algn="l">
              <a:buFont typeface="+mj-lt"/>
              <a:buAutoNum type="arabicPeriod"/>
            </a:pPr>
            <a:r>
              <a:rPr lang="vi-VN" sz="1400" b="1" i="0" dirty="0">
                <a:solidFill>
                  <a:srgbClr val="111111"/>
                </a:solidFill>
                <a:effectLst/>
                <a:latin typeface="-apple-system"/>
              </a:rPr>
              <a:t>LIN Controller 0</a:t>
            </a:r>
            <a:r>
              <a:rPr lang="vi-VN" sz="1400" b="0" i="0" dirty="0">
                <a:solidFill>
                  <a:srgbClr val="111111"/>
                </a:solidFill>
                <a:effectLst/>
                <a:latin typeface="-apple-system"/>
              </a:rPr>
              <a:t>: Bộ điều khiển LIN đầu tiên, chịu trách nhiệm quản lý giao tiếp LIN.</a:t>
            </a:r>
          </a:p>
          <a:p>
            <a:pPr algn="l">
              <a:buFont typeface="+mj-lt"/>
              <a:buAutoNum type="arabicPeriod"/>
            </a:pPr>
            <a:r>
              <a:rPr lang="vi-VN" sz="1400" b="1" i="0" dirty="0">
                <a:solidFill>
                  <a:srgbClr val="111111"/>
                </a:solidFill>
                <a:effectLst/>
                <a:latin typeface="-apple-system"/>
              </a:rPr>
              <a:t>SCI/UART 0</a:t>
            </a:r>
            <a:r>
              <a:rPr lang="vi-VN" sz="1400" b="0" i="0" dirty="0">
                <a:solidFill>
                  <a:srgbClr val="111111"/>
                </a:solidFill>
                <a:effectLst/>
                <a:latin typeface="-apple-system"/>
              </a:rPr>
              <a:t>: Giao diện nối tiếp chuẩn (Serial Communication Interface/Universal Asynchronous Receiver-Transmitter) đầu tiên, dùng để truyền và nhận dữ liệu nối tiếp.</a:t>
            </a:r>
          </a:p>
          <a:p>
            <a:pPr algn="l">
              <a:buFont typeface="+mj-lt"/>
              <a:buAutoNum type="arabicPeriod"/>
            </a:pPr>
            <a:r>
              <a:rPr lang="vi-VN" sz="1400" b="1" i="0" dirty="0">
                <a:solidFill>
                  <a:srgbClr val="111111"/>
                </a:solidFill>
                <a:effectLst/>
                <a:latin typeface="-apple-system"/>
              </a:rPr>
              <a:t>LIN Hardware Unit B</a:t>
            </a:r>
            <a:r>
              <a:rPr lang="vi-VN" sz="1400" b="0" i="0" dirty="0">
                <a:solidFill>
                  <a:srgbClr val="111111"/>
                </a:solidFill>
                <a:effectLst/>
                <a:latin typeface="-apple-system"/>
              </a:rPr>
              <a:t>: Đơn vị phần cứng LIN thứ hai.</a:t>
            </a:r>
          </a:p>
          <a:p>
            <a:pPr algn="l">
              <a:buFont typeface="+mj-lt"/>
              <a:buAutoNum type="arabicPeriod"/>
            </a:pPr>
            <a:r>
              <a:rPr lang="vi-VN" sz="1400" b="1" i="0" dirty="0">
                <a:solidFill>
                  <a:srgbClr val="111111"/>
                </a:solidFill>
                <a:effectLst/>
                <a:latin typeface="-apple-system"/>
              </a:rPr>
              <a:t>LIN Controller 1</a:t>
            </a:r>
            <a:r>
              <a:rPr lang="vi-VN" sz="1400" b="0" i="0" dirty="0">
                <a:solidFill>
                  <a:srgbClr val="111111"/>
                </a:solidFill>
                <a:effectLst/>
                <a:latin typeface="-apple-system"/>
              </a:rPr>
              <a:t>: Bộ điều khiển LIN thứ hai.</a:t>
            </a:r>
          </a:p>
          <a:p>
            <a:pPr algn="l">
              <a:buFont typeface="+mj-lt"/>
              <a:buAutoNum type="arabicPeriod"/>
            </a:pPr>
            <a:r>
              <a:rPr lang="vi-VN" sz="1400" b="1" i="0" dirty="0">
                <a:solidFill>
                  <a:srgbClr val="111111"/>
                </a:solidFill>
                <a:effectLst/>
                <a:latin typeface="-apple-system"/>
              </a:rPr>
              <a:t>SCI/UART 1</a:t>
            </a:r>
            <a:r>
              <a:rPr lang="vi-VN" sz="1400" b="0" i="0" dirty="0">
                <a:solidFill>
                  <a:srgbClr val="111111"/>
                </a:solidFill>
                <a:effectLst/>
                <a:latin typeface="-apple-system"/>
              </a:rPr>
              <a:t>: Giao diện nối tiếp chuẩn thứ hai.</a:t>
            </a:r>
          </a:p>
          <a:p>
            <a:pPr algn="l">
              <a:buFont typeface="+mj-lt"/>
              <a:buAutoNum type="arabicPeriod"/>
            </a:pPr>
            <a:r>
              <a:rPr lang="vi-VN" sz="1400" b="1" i="0" dirty="0">
                <a:solidFill>
                  <a:srgbClr val="111111"/>
                </a:solidFill>
                <a:effectLst/>
                <a:latin typeface="-apple-system"/>
              </a:rPr>
              <a:t>Enhanced SCI/UART 0</a:t>
            </a:r>
            <a:r>
              <a:rPr lang="vi-VN" sz="1400" b="0" i="0" dirty="0">
                <a:solidFill>
                  <a:srgbClr val="111111"/>
                </a:solidFill>
                <a:effectLst/>
                <a:latin typeface="-apple-system"/>
              </a:rPr>
              <a:t>: Giao diện nối tiếp chuẩn nâng cao, cung cấp thêm các tính năng so với SCI/UART thông thường.</a:t>
            </a:r>
          </a:p>
          <a:p>
            <a:pPr algn="l"/>
            <a:endParaRPr lang="vi-VN" sz="1400" b="0" i="0" dirty="0">
              <a:solidFill>
                <a:srgbClr val="111111"/>
              </a:solidFill>
              <a:effectLst/>
              <a:latin typeface="-apple-system"/>
            </a:endParaRPr>
          </a:p>
          <a:p>
            <a:pPr algn="l"/>
            <a:r>
              <a:rPr lang="vi-VN" sz="1400" b="1" i="0" dirty="0">
                <a:solidFill>
                  <a:srgbClr val="111111"/>
                </a:solidFill>
                <a:effectLst/>
                <a:latin typeface="-apple-system"/>
              </a:rPr>
              <a:t>Phần bên phải: Transceiver</a:t>
            </a:r>
          </a:p>
          <a:p>
            <a:pPr algn="l">
              <a:buFont typeface="+mj-lt"/>
              <a:buAutoNum type="arabicPeriod"/>
            </a:pPr>
            <a:r>
              <a:rPr lang="vi-VN" sz="1400" b="1" i="0" dirty="0">
                <a:solidFill>
                  <a:srgbClr val="111111"/>
                </a:solidFill>
                <a:effectLst/>
                <a:latin typeface="-apple-system"/>
              </a:rPr>
              <a:t>Transceiver IC A</a:t>
            </a:r>
            <a:r>
              <a:rPr lang="vi-VN" sz="1400" b="0" i="0" dirty="0">
                <a:solidFill>
                  <a:srgbClr val="111111"/>
                </a:solidFill>
                <a:effectLst/>
                <a:latin typeface="-apple-system"/>
              </a:rPr>
              <a:t>: Mạch tích hợp transceiver đầu tiên, tương ứng với LIN Hardware Unit A.</a:t>
            </a:r>
          </a:p>
          <a:p>
            <a:pPr algn="l">
              <a:buFont typeface="+mj-lt"/>
              <a:buAutoNum type="arabicPeriod"/>
            </a:pPr>
            <a:r>
              <a:rPr lang="vi-VN" sz="1400" b="1" i="0" dirty="0">
                <a:solidFill>
                  <a:srgbClr val="111111"/>
                </a:solidFill>
                <a:effectLst/>
                <a:latin typeface="-apple-system"/>
              </a:rPr>
              <a:t>Transceiver IC B</a:t>
            </a:r>
            <a:r>
              <a:rPr lang="vi-VN" sz="1400" b="0" i="0" dirty="0">
                <a:solidFill>
                  <a:srgbClr val="111111"/>
                </a:solidFill>
                <a:effectLst/>
                <a:latin typeface="-apple-system"/>
              </a:rPr>
              <a:t>: Mạch tích hợp transceiver thứ hai, tương ứng với LIN Hardware Unit B.</a:t>
            </a:r>
          </a:p>
          <a:p>
            <a:pPr algn="l">
              <a:buFont typeface="+mj-lt"/>
              <a:buAutoNum type="arabicPeriod"/>
            </a:pPr>
            <a:r>
              <a:rPr lang="vi-VN" sz="1400" b="1" i="0" dirty="0">
                <a:solidFill>
                  <a:srgbClr val="111111"/>
                </a:solidFill>
                <a:effectLst/>
                <a:latin typeface="-apple-system"/>
              </a:rPr>
              <a:t>Transceiver IC N-4</a:t>
            </a:r>
            <a:r>
              <a:rPr lang="vi-VN" sz="1400" b="0" i="0" dirty="0">
                <a:solidFill>
                  <a:srgbClr val="111111"/>
                </a:solidFill>
                <a:effectLst/>
                <a:latin typeface="-apple-system"/>
              </a:rPr>
              <a:t>: Mạch tích hợp transceiver cuối cùng trong sơ đồ, tương ứng với một trong các bộ điều khiển LIN.</a:t>
            </a:r>
          </a:p>
          <a:p>
            <a:pPr algn="l"/>
            <a:r>
              <a:rPr lang="vi-VN" sz="1400" b="1" i="0" dirty="0">
                <a:solidFill>
                  <a:srgbClr val="111111"/>
                </a:solidFill>
                <a:effectLst/>
                <a:latin typeface="-apple-system"/>
              </a:rPr>
              <a:t>Mối quan hệ giữa các thành phần</a:t>
            </a:r>
          </a:p>
          <a:p>
            <a:pPr algn="l">
              <a:buFont typeface="Arial" panose="020B0604020202020204" pitchFamily="34" charset="0"/>
              <a:buChar char="•"/>
            </a:pPr>
            <a:r>
              <a:rPr lang="vi-VN" sz="1400" b="1" i="0" dirty="0">
                <a:solidFill>
                  <a:srgbClr val="111111"/>
                </a:solidFill>
                <a:effectLst/>
                <a:latin typeface="-apple-system"/>
              </a:rPr>
              <a:t>LIN Hardware Units</a:t>
            </a:r>
            <a:r>
              <a:rPr lang="vi-VN" sz="1400" b="0" i="0" dirty="0">
                <a:solidFill>
                  <a:srgbClr val="111111"/>
                </a:solidFill>
                <a:effectLst/>
                <a:latin typeface="-apple-system"/>
              </a:rPr>
              <a:t>: Các đơn vị phần cứng LIN (A và B) kết nối với các bộ điều khiển LIN tương ứng (Controller 0 và 1).</a:t>
            </a:r>
          </a:p>
          <a:p>
            <a:pPr algn="l">
              <a:buFont typeface="Arial" panose="020B0604020202020204" pitchFamily="34" charset="0"/>
              <a:buChar char="•"/>
            </a:pPr>
            <a:r>
              <a:rPr lang="vi-VN" sz="1400" b="1" i="0" dirty="0">
                <a:solidFill>
                  <a:srgbClr val="111111"/>
                </a:solidFill>
                <a:effectLst/>
                <a:latin typeface="-apple-system"/>
              </a:rPr>
              <a:t>SCI/UART</a:t>
            </a:r>
            <a:r>
              <a:rPr lang="vi-VN" sz="1400" b="0" i="0" dirty="0">
                <a:solidFill>
                  <a:srgbClr val="111111"/>
                </a:solidFill>
                <a:effectLst/>
                <a:latin typeface="-apple-system"/>
              </a:rPr>
              <a:t>: Các giao diện nối tiếp chuẩn (SCI/UART 0 và 1) và giao diện nâng cao (Enhanced SCI/UART 0) cung cấp các kênh truyền thông nối tiếp cho vi điều khiển.</a:t>
            </a:r>
          </a:p>
          <a:p>
            <a:pPr algn="l">
              <a:buFont typeface="Arial" panose="020B0604020202020204" pitchFamily="34" charset="0"/>
              <a:buChar char="•"/>
            </a:pPr>
            <a:r>
              <a:rPr lang="vi-VN" sz="1400" b="1" i="0" dirty="0">
                <a:solidFill>
                  <a:srgbClr val="111111"/>
                </a:solidFill>
                <a:effectLst/>
                <a:latin typeface="-apple-system"/>
              </a:rPr>
              <a:t>Transceiver ICs</a:t>
            </a:r>
            <a:r>
              <a:rPr lang="vi-VN" sz="1400" b="0" i="0" dirty="0">
                <a:solidFill>
                  <a:srgbClr val="111111"/>
                </a:solidFill>
                <a:effectLst/>
                <a:latin typeface="-apple-system"/>
              </a:rPr>
              <a:t>: Các mạch tích hợp transceiver (IC A, IC B, IC N-4) đảm bảo việc truyền và nhận tín hiệu giữa vi điều khiển và các thiết bị khác trong hệ thống mạng LIN.</a:t>
            </a:r>
          </a:p>
        </p:txBody>
      </p:sp>
    </p:spTree>
    <p:extLst>
      <p:ext uri="{BB962C8B-B14F-4D97-AF65-F5344CB8AC3E}">
        <p14:creationId xmlns:p14="http://schemas.microsoft.com/office/powerpoint/2010/main" val="22541658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8428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2474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0259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9358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19612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4991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530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4043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016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9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C7314-7B65-E556-857F-83F89493D4EB}"/>
              </a:ext>
            </a:extLst>
          </p:cNvPr>
          <p:cNvSpPr txBox="1"/>
          <p:nvPr/>
        </p:nvSpPr>
        <p:spPr>
          <a:xfrm>
            <a:off x="528320" y="436879"/>
            <a:ext cx="11450320" cy="5355312"/>
          </a:xfrm>
          <a:prstGeom prst="rect">
            <a:avLst/>
          </a:prstGeom>
          <a:noFill/>
        </p:spPr>
        <p:txBody>
          <a:bodyPr wrap="square">
            <a:spAutoFit/>
          </a:bodyPr>
          <a:lstStyle/>
          <a:p>
            <a:pPr algn="l"/>
            <a:r>
              <a:rPr lang="vi-VN" b="1" i="0" dirty="0">
                <a:solidFill>
                  <a:srgbClr val="111111"/>
                </a:solidFill>
                <a:effectLst/>
                <a:latin typeface="-apple-system"/>
              </a:rPr>
              <a:t>Ví dụ: Hệ thống điều khiển cửa xe ô tô</a:t>
            </a:r>
          </a:p>
          <a:p>
            <a:pPr algn="l"/>
            <a:r>
              <a:rPr lang="vi-VN" b="0" i="0" dirty="0">
                <a:solidFill>
                  <a:srgbClr val="111111"/>
                </a:solidFill>
                <a:effectLst/>
                <a:latin typeface="-apple-system"/>
              </a:rPr>
              <a:t>Trong một chiếc ô tô, hệ thống điều khiển cửa có thể sử dụng mạng LIN để giao tiếp giữa các bộ phận khác nhau.</a:t>
            </a:r>
          </a:p>
          <a:p>
            <a:pPr algn="l">
              <a:buFont typeface="+mj-lt"/>
              <a:buAutoNum type="arabicPeriod"/>
            </a:pPr>
            <a:r>
              <a:rPr lang="vi-VN" b="1" i="0" dirty="0">
                <a:solidFill>
                  <a:srgbClr val="111111"/>
                </a:solidFill>
                <a:effectLst/>
                <a:latin typeface="-apple-system"/>
              </a:rPr>
              <a:t>LIN Hardware Unit A</a:t>
            </a:r>
            <a:r>
              <a:rPr lang="vi-VN" b="0" i="0" dirty="0">
                <a:solidFill>
                  <a:srgbClr val="111111"/>
                </a:solidFill>
                <a:effectLst/>
                <a:latin typeface="-apple-system"/>
              </a:rPr>
              <a:t>: Được kết nối với bộ điều khiển cửa chính (Master Door Controller).</a:t>
            </a:r>
          </a:p>
          <a:p>
            <a:pPr algn="l">
              <a:buFont typeface="+mj-lt"/>
              <a:buAutoNum type="arabicPeriod"/>
            </a:pPr>
            <a:r>
              <a:rPr lang="vi-VN" b="1" i="0" dirty="0">
                <a:solidFill>
                  <a:srgbClr val="111111"/>
                </a:solidFill>
                <a:effectLst/>
                <a:latin typeface="-apple-system"/>
              </a:rPr>
              <a:t>LIN Controller 0</a:t>
            </a:r>
            <a:r>
              <a:rPr lang="vi-VN" b="0" i="0" dirty="0">
                <a:solidFill>
                  <a:srgbClr val="111111"/>
                </a:solidFill>
                <a:effectLst/>
                <a:latin typeface="-apple-system"/>
              </a:rPr>
              <a:t>: Quản lý giao tiếp giữa bộ điều khiển cửa chính và các bộ điều khiển cửa phụ (Slave Door Controllers).</a:t>
            </a:r>
          </a:p>
          <a:p>
            <a:pPr algn="l">
              <a:buFont typeface="+mj-lt"/>
              <a:buAutoNum type="arabicPeriod"/>
            </a:pPr>
            <a:r>
              <a:rPr lang="vi-VN" b="1" i="0" dirty="0">
                <a:solidFill>
                  <a:srgbClr val="111111"/>
                </a:solidFill>
                <a:effectLst/>
                <a:latin typeface="-apple-system"/>
              </a:rPr>
              <a:t>SCI/UART 0</a:t>
            </a:r>
            <a:r>
              <a:rPr lang="vi-VN" b="0" i="0" dirty="0">
                <a:solidFill>
                  <a:srgbClr val="111111"/>
                </a:solidFill>
                <a:effectLst/>
                <a:latin typeface="-apple-system"/>
              </a:rPr>
              <a:t>: Truyền dữ liệu nối tiếp từ bộ điều khiển cửa chính đến các bộ điều khiển cửa phụ.</a:t>
            </a:r>
          </a:p>
          <a:p>
            <a:pPr algn="l">
              <a:buFont typeface="+mj-lt"/>
              <a:buAutoNum type="arabicPeriod"/>
            </a:pPr>
            <a:r>
              <a:rPr lang="vi-VN" b="1" i="0" dirty="0">
                <a:solidFill>
                  <a:srgbClr val="111111"/>
                </a:solidFill>
                <a:effectLst/>
                <a:latin typeface="-apple-system"/>
              </a:rPr>
              <a:t>LIN Hardware Unit B</a:t>
            </a:r>
            <a:r>
              <a:rPr lang="vi-VN" b="0" i="0" dirty="0">
                <a:solidFill>
                  <a:srgbClr val="111111"/>
                </a:solidFill>
                <a:effectLst/>
                <a:latin typeface="-apple-system"/>
              </a:rPr>
              <a:t>: Kết nối với bộ điều khiển cửa phụ (Slave Door Controller).</a:t>
            </a:r>
          </a:p>
          <a:p>
            <a:pPr algn="l">
              <a:buFont typeface="+mj-lt"/>
              <a:buAutoNum type="arabicPeriod"/>
            </a:pPr>
            <a:r>
              <a:rPr lang="vi-VN" b="1" i="0" dirty="0">
                <a:solidFill>
                  <a:srgbClr val="111111"/>
                </a:solidFill>
                <a:effectLst/>
                <a:latin typeface="-apple-system"/>
              </a:rPr>
              <a:t>LIN Controller 1</a:t>
            </a:r>
            <a:r>
              <a:rPr lang="vi-VN" b="0" i="0" dirty="0">
                <a:solidFill>
                  <a:srgbClr val="111111"/>
                </a:solidFill>
                <a:effectLst/>
                <a:latin typeface="-apple-system"/>
              </a:rPr>
              <a:t>: Quản lý giao tiếp giữa bộ điều khiển cửa phụ và các cảm biến hoặc mô-tơ cửa.</a:t>
            </a:r>
          </a:p>
          <a:p>
            <a:pPr algn="l">
              <a:buFont typeface="+mj-lt"/>
              <a:buAutoNum type="arabicPeriod"/>
            </a:pPr>
            <a:r>
              <a:rPr lang="vi-VN" b="1" i="0" dirty="0">
                <a:solidFill>
                  <a:srgbClr val="111111"/>
                </a:solidFill>
                <a:effectLst/>
                <a:latin typeface="-apple-system"/>
              </a:rPr>
              <a:t>SCI/UART 1</a:t>
            </a:r>
            <a:r>
              <a:rPr lang="vi-VN" b="0" i="0" dirty="0">
                <a:solidFill>
                  <a:srgbClr val="111111"/>
                </a:solidFill>
                <a:effectLst/>
                <a:latin typeface="-apple-system"/>
              </a:rPr>
              <a:t>: Truyền dữ liệu nối tiếp từ bộ điều khiển cửa phụ đến các cảm biến hoặc mô-tơ cửa.</a:t>
            </a:r>
          </a:p>
          <a:p>
            <a:pPr algn="l">
              <a:buFont typeface="+mj-lt"/>
              <a:buAutoNum type="arabicPeriod"/>
            </a:pPr>
            <a:r>
              <a:rPr lang="vi-VN" b="1" i="0" dirty="0">
                <a:solidFill>
                  <a:srgbClr val="111111"/>
                </a:solidFill>
                <a:effectLst/>
                <a:latin typeface="-apple-system"/>
              </a:rPr>
              <a:t>Enhanced SCI/UART 0</a:t>
            </a:r>
            <a:r>
              <a:rPr lang="vi-VN" b="0" i="0" dirty="0">
                <a:solidFill>
                  <a:srgbClr val="111111"/>
                </a:solidFill>
                <a:effectLst/>
                <a:latin typeface="-apple-system"/>
              </a:rPr>
              <a:t>: Cung cấp các tính năng nâng cao như kiểm tra lỗi và bảo mật dữ liệu.</a:t>
            </a:r>
          </a:p>
          <a:p>
            <a:pPr algn="l"/>
            <a:endParaRPr lang="vi-VN" b="1" i="0" dirty="0">
              <a:solidFill>
                <a:srgbClr val="111111"/>
              </a:solidFill>
              <a:effectLst/>
              <a:latin typeface="-apple-system"/>
            </a:endParaRPr>
          </a:p>
          <a:p>
            <a:pPr algn="l"/>
            <a:r>
              <a:rPr lang="vi-VN" b="1" i="0" dirty="0">
                <a:solidFill>
                  <a:srgbClr val="111111"/>
                </a:solidFill>
                <a:effectLst/>
                <a:latin typeface="-apple-system"/>
              </a:rPr>
              <a:t>Transceiver ICs</a:t>
            </a:r>
          </a:p>
          <a:p>
            <a:pPr algn="l">
              <a:buFont typeface="Arial" panose="020B0604020202020204" pitchFamily="34" charset="0"/>
              <a:buChar char="•"/>
            </a:pPr>
            <a:r>
              <a:rPr lang="vi-VN" b="1" i="0" dirty="0">
                <a:solidFill>
                  <a:srgbClr val="111111"/>
                </a:solidFill>
                <a:effectLst/>
                <a:latin typeface="-apple-system"/>
              </a:rPr>
              <a:t>Transceiver IC A</a:t>
            </a:r>
            <a:r>
              <a:rPr lang="vi-VN" b="0" i="0" dirty="0">
                <a:solidFill>
                  <a:srgbClr val="111111"/>
                </a:solidFill>
                <a:effectLst/>
                <a:latin typeface="-apple-system"/>
              </a:rPr>
              <a:t>: Đảm bảo việc truyền và nhận tín hiệu giữa bộ điều khiển cửa chính và các bộ điều khiển cửa phụ.</a:t>
            </a:r>
          </a:p>
          <a:p>
            <a:pPr algn="l">
              <a:buFont typeface="Arial" panose="020B0604020202020204" pitchFamily="34" charset="0"/>
              <a:buChar char="•"/>
            </a:pPr>
            <a:r>
              <a:rPr lang="vi-VN" b="1" i="0" dirty="0">
                <a:solidFill>
                  <a:srgbClr val="111111"/>
                </a:solidFill>
                <a:effectLst/>
                <a:latin typeface="-apple-system"/>
              </a:rPr>
              <a:t>Transceiver IC B</a:t>
            </a:r>
            <a:r>
              <a:rPr lang="vi-VN" b="0" i="0" dirty="0">
                <a:solidFill>
                  <a:srgbClr val="111111"/>
                </a:solidFill>
                <a:effectLst/>
                <a:latin typeface="-apple-system"/>
              </a:rPr>
              <a:t>: Đảm bảo việc truyền và nhận tín hiệu giữa bộ điều khiển cửa phụ và các cảm biến hoặc mô-tơ cửa.</a:t>
            </a:r>
          </a:p>
          <a:p>
            <a:pPr algn="l"/>
            <a:r>
              <a:rPr lang="vi-VN" b="1" i="0" dirty="0">
                <a:solidFill>
                  <a:srgbClr val="111111"/>
                </a:solidFill>
                <a:effectLst/>
                <a:latin typeface="-apple-system"/>
              </a:rPr>
              <a:t>Quá trình hoạt động</a:t>
            </a:r>
          </a:p>
          <a:p>
            <a:pPr algn="l">
              <a:buFont typeface="+mj-lt"/>
              <a:buAutoNum type="arabicPeriod"/>
            </a:pPr>
            <a:r>
              <a:rPr lang="vi-VN" b="0" i="0" dirty="0">
                <a:solidFill>
                  <a:srgbClr val="111111"/>
                </a:solidFill>
                <a:effectLst/>
                <a:latin typeface="-apple-system"/>
              </a:rPr>
              <a:t>Khi bạn nhấn nút mở cửa trên điều khiển từ xa, tín hiệu được gửi đến </a:t>
            </a:r>
            <a:r>
              <a:rPr lang="vi-VN" b="1" i="0" dirty="0">
                <a:solidFill>
                  <a:srgbClr val="111111"/>
                </a:solidFill>
                <a:effectLst/>
                <a:latin typeface="-apple-system"/>
              </a:rPr>
              <a:t>LIN Hardware Unit A</a:t>
            </a:r>
            <a:r>
              <a:rPr lang="vi-VN" b="0" i="0" dirty="0">
                <a:solidFill>
                  <a:srgbClr val="111111"/>
                </a:solidFill>
                <a:effectLst/>
                <a:latin typeface="-apple-system"/>
              </a:rPr>
              <a:t>.</a:t>
            </a:r>
          </a:p>
          <a:p>
            <a:pPr algn="l">
              <a:buFont typeface="+mj-lt"/>
              <a:buAutoNum type="arabicPeriod"/>
            </a:pPr>
            <a:r>
              <a:rPr lang="vi-VN" b="1" i="0" dirty="0">
                <a:solidFill>
                  <a:srgbClr val="111111"/>
                </a:solidFill>
                <a:effectLst/>
                <a:latin typeface="-apple-system"/>
              </a:rPr>
              <a:t>LIN Controller 0</a:t>
            </a:r>
            <a:r>
              <a:rPr lang="vi-VN" b="0" i="0" dirty="0">
                <a:solidFill>
                  <a:srgbClr val="111111"/>
                </a:solidFill>
                <a:effectLst/>
                <a:latin typeface="-apple-system"/>
              </a:rPr>
              <a:t> xử lý tín hiệu và truyền qua </a:t>
            </a:r>
            <a:r>
              <a:rPr lang="vi-VN" b="1" i="0" dirty="0">
                <a:solidFill>
                  <a:srgbClr val="111111"/>
                </a:solidFill>
                <a:effectLst/>
                <a:latin typeface="-apple-system"/>
              </a:rPr>
              <a:t>SCI/UART 0</a:t>
            </a:r>
            <a:r>
              <a:rPr lang="vi-VN" b="0" i="0" dirty="0">
                <a:solidFill>
                  <a:srgbClr val="111111"/>
                </a:solidFill>
                <a:effectLst/>
                <a:latin typeface="-apple-system"/>
              </a:rPr>
              <a:t> đến </a:t>
            </a:r>
            <a:r>
              <a:rPr lang="vi-VN" b="1" i="0" dirty="0">
                <a:solidFill>
                  <a:srgbClr val="111111"/>
                </a:solidFill>
                <a:effectLst/>
                <a:latin typeface="-apple-system"/>
              </a:rPr>
              <a:t>Transceiver IC A</a:t>
            </a:r>
            <a:r>
              <a:rPr lang="vi-VN" b="0" i="0" dirty="0">
                <a:solidFill>
                  <a:srgbClr val="111111"/>
                </a:solidFill>
                <a:effectLst/>
                <a:latin typeface="-apple-system"/>
              </a:rPr>
              <a:t>.</a:t>
            </a:r>
          </a:p>
          <a:p>
            <a:pPr algn="l">
              <a:buFont typeface="+mj-lt"/>
              <a:buAutoNum type="arabicPeriod"/>
            </a:pPr>
            <a:r>
              <a:rPr lang="vi-VN" b="1" i="0" dirty="0">
                <a:solidFill>
                  <a:srgbClr val="111111"/>
                </a:solidFill>
                <a:effectLst/>
                <a:latin typeface="-apple-system"/>
              </a:rPr>
              <a:t>Transceiver IC A</a:t>
            </a:r>
            <a:r>
              <a:rPr lang="vi-VN" b="0" i="0" dirty="0">
                <a:solidFill>
                  <a:srgbClr val="111111"/>
                </a:solidFill>
                <a:effectLst/>
                <a:latin typeface="-apple-system"/>
              </a:rPr>
              <a:t> gửi tín hiệu đến bộ điều khiển cửa phụ thông qua </a:t>
            </a:r>
            <a:r>
              <a:rPr lang="vi-VN" b="1" i="0" dirty="0">
                <a:solidFill>
                  <a:srgbClr val="111111"/>
                </a:solidFill>
                <a:effectLst/>
                <a:latin typeface="-apple-system"/>
              </a:rPr>
              <a:t>LIN Hardware Unit B</a:t>
            </a:r>
            <a:r>
              <a:rPr lang="vi-VN" b="0" i="0" dirty="0">
                <a:solidFill>
                  <a:srgbClr val="111111"/>
                </a:solidFill>
                <a:effectLst/>
                <a:latin typeface="-apple-system"/>
              </a:rPr>
              <a:t> và </a:t>
            </a:r>
            <a:r>
              <a:rPr lang="vi-VN" b="1" i="0" dirty="0">
                <a:solidFill>
                  <a:srgbClr val="111111"/>
                </a:solidFill>
                <a:effectLst/>
                <a:latin typeface="-apple-system"/>
              </a:rPr>
              <a:t>LIN Controller 1</a:t>
            </a:r>
            <a:r>
              <a:rPr lang="vi-VN" b="0" i="0" dirty="0">
                <a:solidFill>
                  <a:srgbClr val="111111"/>
                </a:solidFill>
                <a:effectLst/>
                <a:latin typeface="-apple-system"/>
              </a:rPr>
              <a:t>.</a:t>
            </a:r>
          </a:p>
          <a:p>
            <a:pPr algn="l">
              <a:buFont typeface="+mj-lt"/>
              <a:buAutoNum type="arabicPeriod"/>
            </a:pPr>
            <a:r>
              <a:rPr lang="vi-VN" b="1" i="0" dirty="0">
                <a:solidFill>
                  <a:srgbClr val="111111"/>
                </a:solidFill>
                <a:effectLst/>
                <a:latin typeface="-apple-system"/>
              </a:rPr>
              <a:t>LIN Controller 1</a:t>
            </a:r>
            <a:r>
              <a:rPr lang="vi-VN" b="0" i="0" dirty="0">
                <a:solidFill>
                  <a:srgbClr val="111111"/>
                </a:solidFill>
                <a:effectLst/>
                <a:latin typeface="-apple-system"/>
              </a:rPr>
              <a:t> truyền tín hiệu qua </a:t>
            </a:r>
            <a:r>
              <a:rPr lang="vi-VN" b="1" i="0" dirty="0">
                <a:solidFill>
                  <a:srgbClr val="111111"/>
                </a:solidFill>
                <a:effectLst/>
                <a:latin typeface="-apple-system"/>
              </a:rPr>
              <a:t>SCI/UART 1</a:t>
            </a:r>
            <a:r>
              <a:rPr lang="vi-VN" b="0" i="0" dirty="0">
                <a:solidFill>
                  <a:srgbClr val="111111"/>
                </a:solidFill>
                <a:effectLst/>
                <a:latin typeface="-apple-system"/>
              </a:rPr>
              <a:t> đến các cảm biến hoặc mô-tơ cửa thông qua </a:t>
            </a:r>
            <a:r>
              <a:rPr lang="vi-VN" b="1" i="0" dirty="0">
                <a:solidFill>
                  <a:srgbClr val="111111"/>
                </a:solidFill>
                <a:effectLst/>
                <a:latin typeface="-apple-system"/>
              </a:rPr>
              <a:t>Transceiver IC B</a:t>
            </a:r>
            <a:r>
              <a:rPr lang="vi-VN" b="0" i="0" dirty="0">
                <a:solidFill>
                  <a:srgbClr val="111111"/>
                </a:solidFill>
                <a:effectLst/>
                <a:latin typeface="-apple-system"/>
              </a:rPr>
              <a:t>.</a:t>
            </a:r>
          </a:p>
          <a:p>
            <a:pPr algn="l">
              <a:buFont typeface="+mj-lt"/>
              <a:buAutoNum type="arabicPeriod"/>
            </a:pPr>
            <a:r>
              <a:rPr lang="vi-VN" b="0" i="0" dirty="0">
                <a:solidFill>
                  <a:srgbClr val="111111"/>
                </a:solidFill>
                <a:effectLst/>
                <a:latin typeface="-apple-system"/>
              </a:rPr>
              <a:t>Cửa xe mở ra theo lệnh đã nhận.</a:t>
            </a:r>
          </a:p>
        </p:txBody>
      </p:sp>
    </p:spTree>
    <p:extLst>
      <p:ext uri="{BB962C8B-B14F-4D97-AF65-F5344CB8AC3E}">
        <p14:creationId xmlns:p14="http://schemas.microsoft.com/office/powerpoint/2010/main" val="3456459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008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3800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7623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264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8489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9153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9461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7814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826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85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0F28B-FE2E-C3BF-9302-EB021F4C8D9C}"/>
              </a:ext>
            </a:extLst>
          </p:cNvPr>
          <p:cNvSpPr txBox="1"/>
          <p:nvPr/>
        </p:nvSpPr>
        <p:spPr>
          <a:xfrm>
            <a:off x="589280" y="568960"/>
            <a:ext cx="11155680" cy="5252720"/>
          </a:xfrm>
          <a:prstGeom prst="rect">
            <a:avLst/>
          </a:prstGeom>
          <a:noFill/>
        </p:spPr>
        <p:txBody>
          <a:bodyPr wrap="square">
            <a:spAutoFit/>
          </a:bodyPr>
          <a:lstStyle/>
          <a:p>
            <a:r>
              <a:rPr lang="en-US" sz="2400" b="1" i="0" dirty="0">
                <a:solidFill>
                  <a:srgbClr val="000000"/>
                </a:solidFill>
                <a:effectLst/>
                <a:latin typeface="Arial" panose="020B0604020202020204" pitchFamily="34" charset="0"/>
              </a:rPr>
              <a:t>4 Constraints and assumptions</a:t>
            </a:r>
          </a:p>
          <a:p>
            <a:r>
              <a:rPr lang="en-US" sz="2000" b="1" i="0" dirty="0">
                <a:solidFill>
                  <a:srgbClr val="000000"/>
                </a:solidFill>
                <a:effectLst/>
                <a:latin typeface="Arial" panose="020B0604020202020204" pitchFamily="34" charset="0"/>
              </a:rPr>
              <a:t>4.1 Limitations</a:t>
            </a:r>
          </a:p>
          <a:p>
            <a:r>
              <a:rPr lang="en-US" sz="1800" b="0" i="0" dirty="0">
                <a:solidFill>
                  <a:srgbClr val="000000"/>
                </a:solidFill>
                <a:effectLst/>
                <a:latin typeface="Arial" panose="020B0604020202020204" pitchFamily="34" charset="0"/>
              </a:rPr>
              <a:t>Only one LIN channel of an ECU is allowed to connect to a particular LIN cluster. Unless there are unused (not connected) channels in the ECU, the number of LIN channels is equal to the number of LIN clusters.</a:t>
            </a:r>
          </a:p>
          <a:p>
            <a:r>
              <a:rPr lang="en-US" sz="1800" b="1" i="0" dirty="0">
                <a:solidFill>
                  <a:srgbClr val="000000"/>
                </a:solidFill>
                <a:effectLst/>
                <a:latin typeface="Arial" panose="020B0604020202020204" pitchFamily="34" charset="0"/>
              </a:rPr>
              <a:t>Driver scope</a:t>
            </a:r>
          </a:p>
          <a:p>
            <a:r>
              <a:rPr lang="en-US" sz="1800" b="1" i="0" dirty="0">
                <a:solidFill>
                  <a:srgbClr val="000000"/>
                </a:solidFill>
                <a:effectLst/>
                <a:latin typeface="Arial" panose="020B0604020202020204" pitchFamily="34" charset="0"/>
              </a:rPr>
              <a:t>[SWS_Lin_00045]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One LIN driver provides access to one LIN hardware unit type (simple UART or dedicated LIN hardware) that may consist of several LIN channels.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(SRS_BSW_00347)</a:t>
            </a:r>
          </a:p>
          <a:p>
            <a:r>
              <a:rPr lang="en-US" sz="1800" b="1" i="0" dirty="0">
                <a:solidFill>
                  <a:srgbClr val="000000"/>
                </a:solidFill>
                <a:effectLst/>
                <a:latin typeface="Arial" panose="020B0604020202020204" pitchFamily="34" charset="0"/>
              </a:rPr>
              <a:t>[SWS_Lin_00201]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For different LIN hardware units a separate LIN driver needs to be implemented. It is up to the implementer to adapt the driver to the different instances of similar LIN channels.</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[SWS_Lin_00177]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In case several LIN driver instances (of same or different vendor) are implemented in one ECU the file names, API names, and published parameters must be modified such that no two definitions with the same name are generated. The name shall be extended according to SRS_BSW_00347 with a Vendor Id (needed to distinguish LIN drivers from different vendors) and a Vendor specific name (needed to distinguish different hardware units implemented by one Vendor): &lt;Module abbreviation&gt;_&lt;Vendor Id&gt;_&lt;Vendor specific name&gt;.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0" i="0" dirty="0">
                <a:solidFill>
                  <a:srgbClr val="000000"/>
                </a:solidFill>
                <a:effectLst/>
                <a:latin typeface="Arial" panose="020B0604020202020204" pitchFamily="34" charset="0"/>
              </a:rPr>
              <a:t>The LIN Interface is responsible for calling the correct function. The necessary information shall be given in an XML file during configuration. See [8] for description how the LIN Interface handles several LIN drivers.</a:t>
            </a:r>
            <a:r>
              <a:rPr lang="en-US" dirty="0"/>
              <a:t> </a:t>
            </a:r>
            <a:br>
              <a:rPr lang="en-US" dirty="0"/>
            </a:br>
            <a:endParaRPr lang="en-US" dirty="0"/>
          </a:p>
        </p:txBody>
      </p:sp>
    </p:spTree>
    <p:extLst>
      <p:ext uri="{BB962C8B-B14F-4D97-AF65-F5344CB8AC3E}">
        <p14:creationId xmlns:p14="http://schemas.microsoft.com/office/powerpoint/2010/main" val="14967047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0909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5473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47848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99746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48503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4271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5990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38324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90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B6106-F0E0-58A9-0863-94F0F7C64846}"/>
              </a:ext>
            </a:extLst>
          </p:cNvPr>
          <p:cNvSpPr txBox="1"/>
          <p:nvPr/>
        </p:nvSpPr>
        <p:spPr>
          <a:xfrm>
            <a:off x="934720" y="833120"/>
            <a:ext cx="10678160" cy="4478149"/>
          </a:xfrm>
          <a:prstGeom prst="rect">
            <a:avLst/>
          </a:prstGeom>
          <a:noFill/>
        </p:spPr>
        <p:txBody>
          <a:bodyPr wrap="square">
            <a:spAutoFit/>
          </a:bodyPr>
          <a:lstStyle/>
          <a:p>
            <a:r>
              <a:rPr lang="vi-VN" sz="1500" dirty="0"/>
              <a:t>4 Các ràng buộc và giả định</a:t>
            </a:r>
            <a:br>
              <a:rPr lang="vi-VN" sz="1500" dirty="0"/>
            </a:br>
            <a:r>
              <a:rPr lang="vi-VN" sz="1500" dirty="0"/>
              <a:t>4.1 Giới hạn</a:t>
            </a:r>
            <a:br>
              <a:rPr lang="vi-VN" sz="1500" dirty="0"/>
            </a:br>
            <a:r>
              <a:rPr lang="vi-VN" sz="1500" dirty="0"/>
              <a:t>Chỉ cho phép một kênh LIN của một ECU kết nối với một cụm LIN cụ thể. Trừ khi có các kênh không sử dụng (không kết nối) trong ECU, số lượng kênh LIN sẽ bằng số lượng cụm LIN.</a:t>
            </a:r>
          </a:p>
          <a:p>
            <a:r>
              <a:rPr lang="vi-VN" sz="1500" b="1" dirty="0"/>
              <a:t>Phạm vi driver</a:t>
            </a:r>
            <a:br>
              <a:rPr lang="vi-VN" sz="1500" dirty="0"/>
            </a:br>
            <a:r>
              <a:rPr lang="vi-VN" sz="1500" dirty="0"/>
              <a:t>[SWS_Lin_00045] ⌈ Một driver LIN cung cấp quyền truy cập vào một loại đơn vị phần cứng LIN (UART đơn giản hoặc phần cứng LIN chuyên dụng) có thể bao gồm nhiều kênh LIN. ⌋ (SRS_BSW_00347)</a:t>
            </a:r>
          </a:p>
          <a:p>
            <a:br>
              <a:rPr lang="vi-VN" sz="1500" dirty="0"/>
            </a:br>
            <a:r>
              <a:rPr lang="vi-VN" sz="1500" dirty="0"/>
              <a:t>[SWS_Lin_00201] ⌈ Đối với các đơn vị phần cứng LIN khác nhau, cần phải triển khai một driver LIN riêng biệt. Tùy thuộc vào người thực hiện để điều chỉnh driver cho các phiên bản khác nhau của các kênh LIN tương tự. ⌋ ()</a:t>
            </a:r>
          </a:p>
          <a:p>
            <a:br>
              <a:rPr lang="vi-VN" sz="1500" dirty="0"/>
            </a:br>
            <a:r>
              <a:rPr lang="vi-VN" sz="1500" dirty="0"/>
              <a:t>[SWS_Lin_00177] ⌈ Trong trường hợp nhiều phiên bản driver LIN (cùng hoặc khác nhà cung cấp) được triển khai trong một ECU, tên tệp, tên API và các tham số được công bố phải được sửa đổi để không phát sinh hai định nghĩa với cùng một tên. Tên sẽ được mở rộng theo SRS_BSW_00347 với một ID nhà cung cấp (cần thiết để phân biệt các driver LIN từ các nhà cung cấp khác nhau) và một tên cụ thể của nhà cung cấp (cần thiết để phân biệt các đơn vị phần cứng khác nhau được triển khai bởi một nhà cung cấp): &lt;Viết tắt mô-đun&gt;</a:t>
            </a:r>
            <a:r>
              <a:rPr lang="vi-VN" sz="1500" i="1" dirty="0"/>
              <a:t>&lt;ID nhà cung cấp&gt;</a:t>
            </a:r>
            <a:r>
              <a:rPr lang="vi-VN" sz="1500" dirty="0"/>
              <a:t>&lt;tên cụ thể của nhà cung cấp&gt;. ⌋ ()</a:t>
            </a:r>
          </a:p>
          <a:p>
            <a:endParaRPr lang="vi-VN" sz="1500" dirty="0"/>
          </a:p>
          <a:p>
            <a:r>
              <a:rPr lang="vi-VN" sz="1500" dirty="0"/>
              <a:t>Giao diện LIN có trách nhiệm gọi đúng chức năng. Thông tin cần thiết sẽ được cung cấp trong một tệp XML trong quá trình cấu hình. Xem [8] để biết mô tả cách Giao diện LIN xử lý nhiều driver LIN."</a:t>
            </a:r>
          </a:p>
        </p:txBody>
      </p:sp>
    </p:spTree>
    <p:extLst>
      <p:ext uri="{BB962C8B-B14F-4D97-AF65-F5344CB8AC3E}">
        <p14:creationId xmlns:p14="http://schemas.microsoft.com/office/powerpoint/2010/main" val="157406706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97576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25095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5631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9882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84539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288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1921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8900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359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56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1D6F34-6D8A-F270-B814-6334C6B89069}"/>
              </a:ext>
            </a:extLst>
          </p:cNvPr>
          <p:cNvSpPr txBox="1"/>
          <p:nvPr/>
        </p:nvSpPr>
        <p:spPr>
          <a:xfrm>
            <a:off x="792480" y="600055"/>
            <a:ext cx="9855200" cy="646331"/>
          </a:xfrm>
          <a:prstGeom prst="rect">
            <a:avLst/>
          </a:prstGeom>
          <a:noFill/>
        </p:spPr>
        <p:txBody>
          <a:bodyPr wrap="square">
            <a:spAutoFit/>
          </a:bodyPr>
          <a:lstStyle/>
          <a:p>
            <a:r>
              <a:rPr lang="vi-VN" dirty="0"/>
              <a:t>4.2 Tính áp dụng cho các lĩnh vực ô tô</a:t>
            </a:r>
            <a:br>
              <a:rPr lang="vi-VN" dirty="0"/>
            </a:br>
            <a:r>
              <a:rPr lang="vi-VN" dirty="0"/>
              <a:t>Tiêu chuẩn này áp dụng cho tất cả các lĩnh vực trong ngành ô tô, nơi mà LIN được sử dụng</a:t>
            </a:r>
            <a:endParaRPr lang="en-US" dirty="0"/>
          </a:p>
        </p:txBody>
      </p:sp>
      <p:sp>
        <p:nvSpPr>
          <p:cNvPr id="5" name="TextBox 4">
            <a:extLst>
              <a:ext uri="{FF2B5EF4-FFF2-40B4-BE49-F238E27FC236}">
                <a16:creationId xmlns:a16="http://schemas.microsoft.com/office/drawing/2014/main" id="{9CE968E9-AA10-E439-DA1D-F1930ADABBF7}"/>
              </a:ext>
            </a:extLst>
          </p:cNvPr>
          <p:cNvSpPr txBox="1"/>
          <p:nvPr/>
        </p:nvSpPr>
        <p:spPr>
          <a:xfrm>
            <a:off x="792480" y="1736487"/>
            <a:ext cx="6096000" cy="1231106"/>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4.2 Applicability to car domains</a:t>
            </a:r>
          </a:p>
          <a:p>
            <a:r>
              <a:rPr lang="en-US" sz="1800" b="0" i="0" dirty="0">
                <a:solidFill>
                  <a:srgbClr val="000000"/>
                </a:solidFill>
                <a:effectLst/>
                <a:latin typeface="Arial" panose="020B0604020202020204" pitchFamily="34" charset="0"/>
              </a:rPr>
              <a:t>This specification is applicable to all car domains, where LIN is used.</a:t>
            </a:r>
            <a:r>
              <a:rPr lang="en-US" dirty="0"/>
              <a:t> </a:t>
            </a:r>
            <a:br>
              <a:rPr lang="en-US" dirty="0"/>
            </a:br>
            <a:endParaRPr lang="en-US" dirty="0"/>
          </a:p>
        </p:txBody>
      </p:sp>
    </p:spTree>
    <p:extLst>
      <p:ext uri="{BB962C8B-B14F-4D97-AF65-F5344CB8AC3E}">
        <p14:creationId xmlns:p14="http://schemas.microsoft.com/office/powerpoint/2010/main" val="4556270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42329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68440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93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320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009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703891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03346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83410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768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97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3B4F5-259C-A4DB-1710-61AA9DEBEDAF}"/>
              </a:ext>
            </a:extLst>
          </p:cNvPr>
          <p:cNvSpPr txBox="1"/>
          <p:nvPr/>
        </p:nvSpPr>
        <p:spPr>
          <a:xfrm>
            <a:off x="1107440" y="660400"/>
            <a:ext cx="10434320" cy="4478149"/>
          </a:xfrm>
          <a:prstGeom prst="rect">
            <a:avLst/>
          </a:prstGeom>
          <a:noFill/>
        </p:spPr>
        <p:txBody>
          <a:bodyPr wrap="square">
            <a:spAutoFit/>
          </a:bodyPr>
          <a:lstStyle/>
          <a:p>
            <a:r>
              <a:rPr lang="en-US" sz="1500" b="1" i="0" dirty="0">
                <a:solidFill>
                  <a:srgbClr val="000000"/>
                </a:solidFill>
                <a:effectLst/>
                <a:latin typeface="Arial" panose="020B0604020202020204" pitchFamily="34" charset="0"/>
              </a:rPr>
              <a:t>5 Dependencies to other modules</a:t>
            </a:r>
          </a:p>
          <a:p>
            <a:r>
              <a:rPr lang="en-US" sz="1500" b="1" i="0" dirty="0">
                <a:solidFill>
                  <a:srgbClr val="000000"/>
                </a:solidFill>
                <a:effectLst/>
                <a:latin typeface="Arial" panose="020B0604020202020204" pitchFamily="34" charset="0"/>
              </a:rPr>
              <a:t>Module MCU </a:t>
            </a:r>
            <a:r>
              <a:rPr lang="en-US" sz="1500" b="0" i="0" dirty="0">
                <a:solidFill>
                  <a:srgbClr val="000000"/>
                </a:solidFill>
                <a:effectLst/>
                <a:latin typeface="Arial" panose="020B0604020202020204" pitchFamily="34" charset="0"/>
              </a:rPr>
              <a:t>[10]</a:t>
            </a:r>
          </a:p>
          <a:p>
            <a:r>
              <a:rPr lang="en-US" sz="1500" b="0" i="0" dirty="0">
                <a:solidFill>
                  <a:srgbClr val="000000"/>
                </a:solidFill>
                <a:effectLst/>
                <a:latin typeface="Arial" panose="020B0604020202020204" pitchFamily="34" charset="0"/>
              </a:rPr>
              <a:t>The hardware of the internal LIN hardware unit depends on the system clock, </a:t>
            </a:r>
            <a:r>
              <a:rPr lang="en-US" sz="1500" b="0" i="0" dirty="0" err="1">
                <a:solidFill>
                  <a:srgbClr val="000000"/>
                </a:solidFill>
                <a:effectLst/>
                <a:latin typeface="Arial" panose="020B0604020202020204" pitchFamily="34" charset="0"/>
              </a:rPr>
              <a:t>prescaler</a:t>
            </a:r>
            <a:r>
              <a:rPr lang="en-US" sz="1500" b="0" i="0" dirty="0">
                <a:solidFill>
                  <a:srgbClr val="000000"/>
                </a:solidFill>
                <a:effectLst/>
                <a:latin typeface="Arial" panose="020B0604020202020204" pitchFamily="34" charset="0"/>
              </a:rPr>
              <a:t>(s) and PLL. Hence, the length of the LIN bit timing depends on the clock settings made in module </a:t>
            </a:r>
            <a:r>
              <a:rPr lang="en-US" sz="1500" b="0" i="0" dirty="0">
                <a:solidFill>
                  <a:srgbClr val="0000FF"/>
                </a:solidFill>
                <a:effectLst/>
                <a:latin typeface="Arial" panose="020B0604020202020204" pitchFamily="34" charset="0"/>
              </a:rPr>
              <a:t>MCU</a:t>
            </a:r>
            <a:r>
              <a:rPr lang="en-US" sz="1500" b="0" i="0" dirty="0">
                <a:solidFill>
                  <a:srgbClr val="000000"/>
                </a:solidFill>
                <a:effectLst/>
                <a:latin typeface="Arial" panose="020B0604020202020204" pitchFamily="34" charset="0"/>
              </a:rPr>
              <a:t>.</a:t>
            </a:r>
          </a:p>
          <a:p>
            <a:r>
              <a:rPr lang="en-US" sz="1500" b="0" i="0" dirty="0">
                <a:solidFill>
                  <a:srgbClr val="000000"/>
                </a:solidFill>
                <a:effectLst/>
                <a:latin typeface="Arial" panose="020B0604020202020204" pitchFamily="34" charset="0"/>
              </a:rPr>
              <a:t>The LIN driver module will not take care of setting the registers that configure the clock, </a:t>
            </a:r>
            <a:r>
              <a:rPr lang="en-US" sz="1500" b="0" i="0" dirty="0" err="1">
                <a:solidFill>
                  <a:srgbClr val="000000"/>
                </a:solidFill>
                <a:effectLst/>
                <a:latin typeface="Arial" panose="020B0604020202020204" pitchFamily="34" charset="0"/>
              </a:rPr>
              <a:t>prescaler</a:t>
            </a:r>
            <a:r>
              <a:rPr lang="en-US" sz="1500" b="0" i="0" dirty="0">
                <a:solidFill>
                  <a:srgbClr val="000000"/>
                </a:solidFill>
                <a:effectLst/>
                <a:latin typeface="Arial" panose="020B0604020202020204" pitchFamily="34" charset="0"/>
              </a:rPr>
              <a:t>(s) and PLL (e.g. switching on/off the PLL) in its </a:t>
            </a:r>
            <a:r>
              <a:rPr lang="en-US" sz="1500" b="0" i="0" dirty="0" err="1">
                <a:solidFill>
                  <a:srgbClr val="000000"/>
                </a:solidFill>
                <a:effectLst/>
                <a:latin typeface="Arial" panose="020B0604020202020204" pitchFamily="34" charset="0"/>
              </a:rPr>
              <a:t>init</a:t>
            </a:r>
            <a:r>
              <a:rPr lang="en-US" sz="1500" b="0" i="0" dirty="0">
                <a:solidFill>
                  <a:srgbClr val="000000"/>
                </a:solidFill>
                <a:effectLst/>
                <a:latin typeface="Arial" panose="020B0604020202020204" pitchFamily="34" charset="0"/>
              </a:rPr>
              <a:t> functions. The MCU module must do this.</a:t>
            </a:r>
          </a:p>
          <a:p>
            <a:r>
              <a:rPr lang="en-US" sz="1500" b="1" i="0" dirty="0">
                <a:solidFill>
                  <a:srgbClr val="000000"/>
                </a:solidFill>
                <a:effectLst/>
                <a:latin typeface="Arial" panose="020B0604020202020204" pitchFamily="34" charset="0"/>
              </a:rPr>
              <a:t>Module Port</a:t>
            </a:r>
          </a:p>
          <a:p>
            <a:r>
              <a:rPr lang="en-US" sz="1500" b="0" i="0" dirty="0">
                <a:solidFill>
                  <a:srgbClr val="000000"/>
                </a:solidFill>
                <a:effectLst/>
                <a:latin typeface="Arial" panose="020B0604020202020204" pitchFamily="34" charset="0"/>
              </a:rPr>
              <a:t>The Port driver configures the port pins used for the LIN driver as input or output. Hence, the Port driver has to be initialized prior to the use of LIN functions. Otherwise, LIN driver functions will exhibit undefined behavior.</a:t>
            </a:r>
          </a:p>
          <a:p>
            <a:r>
              <a:rPr lang="en-US" sz="1500" b="1" i="0" dirty="0">
                <a:solidFill>
                  <a:srgbClr val="000000"/>
                </a:solidFill>
                <a:effectLst/>
                <a:latin typeface="Arial" panose="020B0604020202020204" pitchFamily="34" charset="0"/>
              </a:rPr>
              <a:t>Module DET (Default Error Tracer) </a:t>
            </a:r>
            <a:r>
              <a:rPr lang="en-US" sz="1500" b="0" i="0" dirty="0">
                <a:solidFill>
                  <a:srgbClr val="000000"/>
                </a:solidFill>
                <a:effectLst/>
                <a:latin typeface="Arial" panose="020B0604020202020204" pitchFamily="34" charset="0"/>
              </a:rPr>
              <a:t>[5]</a:t>
            </a:r>
          </a:p>
          <a:p>
            <a:r>
              <a:rPr lang="en-US" sz="1500" b="0" i="0" dirty="0">
                <a:solidFill>
                  <a:srgbClr val="000000"/>
                </a:solidFill>
                <a:effectLst/>
                <a:latin typeface="Arial" panose="020B0604020202020204" pitchFamily="34" charset="0"/>
              </a:rPr>
              <a:t>In development mode, the Lin module reports development error through the </a:t>
            </a:r>
            <a:r>
              <a:rPr lang="en-US" sz="1500" b="0" i="0" dirty="0" err="1">
                <a:solidFill>
                  <a:srgbClr val="000000"/>
                </a:solidFill>
                <a:effectLst/>
                <a:latin typeface="Arial" panose="020B0604020202020204" pitchFamily="34" charset="0"/>
              </a:rPr>
              <a:t>Det_ReportError</a:t>
            </a:r>
            <a:r>
              <a:rPr lang="en-US" sz="1500" b="0" i="0" dirty="0">
                <a:solidFill>
                  <a:srgbClr val="000000"/>
                </a:solidFill>
                <a:effectLst/>
                <a:latin typeface="Arial" panose="020B0604020202020204" pitchFamily="34" charset="0"/>
              </a:rPr>
              <a:t> function of module </a:t>
            </a:r>
            <a:r>
              <a:rPr lang="en-US" sz="1500" b="0" i="0" dirty="0">
                <a:solidFill>
                  <a:srgbClr val="0000FF"/>
                </a:solidFill>
                <a:effectLst/>
                <a:latin typeface="Arial" panose="020B0604020202020204" pitchFamily="34" charset="0"/>
              </a:rPr>
              <a:t>DET</a:t>
            </a:r>
            <a:r>
              <a:rPr lang="en-US" sz="1500" b="0" i="0" dirty="0">
                <a:solidFill>
                  <a:srgbClr val="000000"/>
                </a:solidFill>
                <a:effectLst/>
                <a:latin typeface="Arial" panose="020B0604020202020204" pitchFamily="34" charset="0"/>
              </a:rPr>
              <a:t>. (see </a:t>
            </a:r>
            <a:r>
              <a:rPr lang="en-US" sz="1500" b="0" i="0" dirty="0">
                <a:solidFill>
                  <a:srgbClr val="0000FF"/>
                </a:solidFill>
                <a:effectLst/>
                <a:latin typeface="Arial" panose="020B0604020202020204" pitchFamily="34" charset="0"/>
              </a:rPr>
              <a:t>SWS_Lin_00048</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Module DEM (Diagnostic Event Manager) </a:t>
            </a:r>
            <a:r>
              <a:rPr lang="en-US" sz="1500" b="0" i="0" dirty="0">
                <a:solidFill>
                  <a:srgbClr val="000000"/>
                </a:solidFill>
                <a:effectLst/>
                <a:latin typeface="Arial" panose="020B0604020202020204" pitchFamily="34" charset="0"/>
              </a:rPr>
              <a:t>[11]</a:t>
            </a:r>
          </a:p>
          <a:p>
            <a:r>
              <a:rPr lang="en-US" sz="1500" b="0" i="0" dirty="0">
                <a:solidFill>
                  <a:srgbClr val="000000"/>
                </a:solidFill>
                <a:effectLst/>
                <a:latin typeface="Arial" panose="020B0604020202020204" pitchFamily="34" charset="0"/>
              </a:rPr>
              <a:t>The Lin module reports production errors to the Diagnostic Event Manager. (see </a:t>
            </a:r>
            <a:r>
              <a:rPr lang="en-US" sz="1500" b="0" i="0" dirty="0">
                <a:solidFill>
                  <a:srgbClr val="0000FF"/>
                </a:solidFill>
                <a:effectLst/>
                <a:latin typeface="Arial" panose="020B0604020202020204" pitchFamily="34" charset="0"/>
              </a:rPr>
              <a:t>SWS_Lin_00058</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OS (Operating System)</a:t>
            </a:r>
          </a:p>
          <a:p>
            <a:r>
              <a:rPr lang="en-US" sz="1500" b="0" i="0" dirty="0">
                <a:solidFill>
                  <a:srgbClr val="000000"/>
                </a:solidFill>
                <a:effectLst/>
                <a:latin typeface="Arial" panose="020B0604020202020204" pitchFamily="34" charset="0"/>
              </a:rPr>
              <a:t>The LIN driver uses interrupts and therefore there is a dependency on the OS, which configures the interrupt sources.</a:t>
            </a:r>
          </a:p>
          <a:p>
            <a:r>
              <a:rPr lang="en-US" sz="1500" b="1" i="0" dirty="0">
                <a:solidFill>
                  <a:srgbClr val="000000"/>
                </a:solidFill>
                <a:effectLst/>
                <a:latin typeface="Arial" panose="020B0604020202020204" pitchFamily="34" charset="0"/>
              </a:rPr>
              <a:t>LIN driver Users</a:t>
            </a:r>
          </a:p>
          <a:p>
            <a:r>
              <a:rPr lang="en-US" sz="1500" b="0" i="0" dirty="0">
                <a:solidFill>
                  <a:srgbClr val="000000"/>
                </a:solidFill>
                <a:effectLst/>
                <a:latin typeface="Arial" panose="020B0604020202020204" pitchFamily="34" charset="0"/>
              </a:rPr>
              <a:t>The LIN Interface (specified by [8]) is the only user of the LIN driver services.</a:t>
            </a:r>
            <a:r>
              <a:rPr lang="en-US" sz="1500" dirty="0"/>
              <a:t> </a:t>
            </a:r>
            <a:br>
              <a:rPr lang="en-US" sz="1500" dirty="0"/>
            </a:br>
            <a:endParaRPr lang="en-US" sz="1500" dirty="0"/>
          </a:p>
        </p:txBody>
      </p:sp>
    </p:spTree>
    <p:extLst>
      <p:ext uri="{BB962C8B-B14F-4D97-AF65-F5344CB8AC3E}">
        <p14:creationId xmlns:p14="http://schemas.microsoft.com/office/powerpoint/2010/main" val="338178515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26022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2616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10149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13847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77542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9999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2330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96117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80314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85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DBF931-78B3-9F8C-64C0-01B2DC7310F4}"/>
              </a:ext>
            </a:extLst>
          </p:cNvPr>
          <p:cNvSpPr txBox="1"/>
          <p:nvPr/>
        </p:nvSpPr>
        <p:spPr>
          <a:xfrm>
            <a:off x="521109" y="359195"/>
            <a:ext cx="11395587" cy="2616101"/>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1.2 Architectural overview</a:t>
            </a:r>
          </a:p>
          <a:p>
            <a:r>
              <a:rPr lang="en-US" sz="1800" b="0" i="0" dirty="0">
                <a:solidFill>
                  <a:srgbClr val="000000"/>
                </a:solidFill>
                <a:effectLst/>
                <a:latin typeface="Arial" panose="020B0604020202020204" pitchFamily="34" charset="0"/>
              </a:rPr>
              <a:t>The LIN driver is part of the microcontroller abstraction layer (MCAL), performs the hardware access and offers a hardware independent API to the upper layer. The only upper layer, which has access to the LIN driver, is the LIN Interface.</a:t>
            </a:r>
          </a:p>
          <a:p>
            <a:r>
              <a:rPr lang="en-US" sz="1800" b="0" i="0" dirty="0">
                <a:solidFill>
                  <a:srgbClr val="000000"/>
                </a:solidFill>
                <a:effectLst/>
                <a:latin typeface="Arial" panose="020B0604020202020204" pitchFamily="34" charset="0"/>
              </a:rPr>
              <a:t>A LIN driver can support more than one channel. This means that the LIN driver can handle one or more LIN channels as long as they are belonging to the same LIN hardware unit.</a:t>
            </a:r>
          </a:p>
          <a:p>
            <a:r>
              <a:rPr lang="en-US" sz="1800" b="0" i="0" dirty="0">
                <a:solidFill>
                  <a:srgbClr val="000000"/>
                </a:solidFill>
                <a:effectLst/>
                <a:latin typeface="Arial" panose="020B0604020202020204" pitchFamily="34" charset="0"/>
              </a:rPr>
              <a:t>In the example below three different LIN drivers are connected to the LIN interface. However, one LIN driver is the most common configuration.</a:t>
            </a:r>
            <a:r>
              <a:rPr lang="en-US" dirty="0"/>
              <a:t> </a:t>
            </a:r>
            <a:br>
              <a:rPr lang="en-US" dirty="0"/>
            </a:br>
            <a:endParaRPr lang="en-US" dirty="0"/>
          </a:p>
        </p:txBody>
      </p:sp>
      <p:sp>
        <p:nvSpPr>
          <p:cNvPr id="9" name="TextBox 8">
            <a:extLst>
              <a:ext uri="{FF2B5EF4-FFF2-40B4-BE49-F238E27FC236}">
                <a16:creationId xmlns:a16="http://schemas.microsoft.com/office/drawing/2014/main" id="{57B888EA-4407-5DB1-B118-E5AF7E8394C6}"/>
              </a:ext>
            </a:extLst>
          </p:cNvPr>
          <p:cNvSpPr txBox="1"/>
          <p:nvPr/>
        </p:nvSpPr>
        <p:spPr>
          <a:xfrm>
            <a:off x="521109" y="2796710"/>
            <a:ext cx="11257936" cy="1754326"/>
          </a:xfrm>
          <a:prstGeom prst="rect">
            <a:avLst/>
          </a:prstGeom>
          <a:noFill/>
        </p:spPr>
        <p:txBody>
          <a:bodyPr wrap="square">
            <a:spAutoFit/>
          </a:bodyPr>
          <a:lstStyle/>
          <a:p>
            <a:r>
              <a:rPr lang="vi-VN" dirty="0"/>
              <a:t>1.2 Tổng quan kiến trúc Driver LIN là một phần của lớp trừu tượng vi điều khiển (MCAL), thực hiện truy cập phần cứng và cung cấp API độc lập với phần cứng cho lớp trên. Lớp trên duy nhất có quyền truy cập vào driver LIN là Giao diện LIN. </a:t>
            </a:r>
            <a:br>
              <a:rPr lang="vi-VN" dirty="0"/>
            </a:br>
            <a:r>
              <a:rPr lang="vi-VN" dirty="0"/>
              <a:t>Một driver LIN có thể hỗ trợ nhiều kênh, có nghĩa là driver này có thể xử lý một hoặc nhiều kênh LIN miễn là chúng thuộc cùng một đơn vị phần cứng LIN. Trong ví dụ dưới đây, ba driver LIN khác nhau được kết nối với giao diện LIN. Tuy nhiên, một driver LIN là cấu hình phổ biến nhất.</a:t>
            </a:r>
            <a:endParaRPr lang="en-US" dirty="0"/>
          </a:p>
        </p:txBody>
      </p:sp>
    </p:spTree>
    <p:extLst>
      <p:ext uri="{BB962C8B-B14F-4D97-AF65-F5344CB8AC3E}">
        <p14:creationId xmlns:p14="http://schemas.microsoft.com/office/powerpoint/2010/main" val="367250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492DAF-5AD7-DA40-2B27-DE19550722B8}"/>
              </a:ext>
            </a:extLst>
          </p:cNvPr>
          <p:cNvSpPr txBox="1"/>
          <p:nvPr/>
        </p:nvSpPr>
        <p:spPr>
          <a:xfrm>
            <a:off x="1148080" y="944880"/>
            <a:ext cx="10698480" cy="4247317"/>
          </a:xfrm>
          <a:prstGeom prst="rect">
            <a:avLst/>
          </a:prstGeom>
          <a:noFill/>
        </p:spPr>
        <p:txBody>
          <a:bodyPr wrap="square">
            <a:spAutoFit/>
          </a:bodyPr>
          <a:lstStyle/>
          <a:p>
            <a:r>
              <a:rPr lang="vi-VN" sz="1500" b="1" dirty="0"/>
              <a:t>5. Các phụ thuộc vào các module khác</a:t>
            </a:r>
          </a:p>
          <a:p>
            <a:r>
              <a:rPr lang="vi-VN" sz="1500" b="1" dirty="0"/>
              <a:t>Module MCU [10]</a:t>
            </a:r>
            <a:br>
              <a:rPr lang="vi-VN" sz="1500" dirty="0"/>
            </a:br>
            <a:r>
              <a:rPr lang="vi-VN" sz="1500" dirty="0"/>
              <a:t>Phần cứng của đơn vị LIN nội bộ phụ thuộc vào đồng hồ hệ thống, bộ chia tần (prescaler) và PLL. Do đó, độ dài của thời gian bit LIN phụ thuộc vào cài đặt đồng hồ được thực hiện trong module MCU.</a:t>
            </a:r>
            <a:br>
              <a:rPr lang="vi-VN" sz="1500" dirty="0"/>
            </a:br>
            <a:r>
              <a:rPr lang="vi-VN" sz="1500" dirty="0"/>
              <a:t>Module driver LIN sẽ không thực hiện việc thiết lập các thanh ghi cấu hình đồng hồ, bộ chia tần và PLL (ví dụ: bật/tắt PLL) trong các hàm khởi tạo của nó. Module MCU phải thực hiện điều này.</a:t>
            </a:r>
          </a:p>
          <a:p>
            <a:r>
              <a:rPr lang="vi-VN" sz="1500" b="1" dirty="0"/>
              <a:t>Module Port</a:t>
            </a:r>
            <a:br>
              <a:rPr lang="vi-VN" sz="1500" dirty="0"/>
            </a:br>
            <a:r>
              <a:rPr lang="vi-VN" sz="1500" dirty="0"/>
              <a:t>Driver Port cấu hình các chân cổng được sử dụng cho driver LIN thành đầu vào hoặc đầu ra. Do đó, driver Port phải được khởi tạo trước khi sử dụng các chức năng LIN. Nếu không, các hàm driver LIN sẽ thể hiện hành vi không xác định.</a:t>
            </a:r>
          </a:p>
          <a:p>
            <a:r>
              <a:rPr lang="vi-VN" sz="1500" b="1" dirty="0"/>
              <a:t>Module DET (Default Error Tracer) [5]</a:t>
            </a:r>
            <a:br>
              <a:rPr lang="vi-VN" sz="1500" dirty="0"/>
            </a:br>
            <a:r>
              <a:rPr lang="vi-VN" sz="1500" dirty="0"/>
              <a:t>Trong chế độ phát triển, module LIN báo cáo lỗi phát triển thông qua hàm Det_ReportError của module DET (xem SWS_Lin_00048).</a:t>
            </a:r>
          </a:p>
          <a:p>
            <a:r>
              <a:rPr lang="vi-VN" sz="1500" b="1" dirty="0"/>
              <a:t>Module DEM (Diagnostic Event Manager) [11]</a:t>
            </a:r>
            <a:br>
              <a:rPr lang="vi-VN" sz="1500" dirty="0"/>
            </a:br>
            <a:r>
              <a:rPr lang="vi-VN" sz="1500" dirty="0"/>
              <a:t>Module LIN báo cáo lỗi sản xuất cho Quản lý Sự kiện Chẩn đoán (Diagnostic Event Manager) (xem SWS_Lin_00058).</a:t>
            </a:r>
          </a:p>
          <a:p>
            <a:r>
              <a:rPr lang="vi-VN" sz="1500" b="1" dirty="0"/>
              <a:t>OS (Hệ điều hành)</a:t>
            </a:r>
            <a:br>
              <a:rPr lang="vi-VN" sz="1500" dirty="0"/>
            </a:br>
            <a:r>
              <a:rPr lang="vi-VN" sz="1500" dirty="0"/>
              <a:t>Driver LIN sử dụng các ngắt và do đó có sự phụ thuộc vào hệ điều hành, cái mà cấu hình các nguồn ngắt.</a:t>
            </a:r>
          </a:p>
          <a:p>
            <a:r>
              <a:rPr lang="vi-VN" sz="1500" b="1" dirty="0"/>
              <a:t>Người dùng driver LIN</a:t>
            </a:r>
            <a:br>
              <a:rPr lang="vi-VN" sz="1500" dirty="0"/>
            </a:br>
            <a:r>
              <a:rPr lang="vi-VN" sz="1500" dirty="0"/>
              <a:t>Giao diện LIN (được xác định bởi [8]) là người dùng duy nhất của các dịch vụ driver LIN.</a:t>
            </a:r>
          </a:p>
        </p:txBody>
      </p:sp>
    </p:spTree>
    <p:extLst>
      <p:ext uri="{BB962C8B-B14F-4D97-AF65-F5344CB8AC3E}">
        <p14:creationId xmlns:p14="http://schemas.microsoft.com/office/powerpoint/2010/main" val="11326280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71135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4122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8013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30658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0274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03481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64895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32615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64752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7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645C0-9F49-5998-4B61-4A229C0EF1BF}"/>
              </a:ext>
            </a:extLst>
          </p:cNvPr>
          <p:cNvSpPr txBox="1"/>
          <p:nvPr/>
        </p:nvSpPr>
        <p:spPr>
          <a:xfrm>
            <a:off x="924560" y="817364"/>
            <a:ext cx="8788400" cy="4555093"/>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5.1 File structure</a:t>
            </a:r>
          </a:p>
          <a:p>
            <a:r>
              <a:rPr lang="en-US" sz="1800" b="1" i="0" dirty="0">
                <a:solidFill>
                  <a:srgbClr val="000000"/>
                </a:solidFill>
                <a:effectLst/>
                <a:latin typeface="Arial" panose="020B0604020202020204" pitchFamily="34" charset="0"/>
              </a:rPr>
              <a:t>5.1.1 Code file structure</a:t>
            </a:r>
            <a:endParaRPr lang="vi-VN" sz="1800" b="1" i="0" dirty="0">
              <a:solidFill>
                <a:srgbClr val="000000"/>
              </a:solidFill>
              <a:effectLst/>
              <a:latin typeface="Arial" panose="020B0604020202020204" pitchFamily="34" charset="0"/>
            </a:endParaRPr>
          </a:p>
          <a:p>
            <a:endParaRPr lang="en-US" sz="1800" b="1" i="0" dirty="0">
              <a:solidFill>
                <a:srgbClr val="000000"/>
              </a:solidFill>
              <a:effectLst/>
              <a:latin typeface="Arial" panose="020B0604020202020204" pitchFamily="34" charset="0"/>
            </a:endParaRPr>
          </a:p>
          <a:p>
            <a:r>
              <a:rPr lang="en-US" sz="1800" b="0" i="0" dirty="0">
                <a:solidFill>
                  <a:srgbClr val="000000"/>
                </a:solidFill>
                <a:effectLst/>
                <a:latin typeface="Arial" panose="020B0604020202020204" pitchFamily="34" charset="0"/>
              </a:rPr>
              <a:t>[</a:t>
            </a:r>
            <a:r>
              <a:rPr lang="en-US" sz="1800" b="1" i="0" dirty="0">
                <a:solidFill>
                  <a:srgbClr val="000000"/>
                </a:solidFill>
                <a:effectLst/>
                <a:latin typeface="Arial" panose="020B0604020202020204" pitchFamily="34" charset="0"/>
              </a:rPr>
              <a:t>SWS_Lin_00268</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code file structure shall not be defined within this specification.</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1" i="0" dirty="0">
                <a:solidFill>
                  <a:srgbClr val="000000"/>
                </a:solidFill>
                <a:effectLst/>
                <a:latin typeface="Arial" panose="020B0604020202020204" pitchFamily="34" charset="0"/>
              </a:rPr>
              <a:t>5.1.2 Header file structure</a:t>
            </a:r>
          </a:p>
          <a:p>
            <a:r>
              <a:rPr lang="en-US" sz="1800" b="1" i="0" dirty="0">
                <a:solidFill>
                  <a:srgbClr val="000000"/>
                </a:solidFill>
                <a:effectLst/>
                <a:latin typeface="Arial" panose="020B0604020202020204" pitchFamily="34" charset="0"/>
              </a:rPr>
              <a:t>[SWS_Lin_00054]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file </a:t>
            </a:r>
            <a:r>
              <a:rPr lang="en-US" sz="1800" b="0" i="0" dirty="0" err="1">
                <a:solidFill>
                  <a:srgbClr val="000000"/>
                </a:solidFill>
                <a:effectLst/>
                <a:latin typeface="Courier New" panose="02070309020205020404" pitchFamily="49" charset="0"/>
              </a:rPr>
              <a:t>Lin.h</a:t>
            </a:r>
            <a:r>
              <a:rPr lang="en-US" sz="1800" b="0" i="0" dirty="0">
                <a:solidFill>
                  <a:srgbClr val="000000"/>
                </a:solidFill>
                <a:effectLst/>
                <a:latin typeface="Courier New" panose="02070309020205020404" pitchFamily="49" charset="0"/>
              </a:rPr>
              <a:t> </a:t>
            </a:r>
            <a:r>
              <a:rPr lang="en-US" sz="1800" b="0" i="0" dirty="0">
                <a:solidFill>
                  <a:srgbClr val="000000"/>
                </a:solidFill>
                <a:effectLst/>
                <a:latin typeface="Arial" panose="020B0604020202020204" pitchFamily="34" charset="0"/>
              </a:rPr>
              <a:t>only contains external declarations of constants, global data, type definitions and services that are specified in the LIN driver SWS.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(SRS_BSW_00302)</a:t>
            </a:r>
            <a:endParaRPr lang="vi-VN" sz="1800" b="0" i="0" dirty="0">
              <a:solidFill>
                <a:srgbClr val="000000"/>
              </a:solidFill>
              <a:effectLst/>
              <a:latin typeface="Arial" panose="020B0604020202020204" pitchFamily="34" charset="0"/>
            </a:endParaRPr>
          </a:p>
          <a:p>
            <a:endParaRPr lang="en-US" dirty="0"/>
          </a:p>
          <a:p>
            <a:r>
              <a:rPr lang="en-US" sz="1800" b="0" i="0" dirty="0">
                <a:solidFill>
                  <a:srgbClr val="000000"/>
                </a:solidFill>
                <a:effectLst/>
                <a:latin typeface="Arial" panose="020B0604020202020204" pitchFamily="34" charset="0"/>
              </a:rPr>
              <a:t>Specification of LIN Driver AUTOSAR CP Release 4.4.0</a:t>
            </a:r>
          </a:p>
          <a:p>
            <a:r>
              <a:rPr lang="en-US" sz="1800" b="1" i="0" dirty="0">
                <a:solidFill>
                  <a:srgbClr val="000000"/>
                </a:solidFill>
                <a:effectLst/>
                <a:latin typeface="Arial" panose="020B0604020202020204" pitchFamily="34" charset="0"/>
              </a:rPr>
              <a:t>[SWS_Lin_00207]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Constants, global data types and functions that are only used by LIN driver internally, are declared in </a:t>
            </a:r>
            <a:r>
              <a:rPr lang="en-US" sz="1800" b="0" i="0" dirty="0" err="1">
                <a:solidFill>
                  <a:srgbClr val="000000"/>
                </a:solidFill>
                <a:effectLst/>
                <a:latin typeface="Courier New" panose="02070309020205020404" pitchFamily="49" charset="0"/>
              </a:rPr>
              <a:t>Lin.c</a:t>
            </a:r>
            <a:r>
              <a:rPr lang="en-US" sz="1200" b="0" i="0" dirty="0">
                <a:solidFill>
                  <a:srgbClr val="000000"/>
                </a:solidFill>
                <a:effectLst/>
                <a:latin typeface="Arial" panose="020B0604020202020204" pitchFamily="34" charset="0"/>
              </a:rPr>
              <a:t>.</a:t>
            </a:r>
            <a:r>
              <a:rPr lang="en-US" sz="12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endParaRPr lang="vi-VN" dirty="0"/>
          </a:p>
          <a:p>
            <a:br>
              <a:rPr lang="en-US" dirty="0"/>
            </a:br>
            <a:endParaRPr lang="en-US" dirty="0"/>
          </a:p>
        </p:txBody>
      </p:sp>
    </p:spTree>
    <p:extLst>
      <p:ext uri="{BB962C8B-B14F-4D97-AF65-F5344CB8AC3E}">
        <p14:creationId xmlns:p14="http://schemas.microsoft.com/office/powerpoint/2010/main" val="4489822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82074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57895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2073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394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61428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5246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1696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24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01485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48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88E69-4078-DB25-B650-BAF93F01053A}"/>
              </a:ext>
            </a:extLst>
          </p:cNvPr>
          <p:cNvSpPr txBox="1"/>
          <p:nvPr/>
        </p:nvSpPr>
        <p:spPr>
          <a:xfrm>
            <a:off x="782320" y="203200"/>
            <a:ext cx="8361680" cy="2862322"/>
          </a:xfrm>
          <a:prstGeom prst="rect">
            <a:avLst/>
          </a:prstGeom>
          <a:noFill/>
        </p:spPr>
        <p:txBody>
          <a:bodyPr wrap="square">
            <a:spAutoFit/>
          </a:bodyPr>
          <a:lstStyle/>
          <a:p>
            <a:r>
              <a:rPr lang="vi-VN" b="1" dirty="0"/>
              <a:t>5.1 Cấu trúc tệp</a:t>
            </a:r>
          </a:p>
          <a:p>
            <a:r>
              <a:rPr lang="vi-VN" b="1" dirty="0"/>
              <a:t>5.1.1 Cấu trúc tệp mã</a:t>
            </a:r>
          </a:p>
          <a:p>
            <a:r>
              <a:rPr lang="vi-VN" dirty="0"/>
              <a:t>[SWS_Lin_00268] ⌈ Cấu trúc tệp mã sẽ không được định nghĩa trong thông số này. ⌋ ()</a:t>
            </a:r>
          </a:p>
          <a:p>
            <a:r>
              <a:rPr lang="vi-VN" b="1" dirty="0"/>
              <a:t>5.1.2 Cấu trúc tệp tiêu đề</a:t>
            </a:r>
          </a:p>
          <a:p>
            <a:r>
              <a:rPr lang="vi-VN" dirty="0"/>
              <a:t>[SWS_Lin_00054] ⌈ Tệp Lin.h chỉ chứa các khai báo bên ngoài về hằng số, dữ liệu toàn cục, định nghĩa kiểu và dịch vụ được chỉ định trong SWS driver LIN. ⌋ (SRS_BSW_00302)</a:t>
            </a:r>
          </a:p>
          <a:p>
            <a:r>
              <a:rPr lang="vi-VN" dirty="0"/>
              <a:t>[SWS_Lin_00207] ⌈ Các hằng số, kiểu dữ liệu toàn cục và hàm chỉ được sử dụng nội bộ bởi driver LIN được khai báo trong tệp Lin.c. ⌋ ()</a:t>
            </a:r>
          </a:p>
        </p:txBody>
      </p:sp>
    </p:spTree>
    <p:extLst>
      <p:ext uri="{BB962C8B-B14F-4D97-AF65-F5344CB8AC3E}">
        <p14:creationId xmlns:p14="http://schemas.microsoft.com/office/powerpoint/2010/main" val="231426309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08659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45184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060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53562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01644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923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6968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1002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885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50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A3695C-29C1-A40F-827D-5082CB55DF94}"/>
              </a:ext>
            </a:extLst>
          </p:cNvPr>
          <p:cNvSpPr txBox="1"/>
          <p:nvPr/>
        </p:nvSpPr>
        <p:spPr>
          <a:xfrm>
            <a:off x="548640" y="223520"/>
            <a:ext cx="11277600" cy="3508653"/>
          </a:xfrm>
          <a:prstGeom prst="rect">
            <a:avLst/>
          </a:prstGeom>
          <a:noFill/>
        </p:spPr>
        <p:txBody>
          <a:bodyPr wrap="square">
            <a:spAutoFit/>
          </a:bodyPr>
          <a:lstStyle/>
          <a:p>
            <a:r>
              <a:rPr lang="en-US" sz="2400" b="1" i="0" dirty="0">
                <a:solidFill>
                  <a:srgbClr val="000000"/>
                </a:solidFill>
                <a:effectLst/>
                <a:latin typeface="Arial" panose="020B0604020202020204" pitchFamily="34" charset="0"/>
              </a:rPr>
              <a:t>7 Functional specification</a:t>
            </a:r>
          </a:p>
          <a:p>
            <a:r>
              <a:rPr lang="en-US" sz="1800" b="0" i="0" dirty="0">
                <a:solidFill>
                  <a:srgbClr val="000000"/>
                </a:solidFill>
                <a:effectLst/>
                <a:latin typeface="Arial" panose="020B0604020202020204" pitchFamily="34" charset="0"/>
              </a:rPr>
              <a:t>The LIN driver module is required to manage the hardware dependent aspects of communication via any LIN cluster attached to the node the driver resides in.</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0" i="0" dirty="0">
                <a:solidFill>
                  <a:srgbClr val="000000"/>
                </a:solidFill>
                <a:effectLst/>
                <a:latin typeface="Arial" panose="020B0604020202020204" pitchFamily="34" charset="0"/>
              </a:rPr>
              <a:t>This includes accepting header data for transmission onto the bus, response frame data to transmit, the retrieval of header information and of response frame data intended for the node.</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0" i="0" dirty="0">
                <a:solidFill>
                  <a:srgbClr val="000000"/>
                </a:solidFill>
                <a:effectLst/>
                <a:latin typeface="Arial" panose="020B0604020202020204" pitchFamily="34" charset="0"/>
              </a:rPr>
              <a:t>The need for sleep mode management of both the node and of the cluster exists. This implies the ability to detect and generate a ‘wake-up’ pulse as defined in the ISO 17987 specifications. If the underlying hardware supports a low-power mode then entering and exiting from that state is included.</a:t>
            </a:r>
            <a:r>
              <a:rPr lang="en-US" dirty="0"/>
              <a:t> </a:t>
            </a:r>
            <a:endParaRPr lang="vi-VN" dirty="0"/>
          </a:p>
          <a:p>
            <a:br>
              <a:rPr lang="en-US" dirty="0"/>
            </a:br>
            <a:endParaRPr lang="en-US" dirty="0"/>
          </a:p>
        </p:txBody>
      </p:sp>
    </p:spTree>
    <p:extLst>
      <p:ext uri="{BB962C8B-B14F-4D97-AF65-F5344CB8AC3E}">
        <p14:creationId xmlns:p14="http://schemas.microsoft.com/office/powerpoint/2010/main" val="209591076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54976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21327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8463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591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06390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233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32997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064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0015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03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F3B63-A626-0EF8-F264-76C77F1639B2}"/>
              </a:ext>
            </a:extLst>
          </p:cNvPr>
          <p:cNvSpPr txBox="1"/>
          <p:nvPr/>
        </p:nvSpPr>
        <p:spPr>
          <a:xfrm>
            <a:off x="568960" y="375920"/>
            <a:ext cx="10932160" cy="2585323"/>
          </a:xfrm>
          <a:prstGeom prst="rect">
            <a:avLst/>
          </a:prstGeom>
          <a:noFill/>
        </p:spPr>
        <p:txBody>
          <a:bodyPr wrap="square">
            <a:spAutoFit/>
          </a:bodyPr>
          <a:lstStyle/>
          <a:p>
            <a:r>
              <a:rPr lang="vi-VN" b="1" dirty="0"/>
              <a:t>7 Đặc tả chức năng</a:t>
            </a:r>
          </a:p>
          <a:p>
            <a:r>
              <a:rPr lang="vi-VN" dirty="0"/>
              <a:t>Mô-đun driver LIN có trách nhiệm quản lý các khía cạnh phụ thuộc phần cứng của giao tiếp qua bất kỳ cụm LIN nào được gắn vào nút mà driver này cư trú. Điều này bao gồm việc chấp nhận dữ liệu tiêu đề để truyền tải lên bus, dữ liệu khung phản hồi để truyền tải, và truy xuất thông tin tiêu đề cùng dữ liệu khung phản hồi dành cho nút.</a:t>
            </a:r>
          </a:p>
          <a:p>
            <a:endParaRPr lang="vi-VN" dirty="0"/>
          </a:p>
          <a:p>
            <a:r>
              <a:rPr lang="vi-VN" dirty="0"/>
              <a:t>Cũng cần quản lý chế độ ngủ cho cả nút và cụm, có nghĩa là khả năng phát hiện và tạo xung “thức tỉnh” như được định nghĩa trong các tiêu chuẩn ISO 17987. Nếu phần cứng hỗ trợ chế độ tiết kiệm năng lượng, thì việc vào và ra khỏi trạng thái đó cũng sẽ được bao gồm.</a:t>
            </a:r>
          </a:p>
        </p:txBody>
      </p:sp>
    </p:spTree>
    <p:extLst>
      <p:ext uri="{BB962C8B-B14F-4D97-AF65-F5344CB8AC3E}">
        <p14:creationId xmlns:p14="http://schemas.microsoft.com/office/powerpoint/2010/main" val="28690313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26328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6824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0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018BE4-4445-29E3-C873-48B6CB7A2F4C}"/>
              </a:ext>
            </a:extLst>
          </p:cNvPr>
          <p:cNvSpPr txBox="1"/>
          <p:nvPr/>
        </p:nvSpPr>
        <p:spPr>
          <a:xfrm>
            <a:off x="731520" y="1219200"/>
            <a:ext cx="8412480" cy="5109091"/>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7.1 General Requirements</a:t>
            </a:r>
          </a:p>
          <a:p>
            <a:r>
              <a:rPr lang="en-US" sz="1800" b="0" i="0" dirty="0">
                <a:solidFill>
                  <a:srgbClr val="000000"/>
                </a:solidFill>
                <a:effectLst/>
                <a:latin typeface="Arial" panose="020B0604020202020204" pitchFamily="34" charset="0"/>
              </a:rPr>
              <a:t>The Lin module is a Basic Software Module that has direct access to hardware resources.</a:t>
            </a:r>
          </a:p>
          <a:p>
            <a:r>
              <a:rPr lang="en-US" sz="1800" b="1" i="0" dirty="0">
                <a:solidFill>
                  <a:srgbClr val="000000"/>
                </a:solidFill>
                <a:effectLst/>
                <a:latin typeface="Arial" panose="020B0604020202020204" pitchFamily="34" charset="0"/>
              </a:rPr>
              <a:t>[SWS_Lin_00005]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 shall conform to the ISO 17987 specifications [16]. This applies to ISO 17987 LIN Master and Slave nodes.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(SRS_Lin_01576, SRS_Lin_01504, SRS_Lin_01577)</a:t>
            </a:r>
          </a:p>
          <a:p>
            <a:r>
              <a:rPr lang="en-US" sz="1800" b="1" i="0" dirty="0">
                <a:solidFill>
                  <a:srgbClr val="000000"/>
                </a:solidFill>
                <a:effectLst/>
                <a:latin typeface="Arial" panose="020B0604020202020204" pitchFamily="34" charset="0"/>
              </a:rPr>
              <a:t>[SWS_Lin_00055]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 shall fulfill all design and implementation guidelines as described in [3].</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(SRS_BSW_00306, SRS_BSW_00308, SRS_BSW_00309)</a:t>
            </a:r>
          </a:p>
          <a:p>
            <a:r>
              <a:rPr lang="en-US" sz="1800" b="1" i="0" dirty="0">
                <a:solidFill>
                  <a:srgbClr val="000000"/>
                </a:solidFill>
                <a:effectLst/>
                <a:latin typeface="Arial" panose="020B0604020202020204" pitchFamily="34" charset="0"/>
              </a:rPr>
              <a:t>[SWS_Lin_00155]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 shall implement the ISRs for all LIN hardware unit interrupts that are needed.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(SRS_BSW_00164)</a:t>
            </a:r>
          </a:p>
          <a:p>
            <a:r>
              <a:rPr lang="en-US" sz="1800" b="1" i="0" dirty="0">
                <a:solidFill>
                  <a:srgbClr val="000000"/>
                </a:solidFill>
                <a:effectLst/>
                <a:latin typeface="Arial" panose="020B0604020202020204" pitchFamily="34" charset="0"/>
              </a:rPr>
              <a:t>[SWS_Lin_00156]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 shall ensure that all unused interrupts are disabled.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[SWS_Lin_00157]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 shall reset the interrupt flag at the end of the ISR (if not done automatically by hardware).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0" i="0" dirty="0">
                <a:solidFill>
                  <a:srgbClr val="000000"/>
                </a:solidFill>
                <a:effectLst/>
                <a:latin typeface="Arial" panose="020B0604020202020204" pitchFamily="34" charset="0"/>
              </a:rPr>
              <a:t>The Lin module shall not configure the interrupt (i.e. priority) nor set the vector table entry.</a:t>
            </a:r>
            <a:r>
              <a:rPr lang="en-US" dirty="0"/>
              <a:t> </a:t>
            </a:r>
            <a:br>
              <a:rPr lang="en-US" dirty="0"/>
            </a:br>
            <a:endParaRPr lang="en-US" dirty="0"/>
          </a:p>
        </p:txBody>
      </p:sp>
    </p:spTree>
    <p:extLst>
      <p:ext uri="{BB962C8B-B14F-4D97-AF65-F5344CB8AC3E}">
        <p14:creationId xmlns:p14="http://schemas.microsoft.com/office/powerpoint/2010/main" val="170764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2342F-D282-F770-D0FA-BB73D9D66651}"/>
              </a:ext>
            </a:extLst>
          </p:cNvPr>
          <p:cNvSpPr txBox="1"/>
          <p:nvPr/>
        </p:nvSpPr>
        <p:spPr>
          <a:xfrm>
            <a:off x="1066800" y="853439"/>
            <a:ext cx="8412480" cy="4801314"/>
          </a:xfrm>
          <a:prstGeom prst="rect">
            <a:avLst/>
          </a:prstGeom>
          <a:noFill/>
        </p:spPr>
        <p:txBody>
          <a:bodyPr wrap="square">
            <a:spAutoFit/>
          </a:bodyPr>
          <a:lstStyle/>
          <a:p>
            <a:r>
              <a:rPr lang="vi-VN" b="1" dirty="0"/>
              <a:t>7.1 Các yêu cầu chung</a:t>
            </a:r>
          </a:p>
          <a:p>
            <a:r>
              <a:rPr lang="vi-VN" dirty="0"/>
              <a:t>Mô-đun LIN là một Mô-đun Phần mềm Cơ bản có quyền truy cập trực tiếp vào các tài nguyên phần cứng.</a:t>
            </a:r>
          </a:p>
          <a:p>
            <a:pPr>
              <a:buFont typeface="Arial" panose="020B0604020202020204" pitchFamily="34" charset="0"/>
              <a:buChar char="•"/>
            </a:pPr>
            <a:r>
              <a:rPr lang="vi-VN" b="1" dirty="0"/>
              <a:t>[SWS_Lin_00005]</a:t>
            </a:r>
            <a:r>
              <a:rPr lang="vi-VN" dirty="0"/>
              <a:t>: Mô-đun LIN phải tuân thủ các tiêu chuẩn ISO 17987 [16]. Điều này áp dụng cho các nút LIN Master và Slave. (SRS_Lin_01576, SRS_Lin_01504, SRS_Lin_01577)</a:t>
            </a:r>
          </a:p>
          <a:p>
            <a:pPr>
              <a:buFont typeface="Arial" panose="020B0604020202020204" pitchFamily="34" charset="0"/>
              <a:buChar char="•"/>
            </a:pPr>
            <a:r>
              <a:rPr lang="vi-VN" b="1" dirty="0"/>
              <a:t>[SWS_Lin_00055]</a:t>
            </a:r>
            <a:r>
              <a:rPr lang="vi-VN" dirty="0"/>
              <a:t>: Mô-đun LIN phải thực hiện tất cả các hướng dẫn thiết kế và triển khai như được mô tả trong [3]. (SRS_BSW_00306, SRS_BSW_00308, SRS_BSW_00309)</a:t>
            </a:r>
          </a:p>
          <a:p>
            <a:pPr>
              <a:buFont typeface="Arial" panose="020B0604020202020204" pitchFamily="34" charset="0"/>
              <a:buChar char="•"/>
            </a:pPr>
            <a:r>
              <a:rPr lang="vi-VN" b="1" dirty="0"/>
              <a:t>[SWS_Lin_00155]</a:t>
            </a:r>
            <a:r>
              <a:rPr lang="vi-VN" dirty="0"/>
              <a:t>: Mô-đun LIN phải triển khai các ISRs cho tất cả các ngắt phần cứng LIN cần thiết. (SRS_BSW_00164)</a:t>
            </a:r>
          </a:p>
          <a:p>
            <a:pPr>
              <a:buFont typeface="Arial" panose="020B0604020202020204" pitchFamily="34" charset="0"/>
              <a:buChar char="•"/>
            </a:pPr>
            <a:r>
              <a:rPr lang="vi-VN" b="1" dirty="0"/>
              <a:t>[SWS_Lin_00156]</a:t>
            </a:r>
            <a:r>
              <a:rPr lang="vi-VN" dirty="0"/>
              <a:t>: Mô-đun LIN phải đảm bảo rằng tất cả các ngắt không sử dụng đều được tắt.</a:t>
            </a:r>
          </a:p>
          <a:p>
            <a:pPr>
              <a:buFont typeface="Arial" panose="020B0604020202020204" pitchFamily="34" charset="0"/>
              <a:buChar char="•"/>
            </a:pPr>
            <a:r>
              <a:rPr lang="vi-VN" b="1" dirty="0"/>
              <a:t>[SWS_Lin_00157]</a:t>
            </a:r>
            <a:r>
              <a:rPr lang="vi-VN" dirty="0"/>
              <a:t>: Mô-đun LIN phải đặt lại cờ ngắt tại cuối ISR (nếu không được thực hiện tự động bởi phần cứng).</a:t>
            </a:r>
          </a:p>
          <a:p>
            <a:r>
              <a:rPr lang="vi-VN" dirty="0"/>
              <a:t>Mô-đun LIN không được cấu hình ngắt (ví dụ: độ ưu tiên) hoặc thiết lập mục nhập bảng vector.</a:t>
            </a:r>
          </a:p>
        </p:txBody>
      </p:sp>
    </p:spTree>
    <p:extLst>
      <p:ext uri="{BB962C8B-B14F-4D97-AF65-F5344CB8AC3E}">
        <p14:creationId xmlns:p14="http://schemas.microsoft.com/office/powerpoint/2010/main" val="321819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5BF0C-93C3-A76B-4383-396605FBAC7C}"/>
              </a:ext>
            </a:extLst>
          </p:cNvPr>
          <p:cNvSpPr txBox="1"/>
          <p:nvPr/>
        </p:nvSpPr>
        <p:spPr>
          <a:xfrm>
            <a:off x="3048000" y="735955"/>
            <a:ext cx="6096000" cy="5386090"/>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7.3 LIN driver and Channel Initialization</a:t>
            </a:r>
          </a:p>
          <a:p>
            <a:r>
              <a:rPr lang="en-US" sz="1800" b="1" i="0" dirty="0">
                <a:solidFill>
                  <a:srgbClr val="000000"/>
                </a:solidFill>
                <a:effectLst/>
                <a:latin typeface="Arial" panose="020B0604020202020204" pitchFamily="34" charset="0"/>
              </a:rPr>
              <a:t>7.3.1 Background &amp; Rationale</a:t>
            </a:r>
          </a:p>
          <a:p>
            <a:r>
              <a:rPr lang="en-US" sz="1800" b="0" i="0" dirty="0">
                <a:solidFill>
                  <a:srgbClr val="000000"/>
                </a:solidFill>
                <a:effectLst/>
                <a:latin typeface="Arial" panose="020B0604020202020204" pitchFamily="34" charset="0"/>
              </a:rPr>
              <a:t>Before communication can be started on a LIN bus, both the LIN driver and the relevant LIN channel must be initialized.</a:t>
            </a:r>
          </a:p>
          <a:p>
            <a:r>
              <a:rPr lang="en-US" sz="1800" b="0" i="0" dirty="0">
                <a:solidFill>
                  <a:srgbClr val="000000"/>
                </a:solidFill>
                <a:effectLst/>
                <a:latin typeface="Arial" panose="020B0604020202020204" pitchFamily="34" charset="0"/>
              </a:rPr>
              <a:t>The driver initialization (see </a:t>
            </a:r>
            <a:r>
              <a:rPr lang="en-US" sz="1800" b="0" i="0" dirty="0" err="1">
                <a:solidFill>
                  <a:srgbClr val="000000"/>
                </a:solidFill>
                <a:effectLst/>
                <a:latin typeface="Arial" panose="020B0604020202020204" pitchFamily="34" charset="0"/>
              </a:rPr>
              <a:t>Lin_Init</a:t>
            </a:r>
            <a:r>
              <a:rPr lang="en-US" sz="1800" b="0" i="0" dirty="0">
                <a:solidFill>
                  <a:srgbClr val="000000"/>
                </a:solidFill>
                <a:effectLst/>
                <a:latin typeface="Arial" panose="020B0604020202020204" pitchFamily="34" charset="0"/>
              </a:rPr>
              <a:t>) handles all aspects of initialization that are of relevance to all channels present in the LIN hardware unit. This may include any static variables or hardware register settings common to all LIN channels that are available. Additionally each channel must also be initialized according to the configuration supplied. This will for example include (but is not limited to) the baud rate over the bus.</a:t>
            </a:r>
          </a:p>
          <a:p>
            <a:r>
              <a:rPr lang="en-US" sz="1800" b="1" i="0" dirty="0">
                <a:solidFill>
                  <a:srgbClr val="000000"/>
                </a:solidFill>
                <a:effectLst/>
                <a:latin typeface="Arial" panose="020B0604020202020204" pitchFamily="34" charset="0"/>
              </a:rPr>
              <a:t>[SWS_Lin_00225]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There must be at least one statically defined configuration set available for the LIN driver. When the </a:t>
            </a:r>
            <a:r>
              <a:rPr lang="en-US" sz="1800" b="0" i="0" dirty="0" err="1">
                <a:solidFill>
                  <a:srgbClr val="000000"/>
                </a:solidFill>
                <a:effectLst/>
                <a:latin typeface="Arial" panose="020B0604020202020204" pitchFamily="34" charset="0"/>
              </a:rPr>
              <a:t>EcuM</a:t>
            </a:r>
            <a:r>
              <a:rPr lang="en-US" sz="1800" b="0" i="0" dirty="0">
                <a:solidFill>
                  <a:srgbClr val="000000"/>
                </a:solidFill>
                <a:effectLst/>
                <a:latin typeface="Arial" panose="020B0604020202020204" pitchFamily="34" charset="0"/>
              </a:rPr>
              <a:t> invokes the initialization function, it has to provide a specific pointer to the configuration that it wishes to use.</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14051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1CB353-1396-4E70-52BA-BD152CA41273}"/>
              </a:ext>
            </a:extLst>
          </p:cNvPr>
          <p:cNvSpPr txBox="1"/>
          <p:nvPr/>
        </p:nvSpPr>
        <p:spPr>
          <a:xfrm>
            <a:off x="457200" y="193040"/>
            <a:ext cx="8686800" cy="3416320"/>
          </a:xfrm>
          <a:prstGeom prst="rect">
            <a:avLst/>
          </a:prstGeom>
          <a:noFill/>
        </p:spPr>
        <p:txBody>
          <a:bodyPr wrap="square">
            <a:spAutoFit/>
          </a:bodyPr>
          <a:lstStyle/>
          <a:p>
            <a:r>
              <a:rPr lang="vi-VN" b="1" dirty="0"/>
              <a:t>7.3 Khởi tạo driver LIN và Kênh</a:t>
            </a:r>
          </a:p>
          <a:p>
            <a:r>
              <a:rPr lang="vi-VN" b="1" dirty="0"/>
              <a:t>7.3.1 Bối cảnh và lý do</a:t>
            </a:r>
          </a:p>
          <a:p>
            <a:r>
              <a:rPr lang="vi-VN" dirty="0"/>
              <a:t>Trước khi bắt đầu giao tiếp trên một bus LIN, cả driver LIN và kênh LIN liên quan phải được khởi tạo.</a:t>
            </a:r>
          </a:p>
          <a:p>
            <a:r>
              <a:rPr lang="vi-VN" dirty="0"/>
              <a:t>Khởi tạo driver (xem Lin_Init) xử lý tất cả các khía cạnh khởi tạo liên quan đến tất cả các kênh có sẵn trong đơn vị phần cứng LIN. Điều này có thể bao gồm bất kỳ biến tĩnh hoặc cài đặt thanh ghi phần cứng chung cho tất cả các kênh LIN có sẵn. Ngoài ra, mỗi kênh cũng phải được khởi tạo theo cấu hình được cung cấp. Điều này sẽ bao gồm (nhưng không giới hạn ở) tốc độ baud qua bus.</a:t>
            </a:r>
          </a:p>
          <a:p>
            <a:pPr>
              <a:buFont typeface="Arial" panose="020B0604020202020204" pitchFamily="34" charset="0"/>
              <a:buChar char="•"/>
            </a:pPr>
            <a:r>
              <a:rPr lang="vi-VN" b="1" dirty="0"/>
              <a:t>[SWS_Lin_00225]</a:t>
            </a:r>
            <a:r>
              <a:rPr lang="vi-VN" dirty="0"/>
              <a:t>: Phải có ít nhất một bộ cấu hình được định nghĩa tĩnh sẵn có cho driver LIN. Khi EcuM gọi hàm khởi tạo, nó phải cung cấp một con trỏ cụ thể đến cấu hình mà nó muốn sử dụng.</a:t>
            </a:r>
          </a:p>
        </p:txBody>
      </p:sp>
    </p:spTree>
    <p:extLst>
      <p:ext uri="{BB962C8B-B14F-4D97-AF65-F5344CB8AC3E}">
        <p14:creationId xmlns:p14="http://schemas.microsoft.com/office/powerpoint/2010/main" val="3991235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A257E-0D4D-16CB-BF6A-4E49F50E1779}"/>
              </a:ext>
            </a:extLst>
          </p:cNvPr>
          <p:cNvSpPr txBox="1"/>
          <p:nvPr/>
        </p:nvSpPr>
        <p:spPr>
          <a:xfrm>
            <a:off x="894080" y="477520"/>
            <a:ext cx="11125200" cy="5078313"/>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7.3.2 Requirements</a:t>
            </a:r>
          </a:p>
          <a:p>
            <a:r>
              <a:rPr lang="en-US" sz="1800" b="0" i="0" dirty="0">
                <a:solidFill>
                  <a:srgbClr val="000000"/>
                </a:solidFill>
                <a:effectLst/>
                <a:latin typeface="Arial" panose="020B0604020202020204" pitchFamily="34" charset="0"/>
              </a:rPr>
              <a:t>The Lin module shall not initialize or configure LIN channels, which are not used. The Lin module shall allow the environment to select between different static configuration data at runtime.</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1" i="0" dirty="0">
                <a:solidFill>
                  <a:srgbClr val="000000"/>
                </a:solidFill>
                <a:effectLst/>
                <a:latin typeface="Arial" panose="020B0604020202020204" pitchFamily="34" charset="0"/>
              </a:rPr>
              <a:t>[SWS_Lin_00011]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module’s configuration shall include a data communication rate set as defined by static configuration data.</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(SRS_BSW_00405, SRS_Lin_01572, SRS_Lin_01573)</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1" i="0" dirty="0">
                <a:solidFill>
                  <a:srgbClr val="000000"/>
                </a:solidFill>
                <a:effectLst/>
                <a:latin typeface="Arial" panose="020B0604020202020204" pitchFamily="34" charset="0"/>
              </a:rPr>
              <a:t>[SWS_Lin_00013]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module’s configuration data, intended for hardware registers, shall be stored as hardware specific data structures in ROM (see </a:t>
            </a:r>
            <a:r>
              <a:rPr lang="en-US" sz="1800" b="0" i="0" dirty="0" err="1">
                <a:solidFill>
                  <a:srgbClr val="0000FF"/>
                </a:solidFill>
                <a:effectLst/>
                <a:latin typeface="Arial" panose="020B0604020202020204" pitchFamily="34" charset="0"/>
              </a:rPr>
              <a:t>Lin_ConfigType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(SRS_BSW_00345, SRS_BSW_00404, SRS_BSW_00405)</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1" i="0" dirty="0">
                <a:solidFill>
                  <a:srgbClr val="000000"/>
                </a:solidFill>
                <a:effectLst/>
                <a:latin typeface="Arial" panose="020B0604020202020204" pitchFamily="34" charset="0"/>
              </a:rPr>
              <a:t>[SWS_Lin_00014]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Each LIN PID shall be associated with a checksum model (either ‘enhanced’ where the PID is included in the checksum, or ‘classic’ where only the response data is check-summed) (see </a:t>
            </a:r>
            <a:r>
              <a:rPr lang="en-US" sz="1800" b="0" i="0" dirty="0" err="1">
                <a:solidFill>
                  <a:srgbClr val="0000FF"/>
                </a:solidFill>
                <a:effectLst/>
                <a:latin typeface="Arial" panose="020B0604020202020204" pitchFamily="34" charset="0"/>
              </a:rPr>
              <a:t>Lin_PduType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endParaRPr lang="vi-VN" sz="1800" b="0" i="0" dirty="0">
              <a:solidFill>
                <a:srgbClr val="000000"/>
              </a:solidFill>
              <a:effectLst/>
              <a:latin typeface="Arial" panose="020B0604020202020204" pitchFamily="34" charset="0"/>
            </a:endParaRPr>
          </a:p>
          <a:p>
            <a:endParaRPr lang="en-US" sz="1800" b="0" i="0" dirty="0">
              <a:solidFill>
                <a:srgbClr val="000000"/>
              </a:solidFill>
              <a:effectLst/>
              <a:latin typeface="Arial" panose="020B0604020202020204" pitchFamily="34" charset="0"/>
            </a:endParaRPr>
          </a:p>
          <a:p>
            <a:r>
              <a:rPr lang="en-US" sz="1800" b="1" i="0" dirty="0">
                <a:solidFill>
                  <a:srgbClr val="000000"/>
                </a:solidFill>
                <a:effectLst/>
                <a:latin typeface="Arial" panose="020B0604020202020204" pitchFamily="34" charset="0"/>
              </a:rPr>
              <a:t>[SWS_Lin_00015]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Each LIN PID shall be associated with a response data length in bytes (see </a:t>
            </a:r>
            <a:r>
              <a:rPr lang="en-US" sz="1800" b="0" i="0" dirty="0" err="1">
                <a:solidFill>
                  <a:srgbClr val="0000FF"/>
                </a:solidFill>
                <a:effectLst/>
                <a:latin typeface="Arial" panose="020B0604020202020204" pitchFamily="34" charset="0"/>
              </a:rPr>
              <a:t>Lin_PduType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352973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363B6D-772E-25E2-C48C-4ED52FADFB12}"/>
              </a:ext>
            </a:extLst>
          </p:cNvPr>
          <p:cNvPicPr>
            <a:picLocks noChangeAspect="1"/>
          </p:cNvPicPr>
          <p:nvPr/>
        </p:nvPicPr>
        <p:blipFill>
          <a:blip r:embed="rId2"/>
          <a:stretch>
            <a:fillRect/>
          </a:stretch>
        </p:blipFill>
        <p:spPr>
          <a:xfrm>
            <a:off x="2339014" y="239753"/>
            <a:ext cx="7513971" cy="6378493"/>
          </a:xfrm>
          <a:prstGeom prst="rect">
            <a:avLst/>
          </a:prstGeom>
        </p:spPr>
      </p:pic>
    </p:spTree>
    <p:extLst>
      <p:ext uri="{BB962C8B-B14F-4D97-AF65-F5344CB8AC3E}">
        <p14:creationId xmlns:p14="http://schemas.microsoft.com/office/powerpoint/2010/main" val="1712992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5C0D6-8F3D-C797-DF44-803CEB419E46}"/>
              </a:ext>
            </a:extLst>
          </p:cNvPr>
          <p:cNvSpPr txBox="1"/>
          <p:nvPr/>
        </p:nvSpPr>
        <p:spPr>
          <a:xfrm>
            <a:off x="629920" y="474345"/>
            <a:ext cx="11054080" cy="4801314"/>
          </a:xfrm>
          <a:prstGeom prst="rect">
            <a:avLst/>
          </a:prstGeom>
          <a:noFill/>
        </p:spPr>
        <p:txBody>
          <a:bodyPr wrap="square">
            <a:spAutoFit/>
          </a:bodyPr>
          <a:lstStyle/>
          <a:p>
            <a:r>
              <a:rPr lang="vi-VN" b="1" dirty="0"/>
              <a:t>7.3.2 Yêu cầu</a:t>
            </a:r>
          </a:p>
          <a:p>
            <a:pPr>
              <a:buFont typeface="Arial" panose="020B0604020202020204" pitchFamily="34" charset="0"/>
              <a:buChar char="•"/>
            </a:pPr>
            <a:r>
              <a:rPr lang="vi-VN" dirty="0"/>
              <a:t>Mô-đun LIN không được khởi tạo hoặc cấu hình các kênh LIN không được sử dụng.</a:t>
            </a:r>
          </a:p>
          <a:p>
            <a:pPr>
              <a:buFont typeface="Arial" panose="020B0604020202020204" pitchFamily="34" charset="0"/>
              <a:buChar char="•"/>
            </a:pPr>
            <a:r>
              <a:rPr lang="vi-VN" dirty="0"/>
              <a:t>Mô-đun LIN phải cho phép môi trường chọn giữa các dữ liệu cấu hình tĩnh khác nhau tại thời gian chạy.</a:t>
            </a:r>
          </a:p>
          <a:p>
            <a:pPr>
              <a:buFont typeface="Arial" panose="020B0604020202020204" pitchFamily="34" charset="0"/>
              <a:buChar char="•"/>
            </a:pPr>
            <a:endParaRPr lang="vi-VN" dirty="0"/>
          </a:p>
          <a:p>
            <a:pPr>
              <a:buFont typeface="Arial" panose="020B0604020202020204" pitchFamily="34" charset="0"/>
              <a:buChar char="•"/>
            </a:pPr>
            <a:r>
              <a:rPr lang="vi-VN" b="1" dirty="0"/>
              <a:t>[SWS_Lin_00011]</a:t>
            </a:r>
            <a:r>
              <a:rPr lang="vi-VN" dirty="0"/>
              <a:t>: Cấu hình của mô-đun LIN phải bao gồm tốc độ truyền thông dữ liệu được xác định bởi dữ liệu cấu hình tĩnh. (SRS_BSW_00405, SRS_Lin_01572, SRS_Lin_01573)</a:t>
            </a:r>
          </a:p>
          <a:p>
            <a:pPr>
              <a:buFont typeface="Arial" panose="020B0604020202020204" pitchFamily="34" charset="0"/>
              <a:buChar char="•"/>
            </a:pPr>
            <a:endParaRPr lang="vi-VN" dirty="0"/>
          </a:p>
          <a:p>
            <a:pPr>
              <a:buFont typeface="Arial" panose="020B0604020202020204" pitchFamily="34" charset="0"/>
              <a:buChar char="•"/>
            </a:pPr>
            <a:r>
              <a:rPr lang="vi-VN" b="1" dirty="0"/>
              <a:t>[SWS_Lin_00013]</a:t>
            </a:r>
            <a:r>
              <a:rPr lang="vi-VN" dirty="0"/>
              <a:t>: Dữ liệu cấu hình của mô-đun LIN, dành cho các thanh ghi phần cứng, phải được lưu trữ dưới dạng cấu trúc dữ liệu cụ thể cho phần cứng trong ROM (xem Lin_ConfigType). (SRS_BSW_00345, SRS_BSW_00404, SRS_BSW_00405)</a:t>
            </a:r>
          </a:p>
          <a:p>
            <a:pPr>
              <a:buFont typeface="Arial" panose="020B0604020202020204" pitchFamily="34" charset="0"/>
              <a:buChar char="•"/>
            </a:pPr>
            <a:endParaRPr lang="vi-VN" dirty="0"/>
          </a:p>
          <a:p>
            <a:pPr>
              <a:buFont typeface="Arial" panose="020B0604020202020204" pitchFamily="34" charset="0"/>
              <a:buChar char="•"/>
            </a:pPr>
            <a:r>
              <a:rPr lang="vi-VN" b="1" dirty="0"/>
              <a:t>[SWS_Lin_00014]</a:t>
            </a:r>
            <a:r>
              <a:rPr lang="vi-VN" dirty="0"/>
              <a:t>: Mỗi PID LIN phải được liên kết với một mô hình checksum (hoặc ‘tăng cường’ khi PID được bao gồm trong checksum, hoặc ‘cổ điển’ khi chỉ có dữ liệu phản hồi được kiểm tra checksum) (xem Lin_PduType).</a:t>
            </a:r>
          </a:p>
          <a:p>
            <a:pPr>
              <a:buFont typeface="Arial" panose="020B0604020202020204" pitchFamily="34" charset="0"/>
              <a:buChar char="•"/>
            </a:pPr>
            <a:endParaRPr lang="vi-VN" dirty="0"/>
          </a:p>
          <a:p>
            <a:pPr>
              <a:buFont typeface="Arial" panose="020B0604020202020204" pitchFamily="34" charset="0"/>
              <a:buChar char="•"/>
            </a:pPr>
            <a:r>
              <a:rPr lang="vi-VN" b="1" dirty="0"/>
              <a:t>[SWS_Lin_00015]</a:t>
            </a:r>
            <a:r>
              <a:rPr lang="vi-VN" dirty="0"/>
              <a:t>: Mỗi PID LIN phải được liên kết với một độ dài dữ liệu phản hồi tính bằng byte (xem Lin_PduType).</a:t>
            </a:r>
          </a:p>
        </p:txBody>
      </p:sp>
    </p:spTree>
    <p:extLst>
      <p:ext uri="{BB962C8B-B14F-4D97-AF65-F5344CB8AC3E}">
        <p14:creationId xmlns:p14="http://schemas.microsoft.com/office/powerpoint/2010/main" val="3429548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EF6A0-E9A1-484A-CAC0-2FF365871FB6}"/>
              </a:ext>
            </a:extLst>
          </p:cNvPr>
          <p:cNvSpPr txBox="1"/>
          <p:nvPr/>
        </p:nvSpPr>
        <p:spPr>
          <a:xfrm>
            <a:off x="467360" y="319316"/>
            <a:ext cx="6096000" cy="1200329"/>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7.3.3 State diagrams</a:t>
            </a:r>
          </a:p>
          <a:p>
            <a:r>
              <a:rPr lang="en-US" sz="1800" b="0" i="0" dirty="0">
                <a:solidFill>
                  <a:srgbClr val="000000"/>
                </a:solidFill>
                <a:effectLst/>
                <a:latin typeface="Arial" panose="020B0604020202020204" pitchFamily="34" charset="0"/>
              </a:rPr>
              <a:t>The LIN driver has a state machine that is shown in Figure 7-1.</a:t>
            </a:r>
            <a:r>
              <a:rPr lang="en-US" dirty="0"/>
              <a:t> </a:t>
            </a:r>
            <a:br>
              <a:rPr lang="en-US" dirty="0"/>
            </a:br>
            <a:endParaRPr lang="en-US" dirty="0"/>
          </a:p>
        </p:txBody>
      </p:sp>
      <p:pic>
        <p:nvPicPr>
          <p:cNvPr id="5" name="Picture 4">
            <a:extLst>
              <a:ext uri="{FF2B5EF4-FFF2-40B4-BE49-F238E27FC236}">
                <a16:creationId xmlns:a16="http://schemas.microsoft.com/office/drawing/2014/main" id="{DDBCD027-68E9-7863-BE5E-B22CCE1255BD}"/>
              </a:ext>
            </a:extLst>
          </p:cNvPr>
          <p:cNvPicPr>
            <a:picLocks noChangeAspect="1"/>
          </p:cNvPicPr>
          <p:nvPr/>
        </p:nvPicPr>
        <p:blipFill>
          <a:blip r:embed="rId2"/>
          <a:stretch>
            <a:fillRect/>
          </a:stretch>
        </p:blipFill>
        <p:spPr>
          <a:xfrm>
            <a:off x="1968550" y="1686560"/>
            <a:ext cx="8072019" cy="4775200"/>
          </a:xfrm>
          <a:prstGeom prst="rect">
            <a:avLst/>
          </a:prstGeom>
        </p:spPr>
      </p:pic>
    </p:spTree>
    <p:extLst>
      <p:ext uri="{BB962C8B-B14F-4D97-AF65-F5344CB8AC3E}">
        <p14:creationId xmlns:p14="http://schemas.microsoft.com/office/powerpoint/2010/main" val="367224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86D403-274C-4AFE-7B33-7879D1185971}"/>
              </a:ext>
            </a:extLst>
          </p:cNvPr>
          <p:cNvSpPr txBox="1"/>
          <p:nvPr/>
        </p:nvSpPr>
        <p:spPr>
          <a:xfrm>
            <a:off x="690880" y="474345"/>
            <a:ext cx="8453120" cy="4524315"/>
          </a:xfrm>
          <a:prstGeom prst="rect">
            <a:avLst/>
          </a:prstGeom>
          <a:noFill/>
        </p:spPr>
        <p:txBody>
          <a:bodyPr wrap="square">
            <a:spAutoFit/>
          </a:bodyPr>
          <a:lstStyle/>
          <a:p>
            <a:pPr algn="l"/>
            <a:r>
              <a:rPr lang="vi-VN" b="1" i="0" dirty="0">
                <a:solidFill>
                  <a:srgbClr val="111111"/>
                </a:solidFill>
                <a:effectLst/>
                <a:latin typeface="-apple-system"/>
              </a:rPr>
              <a:t>Các trạng thái và chuyển tiếp trong sơ đồ:</a:t>
            </a:r>
          </a:p>
          <a:p>
            <a:pPr algn="l">
              <a:buFont typeface="+mj-lt"/>
              <a:buAutoNum type="arabicPeriod"/>
            </a:pPr>
            <a:r>
              <a:rPr lang="vi-VN" b="1" i="0" dirty="0">
                <a:solidFill>
                  <a:srgbClr val="111111"/>
                </a:solidFill>
                <a:effectLst/>
                <a:latin typeface="-apple-system"/>
              </a:rPr>
              <a:t>LIN_INIT</a:t>
            </a:r>
            <a:r>
              <a:rPr lang="vi-VN" b="0" i="0" dirty="0">
                <a:solidFill>
                  <a:srgbClr val="111111"/>
                </a:solidFill>
                <a:effectLst/>
                <a:latin typeface="-apple-system"/>
              </a:rPr>
              <a:t>: Đây là trạng thái khởi tạo của hệ thống LIN. Tại đây, hệ thống bắt đầu thiết lập các thông số cần thiết để bắt đầu giao tiếp.</a:t>
            </a:r>
          </a:p>
          <a:p>
            <a:pPr algn="l">
              <a:buFont typeface="+mj-lt"/>
              <a:buAutoNum type="arabicPeriod"/>
            </a:pPr>
            <a:r>
              <a:rPr lang="vi-VN" b="1" i="0" dirty="0">
                <a:solidFill>
                  <a:srgbClr val="111111"/>
                </a:solidFill>
                <a:effectLst/>
                <a:latin typeface="-apple-system"/>
              </a:rPr>
              <a:t>LIN_CH_SLEEP</a:t>
            </a:r>
            <a:r>
              <a:rPr lang="vi-VN" b="0" i="0" dirty="0">
                <a:solidFill>
                  <a:srgbClr val="111111"/>
                </a:solidFill>
                <a:effectLst/>
                <a:latin typeface="-apple-system"/>
              </a:rPr>
              <a:t>: Sau khi khởi tạo, hệ thống có thể chuyển sang trạng thái ngủ nếu không có hoạt động giao tiếp nào. Điều này giúp tiết kiệm năng lượng.</a:t>
            </a:r>
          </a:p>
          <a:p>
            <a:pPr algn="l">
              <a:buFont typeface="+mj-lt"/>
              <a:buAutoNum type="arabicPeriod"/>
            </a:pPr>
            <a:r>
              <a:rPr lang="vi-VN" b="1" i="0" dirty="0">
                <a:solidFill>
                  <a:srgbClr val="111111"/>
                </a:solidFill>
                <a:effectLst/>
                <a:latin typeface="-apple-system"/>
              </a:rPr>
              <a:t>LIN_CH_OPERATIONAL</a:t>
            </a:r>
            <a:r>
              <a:rPr lang="vi-VN" b="0" i="0" dirty="0">
                <a:solidFill>
                  <a:srgbClr val="111111"/>
                </a:solidFill>
                <a:effectLst/>
                <a:latin typeface="-apple-system"/>
              </a:rPr>
              <a:t>: Khi có yêu cầu giao tiếp, hệ thống chuyển sang trạng thái hoạt động. Tại đây, các thông điệp được gửi và nhận giữa các thiết bị trong mạng LIN.</a:t>
            </a:r>
          </a:p>
          <a:p>
            <a:pPr algn="l">
              <a:buFont typeface="+mj-lt"/>
              <a:buAutoNum type="arabicPeriod"/>
            </a:pPr>
            <a:r>
              <a:rPr lang="vi-VN" b="1" i="0" dirty="0">
                <a:solidFill>
                  <a:srgbClr val="111111"/>
                </a:solidFill>
                <a:effectLst/>
                <a:latin typeface="-apple-system"/>
              </a:rPr>
              <a:t>LIN_CH_WAKEUP</a:t>
            </a:r>
            <a:r>
              <a:rPr lang="vi-VN" b="0" i="0" dirty="0">
                <a:solidFill>
                  <a:srgbClr val="111111"/>
                </a:solidFill>
                <a:effectLst/>
                <a:latin typeface="-apple-system"/>
              </a:rPr>
              <a:t>: Nếu hệ thống đang ở trạng thái ngủ và nhận được tín hiệu đánh thức, nó sẽ chuyển sang trạng thái này để chuẩn bị cho hoạt động giao tiếp.</a:t>
            </a:r>
          </a:p>
          <a:p>
            <a:pPr algn="l"/>
            <a:r>
              <a:rPr lang="vi-VN" b="1" i="0" dirty="0">
                <a:solidFill>
                  <a:srgbClr val="111111"/>
                </a:solidFill>
                <a:effectLst/>
                <a:latin typeface="-apple-system"/>
              </a:rPr>
              <a:t>Quá trình hoạt động:</a:t>
            </a:r>
          </a:p>
          <a:p>
            <a:pPr algn="l">
              <a:buFont typeface="Arial" panose="020B0604020202020204" pitchFamily="34" charset="0"/>
              <a:buChar char="•"/>
            </a:pPr>
            <a:r>
              <a:rPr lang="vi-VN" b="1" i="0" dirty="0">
                <a:solidFill>
                  <a:srgbClr val="111111"/>
                </a:solidFill>
                <a:effectLst/>
                <a:latin typeface="-apple-system"/>
              </a:rPr>
              <a:t>Khởi tạo (LIN_INIT)</a:t>
            </a:r>
            <a:r>
              <a:rPr lang="vi-VN" b="0" i="0" dirty="0">
                <a:solidFill>
                  <a:srgbClr val="111111"/>
                </a:solidFill>
                <a:effectLst/>
                <a:latin typeface="-apple-system"/>
              </a:rPr>
              <a:t>: Hệ thống thiết lập các thông số ban đầu.</a:t>
            </a:r>
          </a:p>
          <a:p>
            <a:pPr algn="l">
              <a:buFont typeface="Arial" panose="020B0604020202020204" pitchFamily="34" charset="0"/>
              <a:buChar char="•"/>
            </a:pPr>
            <a:r>
              <a:rPr lang="vi-VN" b="1" i="0" dirty="0">
                <a:solidFill>
                  <a:srgbClr val="111111"/>
                </a:solidFill>
                <a:effectLst/>
                <a:latin typeface="-apple-system"/>
              </a:rPr>
              <a:t>Ngủ (LIN_CH_SLEEP)</a:t>
            </a:r>
            <a:r>
              <a:rPr lang="vi-VN" b="0" i="0" dirty="0">
                <a:solidFill>
                  <a:srgbClr val="111111"/>
                </a:solidFill>
                <a:effectLst/>
                <a:latin typeface="-apple-system"/>
              </a:rPr>
              <a:t>: Hệ thống chuyển sang trạng thái tiết kiệm năng lượng khi không có hoạt động.</a:t>
            </a:r>
          </a:p>
          <a:p>
            <a:pPr algn="l">
              <a:buFont typeface="Arial" panose="020B0604020202020204" pitchFamily="34" charset="0"/>
              <a:buChar char="•"/>
            </a:pPr>
            <a:r>
              <a:rPr lang="vi-VN" b="1" i="0" dirty="0">
                <a:solidFill>
                  <a:srgbClr val="111111"/>
                </a:solidFill>
                <a:effectLst/>
                <a:latin typeface="-apple-system"/>
              </a:rPr>
              <a:t>Đánh thức (LIN_CH_WAKEUP)</a:t>
            </a:r>
            <a:r>
              <a:rPr lang="vi-VN" b="0" i="0" dirty="0">
                <a:solidFill>
                  <a:srgbClr val="111111"/>
                </a:solidFill>
                <a:effectLst/>
                <a:latin typeface="-apple-system"/>
              </a:rPr>
              <a:t>: Hệ thống nhận tín hiệu đánh thức và chuẩn bị cho giao tiếp.</a:t>
            </a:r>
          </a:p>
          <a:p>
            <a:pPr algn="l">
              <a:buFont typeface="Arial" panose="020B0604020202020204" pitchFamily="34" charset="0"/>
              <a:buChar char="•"/>
            </a:pPr>
            <a:r>
              <a:rPr lang="vi-VN" b="1" i="0" dirty="0">
                <a:solidFill>
                  <a:srgbClr val="111111"/>
                </a:solidFill>
                <a:effectLst/>
                <a:latin typeface="-apple-system"/>
              </a:rPr>
              <a:t>Hoạt động (LIN_CH_OPERATIONAL)</a:t>
            </a:r>
            <a:r>
              <a:rPr lang="vi-VN" b="0" i="0" dirty="0">
                <a:solidFill>
                  <a:srgbClr val="111111"/>
                </a:solidFill>
                <a:effectLst/>
                <a:latin typeface="-apple-system"/>
              </a:rPr>
              <a:t>: Hệ thống gửi và nhận thông điệp trong mạng LIN.</a:t>
            </a:r>
          </a:p>
        </p:txBody>
      </p:sp>
    </p:spTree>
    <p:extLst>
      <p:ext uri="{BB962C8B-B14F-4D97-AF65-F5344CB8AC3E}">
        <p14:creationId xmlns:p14="http://schemas.microsoft.com/office/powerpoint/2010/main" val="1036552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EEA2FF-3375-DE69-EFA0-2C8837190F21}"/>
              </a:ext>
            </a:extLst>
          </p:cNvPr>
          <p:cNvSpPr txBox="1"/>
          <p:nvPr/>
        </p:nvSpPr>
        <p:spPr>
          <a:xfrm>
            <a:off x="782320" y="843280"/>
            <a:ext cx="9641840" cy="4801314"/>
          </a:xfrm>
          <a:prstGeom prst="rect">
            <a:avLst/>
          </a:prstGeom>
          <a:noFill/>
        </p:spPr>
        <p:txBody>
          <a:bodyPr wrap="square">
            <a:spAutoFit/>
          </a:bodyPr>
          <a:lstStyle/>
          <a:p>
            <a:pPr algn="l"/>
            <a:r>
              <a:rPr lang="vi-VN" b="1" i="0" dirty="0">
                <a:solidFill>
                  <a:srgbClr val="111111"/>
                </a:solidFill>
                <a:effectLst/>
                <a:latin typeface="-apple-system"/>
              </a:rPr>
              <a:t>Hệ thống điện tử xe hơi và giao tiếp LIN:</a:t>
            </a:r>
          </a:p>
          <a:p>
            <a:pPr algn="l">
              <a:buFont typeface="+mj-lt"/>
              <a:buAutoNum type="arabicPeriod"/>
            </a:pPr>
            <a:r>
              <a:rPr lang="vi-VN" b="1" i="0" dirty="0">
                <a:solidFill>
                  <a:srgbClr val="111111"/>
                </a:solidFill>
                <a:effectLst/>
                <a:latin typeface="-apple-system"/>
              </a:rPr>
              <a:t>Giao tiếp giữa các bộ phận</a:t>
            </a:r>
            <a:r>
              <a:rPr lang="vi-VN" b="0" i="0" dirty="0">
                <a:solidFill>
                  <a:srgbClr val="111111"/>
                </a:solidFill>
                <a:effectLst/>
                <a:latin typeface="-apple-system"/>
              </a:rPr>
              <a:t>: Trong xe hơi, nhiều bộ phận điện tử cần giao tiếp với nhau, chẳng hạn như hệ thống điều khiển động cơ, hệ thống điều hòa không khí, và hệ thống chiếu sáng. LIN là một giao thức truyền thông giúp các bộ phận này trao đổi thông tin một cách hiệu quả.</a:t>
            </a:r>
          </a:p>
          <a:p>
            <a:pPr algn="l">
              <a:buFont typeface="+mj-lt"/>
              <a:buAutoNum type="arabicPeriod"/>
            </a:pPr>
            <a:r>
              <a:rPr lang="vi-VN" b="1" i="0" dirty="0">
                <a:solidFill>
                  <a:srgbClr val="111111"/>
                </a:solidFill>
                <a:effectLst/>
                <a:latin typeface="-apple-system"/>
              </a:rPr>
              <a:t>Tiết kiệm năng lượng</a:t>
            </a:r>
            <a:r>
              <a:rPr lang="vi-VN" b="0" i="0" dirty="0">
                <a:solidFill>
                  <a:srgbClr val="111111"/>
                </a:solidFill>
                <a:effectLst/>
                <a:latin typeface="-apple-system"/>
              </a:rPr>
              <a:t>: Trạng thái </a:t>
            </a:r>
            <a:r>
              <a:rPr lang="vi-VN" b="1" i="0" dirty="0">
                <a:solidFill>
                  <a:srgbClr val="111111"/>
                </a:solidFill>
                <a:effectLst/>
                <a:latin typeface="-apple-system"/>
              </a:rPr>
              <a:t>LIN_CH_SLEEP</a:t>
            </a:r>
            <a:r>
              <a:rPr lang="vi-VN" b="0" i="0" dirty="0">
                <a:solidFill>
                  <a:srgbClr val="111111"/>
                </a:solidFill>
                <a:effectLst/>
                <a:latin typeface="-apple-system"/>
              </a:rPr>
              <a:t> trong sơ đồ cho thấy hệ thống có thể chuyển sang chế độ ngủ khi không cần thiết, giúp tiết kiệm năng lượng cho xe.</a:t>
            </a:r>
          </a:p>
          <a:p>
            <a:pPr algn="l">
              <a:buFont typeface="+mj-lt"/>
              <a:buAutoNum type="arabicPeriod"/>
            </a:pPr>
            <a:r>
              <a:rPr lang="vi-VN" b="1" i="0" dirty="0">
                <a:solidFill>
                  <a:srgbClr val="111111"/>
                </a:solidFill>
                <a:effectLst/>
                <a:latin typeface="-apple-system"/>
              </a:rPr>
              <a:t>Khởi tạo và đánh thức</a:t>
            </a:r>
            <a:r>
              <a:rPr lang="vi-VN" b="0" i="0" dirty="0">
                <a:solidFill>
                  <a:srgbClr val="111111"/>
                </a:solidFill>
                <a:effectLst/>
                <a:latin typeface="-apple-system"/>
              </a:rPr>
              <a:t>: Trạng thái </a:t>
            </a:r>
            <a:r>
              <a:rPr lang="vi-VN" b="1" i="0" dirty="0">
                <a:solidFill>
                  <a:srgbClr val="111111"/>
                </a:solidFill>
                <a:effectLst/>
                <a:latin typeface="-apple-system"/>
              </a:rPr>
              <a:t>LIN_INIT</a:t>
            </a:r>
            <a:r>
              <a:rPr lang="vi-VN" b="0" i="0" dirty="0">
                <a:solidFill>
                  <a:srgbClr val="111111"/>
                </a:solidFill>
                <a:effectLst/>
                <a:latin typeface="-apple-system"/>
              </a:rPr>
              <a:t> và </a:t>
            </a:r>
            <a:r>
              <a:rPr lang="vi-VN" b="1" i="0" dirty="0">
                <a:solidFill>
                  <a:srgbClr val="111111"/>
                </a:solidFill>
                <a:effectLst/>
                <a:latin typeface="-apple-system"/>
              </a:rPr>
              <a:t>LIN_CH_WAKEUP</a:t>
            </a:r>
            <a:r>
              <a:rPr lang="vi-VN" b="0" i="0" dirty="0">
                <a:solidFill>
                  <a:srgbClr val="111111"/>
                </a:solidFill>
                <a:effectLst/>
                <a:latin typeface="-apple-system"/>
              </a:rPr>
              <a:t> cho thấy quá trình khởi tạo và đánh thức hệ thống, đảm bảo rằng các bộ phận điện tử luôn sẵn sàng hoạt động khi cần thiết.</a:t>
            </a:r>
          </a:p>
          <a:p>
            <a:pPr algn="l">
              <a:buFont typeface="+mj-lt"/>
              <a:buAutoNum type="arabicPeriod"/>
            </a:pPr>
            <a:r>
              <a:rPr lang="vi-VN" b="1" i="0" dirty="0">
                <a:solidFill>
                  <a:srgbClr val="111111"/>
                </a:solidFill>
                <a:effectLst/>
                <a:latin typeface="-apple-system"/>
              </a:rPr>
              <a:t>Hoạt động liên tục</a:t>
            </a:r>
            <a:r>
              <a:rPr lang="vi-VN" b="0" i="0" dirty="0">
                <a:solidFill>
                  <a:srgbClr val="111111"/>
                </a:solidFill>
                <a:effectLst/>
                <a:latin typeface="-apple-system"/>
              </a:rPr>
              <a:t>: Trạng thái </a:t>
            </a:r>
            <a:r>
              <a:rPr lang="vi-VN" b="1" i="0" dirty="0">
                <a:solidFill>
                  <a:srgbClr val="111111"/>
                </a:solidFill>
                <a:effectLst/>
                <a:latin typeface="-apple-system"/>
              </a:rPr>
              <a:t>LIN_CH_OPERATIONAL</a:t>
            </a:r>
            <a:r>
              <a:rPr lang="vi-VN" b="0" i="0" dirty="0">
                <a:solidFill>
                  <a:srgbClr val="111111"/>
                </a:solidFill>
                <a:effectLst/>
                <a:latin typeface="-apple-system"/>
              </a:rPr>
              <a:t> cho thấy hệ thống đang hoạt động, gửi và nhận thông điệp giữa các bộ phận, đảm bảo rằng xe hoạt động một cách trơn tru và hiệu quả.</a:t>
            </a:r>
          </a:p>
          <a:p>
            <a:pPr algn="l"/>
            <a:r>
              <a:rPr lang="vi-VN" b="1" i="0" dirty="0">
                <a:solidFill>
                  <a:srgbClr val="111111"/>
                </a:solidFill>
                <a:effectLst/>
                <a:latin typeface="-apple-system"/>
              </a:rPr>
              <a:t>Ứng dụng thực tế:</a:t>
            </a:r>
          </a:p>
          <a:p>
            <a:pPr algn="l">
              <a:buFont typeface="Arial" panose="020B0604020202020204" pitchFamily="34" charset="0"/>
              <a:buChar char="•"/>
            </a:pPr>
            <a:r>
              <a:rPr lang="vi-VN" b="1" i="0" dirty="0">
                <a:solidFill>
                  <a:srgbClr val="111111"/>
                </a:solidFill>
                <a:effectLst/>
                <a:latin typeface="-apple-system"/>
              </a:rPr>
              <a:t>Điều khiển động cơ</a:t>
            </a:r>
            <a:r>
              <a:rPr lang="vi-VN" b="0" i="0" dirty="0">
                <a:solidFill>
                  <a:srgbClr val="111111"/>
                </a:solidFill>
                <a:effectLst/>
                <a:latin typeface="-apple-system"/>
              </a:rPr>
              <a:t>: Hệ thống LIN có thể được sử dụng để điều khiển các cảm biến và bộ điều khiển động cơ, giúp tối ưu hóa hiệu suất và tiết kiệm nhiên liệu.</a:t>
            </a:r>
          </a:p>
          <a:p>
            <a:pPr algn="l">
              <a:buFont typeface="Arial" panose="020B0604020202020204" pitchFamily="34" charset="0"/>
              <a:buChar char="•"/>
            </a:pPr>
            <a:r>
              <a:rPr lang="vi-VN" b="1" i="0" dirty="0">
                <a:solidFill>
                  <a:srgbClr val="111111"/>
                </a:solidFill>
                <a:effectLst/>
                <a:latin typeface="-apple-system"/>
              </a:rPr>
              <a:t>Hệ thống an toàn</a:t>
            </a:r>
            <a:r>
              <a:rPr lang="vi-VN" b="0" i="0" dirty="0">
                <a:solidFill>
                  <a:srgbClr val="111111"/>
                </a:solidFill>
                <a:effectLst/>
                <a:latin typeface="-apple-system"/>
              </a:rPr>
              <a:t>: Các hệ thống an toàn như túi khí và hệ thống phanh ABS cũng có thể sử dụng giao thức LIN để đảm bảo phản ứng nhanh và chính xác.</a:t>
            </a:r>
          </a:p>
          <a:p>
            <a:pPr algn="l">
              <a:buFont typeface="Arial" panose="020B0604020202020204" pitchFamily="34" charset="0"/>
              <a:buChar char="•"/>
            </a:pPr>
            <a:r>
              <a:rPr lang="vi-VN" b="1" i="0" dirty="0">
                <a:solidFill>
                  <a:srgbClr val="111111"/>
                </a:solidFill>
                <a:effectLst/>
                <a:latin typeface="-apple-system"/>
              </a:rPr>
              <a:t>Tiện nghi trong xe</a:t>
            </a:r>
            <a:r>
              <a:rPr lang="vi-VN" b="0" i="0" dirty="0">
                <a:solidFill>
                  <a:srgbClr val="111111"/>
                </a:solidFill>
                <a:effectLst/>
                <a:latin typeface="-apple-system"/>
              </a:rPr>
              <a:t>: Hệ thống điều hòa không khí, hệ thống âm thanh, và các thiết bị tiện nghi khác trong xe cũng có thể sử dụng giao thức LIN để cải thiện trải nghiệm người dùng.</a:t>
            </a:r>
          </a:p>
        </p:txBody>
      </p:sp>
    </p:spTree>
    <p:extLst>
      <p:ext uri="{BB962C8B-B14F-4D97-AF65-F5344CB8AC3E}">
        <p14:creationId xmlns:p14="http://schemas.microsoft.com/office/powerpoint/2010/main" val="287138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1D6C8-2E1F-BA19-8E46-88DC00205AA7}"/>
              </a:ext>
            </a:extLst>
          </p:cNvPr>
          <p:cNvSpPr txBox="1"/>
          <p:nvPr/>
        </p:nvSpPr>
        <p:spPr>
          <a:xfrm>
            <a:off x="1046480" y="487680"/>
            <a:ext cx="10556240" cy="7017306"/>
          </a:xfrm>
          <a:prstGeom prst="rect">
            <a:avLst/>
          </a:prstGeom>
          <a:noFill/>
        </p:spPr>
        <p:txBody>
          <a:bodyPr wrap="square">
            <a:spAutoFit/>
          </a:bodyPr>
          <a:lstStyle/>
          <a:p>
            <a:pPr algn="l"/>
            <a:r>
              <a:rPr lang="vi-VN" b="1" i="0" dirty="0">
                <a:solidFill>
                  <a:srgbClr val="111111"/>
                </a:solidFill>
                <a:effectLst/>
                <a:latin typeface="-apple-system"/>
              </a:rPr>
              <a:t>Các thành phần chính trong sơ đồ:</a:t>
            </a:r>
          </a:p>
          <a:p>
            <a:pPr algn="l">
              <a:buFont typeface="+mj-lt"/>
              <a:buAutoNum type="arabicPeriod"/>
            </a:pPr>
            <a:r>
              <a:rPr lang="vi-VN" b="1" i="0" dirty="0">
                <a:solidFill>
                  <a:srgbClr val="111111"/>
                </a:solidFill>
                <a:effectLst/>
                <a:latin typeface="-apple-system"/>
              </a:rPr>
              <a:t>LIN_INIT</a:t>
            </a:r>
            <a:r>
              <a:rPr lang="vi-VN" b="0" i="0" dirty="0">
                <a:solidFill>
                  <a:srgbClr val="111111"/>
                </a:solidFill>
                <a:effectLst/>
                <a:latin typeface="-apple-system"/>
              </a:rPr>
              <a:t>: Đây là bước đầu tiên khi hệ thống LIN khởi động. Tại đây, các thông số cần thiết được thiết lập để chuẩn bị cho giao tiếp.</a:t>
            </a:r>
          </a:p>
          <a:p>
            <a:pPr algn="l">
              <a:buFont typeface="+mj-lt"/>
              <a:buAutoNum type="arabicPeriod"/>
            </a:pPr>
            <a:r>
              <a:rPr lang="vi-VN" b="1" i="0" dirty="0">
                <a:solidFill>
                  <a:srgbClr val="111111"/>
                </a:solidFill>
                <a:effectLst/>
                <a:latin typeface="-apple-system"/>
              </a:rPr>
              <a:t>LIN_CH_SLEEP</a:t>
            </a:r>
            <a:r>
              <a:rPr lang="vi-VN" b="0" i="0" dirty="0">
                <a:solidFill>
                  <a:srgbClr val="111111"/>
                </a:solidFill>
                <a:effectLst/>
                <a:latin typeface="-apple-system"/>
              </a:rPr>
              <a:t>: Sau khi khởi động, nếu không có hoạt động giao tiếp, hệ thống sẽ chuyển sang trạng thái ngủ để tiết kiệm năng lượng.</a:t>
            </a:r>
          </a:p>
          <a:p>
            <a:pPr algn="l">
              <a:buFont typeface="+mj-lt"/>
              <a:buAutoNum type="arabicPeriod"/>
            </a:pPr>
            <a:r>
              <a:rPr lang="vi-VN" b="1" i="0" dirty="0">
                <a:solidFill>
                  <a:srgbClr val="111111"/>
                </a:solidFill>
                <a:effectLst/>
                <a:latin typeface="-apple-system"/>
              </a:rPr>
              <a:t>LIN_CH_OPERATIONAL</a:t>
            </a:r>
            <a:r>
              <a:rPr lang="vi-VN" b="0" i="0" dirty="0">
                <a:solidFill>
                  <a:srgbClr val="111111"/>
                </a:solidFill>
                <a:effectLst/>
                <a:latin typeface="-apple-system"/>
              </a:rPr>
              <a:t>: Khi có yêu cầu giao tiếp, hệ thống chuyển sang trạng thái hoạt động. Trong trạng thái này, các thông điệp được gửi và nhận giữa các thiết bị trong mạng LIN.</a:t>
            </a:r>
          </a:p>
          <a:p>
            <a:pPr algn="l">
              <a:buFont typeface="+mj-lt"/>
              <a:buAutoNum type="arabicPeriod"/>
            </a:pPr>
            <a:r>
              <a:rPr lang="vi-VN" b="1" i="0" dirty="0">
                <a:solidFill>
                  <a:srgbClr val="111111"/>
                </a:solidFill>
                <a:effectLst/>
                <a:latin typeface="-apple-system"/>
              </a:rPr>
              <a:t>LIN_CH_WAKEUP</a:t>
            </a:r>
            <a:r>
              <a:rPr lang="vi-VN" b="0" i="0" dirty="0">
                <a:solidFill>
                  <a:srgbClr val="111111"/>
                </a:solidFill>
                <a:effectLst/>
                <a:latin typeface="-apple-system"/>
              </a:rPr>
              <a:t>: Nếu hệ thống đang ở trạng thái ngủ và nhận được tín hiệu đánh thức, nó sẽ chuyển sang trạng thái này để chuẩn bị cho hoạt động giao tiếp.</a:t>
            </a:r>
          </a:p>
          <a:p>
            <a:pPr algn="l"/>
            <a:r>
              <a:rPr lang="vi-VN" b="1" i="0" dirty="0">
                <a:solidFill>
                  <a:srgbClr val="111111"/>
                </a:solidFill>
                <a:effectLst/>
                <a:latin typeface="-apple-system"/>
              </a:rPr>
              <a:t>Quá trình hoạt động chi tiết:</a:t>
            </a:r>
          </a:p>
          <a:p>
            <a:pPr algn="l">
              <a:buFont typeface="Arial" panose="020B0604020202020204" pitchFamily="34" charset="0"/>
              <a:buChar char="•"/>
            </a:pPr>
            <a:r>
              <a:rPr lang="vi-VN" b="1" i="0" dirty="0">
                <a:solidFill>
                  <a:srgbClr val="111111"/>
                </a:solidFill>
                <a:effectLst/>
                <a:latin typeface="-apple-system"/>
              </a:rPr>
              <a:t>Khởi tạo (LIN_INIT)</a:t>
            </a:r>
            <a:r>
              <a:rPr lang="vi-VN" b="0" i="0" dirty="0">
                <a:solidFill>
                  <a:srgbClr val="111111"/>
                </a:solidFill>
                <a:effectLst/>
                <a:latin typeface="-apple-system"/>
              </a:rPr>
              <a:t>: Hệ thống bắt đầu bằng việc thiết lập các thông số ban đầu như tốc độ truyền, địa chỉ các thiết bị, và các thông số giao tiếp khác.</a:t>
            </a:r>
          </a:p>
          <a:p>
            <a:pPr algn="l">
              <a:buFont typeface="Arial" panose="020B0604020202020204" pitchFamily="34" charset="0"/>
              <a:buChar char="•"/>
            </a:pPr>
            <a:r>
              <a:rPr lang="vi-VN" b="1" i="0" dirty="0">
                <a:solidFill>
                  <a:srgbClr val="111111"/>
                </a:solidFill>
                <a:effectLst/>
                <a:latin typeface="-apple-system"/>
              </a:rPr>
              <a:t>Ngủ (LIN_CH_SLEEP)</a:t>
            </a:r>
            <a:r>
              <a:rPr lang="vi-VN" b="0" i="0" dirty="0">
                <a:solidFill>
                  <a:srgbClr val="111111"/>
                </a:solidFill>
                <a:effectLst/>
                <a:latin typeface="-apple-system"/>
              </a:rPr>
              <a:t>: Khi không có yêu cầu giao tiếp, hệ thống chuyển sang trạng thái ngủ để tiết kiệm năng lượng. Trong trạng thái này, các thiết bị sẽ tiêu thụ rất ít năng lượng.</a:t>
            </a:r>
          </a:p>
          <a:p>
            <a:pPr algn="l">
              <a:buFont typeface="Arial" panose="020B0604020202020204" pitchFamily="34" charset="0"/>
              <a:buChar char="•"/>
            </a:pPr>
            <a:r>
              <a:rPr lang="vi-VN" b="1" i="0" dirty="0">
                <a:solidFill>
                  <a:srgbClr val="111111"/>
                </a:solidFill>
                <a:effectLst/>
                <a:latin typeface="-apple-system"/>
              </a:rPr>
              <a:t>Đánh thức (LIN_CH_WAKEUP)</a:t>
            </a:r>
            <a:r>
              <a:rPr lang="vi-VN" b="0" i="0" dirty="0">
                <a:solidFill>
                  <a:srgbClr val="111111"/>
                </a:solidFill>
                <a:effectLst/>
                <a:latin typeface="-apple-system"/>
              </a:rPr>
              <a:t>: Khi có tín hiệu từ một thiết bị khác hoặc từ người dùng (ví dụ như bật đèn xe), hệ thống sẽ chuyển từ trạng thái ngủ sang trạng thái đánh thức để chuẩn bị cho giao tiếp.</a:t>
            </a:r>
          </a:p>
          <a:p>
            <a:pPr algn="l">
              <a:buFont typeface="Arial" panose="020B0604020202020204" pitchFamily="34" charset="0"/>
              <a:buChar char="•"/>
            </a:pPr>
            <a:r>
              <a:rPr lang="vi-VN" b="1" i="0" dirty="0">
                <a:solidFill>
                  <a:srgbClr val="111111"/>
                </a:solidFill>
                <a:effectLst/>
                <a:latin typeface="-apple-system"/>
              </a:rPr>
              <a:t>Hoạt động (LIN_CH_OPERATIONAL)</a:t>
            </a:r>
            <a:r>
              <a:rPr lang="vi-VN" b="0" i="0" dirty="0">
                <a:solidFill>
                  <a:srgbClr val="111111"/>
                </a:solidFill>
                <a:effectLst/>
                <a:latin typeface="-apple-system"/>
              </a:rPr>
              <a:t>: Trong trạng thái này, các thiết bị trong mạng LIN sẽ gửi và nhận thông điệp với nhau. Ví dụ, hệ thống điều khiển động cơ có thể gửi thông điệp đến hệ thống điều hòa không khí để điều chỉnh nhiệt độ trong xe.</a:t>
            </a:r>
          </a:p>
          <a:p>
            <a:pPr algn="l"/>
            <a:r>
              <a:rPr lang="vi-VN" b="1" i="0" dirty="0">
                <a:solidFill>
                  <a:srgbClr val="111111"/>
                </a:solidFill>
                <a:effectLst/>
                <a:latin typeface="-apple-system"/>
              </a:rPr>
              <a:t>Ví dụ thực tế:</a:t>
            </a:r>
          </a:p>
          <a:p>
            <a:pPr algn="l">
              <a:buFont typeface="Arial" panose="020B0604020202020204" pitchFamily="34" charset="0"/>
              <a:buChar char="•"/>
            </a:pPr>
            <a:r>
              <a:rPr lang="vi-VN" b="1" i="0" dirty="0">
                <a:solidFill>
                  <a:srgbClr val="111111"/>
                </a:solidFill>
                <a:effectLst/>
                <a:latin typeface="-apple-system"/>
              </a:rPr>
              <a:t>Điều khiển động cơ</a:t>
            </a:r>
            <a:r>
              <a:rPr lang="vi-VN" b="0" i="0" dirty="0">
                <a:solidFill>
                  <a:srgbClr val="111111"/>
                </a:solidFill>
                <a:effectLst/>
                <a:latin typeface="-apple-system"/>
              </a:rPr>
              <a:t>: Khi bạn khởi động xe, hệ thống LIN sẽ khởi tạo và bắt đầu giao tiếp giữa các cảm biến và bộ điều khiển động cơ để đảm bảo xe hoạt động mượt mà.</a:t>
            </a:r>
          </a:p>
          <a:p>
            <a:pPr algn="l">
              <a:buFont typeface="Arial" panose="020B0604020202020204" pitchFamily="34" charset="0"/>
              <a:buChar char="•"/>
            </a:pPr>
            <a:r>
              <a:rPr lang="vi-VN" b="1" i="0" dirty="0">
                <a:solidFill>
                  <a:srgbClr val="111111"/>
                </a:solidFill>
                <a:effectLst/>
                <a:latin typeface="-apple-system"/>
              </a:rPr>
              <a:t>Hệ thống chiếu sáng</a:t>
            </a:r>
            <a:r>
              <a:rPr lang="vi-VN" b="0" i="0" dirty="0">
                <a:solidFill>
                  <a:srgbClr val="111111"/>
                </a:solidFill>
                <a:effectLst/>
                <a:latin typeface="-apple-system"/>
              </a:rPr>
              <a:t>: Khi bạn bật đèn xe, tín hiệu sẽ được gửi qua mạng LIN để kích hoạt các đèn tương ứng.</a:t>
            </a:r>
          </a:p>
          <a:p>
            <a:pPr algn="l">
              <a:buFont typeface="Arial" panose="020B0604020202020204" pitchFamily="34" charset="0"/>
              <a:buChar char="•"/>
            </a:pPr>
            <a:r>
              <a:rPr lang="vi-VN" b="1" i="0" dirty="0">
                <a:solidFill>
                  <a:srgbClr val="111111"/>
                </a:solidFill>
                <a:effectLst/>
                <a:latin typeface="-apple-system"/>
              </a:rPr>
              <a:t>Hệ thống điều hòa không khí</a:t>
            </a:r>
            <a:r>
              <a:rPr lang="vi-VN" b="0" i="0" dirty="0">
                <a:solidFill>
                  <a:srgbClr val="111111"/>
                </a:solidFill>
                <a:effectLst/>
                <a:latin typeface="-apple-system"/>
              </a:rPr>
              <a:t>: Khi bạn điều chỉnh nhiệt độ, thông điệp sẽ được gửi qua mạng LIN để điều chỉnh hệ thống điều hòa không khí theo yêu cầu của bạn.</a:t>
            </a:r>
          </a:p>
        </p:txBody>
      </p:sp>
    </p:spTree>
    <p:extLst>
      <p:ext uri="{BB962C8B-B14F-4D97-AF65-F5344CB8AC3E}">
        <p14:creationId xmlns:p14="http://schemas.microsoft.com/office/powerpoint/2010/main" val="195544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96339-00B3-4B90-4E9F-EF03F85070CE}"/>
              </a:ext>
            </a:extLst>
          </p:cNvPr>
          <p:cNvSpPr txBox="1"/>
          <p:nvPr/>
        </p:nvSpPr>
        <p:spPr>
          <a:xfrm>
            <a:off x="0" y="-71120"/>
            <a:ext cx="12943840" cy="8402300"/>
          </a:xfrm>
          <a:prstGeom prst="rect">
            <a:avLst/>
          </a:prstGeom>
          <a:noFill/>
        </p:spPr>
        <p:txBody>
          <a:bodyPr wrap="square">
            <a:spAutoFit/>
          </a:bodyPr>
          <a:lstStyle/>
          <a:p>
            <a:pPr algn="l"/>
            <a:r>
              <a:rPr lang="vi-VN" b="0" i="0" dirty="0">
                <a:solidFill>
                  <a:srgbClr val="111111"/>
                </a:solidFill>
                <a:effectLst/>
                <a:latin typeface="-apple-system"/>
              </a:rPr>
              <a:t>Để hiểu rõ hơn về lý do tại sao hệ thống LIN cần các trạng thái </a:t>
            </a:r>
            <a:r>
              <a:rPr lang="vi-VN" b="1" i="0" dirty="0">
                <a:solidFill>
                  <a:srgbClr val="111111"/>
                </a:solidFill>
                <a:effectLst/>
                <a:latin typeface="-apple-system"/>
              </a:rPr>
              <a:t>khởi tạo (init), ngủ (sleep), hoạt động (operational), và đánh thức (wake up)</a:t>
            </a:r>
            <a:r>
              <a:rPr lang="vi-VN" b="0" i="0" dirty="0">
                <a:solidFill>
                  <a:srgbClr val="111111"/>
                </a:solidFill>
                <a:effectLst/>
                <a:latin typeface="-apple-system"/>
              </a:rPr>
              <a:t>, chúng ta hãy xem xét từng trạng thái và vai trò của chúng trong hệ thống:</a:t>
            </a:r>
          </a:p>
          <a:p>
            <a:pPr algn="l"/>
            <a:r>
              <a:rPr lang="vi-VN" b="1" i="0" dirty="0">
                <a:solidFill>
                  <a:srgbClr val="111111"/>
                </a:solidFill>
                <a:effectLst/>
                <a:latin typeface="-apple-system"/>
              </a:rPr>
              <a:t>1. Khởi tạo (LIN_INIT)</a:t>
            </a:r>
          </a:p>
          <a:p>
            <a:pPr algn="l">
              <a:buFont typeface="Arial" panose="020B0604020202020204" pitchFamily="34" charset="0"/>
              <a:buChar char="•"/>
            </a:pPr>
            <a:r>
              <a:rPr lang="vi-VN" b="1" i="0" dirty="0">
                <a:solidFill>
                  <a:srgbClr val="111111"/>
                </a:solidFill>
                <a:effectLst/>
                <a:latin typeface="-apple-system"/>
              </a:rPr>
              <a:t>Mục đích</a:t>
            </a:r>
            <a:r>
              <a:rPr lang="vi-VN" b="0" i="0" dirty="0">
                <a:solidFill>
                  <a:srgbClr val="111111"/>
                </a:solidFill>
                <a:effectLst/>
                <a:latin typeface="-apple-system"/>
              </a:rPr>
              <a:t>: Thiết lập các thông số cần thiết để hệ thống có thể bắt đầu giao tiếp.</a:t>
            </a:r>
          </a:p>
          <a:p>
            <a:pPr algn="l">
              <a:buFont typeface="Arial" panose="020B0604020202020204" pitchFamily="34" charset="0"/>
              <a:buChar char="•"/>
            </a:pPr>
            <a:r>
              <a:rPr lang="vi-VN" b="1" i="0" dirty="0">
                <a:solidFill>
                  <a:srgbClr val="111111"/>
                </a:solidFill>
                <a:effectLst/>
                <a:latin typeface="-apple-system"/>
              </a:rPr>
              <a:t>Lý do</a:t>
            </a:r>
            <a:r>
              <a:rPr lang="vi-VN" b="0" i="0" dirty="0">
                <a:solidFill>
                  <a:srgbClr val="111111"/>
                </a:solidFill>
                <a:effectLst/>
                <a:latin typeface="-apple-system"/>
              </a:rPr>
              <a:t>: Đảm bảo rằng tất cả các thiết bị trong mạng LIN đều được cấu hình đúng và sẵn sàng cho giao tiếp.</a:t>
            </a:r>
          </a:p>
          <a:p>
            <a:pPr algn="l"/>
            <a:r>
              <a:rPr lang="vi-VN" b="1" i="0" dirty="0">
                <a:solidFill>
                  <a:srgbClr val="111111"/>
                </a:solidFill>
                <a:effectLst/>
                <a:latin typeface="-apple-system"/>
              </a:rPr>
              <a:t>2. Ngủ (LIN_CH_SLEEP)</a:t>
            </a:r>
          </a:p>
          <a:p>
            <a:pPr algn="l">
              <a:buFont typeface="Arial" panose="020B0604020202020204" pitchFamily="34" charset="0"/>
              <a:buChar char="•"/>
            </a:pPr>
            <a:r>
              <a:rPr lang="vi-VN" b="1" i="0" dirty="0">
                <a:solidFill>
                  <a:srgbClr val="111111"/>
                </a:solidFill>
                <a:effectLst/>
                <a:latin typeface="-apple-system"/>
              </a:rPr>
              <a:t>Mục đích</a:t>
            </a:r>
            <a:r>
              <a:rPr lang="vi-VN" b="0" i="0" dirty="0">
                <a:solidFill>
                  <a:srgbClr val="111111"/>
                </a:solidFill>
                <a:effectLst/>
                <a:latin typeface="-apple-system"/>
              </a:rPr>
              <a:t>: Tiết kiệm năng lượng khi không có hoạt động giao tiếp.</a:t>
            </a:r>
          </a:p>
          <a:p>
            <a:pPr algn="l">
              <a:buFont typeface="Arial" panose="020B0604020202020204" pitchFamily="34" charset="0"/>
              <a:buChar char="•"/>
            </a:pPr>
            <a:r>
              <a:rPr lang="vi-VN" b="1" i="0" dirty="0">
                <a:solidFill>
                  <a:srgbClr val="111111"/>
                </a:solidFill>
                <a:effectLst/>
                <a:latin typeface="-apple-system"/>
              </a:rPr>
              <a:t>Lý do</a:t>
            </a:r>
            <a:r>
              <a:rPr lang="vi-VN" b="0" i="0" dirty="0">
                <a:solidFill>
                  <a:srgbClr val="111111"/>
                </a:solidFill>
                <a:effectLst/>
                <a:latin typeface="-apple-system"/>
              </a:rPr>
              <a:t>: Trong xe hơi, việc tiết kiệm năng lượng là rất quan trọng để kéo dài tuổi thọ của pin và giảm tiêu thụ nhiên liệu. Khi không có yêu cầu giao tiếp, hệ thống chuyển sang trạng thái ngủ để giảm tiêu thụ năng lượng.</a:t>
            </a:r>
          </a:p>
          <a:p>
            <a:pPr algn="l"/>
            <a:r>
              <a:rPr lang="vi-VN" b="1" i="0" dirty="0">
                <a:solidFill>
                  <a:srgbClr val="111111"/>
                </a:solidFill>
                <a:effectLst/>
                <a:latin typeface="-apple-system"/>
              </a:rPr>
              <a:t>3. Hoạt động (LIN_CH_OPERATIONAL)</a:t>
            </a:r>
          </a:p>
          <a:p>
            <a:pPr algn="l">
              <a:buFont typeface="Arial" panose="020B0604020202020204" pitchFamily="34" charset="0"/>
              <a:buChar char="•"/>
            </a:pPr>
            <a:r>
              <a:rPr lang="vi-VN" b="1" i="0" dirty="0">
                <a:solidFill>
                  <a:srgbClr val="111111"/>
                </a:solidFill>
                <a:effectLst/>
                <a:latin typeface="-apple-system"/>
              </a:rPr>
              <a:t>Mục đích</a:t>
            </a:r>
            <a:r>
              <a:rPr lang="vi-VN" b="0" i="0" dirty="0">
                <a:solidFill>
                  <a:srgbClr val="111111"/>
                </a:solidFill>
                <a:effectLst/>
                <a:latin typeface="-apple-system"/>
              </a:rPr>
              <a:t>: Thực hiện giao tiếp giữa các thiết bị trong mạng LIN.</a:t>
            </a:r>
          </a:p>
          <a:p>
            <a:pPr algn="l">
              <a:buFont typeface="Arial" panose="020B0604020202020204" pitchFamily="34" charset="0"/>
              <a:buChar char="•"/>
            </a:pPr>
            <a:r>
              <a:rPr lang="vi-VN" b="1" i="0" dirty="0">
                <a:solidFill>
                  <a:srgbClr val="111111"/>
                </a:solidFill>
                <a:effectLst/>
                <a:latin typeface="-apple-system"/>
              </a:rPr>
              <a:t>Lý do</a:t>
            </a:r>
            <a:r>
              <a:rPr lang="vi-VN" b="0" i="0" dirty="0">
                <a:solidFill>
                  <a:srgbClr val="111111"/>
                </a:solidFill>
                <a:effectLst/>
                <a:latin typeface="-apple-system"/>
              </a:rPr>
              <a:t>: Khi có yêu cầu giao tiếp, hệ thống cần chuyển sang trạng thái hoạt động để gửi và nhận thông điệp. Điều này đảm bảo rằng các thiết bị trong xe có thể phối hợp và hoạt động một cách hiệu quả.</a:t>
            </a:r>
          </a:p>
          <a:p>
            <a:pPr algn="l"/>
            <a:r>
              <a:rPr lang="vi-VN" b="1" i="0" dirty="0">
                <a:solidFill>
                  <a:srgbClr val="111111"/>
                </a:solidFill>
                <a:effectLst/>
                <a:latin typeface="-apple-system"/>
              </a:rPr>
              <a:t>4. Đánh thức (LIN_CH_WAKEUP)</a:t>
            </a:r>
          </a:p>
          <a:p>
            <a:pPr algn="l">
              <a:buFont typeface="Arial" panose="020B0604020202020204" pitchFamily="34" charset="0"/>
              <a:buChar char="•"/>
            </a:pPr>
            <a:r>
              <a:rPr lang="vi-VN" b="1" i="0" dirty="0">
                <a:solidFill>
                  <a:srgbClr val="111111"/>
                </a:solidFill>
                <a:effectLst/>
                <a:latin typeface="-apple-system"/>
              </a:rPr>
              <a:t>Mục đích</a:t>
            </a:r>
            <a:r>
              <a:rPr lang="vi-VN" b="0" i="0" dirty="0">
                <a:solidFill>
                  <a:srgbClr val="111111"/>
                </a:solidFill>
                <a:effectLst/>
                <a:latin typeface="-apple-system"/>
              </a:rPr>
              <a:t>: Chuẩn bị hệ thống cho giao tiếp sau khi nhận tín hiệu đánh thức.</a:t>
            </a:r>
          </a:p>
          <a:p>
            <a:pPr algn="l">
              <a:buFont typeface="Arial" panose="020B0604020202020204" pitchFamily="34" charset="0"/>
              <a:buChar char="•"/>
            </a:pPr>
            <a:r>
              <a:rPr lang="vi-VN" b="1" i="0" dirty="0">
                <a:solidFill>
                  <a:srgbClr val="111111"/>
                </a:solidFill>
                <a:effectLst/>
                <a:latin typeface="-apple-system"/>
              </a:rPr>
              <a:t>Lý do</a:t>
            </a:r>
            <a:r>
              <a:rPr lang="vi-VN" b="0" i="0" dirty="0">
                <a:solidFill>
                  <a:srgbClr val="111111"/>
                </a:solidFill>
                <a:effectLst/>
                <a:latin typeface="-apple-system"/>
              </a:rPr>
              <a:t>: Khi hệ thống đang ở trạng thái ngủ và nhận được tín hiệu đánh thức (ví dụ như từ người dùng hoặc từ một thiết bị khác), nó cần chuyển sang trạng thái đánh thức để chuẩn bị cho giao tiếp. Điều này đảm bảo rằng hệ thống có thể phản ứng nhanh chóng và chính xác khi cần thiết.</a:t>
            </a:r>
          </a:p>
          <a:p>
            <a:pPr algn="l"/>
            <a:r>
              <a:rPr lang="vi-VN" b="1" i="0" dirty="0">
                <a:solidFill>
                  <a:srgbClr val="111111"/>
                </a:solidFill>
                <a:effectLst/>
                <a:latin typeface="-apple-system"/>
              </a:rPr>
              <a:t>Tại sao cần các trạng thái này?</a:t>
            </a:r>
          </a:p>
          <a:p>
            <a:pPr algn="l">
              <a:buFont typeface="Arial" panose="020B0604020202020204" pitchFamily="34" charset="0"/>
              <a:buChar char="•"/>
            </a:pPr>
            <a:r>
              <a:rPr lang="vi-VN" b="1" i="0" dirty="0">
                <a:solidFill>
                  <a:srgbClr val="111111"/>
                </a:solidFill>
                <a:effectLst/>
                <a:latin typeface="-apple-system"/>
              </a:rPr>
              <a:t>Tiết kiệm năng lượng</a:t>
            </a:r>
            <a:r>
              <a:rPr lang="vi-VN" b="0" i="0" dirty="0">
                <a:solidFill>
                  <a:srgbClr val="111111"/>
                </a:solidFill>
                <a:effectLst/>
                <a:latin typeface="-apple-system"/>
              </a:rPr>
              <a:t>: Trạng thái ngủ giúp tiết kiệm năng lượng khi không cần thiết, trong khi trạng thái đánh thức và hoạt động đảm bảo rằng hệ thống có thể giao tiếp hiệu quả khi cần.</a:t>
            </a:r>
          </a:p>
          <a:p>
            <a:pPr algn="l">
              <a:buFont typeface="Arial" panose="020B0604020202020204" pitchFamily="34" charset="0"/>
              <a:buChar char="•"/>
            </a:pPr>
            <a:r>
              <a:rPr lang="vi-VN" b="1" i="0" dirty="0">
                <a:solidFill>
                  <a:srgbClr val="111111"/>
                </a:solidFill>
                <a:effectLst/>
                <a:latin typeface="-apple-system"/>
              </a:rPr>
              <a:t>Hiệu quả hoạt động</a:t>
            </a:r>
            <a:r>
              <a:rPr lang="vi-VN" b="0" i="0" dirty="0">
                <a:solidFill>
                  <a:srgbClr val="111111"/>
                </a:solidFill>
                <a:effectLst/>
                <a:latin typeface="-apple-system"/>
              </a:rPr>
              <a:t>: Các trạng thái này giúp hệ thống hoạt động một cách hiệu quả, chỉ sử dụng năng lượng và tài nguyên khi cần thiết.</a:t>
            </a:r>
          </a:p>
          <a:p>
            <a:pPr algn="l">
              <a:buFont typeface="Arial" panose="020B0604020202020204" pitchFamily="34" charset="0"/>
              <a:buChar char="•"/>
            </a:pPr>
            <a:r>
              <a:rPr lang="vi-VN" b="1" i="0" dirty="0">
                <a:solidFill>
                  <a:srgbClr val="111111"/>
                </a:solidFill>
                <a:effectLst/>
                <a:latin typeface="-apple-system"/>
              </a:rPr>
              <a:t>Phản ứng nhanh</a:t>
            </a:r>
            <a:r>
              <a:rPr lang="vi-VN" b="0" i="0" dirty="0">
                <a:solidFill>
                  <a:srgbClr val="111111"/>
                </a:solidFill>
                <a:effectLst/>
                <a:latin typeface="-apple-system"/>
              </a:rPr>
              <a:t>: Trạng thái đánh thức cho phép hệ thống phản ứng nhanh chóng khi có yêu cầu giao tiếp, đảm bảo rằng các thiết bị trong xe luôn sẵn sàng hoạt động.</a:t>
            </a:r>
          </a:p>
          <a:p>
            <a:pPr algn="l"/>
            <a:r>
              <a:rPr lang="vi-VN" b="1" i="0" dirty="0">
                <a:solidFill>
                  <a:srgbClr val="111111"/>
                </a:solidFill>
                <a:effectLst/>
                <a:latin typeface="-apple-system"/>
              </a:rPr>
              <a:t>Ví dụ thực tế:</a:t>
            </a:r>
          </a:p>
          <a:p>
            <a:pPr algn="l">
              <a:buFont typeface="Arial" panose="020B0604020202020204" pitchFamily="34" charset="0"/>
              <a:buChar char="•"/>
            </a:pPr>
            <a:r>
              <a:rPr lang="vi-VN" b="1" i="0" dirty="0">
                <a:solidFill>
                  <a:srgbClr val="111111"/>
                </a:solidFill>
                <a:effectLst/>
                <a:latin typeface="-apple-system"/>
              </a:rPr>
              <a:t>Khi bạn khởi động xe</a:t>
            </a:r>
            <a:r>
              <a:rPr lang="vi-VN" b="0" i="0" dirty="0">
                <a:solidFill>
                  <a:srgbClr val="111111"/>
                </a:solidFill>
                <a:effectLst/>
                <a:latin typeface="-apple-system"/>
              </a:rPr>
              <a:t>: Hệ thống LIN sẽ khởi tạo và chuyển sang trạng thái hoạt động để bắt đầu giao tiếp giữa các thiết bị.</a:t>
            </a:r>
          </a:p>
          <a:p>
            <a:pPr algn="l">
              <a:buFont typeface="Arial" panose="020B0604020202020204" pitchFamily="34" charset="0"/>
              <a:buChar char="•"/>
            </a:pPr>
            <a:r>
              <a:rPr lang="vi-VN" b="1" i="0" dirty="0">
                <a:solidFill>
                  <a:srgbClr val="111111"/>
                </a:solidFill>
                <a:effectLst/>
                <a:latin typeface="-apple-system"/>
              </a:rPr>
              <a:t>Khi xe đang chạy</a:t>
            </a:r>
            <a:r>
              <a:rPr lang="vi-VN" b="0" i="0" dirty="0">
                <a:solidFill>
                  <a:srgbClr val="111111"/>
                </a:solidFill>
                <a:effectLst/>
                <a:latin typeface="-apple-system"/>
              </a:rPr>
              <a:t>: Hệ thống sẽ ở trạng thái hoạt động, gửi và nhận thông điệp liên tục.</a:t>
            </a:r>
          </a:p>
          <a:p>
            <a:pPr algn="l">
              <a:buFont typeface="Arial" panose="020B0604020202020204" pitchFamily="34" charset="0"/>
              <a:buChar char="•"/>
            </a:pPr>
            <a:r>
              <a:rPr lang="vi-VN" b="1" i="0" dirty="0">
                <a:solidFill>
                  <a:srgbClr val="111111"/>
                </a:solidFill>
                <a:effectLst/>
                <a:latin typeface="-apple-system"/>
              </a:rPr>
              <a:t>Khi bạn tắt máy xe</a:t>
            </a:r>
            <a:r>
              <a:rPr lang="vi-VN" b="0" i="0" dirty="0">
                <a:solidFill>
                  <a:srgbClr val="111111"/>
                </a:solidFill>
                <a:effectLst/>
                <a:latin typeface="-apple-system"/>
              </a:rPr>
              <a:t>: Hệ thống sẽ chuyển sang trạng thái ngủ để tiết kiệm năng lượng.</a:t>
            </a:r>
          </a:p>
          <a:p>
            <a:pPr algn="l">
              <a:buFont typeface="Arial" panose="020B0604020202020204" pitchFamily="34" charset="0"/>
              <a:buChar char="•"/>
            </a:pPr>
            <a:r>
              <a:rPr lang="vi-VN" b="1" i="0" dirty="0">
                <a:solidFill>
                  <a:srgbClr val="111111"/>
                </a:solidFill>
                <a:effectLst/>
                <a:latin typeface="-apple-system"/>
              </a:rPr>
              <a:t>Khi bạn mở cửa xe</a:t>
            </a:r>
            <a:r>
              <a:rPr lang="vi-VN" b="0" i="0" dirty="0">
                <a:solidFill>
                  <a:srgbClr val="111111"/>
                </a:solidFill>
                <a:effectLst/>
                <a:latin typeface="-apple-system"/>
              </a:rPr>
              <a:t>: Hệ thống sẽ nhận tín hiệu đánh thức và chuyển sang trạng thái hoạt động để chuẩn bị cho các yêu cầu giao tiếp mới.</a:t>
            </a:r>
          </a:p>
        </p:txBody>
      </p:sp>
    </p:spTree>
    <p:extLst>
      <p:ext uri="{BB962C8B-B14F-4D97-AF65-F5344CB8AC3E}">
        <p14:creationId xmlns:p14="http://schemas.microsoft.com/office/powerpoint/2010/main" val="3202885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5790B1-5ED6-F72F-0E88-55F66E5BD08D}"/>
              </a:ext>
            </a:extLst>
          </p:cNvPr>
          <p:cNvSpPr>
            <a:spLocks noChangeArrowheads="1"/>
          </p:cNvSpPr>
          <p:nvPr/>
        </p:nvSpPr>
        <p:spPr bwMode="auto">
          <a:xfrm>
            <a:off x="294640" y="1500724"/>
            <a:ext cx="8544560"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Khi </a:t>
            </a:r>
            <a:r>
              <a:rPr kumimoji="0" lang="en-US" altLang="en-US" sz="1200" b="1" i="0" u="none" strike="noStrike" cap="none" normalizeH="0" baseline="0" dirty="0" err="1">
                <a:ln>
                  <a:noFill/>
                </a:ln>
                <a:solidFill>
                  <a:srgbClr val="111111"/>
                </a:solidFill>
                <a:effectLst/>
                <a:latin typeface="-apple-system"/>
              </a:rPr>
              <a:t>nút</a:t>
            </a:r>
            <a:r>
              <a:rPr kumimoji="0" lang="en-US" altLang="en-US" sz="1200" b="1" i="0" u="none" strike="noStrike" cap="none" normalizeH="0" baseline="0" dirty="0">
                <a:ln>
                  <a:noFill/>
                </a:ln>
                <a:solidFill>
                  <a:srgbClr val="111111"/>
                </a:solidFill>
                <a:effectLst/>
                <a:latin typeface="-apple-system"/>
              </a:rPr>
              <a:t> LIN </a:t>
            </a:r>
            <a:r>
              <a:rPr kumimoji="0" lang="en-US" altLang="en-US" sz="1200" b="1" i="0" u="none" strike="noStrike" cap="none" normalizeH="0" baseline="0" dirty="0" err="1">
                <a:ln>
                  <a:noFill/>
                </a:ln>
                <a:solidFill>
                  <a:srgbClr val="111111"/>
                </a:solidFill>
                <a:effectLst/>
                <a:latin typeface="-apple-system"/>
              </a:rPr>
              <a:t>cần</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khôi</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phục</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hoạt</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Sau </a:t>
            </a:r>
            <a:r>
              <a:rPr kumimoji="0" lang="en-US" altLang="en-US" sz="1200" b="0" i="0" u="none" strike="noStrike" cap="none" normalizeH="0" baseline="0" dirty="0" err="1">
                <a:ln>
                  <a:noFill/>
                </a:ln>
                <a:solidFill>
                  <a:srgbClr val="111111"/>
                </a:solidFill>
                <a:effectLst/>
                <a:latin typeface="-apple-system"/>
              </a:rPr>
              <a:t>khi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đã</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đặt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ngủ</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tiết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kiệm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năng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lượng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000" b="0" i="0" u="none" strike="noStrike" cap="none" normalizeH="0" baseline="0" dirty="0" err="1">
                <a:ln>
                  <a:noFill/>
                </a:ln>
                <a:solidFill>
                  <a:srgbClr val="111111"/>
                </a:solidFill>
                <a:effectLst/>
                <a:latin typeface="Arial Unicode MS"/>
              </a:rPr>
              <a:t>Lin_WakeupInternal</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sẽ</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đánh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thức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khôi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phục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bình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thường</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111111"/>
                </a:solidFill>
                <a:effectLst/>
                <a:latin typeface="-apple-system"/>
              </a:rPr>
              <a:t>Khi </a:t>
            </a:r>
            <a:r>
              <a:rPr kumimoji="0" lang="en-US" altLang="en-US" sz="1200" b="1" i="0" u="none" strike="noStrike" cap="none" normalizeH="0" baseline="0" dirty="0" err="1">
                <a:ln>
                  <a:noFill/>
                </a:ln>
                <a:solidFill>
                  <a:srgbClr val="111111"/>
                </a:solidFill>
                <a:effectLst/>
                <a:latin typeface="-apple-system"/>
              </a:rPr>
              <a:t>có</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yêu</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cầu</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từ</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hệ</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thống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Nếu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hệ</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thống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yêu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cầu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phải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trở</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ví</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dụ</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có</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tín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hiệu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từ</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một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cảm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biến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hoặc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một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yêu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cầu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từ</a:t>
            </a:r>
            <a:r>
              <a:rPr kumimoji="0" lang="en-US" altLang="en-US" sz="1200" b="0" i="0" u="none" strike="noStrike" cap="none" normalizeH="0" baseline="0" dirty="0">
                <a:ln>
                  <a:noFill/>
                </a:ln>
                <a:solidFill>
                  <a:srgbClr val="111111"/>
                </a:solidFill>
                <a:effectLst/>
                <a:latin typeface="-apple-system"/>
              </a:rPr>
              <a:t> ECU </a:t>
            </a:r>
            <a:r>
              <a:rPr kumimoji="0" lang="en-US" altLang="en-US" sz="1200" b="0" i="0" u="none" strike="noStrike" cap="none" normalizeH="0" baseline="0" dirty="0" err="1">
                <a:ln>
                  <a:noFill/>
                </a:ln>
                <a:solidFill>
                  <a:srgbClr val="111111"/>
                </a:solidFill>
                <a:effectLst/>
                <a:latin typeface="-apple-system"/>
              </a:rPr>
              <a:t>khác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sẽ</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kích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111111"/>
                </a:solidFill>
                <a:effectLst/>
                <a:latin typeface="-apple-system"/>
              </a:rPr>
              <a:t>Trong </a:t>
            </a:r>
            <a:r>
              <a:rPr kumimoji="0" lang="en-US" altLang="en-US" sz="1200" b="1" i="0" u="none" strike="noStrike" cap="none" normalizeH="0" baseline="0" dirty="0" err="1">
                <a:ln>
                  <a:noFill/>
                </a:ln>
                <a:solidFill>
                  <a:srgbClr val="111111"/>
                </a:solidFill>
                <a:effectLst/>
                <a:latin typeface="-apple-system"/>
              </a:rPr>
              <a:t>quá</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trình</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khởi</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động</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lại</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hệ</a:t>
            </a:r>
            <a:r>
              <a:rPr kumimoji="0" lang="en-US" altLang="en-US" sz="1200" b="1" i="0" u="none" strike="noStrike" cap="none" normalizeH="0" baseline="0" dirty="0">
                <a:ln>
                  <a:noFill/>
                </a:ln>
                <a:solidFill>
                  <a:srgbClr val="111111"/>
                </a:solidFill>
                <a:effectLst/>
                <a:latin typeface="-apple-system"/>
              </a:rPr>
              <a:t> </a:t>
            </a:r>
            <a:r>
              <a:rPr kumimoji="0" lang="en-US" altLang="en-US" sz="1200" b="1" i="0" u="none" strike="noStrike" cap="none" normalizeH="0" baseline="0" dirty="0" err="1">
                <a:ln>
                  <a:noFill/>
                </a:ln>
                <a:solidFill>
                  <a:srgbClr val="111111"/>
                </a:solidFill>
                <a:effectLst/>
                <a:latin typeface="-apple-system"/>
              </a:rPr>
              <a:t>thống</a:t>
            </a:r>
            <a:r>
              <a:rPr kumimoji="0" lang="en-US" altLang="en-US" sz="1200" b="0" i="0" u="none" strike="noStrike" cap="none" normalizeH="0" baseline="0" dirty="0">
                <a:ln>
                  <a:noFill/>
                </a:ln>
                <a:solidFill>
                  <a:srgbClr val="111111"/>
                </a:solidFill>
                <a:effectLst/>
                <a:latin typeface="-apple-system"/>
              </a:rPr>
              <a:t>: Khi </a:t>
            </a:r>
            <a:r>
              <a:rPr kumimoji="0" lang="en-US" altLang="en-US" sz="1200" b="0" i="0" u="none" strike="noStrike" cap="none" normalizeH="0" baseline="0" dirty="0" err="1">
                <a:ln>
                  <a:noFill/>
                </a:ln>
                <a:solidFill>
                  <a:srgbClr val="111111"/>
                </a:solidFill>
                <a:effectLst/>
                <a:latin typeface="-apple-system"/>
              </a:rPr>
              <a:t>hệ</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thống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khởi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000" b="0" i="0" u="none" strike="noStrike" cap="none" normalizeH="0" baseline="0" dirty="0" err="1">
                <a:ln>
                  <a:noFill/>
                </a:ln>
                <a:solidFill>
                  <a:srgbClr val="111111"/>
                </a:solidFill>
                <a:effectLst/>
                <a:latin typeface="Arial Unicode MS"/>
              </a:rPr>
              <a:t>Lin_WakeupInternal</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có</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đảm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bảo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tất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cả</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đều</a:t>
            </a:r>
            <a:r>
              <a:rPr kumimoji="0" lang="en-US" altLang="en-US" sz="1200" b="0" i="0" u="none" strike="noStrike" cap="none" normalizeH="0" baseline="0" dirty="0">
                <a:ln>
                  <a:noFill/>
                </a:ln>
                <a:solidFill>
                  <a:srgbClr val="111111"/>
                </a:solidFill>
                <a:effectLst/>
                <a:latin typeface="-apple-system"/>
              </a:rPr>
              <a:t> ở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897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375812-6DF8-6CF0-A024-E0F9E57094AE}"/>
              </a:ext>
            </a:extLst>
          </p:cNvPr>
          <p:cNvSpPr>
            <a:spLocks noChangeArrowheads="1"/>
          </p:cNvSpPr>
          <p:nvPr/>
        </p:nvSpPr>
        <p:spPr bwMode="auto">
          <a:xfrm rot="10800000" flipV="1">
            <a:off x="1097280" y="1118778"/>
            <a:ext cx="8188960" cy="238524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apple-system"/>
              </a:rPr>
              <a:t>Khi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000" b="0" i="0" u="none" strike="noStrike" cap="none" normalizeH="0" baseline="0" dirty="0" err="1">
                <a:ln>
                  <a:noFill/>
                </a:ln>
                <a:solidFill>
                  <a:srgbClr val="111111"/>
                </a:solidFill>
                <a:effectLst/>
                <a:latin typeface="Arial Unicode MS"/>
              </a:rPr>
              <a:t>Lin_WakeupInternal</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chuyển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đổi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của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thường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diễn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ra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như</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sau</a:t>
            </a:r>
            <a:r>
              <a:rPr kumimoji="0" lang="en-US" altLang="en-US" sz="1200" b="0" i="0" u="none" strike="noStrike" cap="none" normalizeH="0" baseline="0" dirty="0">
                <a:ln>
                  <a:noFill/>
                </a:ln>
                <a:solidFill>
                  <a:srgbClr val="111111"/>
                </a:solidFill>
                <a:effectLst/>
                <a:latin typeface="-apple-system"/>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111111"/>
                </a:solidFill>
                <a:effectLst/>
                <a:latin typeface="-apple-system"/>
              </a:rPr>
              <a:t>LIN_CH_SLEEP</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ngủ</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của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Trong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tiêu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thụ</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rất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ít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năng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lượng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không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tham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gia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giao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tiếp</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err="1">
                <a:ln>
                  <a:noFill/>
                </a:ln>
                <a:solidFill>
                  <a:srgbClr val="111111"/>
                </a:solidFill>
                <a:effectLst/>
                <a:latin typeface="-apple-system"/>
              </a:rPr>
              <a:t>Lin_WakeupInternal</a:t>
            </a:r>
            <a:r>
              <a:rPr kumimoji="0" lang="en-US" altLang="en-US" sz="1200" b="0" i="0" u="none" strike="noStrike" cap="none" normalizeH="0" baseline="0" dirty="0">
                <a:ln>
                  <a:noFill/>
                </a:ln>
                <a:solidFill>
                  <a:srgbClr val="111111"/>
                </a:solidFill>
                <a:effectLst/>
                <a:latin typeface="-apple-system"/>
              </a:rPr>
              <a:t>: Khi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sẽ</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bắt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đầu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quá</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trình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đánh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thức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Quá</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trình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bao </a:t>
            </a:r>
            <a:r>
              <a:rPr kumimoji="0" lang="en-US" altLang="en-US" sz="1200" b="0" i="0" u="none" strike="noStrike" cap="none" normalizeH="0" baseline="0" dirty="0" err="1">
                <a:ln>
                  <a:noFill/>
                </a:ln>
                <a:solidFill>
                  <a:srgbClr val="111111"/>
                </a:solidFill>
                <a:effectLst/>
                <a:latin typeface="-apple-system"/>
              </a:rPr>
              <a:t>gồm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việc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kích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mạch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điện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chuẩn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bị</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cho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giao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tiếp</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111111"/>
                </a:solidFill>
                <a:effectLst/>
                <a:latin typeface="-apple-system"/>
              </a:rPr>
              <a:t>LIN_CH_OPERATIONAL</a:t>
            </a:r>
            <a:r>
              <a:rPr kumimoji="0" lang="en-US" altLang="en-US" sz="1200" b="0" i="0" u="none" strike="noStrike" cap="none" normalizeH="0" baseline="0" dirty="0">
                <a:ln>
                  <a:noFill/>
                </a:ln>
                <a:solidFill>
                  <a:srgbClr val="111111"/>
                </a:solidFill>
                <a:effectLst/>
                <a:latin typeface="-apple-system"/>
              </a:rPr>
              <a:t>: Sau </a:t>
            </a:r>
            <a:r>
              <a:rPr kumimoji="0" lang="en-US" altLang="en-US" sz="1200" b="0" i="0" u="none" strike="noStrike" cap="none" normalizeH="0" baseline="0" dirty="0" err="1">
                <a:ln>
                  <a:noFill/>
                </a:ln>
                <a:solidFill>
                  <a:srgbClr val="111111"/>
                </a:solidFill>
                <a:effectLst/>
                <a:latin typeface="-apple-system"/>
              </a:rPr>
              <a:t>khi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000" b="0" i="0" u="none" strike="noStrike" cap="none" normalizeH="0" baseline="0" dirty="0" err="1">
                <a:ln>
                  <a:noFill/>
                </a:ln>
                <a:solidFill>
                  <a:srgbClr val="111111"/>
                </a:solidFill>
                <a:effectLst/>
                <a:latin typeface="Arial Unicode MS"/>
              </a:rPr>
              <a:t>Lin_WakeupInternal</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hoàn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tất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sẽ</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chuyển</a:t>
            </a:r>
            <a:r>
              <a:rPr kumimoji="0" lang="en-US" altLang="en-US" sz="1200" b="0" i="0" u="none" strike="noStrike" cap="none" normalizeH="0" baseline="0" dirty="0">
                <a:ln>
                  <a:noFill/>
                </a:ln>
                <a:solidFill>
                  <a:srgbClr val="111111"/>
                </a:solidFill>
                <a:effectLst/>
                <a:latin typeface="-apple-system"/>
              </a:rPr>
              <a:t> sang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hoạt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Trong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có</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gửi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nhận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dữ</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liệu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trên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mạng</a:t>
            </a:r>
            <a:r>
              <a:rPr kumimoji="0" lang="en-US" altLang="en-US" sz="1200" b="0" i="0" u="none" strike="noStrike" cap="none" normalizeH="0" baseline="0" dirty="0">
                <a:ln>
                  <a:noFill/>
                </a:ln>
                <a:solidFill>
                  <a:srgbClr val="111111"/>
                </a:solidFill>
                <a:effectLst/>
                <a:latin typeface="-apple-system"/>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rgbClr val="111111"/>
                </a:solidFill>
                <a:effectLst/>
                <a:latin typeface="-apple-system"/>
              </a:rPr>
              <a:t>LIN_INIT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khởi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tạo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của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thường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sử</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dụng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hệ</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thống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khởi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động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hoặc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cần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thiết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lập</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cấu</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hình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của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11111"/>
                </a:solidFill>
                <a:effectLst/>
                <a:latin typeface="-apple-system"/>
              </a:rPr>
              <a:t>Các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hàm</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có</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liên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quan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đến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quá</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trình</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này</a:t>
            </a:r>
            <a:r>
              <a:rPr kumimoji="0" lang="en-US" altLang="en-US" sz="1200" b="0" i="0" u="none" strike="noStrike" cap="none" normalizeH="0" baseline="0" dirty="0">
                <a:ln>
                  <a:noFill/>
                </a:ln>
                <a:solidFill>
                  <a:srgbClr val="111111"/>
                </a:solidFill>
                <a:effectLst/>
                <a:latin typeface="-apple-system"/>
              </a:rPr>
              <a:t> bao </a:t>
            </a:r>
            <a:r>
              <a:rPr kumimoji="0" lang="en-US" altLang="en-US" sz="1200" b="0" i="0" u="none" strike="noStrike" cap="none" normalizeH="0" baseline="0" dirty="0" err="1">
                <a:ln>
                  <a:noFill/>
                </a:ln>
                <a:solidFill>
                  <a:srgbClr val="111111"/>
                </a:solidFill>
                <a:effectLst/>
                <a:latin typeface="-apple-system"/>
              </a:rPr>
              <a:t>gồm</a:t>
            </a:r>
            <a:r>
              <a:rPr kumimoji="0" lang="en-US" altLang="en-US" sz="1200" b="0" i="0" u="none" strike="noStrike" cap="none" normalizeH="0" baseline="0" dirty="0">
                <a:ln>
                  <a:noFill/>
                </a:ln>
                <a:solidFill>
                  <a:srgbClr val="111111"/>
                </a:solidFill>
                <a:effectLst/>
                <a:latin typeface="-apple-system"/>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111111"/>
                </a:solidFill>
                <a:effectLst/>
                <a:latin typeface="-apple-system"/>
              </a:rPr>
              <a:t>Lin_GoToSleep</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đưa</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vào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trạng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thái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ngủ</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111111"/>
                </a:solidFill>
                <a:effectLst/>
                <a:latin typeface="-apple-system"/>
              </a:rPr>
              <a:t>Lin_Init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Được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gọi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để</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khởi</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tạo</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nút</a:t>
            </a:r>
            <a:r>
              <a:rPr kumimoji="0" lang="en-US" altLang="en-US" sz="1200" b="0" i="0" u="none" strike="noStrike" cap="none" normalizeH="0" baseline="0" dirty="0">
                <a:ln>
                  <a:noFill/>
                </a:ln>
                <a:solidFill>
                  <a:srgbClr val="111111"/>
                </a:solidFill>
                <a:effectLst/>
                <a:latin typeface="-apple-system"/>
              </a:rPr>
              <a:t> LIN </a:t>
            </a:r>
            <a:r>
              <a:rPr kumimoji="0" lang="en-US" altLang="en-US" sz="1200" b="0" i="0" u="none" strike="noStrike" cap="none" normalizeH="0" baseline="0" dirty="0" err="1">
                <a:ln>
                  <a:noFill/>
                </a:ln>
                <a:solidFill>
                  <a:srgbClr val="111111"/>
                </a:solidFill>
                <a:effectLst/>
                <a:latin typeface="-apple-system"/>
              </a:rPr>
              <a:t>và</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thiết</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lập</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các</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thông</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số</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cần</a:t>
            </a:r>
            <a:r>
              <a:rPr kumimoji="0" lang="en-US" altLang="en-US" sz="1200" b="0" i="0" u="none" strike="noStrike" cap="none" normalizeH="0" baseline="0" dirty="0">
                <a:ln>
                  <a:noFill/>
                </a:ln>
                <a:solidFill>
                  <a:srgbClr val="111111"/>
                </a:solidFill>
                <a:effectLst/>
                <a:latin typeface="-apple-system"/>
              </a:rPr>
              <a:t> </a:t>
            </a:r>
            <a:r>
              <a:rPr kumimoji="0" lang="en-US" altLang="en-US" sz="1200" b="0" i="0" u="none" strike="noStrike" cap="none" normalizeH="0" baseline="0" dirty="0" err="1">
                <a:ln>
                  <a:noFill/>
                </a:ln>
                <a:solidFill>
                  <a:srgbClr val="111111"/>
                </a:solidFill>
                <a:effectLst/>
                <a:latin typeface="-apple-system"/>
              </a:rPr>
              <a:t>thiết</a:t>
            </a:r>
            <a:r>
              <a:rPr kumimoji="0" lang="en-US" altLang="en-US" sz="1200" b="0" i="0" u="none" strike="noStrike" cap="none" normalizeH="0" baseline="0" dirty="0">
                <a:ln>
                  <a:noFill/>
                </a:ln>
                <a:solidFill>
                  <a:srgbClr val="11111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0503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9D2EDE-79D0-8D1B-F35A-92E589D6E76C}"/>
              </a:ext>
            </a:extLst>
          </p:cNvPr>
          <p:cNvSpPr txBox="1"/>
          <p:nvPr/>
        </p:nvSpPr>
        <p:spPr>
          <a:xfrm>
            <a:off x="1000760" y="1271022"/>
            <a:ext cx="10190480" cy="4708981"/>
          </a:xfrm>
          <a:prstGeom prst="rect">
            <a:avLst/>
          </a:prstGeom>
          <a:noFill/>
        </p:spPr>
        <p:txBody>
          <a:bodyPr wrap="square">
            <a:spAutoFit/>
          </a:bodyPr>
          <a:lstStyle/>
          <a:p>
            <a:r>
              <a:rPr lang="vi-VN" sz="1500" b="1" dirty="0"/>
              <a:t>Các thành phần chính trong hình:</a:t>
            </a:r>
          </a:p>
          <a:p>
            <a:pPr>
              <a:buFont typeface="+mj-lt"/>
              <a:buAutoNum type="arabicPeriod"/>
            </a:pPr>
            <a:r>
              <a:rPr lang="vi-VN" sz="1500" b="1" dirty="0"/>
              <a:t>LIN_UNINIT</a:t>
            </a:r>
            <a:r>
              <a:rPr lang="vi-VN" sz="1500" dirty="0"/>
              <a:t>:</a:t>
            </a:r>
          </a:p>
          <a:p>
            <a:pPr marL="742950" lvl="1" indent="-285750">
              <a:buFont typeface="+mj-lt"/>
              <a:buAutoNum type="arabicPeriod"/>
            </a:pPr>
            <a:r>
              <a:rPr lang="vi-VN" sz="1500" dirty="0"/>
              <a:t>Trạng thái ban đầu của LIN sau khi reset (khởi động lại hệ thống).</a:t>
            </a:r>
          </a:p>
          <a:p>
            <a:pPr marL="742950" lvl="1" indent="-285750">
              <a:buFont typeface="+mj-lt"/>
              <a:buAutoNum type="arabicPeriod"/>
            </a:pPr>
            <a:r>
              <a:rPr lang="vi-VN" sz="1500" dirty="0"/>
              <a:t>Từ trạng thái này, hàm </a:t>
            </a:r>
            <a:r>
              <a:rPr lang="vi-VN" sz="1500" b="1" dirty="0"/>
              <a:t>Lin_Init</a:t>
            </a:r>
            <a:r>
              <a:rPr lang="vi-VN" sz="1500" dirty="0"/>
              <a:t> sẽ được gọi để chuyển sang trạng thái tiếp theo.</a:t>
            </a:r>
          </a:p>
          <a:p>
            <a:pPr>
              <a:buFont typeface="+mj-lt"/>
              <a:buAutoNum type="arabicPeriod"/>
            </a:pPr>
            <a:r>
              <a:rPr lang="vi-VN" sz="1500" b="1" dirty="0"/>
              <a:t>LIN_INIT</a:t>
            </a:r>
            <a:r>
              <a:rPr lang="vi-VN" sz="1500" dirty="0"/>
              <a:t>:</a:t>
            </a:r>
          </a:p>
          <a:p>
            <a:pPr marL="742950" lvl="1" indent="-285750">
              <a:buFont typeface="+mj-lt"/>
              <a:buAutoNum type="arabicPeriod"/>
            </a:pPr>
            <a:r>
              <a:rPr lang="vi-VN" sz="1500" dirty="0"/>
              <a:t>Đây là trạng thái sau khi LIN được khởi tạo.</a:t>
            </a:r>
          </a:p>
          <a:p>
            <a:pPr marL="742950" lvl="1" indent="-285750">
              <a:buFont typeface="+mj-lt"/>
              <a:buAutoNum type="arabicPeriod"/>
            </a:pPr>
            <a:r>
              <a:rPr lang="vi-VN" sz="1500" dirty="0"/>
              <a:t>Từ trạng thái này, mỗi kênh của LIN sẽ hoạt động riêng biệt và có thể chuyển sang các trạng thái khác nhau.</a:t>
            </a:r>
          </a:p>
          <a:p>
            <a:pPr>
              <a:buFont typeface="+mj-lt"/>
              <a:buAutoNum type="arabicPeriod"/>
            </a:pPr>
            <a:r>
              <a:rPr lang="vi-VN" sz="1500" b="1" dirty="0"/>
              <a:t>LIN_CH_OPERATIONAL</a:t>
            </a:r>
            <a:r>
              <a:rPr lang="vi-VN" sz="1500" dirty="0"/>
              <a:t>:</a:t>
            </a:r>
          </a:p>
          <a:p>
            <a:pPr marL="742950" lvl="1" indent="-285750">
              <a:buFont typeface="+mj-lt"/>
              <a:buAutoNum type="arabicPeriod"/>
            </a:pPr>
            <a:r>
              <a:rPr lang="vi-VN" sz="1500" dirty="0"/>
              <a:t>Đây là trạng thái hoạt động của mỗi kênh LIN sau khi được khởi tạo.</a:t>
            </a:r>
          </a:p>
          <a:p>
            <a:pPr marL="742950" lvl="1" indent="-285750">
              <a:buFont typeface="+mj-lt"/>
              <a:buAutoNum type="arabicPeriod"/>
            </a:pPr>
            <a:r>
              <a:rPr lang="vi-VN" sz="1500" dirty="0"/>
              <a:t>Ở trạng thái này, các hàm </a:t>
            </a:r>
            <a:r>
              <a:rPr lang="vi-VN" sz="1500" b="1" dirty="0"/>
              <a:t>Lin_Wakeup</a:t>
            </a:r>
            <a:r>
              <a:rPr lang="vi-VN" sz="1500" dirty="0"/>
              <a:t>, </a:t>
            </a:r>
            <a:r>
              <a:rPr lang="vi-VN" sz="1500" b="1" dirty="0"/>
              <a:t>Lin_WakeupInternal</a:t>
            </a:r>
            <a:r>
              <a:rPr lang="vi-VN" sz="1500" dirty="0"/>
              <a:t>, và </a:t>
            </a:r>
            <a:r>
              <a:rPr lang="vi-VN" sz="1500" b="1" dirty="0"/>
              <a:t>Lin_GoToSleepInternal</a:t>
            </a:r>
            <a:r>
              <a:rPr lang="vi-VN" sz="1500" dirty="0"/>
              <a:t> có thể được gọi:</a:t>
            </a:r>
          </a:p>
          <a:p>
            <a:pPr marL="1143000" lvl="2" indent="-228600">
              <a:buFont typeface="+mj-lt"/>
              <a:buAutoNum type="arabicPeriod"/>
            </a:pPr>
            <a:r>
              <a:rPr lang="vi-VN" sz="1500" b="1" dirty="0"/>
              <a:t>Lin_Wakeup</a:t>
            </a:r>
            <a:r>
              <a:rPr lang="vi-VN" sz="1500" dirty="0"/>
              <a:t>: Đánh thức LIN từ trạng thái ngủ.</a:t>
            </a:r>
          </a:p>
          <a:p>
            <a:pPr marL="1143000" lvl="2" indent="-228600">
              <a:buFont typeface="+mj-lt"/>
              <a:buAutoNum type="arabicPeriod"/>
            </a:pPr>
            <a:r>
              <a:rPr lang="vi-VN" sz="1500" b="1" dirty="0"/>
              <a:t>Lin_WakeupInternal</a:t>
            </a:r>
            <a:r>
              <a:rPr lang="vi-VN" sz="1500" dirty="0"/>
              <a:t>: Đánh thức LIN từ bên trong quá trình điều khiển.</a:t>
            </a:r>
          </a:p>
          <a:p>
            <a:pPr marL="1143000" lvl="2" indent="-228600">
              <a:buFont typeface="+mj-lt"/>
              <a:buAutoNum type="arabicPeriod"/>
            </a:pPr>
            <a:r>
              <a:rPr lang="vi-VN" sz="1500" b="1" dirty="0"/>
              <a:t>Lin_GoToSleepInternal</a:t>
            </a:r>
            <a:r>
              <a:rPr lang="vi-VN" sz="1500" dirty="0"/>
              <a:t>: Đưa LIN về trạng thái ngủ.</a:t>
            </a:r>
          </a:p>
          <a:p>
            <a:pPr>
              <a:buFont typeface="+mj-lt"/>
              <a:buAutoNum type="arabicPeriod"/>
            </a:pPr>
            <a:r>
              <a:rPr lang="vi-VN" sz="1500" b="1" dirty="0"/>
              <a:t>LIN_CH_SLEEP</a:t>
            </a:r>
            <a:r>
              <a:rPr lang="vi-VN" sz="1500" dirty="0"/>
              <a:t>:</a:t>
            </a:r>
          </a:p>
          <a:p>
            <a:pPr marL="742950" lvl="1" indent="-285750">
              <a:buFont typeface="+mj-lt"/>
              <a:buAutoNum type="arabicPeriod"/>
            </a:pPr>
            <a:r>
              <a:rPr lang="vi-VN" sz="1500" dirty="0"/>
              <a:t>Trạng thái ngủ của mỗi kênh LIN. Ở đây, LIN đang ở trạng thái không hoạt động để tiết kiệm năng lượng.</a:t>
            </a:r>
          </a:p>
          <a:p>
            <a:pPr marL="742950" lvl="1" indent="-285750">
              <a:buFont typeface="+mj-lt"/>
              <a:buAutoNum type="arabicPeriod"/>
            </a:pPr>
            <a:r>
              <a:rPr lang="vi-VN" sz="1500" dirty="0"/>
              <a:t>LIN sẽ chuyển sang trạng thái này bằng cách gọi hàm </a:t>
            </a:r>
            <a:r>
              <a:rPr lang="vi-VN" sz="1500" b="1" dirty="0"/>
              <a:t>Lin_GoToSleepInternal</a:t>
            </a:r>
            <a:r>
              <a:rPr lang="vi-VN" sz="1500" dirty="0"/>
              <a:t>.</a:t>
            </a:r>
          </a:p>
          <a:p>
            <a:pPr>
              <a:buFont typeface="+mj-lt"/>
              <a:buAutoNum type="arabicPeriod"/>
            </a:pPr>
            <a:r>
              <a:rPr lang="vi-VN" sz="1500" b="1" dirty="0"/>
              <a:t>LIN_CH_SLEEP_PENDING</a:t>
            </a:r>
            <a:r>
              <a:rPr lang="vi-VN" sz="1500" dirty="0"/>
              <a:t> (chỉ dành cho Master):</a:t>
            </a:r>
          </a:p>
          <a:p>
            <a:pPr marL="742950" lvl="1" indent="-285750">
              <a:buFont typeface="+mj-lt"/>
              <a:buAutoNum type="arabicPeriod"/>
            </a:pPr>
            <a:r>
              <a:rPr lang="vi-VN" sz="1500" dirty="0"/>
              <a:t>Đây là trạng thái tạm thời của master khi đang trong quá trình chuyển sang chế độ ngủ.</a:t>
            </a:r>
          </a:p>
          <a:p>
            <a:pPr marL="742950" lvl="1" indent="-285750">
              <a:buFont typeface="+mj-lt"/>
              <a:buAutoNum type="arabicPeriod"/>
            </a:pPr>
            <a:r>
              <a:rPr lang="vi-VN" sz="1500" dirty="0"/>
              <a:t>Trạng thái này được kích hoạt khi hàm </a:t>
            </a:r>
            <a:r>
              <a:rPr lang="vi-VN" sz="1500" b="1" dirty="0"/>
              <a:t>Lin_GoToSleep</a:t>
            </a:r>
            <a:r>
              <a:rPr lang="vi-VN" sz="1500" dirty="0"/>
              <a:t> được gọi.</a:t>
            </a:r>
          </a:p>
          <a:p>
            <a:pPr marL="742950" lvl="1" indent="-285750">
              <a:buFont typeface="+mj-lt"/>
              <a:buAutoNum type="arabicPeriod"/>
            </a:pPr>
            <a:r>
              <a:rPr lang="vi-VN" sz="1500" b="1" dirty="0"/>
              <a:t>Lin_GetStatus</a:t>
            </a:r>
            <a:r>
              <a:rPr lang="vi-VN" sz="1500" dirty="0"/>
              <a:t>: Hàm này có thể được sử dụng để kiểm tra trạng thái hiện tại của LIN trong giai đoạn này.</a:t>
            </a:r>
          </a:p>
        </p:txBody>
      </p:sp>
    </p:spTree>
    <p:extLst>
      <p:ext uri="{BB962C8B-B14F-4D97-AF65-F5344CB8AC3E}">
        <p14:creationId xmlns:p14="http://schemas.microsoft.com/office/powerpoint/2010/main" val="153801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BF0729-4686-AD1A-B030-5737EF54D24F}"/>
              </a:ext>
            </a:extLst>
          </p:cNvPr>
          <p:cNvSpPr txBox="1"/>
          <p:nvPr/>
        </p:nvSpPr>
        <p:spPr>
          <a:xfrm>
            <a:off x="934720" y="1166843"/>
            <a:ext cx="8209280" cy="3416320"/>
          </a:xfrm>
          <a:prstGeom prst="rect">
            <a:avLst/>
          </a:prstGeom>
          <a:noFill/>
        </p:spPr>
        <p:txBody>
          <a:bodyPr wrap="square">
            <a:spAutoFit/>
          </a:bodyPr>
          <a:lstStyle/>
          <a:p>
            <a:r>
              <a:rPr lang="vi-VN" sz="1800" b="1" dirty="0"/>
              <a:t>Các quá trình chuyển đổi trạng thái:</a:t>
            </a:r>
          </a:p>
          <a:p>
            <a:pPr>
              <a:buFont typeface="Arial" panose="020B0604020202020204" pitchFamily="34" charset="0"/>
              <a:buChar char="•"/>
            </a:pPr>
            <a:r>
              <a:rPr lang="vi-VN" sz="1800" b="1" dirty="0"/>
              <a:t>Reset → LIN_UNINIT</a:t>
            </a:r>
            <a:r>
              <a:rPr lang="vi-VN" sz="1800" dirty="0"/>
              <a:t>: Sau khi reset, LIN bắt đầu ở trạng thái </a:t>
            </a:r>
            <a:r>
              <a:rPr lang="vi-VN" sz="1800" b="1" dirty="0"/>
              <a:t>LIN_UNINIT</a:t>
            </a:r>
            <a:r>
              <a:rPr lang="vi-VN" sz="1800" dirty="0"/>
              <a:t>.</a:t>
            </a:r>
          </a:p>
          <a:p>
            <a:pPr>
              <a:buFont typeface="Arial" panose="020B0604020202020204" pitchFamily="34" charset="0"/>
              <a:buChar char="•"/>
            </a:pPr>
            <a:r>
              <a:rPr lang="vi-VN" sz="1800" b="1" dirty="0"/>
              <a:t>LIN_UNINIT → LIN_INIT</a:t>
            </a:r>
            <a:r>
              <a:rPr lang="vi-VN" sz="1800" dirty="0"/>
              <a:t>: Khi hàm </a:t>
            </a:r>
            <a:r>
              <a:rPr lang="vi-VN" sz="1800" b="1" dirty="0"/>
              <a:t>Lin_Init</a:t>
            </a:r>
            <a:r>
              <a:rPr lang="vi-VN" sz="1800" dirty="0"/>
              <a:t> được gọi, LIN sẽ chuyển sang trạng thái </a:t>
            </a:r>
            <a:r>
              <a:rPr lang="vi-VN" sz="1800" b="1" dirty="0"/>
              <a:t>LIN_INIT</a:t>
            </a:r>
            <a:r>
              <a:rPr lang="vi-VN" sz="1800" dirty="0"/>
              <a:t>.</a:t>
            </a:r>
          </a:p>
          <a:p>
            <a:pPr>
              <a:buFont typeface="Arial" panose="020B0604020202020204" pitchFamily="34" charset="0"/>
              <a:buChar char="•"/>
            </a:pPr>
            <a:r>
              <a:rPr lang="vi-VN" sz="1800" b="1" dirty="0"/>
              <a:t>LIN_INIT → LIN_CH_OPERATIONAL</a:t>
            </a:r>
            <a:r>
              <a:rPr lang="vi-VN" sz="1800" dirty="0"/>
              <a:t>: Từng kênh của LIN sẽ hoạt động và chuyển sang trạng thái </a:t>
            </a:r>
            <a:r>
              <a:rPr lang="vi-VN" sz="1800" b="1" dirty="0"/>
              <a:t>LIN_CH_OPERATIONAL</a:t>
            </a:r>
            <a:r>
              <a:rPr lang="vi-VN" sz="1800" dirty="0"/>
              <a:t>.</a:t>
            </a:r>
          </a:p>
          <a:p>
            <a:pPr>
              <a:buFont typeface="Arial" panose="020B0604020202020204" pitchFamily="34" charset="0"/>
              <a:buChar char="•"/>
            </a:pPr>
            <a:r>
              <a:rPr lang="vi-VN" sz="1800" b="1" dirty="0"/>
              <a:t>LIN_CH_OPERATIONAL ↔ LIN_CH_SLEEP</a:t>
            </a:r>
            <a:r>
              <a:rPr lang="vi-VN" sz="1800" dirty="0"/>
              <a:t>: Kênh LIN có thể chuyển qua lại giữa các trạng thái hoạt động và ngủ thông qua các hàm </a:t>
            </a:r>
            <a:r>
              <a:rPr lang="vi-VN" sz="1800" b="1" dirty="0"/>
              <a:t>Lin_Wakeup</a:t>
            </a:r>
            <a:r>
              <a:rPr lang="vi-VN" sz="1800" dirty="0"/>
              <a:t>, </a:t>
            </a:r>
            <a:r>
              <a:rPr lang="vi-VN" sz="1800" b="1" dirty="0"/>
              <a:t>Lin_GoToSleepInternal</a:t>
            </a:r>
            <a:r>
              <a:rPr lang="vi-VN" sz="1800" dirty="0"/>
              <a:t>, và </a:t>
            </a:r>
            <a:r>
              <a:rPr lang="vi-VN" sz="1800" b="1" dirty="0"/>
              <a:t>Lin_WakeupInternal</a:t>
            </a:r>
            <a:r>
              <a:rPr lang="vi-VN" sz="1800" dirty="0"/>
              <a:t>.</a:t>
            </a:r>
          </a:p>
          <a:p>
            <a:pPr>
              <a:buFont typeface="Arial" panose="020B0604020202020204" pitchFamily="34" charset="0"/>
              <a:buChar char="•"/>
            </a:pPr>
            <a:r>
              <a:rPr lang="vi-VN" sz="1800" b="1" dirty="0"/>
              <a:t>LIN_CH_SLEEP_PENDING</a:t>
            </a:r>
            <a:r>
              <a:rPr lang="vi-VN" sz="1800" dirty="0"/>
              <a:t> (Master): Nếu là master, khi hàm </a:t>
            </a:r>
            <a:r>
              <a:rPr lang="vi-VN" sz="1800" b="1" dirty="0"/>
              <a:t>Lin_GoToSleep</a:t>
            </a:r>
            <a:r>
              <a:rPr lang="vi-VN" sz="1800" dirty="0"/>
              <a:t> được gọi, master sẽ tạm thời ở trạng thái </a:t>
            </a:r>
            <a:r>
              <a:rPr lang="vi-VN" sz="1800" b="1" dirty="0"/>
              <a:t>SLEEP_PENDING</a:t>
            </a:r>
            <a:r>
              <a:rPr lang="vi-VN" sz="1800" dirty="0"/>
              <a:t> trước khi chuyển hoàn toàn sang </a:t>
            </a:r>
            <a:r>
              <a:rPr lang="vi-VN" sz="1800" b="1" dirty="0"/>
              <a:t>SLEEP</a:t>
            </a:r>
            <a:r>
              <a:rPr lang="vi-VN" sz="1800" dirty="0"/>
              <a:t>.</a:t>
            </a:r>
          </a:p>
        </p:txBody>
      </p:sp>
    </p:spTree>
    <p:extLst>
      <p:ext uri="{BB962C8B-B14F-4D97-AF65-F5344CB8AC3E}">
        <p14:creationId xmlns:p14="http://schemas.microsoft.com/office/powerpoint/2010/main" val="79988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D88D7-66F5-9434-0AB4-120C49F84DDD}"/>
              </a:ext>
            </a:extLst>
          </p:cNvPr>
          <p:cNvSpPr txBox="1"/>
          <p:nvPr/>
        </p:nvSpPr>
        <p:spPr>
          <a:xfrm>
            <a:off x="3048000" y="1030801"/>
            <a:ext cx="6096000" cy="4801314"/>
          </a:xfrm>
          <a:prstGeom prst="rect">
            <a:avLst/>
          </a:prstGeom>
          <a:noFill/>
        </p:spPr>
        <p:txBody>
          <a:bodyPr wrap="square">
            <a:spAutoFit/>
          </a:bodyPr>
          <a:lstStyle/>
          <a:p>
            <a:pPr algn="l">
              <a:buFont typeface="+mj-lt"/>
              <a:buAutoNum type="arabicPeriod"/>
            </a:pPr>
            <a:r>
              <a:rPr lang="vi-VN" b="1" i="0" dirty="0">
                <a:solidFill>
                  <a:srgbClr val="111111"/>
                </a:solidFill>
                <a:effectLst/>
                <a:latin typeface="-apple-system"/>
              </a:rPr>
              <a:t>Lớp trên cùng (Communication Hardware Abstraction)</a:t>
            </a:r>
            <a:r>
              <a:rPr lang="vi-VN" b="0" i="0" dirty="0">
                <a:solidFill>
                  <a:srgbClr val="111111"/>
                </a:solidFill>
                <a:effectLst/>
                <a:latin typeface="-apple-system"/>
              </a:rPr>
              <a:t>: Đây là lớp giúp phần mềm giao tiếp với phần cứng. Nó giống như một người phiên dịch, giúp phần mềm hiểu và điều khiển phần cứng.</a:t>
            </a:r>
          </a:p>
          <a:p>
            <a:pPr algn="l">
              <a:buFont typeface="+mj-lt"/>
              <a:buAutoNum type="arabicPeriod"/>
            </a:pPr>
            <a:r>
              <a:rPr lang="vi-VN" b="1" i="0" dirty="0">
                <a:solidFill>
                  <a:srgbClr val="111111"/>
                </a:solidFill>
                <a:effectLst/>
                <a:latin typeface="-apple-system"/>
              </a:rPr>
              <a:t>Lớp Driver</a:t>
            </a:r>
            <a:r>
              <a:rPr lang="vi-VN" b="0" i="0" dirty="0">
                <a:solidFill>
                  <a:srgbClr val="111111"/>
                </a:solidFill>
                <a:effectLst/>
                <a:latin typeface="-apple-system"/>
              </a:rPr>
              <a:t>: Đây là các chương trình điều khiển từ các nhà cung cấp khác nhau. Mỗi nhà cung cấp có cách riêng để điều khiển phần cứng, giống như mỗi người có cách riêng để lái xe.</a:t>
            </a:r>
          </a:p>
          <a:p>
            <a:pPr algn="l">
              <a:buFont typeface="+mj-lt"/>
              <a:buAutoNum type="arabicPeriod"/>
            </a:pPr>
            <a:r>
              <a:rPr lang="vi-VN" b="1" i="0" dirty="0">
                <a:solidFill>
                  <a:srgbClr val="111111"/>
                </a:solidFill>
                <a:effectLst/>
                <a:latin typeface="-apple-system"/>
              </a:rPr>
              <a:t>Lớp LIN HW Unit Type A và </a:t>
            </a:r>
            <a:r>
              <a:rPr lang="el-GR" b="1" i="0" dirty="0">
                <a:solidFill>
                  <a:srgbClr val="111111"/>
                </a:solidFill>
                <a:effectLst/>
                <a:latin typeface="-apple-system"/>
              </a:rPr>
              <a:t>μ</a:t>
            </a:r>
            <a:r>
              <a:rPr lang="vi-VN" b="1" i="0" dirty="0">
                <a:solidFill>
                  <a:srgbClr val="111111"/>
                </a:solidFill>
                <a:effectLst/>
                <a:latin typeface="-apple-system"/>
              </a:rPr>
              <a:t>C Type A</a:t>
            </a:r>
            <a:r>
              <a:rPr lang="vi-VN" b="0" i="0" dirty="0">
                <a:solidFill>
                  <a:srgbClr val="111111"/>
                </a:solidFill>
                <a:effectLst/>
                <a:latin typeface="-apple-system"/>
              </a:rPr>
              <a:t>: Đây là các phần cứng cụ thể, như các vi mạch và vi điều khiển. Chúng giống như các bộ phận của xe hơi, ví dụ như động cơ và hộp số.</a:t>
            </a:r>
          </a:p>
          <a:p>
            <a:pPr algn="l">
              <a:buFont typeface="+mj-lt"/>
              <a:buAutoNum type="arabicPeriod"/>
            </a:pPr>
            <a:r>
              <a:rPr lang="vi-VN" b="1" i="0" dirty="0">
                <a:solidFill>
                  <a:srgbClr val="111111"/>
                </a:solidFill>
                <a:effectLst/>
                <a:latin typeface="-apple-system"/>
              </a:rPr>
              <a:t>Lớp LIN HW Unit Type B và </a:t>
            </a:r>
            <a:r>
              <a:rPr lang="el-GR" b="1" i="0" dirty="0">
                <a:solidFill>
                  <a:srgbClr val="111111"/>
                </a:solidFill>
                <a:effectLst/>
                <a:latin typeface="-apple-system"/>
              </a:rPr>
              <a:t>μ</a:t>
            </a:r>
            <a:r>
              <a:rPr lang="vi-VN" b="1" i="0" dirty="0">
                <a:solidFill>
                  <a:srgbClr val="111111"/>
                </a:solidFill>
                <a:effectLst/>
                <a:latin typeface="-apple-system"/>
              </a:rPr>
              <a:t>C Type B</a:t>
            </a:r>
            <a:r>
              <a:rPr lang="vi-VN" b="0" i="0" dirty="0">
                <a:solidFill>
                  <a:srgbClr val="111111"/>
                </a:solidFill>
                <a:effectLst/>
                <a:latin typeface="-apple-system"/>
              </a:rPr>
              <a:t>: Tương tự như lớp trên, nhưng là các loại phần cứng khác. Chúng có thể có các tính năng hoặc cấu hình khác nhau.</a:t>
            </a:r>
          </a:p>
          <a:p>
            <a:pPr algn="l"/>
            <a:r>
              <a:rPr lang="vi-VN" b="0" i="0" dirty="0">
                <a:solidFill>
                  <a:srgbClr val="111111"/>
                </a:solidFill>
                <a:effectLst/>
                <a:latin typeface="-apple-system"/>
              </a:rPr>
              <a:t>Mỗi lớp có một vai trò riêng, nhưng tất cả đều làm việc cùng nhau để hệ thống giao tiếp LIN hoạt động hiệu quả. Bạn có thể tưởng tượng như các bộ phận khác nhau của một chiếc xe, mỗi bộ phận có nhiệm vụ riêng nhưng đều cần thiết để xe chạy tốt.</a:t>
            </a:r>
          </a:p>
        </p:txBody>
      </p:sp>
    </p:spTree>
    <p:extLst>
      <p:ext uri="{BB962C8B-B14F-4D97-AF65-F5344CB8AC3E}">
        <p14:creationId xmlns:p14="http://schemas.microsoft.com/office/powerpoint/2010/main" val="509079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869D1-6EA9-2352-BA3A-D87791CF2FE4}"/>
              </a:ext>
            </a:extLst>
          </p:cNvPr>
          <p:cNvSpPr txBox="1"/>
          <p:nvPr/>
        </p:nvSpPr>
        <p:spPr>
          <a:xfrm>
            <a:off x="853440" y="645204"/>
            <a:ext cx="9276080" cy="4708981"/>
          </a:xfrm>
          <a:prstGeom prst="rect">
            <a:avLst/>
          </a:prstGeom>
          <a:noFill/>
        </p:spPr>
        <p:txBody>
          <a:bodyPr wrap="square">
            <a:spAutoFit/>
          </a:bodyPr>
          <a:lstStyle/>
          <a:p>
            <a:r>
              <a:rPr lang="vi-VN" sz="1500" b="1" dirty="0"/>
              <a:t>1. LIN_UNINIT (Reset state)</a:t>
            </a:r>
          </a:p>
          <a:p>
            <a:pPr>
              <a:buFont typeface="Arial" panose="020B0604020202020204" pitchFamily="34" charset="0"/>
              <a:buChar char="•"/>
            </a:pPr>
            <a:r>
              <a:rPr lang="vi-VN" sz="1500" b="1" dirty="0"/>
              <a:t>Trạng thái</a:t>
            </a:r>
            <a:r>
              <a:rPr lang="vi-VN" sz="1500" dirty="0"/>
              <a:t>: Đây là trạng thái mặc định của LIN sau khi hệ thống khởi động hoặc reset.</a:t>
            </a:r>
          </a:p>
          <a:p>
            <a:pPr>
              <a:buFont typeface="Arial" panose="020B0604020202020204" pitchFamily="34" charset="0"/>
              <a:buChar char="•"/>
            </a:pPr>
            <a:r>
              <a:rPr lang="vi-VN" sz="1500" b="1" dirty="0"/>
              <a:t>Hàm liên quan</a:t>
            </a:r>
            <a:r>
              <a:rPr lang="vi-VN" sz="1500" dirty="0"/>
              <a:t>:</a:t>
            </a:r>
          </a:p>
          <a:p>
            <a:pPr marL="742950" lvl="1" indent="-285750">
              <a:buFont typeface="Arial" panose="020B0604020202020204" pitchFamily="34" charset="0"/>
              <a:buChar char="•"/>
            </a:pPr>
            <a:r>
              <a:rPr lang="vi-VN" sz="1500" b="1" dirty="0"/>
              <a:t>Lin_Init</a:t>
            </a:r>
            <a:r>
              <a:rPr lang="vi-VN" sz="1500" dirty="0"/>
              <a:t>: Đây là hàm khởi tạo LIN driver. Sau khi gọi hàm này, driver LIN sẽ chuyển từ trạng thái </a:t>
            </a:r>
            <a:r>
              <a:rPr lang="vi-VN" sz="1500" b="1" dirty="0"/>
              <a:t>LIN_UNINIT</a:t>
            </a:r>
            <a:r>
              <a:rPr lang="vi-VN" sz="1500" dirty="0"/>
              <a:t> sang </a:t>
            </a:r>
            <a:r>
              <a:rPr lang="vi-VN" sz="1500" b="1" dirty="0"/>
              <a:t>LIN_INIT</a:t>
            </a:r>
            <a:r>
              <a:rPr lang="vi-VN" sz="1500" dirty="0"/>
              <a:t>.</a:t>
            </a:r>
          </a:p>
          <a:p>
            <a:pPr marL="742950" lvl="1" indent="-285750">
              <a:buFont typeface="Arial" panose="020B0604020202020204" pitchFamily="34" charset="0"/>
              <a:buChar char="•"/>
            </a:pPr>
            <a:r>
              <a:rPr lang="vi-VN" sz="1500" b="1" dirty="0"/>
              <a:t>Điều kiện gọi</a:t>
            </a:r>
            <a:r>
              <a:rPr lang="vi-VN" sz="1500" dirty="0"/>
              <a:t>: </a:t>
            </a:r>
            <a:r>
              <a:rPr lang="vi-VN" sz="1500" b="1" dirty="0"/>
              <a:t>Lin_Init</a:t>
            </a:r>
            <a:r>
              <a:rPr lang="vi-VN" sz="1500" dirty="0"/>
              <a:t> cần được gọi ngay sau khi hệ thống reset hoặc trong quá trình khởi tạo hệ thống để chuẩn bị cho LIN driver hoạt động.</a:t>
            </a:r>
          </a:p>
          <a:p>
            <a:pPr>
              <a:buFont typeface="Arial" panose="020B0604020202020204" pitchFamily="34" charset="0"/>
              <a:buChar char="•"/>
            </a:pPr>
            <a:r>
              <a:rPr lang="vi-VN" sz="1500" b="1" dirty="0"/>
              <a:t>Chuyển đổi</a:t>
            </a:r>
            <a:r>
              <a:rPr lang="vi-VN" sz="1500" dirty="0"/>
              <a:t>: Sau khi </a:t>
            </a:r>
            <a:r>
              <a:rPr lang="vi-VN" sz="1500" b="1" dirty="0"/>
              <a:t>Lin_Init</a:t>
            </a:r>
            <a:r>
              <a:rPr lang="vi-VN" sz="1500" dirty="0"/>
              <a:t> được gọi thành công, trạng thái sẽ chuyển sang </a:t>
            </a:r>
            <a:r>
              <a:rPr lang="vi-VN" sz="1500" b="1" dirty="0"/>
              <a:t>LIN_INIT</a:t>
            </a:r>
            <a:r>
              <a:rPr lang="vi-VN" sz="1500" dirty="0"/>
              <a:t>.</a:t>
            </a:r>
          </a:p>
          <a:p>
            <a:pPr>
              <a:buFont typeface="Arial" panose="020B0604020202020204" pitchFamily="34" charset="0"/>
              <a:buChar char="•"/>
            </a:pPr>
            <a:endParaRPr lang="vi-VN" sz="1500" dirty="0"/>
          </a:p>
          <a:p>
            <a:r>
              <a:rPr lang="vi-VN" sz="1500" b="1" dirty="0"/>
              <a:t>2. LIN_INIT (Initialized state)</a:t>
            </a:r>
          </a:p>
          <a:p>
            <a:pPr>
              <a:buFont typeface="Arial" panose="020B0604020202020204" pitchFamily="34" charset="0"/>
              <a:buChar char="•"/>
            </a:pPr>
            <a:r>
              <a:rPr lang="vi-VN" sz="1500" b="1" dirty="0"/>
              <a:t>Trạng thái</a:t>
            </a:r>
            <a:r>
              <a:rPr lang="vi-VN" sz="1500" dirty="0"/>
              <a:t>: Ở trạng thái này, LIN driver đã được khởi tạo thành công và sẵn sàng để cấu hình từng kênh LIN.</a:t>
            </a:r>
          </a:p>
          <a:p>
            <a:pPr>
              <a:buFont typeface="Arial" panose="020B0604020202020204" pitchFamily="34" charset="0"/>
              <a:buChar char="•"/>
            </a:pPr>
            <a:r>
              <a:rPr lang="vi-VN" sz="1500" b="1" dirty="0"/>
              <a:t>Hàm liên quan</a:t>
            </a:r>
            <a:r>
              <a:rPr lang="vi-VN" sz="1500" dirty="0"/>
              <a:t>:</a:t>
            </a:r>
          </a:p>
          <a:p>
            <a:pPr marL="742950" lvl="1" indent="-285750">
              <a:buFont typeface="Arial" panose="020B0604020202020204" pitchFamily="34" charset="0"/>
              <a:buChar char="•"/>
            </a:pPr>
            <a:r>
              <a:rPr lang="vi-VN" sz="1500" b="1" dirty="0"/>
              <a:t>Lin_InitChannel</a:t>
            </a:r>
            <a:r>
              <a:rPr lang="vi-VN" sz="1500" dirty="0"/>
              <a:t>: Hàm này khởi tạo một kênh LIN cụ thể (channel). Sau khi khởi tạo, mỗi kênh sẽ chuyển sang trạng thái </a:t>
            </a:r>
            <a:r>
              <a:rPr lang="vi-VN" sz="1500" b="1" dirty="0"/>
              <a:t>LIN_CH_OPERATIONAL</a:t>
            </a:r>
            <a:r>
              <a:rPr lang="vi-VN" sz="1500" dirty="0"/>
              <a:t> để hoạt động.</a:t>
            </a:r>
          </a:p>
          <a:p>
            <a:pPr marL="742950" lvl="1" indent="-285750">
              <a:buFont typeface="Arial" panose="020B0604020202020204" pitchFamily="34" charset="0"/>
              <a:buChar char="•"/>
            </a:pPr>
            <a:r>
              <a:rPr lang="vi-VN" sz="1500" b="1" dirty="0"/>
              <a:t>Điều kiện gọi</a:t>
            </a:r>
            <a:r>
              <a:rPr lang="vi-VN" sz="1500" dirty="0"/>
              <a:t>: </a:t>
            </a:r>
            <a:r>
              <a:rPr lang="vi-VN" sz="1500" b="1" dirty="0"/>
              <a:t>Lin_InitChannel</a:t>
            </a:r>
            <a:r>
              <a:rPr lang="vi-VN" sz="1500" dirty="0"/>
              <a:t> sẽ được gọi cho từng kênh LIN mà hệ thống sử dụng sau khi LIN driver được khởi tạo.</a:t>
            </a:r>
          </a:p>
          <a:p>
            <a:pPr>
              <a:buFont typeface="Arial" panose="020B0604020202020204" pitchFamily="34" charset="0"/>
              <a:buChar char="•"/>
            </a:pPr>
            <a:r>
              <a:rPr lang="vi-VN" sz="1500" b="1" dirty="0"/>
              <a:t>Chuyển đổi</a:t>
            </a:r>
            <a:r>
              <a:rPr lang="vi-VN" sz="1500" dirty="0"/>
              <a:t>: Mỗi kênh LIN sau khi được khởi tạo sẽ chuyển sang trạng thái </a:t>
            </a:r>
            <a:r>
              <a:rPr lang="vi-VN" sz="1500" b="1" dirty="0"/>
              <a:t>LIN_CH_OPERATIONAL</a:t>
            </a:r>
            <a:r>
              <a:rPr lang="vi-VN" sz="1500" dirty="0"/>
              <a:t>.</a:t>
            </a:r>
          </a:p>
          <a:p>
            <a:pPr>
              <a:buFont typeface="Arial" panose="020B0604020202020204" pitchFamily="34" charset="0"/>
              <a:buChar char="•"/>
            </a:pPr>
            <a:endParaRPr lang="vi-VN" sz="1500" dirty="0"/>
          </a:p>
          <a:p>
            <a:endParaRPr lang="vi-VN" sz="1500" dirty="0"/>
          </a:p>
        </p:txBody>
      </p:sp>
    </p:spTree>
    <p:extLst>
      <p:ext uri="{BB962C8B-B14F-4D97-AF65-F5344CB8AC3E}">
        <p14:creationId xmlns:p14="http://schemas.microsoft.com/office/powerpoint/2010/main" val="1751513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20FD5-B7DE-97CC-B32B-EE7405077BE5}"/>
              </a:ext>
            </a:extLst>
          </p:cNvPr>
          <p:cNvSpPr txBox="1"/>
          <p:nvPr/>
        </p:nvSpPr>
        <p:spPr>
          <a:xfrm>
            <a:off x="660400" y="382469"/>
            <a:ext cx="10830560" cy="4755148"/>
          </a:xfrm>
          <a:prstGeom prst="rect">
            <a:avLst/>
          </a:prstGeom>
          <a:noFill/>
        </p:spPr>
        <p:txBody>
          <a:bodyPr wrap="square">
            <a:spAutoFit/>
          </a:bodyPr>
          <a:lstStyle/>
          <a:p>
            <a:r>
              <a:rPr lang="vi-VN" sz="1500" b="1" dirty="0"/>
              <a:t>3. LIN_CH_OPERATIONAL (Channel operational state)</a:t>
            </a:r>
          </a:p>
          <a:p>
            <a:pPr>
              <a:buFont typeface="Arial" panose="020B0604020202020204" pitchFamily="34" charset="0"/>
              <a:buChar char="•"/>
            </a:pPr>
            <a:r>
              <a:rPr lang="vi-VN" sz="1500" b="1" dirty="0"/>
              <a:t>Trạng thái</a:t>
            </a:r>
            <a:r>
              <a:rPr lang="vi-VN" sz="1500" dirty="0"/>
              <a:t>: Đây là trạng thái hoạt động của từng kênh LIN sau khi được khởi tạo. Ở trạng thái này, kênh LIN có thể hoạt động bình thường.</a:t>
            </a:r>
          </a:p>
          <a:p>
            <a:pPr>
              <a:buFont typeface="Arial" panose="020B0604020202020204" pitchFamily="34" charset="0"/>
              <a:buChar char="•"/>
            </a:pPr>
            <a:r>
              <a:rPr lang="vi-VN" sz="1500" b="1" dirty="0"/>
              <a:t>Hàm liên quan</a:t>
            </a:r>
            <a:r>
              <a:rPr lang="vi-VN" sz="1500" dirty="0"/>
              <a:t>:</a:t>
            </a:r>
          </a:p>
          <a:p>
            <a:pPr marL="742950" lvl="1" indent="-285750">
              <a:buFont typeface="Arial" panose="020B0604020202020204" pitchFamily="34" charset="0"/>
              <a:buChar char="•"/>
            </a:pPr>
            <a:r>
              <a:rPr lang="vi-VN" sz="1500" b="1" dirty="0"/>
              <a:t>Lin_GoToSleepInternal</a:t>
            </a:r>
            <a:r>
              <a:rPr lang="vi-VN" sz="1500" dirty="0"/>
              <a:t>: Hàm này sẽ đưa kênh LIN vào trạng thái </a:t>
            </a:r>
            <a:r>
              <a:rPr lang="vi-VN" sz="1500" b="1" dirty="0"/>
              <a:t>LIN_CH_SLEEP</a:t>
            </a:r>
            <a:r>
              <a:rPr lang="vi-VN" sz="1500" dirty="0"/>
              <a:t>. LIN driver sẽ vào chế độ ngủ để tiết kiệm năng lượng.</a:t>
            </a:r>
          </a:p>
          <a:p>
            <a:pPr marL="1143000" lvl="2" indent="-228600">
              <a:buFont typeface="Arial" panose="020B0604020202020204" pitchFamily="34" charset="0"/>
              <a:buChar char="•"/>
            </a:pPr>
            <a:r>
              <a:rPr lang="vi-VN" sz="1500" b="1" dirty="0"/>
              <a:t>Điều kiện gọi</a:t>
            </a:r>
            <a:r>
              <a:rPr lang="vi-VN" sz="1500" dirty="0"/>
              <a:t>: Được gọi khi hệ thống muốn đưa một kênh LIN vào chế độ ngủ.</a:t>
            </a:r>
          </a:p>
          <a:p>
            <a:pPr marL="742950" lvl="1" indent="-285750">
              <a:buFont typeface="Arial" panose="020B0604020202020204" pitchFamily="34" charset="0"/>
              <a:buChar char="•"/>
            </a:pPr>
            <a:r>
              <a:rPr lang="vi-VN" sz="1500" b="1" dirty="0"/>
              <a:t>Lin_WakeupInternal</a:t>
            </a:r>
            <a:r>
              <a:rPr lang="vi-VN" sz="1500" dirty="0"/>
              <a:t>: Đánh thức kênh LIN từ trạng thái </a:t>
            </a:r>
            <a:r>
              <a:rPr lang="vi-VN" sz="1500" b="1" dirty="0"/>
              <a:t>LIN_CH_SLEEP</a:t>
            </a:r>
            <a:r>
              <a:rPr lang="vi-VN" sz="1500" dirty="0"/>
              <a:t> quay lại trạng thái </a:t>
            </a:r>
            <a:r>
              <a:rPr lang="vi-VN" sz="1500" b="1" dirty="0"/>
              <a:t>LIN_CH_OPERATIONAL</a:t>
            </a:r>
            <a:r>
              <a:rPr lang="vi-VN" sz="1500" dirty="0"/>
              <a:t>.</a:t>
            </a:r>
          </a:p>
          <a:p>
            <a:pPr marL="1143000" lvl="2" indent="-228600">
              <a:buFont typeface="Arial" panose="020B0604020202020204" pitchFamily="34" charset="0"/>
              <a:buChar char="•"/>
            </a:pPr>
            <a:r>
              <a:rPr lang="vi-VN" sz="1500" b="1" dirty="0"/>
              <a:t>Điều kiện gọi</a:t>
            </a:r>
            <a:r>
              <a:rPr lang="vi-VN" sz="1500" dirty="0"/>
              <a:t>: Được gọi khi cần đánh thức kênh LIN từ trạng thái ngủ.</a:t>
            </a:r>
          </a:p>
          <a:p>
            <a:pPr marL="742950" lvl="1" indent="-285750">
              <a:buFont typeface="Arial" panose="020B0604020202020204" pitchFamily="34" charset="0"/>
              <a:buChar char="•"/>
            </a:pPr>
            <a:r>
              <a:rPr lang="vi-VN" sz="1500" b="1" dirty="0"/>
              <a:t>Lin_Wakeup</a:t>
            </a:r>
            <a:r>
              <a:rPr lang="vi-VN" sz="1500" dirty="0"/>
              <a:t>: Cũng có chức năng tương tự như </a:t>
            </a:r>
            <a:r>
              <a:rPr lang="vi-VN" sz="1500" b="1" dirty="0"/>
              <a:t>Lin_WakeupInternal</a:t>
            </a:r>
            <a:r>
              <a:rPr lang="vi-VN" sz="1500" dirty="0"/>
              <a:t>, nhưng nó có thể được sử dụng để đánh thức hệ thống LIN từ bên ngoài (ví dụ: từ một tín hiệu phần cứng).</a:t>
            </a:r>
          </a:p>
          <a:p>
            <a:pPr marL="1143000" lvl="2" indent="-228600">
              <a:buFont typeface="Arial" panose="020B0604020202020204" pitchFamily="34" charset="0"/>
              <a:buChar char="•"/>
            </a:pPr>
            <a:r>
              <a:rPr lang="vi-VN" sz="1500" b="1" dirty="0"/>
              <a:t>Điều kiện gọi</a:t>
            </a:r>
            <a:r>
              <a:rPr lang="vi-VN" sz="1500" dirty="0"/>
              <a:t>: Được gọi khi có tín hiệu từ phần cứng hoặc từ một sự kiện bên ngoài yêu cầu đánh thức kênh LIN.</a:t>
            </a:r>
          </a:p>
          <a:p>
            <a:pPr>
              <a:buFont typeface="Arial" panose="020B0604020202020204" pitchFamily="34" charset="0"/>
              <a:buChar char="•"/>
            </a:pPr>
            <a:r>
              <a:rPr lang="vi-VN" sz="1500" b="1" dirty="0"/>
              <a:t>Chuyển đổi</a:t>
            </a:r>
            <a:r>
              <a:rPr lang="vi-VN" sz="1500" dirty="0"/>
              <a:t>:</a:t>
            </a:r>
          </a:p>
          <a:p>
            <a:pPr marL="742950" lvl="1" indent="-285750">
              <a:buFont typeface="Arial" panose="020B0604020202020204" pitchFamily="34" charset="0"/>
              <a:buChar char="•"/>
            </a:pPr>
            <a:r>
              <a:rPr lang="vi-VN" sz="1500" dirty="0"/>
              <a:t>Từ trạng thái </a:t>
            </a:r>
            <a:r>
              <a:rPr lang="vi-VN" sz="1500" b="1" dirty="0"/>
              <a:t>LIN_CH_OPERATIONAL</a:t>
            </a:r>
            <a:r>
              <a:rPr lang="vi-VN" sz="1500" dirty="0"/>
              <a:t>, có thể chuyển sang trạng thái </a:t>
            </a:r>
            <a:r>
              <a:rPr lang="vi-VN" sz="1500" b="1" dirty="0"/>
              <a:t>LIN_CH_SLEEP</a:t>
            </a:r>
            <a:r>
              <a:rPr lang="vi-VN" sz="1500" dirty="0"/>
              <a:t> khi gọi hàm </a:t>
            </a:r>
            <a:r>
              <a:rPr lang="vi-VN" sz="1500" b="1" dirty="0"/>
              <a:t>Lin_GoToSleepInternal</a:t>
            </a:r>
            <a:r>
              <a:rPr lang="vi-VN" sz="1500" dirty="0"/>
              <a:t>.</a:t>
            </a:r>
          </a:p>
          <a:p>
            <a:pPr marL="742950" lvl="1" indent="-285750">
              <a:buFont typeface="Arial" panose="020B0604020202020204" pitchFamily="34" charset="0"/>
              <a:buChar char="•"/>
            </a:pPr>
            <a:r>
              <a:rPr lang="vi-VN" sz="1500" dirty="0"/>
              <a:t>Kênh có thể quay lại trạng thái </a:t>
            </a:r>
            <a:r>
              <a:rPr lang="vi-VN" sz="1500" b="1" dirty="0"/>
              <a:t>LIN_CH_OPERATIONAL</a:t>
            </a:r>
            <a:r>
              <a:rPr lang="vi-VN" sz="1500" dirty="0"/>
              <a:t> bằng cách gọi hàm </a:t>
            </a:r>
            <a:r>
              <a:rPr lang="vi-VN" sz="1500" b="1" dirty="0"/>
              <a:t>Lin_WakeupInternal</a:t>
            </a:r>
            <a:r>
              <a:rPr lang="vi-VN" sz="1500" dirty="0"/>
              <a:t> hoặc </a:t>
            </a:r>
            <a:r>
              <a:rPr lang="vi-VN" sz="1500" b="1" dirty="0"/>
              <a:t>Lin_Wakeup</a:t>
            </a:r>
            <a:r>
              <a:rPr lang="vi-VN" sz="1500" dirty="0"/>
              <a:t>.</a:t>
            </a:r>
          </a:p>
          <a:p>
            <a:endParaRPr lang="en-US" dirty="0"/>
          </a:p>
        </p:txBody>
      </p:sp>
    </p:spTree>
    <p:extLst>
      <p:ext uri="{BB962C8B-B14F-4D97-AF65-F5344CB8AC3E}">
        <p14:creationId xmlns:p14="http://schemas.microsoft.com/office/powerpoint/2010/main" val="2623890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C1240-50D7-B4B6-AA31-B076EEF14148}"/>
              </a:ext>
            </a:extLst>
          </p:cNvPr>
          <p:cNvSpPr txBox="1"/>
          <p:nvPr/>
        </p:nvSpPr>
        <p:spPr>
          <a:xfrm>
            <a:off x="193040" y="155644"/>
            <a:ext cx="11623040" cy="5170646"/>
          </a:xfrm>
          <a:prstGeom prst="rect">
            <a:avLst/>
          </a:prstGeom>
          <a:noFill/>
        </p:spPr>
        <p:txBody>
          <a:bodyPr wrap="square">
            <a:spAutoFit/>
          </a:bodyPr>
          <a:lstStyle/>
          <a:p>
            <a:r>
              <a:rPr lang="vi-VN" sz="1500" b="1" dirty="0"/>
              <a:t>4. LIN_CH_SLEEP (Channel sleep state)</a:t>
            </a:r>
          </a:p>
          <a:p>
            <a:pPr>
              <a:buFont typeface="Arial" panose="020B0604020202020204" pitchFamily="34" charset="0"/>
              <a:buChar char="•"/>
            </a:pPr>
            <a:r>
              <a:rPr lang="vi-VN" sz="1500" b="1" dirty="0"/>
              <a:t>Trạng thái</a:t>
            </a:r>
            <a:r>
              <a:rPr lang="vi-VN" sz="1500" dirty="0"/>
              <a:t>: Ở trạng thái này, kênh LIN đã ở chế độ ngủ. Đây là chế độ tiết kiệm năng lượng khi không có hoạt động giao tiếp trên kênh.</a:t>
            </a:r>
          </a:p>
          <a:p>
            <a:pPr>
              <a:buFont typeface="Arial" panose="020B0604020202020204" pitchFamily="34" charset="0"/>
              <a:buChar char="•"/>
            </a:pPr>
            <a:r>
              <a:rPr lang="vi-VN" sz="1500" b="1" dirty="0"/>
              <a:t>Hàm liên quan</a:t>
            </a:r>
            <a:r>
              <a:rPr lang="vi-VN" sz="1500" dirty="0"/>
              <a:t>:</a:t>
            </a:r>
          </a:p>
          <a:p>
            <a:pPr marL="742950" lvl="1" indent="-285750">
              <a:buFont typeface="Arial" panose="020B0604020202020204" pitchFamily="34" charset="0"/>
              <a:buChar char="•"/>
            </a:pPr>
            <a:r>
              <a:rPr lang="vi-VN" sz="1500" b="1" dirty="0"/>
              <a:t>Lin_WakeupInternal</a:t>
            </a:r>
            <a:r>
              <a:rPr lang="vi-VN" sz="1500" dirty="0"/>
              <a:t>: Đánh thức kênh LIN từ trạng thái </a:t>
            </a:r>
            <a:r>
              <a:rPr lang="vi-VN" sz="1500" b="1" dirty="0"/>
              <a:t>LIN_CH_SLEEP</a:t>
            </a:r>
            <a:r>
              <a:rPr lang="vi-VN" sz="1500" dirty="0"/>
              <a:t> để quay lại trạng thái hoạt động </a:t>
            </a:r>
            <a:r>
              <a:rPr lang="vi-VN" sz="1500" b="1" dirty="0"/>
              <a:t>LIN_CH_OPERATIONAL</a:t>
            </a:r>
            <a:r>
              <a:rPr lang="vi-VN" sz="1500" dirty="0"/>
              <a:t>.</a:t>
            </a:r>
          </a:p>
          <a:p>
            <a:pPr marL="1143000" lvl="2" indent="-228600">
              <a:buFont typeface="Arial" panose="020B0604020202020204" pitchFamily="34" charset="0"/>
              <a:buChar char="•"/>
            </a:pPr>
            <a:r>
              <a:rPr lang="vi-VN" sz="1500" b="1" dirty="0"/>
              <a:t>Điều kiện gọi</a:t>
            </a:r>
            <a:r>
              <a:rPr lang="vi-VN" sz="1500" dirty="0"/>
              <a:t>: Khi hệ thống cần đánh thức kênh LIN từ trạng thái ngủ, có thể gọi hàm này từ bên trong phần mềm.</a:t>
            </a:r>
          </a:p>
          <a:p>
            <a:pPr marL="742950" lvl="1" indent="-285750">
              <a:buFont typeface="Arial" panose="020B0604020202020204" pitchFamily="34" charset="0"/>
              <a:buChar char="•"/>
            </a:pPr>
            <a:r>
              <a:rPr lang="vi-VN" sz="1500" b="1" dirty="0"/>
              <a:t>Lin_Wakeup</a:t>
            </a:r>
            <a:r>
              <a:rPr lang="vi-VN" sz="1500" dirty="0"/>
              <a:t>: Đánh thức kênh LIN từ trạng thái </a:t>
            </a:r>
            <a:r>
              <a:rPr lang="vi-VN" sz="1500" b="1" dirty="0"/>
              <a:t>LIN_CH_SLEEP</a:t>
            </a:r>
            <a:r>
              <a:rPr lang="vi-VN" sz="1500" dirty="0"/>
              <a:t> từ một sự kiện bên ngoài.</a:t>
            </a:r>
          </a:p>
          <a:p>
            <a:pPr marL="1143000" lvl="2" indent="-228600">
              <a:buFont typeface="Arial" panose="020B0604020202020204" pitchFamily="34" charset="0"/>
              <a:buChar char="•"/>
            </a:pPr>
            <a:r>
              <a:rPr lang="vi-VN" sz="1500" b="1" dirty="0"/>
              <a:t>Điều kiện gọi</a:t>
            </a:r>
            <a:r>
              <a:rPr lang="vi-VN" sz="1500" dirty="0"/>
              <a:t>: Được gọi khi có tín hiệu phần cứng hoặc một tác vụ bên ngoài yêu cầu đánh thức LIN driver.</a:t>
            </a:r>
          </a:p>
          <a:p>
            <a:pPr>
              <a:buFont typeface="Arial" panose="020B0604020202020204" pitchFamily="34" charset="0"/>
              <a:buChar char="•"/>
            </a:pPr>
            <a:r>
              <a:rPr lang="vi-VN" sz="1500" b="1" dirty="0"/>
              <a:t>Chuyển đổi</a:t>
            </a:r>
            <a:r>
              <a:rPr lang="vi-VN" sz="1500" dirty="0"/>
              <a:t>: Từ trạng thái </a:t>
            </a:r>
            <a:r>
              <a:rPr lang="vi-VN" sz="1500" b="1" dirty="0"/>
              <a:t>LIN_CH_SLEEP</a:t>
            </a:r>
            <a:r>
              <a:rPr lang="vi-VN" sz="1500" dirty="0"/>
              <a:t>, có thể quay lại </a:t>
            </a:r>
            <a:r>
              <a:rPr lang="vi-VN" sz="1500" b="1" dirty="0"/>
              <a:t>LIN_CH_OPERATIONAL</a:t>
            </a:r>
            <a:r>
              <a:rPr lang="vi-VN" sz="1500" dirty="0"/>
              <a:t> bằng cách gọi </a:t>
            </a:r>
            <a:r>
              <a:rPr lang="vi-VN" sz="1500" b="1" dirty="0"/>
              <a:t>Lin_WakeupInternal</a:t>
            </a:r>
            <a:r>
              <a:rPr lang="vi-VN" sz="1500" dirty="0"/>
              <a:t> hoặc </a:t>
            </a:r>
            <a:r>
              <a:rPr lang="vi-VN" sz="1500" b="1" dirty="0"/>
              <a:t>Lin_Wakeup</a:t>
            </a:r>
            <a:r>
              <a:rPr lang="vi-VN" sz="1500" dirty="0"/>
              <a:t>.</a:t>
            </a:r>
          </a:p>
          <a:p>
            <a:pPr>
              <a:buFont typeface="Arial" panose="020B0604020202020204" pitchFamily="34" charset="0"/>
              <a:buChar char="•"/>
            </a:pPr>
            <a:endParaRPr lang="vi-VN" sz="1500" dirty="0"/>
          </a:p>
          <a:p>
            <a:r>
              <a:rPr lang="vi-VN" sz="1500" b="1" dirty="0"/>
              <a:t>5. LIN_CH_SLEEP_PENDING (Master-only state)</a:t>
            </a:r>
          </a:p>
          <a:p>
            <a:pPr>
              <a:buFont typeface="Arial" panose="020B0604020202020204" pitchFamily="34" charset="0"/>
              <a:buChar char="•"/>
            </a:pPr>
            <a:r>
              <a:rPr lang="vi-VN" sz="1500" b="1" dirty="0"/>
              <a:t>Trạng thái</a:t>
            </a:r>
            <a:r>
              <a:rPr lang="vi-VN" sz="1500" dirty="0"/>
              <a:t>: Đây là trạng thái tạm thời của master trong quá trình chuẩn bị chuyển sang trạng thái ngủ (chỉ áp dụng cho master node).</a:t>
            </a:r>
          </a:p>
          <a:p>
            <a:pPr>
              <a:buFont typeface="Arial" panose="020B0604020202020204" pitchFamily="34" charset="0"/>
              <a:buChar char="•"/>
            </a:pPr>
            <a:r>
              <a:rPr lang="vi-VN" sz="1500" b="1" dirty="0"/>
              <a:t>Hàm liên quan</a:t>
            </a:r>
            <a:r>
              <a:rPr lang="vi-VN" sz="1500" dirty="0"/>
              <a:t>:</a:t>
            </a:r>
          </a:p>
          <a:p>
            <a:pPr marL="742950" lvl="1" indent="-285750">
              <a:buFont typeface="Arial" panose="020B0604020202020204" pitchFamily="34" charset="0"/>
              <a:buChar char="•"/>
            </a:pPr>
            <a:r>
              <a:rPr lang="vi-VN" sz="1500" b="1" dirty="0"/>
              <a:t>Lin_GoToSleep</a:t>
            </a:r>
            <a:r>
              <a:rPr lang="vi-VN" sz="1500" dirty="0"/>
              <a:t>: Được gọi để đưa master node của LIN vào trạng thái ngủ. Sau khi gọi hàm này, LIN sẽ chuyển sang trạng thái </a:t>
            </a:r>
            <a:r>
              <a:rPr lang="vi-VN" sz="1500" b="1" dirty="0"/>
              <a:t>LIN_CH_SLEEP_PENDING</a:t>
            </a:r>
            <a:r>
              <a:rPr lang="vi-VN" sz="1500" dirty="0"/>
              <a:t> trước khi hoàn toàn đi vào trạng thái </a:t>
            </a:r>
            <a:r>
              <a:rPr lang="vi-VN" sz="1500" b="1" dirty="0"/>
              <a:t>LIN_CH_SLEEP</a:t>
            </a:r>
            <a:r>
              <a:rPr lang="vi-VN" sz="1500" dirty="0"/>
              <a:t>.</a:t>
            </a:r>
          </a:p>
          <a:p>
            <a:pPr marL="1143000" lvl="2" indent="-228600">
              <a:buFont typeface="Arial" panose="020B0604020202020204" pitchFamily="34" charset="0"/>
              <a:buChar char="•"/>
            </a:pPr>
            <a:r>
              <a:rPr lang="vi-VN" sz="1500" b="1" dirty="0"/>
              <a:t>Điều kiện gọi</a:t>
            </a:r>
            <a:r>
              <a:rPr lang="vi-VN" sz="1500" dirty="0"/>
              <a:t>: Chỉ gọi khi cần đưa master vào chế độ ngủ.</a:t>
            </a:r>
          </a:p>
          <a:p>
            <a:pPr marL="742950" lvl="1" indent="-285750">
              <a:buFont typeface="Arial" panose="020B0604020202020204" pitchFamily="34" charset="0"/>
              <a:buChar char="•"/>
            </a:pPr>
            <a:r>
              <a:rPr lang="vi-VN" sz="1500" b="1" dirty="0"/>
              <a:t>Lin_GetStatus</a:t>
            </a:r>
            <a:r>
              <a:rPr lang="vi-VN" sz="1500" dirty="0"/>
              <a:t>: Được sử dụng để kiểm tra trạng thái hiện tại của LIN master node. Nó có thể được gọi để xác định xem LIN có đang trong quá trình chuyển sang trạng thái ngủ hay không.</a:t>
            </a:r>
          </a:p>
          <a:p>
            <a:pPr>
              <a:buFont typeface="Arial" panose="020B0604020202020204" pitchFamily="34" charset="0"/>
              <a:buChar char="•"/>
            </a:pPr>
            <a:r>
              <a:rPr lang="vi-VN" sz="1500" b="1" dirty="0"/>
              <a:t>Chuyển đổi</a:t>
            </a:r>
            <a:r>
              <a:rPr lang="vi-VN" sz="1500" dirty="0"/>
              <a:t>: Sau khi gọi </a:t>
            </a:r>
            <a:r>
              <a:rPr lang="vi-VN" sz="1500" b="1" dirty="0"/>
              <a:t>Lin_GoToSleep</a:t>
            </a:r>
            <a:r>
              <a:rPr lang="vi-VN" sz="1500" dirty="0"/>
              <a:t>, LIN sẽ tạm thời ở </a:t>
            </a:r>
            <a:r>
              <a:rPr lang="vi-VN" sz="1500" b="1" dirty="0"/>
              <a:t>LIN_CH_SLEEP_PENDING</a:t>
            </a:r>
            <a:r>
              <a:rPr lang="vi-VN" sz="1500" dirty="0"/>
              <a:t> trước khi hoàn toàn chuyển sang </a:t>
            </a:r>
            <a:r>
              <a:rPr lang="vi-VN" sz="1500" b="1" dirty="0"/>
              <a:t>LIN_CH_SLEEP</a:t>
            </a:r>
            <a:r>
              <a:rPr lang="vi-VN" sz="1500" dirty="0"/>
              <a:t>.</a:t>
            </a:r>
            <a:endParaRPr lang="en-US" dirty="0"/>
          </a:p>
        </p:txBody>
      </p:sp>
    </p:spTree>
    <p:extLst>
      <p:ext uri="{BB962C8B-B14F-4D97-AF65-F5344CB8AC3E}">
        <p14:creationId xmlns:p14="http://schemas.microsoft.com/office/powerpoint/2010/main" val="1547966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363E6D-0A7D-0311-1E43-DDC02BFA6969}"/>
              </a:ext>
            </a:extLst>
          </p:cNvPr>
          <p:cNvGraphicFramePr>
            <a:graphicFrameLocks noGrp="1"/>
          </p:cNvGraphicFramePr>
          <p:nvPr>
            <p:extLst>
              <p:ext uri="{D42A27DB-BD31-4B8C-83A1-F6EECF244321}">
                <p14:modId xmlns:p14="http://schemas.microsoft.com/office/powerpoint/2010/main" val="291942560"/>
              </p:ext>
            </p:extLst>
          </p:nvPr>
        </p:nvGraphicFramePr>
        <p:xfrm>
          <a:off x="1351280" y="272574"/>
          <a:ext cx="7325360" cy="1280160"/>
        </p:xfrm>
        <a:graphic>
          <a:graphicData uri="http://schemas.openxmlformats.org/drawingml/2006/table">
            <a:tbl>
              <a:tblPr/>
              <a:tblGrid>
                <a:gridCol w="3662680">
                  <a:extLst>
                    <a:ext uri="{9D8B030D-6E8A-4147-A177-3AD203B41FA5}">
                      <a16:colId xmlns:a16="http://schemas.microsoft.com/office/drawing/2014/main" val="3771411932"/>
                    </a:ext>
                  </a:extLst>
                </a:gridCol>
                <a:gridCol w="3662680">
                  <a:extLst>
                    <a:ext uri="{9D8B030D-6E8A-4147-A177-3AD203B41FA5}">
                      <a16:colId xmlns:a16="http://schemas.microsoft.com/office/drawing/2014/main" val="2013283065"/>
                    </a:ext>
                  </a:extLst>
                </a:gridCol>
              </a:tblGrid>
              <a:tr h="0">
                <a:tc>
                  <a:txBody>
                    <a:bodyPr/>
                    <a:lstStyle/>
                    <a:p>
                      <a:r>
                        <a:rPr lang="en-US"/>
                        <a:t>Module State </a:t>
                      </a:r>
                    </a:p>
                  </a:txBody>
                  <a:tcPr anchor="ctr">
                    <a:lnL>
                      <a:noFill/>
                    </a:lnL>
                    <a:lnR>
                      <a:noFill/>
                    </a:lnR>
                    <a:lnT>
                      <a:noFill/>
                    </a:lnT>
                    <a:lnB>
                      <a:noFill/>
                    </a:lnB>
                    <a:noFill/>
                  </a:tcPr>
                </a:tc>
                <a:tc>
                  <a:txBody>
                    <a:bodyPr/>
                    <a:lstStyle/>
                    <a:p>
                      <a:r>
                        <a:rPr lang="en-US" dirty="0"/>
                        <a:t>Meaning / Activities in the state</a:t>
                      </a:r>
                    </a:p>
                  </a:txBody>
                  <a:tcPr anchor="ctr">
                    <a:lnL>
                      <a:noFill/>
                    </a:lnL>
                    <a:lnR>
                      <a:noFill/>
                    </a:lnR>
                    <a:lnT>
                      <a:noFill/>
                    </a:lnT>
                    <a:lnB>
                      <a:noFill/>
                    </a:lnB>
                    <a:noFill/>
                  </a:tcPr>
                </a:tc>
                <a:extLst>
                  <a:ext uri="{0D108BD9-81ED-4DB2-BD59-A6C34878D82A}">
                    <a16:rowId xmlns:a16="http://schemas.microsoft.com/office/drawing/2014/main" val="2463416213"/>
                  </a:ext>
                </a:extLst>
              </a:tr>
              <a:tr h="0">
                <a:tc>
                  <a:txBody>
                    <a:bodyPr/>
                    <a:lstStyle/>
                    <a:p>
                      <a:r>
                        <a:rPr lang="en-US" dirty="0"/>
                        <a:t>LIN_UNINIT </a:t>
                      </a:r>
                    </a:p>
                  </a:txBody>
                  <a:tcPr anchor="ctr">
                    <a:lnL>
                      <a:noFill/>
                    </a:lnL>
                    <a:lnR>
                      <a:noFill/>
                    </a:lnR>
                    <a:lnT>
                      <a:noFill/>
                    </a:lnT>
                    <a:lnB>
                      <a:noFill/>
                    </a:lnB>
                    <a:noFill/>
                  </a:tcPr>
                </a:tc>
                <a:tc>
                  <a:txBody>
                    <a:bodyPr/>
                    <a:lstStyle/>
                    <a:p>
                      <a:r>
                        <a:rPr lang="en-US" dirty="0"/>
                        <a:t>The state LIN_UNINIT means that the Lin module has not been initialized yet and cannot be used.</a:t>
                      </a:r>
                    </a:p>
                  </a:txBody>
                  <a:tcPr anchor="ctr">
                    <a:lnL>
                      <a:noFill/>
                    </a:lnL>
                    <a:lnR>
                      <a:noFill/>
                    </a:lnR>
                    <a:lnT>
                      <a:noFill/>
                    </a:lnT>
                    <a:lnB>
                      <a:noFill/>
                    </a:lnB>
                    <a:noFill/>
                  </a:tcPr>
                </a:tc>
                <a:extLst>
                  <a:ext uri="{0D108BD9-81ED-4DB2-BD59-A6C34878D82A}">
                    <a16:rowId xmlns:a16="http://schemas.microsoft.com/office/drawing/2014/main" val="2861075328"/>
                  </a:ext>
                </a:extLst>
              </a:tr>
            </a:tbl>
          </a:graphicData>
        </a:graphic>
      </p:graphicFrame>
      <p:sp>
        <p:nvSpPr>
          <p:cNvPr id="6" name="Rectangle 3">
            <a:extLst>
              <a:ext uri="{FF2B5EF4-FFF2-40B4-BE49-F238E27FC236}">
                <a16:creationId xmlns:a16="http://schemas.microsoft.com/office/drawing/2014/main" id="{720C23E1-BF61-0226-BF3A-5F08F0101182}"/>
              </a:ext>
            </a:extLst>
          </p:cNvPr>
          <p:cNvSpPr>
            <a:spLocks noChangeArrowheads="1"/>
          </p:cNvSpPr>
          <p:nvPr/>
        </p:nvSpPr>
        <p:spPr bwMode="auto">
          <a:xfrm>
            <a:off x="812800" y="2063071"/>
            <a:ext cx="1033272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LIN_UNINIT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nghĩa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 module LIN </a:t>
            </a:r>
            <a:r>
              <a:rPr kumimoji="0" lang="en-US" altLang="en-US" sz="1800" b="0" i="0" u="none" strike="noStrike" cap="none" normalizeH="0" baseline="0" dirty="0" err="1">
                <a:ln>
                  <a:noFill/>
                </a:ln>
                <a:solidFill>
                  <a:schemeClr val="tx1"/>
                </a:solidFill>
                <a:effectLst/>
                <a:latin typeface="Arial" panose="020B0604020202020204" pitchFamily="34" charset="0"/>
              </a:rPr>
              <a:t>chưa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sử</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chi </a:t>
            </a:r>
            <a:r>
              <a:rPr kumimoji="0" lang="en-US" altLang="en-US" sz="1500" b="1" i="0" u="none" strike="noStrike" cap="none" normalizeH="0" baseline="0" dirty="0" err="1">
                <a:ln>
                  <a:noFill/>
                </a:ln>
                <a:solidFill>
                  <a:schemeClr val="tx1"/>
                </a:solidFill>
                <a:effectLst/>
                <a:latin typeface="Arial" panose="020B0604020202020204" pitchFamily="34" charset="0"/>
              </a:rPr>
              <a:t>tiết</a:t>
            </a:r>
            <a:r>
              <a:rPr kumimoji="0" lang="en-US" altLang="en-US" sz="1500" b="1" i="0" u="none" strike="noStrike" cap="none" normalizeH="0" baseline="0" dirty="0">
                <a:ln>
                  <a:noFill/>
                </a:ln>
                <a:solidFill>
                  <a:schemeClr val="tx1"/>
                </a:solidFill>
                <a:effectLst/>
                <a:latin typeface="Arial" panose="020B0604020202020204" pitchFamily="34" charset="0"/>
              </a:rPr>
              <a:t>:</a:t>
            </a:r>
            <a:endParaRPr kumimoji="0" lang="vi-VN"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LIN_UNINIT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Đây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ban </a:t>
            </a:r>
            <a:r>
              <a:rPr kumimoji="0" lang="en-US" altLang="en-US" sz="1800" b="0" i="0" u="none" strike="noStrike" cap="none" normalizeH="0" baseline="0" dirty="0" err="1">
                <a:ln>
                  <a:noFill/>
                </a:ln>
                <a:solidFill>
                  <a:schemeClr val="tx1"/>
                </a:solidFill>
                <a:effectLst/>
                <a:latin typeface="Arial" panose="020B0604020202020204" pitchFamily="34" charset="0"/>
              </a:rPr>
              <a:t>đầu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module LIN </a:t>
            </a:r>
            <a:r>
              <a:rPr kumimoji="0" lang="en-US" altLang="en-US" sz="1800" b="0" i="0" u="none" strike="noStrike" cap="none" normalizeH="0" baseline="0" dirty="0" err="1">
                <a:ln>
                  <a:noFill/>
                </a:ln>
                <a:solidFill>
                  <a:schemeClr val="tx1"/>
                </a:solidFill>
                <a:effectLst/>
                <a:latin typeface="Arial" panose="020B0604020202020204" pitchFamily="34" charset="0"/>
              </a:rPr>
              <a:t>trước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Khi module LIN ở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LIN_UNINIT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tất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chức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năng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kênh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giao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tiếp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a:ln>
                  <a:noFill/>
                </a:ln>
                <a:solidFill>
                  <a:schemeClr val="tx1"/>
                </a:solidFill>
                <a:effectLst/>
                <a:latin typeface="Arial" panose="020B0604020202020204" pitchFamily="34" charset="0"/>
              </a:rPr>
              <a:t>Không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thể</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sử</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Ở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này</a:t>
            </a:r>
            <a:r>
              <a:rPr kumimoji="0" lang="en-US" altLang="en-US" sz="1800" b="0" i="0" u="none" strike="noStrike" cap="none" normalizeH="0" baseline="0" dirty="0">
                <a:ln>
                  <a:noFill/>
                </a:ln>
                <a:solidFill>
                  <a:schemeClr val="tx1"/>
                </a:solidFill>
                <a:effectLst/>
                <a:latin typeface="Arial" panose="020B0604020202020204" pitchFamily="34" charset="0"/>
              </a:rPr>
              <a:t>, do module LIN </a:t>
            </a:r>
            <a:r>
              <a:rPr kumimoji="0" lang="en-US" altLang="en-US" sz="1800" b="0" i="0" u="none" strike="noStrike" cap="none" normalizeH="0" baseline="0" dirty="0" err="1">
                <a:ln>
                  <a:noFill/>
                </a:ln>
                <a:solidFill>
                  <a:schemeClr val="tx1"/>
                </a:solidFill>
                <a:effectLst/>
                <a:latin typeface="Arial" panose="020B0604020202020204" pitchFamily="34" charset="0"/>
              </a:rPr>
              <a:t>chưa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kênh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thực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hiện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truyền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thông</a:t>
            </a:r>
            <a:r>
              <a:rPr kumimoji="0" lang="en-US" altLang="en-US" sz="1800" b="0" i="0" u="none" strike="noStrike" cap="none" normalizeH="0" baseline="0" dirty="0">
                <a:ln>
                  <a:noFill/>
                </a:ln>
                <a:solidFill>
                  <a:schemeClr val="tx1"/>
                </a:solidFill>
                <a:effectLst/>
                <a:latin typeface="Arial" panose="020B0604020202020204" pitchFamily="34" charset="0"/>
              </a:rPr>
              <a:t> tin. Module LIN </a:t>
            </a:r>
            <a:r>
              <a:rPr kumimoji="0" lang="en-US" altLang="en-US" sz="1800" b="0" i="0" u="none" strike="noStrike" cap="none" normalizeH="0" baseline="0" dirty="0" err="1">
                <a:ln>
                  <a:noFill/>
                </a:ln>
                <a:solidFill>
                  <a:schemeClr val="tx1"/>
                </a:solidFill>
                <a:effectLst/>
                <a:latin typeface="Arial" panose="020B0604020202020204" pitchFamily="34" charset="0"/>
              </a:rPr>
              <a:t>phải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trải</a:t>
            </a:r>
            <a:r>
              <a:rPr kumimoji="0" lang="en-US" altLang="en-US" sz="1800" b="0" i="0" u="none" strike="noStrike" cap="none" normalizeH="0" baseline="0" dirty="0">
                <a:ln>
                  <a:noFill/>
                </a:ln>
                <a:solidFill>
                  <a:schemeClr val="tx1"/>
                </a:solidFill>
                <a:effectLst/>
                <a:latin typeface="Arial" panose="020B0604020202020204" pitchFamily="34" charset="0"/>
              </a:rPr>
              <a:t> qua </a:t>
            </a:r>
            <a:r>
              <a:rPr kumimoji="0" lang="en-US" altLang="en-US" sz="1800" b="0" i="0" u="none" strike="noStrike" cap="none" normalizeH="0" baseline="0" dirty="0" err="1">
                <a:ln>
                  <a:noFill/>
                </a:ln>
                <a:solidFill>
                  <a:schemeClr val="tx1"/>
                </a:solidFill>
                <a:effectLst/>
                <a:latin typeface="Arial" panose="020B0604020202020204" pitchFamily="34" charset="0"/>
              </a:rPr>
              <a:t>quá</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trình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sử</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Unicode MS"/>
              </a:rPr>
              <a:t>Lin_Init</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err="1">
                <a:ln>
                  <a:noFill/>
                </a:ln>
                <a:solidFill>
                  <a:schemeClr val="tx1"/>
                </a:solidFill>
                <a:effectLst/>
              </a:rPr>
              <a:t>để</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err="1">
                <a:ln>
                  <a:noFill/>
                </a:ln>
                <a:solidFill>
                  <a:schemeClr val="tx1"/>
                </a:solidFill>
                <a:effectLst/>
              </a:rPr>
              <a:t>chuyển</a:t>
            </a:r>
            <a:r>
              <a:rPr kumimoji="0" lang="en-US" altLang="en-US" sz="800" b="0" i="0" u="none" strike="noStrike" cap="none" normalizeH="0" baseline="0" dirty="0">
                <a:ln>
                  <a:noFill/>
                </a:ln>
                <a:solidFill>
                  <a:schemeClr val="tx1"/>
                </a:solidFill>
                <a:effectLst/>
              </a:rPr>
              <a:t> sang </a:t>
            </a:r>
            <a:r>
              <a:rPr kumimoji="0" lang="en-US" altLang="en-US" sz="800" b="0" i="0" u="none" strike="noStrike" cap="none" normalizeH="0" baseline="0" dirty="0" err="1">
                <a:ln>
                  <a:noFill/>
                </a:ln>
                <a:solidFill>
                  <a:schemeClr val="tx1"/>
                </a:solidFill>
                <a:effectLst/>
              </a:rPr>
              <a:t>trạng</a:t>
            </a:r>
            <a:r>
              <a:rPr kumimoji="0" lang="en-US" altLang="en-US" sz="800" b="0" i="0" u="none" strike="noStrike" cap="none" normalizeH="0" baseline="0" dirty="0">
                <a:ln>
                  <a:noFill/>
                </a:ln>
                <a:solidFill>
                  <a:schemeClr val="tx1"/>
                </a:solidFill>
                <a:effectLst/>
              </a:rPr>
              <a:t> </a:t>
            </a:r>
            <a:r>
              <a:rPr kumimoji="0" lang="en-US" altLang="en-US" sz="800" b="0" i="0" u="none" strike="noStrike" cap="none" normalizeH="0" baseline="0" dirty="0" err="1">
                <a:ln>
                  <a:noFill/>
                </a:ln>
                <a:solidFill>
                  <a:schemeClr val="tx1"/>
                </a:solidFill>
                <a:effectLst/>
              </a:rPr>
              <a:t>thái</a:t>
            </a:r>
            <a:r>
              <a:rPr kumimoji="0" lang="en-US" altLang="en-US" sz="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LIN_INIT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trở</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nên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Nói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LIN_UNINIT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mà</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hệ</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thống</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không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thể</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sử</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dụng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đến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hoàn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toàn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82682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311370-1615-4AB4-AEED-9D0A8BBE7DBC}"/>
              </a:ext>
            </a:extLst>
          </p:cNvPr>
          <p:cNvGraphicFramePr>
            <a:graphicFrameLocks noGrp="1"/>
          </p:cNvGraphicFramePr>
          <p:nvPr>
            <p:extLst>
              <p:ext uri="{D42A27DB-BD31-4B8C-83A1-F6EECF244321}">
                <p14:modId xmlns:p14="http://schemas.microsoft.com/office/powerpoint/2010/main" val="1186831537"/>
              </p:ext>
            </p:extLst>
          </p:nvPr>
        </p:nvGraphicFramePr>
        <p:xfrm>
          <a:off x="1427480" y="616585"/>
          <a:ext cx="7325360" cy="1188720"/>
        </p:xfrm>
        <a:graphic>
          <a:graphicData uri="http://schemas.openxmlformats.org/drawingml/2006/table">
            <a:tbl>
              <a:tblPr/>
              <a:tblGrid>
                <a:gridCol w="3662680">
                  <a:extLst>
                    <a:ext uri="{9D8B030D-6E8A-4147-A177-3AD203B41FA5}">
                      <a16:colId xmlns:a16="http://schemas.microsoft.com/office/drawing/2014/main" val="2466392005"/>
                    </a:ext>
                  </a:extLst>
                </a:gridCol>
                <a:gridCol w="3662680">
                  <a:extLst>
                    <a:ext uri="{9D8B030D-6E8A-4147-A177-3AD203B41FA5}">
                      <a16:colId xmlns:a16="http://schemas.microsoft.com/office/drawing/2014/main" val="2119459270"/>
                    </a:ext>
                  </a:extLst>
                </a:gridCol>
              </a:tblGrid>
              <a:tr h="0">
                <a:tc>
                  <a:txBody>
                    <a:bodyPr/>
                    <a:lstStyle/>
                    <a:p>
                      <a:r>
                        <a:rPr lang="en-US"/>
                        <a:t>LIN_INIT </a:t>
                      </a:r>
                    </a:p>
                  </a:txBody>
                  <a:tcPr anchor="ctr">
                    <a:lnL>
                      <a:noFill/>
                    </a:lnL>
                    <a:lnR>
                      <a:noFill/>
                    </a:lnR>
                    <a:lnT>
                      <a:noFill/>
                    </a:lnT>
                    <a:lnB>
                      <a:noFill/>
                    </a:lnB>
                    <a:noFill/>
                  </a:tcPr>
                </a:tc>
                <a:tc>
                  <a:txBody>
                    <a:bodyPr/>
                    <a:lstStyle/>
                    <a:p>
                      <a:r>
                        <a:rPr lang="en-US" dirty="0"/>
                        <a:t>The LIN_INIT state indicates that the LIN driver has been initialized, making each available channel ready for service.</a:t>
                      </a:r>
                    </a:p>
                  </a:txBody>
                  <a:tcPr anchor="ctr">
                    <a:lnL>
                      <a:noFill/>
                    </a:lnL>
                    <a:lnR>
                      <a:noFill/>
                    </a:lnR>
                    <a:lnT>
                      <a:noFill/>
                    </a:lnT>
                    <a:lnB>
                      <a:noFill/>
                    </a:lnB>
                    <a:noFill/>
                  </a:tcPr>
                </a:tc>
                <a:extLst>
                  <a:ext uri="{0D108BD9-81ED-4DB2-BD59-A6C34878D82A}">
                    <a16:rowId xmlns:a16="http://schemas.microsoft.com/office/drawing/2014/main" val="1869829000"/>
                  </a:ext>
                </a:extLst>
              </a:tr>
            </a:tbl>
          </a:graphicData>
        </a:graphic>
      </p:graphicFrame>
      <p:sp>
        <p:nvSpPr>
          <p:cNvPr id="6" name="TextBox 5">
            <a:extLst>
              <a:ext uri="{FF2B5EF4-FFF2-40B4-BE49-F238E27FC236}">
                <a16:creationId xmlns:a16="http://schemas.microsoft.com/office/drawing/2014/main" id="{5ABEAF31-250E-08D7-DE4C-2E0150E9731E}"/>
              </a:ext>
            </a:extLst>
          </p:cNvPr>
          <p:cNvSpPr txBox="1"/>
          <p:nvPr/>
        </p:nvSpPr>
        <p:spPr>
          <a:xfrm>
            <a:off x="599440" y="1994098"/>
            <a:ext cx="10850880" cy="4247317"/>
          </a:xfrm>
          <a:prstGeom prst="rect">
            <a:avLst/>
          </a:prstGeom>
          <a:noFill/>
        </p:spPr>
        <p:txBody>
          <a:bodyPr wrap="square">
            <a:spAutoFit/>
          </a:bodyPr>
          <a:lstStyle/>
          <a:p>
            <a:r>
              <a:rPr lang="vi-VN" dirty="0"/>
              <a:t>Trạng thái </a:t>
            </a:r>
            <a:r>
              <a:rPr lang="vi-VN" b="1" dirty="0"/>
              <a:t>LIN_INIT</a:t>
            </a:r>
            <a:r>
              <a:rPr lang="vi-VN" dirty="0"/>
              <a:t> cho biết trình điều khiển LIN đã được khởi tạo, khiến mỗi kênh khả dụng sẵn sàng hoạt động."</a:t>
            </a:r>
          </a:p>
          <a:p>
            <a:r>
              <a:rPr lang="vi-VN" b="1" dirty="0"/>
              <a:t>Giải thích chi tiết:</a:t>
            </a:r>
          </a:p>
          <a:p>
            <a:pPr>
              <a:buFont typeface="+mj-lt"/>
              <a:buAutoNum type="arabicPeriod"/>
            </a:pPr>
            <a:r>
              <a:rPr lang="vi-VN" b="1" dirty="0"/>
              <a:t>Trạng thái LIN_INIT</a:t>
            </a:r>
            <a:r>
              <a:rPr lang="vi-VN" dirty="0"/>
              <a:t>:</a:t>
            </a:r>
          </a:p>
          <a:p>
            <a:pPr marL="742950" lvl="1" indent="-285750">
              <a:buFont typeface="+mj-lt"/>
              <a:buAutoNum type="arabicPeriod"/>
            </a:pPr>
            <a:r>
              <a:rPr lang="vi-VN" dirty="0"/>
              <a:t>Đây là một trong các trạng thái của trình điều khiển LIN. Khi hệ thống LIN (phần cứng và phần mềm) được khởi động, nó sẽ chuyển sang trạng thái </a:t>
            </a:r>
            <a:r>
              <a:rPr lang="vi-VN" b="1" dirty="0"/>
              <a:t>LIN_INIT</a:t>
            </a:r>
            <a:r>
              <a:rPr lang="vi-VN" dirty="0"/>
              <a:t>.</a:t>
            </a:r>
          </a:p>
          <a:p>
            <a:pPr marL="742950" lvl="1" indent="-285750">
              <a:buFont typeface="+mj-lt"/>
              <a:buAutoNum type="arabicPeriod"/>
            </a:pPr>
            <a:r>
              <a:rPr lang="vi-VN" dirty="0"/>
              <a:t>Điều này có nghĩa là tất cả các thiết lập và cấu hình cần thiết của trình điều khiển LIN đã được hoàn tất.</a:t>
            </a:r>
          </a:p>
          <a:p>
            <a:pPr>
              <a:buFont typeface="+mj-lt"/>
              <a:buAutoNum type="arabicPeriod"/>
            </a:pPr>
            <a:r>
              <a:rPr lang="vi-VN" b="1" dirty="0"/>
              <a:t>Sẵn sàng hoạt động</a:t>
            </a:r>
            <a:r>
              <a:rPr lang="vi-VN" dirty="0"/>
              <a:t>:</a:t>
            </a:r>
          </a:p>
          <a:p>
            <a:pPr marL="742950" lvl="1" indent="-285750">
              <a:buFont typeface="+mj-lt"/>
              <a:buAutoNum type="arabicPeriod"/>
            </a:pPr>
            <a:r>
              <a:rPr lang="vi-VN" dirty="0"/>
              <a:t>Sau khi hệ thống đạt đến trạng thái </a:t>
            </a:r>
            <a:r>
              <a:rPr lang="vi-VN" b="1" dirty="0"/>
              <a:t>LIN_INIT</a:t>
            </a:r>
            <a:r>
              <a:rPr lang="vi-VN" dirty="0"/>
              <a:t>, tất cả các kênh giao tiếp LIN khả dụng sẽ được chuẩn bị để hoạt động.</a:t>
            </a:r>
          </a:p>
          <a:p>
            <a:pPr marL="742950" lvl="1" indent="-285750">
              <a:buFont typeface="+mj-lt"/>
              <a:buAutoNum type="arabicPeriod"/>
            </a:pPr>
            <a:r>
              <a:rPr lang="vi-VN" dirty="0"/>
              <a:t>"Sẵn sàng hoạt động" có nghĩa là các kênh này có thể bắt đầu thực hiện truyền thông tin với các thiết bị khác trong mạng LIN (gửi/nhận dữ liệu, quản lý trạng thái ngủ và đánh thức).</a:t>
            </a:r>
          </a:p>
          <a:p>
            <a:r>
              <a:rPr lang="vi-VN" dirty="0"/>
              <a:t>Tóm lại, trạng thái </a:t>
            </a:r>
            <a:r>
              <a:rPr lang="vi-VN" b="1" dirty="0"/>
              <a:t>LIN_INIT</a:t>
            </a:r>
            <a:r>
              <a:rPr lang="vi-VN" dirty="0"/>
              <a:t> xác nhận rằng hệ thống LIN đã sẵn sàng để sử dụng và tất cả các kênh đã sẵn sàng tham gia giao tiếp.</a:t>
            </a:r>
          </a:p>
        </p:txBody>
      </p:sp>
    </p:spTree>
    <p:extLst>
      <p:ext uri="{BB962C8B-B14F-4D97-AF65-F5344CB8AC3E}">
        <p14:creationId xmlns:p14="http://schemas.microsoft.com/office/powerpoint/2010/main" val="3253217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D9F28F4-773F-96DB-13AA-AFEBC228E500}"/>
              </a:ext>
            </a:extLst>
          </p:cNvPr>
          <p:cNvGraphicFramePr>
            <a:graphicFrameLocks noGrp="1"/>
          </p:cNvGraphicFramePr>
          <p:nvPr>
            <p:extLst>
              <p:ext uri="{D42A27DB-BD31-4B8C-83A1-F6EECF244321}">
                <p14:modId xmlns:p14="http://schemas.microsoft.com/office/powerpoint/2010/main" val="332026393"/>
              </p:ext>
            </p:extLst>
          </p:nvPr>
        </p:nvGraphicFramePr>
        <p:xfrm>
          <a:off x="1920240" y="475488"/>
          <a:ext cx="9398000" cy="1501841"/>
        </p:xfrm>
        <a:graphic>
          <a:graphicData uri="http://schemas.openxmlformats.org/drawingml/2006/table">
            <a:tbl>
              <a:tblPr/>
              <a:tblGrid>
                <a:gridCol w="4699000">
                  <a:extLst>
                    <a:ext uri="{9D8B030D-6E8A-4147-A177-3AD203B41FA5}">
                      <a16:colId xmlns:a16="http://schemas.microsoft.com/office/drawing/2014/main" val="3680664788"/>
                    </a:ext>
                  </a:extLst>
                </a:gridCol>
                <a:gridCol w="4699000">
                  <a:extLst>
                    <a:ext uri="{9D8B030D-6E8A-4147-A177-3AD203B41FA5}">
                      <a16:colId xmlns:a16="http://schemas.microsoft.com/office/drawing/2014/main" val="2777060178"/>
                    </a:ext>
                  </a:extLst>
                </a:gridCol>
              </a:tblGrid>
              <a:tr h="313121">
                <a:tc>
                  <a:txBody>
                    <a:bodyPr/>
                    <a:lstStyle/>
                    <a:p>
                      <a:r>
                        <a:rPr lang="en-US" sz="1000" b="1" i="0">
                          <a:solidFill>
                            <a:srgbClr val="000000"/>
                          </a:solidFill>
                          <a:effectLst/>
                          <a:latin typeface="Arial" panose="020B0604020202020204" pitchFamily="34" charset="0"/>
                        </a:rPr>
                        <a:t>Channel State </a:t>
                      </a:r>
                      <a:endParaRPr lang="en-US">
                        <a:effectLst/>
                      </a:endParaRPr>
                    </a:p>
                  </a:txBody>
                  <a:tcPr anchor="ctr">
                    <a:lnL>
                      <a:noFill/>
                    </a:lnL>
                    <a:lnR>
                      <a:noFill/>
                    </a:lnR>
                    <a:lnT>
                      <a:noFill/>
                    </a:lnT>
                    <a:lnB>
                      <a:noFill/>
                    </a:lnB>
                    <a:noFill/>
                  </a:tcPr>
                </a:tc>
                <a:tc>
                  <a:txBody>
                    <a:bodyPr/>
                    <a:lstStyle/>
                    <a:p>
                      <a:r>
                        <a:rPr lang="en-US" sz="1000" b="1" i="0">
                          <a:solidFill>
                            <a:srgbClr val="000000"/>
                          </a:solidFill>
                          <a:effectLst/>
                          <a:latin typeface="Arial" panose="020B0604020202020204" pitchFamily="34" charset="0"/>
                        </a:rPr>
                        <a:t>Meaning / Activities in the state</a:t>
                      </a:r>
                      <a:endParaRPr lang="en-US">
                        <a:effectLst/>
                      </a:endParaRPr>
                    </a:p>
                  </a:txBody>
                  <a:tcPr anchor="ctr">
                    <a:lnL>
                      <a:noFill/>
                    </a:lnL>
                    <a:lnR>
                      <a:noFill/>
                    </a:lnR>
                    <a:lnT>
                      <a:noFill/>
                    </a:lnT>
                    <a:lnB>
                      <a:noFill/>
                    </a:lnB>
                    <a:noFill/>
                  </a:tcPr>
                </a:tc>
                <a:extLst>
                  <a:ext uri="{0D108BD9-81ED-4DB2-BD59-A6C34878D82A}">
                    <a16:rowId xmlns:a16="http://schemas.microsoft.com/office/drawing/2014/main" val="3116586503"/>
                  </a:ext>
                </a:extLst>
              </a:tr>
              <a:tr h="684410">
                <a:tc>
                  <a:txBody>
                    <a:bodyPr/>
                    <a:lstStyle/>
                    <a:p>
                      <a:r>
                        <a:rPr lang="en-US" dirty="0"/>
                        <a:t>LIN_CH_OPERATIONAL </a:t>
                      </a:r>
                    </a:p>
                  </a:txBody>
                  <a:tcPr anchor="ctr">
                    <a:lnL>
                      <a:noFill/>
                    </a:lnL>
                    <a:lnR>
                      <a:noFill/>
                    </a:lnR>
                    <a:lnT>
                      <a:noFill/>
                    </a:lnT>
                    <a:lnB>
                      <a:noFill/>
                    </a:lnB>
                    <a:noFill/>
                  </a:tcPr>
                </a:tc>
                <a:tc>
                  <a:txBody>
                    <a:bodyPr/>
                    <a:lstStyle/>
                    <a:p>
                      <a:r>
                        <a:rPr lang="en-US" dirty="0"/>
                        <a:t>The individual channel has been initialized (using at least one statically configured data set) and is able to participate in the LIN cluster.</a:t>
                      </a:r>
                    </a:p>
                  </a:txBody>
                  <a:tcPr anchor="ctr">
                    <a:lnL>
                      <a:noFill/>
                    </a:lnL>
                    <a:lnR>
                      <a:noFill/>
                    </a:lnR>
                    <a:lnT>
                      <a:noFill/>
                    </a:lnT>
                    <a:lnB>
                      <a:noFill/>
                    </a:lnB>
                    <a:noFill/>
                  </a:tcPr>
                </a:tc>
                <a:extLst>
                  <a:ext uri="{0D108BD9-81ED-4DB2-BD59-A6C34878D82A}">
                    <a16:rowId xmlns:a16="http://schemas.microsoft.com/office/drawing/2014/main" val="2586141767"/>
                  </a:ext>
                </a:extLst>
              </a:tr>
            </a:tbl>
          </a:graphicData>
        </a:graphic>
      </p:graphicFrame>
      <p:sp>
        <p:nvSpPr>
          <p:cNvPr id="4" name="TextBox 3">
            <a:extLst>
              <a:ext uri="{FF2B5EF4-FFF2-40B4-BE49-F238E27FC236}">
                <a16:creationId xmlns:a16="http://schemas.microsoft.com/office/drawing/2014/main" id="{B61AC0DD-ECBA-5BEF-2D4A-12E669DF061A}"/>
              </a:ext>
            </a:extLst>
          </p:cNvPr>
          <p:cNvSpPr txBox="1"/>
          <p:nvPr/>
        </p:nvSpPr>
        <p:spPr>
          <a:xfrm>
            <a:off x="807720" y="2078929"/>
            <a:ext cx="10576560" cy="3970318"/>
          </a:xfrm>
          <a:prstGeom prst="rect">
            <a:avLst/>
          </a:prstGeom>
          <a:noFill/>
        </p:spPr>
        <p:txBody>
          <a:bodyPr wrap="square">
            <a:spAutoFit/>
          </a:bodyPr>
          <a:lstStyle/>
          <a:p>
            <a:r>
              <a:rPr lang="vi-VN" dirty="0"/>
              <a:t>Kênh riêng lẻ đã được khởi tạo (sử dụng ít nhất một bộ dữ liệu cấu hình tĩnh) và có thể tham gia vào cụm LIN."</a:t>
            </a:r>
          </a:p>
          <a:p>
            <a:r>
              <a:rPr lang="vi-VN" b="1" dirty="0"/>
              <a:t>Giải thích chi tiết: </a:t>
            </a:r>
            <a:r>
              <a:rPr lang="en-US" sz="1800" b="1" i="0" dirty="0">
                <a:solidFill>
                  <a:srgbClr val="000000"/>
                </a:solidFill>
                <a:effectLst/>
                <a:latin typeface="Arial" panose="020B0604020202020204" pitchFamily="34" charset="0"/>
              </a:rPr>
              <a:t>LIN_CH_OPERATIONAL </a:t>
            </a:r>
            <a:endParaRPr lang="en-US" dirty="0">
              <a:effectLst/>
            </a:endParaRPr>
          </a:p>
          <a:p>
            <a:endParaRPr lang="vi-VN" b="1" dirty="0"/>
          </a:p>
          <a:p>
            <a:pPr>
              <a:buFont typeface="+mj-lt"/>
              <a:buAutoNum type="arabicPeriod"/>
            </a:pPr>
            <a:r>
              <a:rPr lang="vi-VN" b="1" dirty="0"/>
              <a:t>Kênh đã được khởi tạo</a:t>
            </a:r>
            <a:r>
              <a:rPr lang="vi-VN" dirty="0"/>
              <a:t>:</a:t>
            </a:r>
          </a:p>
          <a:p>
            <a:pPr marL="742950" lvl="1" indent="-285750">
              <a:buFont typeface="+mj-lt"/>
              <a:buAutoNum type="arabicPeriod"/>
            </a:pPr>
            <a:r>
              <a:rPr lang="vi-VN" dirty="0"/>
              <a:t>Điều này có nghĩa là một kênh giao tiếp LIN đã trải qua quá trình khởi tạo, trong đó tất cả các thông số cần thiết (như tốc độ baud, các khung dữ liệu, địa chỉ, v.v.) đã được thiết lập trước theo cách tĩnh.</a:t>
            </a:r>
          </a:p>
          <a:p>
            <a:pPr marL="742950" lvl="1" indent="-285750">
              <a:buFont typeface="+mj-lt"/>
              <a:buAutoNum type="arabicPeriod"/>
            </a:pPr>
            <a:r>
              <a:rPr lang="vi-VN" dirty="0"/>
              <a:t>"Sử dụng ít nhất một bộ dữ liệu cấu hình tĩnh" có nghĩa là các thông tin cấu hình này đã được xác định trước và không thay đổi trong quá trình hoạt động của hệ thống.</a:t>
            </a:r>
          </a:p>
          <a:p>
            <a:pPr>
              <a:buFont typeface="+mj-lt"/>
              <a:buAutoNum type="arabicPeriod"/>
            </a:pPr>
            <a:r>
              <a:rPr lang="vi-VN" b="1" dirty="0"/>
              <a:t>Có thể tham gia vào cụm LIN</a:t>
            </a:r>
            <a:r>
              <a:rPr lang="vi-VN" dirty="0"/>
              <a:t>:</a:t>
            </a:r>
          </a:p>
          <a:p>
            <a:pPr marL="742950" lvl="1" indent="-285750">
              <a:buFont typeface="+mj-lt"/>
              <a:buAutoNum type="arabicPeriod"/>
            </a:pPr>
            <a:r>
              <a:rPr lang="vi-VN" dirty="0"/>
              <a:t>Sau khi được khởi tạo, kênh này có thể bắt đầu tham gia vào mạng LIN (cụm LIN).</a:t>
            </a:r>
          </a:p>
          <a:p>
            <a:pPr marL="742950" lvl="1" indent="-285750">
              <a:buFont typeface="+mj-lt"/>
              <a:buAutoNum type="arabicPeriod"/>
            </a:pPr>
            <a:r>
              <a:rPr lang="vi-VN" dirty="0"/>
              <a:t>Nó có khả năng gửi và nhận dữ liệu, đồng bộ hóa với nút master (trong trường hợp là nút slave), và thực hiện các tác vụ khác trong giao tiếp LIN.</a:t>
            </a:r>
          </a:p>
        </p:txBody>
      </p:sp>
    </p:spTree>
    <p:extLst>
      <p:ext uri="{BB962C8B-B14F-4D97-AF65-F5344CB8AC3E}">
        <p14:creationId xmlns:p14="http://schemas.microsoft.com/office/powerpoint/2010/main" val="712769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2B2FB9-E880-2D04-0F41-95CD6387734C}"/>
              </a:ext>
            </a:extLst>
          </p:cNvPr>
          <p:cNvSpPr txBox="1"/>
          <p:nvPr/>
        </p:nvSpPr>
        <p:spPr>
          <a:xfrm>
            <a:off x="1127760" y="986135"/>
            <a:ext cx="10210800" cy="646331"/>
          </a:xfrm>
          <a:prstGeom prst="rect">
            <a:avLst/>
          </a:prstGeom>
          <a:noFill/>
        </p:spPr>
        <p:txBody>
          <a:bodyPr wrap="square">
            <a:spAutoFit/>
          </a:bodyPr>
          <a:lstStyle/>
          <a:p>
            <a:r>
              <a:rPr lang="en-US" dirty="0"/>
              <a:t>The detection of a ‘wake-up’ pulse is enabled. The LIN hardware is into a low power mode if such a mode is provided by the hardware.</a:t>
            </a:r>
          </a:p>
        </p:txBody>
      </p:sp>
      <p:graphicFrame>
        <p:nvGraphicFramePr>
          <p:cNvPr id="6" name="Table 5">
            <a:extLst>
              <a:ext uri="{FF2B5EF4-FFF2-40B4-BE49-F238E27FC236}">
                <a16:creationId xmlns:a16="http://schemas.microsoft.com/office/drawing/2014/main" id="{16010803-EE21-03F7-81C0-D1CFC32428C0}"/>
              </a:ext>
            </a:extLst>
          </p:cNvPr>
          <p:cNvGraphicFramePr>
            <a:graphicFrameLocks noGrp="1"/>
          </p:cNvGraphicFramePr>
          <p:nvPr/>
        </p:nvGraphicFramePr>
        <p:xfrm>
          <a:off x="838200" y="1825625"/>
          <a:ext cx="9398000" cy="914400"/>
        </p:xfrm>
        <a:graphic>
          <a:graphicData uri="http://schemas.openxmlformats.org/drawingml/2006/table">
            <a:tbl>
              <a:tblPr/>
              <a:tblGrid>
                <a:gridCol w="4699000">
                  <a:extLst>
                    <a:ext uri="{9D8B030D-6E8A-4147-A177-3AD203B41FA5}">
                      <a16:colId xmlns:a16="http://schemas.microsoft.com/office/drawing/2014/main" val="3343674203"/>
                    </a:ext>
                  </a:extLst>
                </a:gridCol>
                <a:gridCol w="4699000">
                  <a:extLst>
                    <a:ext uri="{9D8B030D-6E8A-4147-A177-3AD203B41FA5}">
                      <a16:colId xmlns:a16="http://schemas.microsoft.com/office/drawing/2014/main" val="379995765"/>
                    </a:ext>
                  </a:extLst>
                </a:gridCol>
              </a:tblGrid>
              <a:tr h="526469">
                <a:tc>
                  <a:txBody>
                    <a:bodyPr/>
                    <a:lstStyle/>
                    <a:p>
                      <a:r>
                        <a:rPr lang="en-US" dirty="0"/>
                        <a:t>LIN_CH_SLEEP </a:t>
                      </a:r>
                    </a:p>
                  </a:txBody>
                  <a:tcPr anchor="ctr">
                    <a:lnL>
                      <a:noFill/>
                    </a:lnL>
                    <a:lnR>
                      <a:noFill/>
                    </a:lnR>
                    <a:lnT>
                      <a:noFill/>
                    </a:lnT>
                    <a:lnB>
                      <a:noFill/>
                    </a:lnB>
                    <a:noFill/>
                  </a:tcPr>
                </a:tc>
                <a:tc>
                  <a:txBody>
                    <a:bodyPr/>
                    <a:lstStyle/>
                    <a:p>
                      <a:r>
                        <a:rPr lang="en-US" dirty="0"/>
                        <a:t>The detection of a ‘wake-up’ pulse is enabled. The LIN hardware is into a low power mode if such a mode is provided by the hardware.</a:t>
                      </a:r>
                    </a:p>
                  </a:txBody>
                  <a:tcPr anchor="ctr">
                    <a:lnL>
                      <a:noFill/>
                    </a:lnL>
                    <a:lnR>
                      <a:noFill/>
                    </a:lnR>
                    <a:lnT>
                      <a:noFill/>
                    </a:lnT>
                    <a:lnB>
                      <a:noFill/>
                    </a:lnB>
                    <a:noFill/>
                  </a:tcPr>
                </a:tc>
                <a:extLst>
                  <a:ext uri="{0D108BD9-81ED-4DB2-BD59-A6C34878D82A}">
                    <a16:rowId xmlns:a16="http://schemas.microsoft.com/office/drawing/2014/main" val="2054678886"/>
                  </a:ext>
                </a:extLst>
              </a:tr>
            </a:tbl>
          </a:graphicData>
        </a:graphic>
      </p:graphicFrame>
      <p:sp>
        <p:nvSpPr>
          <p:cNvPr id="8" name="TextBox 7">
            <a:extLst>
              <a:ext uri="{FF2B5EF4-FFF2-40B4-BE49-F238E27FC236}">
                <a16:creationId xmlns:a16="http://schemas.microsoft.com/office/drawing/2014/main" id="{BA728264-D921-7AA1-3ADF-F056CD465F07}"/>
              </a:ext>
            </a:extLst>
          </p:cNvPr>
          <p:cNvSpPr txBox="1"/>
          <p:nvPr/>
        </p:nvSpPr>
        <p:spPr>
          <a:xfrm>
            <a:off x="619760" y="2740025"/>
            <a:ext cx="10596880" cy="3416320"/>
          </a:xfrm>
          <a:prstGeom prst="rect">
            <a:avLst/>
          </a:prstGeom>
          <a:noFill/>
        </p:spPr>
        <p:txBody>
          <a:bodyPr wrap="square">
            <a:spAutoFit/>
          </a:bodyPr>
          <a:lstStyle/>
          <a:p>
            <a:r>
              <a:rPr lang="vi-VN" b="1" dirty="0"/>
              <a:t>Giải thích chi tiết:</a:t>
            </a:r>
          </a:p>
          <a:p>
            <a:pPr>
              <a:buFont typeface="+mj-lt"/>
              <a:buAutoNum type="arabicPeriod"/>
            </a:pPr>
            <a:r>
              <a:rPr lang="vi-VN" b="1" dirty="0"/>
              <a:t>Phát hiện xung 'wake-up'</a:t>
            </a:r>
            <a:r>
              <a:rPr lang="vi-VN" dirty="0"/>
              <a:t>:</a:t>
            </a:r>
          </a:p>
          <a:p>
            <a:pPr marL="742950" lvl="1" indent="-285750">
              <a:buFont typeface="+mj-lt"/>
              <a:buAutoNum type="arabicPeriod"/>
            </a:pPr>
            <a:r>
              <a:rPr lang="vi-VN" dirty="0"/>
              <a:t>LIN có một cơ chế để "đánh thức" hệ thống khỏi trạng thái ngủ hoặc trạng thái năng lượng thấp bằng cách phát hiện một xung đặc biệt gọi là "wake-up pulse".</a:t>
            </a:r>
          </a:p>
          <a:p>
            <a:pPr marL="742950" lvl="1" indent="-285750">
              <a:buFont typeface="+mj-lt"/>
              <a:buAutoNum type="arabicPeriod"/>
            </a:pPr>
            <a:r>
              <a:rPr lang="vi-VN" dirty="0"/>
              <a:t>Khi phát hiện được xung này, hệ thống sẽ khởi động lại hoạt động giao tiếp hoặc thoát khỏi trạng thái ngủ.</a:t>
            </a:r>
          </a:p>
          <a:p>
            <a:pPr>
              <a:buFont typeface="+mj-lt"/>
              <a:buAutoNum type="arabicPeriod"/>
            </a:pPr>
            <a:r>
              <a:rPr lang="vi-VN" b="1" dirty="0"/>
              <a:t>Chế độ năng lượng thấp</a:t>
            </a:r>
            <a:r>
              <a:rPr lang="vi-VN" dirty="0"/>
              <a:t>:</a:t>
            </a:r>
          </a:p>
          <a:p>
            <a:pPr marL="742950" lvl="1" indent="-285750">
              <a:buFont typeface="+mj-lt"/>
              <a:buAutoNum type="arabicPeriod"/>
            </a:pPr>
            <a:r>
              <a:rPr lang="vi-VN" dirty="0"/>
              <a:t>Trong quá trình không cần truyền thông, phần cứng LIN có thể chuyển sang </a:t>
            </a:r>
            <a:r>
              <a:rPr lang="vi-VN" b="1" dirty="0"/>
              <a:t>chế độ năng lượng thấp</a:t>
            </a:r>
            <a:r>
              <a:rPr lang="vi-VN" dirty="0"/>
              <a:t> (low power mode) để tiết kiệm năng lượng. Điều này rất hữu ích trong các hệ thống ô tô hoặc thiết bị nhúng, nơi mà việc tiết kiệm năng lượng là quan trọng.</a:t>
            </a:r>
          </a:p>
          <a:p>
            <a:pPr marL="742950" lvl="1" indent="-285750">
              <a:buFont typeface="+mj-lt"/>
              <a:buAutoNum type="arabicPeriod"/>
            </a:pPr>
            <a:r>
              <a:rPr lang="vi-VN" dirty="0"/>
              <a:t>Nếu phần cứng LIN hỗ trợ chế độ năng lượng thấp, nó sẽ chuyển vào chế độ này khi không hoạt động và có thể được đánh thức bởi xung "wake-up".</a:t>
            </a:r>
          </a:p>
        </p:txBody>
      </p:sp>
    </p:spTree>
    <p:extLst>
      <p:ext uri="{BB962C8B-B14F-4D97-AF65-F5344CB8AC3E}">
        <p14:creationId xmlns:p14="http://schemas.microsoft.com/office/powerpoint/2010/main" val="3428899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632A0B-7245-C678-DDB5-56E7577A547E}"/>
              </a:ext>
            </a:extLst>
          </p:cNvPr>
          <p:cNvSpPr>
            <a:spLocks noChangeArrowheads="1"/>
          </p:cNvSpPr>
          <p:nvPr/>
        </p:nvSpPr>
        <p:spPr bwMode="auto">
          <a:xfrm>
            <a:off x="650240" y="1275671"/>
            <a:ext cx="1074928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[SWS_Lin_00145] </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Reset -&gt; LIN_UNINIT: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After reset, the Lin module shall set its state to LIN_UNINIT.</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Specification of LIN Driver AUTOSAR CP Release 4.4.0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[SWS_Lin_00146] </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LIN_UNINIT -&gt; LIN_INIT: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Lin module shall transition from LIN_UNINIT to LIN_INIT when the function </a:t>
            </a:r>
            <a:r>
              <a:rPr kumimoji="0" lang="en-US" altLang="en-US" sz="15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Lin_Init</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called.</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LIN module’s environment shall call the function </a:t>
            </a:r>
            <a:r>
              <a:rPr kumimoji="0" lang="en-US" altLang="en-US" sz="15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Lin_Init</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only once during runtime.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[SWS_Lin_00171] </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On entering the state LIN_INIT, the Lin module shall set each channel into state LIN_CH_SLEEP, enable the wake-up detection (if enabled by </a:t>
            </a:r>
            <a:r>
              <a:rPr kumimoji="0" lang="en-US" altLang="en-US" sz="15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LinChannelWakeupSupport</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optionally set the LIN hardware unit to reduced power operation mode (if supported by HW).</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SWS_Lin_00263</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LIN_CH_OPERATIONAL -&gt; LIN_CH_SLEEP_PENDING through </a:t>
            </a:r>
            <a:r>
              <a:rPr kumimoji="0" lang="en-US" altLang="en-US" sz="15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Lin_GoToSleep</a:t>
            </a:r>
            <a:r>
              <a:rPr kumimoji="0" lang="en-US" altLang="en-US" sz="15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 go to sleep is requested by the LIN interface, the Lin module shall ensure that the rest of the LIN cluster goes to sleep also. This is achieved by issuing a go-to-sleep-command on the bus before entering the LIN_CH_SLEEP_PENDING state. This requirement is only applicable for LIN master nodes. </a:t>
            </a:r>
            <a:r>
              <a:rPr kumimoji="0" lang="en-US" altLang="en-US" sz="1500" b="0" i="0" u="none" strike="noStrike" cap="none" normalizeH="0" baseline="0" dirty="0">
                <a:ln>
                  <a:noFill/>
                </a:ln>
                <a:solidFill>
                  <a:srgbClr val="000000"/>
                </a:solidFill>
                <a:effectLst/>
                <a:latin typeface="Cambria Math" panose="02040503050406030204" pitchFamily="18" charset="0"/>
              </a:rPr>
              <a:t>⌋ </a:t>
            </a:r>
            <a:r>
              <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661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4F27DE-A8EE-2A86-37A5-D0E379BD2B30}"/>
              </a:ext>
            </a:extLst>
          </p:cNvPr>
          <p:cNvSpPr>
            <a:spLocks noChangeArrowheads="1"/>
          </p:cNvSpPr>
          <p:nvPr/>
        </p:nvSpPr>
        <p:spPr bwMode="auto">
          <a:xfrm>
            <a:off x="0" y="360571"/>
            <a:ext cx="11250592"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[SWS_Lin_00145]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Trạng</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Reset</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a:ln>
                  <a:noFill/>
                </a:ln>
                <a:solidFill>
                  <a:schemeClr val="tx1"/>
                </a:solidFill>
                <a:effectLst/>
                <a:latin typeface="Arial Unicode MS"/>
              </a:rPr>
              <a:t>LIN_UNINIT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Mô</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tả</a:t>
            </a:r>
            <a:r>
              <a:rPr kumimoji="0" lang="en-US" altLang="en-US" sz="2000" b="0" i="0" u="none" strike="noStrike" cap="none" normalizeH="0" baseline="0" dirty="0">
                <a:ln>
                  <a:noFill/>
                </a:ln>
                <a:solidFill>
                  <a:schemeClr val="tx1"/>
                </a:solidFill>
                <a:effectLst/>
                <a:latin typeface="Arial" panose="020B0604020202020204" pitchFamily="34" charset="0"/>
              </a:rPr>
              <a:t>: Sau </a:t>
            </a:r>
            <a:r>
              <a:rPr kumimoji="0" lang="en-US" altLang="en-US" sz="2000" b="0" i="0" u="none" strike="noStrike" cap="none" normalizeH="0" baseline="0" dirty="0" err="1">
                <a:ln>
                  <a:noFill/>
                </a:ln>
                <a:solidFill>
                  <a:schemeClr val="tx1"/>
                </a:solidFill>
                <a:effectLst/>
                <a:latin typeface="Arial" panose="020B0604020202020204" pitchFamily="34" charset="0"/>
              </a:rPr>
              <a:t>khi</a:t>
            </a:r>
            <a:r>
              <a:rPr kumimoji="0" lang="en-US" altLang="en-US" sz="2000" b="0" i="0" u="none" strike="noStrike" cap="none" normalizeH="0" baseline="0" dirty="0">
                <a:ln>
                  <a:noFill/>
                </a:ln>
                <a:solidFill>
                  <a:schemeClr val="tx1"/>
                </a:solidFill>
                <a:effectLst/>
                <a:latin typeface="Arial" panose="020B0604020202020204" pitchFamily="34" charset="0"/>
              </a:rPr>
              <a:t> reset, module Lin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đặt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của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thành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LIN_UNINIT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Khi module Lin </a:t>
            </a:r>
            <a:r>
              <a:rPr kumimoji="0" lang="en-US" altLang="en-US" sz="2000" b="0" i="0" u="none" strike="noStrike" cap="none" normalizeH="0" baseline="0" dirty="0" err="1">
                <a:ln>
                  <a:noFill/>
                </a:ln>
                <a:solidFill>
                  <a:schemeClr val="tx1"/>
                </a:solidFill>
                <a:effectLst/>
                <a:latin typeface="Arial" panose="020B0604020202020204" pitchFamily="34" charset="0"/>
              </a:rPr>
              <a:t>khởi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động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lại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sau</a:t>
            </a:r>
            <a:r>
              <a:rPr kumimoji="0" lang="en-US" altLang="en-US" sz="2000" b="0" i="0" u="none" strike="noStrike" cap="none" normalizeH="0" baseline="0" dirty="0">
                <a:ln>
                  <a:noFill/>
                </a:ln>
                <a:solidFill>
                  <a:schemeClr val="tx1"/>
                </a:solidFill>
                <a:effectLst/>
                <a:latin typeface="Arial" panose="020B0604020202020204" pitchFamily="34" charset="0"/>
              </a:rPr>
              <a:t> reset,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chưa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được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khởi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tạo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và</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ở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LIN_UNINIT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trạng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thái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mặc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định</a:t>
            </a:r>
            <a:r>
              <a:rPr kumimoji="0" lang="en-US" altLang="en-US" sz="2000" b="0" i="0" u="none" strike="noStrike" cap="none" normalizeH="0" baseline="0" dirty="0">
                <a:ln>
                  <a:noFill/>
                </a:ln>
                <a:solidFill>
                  <a:schemeClr val="tx1"/>
                </a:solidFill>
                <a:effectLst/>
              </a:rPr>
              <a:t> ban </a:t>
            </a:r>
            <a:r>
              <a:rPr kumimoji="0" lang="en-US" altLang="en-US" sz="2000" b="0" i="0" u="none" strike="noStrike" cap="none" normalizeH="0" baseline="0" dirty="0" err="1">
                <a:ln>
                  <a:noFill/>
                </a:ln>
                <a:solidFill>
                  <a:schemeClr val="tx1"/>
                </a:solidFill>
                <a:effectLst/>
              </a:rPr>
              <a:t>đầu</a:t>
            </a:r>
            <a:r>
              <a:rPr kumimoji="0" lang="en-US" altLang="en-US" sz="2000" b="0" i="0" u="none" strike="noStrike" cap="none" normalizeH="0" baseline="0" dirty="0">
                <a:ln>
                  <a:noFill/>
                </a:ln>
                <a:solidFill>
                  <a:schemeClr val="tx1"/>
                </a:solidFill>
                <a:effectLst/>
              </a:rPr>
              <a:t>.</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[SWS_Lin_00146]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Trạng</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LIN_UNINIT</a:t>
            </a:r>
            <a:r>
              <a:rPr kumimoji="0" lang="en-US" altLang="en-US" sz="2000" b="0" i="0" u="none" strike="noStrike" cap="none" normalizeH="0" baseline="0" dirty="0">
                <a:ln>
                  <a:noFill/>
                </a:ln>
                <a:solidFill>
                  <a:schemeClr val="tx1"/>
                </a:solidFill>
                <a:effectLst/>
              </a:rPr>
              <a:t> -&gt; </a:t>
            </a:r>
            <a:r>
              <a:rPr kumimoji="0" lang="en-US" altLang="en-US" sz="2000" b="0" i="0" u="none" strike="noStrike" cap="none" normalizeH="0" baseline="0" dirty="0">
                <a:ln>
                  <a:noFill/>
                </a:ln>
                <a:solidFill>
                  <a:schemeClr val="tx1"/>
                </a:solidFill>
                <a:effectLst/>
                <a:latin typeface="Arial Unicode MS"/>
              </a:rPr>
              <a:t>LIN_INIT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Cách</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chuyển</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đổi</a:t>
            </a:r>
            <a:r>
              <a:rPr kumimoji="0" lang="en-US" altLang="en-US" sz="2000" b="0" i="0" u="none" strike="noStrike" cap="none" normalizeH="0" baseline="0" dirty="0">
                <a:ln>
                  <a:noFill/>
                </a:ln>
                <a:solidFill>
                  <a:schemeClr val="tx1"/>
                </a:solidFill>
                <a:effectLst/>
                <a:latin typeface="Arial" panose="020B0604020202020204" pitchFamily="34" charset="0"/>
              </a:rPr>
              <a:t>: Khi </a:t>
            </a:r>
            <a:r>
              <a:rPr kumimoji="0" lang="en-US" altLang="en-US" sz="2000" b="0" i="0" u="none" strike="noStrike" cap="none" normalizeH="0" baseline="0" dirty="0" err="1">
                <a:ln>
                  <a:noFill/>
                </a:ln>
                <a:solidFill>
                  <a:schemeClr val="tx1"/>
                </a:solidFill>
                <a:effectLst/>
                <a:latin typeface="Arial" panose="020B0604020202020204" pitchFamily="34" charset="0"/>
              </a:rPr>
              <a:t>hàm</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Unicode MS"/>
              </a:rPr>
              <a:t>Lin_Init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được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gọi</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Mô</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tả</a:t>
            </a:r>
            <a:r>
              <a:rPr kumimoji="0" lang="en-US" altLang="en-US" sz="2000" b="0" i="0" u="none" strike="noStrike" cap="none" normalizeH="0" baseline="0" dirty="0">
                <a:ln>
                  <a:noFill/>
                </a:ln>
                <a:solidFill>
                  <a:schemeClr val="tx1"/>
                </a:solidFill>
                <a:effectLst/>
                <a:latin typeface="Arial" panose="020B0604020202020204" pitchFamily="34" charset="0"/>
              </a:rPr>
              <a:t>: Module Lin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chuyển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từ</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LIN_UNINIT</a:t>
            </a:r>
            <a:r>
              <a:rPr kumimoji="0" lang="en-US" altLang="en-US" sz="2000" b="0" i="0" u="none" strike="noStrike" cap="none" normalizeH="0" baseline="0" dirty="0">
                <a:ln>
                  <a:noFill/>
                </a:ln>
                <a:solidFill>
                  <a:schemeClr val="tx1"/>
                </a:solidFill>
                <a:effectLst/>
              </a:rPr>
              <a:t> sang </a:t>
            </a:r>
            <a:r>
              <a:rPr kumimoji="0" lang="en-US" altLang="en-US" sz="2000" b="0" i="0" u="none" strike="noStrike" cap="none" normalizeH="0" baseline="0" dirty="0">
                <a:ln>
                  <a:noFill/>
                </a:ln>
                <a:solidFill>
                  <a:schemeClr val="tx1"/>
                </a:solidFill>
                <a:effectLst/>
                <a:latin typeface="Arial Unicode MS"/>
              </a:rPr>
              <a:t>LIN_INIT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khi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hàm</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Lin_Init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được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gọi</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Hàm</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Unicode MS"/>
              </a:rPr>
              <a:t>Lin_Init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chỉ</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được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gọi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một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lần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trong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suốt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thời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gian</a:t>
            </a:r>
            <a:r>
              <a:rPr kumimoji="0" lang="en-US" altLang="en-US" sz="2000" b="0" i="0" u="none" strike="noStrike" cap="none" normalizeH="0" baseline="0" dirty="0">
                <a:ln>
                  <a:noFill/>
                </a:ln>
                <a:solidFill>
                  <a:schemeClr val="tx1"/>
                </a:solidFill>
                <a:effectLst/>
              </a:rPr>
              <a:t> runtime. </a:t>
            </a:r>
            <a:r>
              <a:rPr kumimoji="0" lang="en-US" altLang="en-US" sz="2000" b="0" i="0" u="none" strike="noStrike" cap="none" normalizeH="0" baseline="0" dirty="0" err="1">
                <a:ln>
                  <a:noFill/>
                </a:ln>
                <a:solidFill>
                  <a:schemeClr val="tx1"/>
                </a:solidFill>
                <a:effectLst/>
              </a:rPr>
              <a:t>Điều</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này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đảm</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bảo</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rằng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hệ</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thống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chỉ</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khởi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tạo</a:t>
            </a:r>
            <a:r>
              <a:rPr kumimoji="0" lang="en-US" altLang="en-US" sz="2000" b="0" i="0" u="none" strike="noStrike" cap="none" normalizeH="0" baseline="0" dirty="0">
                <a:ln>
                  <a:noFill/>
                </a:ln>
                <a:solidFill>
                  <a:schemeClr val="tx1"/>
                </a:solidFill>
                <a:effectLst/>
              </a:rPr>
              <a:t> LIN module </a:t>
            </a:r>
            <a:r>
              <a:rPr kumimoji="0" lang="en-US" altLang="en-US" sz="2000" b="0" i="0" u="none" strike="noStrike" cap="none" normalizeH="0" baseline="0" dirty="0" err="1">
                <a:ln>
                  <a:noFill/>
                </a:ln>
                <a:solidFill>
                  <a:schemeClr val="tx1"/>
                </a:solidFill>
                <a:effectLst/>
              </a:rPr>
              <a:t>một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lần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duy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nhất</a:t>
            </a:r>
            <a:r>
              <a:rPr kumimoji="0" lang="en-US" altLang="en-US" sz="2000" b="0" i="0" u="none" strike="noStrike" cap="none" normalizeH="0" baseline="0" dirty="0">
                <a:ln>
                  <a:noFill/>
                </a:ln>
                <a:solidFill>
                  <a:schemeClr val="tx1"/>
                </a:solidFill>
                <a:effectLst/>
              </a:rPr>
              <a:t>.</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[SWS_Lin_00171]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Trạng</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Khi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LIN_INIT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Mô</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tả</a:t>
            </a:r>
            <a:r>
              <a:rPr kumimoji="0" lang="en-US" altLang="en-US" sz="2000" b="0" i="0" u="none" strike="noStrike" cap="none" normalizeH="0" baseline="0" dirty="0">
                <a:ln>
                  <a:noFill/>
                </a:ln>
                <a:solidFill>
                  <a:schemeClr val="tx1"/>
                </a:solidFill>
                <a:effectLst/>
                <a:latin typeface="Arial" panose="020B0604020202020204" pitchFamily="34" charset="0"/>
              </a:rPr>
              <a:t>: Khi module Lin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LIN_INIT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nó</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sẽ</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rPr>
              <a:t>Đặt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mỗi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kênh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LIN_CH_SLEEP</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rPr>
              <a:t>Kích</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hoạt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tính</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năng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phát</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hiện</a:t>
            </a:r>
            <a:r>
              <a:rPr kumimoji="0" lang="en-US" altLang="en-US" sz="2000" b="0" i="0" u="none" strike="noStrike" cap="none" normalizeH="0" baseline="0" dirty="0">
                <a:ln>
                  <a:noFill/>
                </a:ln>
                <a:solidFill>
                  <a:schemeClr val="tx1"/>
                </a:solidFill>
                <a:effectLst/>
              </a:rPr>
              <a:t> wake-up (</a:t>
            </a:r>
            <a:r>
              <a:rPr kumimoji="0" lang="en-US" altLang="en-US" sz="2000" b="0" i="0" u="none" strike="noStrike" cap="none" normalizeH="0" baseline="0" dirty="0" err="1">
                <a:ln>
                  <a:noFill/>
                </a:ln>
                <a:solidFill>
                  <a:schemeClr val="tx1"/>
                </a:solidFill>
                <a:effectLst/>
              </a:rPr>
              <a:t>nếu</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được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hỗ</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trợ</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bởi</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LinChannelWakeupSupport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rPr>
              <a:t>Tùy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chọn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phần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cứng</a:t>
            </a:r>
            <a:r>
              <a:rPr kumimoji="0" lang="en-US" altLang="en-US" sz="2000" b="0" i="0" u="none" strike="noStrike" cap="none" normalizeH="0" baseline="0" dirty="0">
                <a:ln>
                  <a:noFill/>
                </a:ln>
                <a:solidFill>
                  <a:schemeClr val="tx1"/>
                </a:solidFill>
                <a:effectLst/>
                <a:latin typeface="Arial" panose="020B0604020202020204" pitchFamily="34" charset="0"/>
              </a:rPr>
              <a:t> LIN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chế</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độ</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tiết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kiệm</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điện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nếu</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phần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cứng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hỗ</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trợ</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Điều</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này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nghĩa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khi</a:t>
            </a:r>
            <a:r>
              <a:rPr kumimoji="0" lang="en-US" altLang="en-US" sz="2000" b="0" i="0" u="none" strike="noStrike" cap="none" normalizeH="0" baseline="0" dirty="0">
                <a:ln>
                  <a:noFill/>
                </a:ln>
                <a:solidFill>
                  <a:schemeClr val="tx1"/>
                </a:solidFill>
                <a:effectLst/>
                <a:latin typeface="Arial" panose="020B0604020202020204" pitchFamily="34" charset="0"/>
              </a:rPr>
              <a:t> module LIN </a:t>
            </a:r>
            <a:r>
              <a:rPr kumimoji="0" lang="en-US" altLang="en-US" sz="2000" b="0" i="0" u="none" strike="noStrike" cap="none" normalizeH="0" baseline="0" dirty="0" err="1">
                <a:ln>
                  <a:noFill/>
                </a:ln>
                <a:solidFill>
                  <a:schemeClr val="tx1"/>
                </a:solidFill>
                <a:effectLst/>
                <a:latin typeface="Arial" panose="020B0604020202020204" pitchFamily="34" charset="0"/>
              </a:rPr>
              <a:t>được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khởi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tạo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tất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cả</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các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kênh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được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đặt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vào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trạng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thái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ngủ</a:t>
            </a:r>
            <a:r>
              <a:rPr kumimoji="0" lang="en-US" altLang="en-US" sz="2000" b="0" i="0" u="none" strike="noStrike" cap="none" normalizeH="0" baseline="0" dirty="0">
                <a:ln>
                  <a:noFill/>
                </a:ln>
                <a:solidFill>
                  <a:schemeClr val="tx1"/>
                </a:solidFill>
                <a:effectLst/>
                <a:latin typeface="Arial" panose="020B0604020202020204" pitchFamily="34" charset="0"/>
              </a:rPr>
              <a:t> (SLEEP), </a:t>
            </a:r>
            <a:r>
              <a:rPr kumimoji="0" lang="en-US" altLang="en-US" sz="2000" b="0" i="0" u="none" strike="noStrike" cap="none" normalizeH="0" baseline="0" dirty="0" err="1">
                <a:ln>
                  <a:noFill/>
                </a:ln>
                <a:solidFill>
                  <a:schemeClr val="tx1"/>
                </a:solidFill>
                <a:effectLst/>
                <a:latin typeface="Arial" panose="020B0604020202020204" pitchFamily="34" charset="0"/>
              </a:rPr>
              <a:t>và</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tính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năng</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phát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hiện</a:t>
            </a:r>
            <a:r>
              <a:rPr kumimoji="0" lang="en-US" altLang="en-US" sz="2000" b="0" i="0" u="none" strike="noStrike" cap="none" normalizeH="0" baseline="0" dirty="0">
                <a:ln>
                  <a:noFill/>
                </a:ln>
                <a:solidFill>
                  <a:schemeClr val="tx1"/>
                </a:solidFill>
                <a:effectLst/>
                <a:latin typeface="Arial" panose="020B0604020202020204" pitchFamily="34" charset="0"/>
              </a:rPr>
              <a:t> wake-up </a:t>
            </a:r>
            <a:r>
              <a:rPr kumimoji="0" lang="en-US" altLang="en-US" sz="2000" b="0" i="0" u="none" strike="noStrike" cap="none" normalizeH="0" baseline="0" dirty="0" err="1">
                <a:ln>
                  <a:noFill/>
                </a:ln>
                <a:solidFill>
                  <a:schemeClr val="tx1"/>
                </a:solidFill>
                <a:effectLst/>
                <a:latin typeface="Arial" panose="020B0604020202020204" pitchFamily="34" charset="0"/>
              </a:rPr>
              <a:t>sẽ</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được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kích</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hoạt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nếu</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được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cấu</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hình</a:t>
            </a:r>
            <a:r>
              <a:rPr kumimoji="0" lang="en-US" altLang="en-US" sz="2000" b="0" i="0" u="none" strike="noStrike" cap="none" normalizeH="0" baseline="0" dirty="0">
                <a:ln>
                  <a:noFill/>
                </a:ln>
                <a:solidFill>
                  <a:schemeClr val="tx1"/>
                </a:solidFill>
                <a:effectLst/>
                <a:latin typeface="Arial" panose="020B0604020202020204" pitchFamily="34" charset="0"/>
              </a:rPr>
              <a:t>.</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9320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DEFC4E-76C8-23B5-7707-E91CED003C0A}"/>
              </a:ext>
            </a:extLst>
          </p:cNvPr>
          <p:cNvSpPr>
            <a:spLocks noChangeArrowheads="1"/>
          </p:cNvSpPr>
          <p:nvPr/>
        </p:nvSpPr>
        <p:spPr bwMode="auto">
          <a:xfrm>
            <a:off x="243068" y="345387"/>
            <a:ext cx="11049000" cy="678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hoăc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hmaf</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reset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ChatGPT said: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ChatGPT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Trong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LIN (Local Interconnect Network),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Reset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ban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LIN Driver,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huống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module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Reset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Dưới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chi </a:t>
            </a:r>
            <a:r>
              <a:rPr kumimoji="0" lang="en-US" altLang="en-US" sz="1500" b="0" i="0" u="none" strike="noStrike" cap="none" normalizeH="0" baseline="0" dirty="0" err="1">
                <a:ln>
                  <a:noFill/>
                </a:ln>
                <a:solidFill>
                  <a:schemeClr val="tx1"/>
                </a:solidFill>
                <a:effectLst/>
                <a:latin typeface="Arial" panose="020B0604020202020204" pitchFamily="34" charset="0"/>
              </a:rPr>
              <a:t>tiết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Khi </a:t>
            </a:r>
            <a:r>
              <a:rPr kumimoji="0" lang="en-US" altLang="en-US" sz="1500" b="1" i="0" u="none" strike="noStrike" cap="none" normalizeH="0" baseline="0" dirty="0" err="1">
                <a:ln>
                  <a:noFill/>
                </a:ln>
                <a:solidFill>
                  <a:schemeClr val="tx1"/>
                </a:solidFill>
                <a:effectLst/>
                <a:latin typeface="Arial" panose="020B0604020202020204" pitchFamily="34" charset="0"/>
              </a:rPr>
              <a:t>nào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Reset </a:t>
            </a:r>
            <a:r>
              <a:rPr kumimoji="0" lang="en-US" altLang="en-US" sz="1500" b="1" i="0" u="none" strike="noStrike" cap="none" normalizeH="0" baseline="0" dirty="0" err="1">
                <a:ln>
                  <a:noFill/>
                </a:ln>
                <a:solidFill>
                  <a:schemeClr val="tx1"/>
                </a:solidFill>
                <a:effectLst/>
                <a:latin typeface="Arial" panose="020B0604020202020204" pitchFamily="34" charset="0"/>
              </a:rPr>
              <a:t>được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hoạt</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Sau </a:t>
            </a:r>
            <a:r>
              <a:rPr kumimoji="0" lang="en-US" altLang="en-US" sz="1500" b="1" i="0" u="none" strike="noStrike" cap="none" normalizeH="0" baseline="0" dirty="0" err="1">
                <a:ln>
                  <a:noFill/>
                </a:ln>
                <a:solidFill>
                  <a:schemeClr val="tx1"/>
                </a:solidFill>
                <a:effectLst/>
                <a:latin typeface="Arial" panose="020B0604020202020204" pitchFamily="34" charset="0"/>
              </a:rPr>
              <a:t>khi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hệ</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thống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động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 (system reset)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lập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ban </a:t>
            </a:r>
            <a:r>
              <a:rPr kumimoji="0" lang="en-US" altLang="en-US" sz="1500" b="0" i="0" u="none" strike="noStrike" cap="none" normalizeH="0" baseline="0" dirty="0" err="1">
                <a:ln>
                  <a:noFill/>
                </a:ln>
                <a:solidFill>
                  <a:schemeClr val="tx1"/>
                </a:solidFill>
                <a:effectLst/>
                <a:latin typeface="Arial" panose="020B0604020202020204" pitchFamily="34" charset="0"/>
              </a:rPr>
              <a:t>đầu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Khi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Lin_Init</a:t>
            </a:r>
            <a:r>
              <a:rPr kumimoji="0" lang="en-US" altLang="en-US" sz="1500" b="1" i="0" u="none" strike="noStrike" cap="none" normalizeH="0" baseline="0" dirty="0">
                <a:ln>
                  <a:noFill/>
                </a:ln>
                <a:solidFill>
                  <a:schemeClr val="tx1"/>
                </a:solidFill>
                <a:effectLst/>
              </a:rPr>
              <a:t> </a:t>
            </a:r>
            <a:r>
              <a:rPr kumimoji="0" lang="en-US" altLang="en-US" sz="1500" b="1" i="0" u="none" strike="noStrike" cap="none" normalizeH="0" baseline="0" dirty="0" err="1">
                <a:ln>
                  <a:noFill/>
                </a:ln>
                <a:solidFill>
                  <a:schemeClr val="tx1"/>
                </a:solidFill>
                <a:effectLst/>
              </a:rPr>
              <a:t>chưa</a:t>
            </a:r>
            <a:r>
              <a:rPr kumimoji="0" lang="en-US" altLang="en-US" sz="1500" b="1" i="0" u="none" strike="noStrike" cap="none" normalizeH="0" baseline="0" dirty="0">
                <a:ln>
                  <a:noFill/>
                </a:ln>
                <a:solidFill>
                  <a:schemeClr val="tx1"/>
                </a:solidFill>
                <a:effectLst/>
              </a:rPr>
              <a:t> </a:t>
            </a:r>
            <a:r>
              <a:rPr kumimoji="0" lang="en-US" altLang="en-US" sz="1500" b="1" i="0" u="none" strike="noStrike" cap="none" normalizeH="0" baseline="0" dirty="0" err="1">
                <a:ln>
                  <a:noFill/>
                </a:ln>
                <a:solidFill>
                  <a:schemeClr val="tx1"/>
                </a:solidFill>
                <a:effectLst/>
              </a:rPr>
              <a:t>được</a:t>
            </a:r>
            <a:r>
              <a:rPr kumimoji="0" lang="en-US" altLang="en-US" sz="1500" b="1" i="0" u="none" strike="noStrike" cap="none" normalizeH="0" baseline="0" dirty="0">
                <a:ln>
                  <a:noFill/>
                </a:ln>
                <a:solidFill>
                  <a:schemeClr val="tx1"/>
                </a:solidFill>
                <a:effectLst/>
              </a:rPr>
              <a:t> </a:t>
            </a:r>
            <a:r>
              <a:rPr kumimoji="0" lang="en-US" altLang="en-US" sz="1500" b="1"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latin typeface="Arial" panose="020B0604020202020204" pitchFamily="34" charset="0"/>
              </a:rPr>
              <a:t>: 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module LIN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đặt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Reset: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LIN API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tuy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Reset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sau</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[SWS_Lin_00145]</a:t>
            </a:r>
            <a:r>
              <a:rPr kumimoji="0" lang="en-US" altLang="en-US" sz="1500" b="0" i="0" u="none" strike="noStrike" cap="none" normalizeH="0" baseline="0" dirty="0">
                <a:ln>
                  <a:noFill/>
                </a:ln>
                <a:solidFill>
                  <a:schemeClr val="tx1"/>
                </a:solidFill>
                <a:effectLst/>
                <a:latin typeface="Arial" panose="020B0604020202020204" pitchFamily="34" charset="0"/>
              </a:rPr>
              <a:t>: 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của</a:t>
            </a:r>
            <a:r>
              <a:rPr kumimoji="0" lang="en-US" altLang="en-US" sz="1500" b="1" i="0" u="none" strike="noStrike" cap="none" normalizeH="0" baseline="0" dirty="0">
                <a:ln>
                  <a:noFill/>
                </a:ln>
                <a:solidFill>
                  <a:schemeClr val="tx1"/>
                </a:solidFill>
                <a:effectLst/>
                <a:latin typeface="Arial" panose="020B0604020202020204" pitchFamily="34" charset="0"/>
              </a:rPr>
              <a:t> LIN Driver </a:t>
            </a:r>
            <a:r>
              <a:rPr kumimoji="0" lang="en-US" altLang="en-US" sz="1500" b="1" i="0" u="none" strike="noStrike" cap="none" normalizeH="0" baseline="0" dirty="0" err="1">
                <a:ln>
                  <a:noFill/>
                </a:ln>
                <a:solidFill>
                  <a:schemeClr val="tx1"/>
                </a:solidFill>
                <a:effectLst/>
                <a:latin typeface="Arial" panose="020B0604020202020204" pitchFamily="34" charset="0"/>
              </a:rPr>
              <a:t>sẽ</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tự</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động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đặt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nghĩa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lại</a:t>
            </a:r>
            <a:r>
              <a:rPr kumimoji="0" lang="en-US" altLang="en-US" sz="1500" b="0" i="0" u="none" strike="noStrike" cap="none" normalizeH="0" baseline="0" dirty="0">
                <a:ln>
                  <a:noFill/>
                </a:ln>
                <a:solidFill>
                  <a:schemeClr val="tx1"/>
                </a:solidFill>
                <a:effectLst/>
              </a:rPr>
              <a:t> LIN Driver </a:t>
            </a:r>
            <a:r>
              <a:rPr kumimoji="0" lang="en-US" altLang="en-US" sz="1500" b="0" i="0" u="none" strike="noStrike" cap="none" normalizeH="0" baseline="0" dirty="0" err="1">
                <a:ln>
                  <a:noFill/>
                </a:ln>
                <a:solidFill>
                  <a:schemeClr val="tx1"/>
                </a:solidFill>
                <a:effectLst/>
              </a:rPr>
              <a:t>bằng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1"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sau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reset.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Reset</a:t>
            </a:r>
            <a:r>
              <a:rPr kumimoji="0" lang="en-US" altLang="en-US" sz="1500" b="0" i="0" u="none" strike="noStrike" cap="none" normalizeH="0" baseline="0" dirty="0">
                <a:ln>
                  <a:noFill/>
                </a:ln>
                <a:solidFill>
                  <a:schemeClr val="tx1"/>
                </a:solidFill>
                <a:effectLst/>
                <a:latin typeface="Arial" panose="020B0604020202020204" pitchFamily="34" charset="0"/>
              </a:rPr>
              <a:t> -&gt; </a:t>
            </a:r>
            <a:r>
              <a:rPr kumimoji="0" lang="en-US" altLang="en-US" sz="1500" b="0"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Sau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reset, module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ở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khởi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tạo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sau</a:t>
            </a:r>
            <a:r>
              <a:rPr kumimoji="0" lang="en-US" altLang="en-US" sz="1500" b="1" i="0" u="none" strike="noStrike" cap="none" normalizeH="0" baseline="0" dirty="0">
                <a:ln>
                  <a:noFill/>
                </a:ln>
                <a:solidFill>
                  <a:schemeClr val="tx1"/>
                </a:solidFill>
                <a:effectLst/>
                <a:latin typeface="Arial" panose="020B0604020202020204" pitchFamily="34" charset="0"/>
              </a:rPr>
              <a:t>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Hàm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Sau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reset,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lại</a:t>
            </a:r>
            <a:r>
              <a:rPr kumimoji="0" lang="en-US" altLang="en-US" sz="1500" b="0" i="0" u="none" strike="noStrike" cap="none" normalizeH="0" baseline="0" dirty="0">
                <a:ln>
                  <a:noFill/>
                </a:ln>
                <a:solidFill>
                  <a:schemeClr val="tx1"/>
                </a:solidFill>
                <a:effectLst/>
              </a:rPr>
              <a:t> LIN module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[SWS_Lin_00146]</a:t>
            </a:r>
            <a:r>
              <a:rPr kumimoji="0" lang="en-US" altLang="en-US" sz="1500" b="0" i="0" u="none" strike="noStrike" cap="none" normalizeH="0" baseline="0" dirty="0">
                <a:ln>
                  <a:noFill/>
                </a:ln>
                <a:solidFill>
                  <a:schemeClr val="tx1"/>
                </a:solidFill>
                <a:effectLst/>
                <a:latin typeface="Arial" panose="020B0604020202020204" pitchFamily="34" charset="0"/>
              </a:rPr>
              <a:t>: Khi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module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1"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 sang </a:t>
            </a:r>
            <a:r>
              <a:rPr kumimoji="0" lang="en-US" altLang="en-US" sz="1500" b="1" i="0" u="none" strike="noStrike" cap="none" normalizeH="0" baseline="0" dirty="0">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sẵn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sàng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mạng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Tổng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kết</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1" i="0" u="none" strike="noStrike" cap="none" normalizeH="0" baseline="0" dirty="0">
                <a:ln>
                  <a:noFill/>
                </a:ln>
                <a:solidFill>
                  <a:schemeClr val="tx1"/>
                </a:solidFill>
                <a:effectLst/>
                <a:latin typeface="Arial" panose="020B0604020202020204" pitchFamily="34" charset="0"/>
              </a:rPr>
              <a:t> Reset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LIN Driver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Unicode MS"/>
              </a:rPr>
              <a:t>LIN_UNINIT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Sau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reset,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LIN module,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gọi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Lin_Init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lại</a:t>
            </a:r>
            <a:r>
              <a:rPr kumimoji="0" lang="en-US" altLang="en-US" sz="1500" b="0" i="0" u="none" strike="noStrike" cap="none" normalizeH="0" baseline="0" dirty="0">
                <a:ln>
                  <a:noFill/>
                </a:ln>
                <a:solidFill>
                  <a:schemeClr val="tx1"/>
                </a:solidFill>
                <a:effectLst/>
              </a:rPr>
              <a:t> LIN Driver.</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04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573A5-82DB-557C-53C9-A8E17A5FE3AA}"/>
              </a:ext>
            </a:extLst>
          </p:cNvPr>
          <p:cNvSpPr txBox="1"/>
          <p:nvPr/>
        </p:nvSpPr>
        <p:spPr>
          <a:xfrm>
            <a:off x="324463" y="187428"/>
            <a:ext cx="11218607" cy="5078313"/>
          </a:xfrm>
          <a:prstGeom prst="rect">
            <a:avLst/>
          </a:prstGeom>
          <a:noFill/>
        </p:spPr>
        <p:txBody>
          <a:bodyPr wrap="square">
            <a:spAutoFit/>
          </a:bodyPr>
          <a:lstStyle/>
          <a:p>
            <a:pPr algn="l"/>
            <a:r>
              <a:rPr lang="vi-VN" b="0" i="0" dirty="0">
                <a:solidFill>
                  <a:srgbClr val="111111"/>
                </a:solidFill>
                <a:effectLst/>
                <a:latin typeface="-apple-system"/>
              </a:rPr>
              <a:t>Sự khác nhau giữa các loại phần cứng và vi điều khiển (Type A, Type B, Type C) trong hệ thống mạng LIN chủ yếu nằm ở các tính năng và cấu hình cụ thể của chúng. Dưới đây là một số điểm khác biệt chính:</a:t>
            </a:r>
          </a:p>
          <a:p>
            <a:pPr algn="l"/>
            <a:endParaRPr lang="vi-VN" b="0" i="0" dirty="0">
              <a:solidFill>
                <a:srgbClr val="111111"/>
              </a:solidFill>
              <a:effectLst/>
              <a:latin typeface="-apple-system"/>
            </a:endParaRPr>
          </a:p>
          <a:p>
            <a:pPr algn="l">
              <a:buFont typeface="+mj-lt"/>
              <a:buAutoNum type="arabicPeriod"/>
            </a:pPr>
            <a:r>
              <a:rPr lang="vi-VN" b="1" i="0" dirty="0">
                <a:solidFill>
                  <a:srgbClr val="111111"/>
                </a:solidFill>
                <a:effectLst/>
                <a:latin typeface="-apple-system"/>
              </a:rPr>
              <a:t>LIN HW Unit Type A và </a:t>
            </a:r>
            <a:r>
              <a:rPr lang="el-GR" b="1" i="0" dirty="0">
                <a:solidFill>
                  <a:srgbClr val="111111"/>
                </a:solidFill>
                <a:effectLst/>
                <a:latin typeface="-apple-system"/>
              </a:rPr>
              <a:t>μ</a:t>
            </a:r>
            <a:r>
              <a:rPr lang="vi-VN" b="1" i="0" dirty="0">
                <a:solidFill>
                  <a:srgbClr val="111111"/>
                </a:solidFill>
                <a:effectLst/>
                <a:latin typeface="-apple-system"/>
              </a:rPr>
              <a:t>C Type A</a:t>
            </a:r>
            <a:r>
              <a:rPr lang="vi-VN" b="0" i="0" dirty="0">
                <a:solidFill>
                  <a:srgbClr val="111111"/>
                </a:solidFill>
                <a:effectLst/>
                <a:latin typeface="-apple-system"/>
              </a:rPr>
              <a:t>:</a:t>
            </a:r>
          </a:p>
          <a:p>
            <a:pPr marL="742950" lvl="1" indent="-285750" algn="l">
              <a:buFont typeface="+mj-lt"/>
              <a:buAutoNum type="arabicPeriod"/>
            </a:pPr>
            <a:r>
              <a:rPr lang="vi-VN" b="1" i="0" dirty="0">
                <a:solidFill>
                  <a:srgbClr val="111111"/>
                </a:solidFill>
                <a:effectLst/>
                <a:latin typeface="-apple-system"/>
              </a:rPr>
              <a:t>LIN HW Unit Type A</a:t>
            </a:r>
            <a:r>
              <a:rPr lang="vi-VN" b="0" i="0" dirty="0">
                <a:solidFill>
                  <a:srgbClr val="111111"/>
                </a:solidFill>
                <a:effectLst/>
                <a:latin typeface="-apple-system"/>
              </a:rPr>
              <a:t>: Đây thường là các đơn vị phần cứng tiêu chuẩn, có thể được sử dụng trong các ứng dụng cơ bản của mạng LIN.</a:t>
            </a:r>
          </a:p>
          <a:p>
            <a:pPr marL="742950" lvl="1" indent="-285750" algn="l">
              <a:buFont typeface="+mj-lt"/>
              <a:buAutoNum type="arabicPeriod"/>
            </a:pPr>
            <a:r>
              <a:rPr lang="el-GR" b="1" i="0" dirty="0">
                <a:solidFill>
                  <a:srgbClr val="111111"/>
                </a:solidFill>
                <a:effectLst/>
                <a:latin typeface="-apple-system"/>
              </a:rPr>
              <a:t>μ</a:t>
            </a:r>
            <a:r>
              <a:rPr lang="vi-VN" b="1" i="0" dirty="0">
                <a:solidFill>
                  <a:srgbClr val="111111"/>
                </a:solidFill>
                <a:effectLst/>
                <a:latin typeface="-apple-system"/>
              </a:rPr>
              <a:t>C Type A</a:t>
            </a:r>
            <a:r>
              <a:rPr lang="vi-VN" b="0" i="0" dirty="0">
                <a:solidFill>
                  <a:srgbClr val="111111"/>
                </a:solidFill>
                <a:effectLst/>
                <a:latin typeface="-apple-system"/>
              </a:rPr>
              <a:t>: Đây là các vi điều khiển nâng cao (Enhanced-SICU), có thể có thêm các tính năng như xử lý tín hiệu tốt hơn hoặc khả năng kết nối với nhiều thiết bị hơn.</a:t>
            </a:r>
          </a:p>
          <a:p>
            <a:pPr algn="l">
              <a:buFont typeface="+mj-lt"/>
              <a:buAutoNum type="arabicPeriod"/>
            </a:pPr>
            <a:r>
              <a:rPr lang="vi-VN" b="1" i="0" dirty="0">
                <a:solidFill>
                  <a:srgbClr val="111111"/>
                </a:solidFill>
                <a:effectLst/>
                <a:latin typeface="-apple-system"/>
              </a:rPr>
              <a:t>LIN HW Unit Type B và </a:t>
            </a:r>
            <a:r>
              <a:rPr lang="el-GR" b="1" i="0" dirty="0">
                <a:solidFill>
                  <a:srgbClr val="111111"/>
                </a:solidFill>
                <a:effectLst/>
                <a:latin typeface="-apple-system"/>
              </a:rPr>
              <a:t>μ</a:t>
            </a:r>
            <a:r>
              <a:rPr lang="vi-VN" b="1" i="0" dirty="0">
                <a:solidFill>
                  <a:srgbClr val="111111"/>
                </a:solidFill>
                <a:effectLst/>
                <a:latin typeface="-apple-system"/>
              </a:rPr>
              <a:t>C Type B</a:t>
            </a:r>
            <a:r>
              <a:rPr lang="vi-VN" b="0" i="0" dirty="0">
                <a:solidFill>
                  <a:srgbClr val="111111"/>
                </a:solidFill>
                <a:effectLst/>
                <a:latin typeface="-apple-system"/>
              </a:rPr>
              <a:t>:</a:t>
            </a:r>
          </a:p>
          <a:p>
            <a:pPr marL="742950" lvl="1" indent="-285750" algn="l">
              <a:buFont typeface="+mj-lt"/>
              <a:buAutoNum type="arabicPeriod"/>
            </a:pPr>
            <a:r>
              <a:rPr lang="vi-VN" b="1" i="0" dirty="0">
                <a:solidFill>
                  <a:srgbClr val="111111"/>
                </a:solidFill>
                <a:effectLst/>
                <a:latin typeface="-apple-system"/>
              </a:rPr>
              <a:t>LIN HW Unit Type B</a:t>
            </a:r>
            <a:r>
              <a:rPr lang="vi-VN" b="0" i="0" dirty="0">
                <a:solidFill>
                  <a:srgbClr val="111111"/>
                </a:solidFill>
                <a:effectLst/>
                <a:latin typeface="-apple-system"/>
              </a:rPr>
              <a:t>: Đây là các đơn vị phần cứng nâng cao hơn, có thể có thêm các tính năng hoặc khả năng xử lý tốt hơn so với loại A.</a:t>
            </a:r>
          </a:p>
          <a:p>
            <a:pPr marL="742950" lvl="1" indent="-285750" algn="l">
              <a:buFont typeface="+mj-lt"/>
              <a:buAutoNum type="arabicPeriod"/>
            </a:pPr>
            <a:r>
              <a:rPr lang="el-GR" b="1" i="0" dirty="0">
                <a:solidFill>
                  <a:srgbClr val="111111"/>
                </a:solidFill>
                <a:effectLst/>
                <a:latin typeface="-apple-system"/>
              </a:rPr>
              <a:t>μ</a:t>
            </a:r>
            <a:r>
              <a:rPr lang="vi-VN" b="1" i="0" dirty="0">
                <a:solidFill>
                  <a:srgbClr val="111111"/>
                </a:solidFill>
                <a:effectLst/>
                <a:latin typeface="-apple-system"/>
              </a:rPr>
              <a:t>C Type B</a:t>
            </a:r>
            <a:r>
              <a:rPr lang="vi-VN" b="0" i="0" dirty="0">
                <a:solidFill>
                  <a:srgbClr val="111111"/>
                </a:solidFill>
                <a:effectLst/>
                <a:latin typeface="-apple-system"/>
              </a:rPr>
              <a:t>: Tương tự như </a:t>
            </a:r>
            <a:r>
              <a:rPr lang="el-GR" b="0" i="0" dirty="0">
                <a:solidFill>
                  <a:srgbClr val="111111"/>
                </a:solidFill>
                <a:effectLst/>
                <a:latin typeface="-apple-system"/>
              </a:rPr>
              <a:t>μ</a:t>
            </a:r>
            <a:r>
              <a:rPr lang="vi-VN" b="0" i="0" dirty="0">
                <a:solidFill>
                  <a:srgbClr val="111111"/>
                </a:solidFill>
                <a:effectLst/>
                <a:latin typeface="-apple-system"/>
              </a:rPr>
              <a:t>C Type A nhưng có thể có thêm các tính năng hoặc cấu hình khác biệt để phù hợp với các ứng dụng phức tạp hơn.</a:t>
            </a:r>
          </a:p>
          <a:p>
            <a:pPr algn="l">
              <a:buFont typeface="+mj-lt"/>
              <a:buAutoNum type="arabicPeriod"/>
            </a:pPr>
            <a:r>
              <a:rPr lang="vi-VN" b="1" i="0" dirty="0">
                <a:solidFill>
                  <a:srgbClr val="111111"/>
                </a:solidFill>
                <a:effectLst/>
                <a:latin typeface="-apple-system"/>
              </a:rPr>
              <a:t>LIN HW Unit Type C và </a:t>
            </a:r>
            <a:r>
              <a:rPr lang="el-GR" b="1" i="0" dirty="0">
                <a:solidFill>
                  <a:srgbClr val="111111"/>
                </a:solidFill>
                <a:effectLst/>
                <a:latin typeface="-apple-system"/>
              </a:rPr>
              <a:t>μ</a:t>
            </a:r>
            <a:r>
              <a:rPr lang="vi-VN" b="1" i="0" dirty="0">
                <a:solidFill>
                  <a:srgbClr val="111111"/>
                </a:solidFill>
                <a:effectLst/>
                <a:latin typeface="-apple-system"/>
              </a:rPr>
              <a:t>C Type C</a:t>
            </a:r>
            <a:r>
              <a:rPr lang="vi-VN" b="0" i="0" dirty="0">
                <a:solidFill>
                  <a:srgbClr val="111111"/>
                </a:solidFill>
                <a:effectLst/>
                <a:latin typeface="-apple-system"/>
              </a:rPr>
              <a:t> (nếu có):</a:t>
            </a:r>
          </a:p>
          <a:p>
            <a:pPr marL="742950" lvl="1" indent="-285750" algn="l">
              <a:buFont typeface="+mj-lt"/>
              <a:buAutoNum type="arabicPeriod"/>
            </a:pPr>
            <a:r>
              <a:rPr lang="vi-VN" b="1" i="0" dirty="0">
                <a:solidFill>
                  <a:srgbClr val="111111"/>
                </a:solidFill>
                <a:effectLst/>
                <a:latin typeface="-apple-system"/>
              </a:rPr>
              <a:t>LIN HW Unit Type C</a:t>
            </a:r>
            <a:r>
              <a:rPr lang="vi-VN" b="0" i="0" dirty="0">
                <a:solidFill>
                  <a:srgbClr val="111111"/>
                </a:solidFill>
                <a:effectLst/>
                <a:latin typeface="-apple-system"/>
              </a:rPr>
              <a:t>: Có thể là các đơn vị phần cứng với các tính năng đặc biệt hoặc được tối ưu hóa cho các ứng dụng cụ thể.</a:t>
            </a:r>
          </a:p>
          <a:p>
            <a:pPr marL="742950" lvl="1" indent="-285750" algn="l">
              <a:buFont typeface="+mj-lt"/>
              <a:buAutoNum type="arabicPeriod"/>
            </a:pPr>
            <a:r>
              <a:rPr lang="el-GR" b="1" i="0" dirty="0">
                <a:solidFill>
                  <a:srgbClr val="111111"/>
                </a:solidFill>
                <a:effectLst/>
                <a:latin typeface="-apple-system"/>
              </a:rPr>
              <a:t>μ</a:t>
            </a:r>
            <a:r>
              <a:rPr lang="vi-VN" b="1" i="0" dirty="0">
                <a:solidFill>
                  <a:srgbClr val="111111"/>
                </a:solidFill>
                <a:effectLst/>
                <a:latin typeface="-apple-system"/>
              </a:rPr>
              <a:t>C Type C</a:t>
            </a:r>
            <a:r>
              <a:rPr lang="vi-VN" b="0" i="0" dirty="0">
                <a:solidFill>
                  <a:srgbClr val="111111"/>
                </a:solidFill>
                <a:effectLst/>
                <a:latin typeface="-apple-system"/>
              </a:rPr>
              <a:t>: Các vi điều khiển với các tính năng và cấu hình đặc biệt, có thể được sử dụng trong các ứng dụng yêu cầu cao về hiệu suất và độ tin cậy.</a:t>
            </a:r>
          </a:p>
        </p:txBody>
      </p:sp>
    </p:spTree>
    <p:extLst>
      <p:ext uri="{BB962C8B-B14F-4D97-AF65-F5344CB8AC3E}">
        <p14:creationId xmlns:p14="http://schemas.microsoft.com/office/powerpoint/2010/main" val="3616520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D8292D-11DD-6884-87A7-4C8847F6B844}"/>
              </a:ext>
            </a:extLst>
          </p:cNvPr>
          <p:cNvSpPr txBox="1"/>
          <p:nvPr/>
        </p:nvSpPr>
        <p:spPr>
          <a:xfrm>
            <a:off x="3047036" y="477238"/>
            <a:ext cx="6094070"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[SWS_Lin_00263]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Trạng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LIN_CH_OPERATIONAL</a:t>
            </a:r>
            <a:r>
              <a:rPr kumimoji="0" lang="en-US" altLang="en-US" sz="1800" b="0" i="0" u="none" strike="noStrike" cap="none" normalizeH="0" baseline="0" dirty="0">
                <a:ln>
                  <a:noFill/>
                </a:ln>
                <a:solidFill>
                  <a:schemeClr val="tx1"/>
                </a:solidFill>
                <a:effectLst/>
              </a:rPr>
              <a:t> -&gt; </a:t>
            </a:r>
            <a:r>
              <a:rPr kumimoji="0" lang="en-US" altLang="en-US" sz="1800" b="0" i="0" u="none" strike="noStrike" cap="none" normalizeH="0" baseline="0" dirty="0">
                <a:ln>
                  <a:noFill/>
                </a:ln>
                <a:solidFill>
                  <a:schemeClr val="tx1"/>
                </a:solidFill>
                <a:effectLst/>
                <a:latin typeface="Arial Unicode MS"/>
              </a:rPr>
              <a:t>LIN_CH_SLEEP_PENDING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Cách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chuyển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đổi</a:t>
            </a:r>
            <a:r>
              <a:rPr kumimoji="0" lang="en-US" altLang="en-US" sz="1800" b="0" i="0" u="none" strike="noStrike" cap="none" normalizeH="0" baseline="0" dirty="0">
                <a:ln>
                  <a:noFill/>
                </a:ln>
                <a:solidFill>
                  <a:schemeClr val="tx1"/>
                </a:solidFill>
                <a:effectLst/>
                <a:latin typeface="Arial" panose="020B0604020202020204" pitchFamily="34" charset="0"/>
              </a:rPr>
              <a:t>: Qua </a:t>
            </a:r>
            <a:r>
              <a:rPr kumimoji="0" lang="en-US" altLang="en-US" sz="1800" b="0" i="0" u="none" strike="noStrike" cap="none" normalizeH="0" baseline="0" dirty="0" err="1">
                <a:ln>
                  <a:noFill/>
                </a:ln>
                <a:solidFill>
                  <a:schemeClr val="tx1"/>
                </a:solidFill>
                <a:effectLst/>
                <a:latin typeface="Arial" panose="020B0604020202020204" pitchFamily="34" charset="0"/>
              </a:rPr>
              <a:t>hàm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Unicode MS"/>
              </a:rPr>
              <a:t>Lin_GoToSleep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Mô</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tả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Nếu</a:t>
            </a:r>
            <a:r>
              <a:rPr kumimoji="0" lang="en-US" altLang="en-US" sz="1800" b="0" i="0" u="none" strike="noStrike" cap="none" normalizeH="0" baseline="0" dirty="0">
                <a:ln>
                  <a:noFill/>
                </a:ln>
                <a:solidFill>
                  <a:schemeClr val="tx1"/>
                </a:solidFill>
                <a:effectLst/>
                <a:latin typeface="Arial" panose="020B0604020202020204" pitchFamily="34" charset="0"/>
              </a:rPr>
              <a:t> LIN interface </a:t>
            </a:r>
            <a:r>
              <a:rPr kumimoji="0" lang="en-US" altLang="en-US" sz="1800" b="0" i="0" u="none" strike="noStrike" cap="none" normalizeH="0" baseline="0" dirty="0" err="1">
                <a:ln>
                  <a:noFill/>
                </a:ln>
                <a:solidFill>
                  <a:schemeClr val="tx1"/>
                </a:solidFill>
                <a:effectLst/>
                <a:latin typeface="Arial" panose="020B0604020202020204" pitchFamily="34" charset="0"/>
              </a:rPr>
              <a:t>yêu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kênh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ngủ</a:t>
            </a:r>
            <a:r>
              <a:rPr kumimoji="0" lang="en-US" altLang="en-US" sz="1800" b="0" i="0" u="none" strike="noStrike" cap="none" normalizeH="0" baseline="0" dirty="0">
                <a:ln>
                  <a:noFill/>
                </a:ln>
                <a:solidFill>
                  <a:schemeClr val="tx1"/>
                </a:solidFill>
                <a:effectLst/>
                <a:latin typeface="Arial" panose="020B0604020202020204" pitchFamily="34" charset="0"/>
              </a:rPr>
              <a:t>, module Lin </a:t>
            </a:r>
            <a:r>
              <a:rPr kumimoji="0" lang="en-US" altLang="en-US" sz="1800" b="0" i="0" u="none" strike="noStrike" cap="none" normalizeH="0" baseline="0" dirty="0" err="1">
                <a:ln>
                  <a:noFill/>
                </a:ln>
                <a:solidFill>
                  <a:schemeClr val="tx1"/>
                </a:solidFill>
                <a:effectLst/>
                <a:latin typeface="Arial" panose="020B0604020202020204" pitchFamily="34" charset="0"/>
              </a:rPr>
              <a:t>phải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đảm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rằng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toàn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cụm</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cũng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sẽ</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chế</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ngủ</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Điều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này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được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thực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hiện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bằng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phát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lệnh</a:t>
            </a:r>
            <a:r>
              <a:rPr kumimoji="0" lang="en-US" altLang="en-US" sz="1800" b="0" i="0" u="none" strike="noStrike" cap="none" normalizeH="0" baseline="0" dirty="0">
                <a:ln>
                  <a:noFill/>
                </a:ln>
                <a:solidFill>
                  <a:schemeClr val="tx1"/>
                </a:solidFill>
                <a:effectLst/>
                <a:latin typeface="Arial" panose="020B0604020202020204" pitchFamily="34" charset="0"/>
              </a:rPr>
              <a:t> go-to-sleep </a:t>
            </a:r>
            <a:r>
              <a:rPr kumimoji="0" lang="en-US" altLang="en-US" sz="1800" b="0" i="0" u="none" strike="noStrike" cap="none" normalizeH="0" baseline="0" dirty="0" err="1">
                <a:ln>
                  <a:noFill/>
                </a:ln>
                <a:solidFill>
                  <a:schemeClr val="tx1"/>
                </a:solidFill>
                <a:effectLst/>
                <a:latin typeface="Arial" panose="020B0604020202020204" pitchFamily="34" charset="0"/>
              </a:rPr>
              <a:t>trên</a:t>
            </a:r>
            <a:r>
              <a:rPr kumimoji="0" lang="en-US" altLang="en-US" sz="1800" b="0" i="0" u="none" strike="noStrike" cap="none" normalizeH="0" baseline="0" dirty="0">
                <a:ln>
                  <a:noFill/>
                </a:ln>
                <a:solidFill>
                  <a:schemeClr val="tx1"/>
                </a:solidFill>
                <a:effectLst/>
                <a:latin typeface="Arial" panose="020B0604020202020204" pitchFamily="34" charset="0"/>
              </a:rPr>
              <a:t> bus </a:t>
            </a:r>
            <a:r>
              <a:rPr kumimoji="0" lang="en-US" altLang="en-US" sz="1800" b="0" i="0" u="none" strike="noStrike" cap="none" normalizeH="0" baseline="0" dirty="0" err="1">
                <a:ln>
                  <a:noFill/>
                </a:ln>
                <a:solidFill>
                  <a:schemeClr val="tx1"/>
                </a:solidFill>
                <a:effectLst/>
                <a:latin typeface="Arial" panose="020B0604020202020204" pitchFamily="34" charset="0"/>
              </a:rPr>
              <a:t>trước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LIN_CH_SLEEP_PENDING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Yêu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cầu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áp</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dụng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nút</a:t>
            </a:r>
            <a:r>
              <a:rPr kumimoji="0" lang="en-US" altLang="en-US" sz="1800" b="0" i="0" u="none" strike="noStrike" cap="none" normalizeH="0" baseline="0" dirty="0">
                <a:ln>
                  <a:noFill/>
                </a:ln>
                <a:solidFill>
                  <a:schemeClr val="tx1"/>
                </a:solidFill>
                <a:effectLst/>
              </a:rPr>
              <a:t> LIN master.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Yêu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này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đảm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bảo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rằng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nút</a:t>
            </a:r>
            <a:r>
              <a:rPr kumimoji="0" lang="en-US" altLang="en-US" sz="1800" b="0" i="0" u="none" strike="noStrike" cap="none" normalizeH="0" baseline="0" dirty="0">
                <a:ln>
                  <a:noFill/>
                </a:ln>
                <a:solidFill>
                  <a:schemeClr val="tx1"/>
                </a:solidFill>
                <a:effectLst/>
                <a:latin typeface="Arial" panose="020B0604020202020204" pitchFamily="34" charset="0"/>
              </a:rPr>
              <a:t> master </a:t>
            </a:r>
            <a:r>
              <a:rPr kumimoji="0" lang="en-US" altLang="en-US" sz="1800" b="0" i="0" u="none" strike="noStrike" cap="none" normalizeH="0" baseline="0" dirty="0" err="1">
                <a:ln>
                  <a:noFill/>
                </a:ln>
                <a:solidFill>
                  <a:schemeClr val="tx1"/>
                </a:solidFill>
                <a:effectLst/>
                <a:latin typeface="Arial" panose="020B0604020202020204" pitchFamily="34" charset="0"/>
              </a:rPr>
              <a:t>của</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ngủ</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toàn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cụm</a:t>
            </a:r>
            <a:r>
              <a:rPr kumimoji="0" lang="en-US" altLang="en-US" sz="1800" b="0" i="0" u="none" strike="noStrike" cap="none" normalizeH="0" baseline="0" dirty="0">
                <a:ln>
                  <a:noFill/>
                </a:ln>
                <a:solidFill>
                  <a:schemeClr val="tx1"/>
                </a:solidFill>
                <a:effectLst/>
                <a:latin typeface="Arial" panose="020B0604020202020204" pitchFamily="34" charset="0"/>
              </a:rPr>
              <a:t> LIN </a:t>
            </a:r>
            <a:r>
              <a:rPr kumimoji="0" lang="en-US" altLang="en-US" sz="1800" b="0" i="0" u="none" strike="noStrike" cap="none" normalizeH="0" baseline="0" dirty="0" err="1">
                <a:ln>
                  <a:noFill/>
                </a:ln>
                <a:solidFill>
                  <a:schemeClr val="tx1"/>
                </a:solidFill>
                <a:effectLst/>
                <a:latin typeface="Arial" panose="020B0604020202020204" pitchFamily="34" charset="0"/>
              </a:rPr>
              <a:t>cũng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sẽ</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vào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ngủ</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đồng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thời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giữ</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đồng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trong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hệ</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thống</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Tổng</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kết</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yêu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cầu</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trên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mô</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tả</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thức</a:t>
            </a:r>
            <a:r>
              <a:rPr kumimoji="0" lang="en-US" altLang="en-US" sz="1800" b="0" i="0" u="none" strike="noStrike" cap="none" normalizeH="0" baseline="0" dirty="0">
                <a:ln>
                  <a:noFill/>
                </a:ln>
                <a:solidFill>
                  <a:schemeClr val="tx1"/>
                </a:solidFill>
                <a:effectLst/>
                <a:latin typeface="Arial" panose="020B0604020202020204" pitchFamily="34" charset="0"/>
              </a:rPr>
              <a:t> driver LIN </a:t>
            </a:r>
            <a:r>
              <a:rPr kumimoji="0" lang="en-US" altLang="en-US" sz="1800" b="0" i="0" u="none" strike="noStrike" cap="none" normalizeH="0" baseline="0" dirty="0" err="1">
                <a:ln>
                  <a:noFill/>
                </a:ln>
                <a:solidFill>
                  <a:schemeClr val="tx1"/>
                </a:solidFill>
                <a:effectLst/>
                <a:latin typeface="Arial" panose="020B0604020202020204" pitchFamily="34" charset="0"/>
              </a:rPr>
              <a:t>chuyển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đổi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giữa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các</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trạng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thái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khởi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tạo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LIN_UNINIT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LIN_INIT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cũng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như</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quá</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trình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chuyển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đổi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giữa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động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ngủ</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của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các</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kênh</a:t>
            </a:r>
            <a:r>
              <a:rPr kumimoji="0" lang="en-US" altLang="en-US" sz="1800" b="0" i="0" u="none" strike="noStrike" cap="none" normalizeH="0" baseline="0" dirty="0">
                <a:ln>
                  <a:noFill/>
                </a:ln>
                <a:solidFill>
                  <a:schemeClr val="tx1"/>
                </a:solidFill>
                <a:effectLst/>
              </a:rPr>
              <a:t> LIN. </a:t>
            </a:r>
            <a:r>
              <a:rPr kumimoji="0" lang="en-US" altLang="en-US" sz="1800" b="0" i="0" u="none" strike="noStrike" cap="none" normalizeH="0" baseline="0" dirty="0" err="1">
                <a:ln>
                  <a:noFill/>
                </a:ln>
                <a:solidFill>
                  <a:schemeClr val="tx1"/>
                </a:solidFill>
                <a:effectLst/>
              </a:rPr>
              <a:t>Quá</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trình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này</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đảm</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bảo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rằng</a:t>
            </a:r>
            <a:r>
              <a:rPr kumimoji="0" lang="en-US" altLang="en-US" sz="1800" b="0" i="0" u="none" strike="noStrike" cap="none" normalizeH="0" baseline="0" dirty="0">
                <a:ln>
                  <a:noFill/>
                </a:ln>
                <a:solidFill>
                  <a:schemeClr val="tx1"/>
                </a:solidFill>
                <a:effectLst/>
              </a:rPr>
              <a:t> driver LIN </a:t>
            </a:r>
            <a:r>
              <a:rPr kumimoji="0" lang="en-US" altLang="en-US" sz="1800" b="0" i="0" u="none" strike="noStrike" cap="none" normalizeH="0" baseline="0" dirty="0" err="1">
                <a:ln>
                  <a:noFill/>
                </a:ln>
                <a:solidFill>
                  <a:schemeClr val="tx1"/>
                </a:solidFill>
                <a:effectLst/>
              </a:rPr>
              <a:t>luôn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khởi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động</a:t>
            </a:r>
            <a:r>
              <a:rPr kumimoji="0" lang="en-US" altLang="en-US" sz="1800" b="0" i="0" u="none" strike="noStrike" cap="none" normalizeH="0" baseline="0" dirty="0">
                <a:ln>
                  <a:noFill/>
                </a:ln>
                <a:solidFill>
                  <a:schemeClr val="tx1"/>
                </a:solidFill>
                <a:effectLst/>
              </a:rPr>
              <a:t> ở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chưa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khởi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tạo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sau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chuyển</a:t>
            </a:r>
            <a:r>
              <a:rPr kumimoji="0" lang="en-US" altLang="en-US" sz="1800" b="0" i="0" u="none" strike="noStrike" cap="none" normalizeH="0" baseline="0" dirty="0">
                <a:ln>
                  <a:noFill/>
                </a:ln>
                <a:solidFill>
                  <a:schemeClr val="tx1"/>
                </a:solidFill>
                <a:effectLst/>
              </a:rPr>
              <a:t> sang </a:t>
            </a:r>
            <a:r>
              <a:rPr kumimoji="0" lang="en-US" altLang="en-US" sz="1800" b="0" i="0" u="none" strike="noStrike" cap="none" normalizeH="0" baseline="0" dirty="0" err="1">
                <a:ln>
                  <a:noFill/>
                </a:ln>
                <a:solidFill>
                  <a:schemeClr val="tx1"/>
                </a:solidFill>
                <a:effectLst/>
              </a:rPr>
              <a:t>trạng</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thái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khởi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tạo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chỉ</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một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lần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khi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đi</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vào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chế</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độ</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ngủ</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sẽ</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kích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hoạt</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lệnh</a:t>
            </a:r>
            <a:r>
              <a:rPr kumimoji="0" lang="en-US" altLang="en-US" sz="1800" b="0" i="0" u="none" strike="noStrike" cap="none" normalizeH="0" baseline="0" dirty="0">
                <a:ln>
                  <a:noFill/>
                </a:ln>
                <a:solidFill>
                  <a:schemeClr val="tx1"/>
                </a:solidFill>
                <a:effectLst/>
              </a:rPr>
              <a:t> sleep </a:t>
            </a:r>
            <a:r>
              <a:rPr kumimoji="0" lang="en-US" altLang="en-US" sz="1800" b="0" i="0" u="none" strike="noStrike" cap="none" normalizeH="0" baseline="0" dirty="0" err="1">
                <a:ln>
                  <a:noFill/>
                </a:ln>
                <a:solidFill>
                  <a:schemeClr val="tx1"/>
                </a:solidFill>
                <a:effectLst/>
              </a:rPr>
              <a:t>cho</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cả</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cụm</a:t>
            </a:r>
            <a:r>
              <a:rPr kumimoji="0" lang="en-US" altLang="en-US" sz="1800" b="0" i="0" u="none" strike="noStrike" cap="none" normalizeH="0" baseline="0" dirty="0">
                <a:ln>
                  <a:noFill/>
                </a:ln>
                <a:solidFill>
                  <a:schemeClr val="tx1"/>
                </a:solidFill>
                <a:effectLst/>
              </a:rPr>
              <a:t> LIN </a:t>
            </a:r>
            <a:r>
              <a:rPr kumimoji="0" lang="en-US" altLang="en-US" sz="1800" b="0" i="0" u="none" strike="noStrike" cap="none" normalizeH="0" baseline="0" dirty="0" err="1">
                <a:ln>
                  <a:noFill/>
                </a:ln>
                <a:solidFill>
                  <a:schemeClr val="tx1"/>
                </a:solidFill>
                <a:effectLst/>
              </a:rPr>
              <a:t>nếu</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nó</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là</a:t>
            </a:r>
            <a:r>
              <a:rPr kumimoji="0" lang="en-US" altLang="en-US" sz="1800" b="0" i="0" u="none" strike="noStrike" cap="none" normalizeH="0" baseline="0" dirty="0">
                <a:ln>
                  <a:noFill/>
                </a:ln>
                <a:solidFill>
                  <a:schemeClr val="tx1"/>
                </a:solidFill>
                <a:effectLst/>
              </a:rPr>
              <a:t> master.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3593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8B846-057C-8773-83D2-A3FCFFAA8D77}"/>
              </a:ext>
            </a:extLst>
          </p:cNvPr>
          <p:cNvSpPr txBox="1"/>
          <p:nvPr/>
        </p:nvSpPr>
        <p:spPr>
          <a:xfrm>
            <a:off x="701040" y="240804"/>
            <a:ext cx="10789920" cy="66171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SWS_Lin_00264</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LIN_CH_SLEEP_PENDING -&gt; LIN_CH_SLEEP: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When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Lin_GetStatus</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called, the LIN driver shall directly enter the LIN_CH_SLEEP state, even if the go-to-sleep-command has not yet been sent. This requirement is only applicable for LIN master nodes.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SWS_Lin_00265</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LIN_CH_OPERATIONAL -&gt; LIN_CH_SLEEP through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Lin_GoToSleepInternal</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an internal go to sleep is requested by the LIN interface, the LIN driver shall directly enter the LIN_CH_SLEEP state.</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vi-VN"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[SWS_Lin_00174]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LIN_CH_SLEEP -&gt; LIN_CH_OPERATIONAL through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Lin_Wakeup</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 LIN channel is in the state LIN_CH_SLEEP, the function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Lin_Wakeup</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shall put the LIN channel into the state LIN_CH_OPERATIONAL.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vi-VN"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[SWS_Lin_00261]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LIN_CH_SLEEP -&gt; LIN_CH_OPERATIONAL through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Lin_WakeupInternal</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a LIN channel is in the state LIN_CH_SLEEP, the function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Lin_WakeupInternal</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shall put the LIN channel into the state LIN_CH_OPERATIONAL.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vi-VN"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[SWS_Lin_00209]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Lin_Wakeup</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During the state transition from LIN_CH_SLEEP to LIN_CH_OPERATIONAL the LIN Driver shall ensure that the rest of the cluster is awake. This is achieved by issuing a wake-up request, forcing the bus to the dominant state for 250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μs</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to 5 </a:t>
            </a:r>
            <a:r>
              <a:rPr kumimoji="0" lang="en-US" altLang="en-US" sz="18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ms.</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vi-VN"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[SWS_Lin_00184] </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mode switch request to the current mode is allowed and shall not lead to an error, even if DET is enabled.</a:t>
            </a: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050" b="0" i="0" u="none" strike="noStrike" cap="none" normalizeH="0" baseline="0" dirty="0">
                <a:ln>
                  <a:noFill/>
                </a:ln>
                <a:solidFill>
                  <a:schemeClr val="tx1"/>
                </a:solidFill>
                <a:effectLst/>
              </a:rPr>
              <a:t> </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48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0545F-E5DD-CB68-1670-9230D431C07D}"/>
              </a:ext>
            </a:extLst>
          </p:cNvPr>
          <p:cNvSpPr>
            <a:spLocks noChangeArrowheads="1"/>
          </p:cNvSpPr>
          <p:nvPr/>
        </p:nvSpPr>
        <p:spPr bwMode="auto">
          <a:xfrm>
            <a:off x="213360" y="583981"/>
            <a:ext cx="114198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[SWS_Lin_00264]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LIN_CH_SLEEP_PENDING</a:t>
            </a:r>
            <a:r>
              <a:rPr kumimoji="0" lang="en-US" altLang="en-US" sz="1500" b="0" i="0" u="none" strike="noStrike" cap="none" normalizeH="0" baseline="0" dirty="0">
                <a:ln>
                  <a:noFill/>
                </a:ln>
                <a:solidFill>
                  <a:schemeClr val="tx1"/>
                </a:solidFill>
                <a:effectLst/>
              </a:rPr>
              <a:t> -&gt; </a:t>
            </a:r>
            <a:r>
              <a:rPr kumimoji="0" lang="en-US" altLang="en-US" sz="1500" b="0" i="0" u="none" strike="noStrike" cap="none" normalizeH="0" baseline="0" dirty="0">
                <a:ln>
                  <a:noFill/>
                </a:ln>
                <a:solidFill>
                  <a:schemeClr val="tx1"/>
                </a:solidFill>
                <a:effectLst/>
                <a:latin typeface="Arial Unicode MS"/>
              </a:rPr>
              <a:t>LIN_CH_SLEEP</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Khi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Lin_GetStatus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khiển</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go-to-sleep </a:t>
            </a:r>
            <a:r>
              <a:rPr kumimoji="0" lang="en-US" altLang="en-US" sz="1500" b="0" i="0" u="none" strike="noStrike" cap="none" normalizeH="0" baseline="0" dirty="0" err="1">
                <a:ln>
                  <a:noFill/>
                </a:ln>
                <a:solidFill>
                  <a:schemeClr val="tx1"/>
                </a:solidFill>
                <a:effectLst/>
              </a:rPr>
              <a:t>chưa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Điều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áp</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áp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nút</a:t>
            </a:r>
            <a:r>
              <a:rPr kumimoji="0" lang="en-US" altLang="en-US" sz="1500" b="0" i="0" u="none" strike="noStrike" cap="none" normalizeH="0" baseline="0" dirty="0">
                <a:ln>
                  <a:noFill/>
                </a:ln>
                <a:solidFill>
                  <a:schemeClr val="tx1"/>
                </a:solidFill>
                <a:effectLst/>
                <a:latin typeface="Arial" panose="020B0604020202020204" pitchFamily="34" charset="0"/>
              </a:rPr>
              <a:t> LIN master.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Tóm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lại</a:t>
            </a:r>
            <a:r>
              <a:rPr kumimoji="0" lang="en-US" altLang="en-US" sz="1500" b="0" i="0" u="none" strike="noStrike" cap="none" normalizeH="0" baseline="0" dirty="0">
                <a:ln>
                  <a:noFill/>
                </a:ln>
                <a:solidFill>
                  <a:schemeClr val="tx1"/>
                </a:solidFill>
                <a:effectLst/>
                <a:latin typeface="Arial" panose="020B0604020202020204" pitchFamily="34" charset="0"/>
              </a:rPr>
              <a:t>, LIN master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sleep </a:t>
            </a:r>
            <a:r>
              <a:rPr kumimoji="0" lang="en-US" altLang="en-US" sz="1500" b="0" i="0" u="none" strike="noStrike" cap="none" normalizeH="0" baseline="0" dirty="0" err="1">
                <a:ln>
                  <a:noFill/>
                </a:ln>
                <a:solidFill>
                  <a:schemeClr val="tx1"/>
                </a:solidFill>
                <a:effectLst/>
                <a:latin typeface="Arial" panose="020B0604020202020204" pitchFamily="34" charset="0"/>
              </a:rPr>
              <a:t>ngay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Lin_GetStatus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gọi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chờ</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[SWS_Lin_00265]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 -&gt; </a:t>
            </a:r>
            <a:r>
              <a:rPr kumimoji="0" lang="en-US" altLang="en-US" sz="1500" b="0" i="0" u="none" strike="noStrike" cap="none" normalizeH="0" baseline="0" dirty="0">
                <a:ln>
                  <a:noFill/>
                </a:ln>
                <a:solidFill>
                  <a:schemeClr val="tx1"/>
                </a:solidFill>
                <a:effectLst/>
                <a:latin typeface="Arial Unicode MS"/>
              </a:rPr>
              <a:t>LIN_CH_SLEEP</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Cách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chuyển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Qua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Lin_GoToSleepInternal</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nội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khiển</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tiếp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sang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nội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LIN, driver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thực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ngủ</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thêm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nhận</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[SWS_Lin_00174]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-&gt; </a:t>
            </a:r>
            <a:r>
              <a:rPr kumimoji="0" lang="en-US" altLang="en-US" sz="1500" b="0" i="0" u="none" strike="noStrike" cap="none" normalizeH="0" baseline="0" dirty="0">
                <a:ln>
                  <a:noFill/>
                </a:ln>
                <a:solidFill>
                  <a:schemeClr val="tx1"/>
                </a:solidFill>
                <a:effectLst/>
                <a:latin typeface="Arial Unicode MS"/>
              </a:rPr>
              <a:t>LIN_CH_OPERATIONAL</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Cách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chuyển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Qua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Lin_Wakeup</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đặt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trở</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14630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C6E0D-5FD7-77EA-CCCC-0481B0D4C2B7}"/>
              </a:ext>
            </a:extLst>
          </p:cNvPr>
          <p:cNvSpPr txBox="1"/>
          <p:nvPr/>
        </p:nvSpPr>
        <p:spPr>
          <a:xfrm>
            <a:off x="579120" y="497428"/>
            <a:ext cx="11531600" cy="49398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[SWS_Lin_00261]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Trạng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-&gt; </a:t>
            </a:r>
            <a:r>
              <a:rPr kumimoji="0" lang="en-US" altLang="en-US" sz="1500" b="0" i="0" u="none" strike="noStrike" cap="none" normalizeH="0" baseline="0" dirty="0">
                <a:ln>
                  <a:noFill/>
                </a:ln>
                <a:solidFill>
                  <a:schemeClr val="tx1"/>
                </a:solidFill>
                <a:effectLst/>
                <a:latin typeface="Arial Unicode MS"/>
              </a:rPr>
              <a:t>LIN_CH_OPERATIONAL</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Cách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chuyển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Qua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Lin_WakeupInternal</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Lin_WakeupInternal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đặt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Tương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trường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Lin_WakeupInternal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đổi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[SWS_Lin_00209]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Chức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Lin_Wakeup</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Trong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LIN_CH_SLEEP</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a:ln>
                  <a:noFill/>
                </a:ln>
                <a:solidFill>
                  <a:schemeClr val="tx1"/>
                </a:solidFill>
                <a:effectLst/>
                <a:latin typeface="Arial Unicode MS"/>
              </a:rPr>
              <a:t>LIN_CH_OPERATIONAL</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khiển</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cụm</a:t>
            </a:r>
            <a:r>
              <a:rPr kumimoji="0" lang="en-US" altLang="en-US" sz="1500" b="0" i="0" u="none" strike="noStrike" cap="none" normalizeH="0" baseline="0" dirty="0">
                <a:ln>
                  <a:noFill/>
                </a:ln>
                <a:solidFill>
                  <a:schemeClr val="tx1"/>
                </a:solidFill>
                <a:effectLst/>
              </a:rPr>
              <a:t> (cluster)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tỉnh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thực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wake-up, </a:t>
            </a:r>
            <a:r>
              <a:rPr kumimoji="0" lang="en-US" altLang="en-US" sz="1500" b="0" i="0" u="none" strike="noStrike" cap="none" normalizeH="0" baseline="0" dirty="0" err="1">
                <a:ln>
                  <a:noFill/>
                </a:ln>
                <a:solidFill>
                  <a:schemeClr val="tx1"/>
                </a:solidFill>
                <a:effectLst/>
              </a:rPr>
              <a:t>buộc</a:t>
            </a:r>
            <a:r>
              <a:rPr kumimoji="0" lang="en-US" altLang="en-US" sz="1500" b="0" i="0" u="none" strike="noStrike" cap="none" normalizeH="0" baseline="0" dirty="0">
                <a:ln>
                  <a:noFill/>
                </a:ln>
                <a:solidFill>
                  <a:schemeClr val="tx1"/>
                </a:solidFill>
                <a:effectLst/>
              </a:rPr>
              <a:t> bus LIN </a:t>
            </a:r>
            <a:r>
              <a:rPr kumimoji="0" lang="en-US" altLang="en-US" sz="1500" b="0" i="0" u="none" strike="noStrike" cap="none" normalizeH="0" baseline="0" dirty="0" err="1">
                <a:ln>
                  <a:noFill/>
                </a:ln>
                <a:solidFill>
                  <a:schemeClr val="tx1"/>
                </a:solidFill>
                <a:effectLst/>
              </a:rPr>
              <a:t>chuyển</a:t>
            </a:r>
            <a:r>
              <a:rPr kumimoji="0" lang="en-US" altLang="en-US" sz="1500" b="0" i="0" u="none" strike="noStrike" cap="none" normalizeH="0" baseline="0" dirty="0">
                <a:ln>
                  <a:noFill/>
                </a:ln>
                <a:solidFill>
                  <a:schemeClr val="tx1"/>
                </a:solidFill>
                <a:effectLst/>
              </a:rPr>
              <a:t> sang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dominant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khoảng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thời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250 </a:t>
            </a:r>
            <a:r>
              <a:rPr kumimoji="0" lang="en-US" altLang="en-US" sz="1500" b="0" i="0" u="none" strike="noStrike" cap="none" normalizeH="0" baseline="0" dirty="0" err="1">
                <a:ln>
                  <a:noFill/>
                </a:ln>
                <a:solidFill>
                  <a:schemeClr val="tx1"/>
                </a:solidFill>
                <a:effectLst/>
              </a:rPr>
              <a:t>μs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5 </a:t>
            </a:r>
            <a:r>
              <a:rPr kumimoji="0" lang="en-US" altLang="en-US" sz="1500" b="0" i="0" u="none" strike="noStrike" cap="none" normalizeH="0" baseline="0" dirty="0" err="1">
                <a:ln>
                  <a:noFill/>
                </a:ln>
                <a:solidFill>
                  <a:schemeClr val="tx1"/>
                </a:solidFill>
                <a:effectLst/>
              </a:rPr>
              <a:t>ms.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cụm</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cũng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qua </a:t>
            </a:r>
            <a:r>
              <a:rPr kumimoji="0" lang="en-US" altLang="en-US" sz="1500" b="0" i="0" u="none" strike="noStrike" cap="none" normalizeH="0" baseline="0" dirty="0" err="1">
                <a:ln>
                  <a:noFill/>
                </a:ln>
                <a:solidFill>
                  <a:schemeClr val="tx1"/>
                </a:solidFill>
                <a:effectLst/>
                <a:latin typeface="Arial" panose="020B0604020202020204" pitchFamily="34" charset="0"/>
              </a:rPr>
              <a:t>tín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trên</a:t>
            </a:r>
            <a:r>
              <a:rPr kumimoji="0" lang="en-US" altLang="en-US" sz="1500" b="0" i="0" u="none" strike="noStrike" cap="none" normalizeH="0" baseline="0" dirty="0">
                <a:ln>
                  <a:noFill/>
                </a:ln>
                <a:solidFill>
                  <a:schemeClr val="tx1"/>
                </a:solidFill>
                <a:effectLst/>
                <a:latin typeface="Arial" panose="020B0604020202020204" pitchFamily="34" charset="0"/>
              </a:rPr>
              <a:t> bus.</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6. [SWS_Lin_00184]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sang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dẫn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(DET)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bật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sang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dù</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đang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động</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Tổng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kết</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yêu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mô</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chuyển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driver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GoToSleep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Wakeup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GetStatus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ngủ</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chế</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tỉnh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giấc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cụm</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9266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DADB2-0B19-AAE2-1211-156BA3CDACDD}"/>
              </a:ext>
            </a:extLst>
          </p:cNvPr>
          <p:cNvSpPr txBox="1"/>
          <p:nvPr/>
        </p:nvSpPr>
        <p:spPr>
          <a:xfrm>
            <a:off x="717629" y="370390"/>
            <a:ext cx="11123271" cy="5863144"/>
          </a:xfrm>
          <a:prstGeom prst="rect">
            <a:avLst/>
          </a:prstGeom>
          <a:noFill/>
        </p:spPr>
        <p:txBody>
          <a:bodyPr wrap="square">
            <a:spAutoFit/>
          </a:bodyPr>
          <a:lstStyle/>
          <a:p>
            <a:r>
              <a:rPr lang="en-US" sz="1500" b="1" i="0" dirty="0">
                <a:solidFill>
                  <a:srgbClr val="000000"/>
                </a:solidFill>
                <a:effectLst/>
                <a:latin typeface="Arial" panose="020B0604020202020204" pitchFamily="34" charset="0"/>
              </a:rPr>
              <a:t>7.4 Frame processing</a:t>
            </a:r>
          </a:p>
          <a:p>
            <a:r>
              <a:rPr lang="en-US" sz="1500" b="1" i="0" dirty="0">
                <a:solidFill>
                  <a:srgbClr val="000000"/>
                </a:solidFill>
                <a:effectLst/>
                <a:latin typeface="Arial" panose="020B0604020202020204" pitchFamily="34" charset="0"/>
              </a:rPr>
              <a:t>7.4.1 Background &amp; Rationale</a:t>
            </a:r>
          </a:p>
          <a:p>
            <a:r>
              <a:rPr lang="en-US" sz="1500" b="0" i="0" dirty="0">
                <a:solidFill>
                  <a:srgbClr val="000000"/>
                </a:solidFill>
                <a:effectLst/>
                <a:latin typeface="Arial" panose="020B0604020202020204" pitchFamily="34" charset="0"/>
              </a:rPr>
              <a:t>A LIN frame is composed of two parts, the LIN header and the LIN response. The LIN header is always transmitted by the LIN master node and indicates the start of frame, including the LIN PID. The LIN response is transmitted on the bus after the LIN header and can be transmitted by either the master or one of the slaves [16].</a:t>
            </a:r>
          </a:p>
          <a:p>
            <a:r>
              <a:rPr lang="en-US" sz="1500" b="0" i="0" dirty="0">
                <a:solidFill>
                  <a:srgbClr val="000000"/>
                </a:solidFill>
                <a:effectLst/>
                <a:latin typeface="Arial" panose="020B0604020202020204" pitchFamily="34" charset="0"/>
              </a:rPr>
              <a:t>The driver must also be able to access data concerning the checksum model and data length for each LIN PID. LIN 2.0 and newer versions have a different checksum model compared to LIN 1.3, but the LIN master must be able to communicate with all slave node types (LIN 1.3, LIN 2.0, LIN 2.1, LIN 2.2 and ISO 17987). However, a LIN 1.3 master is not able to communicate with LIN 2.0 or newer slaves.</a:t>
            </a:r>
          </a:p>
          <a:p>
            <a:r>
              <a:rPr lang="en-US" sz="1500" b="0" i="0" dirty="0">
                <a:solidFill>
                  <a:srgbClr val="000000"/>
                </a:solidFill>
                <a:effectLst/>
                <a:latin typeface="Arial" panose="020B0604020202020204" pitchFamily="34" charset="0"/>
              </a:rPr>
              <a:t>The checksum is a part of the response, and may or may not include the PID depending upon the checksum model for the PID in question. The LIN ID’s 60 (0x3c) to 63 (0x3f) must always use the classic (response data only) checksum model [16].</a:t>
            </a:r>
          </a:p>
          <a:p>
            <a:r>
              <a:rPr lang="en-US" sz="1500" b="0" i="0" dirty="0">
                <a:solidFill>
                  <a:srgbClr val="000000"/>
                </a:solidFill>
                <a:effectLst/>
                <a:latin typeface="Arial" panose="020B0604020202020204" pitchFamily="34" charset="0"/>
              </a:rPr>
              <a:t>The LIN driver module works with LIN frames as its basic building block. From the LIN driver module point of view, the frame handling significantly differs depending on the implemented node type:</a:t>
            </a:r>
          </a:p>
          <a:p>
            <a:r>
              <a:rPr lang="en-US" sz="1500" b="0" i="0" dirty="0">
                <a:solidFill>
                  <a:srgbClr val="000000"/>
                </a:solidFill>
                <a:effectLst/>
                <a:latin typeface="Wingdings" panose="05000000000000000000" pitchFamily="2" charset="2"/>
              </a:rPr>
              <a:t> </a:t>
            </a:r>
            <a:r>
              <a:rPr lang="en-US" sz="1500" b="0" i="0" dirty="0">
                <a:solidFill>
                  <a:srgbClr val="000000"/>
                </a:solidFill>
                <a:effectLst/>
                <a:latin typeface="Arial" panose="020B0604020202020204" pitchFamily="34" charset="0"/>
              </a:rPr>
              <a:t>For a LIN master node, the LIN interface layer requests a particular frame to</a:t>
            </a:r>
          </a:p>
          <a:p>
            <a:r>
              <a:rPr lang="en-US" sz="1500" b="0" i="0" dirty="0">
                <a:solidFill>
                  <a:srgbClr val="000000"/>
                </a:solidFill>
                <a:effectLst/>
                <a:latin typeface="Arial" panose="020B0604020202020204" pitchFamily="34" charset="0"/>
              </a:rPr>
              <a:t>be sent during one of its scheduler time-slots. Any response from the frame</a:t>
            </a:r>
          </a:p>
          <a:p>
            <a:r>
              <a:rPr lang="en-US" sz="1500" b="0" i="0" dirty="0">
                <a:solidFill>
                  <a:srgbClr val="000000"/>
                </a:solidFill>
                <a:effectLst/>
                <a:latin typeface="Arial" panose="020B0604020202020204" pitchFamily="34" charset="0"/>
              </a:rPr>
              <a:t>should be available latest before the next frame will be sent.</a:t>
            </a:r>
          </a:p>
          <a:p>
            <a:r>
              <a:rPr lang="en-US" sz="1500" b="0" i="0" dirty="0">
                <a:solidFill>
                  <a:srgbClr val="000000"/>
                </a:solidFill>
                <a:effectLst/>
                <a:latin typeface="Arial" panose="020B0604020202020204" pitchFamily="34" charset="0"/>
              </a:rPr>
              <a:t>In the case that the master is also responsible for sending the frame response, an indication (</a:t>
            </a:r>
            <a:r>
              <a:rPr lang="en-US" sz="1500" b="0" i="0" dirty="0" err="1">
                <a:solidFill>
                  <a:srgbClr val="000000"/>
                </a:solidFill>
                <a:effectLst/>
                <a:latin typeface="Arial" panose="020B0604020202020204" pitchFamily="34" charset="0"/>
              </a:rPr>
              <a:t>PduInfoPtr</a:t>
            </a:r>
            <a:r>
              <a:rPr lang="en-US" sz="1500" b="0" i="0" dirty="0">
                <a:solidFill>
                  <a:srgbClr val="000000"/>
                </a:solidFill>
                <a:effectLst/>
                <a:latin typeface="Arial" panose="020B0604020202020204" pitchFamily="34" charset="0"/>
              </a:rPr>
              <a:t>-&gt;</a:t>
            </a:r>
            <a:r>
              <a:rPr lang="en-US" sz="1500" b="0" i="0" dirty="0" err="1">
                <a:solidFill>
                  <a:srgbClr val="000000"/>
                </a:solidFill>
                <a:effectLst/>
                <a:latin typeface="Arial" panose="020B0604020202020204" pitchFamily="34" charset="0"/>
              </a:rPr>
              <a:t>Drc</a:t>
            </a:r>
            <a:r>
              <a:rPr lang="en-US" sz="1500" b="0" i="0" dirty="0">
                <a:solidFill>
                  <a:srgbClr val="000000"/>
                </a:solidFill>
                <a:effectLst/>
                <a:latin typeface="Arial" panose="020B0604020202020204" pitchFamily="34" charset="0"/>
              </a:rPr>
              <a:t>= LIN_FRAMERESPONSE_TX) will be given at the same time as the request to send the frame.</a:t>
            </a:r>
          </a:p>
          <a:p>
            <a:r>
              <a:rPr lang="en-US" sz="1500" b="0" i="0" dirty="0">
                <a:solidFill>
                  <a:srgbClr val="000000"/>
                </a:solidFill>
                <a:effectLst/>
                <a:latin typeface="Wingdings" panose="05000000000000000000" pitchFamily="2" charset="2"/>
              </a:rPr>
              <a:t> </a:t>
            </a:r>
            <a:r>
              <a:rPr lang="en-US" sz="1500" b="0" i="0" dirty="0">
                <a:solidFill>
                  <a:srgbClr val="000000"/>
                </a:solidFill>
                <a:effectLst/>
                <a:latin typeface="Arial" panose="020B0604020202020204" pitchFamily="34" charset="0"/>
              </a:rPr>
              <a:t>A LIN slave node waits for the reception of a LIN header. A received LIN</a:t>
            </a:r>
          </a:p>
          <a:p>
            <a:r>
              <a:rPr lang="en-US" sz="1500" b="0" i="0" dirty="0">
                <a:solidFill>
                  <a:srgbClr val="000000"/>
                </a:solidFill>
                <a:effectLst/>
                <a:latin typeface="Arial" panose="020B0604020202020204" pitchFamily="34" charset="0"/>
              </a:rPr>
              <a:t>header is indicated to the LIN interface that evaluates the PID and returns</a:t>
            </a:r>
          </a:p>
          <a:p>
            <a:r>
              <a:rPr lang="en-US" sz="1500" b="0" i="0" dirty="0">
                <a:solidFill>
                  <a:srgbClr val="000000"/>
                </a:solidFill>
                <a:effectLst/>
                <a:latin typeface="Arial" panose="020B0604020202020204" pitchFamily="34" charset="0"/>
              </a:rPr>
              <a:t>information about the response. In the case that the slave is responsible for</a:t>
            </a:r>
          </a:p>
          <a:p>
            <a:r>
              <a:rPr lang="en-US" sz="1500" b="0" i="0" dirty="0">
                <a:solidFill>
                  <a:srgbClr val="000000"/>
                </a:solidFill>
                <a:effectLst/>
                <a:latin typeface="Arial" panose="020B0604020202020204" pitchFamily="34" charset="0"/>
              </a:rPr>
              <a:t>sending the frame response, the transmission data is also directly provided.</a:t>
            </a:r>
          </a:p>
          <a:p>
            <a:r>
              <a:rPr lang="en-US" sz="1500" b="0" i="0" dirty="0">
                <a:solidFill>
                  <a:srgbClr val="000000"/>
                </a:solidFill>
                <a:effectLst/>
                <a:latin typeface="Arial" panose="020B0604020202020204" pitchFamily="34" charset="0"/>
              </a:rPr>
              <a:t>The LIN driver module must be able to retrieve data from the response and make it available to the LIN interface module. It must retrieve all data from the response without blocking.</a:t>
            </a:r>
            <a:r>
              <a:rPr lang="en-US" sz="1500" dirty="0"/>
              <a:t> </a:t>
            </a:r>
            <a:br>
              <a:rPr lang="en-US" sz="1500" dirty="0"/>
            </a:br>
            <a:endParaRPr lang="en-US" sz="1500" dirty="0"/>
          </a:p>
        </p:txBody>
      </p:sp>
    </p:spTree>
    <p:extLst>
      <p:ext uri="{BB962C8B-B14F-4D97-AF65-F5344CB8AC3E}">
        <p14:creationId xmlns:p14="http://schemas.microsoft.com/office/powerpoint/2010/main" val="3838684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709BE-912A-C1BB-25BB-198C65EA38A2}"/>
              </a:ext>
            </a:extLst>
          </p:cNvPr>
          <p:cNvSpPr txBox="1"/>
          <p:nvPr/>
        </p:nvSpPr>
        <p:spPr>
          <a:xfrm>
            <a:off x="755249" y="624863"/>
            <a:ext cx="10402746" cy="5401479"/>
          </a:xfrm>
          <a:prstGeom prst="rect">
            <a:avLst/>
          </a:prstGeom>
          <a:noFill/>
        </p:spPr>
        <p:txBody>
          <a:bodyPr wrap="square">
            <a:spAutoFit/>
          </a:bodyPr>
          <a:lstStyle/>
          <a:p>
            <a:r>
              <a:rPr lang="vi-VN" sz="1500" b="1" dirty="0"/>
              <a:t>7.4 Xử lý Khung Dữ liệu</a:t>
            </a:r>
          </a:p>
          <a:p>
            <a:r>
              <a:rPr lang="vi-VN" sz="1500" b="1" dirty="0"/>
              <a:t>7.4.1 Bối cảnh &amp; Cơ sở lý luận</a:t>
            </a:r>
          </a:p>
          <a:p>
            <a:r>
              <a:rPr lang="vi-VN" sz="1500" dirty="0"/>
              <a:t>Một khung LIN (Local Interconnect Network) bao gồm hai thành phần chính: tiêu đề LIN và phản hồi LIN. Tiêu đề LIN luôn được truyền bởi nút master LIN và đánh dấu sự bắt đầu của khung, bao gồm cả PID (Packet Identifier) của LIN. Sau tiêu đề, phản hồi LIN có thể được gửi trên bus bởi nút master hoặc một nút slave.</a:t>
            </a:r>
          </a:p>
          <a:p>
            <a:r>
              <a:rPr lang="vi-VN" sz="1500" dirty="0"/>
              <a:t>Driver phải có khả năng truy cập dữ liệu liên quan đến mô hình kiểm tra tổng và độ dài dữ liệu cho mỗi PID LIN. Đáng lưu ý, các phiên bản LIN 2.0 và mới hơn có mô hình kiểm tra tổng khác so với LIN 1.3. Quan trọng là, nút master LIN phải duy trì khả năng tương thích với tất cả các loại nút slave, bao gồm LIN 1.3, LIN 2.0, LIN 2.1, LIN 2.2 và ISO 17987. Ngược lại, một nút master LIN 1.3 không thể giao tiếp với các nút slave LIN 2.0 hoặc mới hơn.</a:t>
            </a:r>
          </a:p>
          <a:p>
            <a:r>
              <a:rPr lang="vi-VN" sz="1500" dirty="0"/>
              <a:t>Kiểm tra tổng được bao gồm trong phản hồi và có thể hoặc không chứa PID, tùy thuộc vào mô hình kiểm tra tổng áp dụng cho PID cụ thể. Cụ thể, các ID LIN từ 60 (0x3C) đến 63 (0x3F) phải sử dụng mô hình kiểm tra tổng cổ điển, dựa chỉ vào dữ liệu phản hồi.</a:t>
            </a:r>
          </a:p>
          <a:p>
            <a:r>
              <a:rPr lang="vi-VN" sz="1500" dirty="0"/>
              <a:t>Module driver LIN sử dụng các khung LIN như những khối xây dựng cơ bản. Từ quan điểm của module driver LIN, việc xử lý khung khác nhau đáng kể tùy thuộc vào loại nút được triển khai:</a:t>
            </a:r>
          </a:p>
          <a:p>
            <a:pPr>
              <a:buFont typeface="Arial" panose="020B0604020202020204" pitchFamily="34" charset="0"/>
              <a:buChar char="•"/>
            </a:pPr>
            <a:r>
              <a:rPr lang="vi-VN" sz="1500" b="1" dirty="0"/>
              <a:t>Đối với Nút Master LIN:</a:t>
            </a:r>
            <a:r>
              <a:rPr lang="vi-VN" sz="1500" dirty="0"/>
              <a:t> Lớp giao diện LIN yêu cầu một khung cụ thể được gửi trong khoảng thời gian lập lịch của nó. Bất kỳ phản hồi nào liên quan đến khung này nên được nhận trước khi truyền khung tiếp theo.</a:t>
            </a:r>
          </a:p>
          <a:p>
            <a:pPr>
              <a:buFont typeface="Arial" panose="020B0604020202020204" pitchFamily="34" charset="0"/>
              <a:buChar char="•"/>
            </a:pPr>
            <a:r>
              <a:rPr lang="vi-VN" sz="1500" dirty="0"/>
              <a:t>Nếu master cũng có trách nhiệm gửi phản hồi khung, điều này sẽ được chỉ định qua một tham số (PduInfoPtr-&gt;Drc = LIN_FRAMERESPONSE_TX) tại thời điểm yêu cầu gửi khung.</a:t>
            </a:r>
          </a:p>
          <a:p>
            <a:pPr>
              <a:buFont typeface="Arial" panose="020B0604020202020204" pitchFamily="34" charset="0"/>
              <a:buChar char="•"/>
            </a:pPr>
            <a:r>
              <a:rPr lang="vi-VN" sz="1500" b="1" dirty="0"/>
              <a:t>Đối với Nút Slave LIN:</a:t>
            </a:r>
            <a:r>
              <a:rPr lang="vi-VN" sz="1500" dirty="0"/>
              <a:t> Nút slave chờ nhận tiêu đề LIN. Sau khi nhận tiêu đề LIN, giao diện LIN sẽ đánh giá PID và trả về thông tin cần thiết về phản hồi. Nếu nút slave có trách nhiệm truyền phản hồi khung, dữ liệu cho việc truyền cũng được cung cấp trực tiếp.</a:t>
            </a:r>
          </a:p>
          <a:p>
            <a:r>
              <a:rPr lang="vi-VN" sz="1500" dirty="0"/>
              <a:t>Module driver LIN phải truy xuất dữ liệu từ phản hồi và đảm bảo rằng nó có sẵn cho module giao diện LIN. Việc truy xuất này phải diễn ra mà không bị chặn, cho phép hoạt động mượt mà trong khung giao tiếp LIN.</a:t>
            </a:r>
          </a:p>
        </p:txBody>
      </p:sp>
    </p:spTree>
    <p:extLst>
      <p:ext uri="{BB962C8B-B14F-4D97-AF65-F5344CB8AC3E}">
        <p14:creationId xmlns:p14="http://schemas.microsoft.com/office/powerpoint/2010/main" val="891323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958B5-A066-4056-8EA0-4EC3286C9BF4}"/>
              </a:ext>
            </a:extLst>
          </p:cNvPr>
          <p:cNvSpPr txBox="1"/>
          <p:nvPr/>
        </p:nvSpPr>
        <p:spPr>
          <a:xfrm>
            <a:off x="581628" y="366717"/>
            <a:ext cx="10391171" cy="1015663"/>
          </a:xfrm>
          <a:prstGeom prst="rect">
            <a:avLst/>
          </a:prstGeom>
          <a:noFill/>
        </p:spPr>
        <p:txBody>
          <a:bodyPr wrap="square">
            <a:spAutoFit/>
          </a:bodyPr>
          <a:lstStyle/>
          <a:p>
            <a:r>
              <a:rPr lang="en-US" sz="1500" b="1" i="0" dirty="0">
                <a:solidFill>
                  <a:srgbClr val="000000"/>
                </a:solidFill>
                <a:effectLst/>
                <a:latin typeface="Arial" panose="020B0604020202020204" pitchFamily="34" charset="0"/>
              </a:rPr>
              <a:t>7.4.2 Requirements</a:t>
            </a:r>
          </a:p>
          <a:p>
            <a:r>
              <a:rPr lang="en-US" sz="1500" b="1" i="0" dirty="0">
                <a:solidFill>
                  <a:srgbClr val="000000"/>
                </a:solidFill>
                <a:effectLst/>
                <a:latin typeface="Arial" panose="020B0604020202020204" pitchFamily="34" charset="0"/>
              </a:rPr>
              <a:t>7.4.2.1 LIN Master specific</a:t>
            </a:r>
          </a:p>
          <a:p>
            <a:r>
              <a:rPr lang="en-US" sz="1500" b="0" i="0" dirty="0">
                <a:solidFill>
                  <a:srgbClr val="000000"/>
                </a:solidFill>
                <a:effectLst/>
                <a:latin typeface="Arial" panose="020B0604020202020204" pitchFamily="34" charset="0"/>
              </a:rPr>
              <a:t>Following requirements are only </a:t>
            </a:r>
            <a:r>
              <a:rPr lang="en-US" sz="1500" b="0" i="0" dirty="0" err="1">
                <a:solidFill>
                  <a:srgbClr val="000000"/>
                </a:solidFill>
                <a:effectLst/>
                <a:latin typeface="Arial" panose="020B0604020202020204" pitchFamily="34" charset="0"/>
              </a:rPr>
              <a:t>appicable</a:t>
            </a:r>
            <a:r>
              <a:rPr lang="en-US" sz="1500" b="0" i="0" dirty="0">
                <a:solidFill>
                  <a:srgbClr val="000000"/>
                </a:solidFill>
                <a:effectLst/>
                <a:latin typeface="Arial" panose="020B0604020202020204" pitchFamily="34" charset="0"/>
              </a:rPr>
              <a:t> for LIN master nodes</a:t>
            </a:r>
            <a:r>
              <a:rPr lang="en-US" sz="1500" dirty="0"/>
              <a:t> </a:t>
            </a:r>
            <a:br>
              <a:rPr lang="en-US" sz="1500" dirty="0"/>
            </a:br>
            <a:endParaRPr lang="en-US" sz="1500" dirty="0"/>
          </a:p>
        </p:txBody>
      </p:sp>
      <p:sp>
        <p:nvSpPr>
          <p:cNvPr id="5" name="TextBox 4">
            <a:extLst>
              <a:ext uri="{FF2B5EF4-FFF2-40B4-BE49-F238E27FC236}">
                <a16:creationId xmlns:a16="http://schemas.microsoft.com/office/drawing/2014/main" id="{8A6440A1-43FB-5B00-B500-CFE0DB14D430}"/>
              </a:ext>
            </a:extLst>
          </p:cNvPr>
          <p:cNvSpPr txBox="1"/>
          <p:nvPr/>
        </p:nvSpPr>
        <p:spPr>
          <a:xfrm>
            <a:off x="581629" y="1487155"/>
            <a:ext cx="11768558" cy="4247317"/>
          </a:xfrm>
          <a:prstGeom prst="rect">
            <a:avLst/>
          </a:prstGeom>
          <a:noFill/>
        </p:spPr>
        <p:txBody>
          <a:bodyPr wrap="square">
            <a:spAutoFit/>
          </a:bodyPr>
          <a:lstStyle/>
          <a:p>
            <a:r>
              <a:rPr lang="en-US" sz="1500" b="0" i="0" dirty="0">
                <a:solidFill>
                  <a:srgbClr val="000000"/>
                </a:solidFill>
                <a:effectLst/>
                <a:latin typeface="Arial" panose="020B0604020202020204" pitchFamily="34" charset="0"/>
              </a:rPr>
              <a:t>Following requirements are only </a:t>
            </a:r>
            <a:r>
              <a:rPr lang="en-US" sz="1500" b="0" i="0" dirty="0" err="1">
                <a:solidFill>
                  <a:srgbClr val="000000"/>
                </a:solidFill>
                <a:effectLst/>
                <a:latin typeface="Arial" panose="020B0604020202020204" pitchFamily="34" charset="0"/>
              </a:rPr>
              <a:t>appicable</a:t>
            </a:r>
            <a:r>
              <a:rPr lang="en-US" sz="1500" b="0" i="0" dirty="0">
                <a:solidFill>
                  <a:srgbClr val="000000"/>
                </a:solidFill>
                <a:effectLst/>
                <a:latin typeface="Arial" panose="020B0604020202020204" pitchFamily="34" charset="0"/>
              </a:rPr>
              <a:t> for LIN master nodes.</a:t>
            </a:r>
            <a:endParaRPr lang="en-US" sz="1500" dirty="0"/>
          </a:p>
          <a:p>
            <a:r>
              <a:rPr lang="en-US" sz="1500" b="0" i="0" dirty="0">
                <a:solidFill>
                  <a:srgbClr val="000000"/>
                </a:solidFill>
                <a:effectLst/>
                <a:latin typeface="Arial" panose="020B0604020202020204" pitchFamily="34" charset="0"/>
              </a:rPr>
              <a:t>Specification of LIN Driver AUTOSAR CP Release 4.4.0</a:t>
            </a:r>
          </a:p>
          <a:p>
            <a:r>
              <a:rPr lang="en-US" sz="1500" b="0" i="0" dirty="0">
                <a:solidFill>
                  <a:srgbClr val="000000"/>
                </a:solidFill>
                <a:effectLst/>
                <a:latin typeface="Tahoma" panose="020B0604030504040204" pitchFamily="34" charset="0"/>
              </a:rPr>
              <a:t>28 of 62 Document ID 072: </a:t>
            </a:r>
            <a:r>
              <a:rPr lang="en-US" sz="1500" b="0" i="0" dirty="0" err="1">
                <a:solidFill>
                  <a:srgbClr val="000000"/>
                </a:solidFill>
                <a:effectLst/>
                <a:latin typeface="Tahoma" panose="020B0604030504040204" pitchFamily="34" charset="0"/>
              </a:rPr>
              <a:t>AUTOSAR_SWS_LINDriver</a:t>
            </a:r>
            <a:endParaRPr lang="en-US" sz="1500" b="0" i="0" dirty="0">
              <a:solidFill>
                <a:srgbClr val="000000"/>
              </a:solidFill>
              <a:effectLst/>
              <a:latin typeface="Tahoma" panose="020B0604030504040204" pitchFamily="34" charset="0"/>
            </a:endParaRPr>
          </a:p>
          <a:p>
            <a:r>
              <a:rPr lang="en-US" sz="1500" b="0" i="0" dirty="0">
                <a:solidFill>
                  <a:srgbClr val="000000"/>
                </a:solidFill>
                <a:effectLst/>
                <a:latin typeface="Arial" panose="020B0604020202020204" pitchFamily="34" charset="0"/>
              </a:rPr>
              <a:t>- AUTOSAR confidential -</a:t>
            </a:r>
          </a:p>
          <a:p>
            <a:r>
              <a:rPr lang="en-US" sz="1500" b="1" i="0" dirty="0">
                <a:solidFill>
                  <a:srgbClr val="000000"/>
                </a:solidFill>
                <a:effectLst/>
                <a:latin typeface="Arial" panose="020B0604020202020204" pitchFamily="34" charset="0"/>
              </a:rPr>
              <a:t>[SWS_Lin_00016]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interpret the supplied identifier as PID. The identifier is then transmitted </a:t>
            </a:r>
            <a:r>
              <a:rPr lang="en-US" sz="1500" b="0" i="1" dirty="0">
                <a:solidFill>
                  <a:srgbClr val="000000"/>
                </a:solidFill>
                <a:effectLst/>
                <a:latin typeface="Arial" panose="020B0604020202020204" pitchFamily="34" charset="0"/>
              </a:rPr>
              <a:t>as-supplied </a:t>
            </a:r>
            <a:r>
              <a:rPr lang="en-US" sz="1500" b="0" i="0" dirty="0">
                <a:solidFill>
                  <a:srgbClr val="000000"/>
                </a:solidFill>
                <a:effectLst/>
                <a:latin typeface="Arial" panose="020B0604020202020204" pitchFamily="34" charset="0"/>
              </a:rPr>
              <a:t>within the LIN header (see </a:t>
            </a:r>
            <a:r>
              <a:rPr lang="en-US" sz="1500" b="0" i="0" dirty="0" err="1">
                <a:solidFill>
                  <a:srgbClr val="0000FF"/>
                </a:solidFill>
                <a:effectLst/>
                <a:latin typeface="Arial" panose="020B0604020202020204" pitchFamily="34" charset="0"/>
              </a:rPr>
              <a:t>Lin_SendFrame</a:t>
            </a:r>
            <a:r>
              <a:rPr lang="en-US" sz="1500" b="0" i="0" dirty="0">
                <a:solidFill>
                  <a:srgbClr val="000000"/>
                </a:solidFill>
                <a:effectLst/>
                <a:latin typeface="Arial" panose="020B0604020202020204" pitchFamily="34" charset="0"/>
              </a:rPr>
              <a:t>).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[SWS_Lin_00017]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be able to send a LIN header. This is composed of the break field, synch byte field, and protected identifier byte field as detailed in [16] (see </a:t>
            </a:r>
            <a:r>
              <a:rPr lang="en-US" sz="1500" b="0" i="0" dirty="0" err="1">
                <a:solidFill>
                  <a:srgbClr val="0000FF"/>
                </a:solidFill>
                <a:effectLst/>
                <a:latin typeface="Arial" panose="020B0604020202020204" pitchFamily="34" charset="0"/>
              </a:rPr>
              <a:t>Lin_SendFrame</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(SRS_Lin_01578)</a:t>
            </a:r>
          </a:p>
          <a:p>
            <a:r>
              <a:rPr lang="en-US" sz="1500" b="1" i="0" dirty="0">
                <a:solidFill>
                  <a:srgbClr val="000000"/>
                </a:solidFill>
                <a:effectLst/>
                <a:latin typeface="Arial" panose="020B0604020202020204" pitchFamily="34" charset="0"/>
              </a:rPr>
              <a:t>[SWS_Lin_00018]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be able to send a LIN header and response.</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[SWS_Lin_00021]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abort the current frame transmission if a new frame transmission is requested by the LIN interface (see </a:t>
            </a:r>
            <a:r>
              <a:rPr lang="en-US" sz="1500" b="0" i="0" dirty="0" err="1">
                <a:solidFill>
                  <a:srgbClr val="0000FF"/>
                </a:solidFill>
                <a:effectLst/>
                <a:latin typeface="Arial" panose="020B0604020202020204" pitchFamily="34" charset="0"/>
              </a:rPr>
              <a:t>Lin_SendFrame</a:t>
            </a:r>
            <a:r>
              <a:rPr lang="en-US" sz="1500" b="0" i="0" dirty="0">
                <a:solidFill>
                  <a:srgbClr val="000000"/>
                </a:solidFill>
                <a:effectLst/>
                <a:latin typeface="Arial" panose="020B0604020202020204" pitchFamily="34" charset="0"/>
              </a:rPr>
              <a:t>), also if an ongoing transmission may be still in progress or unsuccessfully completed.</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[SWS_Lin_00022]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function </a:t>
            </a:r>
            <a:r>
              <a:rPr lang="en-US" sz="1500" b="0" i="0" dirty="0" err="1">
                <a:solidFill>
                  <a:srgbClr val="000000"/>
                </a:solidFill>
                <a:effectLst/>
                <a:latin typeface="Arial" panose="020B0604020202020204" pitchFamily="34" charset="0"/>
              </a:rPr>
              <a:t>Lin_GetStatus</a:t>
            </a:r>
            <a:r>
              <a:rPr lang="en-US" sz="1500" b="0" i="0" dirty="0">
                <a:solidFill>
                  <a:srgbClr val="000000"/>
                </a:solidFill>
                <a:effectLst/>
                <a:latin typeface="Arial" panose="020B0604020202020204" pitchFamily="34" charset="0"/>
              </a:rPr>
              <a:t> shall return the status of the current frame transmission request for the channel.</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[SWS_Lin_00024]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make received data available to the LIN interface module. After successful reception of a whole LIN frame, the received data shall be prepared for function call of the LIN interface (see </a:t>
            </a:r>
            <a:r>
              <a:rPr lang="en-US" sz="1500" b="0" i="0" dirty="0" err="1">
                <a:solidFill>
                  <a:srgbClr val="0000FF"/>
                </a:solidFill>
                <a:effectLst/>
                <a:latin typeface="Arial" panose="020B0604020202020204" pitchFamily="34" charset="0"/>
              </a:rPr>
              <a:t>Lin_GetStatus</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(SRS_Lin_01555, SRS_Lin_01503)</a:t>
            </a:r>
          </a:p>
          <a:p>
            <a:r>
              <a:rPr lang="en-US" sz="1500" b="1" i="0" dirty="0">
                <a:solidFill>
                  <a:srgbClr val="000000"/>
                </a:solidFill>
                <a:effectLst/>
                <a:latin typeface="Arial" panose="020B0604020202020204" pitchFamily="34" charset="0"/>
              </a:rPr>
              <a:t>[SWS_Lin_00025]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shall send response data as provided by the LIN interface module (see </a:t>
            </a:r>
            <a:r>
              <a:rPr lang="en-US" sz="1500" b="0" i="0" dirty="0" err="1">
                <a:solidFill>
                  <a:srgbClr val="0000FF"/>
                </a:solidFill>
                <a:effectLst/>
                <a:latin typeface="Arial" panose="020B0604020202020204" pitchFamily="34" charset="0"/>
              </a:rPr>
              <a:t>Lin_SendFrame</a:t>
            </a:r>
            <a:r>
              <a:rPr lang="en-US" sz="1500" b="0" i="0" dirty="0">
                <a:solidFill>
                  <a:srgbClr val="000000"/>
                </a:solidFill>
                <a:effectLst/>
                <a:latin typeface="Arial" panose="020B0604020202020204" pitchFamily="34" charset="0"/>
              </a:rPr>
              <a:t>).</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 SRS_Lin_01522, SRS_Lin_01503)</a:t>
            </a:r>
            <a:r>
              <a:rPr lang="en-US" sz="1500" dirty="0"/>
              <a:t> </a:t>
            </a:r>
            <a:br>
              <a:rPr lang="en-US" sz="1500" dirty="0"/>
            </a:br>
            <a:endParaRPr lang="en-US" sz="1500" dirty="0"/>
          </a:p>
        </p:txBody>
      </p:sp>
    </p:spTree>
    <p:extLst>
      <p:ext uri="{BB962C8B-B14F-4D97-AF65-F5344CB8AC3E}">
        <p14:creationId xmlns:p14="http://schemas.microsoft.com/office/powerpoint/2010/main" val="4126299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A9F95-482A-14E4-0DBC-2CEBE9ADDAE3}"/>
              </a:ext>
            </a:extLst>
          </p:cNvPr>
          <p:cNvSpPr txBox="1"/>
          <p:nvPr/>
        </p:nvSpPr>
        <p:spPr>
          <a:xfrm>
            <a:off x="925975" y="798653"/>
            <a:ext cx="10683433" cy="5355312"/>
          </a:xfrm>
          <a:prstGeom prst="rect">
            <a:avLst/>
          </a:prstGeom>
          <a:noFill/>
        </p:spPr>
        <p:txBody>
          <a:bodyPr wrap="square">
            <a:spAutoFit/>
          </a:bodyPr>
          <a:lstStyle/>
          <a:p>
            <a:r>
              <a:rPr lang="vi-VN" b="1" dirty="0"/>
              <a:t>Các yêu cầu chỉ áp dụng cho các nút Master LIN</a:t>
            </a:r>
          </a:p>
          <a:p>
            <a:r>
              <a:rPr lang="vi-VN" b="1" dirty="0"/>
              <a:t>Tài liệu Đặc tả Driver LIN AUTOSAR CP Phiên bản 4.4.0</a:t>
            </a:r>
          </a:p>
          <a:p>
            <a:pPr>
              <a:buFont typeface="Arial" panose="020B0604020202020204" pitchFamily="34" charset="0"/>
              <a:buChar char="•"/>
            </a:pPr>
            <a:r>
              <a:rPr lang="vi-VN" dirty="0"/>
              <a:t>AUTOSAR bảo mật -</a:t>
            </a:r>
          </a:p>
          <a:p>
            <a:pPr>
              <a:buFont typeface="Arial" panose="020B0604020202020204" pitchFamily="34" charset="0"/>
              <a:buChar char="•"/>
            </a:pPr>
            <a:r>
              <a:rPr lang="vi-VN" b="1" dirty="0"/>
              <a:t>[SWS_Lin_00016]</a:t>
            </a:r>
            <a:r>
              <a:rPr lang="vi-VN" dirty="0"/>
              <a:t> ⌈ Driver LIN phải hiểu định danh được cung cấp như là PID. Định danh này sau đó sẽ được truyền nguyên vẹn trong tiêu đề LIN (xem Lin_SendFrame). ⌋</a:t>
            </a:r>
          </a:p>
          <a:p>
            <a:pPr>
              <a:buFont typeface="Arial" panose="020B0604020202020204" pitchFamily="34" charset="0"/>
              <a:buChar char="•"/>
            </a:pPr>
            <a:r>
              <a:rPr lang="vi-VN" b="1" dirty="0"/>
              <a:t>[SWS_Lin_00017]</a:t>
            </a:r>
            <a:r>
              <a:rPr lang="vi-VN" dirty="0"/>
              <a:t> ⌈ Driver LIN phải có khả năng gửi một tiêu đề LIN. Tiêu đề này bao gồm trường break, trường byte đồng bộ, và trường byte định danh được bảo vệ như đã chi tiết trong [16] (xem Lin_SendFrame). ⌋</a:t>
            </a:r>
          </a:p>
          <a:p>
            <a:pPr>
              <a:buFont typeface="Arial" panose="020B0604020202020204" pitchFamily="34" charset="0"/>
              <a:buChar char="•"/>
            </a:pPr>
            <a:r>
              <a:rPr lang="vi-VN" b="1" dirty="0"/>
              <a:t>[SWS_Lin_00018]</a:t>
            </a:r>
            <a:r>
              <a:rPr lang="vi-VN" dirty="0"/>
              <a:t> ⌈ Driver LIN phải có khả năng gửi cả tiêu đề và phản hồi LIN. ⌋</a:t>
            </a:r>
          </a:p>
          <a:p>
            <a:pPr>
              <a:buFont typeface="Arial" panose="020B0604020202020204" pitchFamily="34" charset="0"/>
              <a:buChar char="•"/>
            </a:pPr>
            <a:r>
              <a:rPr lang="vi-VN" b="1" dirty="0"/>
              <a:t>[SWS_Lin_00021]</a:t>
            </a:r>
            <a:r>
              <a:rPr lang="vi-VN" dirty="0"/>
              <a:t> ⌈ Driver LIN phải hủy bỏ việc truyền khung hiện tại nếu một yêu cầu truyền khung mới được gửi bởi giao diện LIN (xem Lin_SendFrame), ngay cả khi một quá trình truyền vẫn đang diễn ra hoặc đã hoàn thành không thành công. ⌋</a:t>
            </a:r>
          </a:p>
          <a:p>
            <a:pPr>
              <a:buFont typeface="Arial" panose="020B0604020202020204" pitchFamily="34" charset="0"/>
              <a:buChar char="•"/>
            </a:pPr>
            <a:r>
              <a:rPr lang="vi-VN" b="1" dirty="0"/>
              <a:t>[SWS_Lin_00022]</a:t>
            </a:r>
            <a:r>
              <a:rPr lang="vi-VN" dirty="0"/>
              <a:t> ⌈ Hàm Lin_GetStatus phải trả về trạng thái của yêu cầu truyền khung hiện tại cho kênh. ⌋</a:t>
            </a:r>
          </a:p>
          <a:p>
            <a:pPr>
              <a:buFont typeface="Arial" panose="020B0604020202020204" pitchFamily="34" charset="0"/>
              <a:buChar char="•"/>
            </a:pPr>
            <a:r>
              <a:rPr lang="vi-VN" b="1" dirty="0"/>
              <a:t>[SWS_Lin_00024]</a:t>
            </a:r>
            <a:r>
              <a:rPr lang="vi-VN" dirty="0"/>
              <a:t> ⌈ Driver LIN phải cung cấp dữ liệu nhận được cho module giao diện LIN. Sau khi nhận thành công một khung LIN hoàn chỉnh, dữ liệu nhận được phải được chuẩn bị cho cuộc gọi hàm của giao diện LIN (xem Lin_GetStatus). ⌋</a:t>
            </a:r>
          </a:p>
          <a:p>
            <a:pPr>
              <a:buFont typeface="Arial" panose="020B0604020202020204" pitchFamily="34" charset="0"/>
              <a:buChar char="•"/>
            </a:pPr>
            <a:r>
              <a:rPr lang="vi-VN" b="1" dirty="0"/>
              <a:t>[SWS_Lin_00025]</a:t>
            </a:r>
            <a:r>
              <a:rPr lang="vi-VN" dirty="0"/>
              <a:t> ⌈ Driver LIN phải gửi dữ liệu phản hồi như đã được cung cấp bởi module giao diện LIN (xem Lin_SendFrame). ⌋</a:t>
            </a:r>
          </a:p>
        </p:txBody>
      </p:sp>
    </p:spTree>
    <p:extLst>
      <p:ext uri="{BB962C8B-B14F-4D97-AF65-F5344CB8AC3E}">
        <p14:creationId xmlns:p14="http://schemas.microsoft.com/office/powerpoint/2010/main" val="3551810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E2EB7-ADB7-7DF3-4A8C-571F984AC69F}"/>
              </a:ext>
            </a:extLst>
          </p:cNvPr>
          <p:cNvSpPr txBox="1"/>
          <p:nvPr/>
        </p:nvSpPr>
        <p:spPr>
          <a:xfrm>
            <a:off x="408008" y="446414"/>
            <a:ext cx="12138949" cy="6740307"/>
          </a:xfrm>
          <a:prstGeom prst="rect">
            <a:avLst/>
          </a:prstGeom>
          <a:noFill/>
        </p:spPr>
        <p:txBody>
          <a:bodyPr wrap="square">
            <a:spAutoFit/>
          </a:bodyPr>
          <a:lstStyle/>
          <a:p>
            <a:r>
              <a:rPr lang="vi-VN" b="1" dirty="0"/>
              <a:t>[SWS_Lin_00016]</a:t>
            </a:r>
          </a:p>
          <a:p>
            <a:r>
              <a:rPr lang="vi-VN" b="1" dirty="0"/>
              <a:t>Yêu cầu:</a:t>
            </a:r>
            <a:r>
              <a:rPr lang="vi-VN" dirty="0"/>
              <a:t> Driver LIN phải hiểu định danh được cung cấp như là PID. Định danh này sau đó sẽ được truyền nguyên vẹn trong tiêu đề LIN.</a:t>
            </a:r>
          </a:p>
          <a:p>
            <a:r>
              <a:rPr lang="vi-VN" b="1" dirty="0"/>
              <a:t>Giải thích:</a:t>
            </a:r>
            <a:r>
              <a:rPr lang="vi-VN" dirty="0"/>
              <a:t> Khi nút master LIN nhận một mã định danh (PID), nó phải xác định chính xác mã đó để đảm bảo việc truyền thông điệp chính xác. Mã PID này sẽ được đưa vào tiêu đề của khung dữ liệu LIN để các nút khác (slave) có thể nhận diện và xử lý thông điệp.</a:t>
            </a:r>
          </a:p>
          <a:p>
            <a:r>
              <a:rPr lang="vi-VN" b="1" dirty="0"/>
              <a:t>[SWS_Lin_00017]</a:t>
            </a:r>
          </a:p>
          <a:p>
            <a:r>
              <a:rPr lang="vi-VN" b="1" dirty="0"/>
              <a:t>Yêu cầu:</a:t>
            </a:r>
            <a:r>
              <a:rPr lang="vi-VN" dirty="0"/>
              <a:t> Driver LIN phải có khả năng gửi một tiêu đề LIN, bao gồm trường break, trường byte đồng bộ và trường byte định danh được bảo vệ.</a:t>
            </a:r>
          </a:p>
          <a:p>
            <a:r>
              <a:rPr lang="vi-VN" b="1" dirty="0"/>
              <a:t>Giải thích:</a:t>
            </a:r>
            <a:r>
              <a:rPr lang="vi-VN" dirty="0"/>
              <a:t> Tiêu đề LIN cần phải có cấu trúc cụ thể, bao gồm:</a:t>
            </a:r>
          </a:p>
          <a:p>
            <a:pPr>
              <a:buFont typeface="Arial" panose="020B0604020202020204" pitchFamily="34" charset="0"/>
              <a:buChar char="•"/>
            </a:pPr>
            <a:r>
              <a:rPr lang="vi-VN" b="1" dirty="0"/>
              <a:t>Trường break:</a:t>
            </a:r>
            <a:r>
              <a:rPr lang="vi-VN" dirty="0"/>
              <a:t> Dùng để báo hiệu bắt đầu truyền thông điệp.</a:t>
            </a:r>
          </a:p>
          <a:p>
            <a:pPr>
              <a:buFont typeface="Arial" panose="020B0604020202020204" pitchFamily="34" charset="0"/>
              <a:buChar char="•"/>
            </a:pPr>
            <a:r>
              <a:rPr lang="vi-VN" b="1" dirty="0"/>
              <a:t>Trường byte đồng bộ:</a:t>
            </a:r>
            <a:r>
              <a:rPr lang="vi-VN" dirty="0"/>
              <a:t> Giúp các nút nhận đồng bộ hóa với tín hiệu truyền.</a:t>
            </a:r>
          </a:p>
          <a:p>
            <a:pPr>
              <a:buFont typeface="Arial" panose="020B0604020202020204" pitchFamily="34" charset="0"/>
              <a:buChar char="•"/>
            </a:pPr>
            <a:r>
              <a:rPr lang="vi-VN" b="1" dirty="0"/>
              <a:t>Trường byte định danh:</a:t>
            </a:r>
            <a:r>
              <a:rPr lang="vi-VN" dirty="0"/>
              <a:t> Chứa thông tin PID, cho biết loại thông điệp đang được gửi.</a:t>
            </a:r>
          </a:p>
          <a:p>
            <a:r>
              <a:rPr lang="vi-VN" b="1" dirty="0"/>
              <a:t>[SWS_Lin_00018]</a:t>
            </a:r>
          </a:p>
          <a:p>
            <a:r>
              <a:rPr lang="vi-VN" b="1" dirty="0"/>
              <a:t>Yêu cầu:</a:t>
            </a:r>
            <a:r>
              <a:rPr lang="vi-VN" dirty="0"/>
              <a:t> Driver LIN phải có khả năng gửi cả tiêu đề và phản hồi LIN.</a:t>
            </a:r>
          </a:p>
          <a:p>
            <a:r>
              <a:rPr lang="vi-VN" b="1" dirty="0"/>
              <a:t>Giải thích:</a:t>
            </a:r>
            <a:r>
              <a:rPr lang="vi-VN" dirty="0"/>
              <a:t> Sau khi gửi tiêu đề, nút master cũng cần phải gửi phản hồi (nếu cần), điều này đảm bảo quá trình giao tiếp diễn ra liên tục và chính xác giữa các nút.</a:t>
            </a:r>
          </a:p>
          <a:p>
            <a:r>
              <a:rPr lang="vi-VN" b="1" dirty="0"/>
              <a:t>[SWS_Lin_00021]</a:t>
            </a:r>
          </a:p>
          <a:p>
            <a:r>
              <a:rPr lang="vi-VN" b="1" dirty="0"/>
              <a:t>Yêu cầu:</a:t>
            </a:r>
            <a:r>
              <a:rPr lang="vi-VN" dirty="0"/>
              <a:t> Driver LIN phải hủy bỏ việc truyền khung hiện tại nếu một yêu cầu truyền khung mới được gửi bởi giao diện LIN.</a:t>
            </a:r>
          </a:p>
          <a:p>
            <a:r>
              <a:rPr lang="vi-VN" b="1" dirty="0"/>
              <a:t>Giải thích:</a:t>
            </a:r>
            <a:r>
              <a:rPr lang="vi-VN" dirty="0"/>
              <a:t> Nếu nút master nhận được một yêu cầu gửi khung mới trong khi đang thực hiện một quá trình truyền khung khác, nó cần phải hủy bỏ quá trình hiện tại và thực hiện yêu cầu mới. Điều này đảm bảo rằng dữ liệu không bị lẫn lộn và hệ thống hoạt động hiệu quả.</a:t>
            </a:r>
          </a:p>
          <a:p>
            <a:r>
              <a:rPr lang="vi-VN" b="1" dirty="0"/>
              <a:t>[</a:t>
            </a:r>
            <a:endParaRPr lang="vi-VN" dirty="0"/>
          </a:p>
        </p:txBody>
      </p:sp>
    </p:spTree>
    <p:extLst>
      <p:ext uri="{BB962C8B-B14F-4D97-AF65-F5344CB8AC3E}">
        <p14:creationId xmlns:p14="http://schemas.microsoft.com/office/powerpoint/2010/main" val="1850889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3BBC7-220D-DF80-FA6D-0461300EDBE4}"/>
              </a:ext>
            </a:extLst>
          </p:cNvPr>
          <p:cNvSpPr txBox="1"/>
          <p:nvPr/>
        </p:nvSpPr>
        <p:spPr>
          <a:xfrm>
            <a:off x="1122745" y="571027"/>
            <a:ext cx="8967486" cy="5355312"/>
          </a:xfrm>
          <a:prstGeom prst="rect">
            <a:avLst/>
          </a:prstGeom>
          <a:noFill/>
        </p:spPr>
        <p:txBody>
          <a:bodyPr wrap="square">
            <a:spAutoFit/>
          </a:bodyPr>
          <a:lstStyle/>
          <a:p>
            <a:r>
              <a:rPr lang="vi-VN" b="1" dirty="0"/>
              <a:t>SWS_Lin_00022]</a:t>
            </a:r>
          </a:p>
          <a:p>
            <a:r>
              <a:rPr lang="vi-VN" b="1" dirty="0"/>
              <a:t>Yêu cầu:</a:t>
            </a:r>
            <a:r>
              <a:rPr lang="vi-VN" dirty="0"/>
              <a:t> Hàm Lin_GetStatus phải trả về trạng thái của yêu cầu truyền khung hiện tại cho kênh.</a:t>
            </a:r>
          </a:p>
          <a:p>
            <a:r>
              <a:rPr lang="vi-VN" b="1" dirty="0"/>
              <a:t>Giải thích:</a:t>
            </a:r>
            <a:r>
              <a:rPr lang="vi-VN" dirty="0"/>
              <a:t> Hàm này cho phép nút master kiểm tra trạng thái của việc truyền khung, giúp xác định xem quá trình có thành công hay không. Thông tin này rất hữu ích để xử lý lỗi hoặc quyết định các bước tiếp theo trong giao tiếp.</a:t>
            </a:r>
          </a:p>
          <a:p>
            <a:r>
              <a:rPr lang="vi-VN" b="1" dirty="0"/>
              <a:t>[SWS_Lin_00024]</a:t>
            </a:r>
          </a:p>
          <a:p>
            <a:r>
              <a:rPr lang="vi-VN" b="1" dirty="0"/>
              <a:t>Yêu cầu:</a:t>
            </a:r>
            <a:r>
              <a:rPr lang="vi-VN" dirty="0"/>
              <a:t> Driver LIN phải cung cấp dữ liệu nhận được cho module giao diện LIN.</a:t>
            </a:r>
          </a:p>
          <a:p>
            <a:r>
              <a:rPr lang="vi-VN" b="1" dirty="0"/>
              <a:t>Giải thích:</a:t>
            </a:r>
            <a:r>
              <a:rPr lang="vi-VN" dirty="0"/>
              <a:t> Sau khi nhận một khung LIN hoàn chỉnh, driver phải chuẩn bị dữ liệu để gửi đến module giao diện LIN, cho phép module này xử lý và sử dụng thông tin nhận được.</a:t>
            </a:r>
          </a:p>
          <a:p>
            <a:r>
              <a:rPr lang="vi-VN" b="1" dirty="0"/>
              <a:t>[SWS_Lin_00025]</a:t>
            </a:r>
          </a:p>
          <a:p>
            <a:r>
              <a:rPr lang="vi-VN" b="1" dirty="0"/>
              <a:t>Yêu cầu:</a:t>
            </a:r>
            <a:r>
              <a:rPr lang="vi-VN" dirty="0"/>
              <a:t> Driver LIN phải gửi dữ liệu phản hồi như đã được cung cấp bởi module giao diện LIN.</a:t>
            </a:r>
          </a:p>
          <a:p>
            <a:r>
              <a:rPr lang="vi-VN" b="1" dirty="0"/>
              <a:t>Giải thích:</a:t>
            </a:r>
            <a:r>
              <a:rPr lang="vi-VN" dirty="0"/>
              <a:t> Dữ liệu phản hồi từ nút master cần được gửi theo cách mà module giao diện đã chỉ định, đảm bảo rằng thông tin chính xác được truyền đi và xử lý một cách hiệu quả trong mạng LIN.</a:t>
            </a:r>
          </a:p>
          <a:p>
            <a:r>
              <a:rPr lang="vi-VN" dirty="0"/>
              <a:t>Những yêu cầu này đảm bảo rằng driver LIN hoạt động đúng chức năng và đáp ứng yêu cầu của các ứng dụng sử dụng hệ thống LIN.</a:t>
            </a:r>
          </a:p>
        </p:txBody>
      </p:sp>
    </p:spTree>
    <p:extLst>
      <p:ext uri="{BB962C8B-B14F-4D97-AF65-F5344CB8AC3E}">
        <p14:creationId xmlns:p14="http://schemas.microsoft.com/office/powerpoint/2010/main" val="3678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B5DBD8-5370-D538-7AB1-58971EE6589D}"/>
              </a:ext>
            </a:extLst>
          </p:cNvPr>
          <p:cNvGraphicFramePr>
            <a:graphicFrameLocks noGrp="1"/>
          </p:cNvGraphicFramePr>
          <p:nvPr>
            <p:extLst>
              <p:ext uri="{D42A27DB-BD31-4B8C-83A1-F6EECF244321}">
                <p14:modId xmlns:p14="http://schemas.microsoft.com/office/powerpoint/2010/main" val="2939198521"/>
              </p:ext>
            </p:extLst>
          </p:nvPr>
        </p:nvGraphicFramePr>
        <p:xfrm>
          <a:off x="599767" y="829834"/>
          <a:ext cx="8388791" cy="6564116"/>
        </p:xfrm>
        <a:graphic>
          <a:graphicData uri="http://schemas.openxmlformats.org/drawingml/2006/table">
            <a:tbl>
              <a:tblPr/>
              <a:tblGrid>
                <a:gridCol w="3579294">
                  <a:extLst>
                    <a:ext uri="{9D8B030D-6E8A-4147-A177-3AD203B41FA5}">
                      <a16:colId xmlns:a16="http://schemas.microsoft.com/office/drawing/2014/main" val="2146311017"/>
                    </a:ext>
                  </a:extLst>
                </a:gridCol>
                <a:gridCol w="4809497">
                  <a:extLst>
                    <a:ext uri="{9D8B030D-6E8A-4147-A177-3AD203B41FA5}">
                      <a16:colId xmlns:a16="http://schemas.microsoft.com/office/drawing/2014/main" val="3050574473"/>
                    </a:ext>
                  </a:extLst>
                </a:gridCol>
              </a:tblGrid>
              <a:tr h="134086">
                <a:tc>
                  <a:txBody>
                    <a:bodyPr/>
                    <a:lstStyle/>
                    <a:p>
                      <a:r>
                        <a:rPr lang="en-US" sz="1200" b="1" i="1">
                          <a:solidFill>
                            <a:srgbClr val="000000"/>
                          </a:solidFill>
                          <a:effectLst/>
                          <a:latin typeface="Arial" panose="020B0604020202020204" pitchFamily="34" charset="0"/>
                        </a:rPr>
                        <a:t>Acronym: </a:t>
                      </a:r>
                      <a:endParaRPr lang="en-US" sz="1200">
                        <a:effectLst/>
                      </a:endParaRPr>
                    </a:p>
                  </a:txBody>
                  <a:tcPr marL="40228" marR="40228" marT="20114" marB="20114" anchor="ctr">
                    <a:lnL>
                      <a:noFill/>
                    </a:lnL>
                    <a:lnR>
                      <a:noFill/>
                    </a:lnR>
                    <a:lnT>
                      <a:noFill/>
                    </a:lnT>
                    <a:lnB>
                      <a:noFill/>
                    </a:lnB>
                    <a:noFill/>
                  </a:tcPr>
                </a:tc>
                <a:tc>
                  <a:txBody>
                    <a:bodyPr/>
                    <a:lstStyle/>
                    <a:p>
                      <a:r>
                        <a:rPr lang="en-US" sz="1200" b="1" i="1">
                          <a:solidFill>
                            <a:srgbClr val="000000"/>
                          </a:solidFill>
                          <a:effectLst/>
                          <a:latin typeface="Arial" panose="020B0604020202020204" pitchFamily="34" charset="0"/>
                        </a:rPr>
                        <a:t>Description:</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609945534"/>
                  </a:ext>
                </a:extLst>
              </a:tr>
              <a:tr h="200761">
                <a:tc>
                  <a:txBody>
                    <a:bodyPr/>
                    <a:lstStyle/>
                    <a:p>
                      <a:r>
                        <a:rPr lang="en-US" sz="1200" b="0" i="0">
                          <a:solidFill>
                            <a:srgbClr val="000000"/>
                          </a:solidFill>
                          <a:effectLst/>
                          <a:latin typeface="Arial" panose="020B0604020202020204" pitchFamily="34" charset="0"/>
                        </a:rPr>
                        <a:t>AUTOSAR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Automotive Open System Architecture</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071000621"/>
                  </a:ext>
                </a:extLst>
              </a:tr>
              <a:tr h="123545">
                <a:tc>
                  <a:txBody>
                    <a:bodyPr/>
                    <a:lstStyle/>
                    <a:p>
                      <a:r>
                        <a:rPr lang="en-US" sz="1200" b="0" i="0">
                          <a:solidFill>
                            <a:srgbClr val="000000"/>
                          </a:solidFill>
                          <a:effectLst/>
                          <a:latin typeface="Arial" panose="020B0604020202020204" pitchFamily="34" charset="0"/>
                        </a:rPr>
                        <a:t>COM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Communication</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765747875"/>
                  </a:ext>
                </a:extLst>
              </a:tr>
              <a:tr h="123545">
                <a:tc>
                  <a:txBody>
                    <a:bodyPr/>
                    <a:lstStyle/>
                    <a:p>
                      <a:r>
                        <a:rPr lang="en-US" sz="1200" b="0" i="0">
                          <a:solidFill>
                            <a:srgbClr val="000000"/>
                          </a:solidFill>
                          <a:effectLst/>
                          <a:latin typeface="Arial" panose="020B0604020202020204" pitchFamily="34" charset="0"/>
                        </a:rPr>
                        <a:t>ECU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Electronic Control Unit</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137131354"/>
                  </a:ext>
                </a:extLst>
              </a:tr>
              <a:tr h="116535">
                <a:tc>
                  <a:txBody>
                    <a:bodyPr/>
                    <a:lstStyle/>
                    <a:p>
                      <a:r>
                        <a:rPr lang="en-US" sz="1200" b="0" i="0">
                          <a:solidFill>
                            <a:srgbClr val="000000"/>
                          </a:solidFill>
                          <a:effectLst/>
                          <a:latin typeface="Arial" panose="020B0604020202020204" pitchFamily="34" charset="0"/>
                        </a:rPr>
                        <a:t>EcuM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ECU Manager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347854950"/>
                  </a:ext>
                </a:extLst>
              </a:tr>
              <a:tr h="200761">
                <a:tc>
                  <a:txBody>
                    <a:bodyPr/>
                    <a:lstStyle/>
                    <a:p>
                      <a:r>
                        <a:rPr lang="en-US" sz="1200" b="0" i="0">
                          <a:solidFill>
                            <a:srgbClr val="000000"/>
                          </a:solidFill>
                          <a:effectLst/>
                          <a:latin typeface="Arial" panose="020B0604020202020204" pitchFamily="34" charset="0"/>
                        </a:rPr>
                        <a:t>DEM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Diagnostic Event Manager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81473703"/>
                  </a:ext>
                </a:extLst>
              </a:tr>
              <a:tr h="123545">
                <a:tc>
                  <a:txBody>
                    <a:bodyPr/>
                    <a:lstStyle/>
                    <a:p>
                      <a:r>
                        <a:rPr lang="en-US" sz="1200" b="0" i="0">
                          <a:solidFill>
                            <a:srgbClr val="000000"/>
                          </a:solidFill>
                          <a:effectLst/>
                          <a:latin typeface="Arial" panose="020B0604020202020204" pitchFamily="34" charset="0"/>
                        </a:rPr>
                        <a:t>DET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Default Error Tracer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44934634"/>
                  </a:ext>
                </a:extLst>
              </a:tr>
              <a:tr h="200761">
                <a:tc>
                  <a:txBody>
                    <a:bodyPr/>
                    <a:lstStyle/>
                    <a:p>
                      <a:r>
                        <a:rPr lang="en-US" sz="1200" b="0" i="0">
                          <a:solidFill>
                            <a:srgbClr val="000000"/>
                          </a:solidFill>
                          <a:effectLst/>
                          <a:latin typeface="Arial" panose="020B0604020202020204" pitchFamily="34" charset="0"/>
                        </a:rPr>
                        <a:t>ISR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Interrupt Service Routine</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87702561"/>
                  </a:ext>
                </a:extLst>
              </a:tr>
              <a:tr h="277977">
                <a:tc>
                  <a:txBody>
                    <a:bodyPr/>
                    <a:lstStyle/>
                    <a:p>
                      <a:r>
                        <a:rPr lang="en-US" sz="1200" b="0" i="0">
                          <a:solidFill>
                            <a:srgbClr val="000000"/>
                          </a:solidFill>
                          <a:effectLst/>
                          <a:latin typeface="Arial" panose="020B0604020202020204" pitchFamily="34" charset="0"/>
                        </a:rPr>
                        <a:t>LIN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Local Interconnect Network (as defined by [16])</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385260235"/>
                  </a:ext>
                </a:extLst>
              </a:tr>
              <a:tr h="200761">
                <a:tc>
                  <a:txBody>
                    <a:bodyPr/>
                    <a:lstStyle/>
                    <a:p>
                      <a:r>
                        <a:rPr lang="en-US" sz="1200" b="0" i="0">
                          <a:solidFill>
                            <a:srgbClr val="000000"/>
                          </a:solidFill>
                          <a:effectLst/>
                          <a:latin typeface="Arial" panose="020B0604020202020204" pitchFamily="34" charset="0"/>
                        </a:rPr>
                        <a:t>MCAL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MicroController Abstraction Layer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329275893"/>
                  </a:ext>
                </a:extLst>
              </a:tr>
              <a:tr h="123545">
                <a:tc>
                  <a:txBody>
                    <a:bodyPr/>
                    <a:lstStyle/>
                    <a:p>
                      <a:r>
                        <a:rPr lang="en-US" sz="1200" b="0" i="0">
                          <a:solidFill>
                            <a:srgbClr val="000000"/>
                          </a:solidFill>
                          <a:effectLst/>
                          <a:latin typeface="Arial" panose="020B0604020202020204" pitchFamily="34" charset="0"/>
                        </a:rPr>
                        <a:t>MCU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Micro Controller Unit</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349633757"/>
                  </a:ext>
                </a:extLst>
              </a:tr>
              <a:tr h="123545">
                <a:tc>
                  <a:txBody>
                    <a:bodyPr/>
                    <a:lstStyle/>
                    <a:p>
                      <a:r>
                        <a:rPr lang="en-US" sz="1200" b="0" i="0">
                          <a:solidFill>
                            <a:srgbClr val="000000"/>
                          </a:solidFill>
                          <a:effectLst/>
                          <a:latin typeface="Arial" panose="020B0604020202020204" pitchFamily="34" charset="0"/>
                        </a:rPr>
                        <a:t>OS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Operating System</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790614397"/>
                  </a:ext>
                </a:extLst>
              </a:tr>
              <a:tr h="355191">
                <a:tc>
                  <a:txBody>
                    <a:bodyPr/>
                    <a:lstStyle/>
                    <a:p>
                      <a:r>
                        <a:rPr lang="en-US" sz="1200" b="0" i="0">
                          <a:solidFill>
                            <a:srgbClr val="000000"/>
                          </a:solidFill>
                          <a:effectLst/>
                          <a:latin typeface="Arial" panose="020B0604020202020204" pitchFamily="34" charset="0"/>
                        </a:rPr>
                        <a:t>PDU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Protocol Data Unit. Consists of Identifier, data length and Data (SDU)</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661305520"/>
                  </a:ext>
                </a:extLst>
              </a:tr>
              <a:tr h="200761">
                <a:tc>
                  <a:txBody>
                    <a:bodyPr/>
                    <a:lstStyle/>
                    <a:p>
                      <a:r>
                        <a:rPr lang="en-US" sz="1200" b="0" i="0">
                          <a:solidFill>
                            <a:srgbClr val="000000"/>
                          </a:solidFill>
                          <a:effectLst/>
                          <a:latin typeface="Arial" panose="020B0604020202020204" pitchFamily="34" charset="0"/>
                        </a:rPr>
                        <a:t>PID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Protected ID (as defined by [16])</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4165964088"/>
                  </a:ext>
                </a:extLst>
              </a:tr>
              <a:tr h="123545">
                <a:tc>
                  <a:txBody>
                    <a:bodyPr/>
                    <a:lstStyle/>
                    <a:p>
                      <a:r>
                        <a:rPr lang="en-US" sz="1200" b="0" i="0">
                          <a:solidFill>
                            <a:srgbClr val="000000"/>
                          </a:solidFill>
                          <a:effectLst/>
                          <a:latin typeface="Arial" panose="020B0604020202020204" pitchFamily="34" charset="0"/>
                        </a:rPr>
                        <a:t>PLL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Phase-Locked Loop</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238112295"/>
                  </a:ext>
                </a:extLst>
              </a:tr>
              <a:tr h="243510">
                <a:tc>
                  <a:txBody>
                    <a:bodyPr/>
                    <a:lstStyle/>
                    <a:p>
                      <a:r>
                        <a:rPr lang="en-US" sz="1200" b="0" i="0">
                          <a:solidFill>
                            <a:srgbClr val="000000"/>
                          </a:solidFill>
                          <a:effectLst/>
                          <a:latin typeface="Arial" panose="020B0604020202020204" pitchFamily="34" charset="0"/>
                        </a:rPr>
                        <a:t>RAM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Random Access Memory</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766972168"/>
                  </a:ext>
                </a:extLst>
              </a:tr>
              <a:tr h="123545">
                <a:tc>
                  <a:txBody>
                    <a:bodyPr/>
                    <a:lstStyle/>
                    <a:p>
                      <a:r>
                        <a:rPr lang="en-US" sz="1200" b="0" i="0">
                          <a:solidFill>
                            <a:srgbClr val="000000"/>
                          </a:solidFill>
                          <a:effectLst/>
                          <a:latin typeface="Arial" panose="020B0604020202020204" pitchFamily="34" charset="0"/>
                        </a:rPr>
                        <a:t>RX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Reception</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574740960"/>
                  </a:ext>
                </a:extLst>
              </a:tr>
              <a:tr h="200761">
                <a:tc>
                  <a:txBody>
                    <a:bodyPr/>
                    <a:lstStyle/>
                    <a:p>
                      <a:r>
                        <a:rPr lang="en-US" sz="1200" b="0" i="0">
                          <a:solidFill>
                            <a:srgbClr val="000000"/>
                          </a:solidFill>
                          <a:effectLst/>
                          <a:latin typeface="Arial" panose="020B0604020202020204" pitchFamily="34" charset="0"/>
                        </a:rPr>
                        <a:t>SCI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Serial Communication Interface</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450449634"/>
                  </a:ext>
                </a:extLst>
              </a:tr>
              <a:tr h="277977">
                <a:tc>
                  <a:txBody>
                    <a:bodyPr/>
                    <a:lstStyle/>
                    <a:p>
                      <a:r>
                        <a:rPr lang="en-US" sz="1200" b="0" i="0">
                          <a:solidFill>
                            <a:srgbClr val="000000"/>
                          </a:solidFill>
                          <a:effectLst/>
                          <a:latin typeface="Arial" panose="020B0604020202020204" pitchFamily="34" charset="0"/>
                        </a:rPr>
                        <a:t>SDU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Service Data Unit. Data that is transported inside the PDU</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4043768450"/>
                  </a:ext>
                </a:extLst>
              </a:tr>
              <a:tr h="200761">
                <a:tc>
                  <a:txBody>
                    <a:bodyPr/>
                    <a:lstStyle/>
                    <a:p>
                      <a:r>
                        <a:rPr lang="en-US" sz="1200" b="0" i="0">
                          <a:solidFill>
                            <a:srgbClr val="000000"/>
                          </a:solidFill>
                          <a:effectLst/>
                          <a:latin typeface="Arial" panose="020B0604020202020204" pitchFamily="34" charset="0"/>
                        </a:rPr>
                        <a:t>SFR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Special Function Register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458470701"/>
                  </a:ext>
                </a:extLst>
              </a:tr>
              <a:tr h="200761">
                <a:tc>
                  <a:txBody>
                    <a:bodyPr/>
                    <a:lstStyle/>
                    <a:p>
                      <a:r>
                        <a:rPr lang="en-US" sz="1200" b="0" i="0">
                          <a:solidFill>
                            <a:srgbClr val="000000"/>
                          </a:solidFill>
                          <a:effectLst/>
                          <a:latin typeface="Arial" panose="020B0604020202020204" pitchFamily="34" charset="0"/>
                        </a:rPr>
                        <a:t>SPAL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Standard Peripheral Abstraction Layer</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94800838"/>
                  </a:ext>
                </a:extLst>
              </a:tr>
              <a:tr h="200761">
                <a:tc>
                  <a:txBody>
                    <a:bodyPr/>
                    <a:lstStyle/>
                    <a:p>
                      <a:r>
                        <a:rPr lang="en-US" sz="1200" b="0" i="0">
                          <a:solidFill>
                            <a:srgbClr val="000000"/>
                          </a:solidFill>
                          <a:effectLst/>
                          <a:latin typeface="Arial" panose="020B0604020202020204" pitchFamily="34" charset="0"/>
                        </a:rPr>
                        <a:t>SRS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Software Requirement Specification</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1426677951"/>
                  </a:ext>
                </a:extLst>
              </a:tr>
              <a:tr h="123545">
                <a:tc>
                  <a:txBody>
                    <a:bodyPr/>
                    <a:lstStyle/>
                    <a:p>
                      <a:r>
                        <a:rPr lang="en-US" sz="1200" b="0" i="0">
                          <a:solidFill>
                            <a:srgbClr val="000000"/>
                          </a:solidFill>
                          <a:effectLst/>
                          <a:latin typeface="Arial" panose="020B0604020202020204" pitchFamily="34" charset="0"/>
                        </a:rPr>
                        <a:t>SW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Software</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191737794"/>
                  </a:ext>
                </a:extLst>
              </a:tr>
              <a:tr h="123545">
                <a:tc>
                  <a:txBody>
                    <a:bodyPr/>
                    <a:lstStyle/>
                    <a:p>
                      <a:r>
                        <a:rPr lang="en-US" sz="1200" b="0" i="0">
                          <a:solidFill>
                            <a:srgbClr val="000000"/>
                          </a:solidFill>
                          <a:effectLst/>
                          <a:latin typeface="Arial" panose="020B0604020202020204" pitchFamily="34" charset="0"/>
                        </a:rPr>
                        <a:t>SWS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Software Specification</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567053757"/>
                  </a:ext>
                </a:extLst>
              </a:tr>
              <a:tr h="123545">
                <a:tc>
                  <a:txBody>
                    <a:bodyPr/>
                    <a:lstStyle/>
                    <a:p>
                      <a:r>
                        <a:rPr lang="en-US" sz="1200" b="0" i="0">
                          <a:solidFill>
                            <a:srgbClr val="000000"/>
                          </a:solidFill>
                          <a:effectLst/>
                          <a:latin typeface="Arial" panose="020B0604020202020204" pitchFamily="34" charset="0"/>
                        </a:rPr>
                        <a:t>TP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Transport Layer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614434642"/>
                  </a:ext>
                </a:extLst>
              </a:tr>
              <a:tr h="123545">
                <a:tc>
                  <a:txBody>
                    <a:bodyPr/>
                    <a:lstStyle/>
                    <a:p>
                      <a:r>
                        <a:rPr lang="en-US" sz="1200" b="0" i="0">
                          <a:solidFill>
                            <a:srgbClr val="000000"/>
                          </a:solidFill>
                          <a:effectLst/>
                          <a:latin typeface="Arial" panose="020B0604020202020204" pitchFamily="34" charset="0"/>
                        </a:rPr>
                        <a:t>TX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Transmission</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2704161471"/>
                  </a:ext>
                </a:extLst>
              </a:tr>
              <a:tr h="277977">
                <a:tc>
                  <a:txBody>
                    <a:bodyPr/>
                    <a:lstStyle/>
                    <a:p>
                      <a:r>
                        <a:rPr lang="en-US" sz="1200" b="0" i="0">
                          <a:solidFill>
                            <a:srgbClr val="000000"/>
                          </a:solidFill>
                          <a:effectLst/>
                          <a:latin typeface="Arial" panose="020B0604020202020204" pitchFamily="34" charset="0"/>
                        </a:rPr>
                        <a:t>UART </a:t>
                      </a:r>
                      <a:endParaRPr lang="en-US" sz="1200">
                        <a:effectLst/>
                      </a:endParaRPr>
                    </a:p>
                  </a:txBody>
                  <a:tcPr marL="40228" marR="40228" marT="20114" marB="20114" anchor="ctr">
                    <a:lnL>
                      <a:noFill/>
                    </a:lnL>
                    <a:lnR>
                      <a:noFill/>
                    </a:lnR>
                    <a:lnT>
                      <a:noFill/>
                    </a:lnT>
                    <a:lnB>
                      <a:noFill/>
                    </a:lnB>
                    <a:noFill/>
                  </a:tcPr>
                </a:tc>
                <a:tc>
                  <a:txBody>
                    <a:bodyPr/>
                    <a:lstStyle/>
                    <a:p>
                      <a:r>
                        <a:rPr lang="en-US" sz="1200" b="0" i="0">
                          <a:solidFill>
                            <a:srgbClr val="000000"/>
                          </a:solidFill>
                          <a:effectLst/>
                          <a:latin typeface="Arial" panose="020B0604020202020204" pitchFamily="34" charset="0"/>
                        </a:rPr>
                        <a:t>Universal Asynchronous Receiver Transmitter</a:t>
                      </a:r>
                      <a:endParaRPr lang="en-US" sz="120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4085762729"/>
                  </a:ext>
                </a:extLst>
              </a:tr>
              <a:tr h="200761">
                <a:tc>
                  <a:txBody>
                    <a:bodyPr/>
                    <a:lstStyle/>
                    <a:p>
                      <a:r>
                        <a:rPr lang="en-US" sz="1200" b="0" i="0">
                          <a:solidFill>
                            <a:srgbClr val="000000"/>
                          </a:solidFill>
                          <a:effectLst/>
                          <a:latin typeface="Arial" panose="020B0604020202020204" pitchFamily="34" charset="0"/>
                        </a:rPr>
                        <a:t>XML </a:t>
                      </a:r>
                      <a:endParaRPr lang="en-US" sz="1200">
                        <a:effectLst/>
                      </a:endParaRPr>
                    </a:p>
                  </a:txBody>
                  <a:tcPr marL="40228" marR="40228" marT="20114" marB="20114" anchor="ctr">
                    <a:lnL>
                      <a:noFill/>
                    </a:lnL>
                    <a:lnR>
                      <a:noFill/>
                    </a:lnR>
                    <a:lnT>
                      <a:noFill/>
                    </a:lnT>
                    <a:lnB>
                      <a:noFill/>
                    </a:lnB>
                    <a:noFill/>
                  </a:tcPr>
                </a:tc>
                <a:tc>
                  <a:txBody>
                    <a:bodyPr/>
                    <a:lstStyle/>
                    <a:p>
                      <a:r>
                        <a:rPr lang="en-US" sz="1200" b="0" i="0" dirty="0">
                          <a:solidFill>
                            <a:srgbClr val="000000"/>
                          </a:solidFill>
                          <a:effectLst/>
                          <a:latin typeface="Arial" panose="020B0604020202020204" pitchFamily="34" charset="0"/>
                        </a:rPr>
                        <a:t>Extensible Markup Language</a:t>
                      </a:r>
                      <a:endParaRPr lang="en-US" sz="1200" dirty="0">
                        <a:effectLst/>
                      </a:endParaRPr>
                    </a:p>
                  </a:txBody>
                  <a:tcPr marL="40228" marR="40228" marT="20114" marB="20114" anchor="ctr">
                    <a:lnL>
                      <a:noFill/>
                    </a:lnL>
                    <a:lnR>
                      <a:noFill/>
                    </a:lnR>
                    <a:lnT>
                      <a:noFill/>
                    </a:lnT>
                    <a:lnB>
                      <a:noFill/>
                    </a:lnB>
                    <a:noFill/>
                  </a:tcPr>
                </a:tc>
                <a:extLst>
                  <a:ext uri="{0D108BD9-81ED-4DB2-BD59-A6C34878D82A}">
                    <a16:rowId xmlns:a16="http://schemas.microsoft.com/office/drawing/2014/main" val="3275906189"/>
                  </a:ext>
                </a:extLst>
              </a:tr>
            </a:tbl>
          </a:graphicData>
        </a:graphic>
      </p:graphicFrame>
      <p:graphicFrame>
        <p:nvGraphicFramePr>
          <p:cNvPr id="3" name="Table 2">
            <a:extLst>
              <a:ext uri="{FF2B5EF4-FFF2-40B4-BE49-F238E27FC236}">
                <a16:creationId xmlns:a16="http://schemas.microsoft.com/office/drawing/2014/main" id="{2F02493C-632B-FDA2-588E-8C6F344DDC1D}"/>
              </a:ext>
            </a:extLst>
          </p:cNvPr>
          <p:cNvGraphicFramePr>
            <a:graphicFrameLocks noGrp="1"/>
          </p:cNvGraphicFramePr>
          <p:nvPr>
            <p:extLst>
              <p:ext uri="{D42A27DB-BD31-4B8C-83A1-F6EECF244321}">
                <p14:modId xmlns:p14="http://schemas.microsoft.com/office/powerpoint/2010/main" val="1872187648"/>
              </p:ext>
            </p:extLst>
          </p:nvPr>
        </p:nvGraphicFramePr>
        <p:xfrm>
          <a:off x="9112412" y="986038"/>
          <a:ext cx="3048000" cy="502920"/>
        </p:xfrm>
        <a:graphic>
          <a:graphicData uri="http://schemas.openxmlformats.org/drawingml/2006/table">
            <a:tbl>
              <a:tblPr/>
              <a:tblGrid>
                <a:gridCol w="1524000">
                  <a:extLst>
                    <a:ext uri="{9D8B030D-6E8A-4147-A177-3AD203B41FA5}">
                      <a16:colId xmlns:a16="http://schemas.microsoft.com/office/drawing/2014/main" val="1153709458"/>
                    </a:ext>
                  </a:extLst>
                </a:gridCol>
                <a:gridCol w="1524000">
                  <a:extLst>
                    <a:ext uri="{9D8B030D-6E8A-4147-A177-3AD203B41FA5}">
                      <a16:colId xmlns:a16="http://schemas.microsoft.com/office/drawing/2014/main" val="3972311650"/>
                    </a:ext>
                  </a:extLst>
                </a:gridCol>
              </a:tblGrid>
              <a:tr h="0">
                <a:tc>
                  <a:txBody>
                    <a:bodyPr/>
                    <a:lstStyle/>
                    <a:p>
                      <a:r>
                        <a:rPr lang="en-US" sz="1100" b="1" i="1" dirty="0">
                          <a:solidFill>
                            <a:srgbClr val="000000"/>
                          </a:solidFill>
                          <a:effectLst/>
                          <a:latin typeface="Arial" panose="020B0604020202020204" pitchFamily="34" charset="0"/>
                        </a:rPr>
                        <a:t>Abbreviation </a:t>
                      </a:r>
                      <a:endParaRPr lang="en-US" dirty="0">
                        <a:effectLst/>
                      </a:endParaRPr>
                    </a:p>
                  </a:txBody>
                  <a:tcPr anchor="ctr">
                    <a:lnL>
                      <a:noFill/>
                    </a:lnL>
                    <a:lnR>
                      <a:noFill/>
                    </a:lnR>
                    <a:lnT>
                      <a:noFill/>
                    </a:lnT>
                    <a:lnB>
                      <a:noFill/>
                    </a:lnB>
                    <a:noFill/>
                  </a:tcPr>
                </a:tc>
                <a:tc>
                  <a:txBody>
                    <a:bodyPr/>
                    <a:lstStyle/>
                    <a:p>
                      <a:r>
                        <a:rPr lang="en-US" sz="1100" b="1" i="1" dirty="0">
                          <a:solidFill>
                            <a:srgbClr val="000000"/>
                          </a:solidFill>
                          <a:effectLst/>
                          <a:latin typeface="Arial" panose="020B0604020202020204" pitchFamily="34" charset="0"/>
                        </a:rPr>
                        <a:t>Description:</a:t>
                      </a:r>
                      <a:endParaRPr lang="en-US" dirty="0">
                        <a:effectLst/>
                      </a:endParaRPr>
                    </a:p>
                  </a:txBody>
                  <a:tcPr anchor="ctr">
                    <a:lnL>
                      <a:noFill/>
                    </a:lnL>
                    <a:lnR>
                      <a:noFill/>
                    </a:lnR>
                    <a:lnT>
                      <a:noFill/>
                    </a:lnT>
                    <a:lnB>
                      <a:noFill/>
                    </a:lnB>
                    <a:noFill/>
                  </a:tcPr>
                </a:tc>
                <a:extLst>
                  <a:ext uri="{0D108BD9-81ED-4DB2-BD59-A6C34878D82A}">
                    <a16:rowId xmlns:a16="http://schemas.microsoft.com/office/drawing/2014/main" val="584704593"/>
                  </a:ext>
                </a:extLst>
              </a:tr>
              <a:tr h="0">
                <a:tc>
                  <a:txBody>
                    <a:bodyPr/>
                    <a:lstStyle/>
                    <a:p>
                      <a:r>
                        <a:rPr lang="en-US" sz="1000" b="0" i="0">
                          <a:solidFill>
                            <a:srgbClr val="000000"/>
                          </a:solidFill>
                          <a:effectLst/>
                          <a:latin typeface="Arial" panose="020B0604020202020204" pitchFamily="34" charset="0"/>
                        </a:rPr>
                        <a:t>Id </a:t>
                      </a:r>
                      <a:endParaRPr lang="en-US">
                        <a:effectLst/>
                      </a:endParaRPr>
                    </a:p>
                  </a:txBody>
                  <a:tcPr anchor="ctr">
                    <a:lnL>
                      <a:noFill/>
                    </a:lnL>
                    <a:lnR>
                      <a:noFill/>
                    </a:lnR>
                    <a:lnT>
                      <a:noFill/>
                    </a:lnT>
                    <a:lnB>
                      <a:noFill/>
                    </a:lnB>
                    <a:noFill/>
                  </a:tcPr>
                </a:tc>
                <a:tc>
                  <a:txBody>
                    <a:bodyPr/>
                    <a:lstStyle/>
                    <a:p>
                      <a:r>
                        <a:rPr lang="en-US" sz="1000" b="0" i="0" dirty="0">
                          <a:solidFill>
                            <a:srgbClr val="000000"/>
                          </a:solidFill>
                          <a:effectLst/>
                          <a:latin typeface="Arial" panose="020B0604020202020204" pitchFamily="34" charset="0"/>
                        </a:rPr>
                        <a:t>Identifier</a:t>
                      </a:r>
                      <a:endParaRPr lang="en-US" dirty="0">
                        <a:effectLst/>
                      </a:endParaRPr>
                    </a:p>
                  </a:txBody>
                  <a:tcPr anchor="ctr">
                    <a:lnL>
                      <a:noFill/>
                    </a:lnL>
                    <a:lnR>
                      <a:noFill/>
                    </a:lnR>
                    <a:lnT>
                      <a:noFill/>
                    </a:lnT>
                    <a:lnB>
                      <a:noFill/>
                    </a:lnB>
                    <a:noFill/>
                  </a:tcPr>
                </a:tc>
                <a:extLst>
                  <a:ext uri="{0D108BD9-81ED-4DB2-BD59-A6C34878D82A}">
                    <a16:rowId xmlns:a16="http://schemas.microsoft.com/office/drawing/2014/main" val="3512539994"/>
                  </a:ext>
                </a:extLst>
              </a:tr>
            </a:tbl>
          </a:graphicData>
        </a:graphic>
      </p:graphicFrame>
      <p:sp>
        <p:nvSpPr>
          <p:cNvPr id="4" name="Rectangle 1">
            <a:extLst>
              <a:ext uri="{FF2B5EF4-FFF2-40B4-BE49-F238E27FC236}">
                <a16:creationId xmlns:a16="http://schemas.microsoft.com/office/drawing/2014/main" id="{53B55FE3-B930-2805-90EE-81C0EF11D08B}"/>
              </a:ext>
            </a:extLst>
          </p:cNvPr>
          <p:cNvSpPr>
            <a:spLocks noChangeArrowheads="1"/>
          </p:cNvSpPr>
          <p:nvPr/>
        </p:nvSpPr>
        <p:spPr bwMode="auto">
          <a:xfrm>
            <a:off x="351870" y="-152735"/>
            <a:ext cx="11240363"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 Acronyms, abbreviations and glossary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2.1 Acronyms and abbreviations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Acronyms, abbreviations and definitions that have a local scope for the LIN driver and therefore are not contained in the AUTOSAR glossary must appear here.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966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CD0C5-F2FD-C3B9-C36C-AAC1B3CF7ECC}"/>
              </a:ext>
            </a:extLst>
          </p:cNvPr>
          <p:cNvSpPr txBox="1"/>
          <p:nvPr/>
        </p:nvSpPr>
        <p:spPr>
          <a:xfrm>
            <a:off x="824696" y="744243"/>
            <a:ext cx="11004631" cy="3724096"/>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7.4.2.2 LIN Slave specific</a:t>
            </a:r>
          </a:p>
          <a:p>
            <a:r>
              <a:rPr lang="en-US" sz="1800" b="0" i="0" dirty="0">
                <a:solidFill>
                  <a:srgbClr val="000000"/>
                </a:solidFill>
                <a:effectLst/>
                <a:latin typeface="Arial" panose="020B0604020202020204" pitchFamily="34" charset="0"/>
              </a:rPr>
              <a:t>Following requirements are only </a:t>
            </a:r>
            <a:r>
              <a:rPr lang="en-US" sz="1800" b="0" i="0" dirty="0" err="1">
                <a:solidFill>
                  <a:srgbClr val="000000"/>
                </a:solidFill>
                <a:effectLst/>
                <a:latin typeface="Arial" panose="020B0604020202020204" pitchFamily="34" charset="0"/>
              </a:rPr>
              <a:t>appicable</a:t>
            </a:r>
            <a:r>
              <a:rPr lang="en-US" sz="1800" b="0" i="0" dirty="0">
                <a:solidFill>
                  <a:srgbClr val="000000"/>
                </a:solidFill>
                <a:effectLst/>
                <a:latin typeface="Arial" panose="020B0604020202020204" pitchFamily="34" charset="0"/>
              </a:rPr>
              <a:t> for LIN Slave nodes.</a:t>
            </a:r>
          </a:p>
          <a:p>
            <a:r>
              <a:rPr lang="en-US" sz="1800" b="1" i="0" dirty="0">
                <a:solidFill>
                  <a:srgbClr val="000000"/>
                </a:solidFill>
                <a:effectLst/>
                <a:latin typeface="Arial" panose="020B0604020202020204" pitchFamily="34" charset="0"/>
              </a:rPr>
              <a:t>[SWS_Lin_00272]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be able to receive a LIN header at any time in LIN_CH_OPERATIONAL state. The header is composed of the break field, synch byte field, and protected identifier byte field as detailed in [16].</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(SRS_Lin_01578)</a:t>
            </a:r>
          </a:p>
          <a:p>
            <a:r>
              <a:rPr lang="en-US" sz="1800" b="1" i="0" dirty="0">
                <a:solidFill>
                  <a:srgbClr val="000000"/>
                </a:solidFill>
                <a:effectLst/>
                <a:latin typeface="Arial" panose="020B0604020202020204" pitchFamily="34" charset="0"/>
              </a:rPr>
              <a:t>[SWS_Lin_00280]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On LIN header reception, the LIN driver shall call the header indication callback function </a:t>
            </a:r>
            <a:r>
              <a:rPr lang="en-US" sz="1800" b="0" i="0" dirty="0" err="1">
                <a:solidFill>
                  <a:srgbClr val="000000"/>
                </a:solidFill>
                <a:effectLst/>
                <a:latin typeface="Arial" panose="020B0604020202020204" pitchFamily="34" charset="0"/>
              </a:rPr>
              <a:t>LinIf_HeaderIndication</a:t>
            </a:r>
            <a:r>
              <a:rPr lang="en-US" sz="1800" b="0" i="0" dirty="0">
                <a:solidFill>
                  <a:srgbClr val="000000"/>
                </a:solidFill>
                <a:effectLst/>
                <a:latin typeface="Arial" panose="020B0604020202020204" pitchFamily="34" charset="0"/>
              </a:rPr>
              <a:t> with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-&gt;</a:t>
            </a:r>
            <a:r>
              <a:rPr lang="en-US" sz="1800" b="0" i="0" dirty="0" err="1">
                <a:solidFill>
                  <a:srgbClr val="000000"/>
                </a:solidFill>
                <a:effectLst/>
                <a:latin typeface="Arial" panose="020B0604020202020204" pitchFamily="34" charset="0"/>
              </a:rPr>
              <a:t>Pid</a:t>
            </a:r>
            <a:r>
              <a:rPr lang="en-US" sz="1800" b="0" i="0" dirty="0">
                <a:solidFill>
                  <a:srgbClr val="000000"/>
                </a:solidFill>
                <a:effectLst/>
                <a:latin typeface="Arial" panose="020B0604020202020204" pitchFamily="34" charset="0"/>
              </a:rPr>
              <a:t> set to the received PID value and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-&gt;</a:t>
            </a:r>
            <a:r>
              <a:rPr lang="en-US" sz="1800" b="0" i="0" dirty="0" err="1">
                <a:solidFill>
                  <a:srgbClr val="000000"/>
                </a:solidFill>
                <a:effectLst/>
                <a:latin typeface="Arial" panose="020B0604020202020204" pitchFamily="34" charset="0"/>
              </a:rPr>
              <a:t>SduPtr</a:t>
            </a:r>
            <a:r>
              <a:rPr lang="en-US" sz="1800" b="0" i="0" dirty="0">
                <a:solidFill>
                  <a:srgbClr val="000000"/>
                </a:solidFill>
                <a:effectLst/>
                <a:latin typeface="Arial" panose="020B0604020202020204" pitchFamily="34" charset="0"/>
              </a:rPr>
              <a:t> set to the (hardware or shadow) buffer of the LIN driver, to which the slave response shall be written by the upper layer.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0" i="0" dirty="0">
                <a:solidFill>
                  <a:srgbClr val="000000"/>
                </a:solidFill>
                <a:effectLst/>
                <a:latin typeface="Arial" panose="020B0604020202020204" pitchFamily="34" charset="0"/>
              </a:rPr>
              <a:t>Note: If the LIN hardware unit provides the ID (frame identifier without parity bits) instead of the PID, the LIN driver is responsible to calculate the PID from the ID to comply with the callback interface.</a:t>
            </a:r>
            <a:endParaRPr lang="en-US" dirty="0"/>
          </a:p>
          <a:p>
            <a:r>
              <a:rPr lang="en-US" sz="1800" b="0" i="0" dirty="0">
                <a:solidFill>
                  <a:srgbClr val="000000"/>
                </a:solidFill>
                <a:effectLst/>
                <a:latin typeface="Arial" panose="020B0604020202020204" pitchFamily="34" charset="0"/>
              </a:rPr>
              <a:t>Specification of LIN Driver AUTOSAR CP Release 4.4.0</a:t>
            </a:r>
          </a:p>
          <a:p>
            <a:r>
              <a:rPr lang="en-US" sz="800" b="0" i="0" dirty="0">
                <a:solidFill>
                  <a:srgbClr val="000000"/>
                </a:solidFill>
                <a:effectLst/>
                <a:latin typeface="Tahoma" panose="020B0604030504040204" pitchFamily="34" charset="0"/>
              </a:rPr>
              <a:t>29 of 62 Document ID 072: </a:t>
            </a:r>
            <a:r>
              <a:rPr lang="en-US" sz="800" b="0" i="0" dirty="0" err="1">
                <a:solidFill>
                  <a:srgbClr val="000000"/>
                </a:solidFill>
                <a:effectLst/>
                <a:latin typeface="Tahoma" panose="020B0604030504040204" pitchFamily="34" charset="0"/>
              </a:rPr>
              <a:t>AUTOSAR_SWS_LINDriver</a:t>
            </a:r>
            <a:endParaRPr lang="en-US" sz="800" b="0" i="0" dirty="0">
              <a:solidFill>
                <a:srgbClr val="000000"/>
              </a:solidFill>
              <a:effectLst/>
              <a:latin typeface="Tahoma" panose="020B0604030504040204" pitchFamily="34" charset="0"/>
            </a:endParaRPr>
          </a:p>
          <a:p>
            <a:r>
              <a:rPr lang="en-US" sz="1200" b="0" i="0" dirty="0">
                <a:solidFill>
                  <a:srgbClr val="000000"/>
                </a:solidFill>
                <a:effectLst/>
                <a:latin typeface="Arial" panose="020B0604020202020204" pitchFamily="34" charset="0"/>
              </a:rPr>
              <a:t>- AUTOSAR confidential -</a:t>
            </a:r>
          </a:p>
        </p:txBody>
      </p:sp>
    </p:spTree>
    <p:extLst>
      <p:ext uri="{BB962C8B-B14F-4D97-AF65-F5344CB8AC3E}">
        <p14:creationId xmlns:p14="http://schemas.microsoft.com/office/powerpoint/2010/main" val="736063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CE2870-42D5-F82E-930E-20AD3F7E9AAC}"/>
              </a:ext>
            </a:extLst>
          </p:cNvPr>
          <p:cNvSpPr>
            <a:spLocks noChangeArrowheads="1"/>
          </p:cNvSpPr>
          <p:nvPr/>
        </p:nvSpPr>
        <p:spPr bwMode="auto">
          <a:xfrm>
            <a:off x="405115" y="382841"/>
            <a:ext cx="10833904"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[SWS_Lin_00272]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Driver LIN </a:t>
            </a:r>
            <a:r>
              <a:rPr lang="en-US" altLang="en-US" sz="1500" dirty="0" err="1"/>
              <a:t>phải</a:t>
            </a:r>
            <a:r>
              <a:rPr lang="en-US" altLang="en-US" sz="1500" dirty="0"/>
              <a:t> </a:t>
            </a:r>
            <a:r>
              <a:rPr lang="en-US" altLang="en-US" sz="1500" dirty="0" err="1"/>
              <a:t>có</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nhận</a:t>
            </a:r>
            <a:r>
              <a:rPr lang="en-US" altLang="en-US" sz="1500" dirty="0"/>
              <a:t> </a:t>
            </a:r>
            <a:r>
              <a:rPr lang="en-US" altLang="en-US" sz="1500" dirty="0" err="1"/>
              <a:t>một</a:t>
            </a:r>
            <a:r>
              <a:rPr lang="en-US" altLang="en-US" sz="1500" dirty="0"/>
              <a:t> </a:t>
            </a:r>
            <a:r>
              <a:rPr lang="en-US" altLang="en-US" sz="1500" dirty="0" err="1"/>
              <a:t>tiêu</a:t>
            </a:r>
            <a:r>
              <a:rPr lang="en-US" altLang="en-US" sz="1500" dirty="0"/>
              <a:t> </a:t>
            </a:r>
            <a:r>
              <a:rPr lang="en-US" altLang="en-US" sz="1500" dirty="0" err="1"/>
              <a:t>đề</a:t>
            </a:r>
            <a:r>
              <a:rPr lang="en-US" altLang="en-US" sz="1500" dirty="0"/>
              <a:t> LIN </a:t>
            </a:r>
            <a:r>
              <a:rPr lang="en-US" altLang="en-US" sz="1500" dirty="0" err="1"/>
              <a:t>bất</a:t>
            </a:r>
            <a:r>
              <a:rPr lang="en-US" altLang="en-US" sz="1500" dirty="0"/>
              <a:t> </a:t>
            </a:r>
            <a:r>
              <a:rPr lang="en-US" altLang="en-US" sz="1500" dirty="0" err="1"/>
              <a:t>cứ</a:t>
            </a:r>
            <a:r>
              <a:rPr lang="en-US" altLang="en-US" sz="1500" dirty="0"/>
              <a:t> </a:t>
            </a:r>
            <a:r>
              <a:rPr lang="en-US" altLang="en-US" sz="1500" dirty="0" err="1"/>
              <a:t>lúc</a:t>
            </a:r>
            <a:r>
              <a:rPr lang="en-US" altLang="en-US" sz="1500" dirty="0"/>
              <a:t> </a:t>
            </a:r>
            <a:r>
              <a:rPr lang="en-US" altLang="en-US" sz="1500" dirty="0" err="1"/>
              <a:t>nào</a:t>
            </a:r>
            <a:r>
              <a:rPr lang="en-US" altLang="en-US" sz="1500" dirty="0"/>
              <a:t> </a:t>
            </a:r>
            <a:r>
              <a:rPr lang="en-US" altLang="en-US" sz="1500" dirty="0" err="1"/>
              <a:t>trong</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LIN_CH_OPERATIONAL. </a:t>
            </a:r>
            <a:r>
              <a:rPr lang="en-US" altLang="en-US" sz="1500" dirty="0" err="1"/>
              <a:t>Tiêu</a:t>
            </a:r>
            <a:r>
              <a:rPr lang="en-US" altLang="en-US" sz="1500" dirty="0"/>
              <a:t> </a:t>
            </a:r>
            <a:r>
              <a:rPr lang="en-US" altLang="en-US" sz="1500" dirty="0" err="1"/>
              <a:t>đề</a:t>
            </a:r>
            <a:r>
              <a:rPr lang="en-US" altLang="en-US" sz="1500" dirty="0"/>
              <a:t> </a:t>
            </a:r>
            <a:r>
              <a:rPr lang="en-US" altLang="en-US" sz="1500" dirty="0" err="1"/>
              <a:t>này</a:t>
            </a:r>
            <a:r>
              <a:rPr lang="en-US" altLang="en-US" sz="1500" dirty="0"/>
              <a:t> bao </a:t>
            </a:r>
            <a:r>
              <a:rPr lang="en-US" altLang="en-US" sz="1500" dirty="0" err="1"/>
              <a:t>gồm</a:t>
            </a:r>
            <a:r>
              <a:rPr lang="en-US" altLang="en-US" sz="1500" dirty="0"/>
              <a:t> </a:t>
            </a:r>
            <a:r>
              <a:rPr lang="en-US" altLang="en-US" sz="1500" dirty="0" err="1"/>
              <a:t>trường</a:t>
            </a:r>
            <a:r>
              <a:rPr lang="en-US" altLang="en-US" sz="1500" dirty="0"/>
              <a:t> break, </a:t>
            </a:r>
            <a:r>
              <a:rPr lang="en-US" altLang="en-US" sz="1500" dirty="0" err="1"/>
              <a:t>trường</a:t>
            </a:r>
            <a:r>
              <a:rPr lang="en-US" altLang="en-US" sz="1500" dirty="0"/>
              <a:t> byte </a:t>
            </a:r>
            <a:r>
              <a:rPr lang="en-US" altLang="en-US" sz="1500" dirty="0" err="1"/>
              <a:t>đồng</a:t>
            </a:r>
            <a:r>
              <a:rPr lang="en-US" altLang="en-US" sz="1500" dirty="0"/>
              <a:t> </a:t>
            </a:r>
            <a:r>
              <a:rPr lang="en-US" altLang="en-US" sz="1500" dirty="0" err="1"/>
              <a:t>bộ</a:t>
            </a:r>
            <a:r>
              <a:rPr lang="en-US" altLang="en-US" sz="1500" dirty="0"/>
              <a:t> </a:t>
            </a:r>
            <a:r>
              <a:rPr lang="en-US" altLang="en-US" sz="1500" dirty="0" err="1"/>
              <a:t>và</a:t>
            </a:r>
            <a:r>
              <a:rPr lang="en-US" altLang="en-US" sz="1500" dirty="0"/>
              <a:t> </a:t>
            </a:r>
            <a:r>
              <a:rPr lang="en-US" altLang="en-US" sz="1500" dirty="0" err="1"/>
              <a:t>trường</a:t>
            </a:r>
            <a:r>
              <a:rPr lang="en-US" altLang="en-US" sz="1500" dirty="0"/>
              <a:t> byte </a:t>
            </a:r>
            <a:r>
              <a:rPr lang="en-US" altLang="en-US" sz="1500" dirty="0" err="1"/>
              <a:t>định</a:t>
            </a:r>
            <a:r>
              <a:rPr lang="en-US" altLang="en-US" sz="1500" dirty="0"/>
              <a:t> </a:t>
            </a:r>
            <a:r>
              <a:rPr lang="en-US" altLang="en-US" sz="1500" dirty="0" err="1"/>
              <a:t>danh</a:t>
            </a:r>
            <a:r>
              <a:rPr lang="en-US" altLang="en-US" sz="1500" dirty="0"/>
              <a:t> </a:t>
            </a:r>
            <a:r>
              <a:rPr lang="en-US" altLang="en-US" sz="1500" dirty="0" err="1"/>
              <a:t>được</a:t>
            </a:r>
            <a:r>
              <a:rPr lang="en-US" altLang="en-US" sz="1500" dirty="0"/>
              <a:t> </a:t>
            </a:r>
            <a:r>
              <a:rPr lang="en-US" altLang="en-US" sz="1500" dirty="0" err="1"/>
              <a:t>bảo</a:t>
            </a:r>
            <a:r>
              <a:rPr lang="en-US" altLang="en-US" sz="1500" dirty="0"/>
              <a:t> </a:t>
            </a:r>
            <a:r>
              <a:rPr lang="en-US" altLang="en-US" sz="1500" dirty="0" err="1"/>
              <a:t>vệ</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Nút</a:t>
            </a:r>
            <a:r>
              <a:rPr lang="en-US" altLang="en-US" sz="1500" dirty="0"/>
              <a:t> Slave </a:t>
            </a:r>
            <a:r>
              <a:rPr lang="en-US" altLang="en-US" sz="1500" dirty="0" err="1"/>
              <a:t>cần</a:t>
            </a:r>
            <a:r>
              <a:rPr lang="en-US" altLang="en-US" sz="1500" dirty="0"/>
              <a:t> </a:t>
            </a:r>
            <a:r>
              <a:rPr lang="en-US" altLang="en-US" sz="1500" dirty="0" err="1"/>
              <a:t>phải</a:t>
            </a:r>
            <a:r>
              <a:rPr lang="en-US" altLang="en-US" sz="1500" dirty="0"/>
              <a:t> </a:t>
            </a:r>
            <a:r>
              <a:rPr lang="en-US" altLang="en-US" sz="1500" dirty="0" err="1"/>
              <a:t>sẵn</a:t>
            </a:r>
            <a:r>
              <a:rPr lang="en-US" altLang="en-US" sz="1500" dirty="0"/>
              <a:t> </a:t>
            </a:r>
            <a:r>
              <a:rPr lang="en-US" altLang="en-US" sz="1500" dirty="0" err="1"/>
              <a:t>sàng</a:t>
            </a:r>
            <a:r>
              <a:rPr lang="en-US" altLang="en-US" sz="1500" dirty="0"/>
              <a:t> </a:t>
            </a:r>
            <a:r>
              <a:rPr lang="en-US" altLang="en-US" sz="1500" dirty="0" err="1"/>
              <a:t>nhận</a:t>
            </a:r>
            <a:r>
              <a:rPr lang="en-US" altLang="en-US" sz="1500" dirty="0"/>
              <a:t> </a:t>
            </a:r>
            <a:r>
              <a:rPr lang="en-US" altLang="en-US" sz="1500" dirty="0" err="1"/>
              <a:t>tiêu</a:t>
            </a:r>
            <a:r>
              <a:rPr lang="en-US" altLang="en-US" sz="1500" dirty="0"/>
              <a:t> </a:t>
            </a:r>
            <a:r>
              <a:rPr lang="en-US" altLang="en-US" sz="1500" dirty="0" err="1"/>
              <a:t>đề</a:t>
            </a:r>
            <a:r>
              <a:rPr lang="en-US" altLang="en-US" sz="1500" dirty="0"/>
              <a:t> LIN </a:t>
            </a:r>
            <a:r>
              <a:rPr lang="en-US" altLang="en-US" sz="1500" dirty="0" err="1"/>
              <a:t>khi</a:t>
            </a:r>
            <a:r>
              <a:rPr lang="en-US" altLang="en-US" sz="1500" dirty="0"/>
              <a:t> </a:t>
            </a:r>
            <a:r>
              <a:rPr lang="en-US" altLang="en-US" sz="1500" dirty="0" err="1"/>
              <a:t>đang</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Tiêu</a:t>
            </a:r>
            <a:r>
              <a:rPr lang="en-US" altLang="en-US" sz="1500" dirty="0"/>
              <a:t> </a:t>
            </a:r>
            <a:r>
              <a:rPr lang="en-US" altLang="en-US" sz="1500" dirty="0" err="1"/>
              <a:t>đề</a:t>
            </a:r>
            <a:r>
              <a:rPr lang="en-US" altLang="en-US" sz="1500" dirty="0"/>
              <a:t> </a:t>
            </a:r>
            <a:r>
              <a:rPr lang="en-US" altLang="en-US" sz="1500" dirty="0" err="1"/>
              <a:t>này</a:t>
            </a:r>
            <a:r>
              <a:rPr lang="en-US" altLang="en-US" sz="1500" dirty="0"/>
              <a:t> </a:t>
            </a:r>
            <a:r>
              <a:rPr lang="en-US" altLang="en-US" sz="1500" dirty="0" err="1"/>
              <a:t>có</a:t>
            </a:r>
            <a:r>
              <a:rPr lang="en-US" altLang="en-US" sz="1500" dirty="0"/>
              <a:t> </a:t>
            </a:r>
            <a:r>
              <a:rPr lang="en-US" altLang="en-US" sz="1500" dirty="0" err="1"/>
              <a:t>cấu</a:t>
            </a:r>
            <a:r>
              <a:rPr lang="en-US" altLang="en-US" sz="1500" dirty="0"/>
              <a:t> </a:t>
            </a:r>
            <a:r>
              <a:rPr lang="en-US" altLang="en-US" sz="1500" dirty="0" err="1"/>
              <a:t>trúc</a:t>
            </a:r>
            <a:r>
              <a:rPr lang="en-US" altLang="en-US" sz="1500" dirty="0"/>
              <a:t> </a:t>
            </a:r>
            <a:r>
              <a:rPr lang="en-US" altLang="en-US" sz="1500" dirty="0" err="1"/>
              <a:t>cụ</a:t>
            </a:r>
            <a:r>
              <a:rPr lang="en-US" altLang="en-US" sz="1500" dirty="0"/>
              <a:t> </a:t>
            </a:r>
            <a:r>
              <a:rPr lang="en-US" altLang="en-US" sz="1500" dirty="0" err="1"/>
              <a:t>thể</a:t>
            </a:r>
            <a:r>
              <a:rPr lang="en-US" altLang="en-US" sz="1500" dirty="0"/>
              <a:t>, </a:t>
            </a:r>
            <a:r>
              <a:rPr lang="en-US" altLang="en-US" sz="1500" dirty="0" err="1"/>
              <a:t>giống</a:t>
            </a:r>
            <a:r>
              <a:rPr lang="en-US" altLang="en-US" sz="1500" dirty="0"/>
              <a:t> </a:t>
            </a:r>
            <a:r>
              <a:rPr lang="en-US" altLang="en-US" sz="1500" dirty="0" err="1"/>
              <a:t>như</a:t>
            </a:r>
            <a:r>
              <a:rPr lang="en-US" altLang="en-US" sz="1500" dirty="0"/>
              <a:t> </a:t>
            </a:r>
            <a:r>
              <a:rPr lang="en-US" altLang="en-US" sz="1500" dirty="0" err="1"/>
              <a:t>đã</a:t>
            </a:r>
            <a:r>
              <a:rPr lang="en-US" altLang="en-US" sz="1500" dirty="0"/>
              <a:t> </a:t>
            </a:r>
            <a:r>
              <a:rPr lang="en-US" altLang="en-US" sz="1500" dirty="0" err="1"/>
              <a:t>mô</a:t>
            </a:r>
            <a:r>
              <a:rPr lang="en-US" altLang="en-US" sz="1500" dirty="0"/>
              <a:t> </a:t>
            </a:r>
            <a:r>
              <a:rPr lang="en-US" altLang="en-US" sz="1500" dirty="0" err="1"/>
              <a:t>tả</a:t>
            </a:r>
            <a:r>
              <a:rPr lang="en-US" altLang="en-US" sz="1500" dirty="0"/>
              <a:t> </a:t>
            </a:r>
            <a:r>
              <a:rPr lang="en-US" altLang="en-US" sz="1500" dirty="0" err="1"/>
              <a:t>trước</a:t>
            </a:r>
            <a:r>
              <a:rPr lang="en-US" altLang="en-US" sz="1500" dirty="0"/>
              <a:t> </a:t>
            </a:r>
            <a:r>
              <a:rPr lang="en-US" altLang="en-US" sz="1500" dirty="0" err="1"/>
              <a:t>đó</a:t>
            </a:r>
            <a:r>
              <a:rPr lang="en-US" altLang="en-US" sz="1500" dirty="0"/>
              <a:t>, </a:t>
            </a:r>
            <a:r>
              <a:rPr lang="en-US" altLang="en-US" sz="1500" dirty="0" err="1"/>
              <a:t>và</a:t>
            </a:r>
            <a:r>
              <a:rPr lang="en-US" altLang="en-US" sz="1500" dirty="0"/>
              <a:t> </a:t>
            </a:r>
            <a:r>
              <a:rPr lang="en-US" altLang="en-US" sz="1500" dirty="0" err="1"/>
              <a:t>nút</a:t>
            </a:r>
            <a:r>
              <a:rPr lang="en-US" altLang="en-US" sz="1500" dirty="0"/>
              <a:t> Slave </a:t>
            </a:r>
            <a:r>
              <a:rPr lang="en-US" altLang="en-US" sz="1500" dirty="0" err="1"/>
              <a:t>phải</a:t>
            </a:r>
            <a:r>
              <a:rPr lang="en-US" altLang="en-US" sz="1500" dirty="0"/>
              <a:t> </a:t>
            </a:r>
            <a:r>
              <a:rPr lang="en-US" altLang="en-US" sz="1500" dirty="0" err="1"/>
              <a:t>có</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nó</a:t>
            </a:r>
            <a:r>
              <a:rPr lang="en-US" altLang="en-US" sz="1500" dirty="0"/>
              <a:t> </a:t>
            </a:r>
            <a:r>
              <a:rPr lang="en-US" altLang="en-US" sz="1500" dirty="0" err="1"/>
              <a:t>khi</a:t>
            </a:r>
            <a:r>
              <a:rPr lang="en-US" altLang="en-US" sz="1500" dirty="0"/>
              <a:t> </a:t>
            </a:r>
            <a:r>
              <a:rPr lang="en-US" altLang="en-US" sz="1500" dirty="0" err="1"/>
              <a:t>có</a:t>
            </a:r>
            <a:r>
              <a:rPr lang="en-US" altLang="en-US" sz="1500" dirty="0"/>
              <a:t> </a:t>
            </a:r>
            <a:r>
              <a:rPr lang="en-US" altLang="en-US" sz="1500" dirty="0" err="1"/>
              <a:t>bất</a:t>
            </a:r>
            <a:r>
              <a:rPr lang="en-US" altLang="en-US" sz="1500" dirty="0"/>
              <a:t> </a:t>
            </a:r>
            <a:r>
              <a:rPr lang="en-US" altLang="en-US" sz="1500" dirty="0" err="1"/>
              <a:t>kỳ</a:t>
            </a:r>
            <a:r>
              <a:rPr lang="en-US" altLang="en-US" sz="1500" dirty="0"/>
              <a:t> </a:t>
            </a:r>
            <a:r>
              <a:rPr lang="en-US" altLang="en-US" sz="1500" dirty="0" err="1"/>
              <a:t>thông</a:t>
            </a:r>
            <a:r>
              <a:rPr lang="en-US" altLang="en-US" sz="1500" dirty="0"/>
              <a:t> </a:t>
            </a:r>
            <a:r>
              <a:rPr lang="en-US" altLang="en-US" sz="1500" dirty="0" err="1"/>
              <a:t>điệp</a:t>
            </a:r>
            <a:r>
              <a:rPr lang="en-US" altLang="en-US" sz="1500" dirty="0"/>
              <a:t> </a:t>
            </a:r>
            <a:r>
              <a:rPr lang="en-US" altLang="en-US" sz="1500" dirty="0" err="1"/>
              <a:t>nào</a:t>
            </a:r>
            <a:r>
              <a:rPr lang="en-US" altLang="en-US" sz="1500" dirty="0"/>
              <a:t> </a:t>
            </a:r>
            <a:r>
              <a:rPr lang="en-US" altLang="en-US" sz="1500" dirty="0" err="1"/>
              <a:t>đến</a:t>
            </a:r>
            <a:r>
              <a:rPr lang="en-US" altLang="en-US" sz="1500" dirty="0"/>
              <a:t>.</a:t>
            </a:r>
            <a:endParaRPr lang="vi-VN" altLang="en-US" sz="15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[SWS_Lin_00280]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Khi </a:t>
            </a:r>
            <a:r>
              <a:rPr lang="en-US" altLang="en-US" sz="1500" dirty="0" err="1"/>
              <a:t>nhận</a:t>
            </a:r>
            <a:r>
              <a:rPr lang="en-US" altLang="en-US" sz="1500" dirty="0"/>
              <a:t> </a:t>
            </a:r>
            <a:r>
              <a:rPr lang="en-US" altLang="en-US" sz="1500" dirty="0" err="1"/>
              <a:t>tiêu</a:t>
            </a:r>
            <a:r>
              <a:rPr lang="en-US" altLang="en-US" sz="1500" dirty="0"/>
              <a:t> </a:t>
            </a:r>
            <a:r>
              <a:rPr lang="en-US" altLang="en-US" sz="1500" dirty="0" err="1"/>
              <a:t>đề</a:t>
            </a:r>
            <a:r>
              <a:rPr lang="en-US" altLang="en-US" sz="1500" dirty="0"/>
              <a:t> LIN, driver </a:t>
            </a:r>
            <a:r>
              <a:rPr lang="en-US" altLang="en-US" sz="1500" dirty="0" err="1"/>
              <a:t>phải</a:t>
            </a:r>
            <a:r>
              <a:rPr lang="en-US" altLang="en-US" sz="1500" dirty="0"/>
              <a:t> </a:t>
            </a:r>
            <a:r>
              <a:rPr lang="en-US" altLang="en-US" sz="1500" dirty="0" err="1"/>
              <a:t>gọi</a:t>
            </a:r>
            <a:r>
              <a:rPr lang="en-US" altLang="en-US" sz="1500" dirty="0"/>
              <a:t> </a:t>
            </a:r>
            <a:r>
              <a:rPr lang="en-US" altLang="en-US" sz="1500" dirty="0" err="1"/>
              <a:t>hàm</a:t>
            </a:r>
            <a:r>
              <a:rPr lang="en-US" altLang="en-US" sz="1500" dirty="0"/>
              <a:t> callback </a:t>
            </a:r>
            <a:r>
              <a:rPr lang="en-US" altLang="en-US" sz="1500" dirty="0" err="1"/>
              <a:t>LinIf_HeaderIndication</a:t>
            </a:r>
            <a:r>
              <a:rPr lang="en-US" altLang="en-US" sz="1500" dirty="0"/>
              <a:t> </a:t>
            </a:r>
            <a:r>
              <a:rPr lang="en-US" altLang="en-US" sz="1500" dirty="0" err="1"/>
              <a:t>với</a:t>
            </a:r>
            <a:r>
              <a:rPr lang="en-US" altLang="en-US" sz="1500" dirty="0"/>
              <a:t> </a:t>
            </a:r>
            <a:r>
              <a:rPr lang="en-US" altLang="en-US" sz="1500" dirty="0" err="1"/>
              <a:t>PduPtr</a:t>
            </a:r>
            <a:r>
              <a:rPr lang="en-US" altLang="en-US" sz="1500" dirty="0"/>
              <a:t>-&gt;</a:t>
            </a:r>
            <a:r>
              <a:rPr lang="en-US" altLang="en-US" sz="1500" dirty="0" err="1"/>
              <a:t>Pid</a:t>
            </a:r>
            <a:r>
              <a:rPr lang="en-US" altLang="en-US" sz="1500" dirty="0"/>
              <a:t> </a:t>
            </a:r>
            <a:r>
              <a:rPr lang="en-US" altLang="en-US" sz="1500" dirty="0" err="1"/>
              <a:t>được</a:t>
            </a:r>
            <a:r>
              <a:rPr lang="en-US" altLang="en-US" sz="1500" dirty="0"/>
              <a:t> </a:t>
            </a:r>
            <a:r>
              <a:rPr lang="en-US" altLang="en-US" sz="1500" dirty="0" err="1"/>
              <a:t>đặt</a:t>
            </a:r>
            <a:r>
              <a:rPr lang="en-US" altLang="en-US" sz="1500" dirty="0"/>
              <a:t> </a:t>
            </a:r>
            <a:r>
              <a:rPr lang="en-US" altLang="en-US" sz="1500" dirty="0" err="1"/>
              <a:t>là</a:t>
            </a:r>
            <a:r>
              <a:rPr lang="en-US" altLang="en-US" sz="1500" dirty="0"/>
              <a:t> </a:t>
            </a:r>
            <a:r>
              <a:rPr lang="en-US" altLang="en-US" sz="1500" dirty="0" err="1"/>
              <a:t>giá</a:t>
            </a:r>
            <a:r>
              <a:rPr lang="en-US" altLang="en-US" sz="1500" dirty="0"/>
              <a:t> </a:t>
            </a:r>
            <a:r>
              <a:rPr lang="en-US" altLang="en-US" sz="1500" dirty="0" err="1"/>
              <a:t>trị</a:t>
            </a:r>
            <a:r>
              <a:rPr lang="en-US" altLang="en-US" sz="1500" dirty="0"/>
              <a:t> PID </a:t>
            </a:r>
            <a:r>
              <a:rPr lang="en-US" altLang="en-US" sz="1500" dirty="0" err="1"/>
              <a:t>nhận</a:t>
            </a:r>
            <a:r>
              <a:rPr lang="en-US" altLang="en-US" sz="1500" dirty="0"/>
              <a:t> </a:t>
            </a:r>
            <a:r>
              <a:rPr lang="en-US" altLang="en-US" sz="1500" dirty="0" err="1"/>
              <a:t>được</a:t>
            </a:r>
            <a:r>
              <a:rPr lang="en-US" altLang="en-US" sz="1500" dirty="0"/>
              <a:t> </a:t>
            </a:r>
            <a:r>
              <a:rPr lang="en-US" altLang="en-US" sz="1500" dirty="0" err="1"/>
              <a:t>và</a:t>
            </a:r>
            <a:r>
              <a:rPr lang="en-US" altLang="en-US" sz="1500" dirty="0"/>
              <a:t> </a:t>
            </a:r>
            <a:r>
              <a:rPr lang="en-US" altLang="en-US" sz="1500" dirty="0" err="1"/>
              <a:t>PduPtr</a:t>
            </a:r>
            <a:r>
              <a:rPr lang="en-US" altLang="en-US" sz="1500" dirty="0"/>
              <a:t>-&gt;</a:t>
            </a:r>
            <a:r>
              <a:rPr lang="en-US" altLang="en-US" sz="1500" dirty="0" err="1"/>
              <a:t>SduPtr</a:t>
            </a:r>
            <a:r>
              <a:rPr lang="en-US" altLang="en-US" sz="1500" dirty="0"/>
              <a:t> </a:t>
            </a:r>
            <a:r>
              <a:rPr lang="en-US" altLang="en-US" sz="1500" dirty="0" err="1"/>
              <a:t>được</a:t>
            </a:r>
            <a:r>
              <a:rPr lang="en-US" altLang="en-US" sz="1500" dirty="0"/>
              <a:t> </a:t>
            </a:r>
            <a:r>
              <a:rPr lang="en-US" altLang="en-US" sz="1500" dirty="0" err="1"/>
              <a:t>đặt</a:t>
            </a:r>
            <a:r>
              <a:rPr lang="en-US" altLang="en-US" sz="1500" dirty="0"/>
              <a:t> </a:t>
            </a:r>
            <a:r>
              <a:rPr lang="en-US" altLang="en-US" sz="1500" dirty="0" err="1"/>
              <a:t>là</a:t>
            </a:r>
            <a:r>
              <a:rPr lang="en-US" altLang="en-US" sz="1500" dirty="0"/>
              <a:t> </a:t>
            </a:r>
            <a:r>
              <a:rPr lang="en-US" altLang="en-US" sz="1500" dirty="0" err="1"/>
              <a:t>bộ</a:t>
            </a:r>
            <a:r>
              <a:rPr lang="en-US" altLang="en-US" sz="1500" dirty="0"/>
              <a:t> </a:t>
            </a:r>
            <a:r>
              <a:rPr lang="en-US" altLang="en-US" sz="1500" dirty="0" err="1"/>
              <a:t>đệm</a:t>
            </a:r>
            <a:r>
              <a:rPr lang="en-US" altLang="en-US" sz="1500" dirty="0"/>
              <a:t> (hardware </a:t>
            </a:r>
            <a:r>
              <a:rPr lang="en-US" altLang="en-US" sz="1500" dirty="0" err="1"/>
              <a:t>hoặc</a:t>
            </a:r>
            <a:r>
              <a:rPr lang="en-US" altLang="en-US" sz="1500" dirty="0"/>
              <a:t> shadow) </a:t>
            </a:r>
            <a:r>
              <a:rPr lang="en-US" altLang="en-US" sz="1500" dirty="0" err="1"/>
              <a:t>của</a:t>
            </a:r>
            <a:r>
              <a:rPr lang="en-US" altLang="en-US" sz="1500" dirty="0"/>
              <a:t> driver LIN.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Khi </a:t>
            </a:r>
            <a:r>
              <a:rPr lang="en-US" altLang="en-US" sz="1500" dirty="0" err="1"/>
              <a:t>tiêu</a:t>
            </a:r>
            <a:r>
              <a:rPr lang="en-US" altLang="en-US" sz="1500" dirty="0"/>
              <a:t> </a:t>
            </a:r>
            <a:r>
              <a:rPr lang="en-US" altLang="en-US" sz="1500" dirty="0" err="1"/>
              <a:t>đề</a:t>
            </a:r>
            <a:r>
              <a:rPr lang="en-US" altLang="en-US" sz="1500" dirty="0"/>
              <a:t> </a:t>
            </a:r>
            <a:r>
              <a:rPr lang="en-US" altLang="en-US" sz="1500" dirty="0" err="1"/>
              <a:t>được</a:t>
            </a:r>
            <a:r>
              <a:rPr lang="en-US" altLang="en-US" sz="1500" dirty="0"/>
              <a:t> </a:t>
            </a:r>
            <a:r>
              <a:rPr lang="en-US" altLang="en-US" sz="1500" dirty="0" err="1"/>
              <a:t>nhận</a:t>
            </a:r>
            <a:r>
              <a:rPr lang="en-US" altLang="en-US" sz="1500" dirty="0"/>
              <a:t>, driver </a:t>
            </a:r>
            <a:r>
              <a:rPr lang="en-US" altLang="en-US" sz="1500" dirty="0" err="1"/>
              <a:t>sẽ</a:t>
            </a:r>
            <a:r>
              <a:rPr lang="en-US" altLang="en-US" sz="1500" dirty="0"/>
              <a:t> </a:t>
            </a:r>
            <a:r>
              <a:rPr lang="en-US" altLang="en-US" sz="1500" dirty="0" err="1"/>
              <a:t>thông</a:t>
            </a:r>
            <a:r>
              <a:rPr lang="en-US" altLang="en-US" sz="1500" dirty="0"/>
              <a:t> </a:t>
            </a:r>
            <a:r>
              <a:rPr lang="en-US" altLang="en-US" sz="1500" dirty="0" err="1"/>
              <a:t>báo</a:t>
            </a:r>
            <a:r>
              <a:rPr lang="en-US" altLang="en-US" sz="1500" dirty="0"/>
              <a:t> </a:t>
            </a:r>
            <a:r>
              <a:rPr lang="en-US" altLang="en-US" sz="1500" dirty="0" err="1"/>
              <a:t>cho</a:t>
            </a:r>
            <a:r>
              <a:rPr lang="en-US" altLang="en-US" sz="1500" dirty="0"/>
              <a:t> </a:t>
            </a:r>
            <a:r>
              <a:rPr lang="en-US" altLang="en-US" sz="1500" dirty="0" err="1"/>
              <a:t>phần</a:t>
            </a:r>
            <a:r>
              <a:rPr lang="en-US" altLang="en-US" sz="1500" dirty="0"/>
              <a:t> </a:t>
            </a:r>
            <a:r>
              <a:rPr lang="en-US" altLang="en-US" sz="1500" dirty="0" err="1"/>
              <a:t>mềm</a:t>
            </a:r>
            <a:r>
              <a:rPr lang="en-US" altLang="en-US" sz="1500" dirty="0"/>
              <a:t> </a:t>
            </a:r>
            <a:r>
              <a:rPr lang="en-US" altLang="en-US" sz="1500" dirty="0" err="1"/>
              <a:t>ứng</a:t>
            </a:r>
            <a:r>
              <a:rPr lang="en-US" altLang="en-US" sz="1500" dirty="0"/>
              <a:t> </a:t>
            </a:r>
            <a:r>
              <a:rPr lang="en-US" altLang="en-US" sz="1500" dirty="0" err="1"/>
              <a:t>dụng</a:t>
            </a:r>
            <a:r>
              <a:rPr lang="en-US" altLang="en-US" sz="1500" dirty="0"/>
              <a:t> </a:t>
            </a:r>
            <a:r>
              <a:rPr lang="en-US" altLang="en-US" sz="1500" dirty="0" err="1"/>
              <a:t>bằng</a:t>
            </a:r>
            <a:r>
              <a:rPr lang="en-US" altLang="en-US" sz="1500" dirty="0"/>
              <a:t> </a:t>
            </a:r>
            <a:r>
              <a:rPr lang="en-US" altLang="en-US" sz="1500" dirty="0" err="1"/>
              <a:t>cách</a:t>
            </a:r>
            <a:r>
              <a:rPr lang="en-US" altLang="en-US" sz="1500" dirty="0"/>
              <a:t> </a:t>
            </a:r>
            <a:r>
              <a:rPr lang="en-US" altLang="en-US" sz="1500" dirty="0" err="1"/>
              <a:t>gọi</a:t>
            </a:r>
            <a:r>
              <a:rPr lang="en-US" altLang="en-US" sz="1500" dirty="0"/>
              <a:t> </a:t>
            </a:r>
            <a:r>
              <a:rPr lang="en-US" altLang="en-US" sz="1500" dirty="0" err="1"/>
              <a:t>hàm</a:t>
            </a:r>
            <a:r>
              <a:rPr lang="en-US" altLang="en-US" sz="1500" dirty="0"/>
              <a:t> callback.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cho</a:t>
            </a:r>
            <a:r>
              <a:rPr lang="en-US" altLang="en-US" sz="1500" dirty="0"/>
              <a:t> </a:t>
            </a:r>
            <a:r>
              <a:rPr lang="en-US" altLang="en-US" sz="1500" dirty="0" err="1"/>
              <a:t>phép</a:t>
            </a:r>
            <a:r>
              <a:rPr lang="en-US" altLang="en-US" sz="1500" dirty="0"/>
              <a:t> </a:t>
            </a:r>
            <a:r>
              <a:rPr lang="en-US" altLang="en-US" sz="1500" dirty="0" err="1"/>
              <a:t>ứng</a:t>
            </a:r>
            <a:r>
              <a:rPr lang="en-US" altLang="en-US" sz="1500" dirty="0"/>
              <a:t> </a:t>
            </a:r>
            <a:r>
              <a:rPr lang="en-US" altLang="en-US" sz="1500" dirty="0" err="1"/>
              <a:t>dụng</a:t>
            </a:r>
            <a:r>
              <a:rPr lang="en-US" altLang="en-US" sz="1500" dirty="0"/>
              <a:t> </a:t>
            </a:r>
            <a:r>
              <a:rPr lang="en-US" altLang="en-US" sz="1500" dirty="0" err="1"/>
              <a:t>biết</a:t>
            </a:r>
            <a:r>
              <a:rPr lang="en-US" altLang="en-US" sz="1500" dirty="0"/>
              <a:t> </a:t>
            </a:r>
            <a:r>
              <a:rPr lang="en-US" altLang="en-US" sz="1500" dirty="0" err="1"/>
              <a:t>rằng</a:t>
            </a:r>
            <a:r>
              <a:rPr lang="en-US" altLang="en-US" sz="1500" dirty="0"/>
              <a:t> </a:t>
            </a:r>
            <a:r>
              <a:rPr lang="en-US" altLang="en-US" sz="1500" dirty="0" err="1"/>
              <a:t>có</a:t>
            </a:r>
            <a:r>
              <a:rPr lang="en-US" altLang="en-US" sz="1500" dirty="0"/>
              <a:t> </a:t>
            </a:r>
            <a:r>
              <a:rPr lang="en-US" altLang="en-US" sz="1500" dirty="0" err="1"/>
              <a:t>một</a:t>
            </a:r>
            <a:r>
              <a:rPr lang="en-US" altLang="en-US" sz="1500" dirty="0"/>
              <a:t> </a:t>
            </a:r>
            <a:r>
              <a:rPr lang="en-US" altLang="en-US" sz="1500" dirty="0" err="1"/>
              <a:t>thông</a:t>
            </a:r>
            <a:r>
              <a:rPr lang="en-US" altLang="en-US" sz="1500" dirty="0"/>
              <a:t> </a:t>
            </a:r>
            <a:r>
              <a:rPr lang="en-US" altLang="en-US" sz="1500" dirty="0" err="1"/>
              <a:t>điệp</a:t>
            </a:r>
            <a:r>
              <a:rPr lang="en-US" altLang="en-US" sz="1500" dirty="0"/>
              <a:t> </a:t>
            </a:r>
            <a:r>
              <a:rPr lang="en-US" altLang="en-US" sz="1500" dirty="0" err="1"/>
              <a:t>mới</a:t>
            </a:r>
            <a:r>
              <a:rPr lang="en-US" altLang="en-US" sz="1500" dirty="0"/>
              <a:t> </a:t>
            </a:r>
            <a:r>
              <a:rPr lang="en-US" altLang="en-US" sz="1500" dirty="0" err="1"/>
              <a:t>và</a:t>
            </a:r>
            <a:r>
              <a:rPr lang="en-US" altLang="en-US" sz="1500" dirty="0"/>
              <a:t> </a:t>
            </a:r>
            <a:r>
              <a:rPr lang="en-US" altLang="en-US" sz="1500" dirty="0" err="1"/>
              <a:t>chuẩn</a:t>
            </a:r>
            <a:r>
              <a:rPr lang="en-US" altLang="en-US" sz="1500" dirty="0"/>
              <a:t> </a:t>
            </a:r>
            <a:r>
              <a:rPr lang="en-US" altLang="en-US" sz="1500" dirty="0" err="1"/>
              <a:t>bị</a:t>
            </a:r>
            <a:r>
              <a:rPr lang="en-US" altLang="en-US" sz="1500" dirty="0"/>
              <a:t> </a:t>
            </a:r>
            <a:r>
              <a:rPr lang="en-US" altLang="en-US" sz="1500" dirty="0" err="1"/>
              <a:t>để</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phản</a:t>
            </a:r>
            <a:r>
              <a:rPr lang="en-US" altLang="en-US" sz="1500" dirty="0"/>
              <a:t> </a:t>
            </a:r>
            <a:r>
              <a:rPr lang="en-US" altLang="en-US" sz="1500" dirty="0" err="1"/>
              <a:t>hồi</a:t>
            </a:r>
            <a:r>
              <a:rPr lang="en-US" altLang="en-US" sz="1500" dirty="0"/>
              <a:t>.</a:t>
            </a:r>
          </a:p>
        </p:txBody>
      </p:sp>
    </p:spTree>
    <p:extLst>
      <p:ext uri="{BB962C8B-B14F-4D97-AF65-F5344CB8AC3E}">
        <p14:creationId xmlns:p14="http://schemas.microsoft.com/office/powerpoint/2010/main" val="558954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F1405-80B3-F2B1-4DCD-FB5B74F9483E}"/>
              </a:ext>
            </a:extLst>
          </p:cNvPr>
          <p:cNvSpPr txBox="1"/>
          <p:nvPr/>
        </p:nvSpPr>
        <p:spPr>
          <a:xfrm>
            <a:off x="798653" y="671332"/>
            <a:ext cx="8342453" cy="6217087"/>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[SWS_Lin_00271]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the LIN hardware unit cannot detect invalid PIDs, the LIN driver shall not evaluate the PID value (i.e. it shall not verify parity bits in software). The LIN driver shall provide the PID </a:t>
            </a:r>
            <a:r>
              <a:rPr lang="en-US" sz="1800" b="0" i="1" dirty="0">
                <a:solidFill>
                  <a:srgbClr val="000000"/>
                </a:solidFill>
                <a:effectLst/>
                <a:latin typeface="Arial" panose="020B0604020202020204" pitchFamily="34" charset="0"/>
              </a:rPr>
              <a:t>as-received </a:t>
            </a:r>
            <a:r>
              <a:rPr lang="en-US" sz="1800" b="0" i="0" dirty="0">
                <a:solidFill>
                  <a:srgbClr val="000000"/>
                </a:solidFill>
                <a:effectLst/>
                <a:latin typeface="Arial" panose="020B0604020202020204" pitchFamily="34" charset="0"/>
              </a:rPr>
              <a:t>to the LIN interface module.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[SWS_Lin_00281]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While waiting for a new LIN header, the LIN driver shall call the error indication callback function </a:t>
            </a:r>
            <a:r>
              <a:rPr lang="en-US" sz="1800" b="0" i="0" dirty="0" err="1">
                <a:solidFill>
                  <a:srgbClr val="000000"/>
                </a:solidFill>
                <a:effectLst/>
                <a:latin typeface="Arial" panose="020B0604020202020204" pitchFamily="34" charset="0"/>
              </a:rPr>
              <a:t>LinIf_LinErrorIndication</a:t>
            </a:r>
            <a:r>
              <a:rPr lang="en-US" sz="1800" b="0" i="0" dirty="0">
                <a:solidFill>
                  <a:srgbClr val="000000"/>
                </a:solidFill>
                <a:effectLst/>
                <a:latin typeface="Arial" panose="020B0604020202020204" pitchFamily="34" charset="0"/>
              </a:rPr>
              <a:t> with error parameter LIN_ERR_HEADER when it detects bus events that do not comply to a valid LIN header (</a:t>
            </a:r>
            <a:r>
              <a:rPr lang="en-US" sz="1800" b="0" i="0" dirty="0" err="1">
                <a:solidFill>
                  <a:srgbClr val="000000"/>
                </a:solidFill>
                <a:effectLst/>
                <a:latin typeface="Arial" panose="020B0604020202020204" pitchFamily="34" charset="0"/>
              </a:rPr>
              <a:t>e.g</a:t>
            </a:r>
            <a:r>
              <a:rPr lang="en-US" sz="1800" b="0" i="0" dirty="0">
                <a:solidFill>
                  <a:srgbClr val="000000"/>
                </a:solidFill>
                <a:effectLst/>
                <a:latin typeface="Arial" panose="020B0604020202020204" pitchFamily="34" charset="0"/>
              </a:rPr>
              <a:t> incomplete LIN header).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[SWS_Lin_00273]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be able to send, receive or ignore a LIN response.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(SRS_Lin_01578)</a:t>
            </a:r>
          </a:p>
          <a:p>
            <a:r>
              <a:rPr lang="en-US" sz="1800" b="1" i="0" dirty="0">
                <a:solidFill>
                  <a:srgbClr val="000000"/>
                </a:solidFill>
                <a:effectLst/>
                <a:latin typeface="Arial" panose="020B0604020202020204" pitchFamily="34" charset="0"/>
              </a:rPr>
              <a:t>[SWS_Lin_00282]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After the call of </a:t>
            </a:r>
            <a:r>
              <a:rPr lang="en-US" sz="1800" b="0" i="0" dirty="0" err="1">
                <a:solidFill>
                  <a:srgbClr val="000000"/>
                </a:solidFill>
                <a:effectLst/>
                <a:latin typeface="Arial" panose="020B0604020202020204" pitchFamily="34" charset="0"/>
              </a:rPr>
              <a:t>LinIf_HeaderIndication</a:t>
            </a:r>
            <a:r>
              <a:rPr lang="en-US" sz="1800" b="0" i="0" dirty="0">
                <a:solidFill>
                  <a:srgbClr val="000000"/>
                </a:solidFill>
                <a:effectLst/>
                <a:latin typeface="Arial" panose="020B0604020202020204" pitchFamily="34" charset="0"/>
              </a:rPr>
              <a:t> when the return value is E_OK, the LIN driver shall evaluate the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-&gt;</a:t>
            </a:r>
            <a:r>
              <a:rPr lang="en-US" sz="1800" b="0" i="0" dirty="0" err="1">
                <a:solidFill>
                  <a:srgbClr val="000000"/>
                </a:solidFill>
                <a:effectLst/>
                <a:latin typeface="Arial" panose="020B0604020202020204" pitchFamily="34" charset="0"/>
              </a:rPr>
              <a:t>Drc</a:t>
            </a:r>
            <a:r>
              <a:rPr lang="en-US" sz="1800" b="0" i="0" dirty="0">
                <a:solidFill>
                  <a:srgbClr val="000000"/>
                </a:solidFill>
                <a:effectLst/>
                <a:latin typeface="Arial" panose="020B0604020202020204" pitchFamily="34" charset="0"/>
              </a:rPr>
              <a:t> to determine the type of LIN response.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[SWS_Lin_00284]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the LIN response is going to be received (LIN_FRAMERESPONSE_RX</a:t>
            </a:r>
            <a:r>
              <a:rPr lang="en-US" sz="2000" b="0" i="0" dirty="0">
                <a:solidFill>
                  <a:srgbClr val="000000"/>
                </a:solidFill>
                <a:effectLst/>
                <a:latin typeface="Arial" panose="020B0604020202020204" pitchFamily="34" charset="0"/>
              </a:rPr>
              <a:t>)</a:t>
            </a:r>
            <a:r>
              <a:rPr lang="en-US" sz="1800" b="0" i="0" dirty="0">
                <a:solidFill>
                  <a:srgbClr val="000000"/>
                </a:solidFill>
                <a:effectLst/>
                <a:latin typeface="Arial" panose="020B0604020202020204" pitchFamily="34" charset="0"/>
              </a:rPr>
              <a:t>, the LIN driver shall evaluate the Cs and Dl members in parameter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 (after the call of </a:t>
            </a:r>
            <a:r>
              <a:rPr lang="en-US" sz="1800" b="0" i="0" dirty="0" err="1">
                <a:solidFill>
                  <a:srgbClr val="000000"/>
                </a:solidFill>
                <a:effectLst/>
                <a:latin typeface="Arial" panose="020B0604020202020204" pitchFamily="34" charset="0"/>
              </a:rPr>
              <a:t>LinIf_HeaderIndication</a:t>
            </a:r>
            <a:r>
              <a:rPr lang="en-US" sz="1800" b="0" i="0" dirty="0">
                <a:solidFill>
                  <a:srgbClr val="000000"/>
                </a:solidFill>
                <a:effectLst/>
                <a:latin typeface="Arial" panose="020B0604020202020204" pitchFamily="34" charset="0"/>
              </a:rPr>
              <a:t> with return value E_OK) to configure the LIN response reception.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[SWS_Lin_00274]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After successful reception of a LIN response, the LIN driver shall directly make the received data available to the LIN interface module by calling the Rx indication callback function </a:t>
            </a:r>
            <a:r>
              <a:rPr lang="en-US" sz="1800" b="0" i="0" dirty="0" err="1">
                <a:solidFill>
                  <a:srgbClr val="000000"/>
                </a:solidFill>
                <a:effectLst/>
                <a:latin typeface="Arial" panose="020B0604020202020204" pitchFamily="34" charset="0"/>
              </a:rPr>
              <a:t>LinIf_RxIndication</a:t>
            </a:r>
            <a:r>
              <a:rPr lang="en-US" sz="1800" b="0" i="0" dirty="0">
                <a:solidFill>
                  <a:srgbClr val="000000"/>
                </a:solidFill>
                <a:effectLst/>
                <a:latin typeface="Arial" panose="020B0604020202020204" pitchFamily="34" charset="0"/>
              </a:rPr>
              <a:t> with the </a:t>
            </a:r>
            <a:r>
              <a:rPr lang="en-US" sz="1800" b="0" i="0" dirty="0" err="1">
                <a:solidFill>
                  <a:srgbClr val="000000"/>
                </a:solidFill>
                <a:effectLst/>
                <a:latin typeface="Arial" panose="020B0604020202020204" pitchFamily="34" charset="0"/>
              </a:rPr>
              <a:t>Lin_SduPtr</a:t>
            </a:r>
            <a:r>
              <a:rPr lang="en-US" sz="1800" b="0" i="0" dirty="0">
                <a:solidFill>
                  <a:srgbClr val="000000"/>
                </a:solidFill>
                <a:effectLst/>
                <a:latin typeface="Arial" panose="020B0604020202020204" pitchFamily="34" charset="0"/>
              </a:rPr>
              <a:t> parameter set to the reception data.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(SRS_Lin_01555, SRS_Lin_01503)</a:t>
            </a:r>
          </a:p>
          <a:p>
            <a:endParaRPr lang="en-US" dirty="0"/>
          </a:p>
        </p:txBody>
      </p:sp>
    </p:spTree>
    <p:extLst>
      <p:ext uri="{BB962C8B-B14F-4D97-AF65-F5344CB8AC3E}">
        <p14:creationId xmlns:p14="http://schemas.microsoft.com/office/powerpoint/2010/main" val="5311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6A62AA-5FD8-8AB6-C320-DC8D4766C76E}"/>
              </a:ext>
            </a:extLst>
          </p:cNvPr>
          <p:cNvSpPr>
            <a:spLocks noChangeArrowheads="1"/>
          </p:cNvSpPr>
          <p:nvPr/>
        </p:nvSpPr>
        <p:spPr bwMode="auto">
          <a:xfrm>
            <a:off x="495300" y="991722"/>
            <a:ext cx="11201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a:t>
            </a:r>
            <a:r>
              <a:rPr lang="en-US" altLang="en-US" dirty="0" err="1"/>
              <a:t>Nếu</a:t>
            </a:r>
            <a:r>
              <a:rPr lang="en-US" altLang="en-US" dirty="0"/>
              <a:t> </a:t>
            </a:r>
            <a:r>
              <a:rPr lang="en-US" altLang="en-US" dirty="0" err="1"/>
              <a:t>đơn</a:t>
            </a:r>
            <a:r>
              <a:rPr lang="en-US" altLang="en-US" dirty="0"/>
              <a:t> </a:t>
            </a:r>
            <a:r>
              <a:rPr lang="en-US" altLang="en-US" dirty="0" err="1"/>
              <a:t>vị</a:t>
            </a:r>
            <a:r>
              <a:rPr lang="en-US" altLang="en-US" dirty="0"/>
              <a:t> </a:t>
            </a:r>
            <a:r>
              <a:rPr lang="en-US" altLang="en-US" dirty="0" err="1"/>
              <a:t>phần</a:t>
            </a:r>
            <a:r>
              <a:rPr lang="en-US" altLang="en-US" dirty="0"/>
              <a:t> </a:t>
            </a:r>
            <a:r>
              <a:rPr lang="en-US" altLang="en-US" dirty="0" err="1"/>
              <a:t>cứng</a:t>
            </a:r>
            <a:r>
              <a:rPr lang="en-US" altLang="en-US" dirty="0"/>
              <a:t> LIN </a:t>
            </a:r>
            <a:r>
              <a:rPr lang="en-US" altLang="en-US" dirty="0" err="1"/>
              <a:t>không</a:t>
            </a:r>
            <a:r>
              <a:rPr lang="en-US" altLang="en-US" dirty="0"/>
              <a:t> </a:t>
            </a:r>
            <a:r>
              <a:rPr lang="en-US" altLang="en-US" dirty="0" err="1"/>
              <a:t>thể</a:t>
            </a:r>
            <a:r>
              <a:rPr lang="en-US" altLang="en-US" dirty="0"/>
              <a:t> </a:t>
            </a:r>
            <a:r>
              <a:rPr lang="en-US" altLang="en-US" dirty="0" err="1"/>
              <a:t>phát</a:t>
            </a:r>
            <a:r>
              <a:rPr lang="en-US" altLang="en-US" dirty="0"/>
              <a:t> </a:t>
            </a:r>
            <a:r>
              <a:rPr lang="en-US" altLang="en-US" dirty="0" err="1"/>
              <a:t>hiện</a:t>
            </a:r>
            <a:r>
              <a:rPr lang="en-US" altLang="en-US" dirty="0"/>
              <a:t> </a:t>
            </a:r>
            <a:r>
              <a:rPr lang="en-US" altLang="en-US" dirty="0" err="1"/>
              <a:t>các</a:t>
            </a:r>
            <a:r>
              <a:rPr lang="en-US" altLang="en-US" dirty="0"/>
              <a:t> PID </a:t>
            </a:r>
            <a:r>
              <a:rPr lang="en-US" altLang="en-US" dirty="0" err="1"/>
              <a:t>không</a:t>
            </a:r>
            <a:r>
              <a:rPr lang="en-US" altLang="en-US" dirty="0"/>
              <a:t> </a:t>
            </a:r>
            <a:r>
              <a:rPr lang="en-US" altLang="en-US" dirty="0" err="1"/>
              <a:t>hợp</a:t>
            </a:r>
            <a:r>
              <a:rPr lang="en-US" altLang="en-US" dirty="0"/>
              <a:t> </a:t>
            </a:r>
            <a:r>
              <a:rPr lang="en-US" altLang="en-US" dirty="0" err="1"/>
              <a:t>lệ</a:t>
            </a:r>
            <a:r>
              <a:rPr lang="en-US" altLang="en-US" dirty="0"/>
              <a:t>, driver </a:t>
            </a:r>
            <a:r>
              <a:rPr lang="en-US" altLang="en-US" dirty="0" err="1"/>
              <a:t>không</a:t>
            </a:r>
            <a:r>
              <a:rPr lang="en-US" altLang="en-US" dirty="0"/>
              <a:t> </a:t>
            </a:r>
            <a:r>
              <a:rPr lang="en-US" altLang="en-US" dirty="0" err="1"/>
              <a:t>được</a:t>
            </a:r>
            <a:r>
              <a:rPr lang="en-US" altLang="en-US" dirty="0"/>
              <a:t> </a:t>
            </a:r>
            <a:r>
              <a:rPr lang="en-US" altLang="en-US" dirty="0" err="1"/>
              <a:t>đánh</a:t>
            </a:r>
            <a:r>
              <a:rPr lang="en-US" altLang="en-US" dirty="0"/>
              <a:t> </a:t>
            </a:r>
            <a:r>
              <a:rPr lang="en-US" altLang="en-US" dirty="0" err="1"/>
              <a:t>giá</a:t>
            </a:r>
            <a:r>
              <a:rPr lang="en-US" altLang="en-US" dirty="0"/>
              <a:t> </a:t>
            </a:r>
            <a:r>
              <a:rPr lang="en-US" altLang="en-US" dirty="0" err="1"/>
              <a:t>giá</a:t>
            </a:r>
            <a:r>
              <a:rPr lang="en-US" altLang="en-US" dirty="0"/>
              <a:t> </a:t>
            </a:r>
            <a:r>
              <a:rPr lang="en-US" altLang="en-US" dirty="0" err="1"/>
              <a:t>trị</a:t>
            </a:r>
            <a:r>
              <a:rPr lang="en-US" altLang="en-US" dirty="0"/>
              <a:t> PID (</a:t>
            </a:r>
            <a:r>
              <a:rPr lang="en-US" altLang="en-US" dirty="0" err="1"/>
              <a:t>tức</a:t>
            </a:r>
            <a:r>
              <a:rPr lang="en-US" altLang="en-US" dirty="0"/>
              <a:t> </a:t>
            </a:r>
            <a:r>
              <a:rPr lang="en-US" altLang="en-US" dirty="0" err="1"/>
              <a:t>là</a:t>
            </a:r>
            <a:r>
              <a:rPr lang="en-US" altLang="en-US" dirty="0"/>
              <a:t> </a:t>
            </a:r>
            <a:r>
              <a:rPr lang="en-US" altLang="en-US" dirty="0" err="1"/>
              <a:t>không</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các</a:t>
            </a:r>
            <a:r>
              <a:rPr lang="en-US" altLang="en-US" dirty="0"/>
              <a:t> bit parity </a:t>
            </a:r>
            <a:r>
              <a:rPr lang="en-US" altLang="en-US" dirty="0" err="1"/>
              <a:t>trong</a:t>
            </a:r>
            <a:r>
              <a:rPr lang="en-US" altLang="en-US" dirty="0"/>
              <a:t> </a:t>
            </a:r>
            <a:r>
              <a:rPr lang="en-US" altLang="en-US" dirty="0" err="1"/>
              <a:t>phần</a:t>
            </a:r>
            <a:r>
              <a:rPr lang="en-US" altLang="en-US" dirty="0"/>
              <a:t> </a:t>
            </a:r>
            <a:r>
              <a:rPr lang="en-US" altLang="en-US" dirty="0" err="1"/>
              <a:t>mềm</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Trong </a:t>
            </a:r>
            <a:r>
              <a:rPr lang="en-US" altLang="en-US" dirty="0" err="1"/>
              <a:t>trường</a:t>
            </a:r>
            <a:r>
              <a:rPr lang="en-US" altLang="en-US" dirty="0"/>
              <a:t> </a:t>
            </a:r>
            <a:r>
              <a:rPr lang="en-US" altLang="en-US" dirty="0" err="1"/>
              <a:t>hợp</a:t>
            </a:r>
            <a:r>
              <a:rPr lang="en-US" altLang="en-US" dirty="0"/>
              <a:t> </a:t>
            </a:r>
            <a:r>
              <a:rPr lang="en-US" altLang="en-US" dirty="0" err="1"/>
              <a:t>này</a:t>
            </a:r>
            <a:r>
              <a:rPr lang="en-US" altLang="en-US" dirty="0"/>
              <a:t>, driver </a:t>
            </a:r>
            <a:r>
              <a:rPr lang="en-US" altLang="en-US" dirty="0" err="1"/>
              <a:t>chỉ</a:t>
            </a:r>
            <a:r>
              <a:rPr lang="en-US" altLang="en-US" dirty="0"/>
              <a:t> </a:t>
            </a:r>
            <a:r>
              <a:rPr lang="en-US" altLang="en-US" dirty="0" err="1"/>
              <a:t>cần</a:t>
            </a:r>
            <a:r>
              <a:rPr lang="en-US" altLang="en-US" dirty="0"/>
              <a:t> </a:t>
            </a:r>
            <a:r>
              <a:rPr lang="en-US" altLang="en-US" dirty="0" err="1"/>
              <a:t>chuyển</a:t>
            </a:r>
            <a:r>
              <a:rPr lang="en-US" altLang="en-US" dirty="0"/>
              <a:t> </a:t>
            </a:r>
            <a:r>
              <a:rPr lang="en-US" altLang="en-US" dirty="0" err="1"/>
              <a:t>tiếp</a:t>
            </a:r>
            <a:r>
              <a:rPr lang="en-US" altLang="en-US" dirty="0"/>
              <a:t> PID </a:t>
            </a:r>
            <a:r>
              <a:rPr lang="en-US" altLang="en-US" dirty="0" err="1"/>
              <a:t>mà</a:t>
            </a:r>
            <a:r>
              <a:rPr lang="en-US" altLang="en-US" dirty="0"/>
              <a:t> </a:t>
            </a:r>
            <a:r>
              <a:rPr lang="en-US" altLang="en-US" dirty="0" err="1"/>
              <a:t>không</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nào</a:t>
            </a:r>
            <a:r>
              <a:rPr lang="en-US" altLang="en-US" dirty="0"/>
              <a:t>. </a:t>
            </a:r>
            <a:r>
              <a:rPr lang="en-US" altLang="en-US" dirty="0" err="1"/>
              <a:t>Điều</a:t>
            </a:r>
            <a:r>
              <a:rPr lang="en-US" altLang="en-US" dirty="0"/>
              <a:t> </a:t>
            </a:r>
            <a:r>
              <a:rPr lang="en-US" altLang="en-US" dirty="0" err="1"/>
              <a:t>này</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giảm</a:t>
            </a:r>
            <a:r>
              <a:rPr lang="en-US" altLang="en-US" dirty="0"/>
              <a:t> </a:t>
            </a:r>
            <a:r>
              <a:rPr lang="en-US" altLang="en-US" dirty="0" err="1"/>
              <a:t>tải</a:t>
            </a:r>
            <a:r>
              <a:rPr lang="en-US" altLang="en-US" dirty="0"/>
              <a:t> </a:t>
            </a:r>
            <a:r>
              <a:rPr lang="en-US" altLang="en-US" dirty="0" err="1"/>
              <a:t>cho</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nếu</a:t>
            </a:r>
            <a:r>
              <a:rPr lang="en-US" altLang="en-US" dirty="0"/>
              <a:t> </a:t>
            </a:r>
            <a:r>
              <a:rPr lang="en-US" altLang="en-US" dirty="0" err="1"/>
              <a:t>phần</a:t>
            </a:r>
            <a:r>
              <a:rPr lang="en-US" altLang="en-US" dirty="0"/>
              <a:t> </a:t>
            </a:r>
            <a:r>
              <a:rPr lang="en-US" altLang="en-US" dirty="0" err="1"/>
              <a:t>cứng</a:t>
            </a:r>
            <a:r>
              <a:rPr lang="en-US" altLang="en-US" dirty="0"/>
              <a:t> </a:t>
            </a:r>
            <a:r>
              <a:rPr lang="en-US" altLang="en-US" dirty="0" err="1"/>
              <a:t>không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kiểm</a:t>
            </a:r>
            <a:r>
              <a:rPr lang="en-US" altLang="en-US" dirty="0"/>
              <a:t> </a:t>
            </a:r>
            <a:r>
              <a:rPr lang="en-US" altLang="en-US" dirty="0" err="1"/>
              <a:t>tra</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Trong </a:t>
            </a:r>
            <a:r>
              <a:rPr lang="en-US" altLang="en-US" dirty="0" err="1"/>
              <a:t>khi</a:t>
            </a:r>
            <a:r>
              <a:rPr lang="en-US" altLang="en-US" dirty="0"/>
              <a:t> </a:t>
            </a:r>
            <a:r>
              <a:rPr lang="en-US" altLang="en-US" dirty="0" err="1"/>
              <a:t>chờ</a:t>
            </a:r>
            <a:r>
              <a:rPr lang="en-US" altLang="en-US" dirty="0"/>
              <a:t> </a:t>
            </a:r>
            <a:r>
              <a:rPr lang="en-US" altLang="en-US" dirty="0" err="1"/>
              <a:t>đợi</a:t>
            </a:r>
            <a:r>
              <a:rPr lang="en-US" altLang="en-US" dirty="0"/>
              <a:t> </a:t>
            </a:r>
            <a:r>
              <a:rPr lang="en-US" altLang="en-US" dirty="0" err="1"/>
              <a:t>một</a:t>
            </a:r>
            <a:r>
              <a:rPr lang="en-US" altLang="en-US" dirty="0"/>
              <a:t> </a:t>
            </a:r>
            <a:r>
              <a:rPr lang="en-US" altLang="en-US" dirty="0" err="1"/>
              <a:t>tiêu</a:t>
            </a:r>
            <a:r>
              <a:rPr lang="en-US" altLang="en-US" dirty="0"/>
              <a:t> </a:t>
            </a:r>
            <a:r>
              <a:rPr lang="en-US" altLang="en-US" dirty="0" err="1"/>
              <a:t>đề</a:t>
            </a:r>
            <a:r>
              <a:rPr lang="en-US" altLang="en-US" dirty="0"/>
              <a:t> LIN </a:t>
            </a:r>
            <a:r>
              <a:rPr lang="en-US" altLang="en-US" dirty="0" err="1"/>
              <a:t>mới</a:t>
            </a:r>
            <a:r>
              <a:rPr lang="en-US" altLang="en-US" dirty="0"/>
              <a:t>, driver </a:t>
            </a:r>
            <a:r>
              <a:rPr lang="en-US" altLang="en-US" dirty="0" err="1"/>
              <a:t>phải</a:t>
            </a:r>
            <a:r>
              <a:rPr lang="en-US" altLang="en-US" dirty="0"/>
              <a:t> </a:t>
            </a:r>
            <a:r>
              <a:rPr lang="en-US" altLang="en-US" dirty="0" err="1"/>
              <a:t>gọi</a:t>
            </a:r>
            <a:r>
              <a:rPr lang="en-US" altLang="en-US" dirty="0"/>
              <a:t> </a:t>
            </a:r>
            <a:r>
              <a:rPr lang="en-US" altLang="en-US" dirty="0" err="1"/>
              <a:t>hàm</a:t>
            </a:r>
            <a:r>
              <a:rPr lang="en-US" altLang="en-US" dirty="0"/>
              <a:t> callback </a:t>
            </a:r>
            <a:r>
              <a:rPr lang="en-US" altLang="en-US" dirty="0" err="1"/>
              <a:t>LinIf_LinErrorIndication</a:t>
            </a:r>
            <a:r>
              <a:rPr lang="en-US" altLang="en-US" dirty="0"/>
              <a:t> </a:t>
            </a:r>
            <a:r>
              <a:rPr lang="en-US" altLang="en-US" dirty="0" err="1"/>
              <a:t>với</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lỗi</a:t>
            </a:r>
            <a:r>
              <a:rPr lang="en-US" altLang="en-US" dirty="0"/>
              <a:t> LIN_ERR_HEADER </a:t>
            </a:r>
            <a:r>
              <a:rPr lang="en-US" altLang="en-US" dirty="0" err="1"/>
              <a:t>khi</a:t>
            </a:r>
            <a:r>
              <a:rPr lang="en-US" altLang="en-US" dirty="0"/>
              <a:t> </a:t>
            </a:r>
            <a:r>
              <a:rPr lang="en-US" altLang="en-US" dirty="0" err="1"/>
              <a:t>phát</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sự</a:t>
            </a:r>
            <a:r>
              <a:rPr lang="en-US" altLang="en-US" dirty="0"/>
              <a:t> </a:t>
            </a:r>
            <a:r>
              <a:rPr lang="en-US" altLang="en-US" dirty="0" err="1"/>
              <a:t>kiện</a:t>
            </a:r>
            <a:r>
              <a:rPr lang="en-US" altLang="en-US" dirty="0"/>
              <a:t> bus </a:t>
            </a:r>
            <a:r>
              <a:rPr lang="en-US" altLang="en-US" dirty="0" err="1"/>
              <a:t>không</a:t>
            </a:r>
            <a:r>
              <a:rPr lang="en-US" altLang="en-US" dirty="0"/>
              <a:t> </a:t>
            </a:r>
            <a:r>
              <a:rPr lang="en-US" altLang="en-US" dirty="0" err="1"/>
              <a:t>tuân</a:t>
            </a:r>
            <a:r>
              <a:rPr lang="en-US" altLang="en-US" dirty="0"/>
              <a:t> </a:t>
            </a:r>
            <a:r>
              <a:rPr lang="en-US" altLang="en-US" dirty="0" err="1"/>
              <a:t>thủ</a:t>
            </a:r>
            <a:r>
              <a:rPr lang="en-US" altLang="en-US" dirty="0"/>
              <a:t> </a:t>
            </a:r>
            <a:r>
              <a:rPr lang="en-US" altLang="en-US" dirty="0" err="1"/>
              <a:t>tiêu</a:t>
            </a:r>
            <a:r>
              <a:rPr lang="en-US" altLang="en-US" dirty="0"/>
              <a:t> </a:t>
            </a:r>
            <a:r>
              <a:rPr lang="en-US" altLang="en-US" dirty="0" err="1"/>
              <a:t>đề</a:t>
            </a:r>
            <a:r>
              <a:rPr lang="en-US" altLang="en-US" dirty="0"/>
              <a:t> LIN </a:t>
            </a:r>
            <a:r>
              <a:rPr lang="en-US" altLang="en-US" dirty="0" err="1"/>
              <a:t>hợp</a:t>
            </a:r>
            <a:r>
              <a:rPr lang="en-US" altLang="en-US" dirty="0"/>
              <a:t> </a:t>
            </a:r>
            <a:r>
              <a:rPr lang="en-US" altLang="en-US" dirty="0" err="1"/>
              <a:t>lệ</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sự</a:t>
            </a:r>
            <a:r>
              <a:rPr lang="en-US" altLang="en-US" dirty="0"/>
              <a:t> </a:t>
            </a:r>
            <a:r>
              <a:rPr lang="en-US" altLang="en-US" dirty="0" err="1"/>
              <a:t>cố</a:t>
            </a:r>
            <a:r>
              <a:rPr lang="en-US" altLang="en-US" dirty="0"/>
              <a:t> </a:t>
            </a:r>
            <a:r>
              <a:rPr lang="en-US" altLang="en-US" dirty="0" err="1"/>
              <a:t>trong</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nhận</a:t>
            </a:r>
            <a:r>
              <a:rPr lang="en-US" altLang="en-US" dirty="0"/>
              <a:t> </a:t>
            </a:r>
            <a:r>
              <a:rPr lang="en-US" altLang="en-US" dirty="0" err="1"/>
              <a:t>tiêu</a:t>
            </a:r>
            <a:r>
              <a:rPr lang="en-US" altLang="en-US" dirty="0"/>
              <a:t> </a:t>
            </a:r>
            <a:r>
              <a:rPr lang="en-US" altLang="en-US" dirty="0" err="1"/>
              <a:t>đề</a:t>
            </a:r>
            <a:r>
              <a:rPr lang="en-US" altLang="en-US" dirty="0"/>
              <a:t>, driver </a:t>
            </a:r>
            <a:r>
              <a:rPr lang="en-US" altLang="en-US" dirty="0" err="1"/>
              <a:t>phải</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lỗi</a:t>
            </a:r>
            <a:r>
              <a:rPr lang="en-US" altLang="en-US" dirty="0"/>
              <a:t> </a:t>
            </a:r>
            <a:r>
              <a:rPr lang="en-US" altLang="en-US" dirty="0" err="1"/>
              <a:t>cho</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giúp</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lỗi</a:t>
            </a:r>
            <a:r>
              <a:rPr lang="en-US" altLang="en-US" dirty="0"/>
              <a:t> </a:t>
            </a:r>
            <a:r>
              <a:rPr lang="en-US" altLang="en-US" dirty="0" err="1"/>
              <a:t>kịp</a:t>
            </a:r>
            <a:r>
              <a:rPr lang="en-US" altLang="en-US" dirty="0"/>
              <a:t> </a:t>
            </a:r>
            <a:r>
              <a:rPr lang="en-US" altLang="en-US" dirty="0" err="1"/>
              <a:t>thời</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Driver LIN </a:t>
            </a:r>
            <a:r>
              <a:rPr lang="en-US" altLang="en-US" dirty="0" err="1"/>
              <a:t>phải</a:t>
            </a:r>
            <a:r>
              <a:rPr lang="en-US" altLang="en-US" dirty="0"/>
              <a:t> </a:t>
            </a:r>
            <a:r>
              <a:rPr lang="en-US" altLang="en-US" dirty="0" err="1"/>
              <a:t>có</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gửi</a:t>
            </a:r>
            <a:r>
              <a:rPr lang="en-US" altLang="en-US" dirty="0"/>
              <a:t>, </a:t>
            </a:r>
            <a:r>
              <a:rPr lang="en-US" altLang="en-US" dirty="0" err="1"/>
              <a:t>nhận</a:t>
            </a:r>
            <a:r>
              <a:rPr lang="en-US" altLang="en-US" dirty="0"/>
              <a:t> </a:t>
            </a:r>
            <a:r>
              <a:rPr lang="en-US" altLang="en-US" dirty="0" err="1"/>
              <a:t>hoặc</a:t>
            </a:r>
            <a:r>
              <a:rPr lang="en-US" altLang="en-US" dirty="0"/>
              <a:t> </a:t>
            </a:r>
            <a:r>
              <a:rPr lang="en-US" altLang="en-US" dirty="0" err="1"/>
              <a:t>bỏ</a:t>
            </a:r>
            <a:r>
              <a:rPr lang="en-US" altLang="en-US" dirty="0"/>
              <a:t> qua </a:t>
            </a:r>
            <a:r>
              <a:rPr lang="en-US" altLang="en-US" dirty="0" err="1"/>
              <a:t>một</a:t>
            </a:r>
            <a:r>
              <a:rPr lang="en-US" altLang="en-US" dirty="0"/>
              <a:t> </a:t>
            </a:r>
            <a:r>
              <a:rPr lang="en-US" altLang="en-US" dirty="0" err="1"/>
              <a:t>phản</a:t>
            </a:r>
            <a:r>
              <a:rPr lang="en-US" altLang="en-US" dirty="0"/>
              <a:t> </a:t>
            </a:r>
            <a:r>
              <a:rPr lang="en-US" altLang="en-US" dirty="0" err="1"/>
              <a:t>hồi</a:t>
            </a:r>
            <a:r>
              <a:rPr lang="en-US" altLang="en-US" dirty="0"/>
              <a:t> LIN.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Nút</a:t>
            </a:r>
            <a:r>
              <a:rPr lang="en-US" altLang="en-US" dirty="0"/>
              <a:t> Slave </a:t>
            </a:r>
            <a:r>
              <a:rPr lang="en-US" altLang="en-US" dirty="0" err="1"/>
              <a:t>cần</a:t>
            </a:r>
            <a:r>
              <a:rPr lang="en-US" altLang="en-US" dirty="0"/>
              <a:t> </a:t>
            </a:r>
            <a:r>
              <a:rPr lang="en-US" altLang="en-US" dirty="0" err="1"/>
              <a:t>phải</a:t>
            </a:r>
            <a:r>
              <a:rPr lang="en-US" altLang="en-US" dirty="0"/>
              <a:t> </a:t>
            </a:r>
            <a:r>
              <a:rPr lang="en-US" altLang="en-US" dirty="0" err="1"/>
              <a:t>linh</a:t>
            </a:r>
            <a:r>
              <a:rPr lang="en-US" altLang="en-US" dirty="0"/>
              <a:t> </a:t>
            </a:r>
            <a:r>
              <a:rPr lang="en-US" altLang="en-US" dirty="0" err="1"/>
              <a:t>hoạt</a:t>
            </a:r>
            <a:r>
              <a:rPr lang="en-US" altLang="en-US" dirty="0"/>
              <a:t> </a:t>
            </a:r>
            <a:r>
              <a:rPr lang="en-US" altLang="en-US" dirty="0" err="1"/>
              <a:t>trong</a:t>
            </a:r>
            <a:r>
              <a:rPr lang="en-US" altLang="en-US" dirty="0"/>
              <a:t> </a:t>
            </a:r>
            <a:r>
              <a:rPr lang="en-US" altLang="en-US" dirty="0" err="1"/>
              <a:t>việc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Nếu</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thông</a:t>
            </a:r>
            <a:r>
              <a:rPr lang="en-US" altLang="en-US" dirty="0"/>
              <a:t> tin </a:t>
            </a:r>
            <a:r>
              <a:rPr lang="en-US" altLang="en-US" dirty="0" err="1"/>
              <a:t>cần</a:t>
            </a:r>
            <a:r>
              <a:rPr lang="en-US" altLang="en-US" dirty="0"/>
              <a:t> </a:t>
            </a:r>
            <a:r>
              <a:rPr lang="en-US" altLang="en-US" dirty="0" err="1"/>
              <a:t>thiết</a:t>
            </a:r>
            <a:r>
              <a:rPr lang="en-US" altLang="en-US" dirty="0"/>
              <a:t>, driver </a:t>
            </a:r>
            <a:r>
              <a:rPr lang="en-US" altLang="en-US" dirty="0" err="1"/>
              <a:t>có</a:t>
            </a:r>
            <a:r>
              <a:rPr lang="en-US" altLang="en-US" dirty="0"/>
              <a:t> </a:t>
            </a:r>
            <a:r>
              <a:rPr lang="en-US" altLang="en-US" dirty="0" err="1"/>
              <a:t>thể</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không</a:t>
            </a:r>
            <a:r>
              <a:rPr lang="en-US" altLang="en-US" dirty="0"/>
              <a:t> </a:t>
            </a:r>
            <a:r>
              <a:rPr lang="en-US" altLang="en-US" dirty="0" err="1"/>
              <a:t>gửi</a:t>
            </a:r>
            <a:r>
              <a:rPr lang="en-US" altLang="en-US" dirty="0"/>
              <a:t> </a:t>
            </a:r>
            <a:r>
              <a:rPr lang="en-US" altLang="en-US" dirty="0" err="1"/>
              <a:t>phản</a:t>
            </a:r>
            <a:r>
              <a:rPr lang="en-US" altLang="en-US" dirty="0"/>
              <a:t> </a:t>
            </a:r>
            <a:r>
              <a:rPr lang="en-US" altLang="en-US" dirty="0" err="1"/>
              <a:t>hồi</a:t>
            </a:r>
            <a:r>
              <a:rPr lang="en-US" altLang="en-US" dirty="0"/>
              <a:t>.</a:t>
            </a:r>
          </a:p>
        </p:txBody>
      </p:sp>
    </p:spTree>
    <p:extLst>
      <p:ext uri="{BB962C8B-B14F-4D97-AF65-F5344CB8AC3E}">
        <p14:creationId xmlns:p14="http://schemas.microsoft.com/office/powerpoint/2010/main" val="22953282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86166-7922-8356-510E-CFEA864D71D5}"/>
              </a:ext>
            </a:extLst>
          </p:cNvPr>
          <p:cNvSpPr txBox="1"/>
          <p:nvPr/>
        </p:nvSpPr>
        <p:spPr>
          <a:xfrm>
            <a:off x="924560" y="335846"/>
            <a:ext cx="10911840"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Sau </a:t>
            </a:r>
            <a:r>
              <a:rPr lang="en-US" altLang="en-US" dirty="0" err="1"/>
              <a:t>khi</a:t>
            </a:r>
            <a:r>
              <a:rPr lang="en-US" altLang="en-US" dirty="0"/>
              <a:t> </a:t>
            </a:r>
            <a:r>
              <a:rPr lang="en-US" altLang="en-US" dirty="0" err="1"/>
              <a:t>gọi</a:t>
            </a:r>
            <a:r>
              <a:rPr lang="en-US" altLang="en-US" dirty="0"/>
              <a:t> </a:t>
            </a:r>
            <a:r>
              <a:rPr lang="en-US" altLang="en-US" dirty="0" err="1"/>
              <a:t>LinIf_HeaderIndication</a:t>
            </a:r>
            <a:r>
              <a:rPr lang="en-US" altLang="en-US" dirty="0"/>
              <a:t> </a:t>
            </a:r>
            <a:r>
              <a:rPr lang="en-US" altLang="en-US" dirty="0" err="1"/>
              <a:t>và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là</a:t>
            </a:r>
            <a:r>
              <a:rPr lang="en-US" altLang="en-US" dirty="0"/>
              <a:t> E_OK, driver </a:t>
            </a:r>
            <a:r>
              <a:rPr lang="en-US" altLang="en-US" dirty="0" err="1"/>
              <a:t>phải</a:t>
            </a:r>
            <a:r>
              <a:rPr lang="en-US" altLang="en-US" dirty="0"/>
              <a:t> </a:t>
            </a:r>
            <a:r>
              <a:rPr lang="en-US" altLang="en-US" dirty="0" err="1"/>
              <a:t>đánh</a:t>
            </a:r>
            <a:r>
              <a:rPr lang="en-US" altLang="en-US" dirty="0"/>
              <a:t> </a:t>
            </a:r>
            <a:r>
              <a:rPr lang="en-US" altLang="en-US" dirty="0" err="1"/>
              <a:t>giá</a:t>
            </a:r>
            <a:r>
              <a:rPr lang="en-US" altLang="en-US" dirty="0"/>
              <a:t> </a:t>
            </a:r>
            <a:r>
              <a:rPr lang="en-US" altLang="en-US" dirty="0" err="1"/>
              <a:t>PduPtr</a:t>
            </a:r>
            <a:r>
              <a:rPr lang="en-US" altLang="en-US" dirty="0"/>
              <a:t>-&gt;</a:t>
            </a:r>
            <a:r>
              <a:rPr lang="en-US" altLang="en-US" dirty="0" err="1"/>
              <a:t>Drc</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loại</a:t>
            </a:r>
            <a:r>
              <a:rPr lang="en-US" altLang="en-US" dirty="0"/>
              <a:t> </a:t>
            </a:r>
            <a:r>
              <a:rPr lang="en-US" altLang="en-US" dirty="0" err="1"/>
              <a:t>phản</a:t>
            </a:r>
            <a:r>
              <a:rPr lang="en-US" altLang="en-US" dirty="0"/>
              <a:t> </a:t>
            </a:r>
            <a:r>
              <a:rPr lang="en-US" altLang="en-US" dirty="0" err="1"/>
              <a:t>hồi</a:t>
            </a:r>
            <a:r>
              <a:rPr lang="en-US" altLang="en-US" dirty="0"/>
              <a:t> LIN.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Driver </a:t>
            </a:r>
            <a:r>
              <a:rPr lang="en-US" altLang="en-US" dirty="0" err="1"/>
              <a:t>sẽ</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loại</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mà</a:t>
            </a:r>
            <a:r>
              <a:rPr lang="en-US" altLang="en-US" dirty="0"/>
              <a:t> </a:t>
            </a:r>
            <a:r>
              <a:rPr lang="en-US" altLang="en-US" dirty="0" err="1"/>
              <a:t>nó</a:t>
            </a:r>
            <a:r>
              <a:rPr lang="en-US" altLang="en-US" dirty="0"/>
              <a:t> </a:t>
            </a:r>
            <a:r>
              <a:rPr lang="en-US" altLang="en-US" dirty="0" err="1"/>
              <a:t>phải</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thông</a:t>
            </a:r>
            <a:r>
              <a:rPr lang="en-US" altLang="en-US" dirty="0"/>
              <a:t> tin </a:t>
            </a:r>
            <a:r>
              <a:rPr lang="en-US" altLang="en-US" dirty="0" err="1"/>
              <a:t>từ</a:t>
            </a:r>
            <a:r>
              <a:rPr lang="en-US" altLang="en-US" dirty="0"/>
              <a:t> </a:t>
            </a:r>
            <a:r>
              <a:rPr lang="en-US" altLang="en-US" dirty="0" err="1"/>
              <a:t>hàm</a:t>
            </a:r>
            <a:r>
              <a:rPr lang="en-US" altLang="en-US" dirty="0"/>
              <a:t> callback, </a:t>
            </a:r>
            <a:r>
              <a:rPr lang="en-US" altLang="en-US" dirty="0" err="1"/>
              <a:t>giúp</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cách</a:t>
            </a:r>
            <a:r>
              <a:rPr lang="en-US" altLang="en-US" dirty="0"/>
              <a:t> </a:t>
            </a:r>
            <a:r>
              <a:rPr lang="en-US" altLang="en-US" dirty="0" err="1"/>
              <a:t>thức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nhận</a:t>
            </a:r>
            <a:r>
              <a:rPr lang="en-US" altLang="en-US" dirty="0"/>
              <a:t> </a:t>
            </a:r>
            <a:r>
              <a:rPr lang="en-US" altLang="en-US" dirty="0" err="1"/>
              <a:t>được</a:t>
            </a:r>
            <a:r>
              <a:rPr lang="en-US" altLang="en-US" dirty="0"/>
              <a:t>.</a:t>
            </a:r>
            <a:endParaRPr lang="vi-VN"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a:t>
            </a:r>
            <a:r>
              <a:rPr lang="en-US" altLang="en-US" dirty="0" err="1"/>
              <a:t>Nếu</a:t>
            </a:r>
            <a:r>
              <a:rPr lang="en-US" altLang="en-US" dirty="0"/>
              <a:t> </a:t>
            </a:r>
            <a:r>
              <a:rPr lang="en-US" altLang="en-US" dirty="0" err="1"/>
              <a:t>phản</a:t>
            </a:r>
            <a:r>
              <a:rPr lang="en-US" altLang="en-US" dirty="0"/>
              <a:t> </a:t>
            </a:r>
            <a:r>
              <a:rPr lang="en-US" altLang="en-US" dirty="0" err="1"/>
              <a:t>hồi</a:t>
            </a:r>
            <a:r>
              <a:rPr lang="en-US" altLang="en-US" dirty="0"/>
              <a:t> LIN </a:t>
            </a:r>
            <a:r>
              <a:rPr lang="en-US" altLang="en-US" dirty="0" err="1"/>
              <a:t>sẽ</a:t>
            </a:r>
            <a:r>
              <a:rPr lang="en-US" altLang="en-US" dirty="0"/>
              <a:t> </a:t>
            </a:r>
            <a:r>
              <a:rPr lang="en-US" altLang="en-US" dirty="0" err="1"/>
              <a:t>được</a:t>
            </a:r>
            <a:r>
              <a:rPr lang="en-US" altLang="en-US" dirty="0"/>
              <a:t> </a:t>
            </a:r>
            <a:r>
              <a:rPr lang="en-US" altLang="en-US" dirty="0" err="1"/>
              <a:t>nhận</a:t>
            </a:r>
            <a:r>
              <a:rPr lang="en-US" altLang="en-US" dirty="0"/>
              <a:t> (LIN_FRAMERESPONSE_RX), driver </a:t>
            </a:r>
            <a:r>
              <a:rPr lang="en-US" altLang="en-US" dirty="0" err="1"/>
              <a:t>phải</a:t>
            </a:r>
            <a:r>
              <a:rPr lang="en-US" altLang="en-US" dirty="0"/>
              <a:t> </a:t>
            </a:r>
            <a:r>
              <a:rPr lang="en-US" altLang="en-US" dirty="0" err="1"/>
              <a:t>đánh</a:t>
            </a:r>
            <a:r>
              <a:rPr lang="en-US" altLang="en-US" dirty="0"/>
              <a:t> </a:t>
            </a:r>
            <a:r>
              <a:rPr lang="en-US" altLang="en-US" dirty="0" err="1"/>
              <a:t>giá</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viên</a:t>
            </a:r>
            <a:r>
              <a:rPr lang="en-US" altLang="en-US" dirty="0"/>
              <a:t> Cs </a:t>
            </a:r>
            <a:r>
              <a:rPr lang="en-US" altLang="en-US" dirty="0" err="1"/>
              <a:t>và</a:t>
            </a:r>
            <a:r>
              <a:rPr lang="en-US" altLang="en-US" dirty="0"/>
              <a:t> Dl </a:t>
            </a:r>
            <a:r>
              <a:rPr lang="en-US" altLang="en-US" dirty="0" err="1"/>
              <a:t>trong</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PduPtr</a:t>
            </a:r>
            <a:r>
              <a:rPr lang="en-US" altLang="en-US" dirty="0"/>
              <a:t> </a:t>
            </a:r>
            <a:r>
              <a:rPr lang="en-US" altLang="en-US" dirty="0" err="1"/>
              <a:t>để</a:t>
            </a:r>
            <a:r>
              <a:rPr lang="en-US" altLang="en-US" dirty="0"/>
              <a:t> </a:t>
            </a:r>
            <a:r>
              <a:rPr lang="en-US" altLang="en-US" dirty="0" err="1"/>
              <a:t>cấu</a:t>
            </a:r>
            <a:r>
              <a:rPr lang="en-US" altLang="en-US" dirty="0"/>
              <a:t> </a:t>
            </a:r>
            <a:r>
              <a:rPr lang="en-US" altLang="en-US" dirty="0" err="1"/>
              <a:t>hình</a:t>
            </a:r>
            <a:r>
              <a:rPr lang="en-US" altLang="en-US" dirty="0"/>
              <a:t> </a:t>
            </a:r>
            <a:r>
              <a:rPr lang="en-US" altLang="en-US" dirty="0" err="1"/>
              <a:t>việc</a:t>
            </a:r>
            <a:r>
              <a:rPr lang="en-US" altLang="en-US" dirty="0"/>
              <a:t> </a:t>
            </a:r>
            <a:r>
              <a:rPr lang="en-US" altLang="en-US" dirty="0" err="1"/>
              <a:t>nhận</a:t>
            </a:r>
            <a:r>
              <a:rPr lang="en-US" altLang="en-US" dirty="0"/>
              <a:t> </a:t>
            </a:r>
            <a:r>
              <a:rPr lang="en-US" altLang="en-US" dirty="0" err="1"/>
              <a:t>phản</a:t>
            </a:r>
            <a:r>
              <a:rPr lang="en-US" altLang="en-US" dirty="0"/>
              <a:t> </a:t>
            </a:r>
            <a:r>
              <a:rPr lang="en-US" altLang="en-US" dirty="0" err="1"/>
              <a:t>hồi</a:t>
            </a:r>
            <a:r>
              <a:rPr lang="en-US" altLang="en-US" dirty="0"/>
              <a:t> LIN.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nhận</a:t>
            </a:r>
            <a:r>
              <a:rPr lang="en-US" altLang="en-US" dirty="0"/>
              <a:t> </a:t>
            </a:r>
            <a:r>
              <a:rPr lang="en-US" altLang="en-US" dirty="0" err="1"/>
              <a:t>phản</a:t>
            </a:r>
            <a:r>
              <a:rPr lang="en-US" altLang="en-US" dirty="0"/>
              <a:t> </a:t>
            </a:r>
            <a:r>
              <a:rPr lang="en-US" altLang="en-US" dirty="0" err="1"/>
              <a:t>hồi</a:t>
            </a:r>
            <a:r>
              <a:rPr lang="en-US" altLang="en-US" dirty="0"/>
              <a:t>, driver </a:t>
            </a:r>
            <a:r>
              <a:rPr lang="en-US" altLang="en-US" dirty="0" err="1"/>
              <a:t>cần</a:t>
            </a:r>
            <a:r>
              <a:rPr lang="en-US" altLang="en-US" dirty="0"/>
              <a:t> </a:t>
            </a:r>
            <a:r>
              <a:rPr lang="en-US" altLang="en-US" dirty="0" err="1"/>
              <a:t>cấu</a:t>
            </a:r>
            <a:r>
              <a:rPr lang="en-US" altLang="en-US" dirty="0"/>
              <a:t> </a:t>
            </a:r>
            <a:r>
              <a:rPr lang="en-US" altLang="en-US" dirty="0" err="1"/>
              <a:t>hình</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số</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lỗi</a:t>
            </a:r>
            <a:r>
              <a:rPr lang="en-US" altLang="en-US" dirty="0"/>
              <a:t> (Cs) </a:t>
            </a:r>
            <a:r>
              <a:rPr lang="en-US" altLang="en-US" dirty="0" err="1"/>
              <a:t>và</a:t>
            </a:r>
            <a:r>
              <a:rPr lang="en-US" altLang="en-US" dirty="0"/>
              <a:t> </a:t>
            </a:r>
            <a:r>
              <a:rPr lang="en-US" altLang="en-US" dirty="0" err="1"/>
              <a:t>độ</a:t>
            </a:r>
            <a:r>
              <a:rPr lang="en-US" altLang="en-US" dirty="0"/>
              <a:t> </a:t>
            </a:r>
            <a:r>
              <a:rPr lang="en-US" altLang="en-US" dirty="0" err="1"/>
              <a:t>dài</a:t>
            </a:r>
            <a:r>
              <a:rPr lang="en-US" altLang="en-US" dirty="0"/>
              <a:t> (Dl) </a:t>
            </a:r>
            <a:r>
              <a:rPr lang="en-US" altLang="en-US" dirty="0" err="1"/>
              <a:t>của</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giúp</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nhận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diễn</a:t>
            </a:r>
            <a:r>
              <a:rPr lang="en-US" altLang="en-US" dirty="0"/>
              <a:t> </a:t>
            </a:r>
            <a:r>
              <a:rPr lang="en-US" altLang="en-US" dirty="0" err="1"/>
              <a:t>ra</a:t>
            </a:r>
            <a:r>
              <a:rPr lang="en-US" altLang="en-US" dirty="0"/>
              <a:t> </a:t>
            </a:r>
            <a:r>
              <a:rPr lang="en-US" altLang="en-US" dirty="0" err="1"/>
              <a:t>chính</a:t>
            </a:r>
            <a:r>
              <a:rPr lang="en-US" altLang="en-US" dirty="0"/>
              <a:t> </a:t>
            </a:r>
            <a:r>
              <a:rPr lang="en-US" altLang="en-US" dirty="0" err="1"/>
              <a:t>xác</a:t>
            </a:r>
            <a:r>
              <a:rPr lang="en-US" altLang="en-US" dirty="0"/>
              <a:t>.</a:t>
            </a:r>
            <a:endParaRPr lang="vi-VN"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[SWS_Lin_00274]</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Sau </a:t>
            </a:r>
            <a:r>
              <a:rPr lang="en-US" altLang="en-US" dirty="0" err="1"/>
              <a:t>khi</a:t>
            </a:r>
            <a:r>
              <a:rPr lang="en-US" altLang="en-US" dirty="0"/>
              <a:t> </a:t>
            </a:r>
            <a:r>
              <a:rPr lang="en-US" altLang="en-US" dirty="0" err="1"/>
              <a:t>nhận</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một</a:t>
            </a:r>
            <a:r>
              <a:rPr lang="en-US" altLang="en-US" dirty="0"/>
              <a:t> </a:t>
            </a:r>
            <a:r>
              <a:rPr lang="en-US" altLang="en-US" dirty="0" err="1"/>
              <a:t>phản</a:t>
            </a:r>
            <a:r>
              <a:rPr lang="en-US" altLang="en-US" dirty="0"/>
              <a:t> </a:t>
            </a:r>
            <a:r>
              <a:rPr lang="en-US" altLang="en-US" dirty="0" err="1"/>
              <a:t>hồi</a:t>
            </a:r>
            <a:r>
              <a:rPr lang="en-US" altLang="en-US" dirty="0"/>
              <a:t> LIN, driver </a:t>
            </a:r>
            <a:r>
              <a:rPr lang="en-US" altLang="en-US" dirty="0" err="1"/>
              <a:t>phải</a:t>
            </a:r>
            <a:r>
              <a:rPr lang="en-US" altLang="en-US" dirty="0"/>
              <a:t> </a:t>
            </a:r>
            <a:r>
              <a:rPr lang="en-US" altLang="en-US" dirty="0" err="1"/>
              <a:t>gọi</a:t>
            </a:r>
            <a:r>
              <a:rPr lang="en-US" altLang="en-US" dirty="0"/>
              <a:t> </a:t>
            </a:r>
            <a:r>
              <a:rPr lang="en-US" altLang="en-US" dirty="0" err="1"/>
              <a:t>hàm</a:t>
            </a:r>
            <a:r>
              <a:rPr lang="en-US" altLang="en-US" dirty="0"/>
              <a:t> callback </a:t>
            </a:r>
            <a:r>
              <a:rPr lang="en-US" altLang="en-US" dirty="0" err="1"/>
              <a:t>LinIf_RxIndication</a:t>
            </a:r>
            <a:r>
              <a:rPr lang="en-US" altLang="en-US" dirty="0"/>
              <a:t> </a:t>
            </a:r>
            <a:r>
              <a:rPr lang="en-US" altLang="en-US" dirty="0" err="1"/>
              <a:t>với</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Lin_SduPtr</a:t>
            </a:r>
            <a:r>
              <a:rPr lang="en-US" altLang="en-US" dirty="0"/>
              <a:t> </a:t>
            </a:r>
            <a:r>
              <a:rPr lang="en-US" altLang="en-US" dirty="0" err="1"/>
              <a:t>được</a:t>
            </a:r>
            <a:r>
              <a:rPr lang="en-US" altLang="en-US" dirty="0"/>
              <a:t> </a:t>
            </a:r>
            <a:r>
              <a:rPr lang="en-US" altLang="en-US" dirty="0" err="1"/>
              <a:t>đặt</a:t>
            </a:r>
            <a:r>
              <a:rPr lang="en-US" altLang="en-US" dirty="0"/>
              <a:t> </a:t>
            </a:r>
            <a:r>
              <a:rPr lang="en-US" altLang="en-US" dirty="0" err="1"/>
              <a:t>là</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nhận</a:t>
            </a:r>
            <a:r>
              <a:rPr lang="en-US" altLang="en-US" dirty="0"/>
              <a:t> </a:t>
            </a:r>
            <a:r>
              <a:rPr lang="en-US" altLang="en-US" dirty="0" err="1"/>
              <a:t>được</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Điều</a:t>
            </a:r>
            <a:r>
              <a:rPr lang="en-US" altLang="en-US" dirty="0"/>
              <a:t> </a:t>
            </a:r>
            <a:r>
              <a:rPr lang="en-US" altLang="en-US" dirty="0" err="1"/>
              <a:t>này</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cho</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rằng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nhận</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và</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được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ngay</a:t>
            </a:r>
            <a:r>
              <a:rPr lang="en-US" altLang="en-US" dirty="0"/>
              <a:t> </a:t>
            </a:r>
            <a:r>
              <a:rPr lang="en-US" altLang="en-US" dirty="0" err="1"/>
              <a:t>lập</a:t>
            </a:r>
            <a:r>
              <a:rPr lang="en-US" altLang="en-US" dirty="0"/>
              <a:t> </a:t>
            </a:r>
            <a:r>
              <a:rPr lang="en-US" altLang="en-US" dirty="0" err="1"/>
              <a:t>tức</a:t>
            </a:r>
            <a:r>
              <a:rPr lang="en-US" altLang="en-US" dirty="0"/>
              <a:t>.</a:t>
            </a:r>
          </a:p>
        </p:txBody>
      </p:sp>
    </p:spTree>
    <p:extLst>
      <p:ext uri="{BB962C8B-B14F-4D97-AF65-F5344CB8AC3E}">
        <p14:creationId xmlns:p14="http://schemas.microsoft.com/office/powerpoint/2010/main" val="2345660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EFD41-3A36-E9FA-699B-ACED974DD1D3}"/>
              </a:ext>
            </a:extLst>
          </p:cNvPr>
          <p:cNvSpPr txBox="1"/>
          <p:nvPr/>
        </p:nvSpPr>
        <p:spPr>
          <a:xfrm>
            <a:off x="300941" y="509286"/>
            <a:ext cx="11204293" cy="5663089"/>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[SWS_Lin_00283]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the LIN response is going to be transmitted (LIN_FRAMERESPONSE_TX), the LIN driver shall evaluate the Cs, Dl and </a:t>
            </a:r>
            <a:r>
              <a:rPr lang="en-US" sz="1800" b="0" i="0" dirty="0" err="1">
                <a:solidFill>
                  <a:srgbClr val="000000"/>
                </a:solidFill>
                <a:effectLst/>
                <a:latin typeface="Arial" panose="020B0604020202020204" pitchFamily="34" charset="0"/>
              </a:rPr>
              <a:t>SduPtr</a:t>
            </a:r>
            <a:r>
              <a:rPr lang="en-US" sz="1800" b="0" i="0" dirty="0">
                <a:solidFill>
                  <a:srgbClr val="000000"/>
                </a:solidFill>
                <a:effectLst/>
                <a:latin typeface="Arial" panose="020B0604020202020204" pitchFamily="34" charset="0"/>
              </a:rPr>
              <a:t> members in parameter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 (after the call of </a:t>
            </a:r>
            <a:r>
              <a:rPr lang="en-US" sz="1800" b="0" i="0" dirty="0" err="1">
                <a:solidFill>
                  <a:srgbClr val="000000"/>
                </a:solidFill>
                <a:effectLst/>
                <a:latin typeface="Arial" panose="020B0604020202020204" pitchFamily="34" charset="0"/>
              </a:rPr>
              <a:t>LinIf_HeaderIndication</a:t>
            </a:r>
            <a:r>
              <a:rPr lang="en-US" sz="1800" b="0" i="0" dirty="0">
                <a:solidFill>
                  <a:srgbClr val="000000"/>
                </a:solidFill>
                <a:effectLst/>
                <a:latin typeface="Arial" panose="020B0604020202020204" pitchFamily="34" charset="0"/>
              </a:rPr>
              <a:t> with return value E_OK) to setup and transmit the LIN response.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(SRS_Lin_01503, SRS_Lin_01522)</a:t>
            </a:r>
          </a:p>
          <a:p>
            <a:r>
              <a:rPr lang="en-US" sz="1800" b="1" i="0" dirty="0">
                <a:solidFill>
                  <a:srgbClr val="000000"/>
                </a:solidFill>
                <a:effectLst/>
                <a:latin typeface="Arial" panose="020B0604020202020204" pitchFamily="34" charset="0"/>
              </a:rPr>
              <a:t>[SWS_Lin_00286]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the return value of </a:t>
            </a:r>
            <a:r>
              <a:rPr lang="en-US" sz="1800" b="0" i="0" dirty="0" err="1">
                <a:solidFill>
                  <a:srgbClr val="000000"/>
                </a:solidFill>
                <a:effectLst/>
                <a:latin typeface="Arial" panose="020B0604020202020204" pitchFamily="34" charset="0"/>
              </a:rPr>
              <a:t>LinIf_HeaderIndication</a:t>
            </a:r>
            <a:r>
              <a:rPr lang="en-US" sz="1800" b="0" i="0" dirty="0">
                <a:solidFill>
                  <a:srgbClr val="000000"/>
                </a:solidFill>
                <a:effectLst/>
                <a:latin typeface="Arial" panose="020B0604020202020204" pitchFamily="34" charset="0"/>
              </a:rPr>
              <a:t> is E_NOT_OK or the returned </a:t>
            </a:r>
            <a:r>
              <a:rPr lang="en-US" sz="1800" b="0" i="0" dirty="0" err="1">
                <a:solidFill>
                  <a:srgbClr val="000000"/>
                </a:solidFill>
                <a:effectLst/>
                <a:latin typeface="Arial" panose="020B0604020202020204" pitchFamily="34" charset="0"/>
              </a:rPr>
              <a:t>PduPtr</a:t>
            </a:r>
            <a:r>
              <a:rPr lang="en-US" sz="1800" b="0" i="0" dirty="0">
                <a:solidFill>
                  <a:srgbClr val="000000"/>
                </a:solidFill>
                <a:effectLst/>
                <a:latin typeface="Arial" panose="020B0604020202020204" pitchFamily="34" charset="0"/>
              </a:rPr>
              <a:t>-&gt;</a:t>
            </a:r>
            <a:r>
              <a:rPr lang="en-US" sz="1800" b="0" i="0" dirty="0" err="1">
                <a:solidFill>
                  <a:srgbClr val="000000"/>
                </a:solidFill>
                <a:effectLst/>
                <a:latin typeface="Arial" panose="020B0604020202020204" pitchFamily="34" charset="0"/>
              </a:rPr>
              <a:t>Drc</a:t>
            </a:r>
            <a:r>
              <a:rPr lang="en-US" sz="1800" b="0" i="0" dirty="0">
                <a:solidFill>
                  <a:srgbClr val="000000"/>
                </a:solidFill>
                <a:effectLst/>
                <a:latin typeface="Arial" panose="020B0604020202020204" pitchFamily="34" charset="0"/>
              </a:rPr>
              <a:t> is LIN_FRAMERESPONSE_IGNORE, the LIN driver shall ignore the response.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[SWS_Lin_00275]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After successful transmission of a LIN response, the transmission shall be directly confirmed to the LIN Interface module by calling the Tx confirmation callback function </a:t>
            </a:r>
            <a:r>
              <a:rPr lang="en-US" sz="1800" b="0" i="0" dirty="0" err="1">
                <a:solidFill>
                  <a:srgbClr val="000000"/>
                </a:solidFill>
                <a:effectLst/>
                <a:latin typeface="Arial" panose="020B0604020202020204" pitchFamily="34" charset="0"/>
              </a:rPr>
              <a:t>LinIf_TxConfirmation</a:t>
            </a: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 SRS_Lin_01555)</a:t>
            </a:r>
          </a:p>
          <a:p>
            <a:r>
              <a:rPr lang="en-US" sz="1800" b="1" i="0" dirty="0">
                <a:solidFill>
                  <a:srgbClr val="000000"/>
                </a:solidFill>
                <a:effectLst/>
                <a:latin typeface="Arial" panose="020B0604020202020204" pitchFamily="34" charset="0"/>
              </a:rPr>
              <a:t>[SWS_Lin_00276]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not report any events to the LIN interface module if the LIN response is ignored until the reception of a new LIN header.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[SWS_Lin_00277]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detect communication errors during response transmission and response reception. Once an error is detected, the current frame handling shall be aborted and the error indication callback function </a:t>
            </a:r>
            <a:r>
              <a:rPr lang="en-US" sz="1800" b="0" i="0" dirty="0" err="1">
                <a:solidFill>
                  <a:srgbClr val="000000"/>
                </a:solidFill>
                <a:effectLst/>
                <a:latin typeface="Arial" panose="020B0604020202020204" pitchFamily="34" charset="0"/>
              </a:rPr>
              <a:t>LinIf_LinErrorIndication</a:t>
            </a:r>
            <a:r>
              <a:rPr lang="en-US" sz="1800" b="0" i="0" dirty="0">
                <a:solidFill>
                  <a:srgbClr val="000000"/>
                </a:solidFill>
                <a:effectLst/>
                <a:latin typeface="Arial" panose="020B0604020202020204" pitchFamily="34" charset="0"/>
              </a:rPr>
              <a:t> shall be called.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endParaRPr lang="en-US" dirty="0"/>
          </a:p>
          <a:p>
            <a:r>
              <a:rPr lang="en-US" sz="1800" b="0" i="0" dirty="0">
                <a:solidFill>
                  <a:srgbClr val="000000"/>
                </a:solidFill>
                <a:effectLst/>
                <a:latin typeface="Arial" panose="020B0604020202020204" pitchFamily="34" charset="0"/>
              </a:rPr>
              <a:t>Specification of LIN Driver AUTOSAR CP Release 4.4.0</a:t>
            </a:r>
          </a:p>
          <a:p>
            <a:r>
              <a:rPr lang="en-US" sz="800" b="0" i="0" dirty="0">
                <a:solidFill>
                  <a:srgbClr val="000000"/>
                </a:solidFill>
                <a:effectLst/>
                <a:latin typeface="Tahoma" panose="020B0604030504040204" pitchFamily="34" charset="0"/>
              </a:rPr>
              <a:t>30 of 62 Document ID 072: </a:t>
            </a:r>
            <a:r>
              <a:rPr lang="en-US" sz="800" b="0" i="0" dirty="0" err="1">
                <a:solidFill>
                  <a:srgbClr val="000000"/>
                </a:solidFill>
                <a:effectLst/>
                <a:latin typeface="Tahoma" panose="020B0604030504040204" pitchFamily="34" charset="0"/>
              </a:rPr>
              <a:t>AUTOSAR_SWS_LINDriver</a:t>
            </a:r>
            <a:endParaRPr lang="en-US" sz="800" b="0" i="0" dirty="0">
              <a:solidFill>
                <a:srgbClr val="000000"/>
              </a:solidFill>
              <a:effectLst/>
              <a:latin typeface="Tahoma" panose="020B0604030504040204" pitchFamily="34" charset="0"/>
            </a:endParaRPr>
          </a:p>
          <a:p>
            <a:r>
              <a:rPr lang="en-US" sz="1200" b="0" i="0" dirty="0">
                <a:solidFill>
                  <a:srgbClr val="000000"/>
                </a:solidFill>
                <a:effectLst/>
                <a:latin typeface="Arial" panose="020B0604020202020204" pitchFamily="34" charset="0"/>
              </a:rPr>
              <a:t>- AUTOSAR confidential -</a:t>
            </a:r>
          </a:p>
          <a:p>
            <a:r>
              <a:rPr lang="en-US" sz="1800" b="1" i="0" dirty="0">
                <a:solidFill>
                  <a:srgbClr val="000000"/>
                </a:solidFill>
                <a:effectLst/>
                <a:latin typeface="Arial" panose="020B0604020202020204" pitchFamily="34" charset="0"/>
              </a:rPr>
              <a:t>[SWS_Lin_00285]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handling of each relevant (i.e. not ignored) LIN response must be completed by a call to either </a:t>
            </a:r>
            <a:r>
              <a:rPr lang="en-US" sz="1800" b="0" i="0" dirty="0" err="1">
                <a:solidFill>
                  <a:srgbClr val="000000"/>
                </a:solidFill>
                <a:effectLst/>
                <a:latin typeface="Arial" panose="020B0604020202020204" pitchFamily="34" charset="0"/>
              </a:rPr>
              <a:t>LinIf_RxIndication</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LinIf_TxConfirmation</a:t>
            </a:r>
            <a:r>
              <a:rPr lang="en-US" sz="1800" b="0" i="0" dirty="0">
                <a:solidFill>
                  <a:srgbClr val="000000"/>
                </a:solidFill>
                <a:effectLst/>
                <a:latin typeface="Arial" panose="020B0604020202020204" pitchFamily="34" charset="0"/>
              </a:rPr>
              <a:t> or </a:t>
            </a:r>
            <a:r>
              <a:rPr lang="en-US" sz="1800" b="0" i="0" dirty="0" err="1">
                <a:solidFill>
                  <a:srgbClr val="000000"/>
                </a:solidFill>
                <a:effectLst/>
                <a:latin typeface="Arial" panose="020B0604020202020204" pitchFamily="34" charset="0"/>
              </a:rPr>
              <a:t>LinIf_LinErrorIndication</a:t>
            </a:r>
            <a:r>
              <a:rPr lang="en-US" sz="1800" b="0" i="0" dirty="0">
                <a:solidFill>
                  <a:srgbClr val="000000"/>
                </a:solidFill>
                <a:effectLst/>
                <a:latin typeface="Arial" panose="020B0604020202020204" pitchFamily="34" charset="0"/>
              </a:rPr>
              <a:t>, latest before a new LIN header reception is indicated by a call of </a:t>
            </a:r>
            <a:r>
              <a:rPr lang="en-US" sz="1800" b="0" i="0" dirty="0" err="1">
                <a:solidFill>
                  <a:srgbClr val="000000"/>
                </a:solidFill>
                <a:effectLst/>
                <a:latin typeface="Arial" panose="020B0604020202020204" pitchFamily="34" charset="0"/>
              </a:rPr>
              <a:t>Lin_HeaderIndication</a:t>
            </a: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26519442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F840D2-102D-288F-E94C-B166642FA6FE}"/>
              </a:ext>
            </a:extLst>
          </p:cNvPr>
          <p:cNvSpPr>
            <a:spLocks noChangeArrowheads="1"/>
          </p:cNvSpPr>
          <p:nvPr/>
        </p:nvSpPr>
        <p:spPr bwMode="auto">
          <a:xfrm>
            <a:off x="167640" y="1025226"/>
            <a:ext cx="118567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a:t>
            </a:r>
            <a:r>
              <a:rPr lang="en-US" altLang="en-US" dirty="0" err="1"/>
              <a:t>Nếu</a:t>
            </a:r>
            <a:r>
              <a:rPr lang="en-US" altLang="en-US" dirty="0"/>
              <a:t> </a:t>
            </a:r>
            <a:r>
              <a:rPr lang="en-US" altLang="en-US" dirty="0" err="1"/>
              <a:t>phản</a:t>
            </a:r>
            <a:r>
              <a:rPr lang="en-US" altLang="en-US" dirty="0"/>
              <a:t> </a:t>
            </a:r>
            <a:r>
              <a:rPr lang="en-US" altLang="en-US" dirty="0" err="1"/>
              <a:t>hồi</a:t>
            </a:r>
            <a:r>
              <a:rPr lang="en-US" altLang="en-US" dirty="0"/>
              <a:t> LIN </a:t>
            </a:r>
            <a:r>
              <a:rPr lang="en-US" altLang="en-US" dirty="0" err="1"/>
              <a:t>sẽ</a:t>
            </a:r>
            <a:r>
              <a:rPr lang="en-US" altLang="en-US" dirty="0"/>
              <a:t> </a:t>
            </a:r>
            <a:r>
              <a:rPr lang="en-US" altLang="en-US" dirty="0" err="1"/>
              <a:t>được</a:t>
            </a:r>
            <a:r>
              <a:rPr lang="en-US" altLang="en-US" dirty="0"/>
              <a:t> </a:t>
            </a:r>
            <a:r>
              <a:rPr lang="en-US" altLang="en-US" dirty="0" err="1"/>
              <a:t>truyền</a:t>
            </a:r>
            <a:r>
              <a:rPr lang="en-US" altLang="en-US" dirty="0"/>
              <a:t> (LIN_FRAMERESPONSE_TX), driver </a:t>
            </a:r>
            <a:r>
              <a:rPr lang="en-US" altLang="en-US" dirty="0" err="1"/>
              <a:t>phải</a:t>
            </a:r>
            <a:r>
              <a:rPr lang="en-US" altLang="en-US" dirty="0"/>
              <a:t> </a:t>
            </a:r>
            <a:r>
              <a:rPr lang="en-US" altLang="en-US" dirty="0" err="1"/>
              <a:t>đánh</a:t>
            </a:r>
            <a:r>
              <a:rPr lang="en-US" altLang="en-US" dirty="0"/>
              <a:t> </a:t>
            </a:r>
            <a:r>
              <a:rPr lang="en-US" altLang="en-US" dirty="0" err="1"/>
              <a:t>giá</a:t>
            </a:r>
            <a:r>
              <a:rPr lang="en-US" altLang="en-US" dirty="0"/>
              <a:t> </a:t>
            </a:r>
            <a:r>
              <a:rPr lang="en-US" altLang="en-US" dirty="0" err="1"/>
              <a:t>các</a:t>
            </a:r>
            <a:r>
              <a:rPr lang="en-US" altLang="en-US" dirty="0"/>
              <a:t> </a:t>
            </a:r>
            <a:r>
              <a:rPr lang="en-US" altLang="en-US" dirty="0" err="1"/>
              <a:t>thành</a:t>
            </a:r>
            <a:r>
              <a:rPr lang="en-US" altLang="en-US" dirty="0"/>
              <a:t> </a:t>
            </a:r>
            <a:r>
              <a:rPr lang="en-US" altLang="en-US" dirty="0" err="1"/>
              <a:t>viên</a:t>
            </a:r>
            <a:r>
              <a:rPr lang="en-US" altLang="en-US" dirty="0"/>
              <a:t> Cs, Dl </a:t>
            </a:r>
            <a:r>
              <a:rPr lang="en-US" altLang="en-US" dirty="0" err="1"/>
              <a:t>và</a:t>
            </a:r>
            <a:r>
              <a:rPr lang="en-US" altLang="en-US" dirty="0"/>
              <a:t> </a:t>
            </a:r>
            <a:r>
              <a:rPr lang="en-US" altLang="en-US" dirty="0" err="1"/>
              <a:t>SduPtr</a:t>
            </a:r>
            <a:r>
              <a:rPr lang="en-US" altLang="en-US" dirty="0"/>
              <a:t> </a:t>
            </a:r>
            <a:r>
              <a:rPr lang="en-US" altLang="en-US" dirty="0" err="1"/>
              <a:t>trong</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PduPtr</a:t>
            </a:r>
            <a:r>
              <a:rPr lang="en-US" altLang="en-US" dirty="0"/>
              <a:t> </a:t>
            </a:r>
            <a:r>
              <a:rPr lang="en-US" altLang="en-US" dirty="0" err="1"/>
              <a:t>để</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và</a:t>
            </a:r>
            <a:r>
              <a:rPr lang="en-US" altLang="en-US" dirty="0"/>
              <a:t> </a:t>
            </a:r>
            <a:r>
              <a:rPr lang="en-US" altLang="en-US" dirty="0" err="1"/>
              <a:t>truyền</a:t>
            </a:r>
            <a:r>
              <a:rPr lang="en-US" altLang="en-US" dirty="0"/>
              <a:t> </a:t>
            </a:r>
            <a:r>
              <a:rPr lang="en-US" altLang="en-US" dirty="0" err="1"/>
              <a:t>phản</a:t>
            </a:r>
            <a:r>
              <a:rPr lang="en-US" altLang="en-US" dirty="0"/>
              <a:t> </a:t>
            </a:r>
            <a:r>
              <a:rPr lang="en-US" altLang="en-US" dirty="0" err="1"/>
              <a:t>hồi</a:t>
            </a:r>
            <a:r>
              <a:rPr lang="en-US" altLang="en-US" dirty="0"/>
              <a:t> LIN.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gửi</a:t>
            </a:r>
            <a:r>
              <a:rPr lang="en-US" altLang="en-US" dirty="0"/>
              <a:t> </a:t>
            </a:r>
            <a:r>
              <a:rPr lang="en-US" altLang="en-US" dirty="0" err="1"/>
              <a:t>phản</a:t>
            </a:r>
            <a:r>
              <a:rPr lang="en-US" altLang="en-US" dirty="0"/>
              <a:t> </a:t>
            </a:r>
            <a:r>
              <a:rPr lang="en-US" altLang="en-US" dirty="0" err="1"/>
              <a:t>hồi</a:t>
            </a:r>
            <a:r>
              <a:rPr lang="en-US" altLang="en-US" dirty="0"/>
              <a:t>, driver </a:t>
            </a:r>
            <a:r>
              <a:rPr lang="en-US" altLang="en-US" dirty="0" err="1"/>
              <a:t>cần</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số</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và</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cần</a:t>
            </a:r>
            <a:r>
              <a:rPr lang="en-US" altLang="en-US" dirty="0"/>
              <a:t> </a:t>
            </a:r>
            <a:r>
              <a:rPr lang="en-US" altLang="en-US" dirty="0" err="1"/>
              <a:t>gửi</a:t>
            </a:r>
            <a:r>
              <a:rPr lang="en-US" altLang="en-US" dirty="0"/>
              <a:t> </a:t>
            </a:r>
            <a:r>
              <a:rPr lang="en-US" altLang="en-US" dirty="0" err="1"/>
              <a:t>đi</a:t>
            </a:r>
            <a:r>
              <a:rPr lang="en-US" altLang="en-US" dirty="0"/>
              <a:t>, </a:t>
            </a:r>
            <a:r>
              <a:rPr lang="en-US" altLang="en-US" dirty="0" err="1"/>
              <a:t>đảm</a:t>
            </a:r>
            <a:r>
              <a:rPr lang="en-US" altLang="en-US" dirty="0"/>
              <a:t> </a:t>
            </a:r>
            <a:r>
              <a:rPr lang="en-US" altLang="en-US" dirty="0" err="1"/>
              <a:t>bảo</a:t>
            </a:r>
            <a:r>
              <a:rPr lang="en-US" altLang="en-US" dirty="0"/>
              <a:t> </a:t>
            </a:r>
            <a:r>
              <a:rPr lang="en-US" altLang="en-US" dirty="0" err="1"/>
              <a:t>rằng</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được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một</a:t>
            </a:r>
            <a:r>
              <a:rPr lang="en-US" altLang="en-US" dirty="0"/>
              <a:t> </a:t>
            </a:r>
            <a:r>
              <a:rPr lang="en-US" altLang="en-US" dirty="0" err="1"/>
              <a:t>cách</a:t>
            </a:r>
            <a:r>
              <a:rPr lang="en-US" altLang="en-US" dirty="0"/>
              <a:t> </a:t>
            </a:r>
            <a:r>
              <a:rPr lang="en-US" altLang="en-US" dirty="0" err="1"/>
              <a:t>chính</a:t>
            </a:r>
            <a:r>
              <a:rPr lang="en-US" altLang="en-US" dirty="0"/>
              <a:t> </a:t>
            </a:r>
            <a:r>
              <a:rPr lang="en-US" altLang="en-US" dirty="0" err="1"/>
              <a:t>xác</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a:t>
            </a:r>
            <a:r>
              <a:rPr lang="en-US" altLang="en-US" dirty="0" err="1"/>
              <a:t>Nếu</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của</a:t>
            </a:r>
            <a:r>
              <a:rPr lang="en-US" altLang="en-US" dirty="0"/>
              <a:t> </a:t>
            </a:r>
            <a:r>
              <a:rPr lang="en-US" altLang="en-US" dirty="0" err="1"/>
              <a:t>LinIf_HeaderIndication</a:t>
            </a:r>
            <a:r>
              <a:rPr lang="en-US" altLang="en-US" dirty="0"/>
              <a:t> </a:t>
            </a:r>
            <a:r>
              <a:rPr lang="en-US" altLang="en-US" dirty="0" err="1"/>
              <a:t>là</a:t>
            </a:r>
            <a:r>
              <a:rPr lang="en-US" altLang="en-US" dirty="0"/>
              <a:t> E_NOT_OK </a:t>
            </a:r>
            <a:r>
              <a:rPr lang="en-US" altLang="en-US" dirty="0" err="1"/>
              <a:t>hoặc</a:t>
            </a:r>
            <a:r>
              <a:rPr lang="en-US" altLang="en-US" dirty="0"/>
              <a:t> </a:t>
            </a:r>
            <a:r>
              <a:rPr lang="en-US" altLang="en-US" dirty="0" err="1"/>
              <a:t>PduPtr</a:t>
            </a:r>
            <a:r>
              <a:rPr lang="en-US" altLang="en-US" dirty="0"/>
              <a:t>-&gt;</a:t>
            </a:r>
            <a:r>
              <a:rPr lang="en-US" altLang="en-US" dirty="0" err="1"/>
              <a:t>Drc</a:t>
            </a:r>
            <a:r>
              <a:rPr lang="en-US" altLang="en-US" dirty="0"/>
              <a:t> </a:t>
            </a:r>
            <a:r>
              <a:rPr lang="en-US" altLang="en-US" dirty="0" err="1"/>
              <a:t>là</a:t>
            </a:r>
            <a:r>
              <a:rPr lang="en-US" altLang="en-US" dirty="0"/>
              <a:t> LIN_FRAMERESPONSE_IGNORE, driver </a:t>
            </a:r>
            <a:r>
              <a:rPr lang="en-US" altLang="en-US" dirty="0" err="1"/>
              <a:t>phải</a:t>
            </a:r>
            <a:r>
              <a:rPr lang="en-US" altLang="en-US" dirty="0"/>
              <a:t> </a:t>
            </a:r>
            <a:r>
              <a:rPr lang="en-US" altLang="en-US" dirty="0" err="1"/>
              <a:t>bỏ</a:t>
            </a:r>
            <a:r>
              <a:rPr lang="en-US" altLang="en-US" dirty="0"/>
              <a:t> qua </a:t>
            </a:r>
            <a:r>
              <a:rPr lang="en-US" altLang="en-US" dirty="0" err="1"/>
              <a:t>phản</a:t>
            </a:r>
            <a:r>
              <a:rPr lang="en-US" altLang="en-US" dirty="0"/>
              <a:t> </a:t>
            </a:r>
            <a:r>
              <a:rPr lang="en-US" altLang="en-US" dirty="0" err="1"/>
              <a:t>hồi</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vấn</a:t>
            </a:r>
            <a:r>
              <a:rPr lang="en-US" altLang="en-US" dirty="0"/>
              <a:t> </a:t>
            </a:r>
            <a:r>
              <a:rPr lang="en-US" altLang="en-US" dirty="0" err="1"/>
              <a:t>đề</a:t>
            </a:r>
            <a:r>
              <a:rPr lang="en-US" altLang="en-US" dirty="0"/>
              <a:t> </a:t>
            </a:r>
            <a:r>
              <a:rPr lang="en-US" altLang="en-US" dirty="0" err="1"/>
              <a:t>với</a:t>
            </a:r>
            <a:r>
              <a:rPr lang="en-US" altLang="en-US" dirty="0"/>
              <a:t> </a:t>
            </a:r>
            <a:r>
              <a:rPr lang="en-US" altLang="en-US" dirty="0" err="1"/>
              <a:t>tiêu</a:t>
            </a:r>
            <a:r>
              <a:rPr lang="en-US" altLang="en-US" dirty="0"/>
              <a:t> </a:t>
            </a:r>
            <a:r>
              <a:rPr lang="en-US" altLang="en-US" dirty="0" err="1"/>
              <a:t>đề</a:t>
            </a:r>
            <a:r>
              <a:rPr lang="en-US" altLang="en-US" dirty="0"/>
              <a:t> </a:t>
            </a:r>
            <a:r>
              <a:rPr lang="en-US" altLang="en-US" dirty="0" err="1"/>
              <a:t>nhận</a:t>
            </a:r>
            <a:r>
              <a:rPr lang="en-US" altLang="en-US" dirty="0"/>
              <a:t> </a:t>
            </a:r>
            <a:r>
              <a:rPr lang="en-US" altLang="en-US" dirty="0" err="1"/>
              <a:t>được</a:t>
            </a:r>
            <a:r>
              <a:rPr lang="en-US" altLang="en-US" dirty="0"/>
              <a:t>, driver </a:t>
            </a:r>
            <a:r>
              <a:rPr lang="en-US" altLang="en-US" dirty="0" err="1"/>
              <a:t>sẽ</a:t>
            </a:r>
            <a:r>
              <a:rPr lang="en-US" altLang="en-US" dirty="0"/>
              <a:t> </a:t>
            </a:r>
            <a:r>
              <a:rPr lang="en-US" altLang="en-US" dirty="0" err="1"/>
              <a:t>không</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và</a:t>
            </a:r>
            <a:r>
              <a:rPr lang="en-US" altLang="en-US" dirty="0"/>
              <a:t> </a:t>
            </a:r>
            <a:r>
              <a:rPr lang="en-US" altLang="en-US" dirty="0" err="1"/>
              <a:t>sẽ</a:t>
            </a:r>
            <a:r>
              <a:rPr lang="en-US" altLang="en-US" dirty="0"/>
              <a:t> </a:t>
            </a:r>
            <a:r>
              <a:rPr lang="en-US" altLang="en-US" dirty="0" err="1"/>
              <a:t>không</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hành</a:t>
            </a:r>
            <a:r>
              <a:rPr lang="en-US" altLang="en-US" dirty="0"/>
              <a:t> </a:t>
            </a:r>
            <a:r>
              <a:rPr lang="en-US" altLang="en-US" dirty="0" err="1"/>
              <a:t>động</a:t>
            </a:r>
            <a:r>
              <a:rPr lang="en-US" altLang="en-US" dirty="0"/>
              <a:t> </a:t>
            </a:r>
            <a:r>
              <a:rPr lang="en-US" altLang="en-US" dirty="0" err="1"/>
              <a:t>nào</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phản</a:t>
            </a:r>
            <a:r>
              <a:rPr lang="en-US" altLang="en-US" dirty="0"/>
              <a:t> </a:t>
            </a:r>
            <a:r>
              <a:rPr lang="en-US" altLang="en-US" dirty="0" err="1"/>
              <a:t>hồi</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Sau </a:t>
            </a:r>
            <a:r>
              <a:rPr lang="en-US" altLang="en-US" dirty="0" err="1"/>
              <a:t>khi</a:t>
            </a:r>
            <a:r>
              <a:rPr lang="en-US" altLang="en-US" dirty="0"/>
              <a:t> </a:t>
            </a:r>
            <a:r>
              <a:rPr lang="en-US" altLang="en-US" dirty="0" err="1"/>
              <a:t>truyền</a:t>
            </a:r>
            <a:r>
              <a:rPr lang="en-US" altLang="en-US" dirty="0"/>
              <a:t> </a:t>
            </a:r>
            <a:r>
              <a:rPr lang="en-US" altLang="en-US" dirty="0" err="1"/>
              <a:t>thành</a:t>
            </a:r>
            <a:r>
              <a:rPr lang="en-US" altLang="en-US" dirty="0"/>
              <a:t> </a:t>
            </a:r>
            <a:r>
              <a:rPr lang="en-US" altLang="en-US" dirty="0" err="1"/>
              <a:t>công</a:t>
            </a:r>
            <a:r>
              <a:rPr lang="en-US" altLang="en-US" dirty="0"/>
              <a:t> </a:t>
            </a:r>
            <a:r>
              <a:rPr lang="en-US" altLang="en-US" dirty="0" err="1"/>
              <a:t>một</a:t>
            </a:r>
            <a:r>
              <a:rPr lang="en-US" altLang="en-US" dirty="0"/>
              <a:t> </a:t>
            </a:r>
            <a:r>
              <a:rPr lang="en-US" altLang="en-US" dirty="0" err="1"/>
              <a:t>phản</a:t>
            </a:r>
            <a:r>
              <a:rPr lang="en-US" altLang="en-US" dirty="0"/>
              <a:t> </a:t>
            </a:r>
            <a:r>
              <a:rPr lang="en-US" altLang="en-US" dirty="0" err="1"/>
              <a:t>hồi</a:t>
            </a:r>
            <a:r>
              <a:rPr lang="en-US" altLang="en-US" dirty="0"/>
              <a:t> LIN, </a:t>
            </a:r>
            <a:r>
              <a:rPr lang="en-US" altLang="en-US" dirty="0" err="1"/>
              <a:t>việc</a:t>
            </a:r>
            <a:r>
              <a:rPr lang="en-US" altLang="en-US" dirty="0"/>
              <a:t> </a:t>
            </a:r>
            <a:r>
              <a:rPr lang="en-US" altLang="en-US" dirty="0" err="1"/>
              <a:t>truyền</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xác</a:t>
            </a:r>
            <a:r>
              <a:rPr lang="en-US" altLang="en-US" dirty="0"/>
              <a:t> </a:t>
            </a:r>
            <a:r>
              <a:rPr lang="en-US" altLang="en-US" dirty="0" err="1"/>
              <a:t>nhận</a:t>
            </a:r>
            <a:r>
              <a:rPr lang="en-US" altLang="en-US" dirty="0"/>
              <a:t> </a:t>
            </a:r>
            <a:r>
              <a:rPr lang="en-US" altLang="en-US" dirty="0" err="1"/>
              <a:t>trực</a:t>
            </a:r>
            <a:r>
              <a:rPr lang="en-US" altLang="en-US" dirty="0"/>
              <a:t> </a:t>
            </a:r>
            <a:r>
              <a:rPr lang="en-US" altLang="en-US" dirty="0" err="1"/>
              <a:t>tiếp</a:t>
            </a:r>
            <a:r>
              <a:rPr lang="en-US" altLang="en-US" dirty="0"/>
              <a:t> </a:t>
            </a:r>
            <a:r>
              <a:rPr lang="en-US" altLang="en-US" dirty="0" err="1"/>
              <a:t>với</a:t>
            </a:r>
            <a:r>
              <a:rPr lang="en-US" altLang="en-US" dirty="0"/>
              <a:t> module </a:t>
            </a:r>
            <a:r>
              <a:rPr lang="en-US" altLang="en-US" dirty="0" err="1"/>
              <a:t>giao</a:t>
            </a:r>
            <a:r>
              <a:rPr lang="en-US" altLang="en-US" dirty="0"/>
              <a:t> </a:t>
            </a:r>
            <a:r>
              <a:rPr lang="en-US" altLang="en-US" dirty="0" err="1"/>
              <a:t>diện</a:t>
            </a:r>
            <a:r>
              <a:rPr lang="en-US" altLang="en-US" dirty="0"/>
              <a:t> LIN </a:t>
            </a:r>
            <a:r>
              <a:rPr lang="en-US" altLang="en-US" dirty="0" err="1"/>
              <a:t>bằng</a:t>
            </a:r>
            <a:r>
              <a:rPr lang="en-US" altLang="en-US" dirty="0"/>
              <a:t> </a:t>
            </a:r>
            <a:r>
              <a:rPr lang="en-US" altLang="en-US" dirty="0" err="1"/>
              <a:t>cách</a:t>
            </a:r>
            <a:r>
              <a:rPr lang="en-US" altLang="en-US" dirty="0"/>
              <a:t> </a:t>
            </a:r>
            <a:r>
              <a:rPr lang="en-US" altLang="en-US" dirty="0" err="1"/>
              <a:t>gọi</a:t>
            </a:r>
            <a:r>
              <a:rPr lang="en-US" altLang="en-US" dirty="0"/>
              <a:t> </a:t>
            </a:r>
            <a:r>
              <a:rPr lang="en-US" altLang="en-US" dirty="0" err="1"/>
              <a:t>hàm</a:t>
            </a:r>
            <a:r>
              <a:rPr lang="en-US" altLang="en-US" dirty="0"/>
              <a:t> callback </a:t>
            </a:r>
            <a:r>
              <a:rPr lang="en-US" altLang="en-US" dirty="0" err="1"/>
              <a:t>LinIf_TxConfirmation</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Điều</a:t>
            </a:r>
            <a:r>
              <a:rPr lang="en-US" altLang="en-US" dirty="0"/>
              <a:t> </a:t>
            </a:r>
            <a:r>
              <a:rPr lang="en-US" altLang="en-US" dirty="0" err="1"/>
              <a:t>này</a:t>
            </a:r>
            <a:r>
              <a:rPr lang="en-US" altLang="en-US" dirty="0"/>
              <a:t> </a:t>
            </a:r>
            <a:r>
              <a:rPr lang="en-US" altLang="en-US" dirty="0" err="1"/>
              <a:t>giúp</a:t>
            </a:r>
            <a:r>
              <a:rPr lang="en-US" altLang="en-US" dirty="0"/>
              <a:t> </a:t>
            </a:r>
            <a:r>
              <a:rPr lang="en-US" altLang="en-US" dirty="0" err="1"/>
              <a:t>xác</a:t>
            </a:r>
            <a:r>
              <a:rPr lang="en-US" altLang="en-US" dirty="0"/>
              <a:t> </a:t>
            </a:r>
            <a:r>
              <a:rPr lang="en-US" altLang="en-US" dirty="0" err="1"/>
              <a:t>nhận</a:t>
            </a:r>
            <a:r>
              <a:rPr lang="en-US" altLang="en-US" dirty="0"/>
              <a:t> </a:t>
            </a:r>
            <a:r>
              <a:rPr lang="en-US" altLang="en-US" dirty="0" err="1"/>
              <a:t>cho</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rằng</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gửi</a:t>
            </a:r>
            <a:r>
              <a:rPr lang="en-US" altLang="en-US" dirty="0"/>
              <a:t> </a:t>
            </a:r>
            <a:r>
              <a:rPr lang="en-US" altLang="en-US" dirty="0" err="1"/>
              <a:t>đi</a:t>
            </a:r>
            <a:r>
              <a:rPr lang="en-US" altLang="en-US" dirty="0"/>
              <a:t> </a:t>
            </a:r>
            <a:r>
              <a:rPr lang="en-US" altLang="en-US" dirty="0" err="1"/>
              <a:t>thành</a:t>
            </a:r>
            <a:r>
              <a:rPr lang="en-US" altLang="en-US" dirty="0"/>
              <a:t> </a:t>
            </a:r>
            <a:r>
              <a:rPr lang="en-US" altLang="en-US" dirty="0" err="1"/>
              <a:t>công</a:t>
            </a:r>
            <a:r>
              <a:rPr lang="en-US" altLang="en-US" dirty="0"/>
              <a:t>.</a:t>
            </a:r>
          </a:p>
        </p:txBody>
      </p:sp>
    </p:spTree>
    <p:extLst>
      <p:ext uri="{BB962C8B-B14F-4D97-AF65-F5344CB8AC3E}">
        <p14:creationId xmlns:p14="http://schemas.microsoft.com/office/powerpoint/2010/main" val="1266064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3F60D-0E68-AFDA-E016-C307749EC8F5}"/>
              </a:ext>
            </a:extLst>
          </p:cNvPr>
          <p:cNvSpPr txBox="1"/>
          <p:nvPr/>
        </p:nvSpPr>
        <p:spPr>
          <a:xfrm>
            <a:off x="1380280" y="998099"/>
            <a:ext cx="8747567"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Driver </a:t>
            </a:r>
            <a:r>
              <a:rPr lang="en-US" altLang="en-US" dirty="0" err="1"/>
              <a:t>không</a:t>
            </a:r>
            <a:r>
              <a:rPr lang="en-US" altLang="en-US" dirty="0"/>
              <a:t> </a:t>
            </a:r>
            <a:r>
              <a:rPr lang="en-US" altLang="en-US" dirty="0" err="1"/>
              <a:t>được</a:t>
            </a:r>
            <a:r>
              <a:rPr lang="en-US" altLang="en-US" dirty="0"/>
              <a:t> </a:t>
            </a:r>
            <a:r>
              <a:rPr lang="en-US" altLang="en-US" dirty="0" err="1"/>
              <a:t>báo</a:t>
            </a:r>
            <a:r>
              <a:rPr lang="en-US" altLang="en-US" dirty="0"/>
              <a:t> </a:t>
            </a:r>
            <a:r>
              <a:rPr lang="en-US" altLang="en-US" dirty="0" err="1"/>
              <a:t>cáo</a:t>
            </a:r>
            <a:r>
              <a:rPr lang="en-US" altLang="en-US" dirty="0"/>
              <a:t> </a:t>
            </a:r>
            <a:r>
              <a:rPr lang="en-US" altLang="en-US" dirty="0" err="1"/>
              <a:t>bất</a:t>
            </a:r>
            <a:r>
              <a:rPr lang="en-US" altLang="en-US" dirty="0"/>
              <a:t> </a:t>
            </a:r>
            <a:r>
              <a:rPr lang="en-US" altLang="en-US" dirty="0" err="1"/>
              <a:t>kỳ</a:t>
            </a:r>
            <a:r>
              <a:rPr lang="en-US" altLang="en-US" dirty="0"/>
              <a:t> </a:t>
            </a:r>
            <a:r>
              <a:rPr lang="en-US" altLang="en-US" dirty="0" err="1"/>
              <a:t>sự</a:t>
            </a:r>
            <a:r>
              <a:rPr lang="en-US" altLang="en-US" dirty="0"/>
              <a:t> </a:t>
            </a:r>
            <a:r>
              <a:rPr lang="en-US" altLang="en-US" dirty="0" err="1"/>
              <a:t>kiện</a:t>
            </a:r>
            <a:r>
              <a:rPr lang="en-US" altLang="en-US" dirty="0"/>
              <a:t> </a:t>
            </a:r>
            <a:r>
              <a:rPr lang="en-US" altLang="en-US" dirty="0" err="1"/>
              <a:t>nào</a:t>
            </a:r>
            <a:r>
              <a:rPr lang="en-US" altLang="en-US" dirty="0"/>
              <a:t> </a:t>
            </a:r>
            <a:r>
              <a:rPr lang="en-US" altLang="en-US" dirty="0" err="1"/>
              <a:t>cho</a:t>
            </a:r>
            <a:r>
              <a:rPr lang="en-US" altLang="en-US" dirty="0"/>
              <a:t> module </a:t>
            </a:r>
            <a:r>
              <a:rPr lang="en-US" altLang="en-US" dirty="0" err="1"/>
              <a:t>giao</a:t>
            </a:r>
            <a:r>
              <a:rPr lang="en-US" altLang="en-US" dirty="0"/>
              <a:t> </a:t>
            </a:r>
            <a:r>
              <a:rPr lang="en-US" altLang="en-US" dirty="0" err="1"/>
              <a:t>diện</a:t>
            </a:r>
            <a:r>
              <a:rPr lang="en-US" altLang="en-US" dirty="0"/>
              <a:t> </a:t>
            </a:r>
            <a:r>
              <a:rPr lang="en-US" altLang="en-US" dirty="0" err="1"/>
              <a:t>nếu</a:t>
            </a:r>
            <a:r>
              <a:rPr lang="en-US" altLang="en-US" dirty="0"/>
              <a:t> </a:t>
            </a:r>
            <a:r>
              <a:rPr lang="en-US" altLang="en-US" dirty="0" err="1"/>
              <a:t>phản</a:t>
            </a:r>
            <a:r>
              <a:rPr lang="en-US" altLang="en-US" dirty="0"/>
              <a:t> </a:t>
            </a:r>
            <a:r>
              <a:rPr lang="en-US" altLang="en-US" dirty="0" err="1"/>
              <a:t>hồi</a:t>
            </a:r>
            <a:r>
              <a:rPr lang="en-US" altLang="en-US" dirty="0"/>
              <a:t> LIN </a:t>
            </a:r>
            <a:r>
              <a:rPr lang="en-US" altLang="en-US" dirty="0" err="1"/>
              <a:t>bị</a:t>
            </a:r>
            <a:r>
              <a:rPr lang="en-US" altLang="en-US" dirty="0"/>
              <a:t> </a:t>
            </a:r>
            <a:r>
              <a:rPr lang="en-US" altLang="en-US" dirty="0" err="1"/>
              <a:t>bỏ</a:t>
            </a:r>
            <a:r>
              <a:rPr lang="en-US" altLang="en-US" dirty="0"/>
              <a:t> qua </a:t>
            </a:r>
            <a:r>
              <a:rPr lang="en-US" altLang="en-US" dirty="0" err="1"/>
              <a:t>cho</a:t>
            </a:r>
            <a:r>
              <a:rPr lang="en-US" altLang="en-US" dirty="0"/>
              <a:t> </a:t>
            </a:r>
            <a:r>
              <a:rPr lang="en-US" altLang="en-US" dirty="0" err="1"/>
              <a:t>đến</a:t>
            </a:r>
            <a:r>
              <a:rPr lang="en-US" altLang="en-US" dirty="0"/>
              <a:t> </a:t>
            </a:r>
            <a:r>
              <a:rPr lang="en-US" altLang="en-US" dirty="0" err="1"/>
              <a:t>khi</a:t>
            </a:r>
            <a:r>
              <a:rPr lang="en-US" altLang="en-US" dirty="0"/>
              <a:t> </a:t>
            </a:r>
            <a:r>
              <a:rPr lang="en-US" altLang="en-US" dirty="0" err="1"/>
              <a:t>nhận</a:t>
            </a:r>
            <a:r>
              <a:rPr lang="en-US" altLang="en-US" dirty="0"/>
              <a:t> </a:t>
            </a:r>
            <a:r>
              <a:rPr lang="en-US" altLang="en-US" dirty="0" err="1"/>
              <a:t>được</a:t>
            </a:r>
            <a:r>
              <a:rPr lang="en-US" altLang="en-US" dirty="0"/>
              <a:t> </a:t>
            </a:r>
            <a:r>
              <a:rPr lang="en-US" altLang="en-US" dirty="0" err="1"/>
              <a:t>một</a:t>
            </a:r>
            <a:r>
              <a:rPr lang="en-US" altLang="en-US" dirty="0"/>
              <a:t> </a:t>
            </a:r>
            <a:r>
              <a:rPr lang="en-US" altLang="en-US" dirty="0" err="1"/>
              <a:t>tiêu</a:t>
            </a:r>
            <a:r>
              <a:rPr lang="en-US" altLang="en-US" dirty="0"/>
              <a:t> </a:t>
            </a:r>
            <a:r>
              <a:rPr lang="en-US" altLang="en-US" dirty="0" err="1"/>
              <a:t>đề</a:t>
            </a:r>
            <a:r>
              <a:rPr lang="en-US" altLang="en-US" dirty="0"/>
              <a:t> LIN </a:t>
            </a:r>
            <a:r>
              <a:rPr lang="en-US" altLang="en-US" dirty="0" err="1"/>
              <a:t>mới</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Điều</a:t>
            </a:r>
            <a:r>
              <a:rPr lang="en-US" altLang="en-US" dirty="0"/>
              <a:t> </a:t>
            </a:r>
            <a:r>
              <a:rPr lang="en-US" altLang="en-US" dirty="0" err="1"/>
              <a:t>này</a:t>
            </a:r>
            <a:r>
              <a:rPr lang="en-US" altLang="en-US" dirty="0"/>
              <a:t> </a:t>
            </a:r>
            <a:r>
              <a:rPr lang="en-US" altLang="en-US" dirty="0" err="1"/>
              <a:t>giúp</a:t>
            </a:r>
            <a:r>
              <a:rPr lang="en-US" altLang="en-US" dirty="0"/>
              <a:t> </a:t>
            </a:r>
            <a:r>
              <a:rPr lang="en-US" altLang="en-US" dirty="0" err="1"/>
              <a:t>tránh</a:t>
            </a:r>
            <a:r>
              <a:rPr lang="en-US" altLang="en-US" dirty="0"/>
              <a:t> </a:t>
            </a:r>
            <a:r>
              <a:rPr lang="en-US" altLang="en-US" dirty="0" err="1"/>
              <a:t>việc</a:t>
            </a:r>
            <a:r>
              <a:rPr lang="en-US" altLang="en-US" dirty="0"/>
              <a:t> </a:t>
            </a:r>
            <a:r>
              <a:rPr lang="en-US" altLang="en-US" dirty="0" err="1"/>
              <a:t>gây</a:t>
            </a:r>
            <a:r>
              <a:rPr lang="en-US" altLang="en-US" dirty="0"/>
              <a:t> </a:t>
            </a:r>
            <a:r>
              <a:rPr lang="en-US" altLang="en-US" dirty="0" err="1"/>
              <a:t>nhầm</a:t>
            </a:r>
            <a:r>
              <a:rPr lang="en-US" altLang="en-US" dirty="0"/>
              <a:t> </a:t>
            </a:r>
            <a:r>
              <a:rPr lang="en-US" altLang="en-US" dirty="0" err="1"/>
              <a:t>lẫn</a:t>
            </a:r>
            <a:r>
              <a:rPr lang="en-US" altLang="en-US" dirty="0"/>
              <a:t> </a:t>
            </a:r>
            <a:r>
              <a:rPr lang="en-US" altLang="en-US" dirty="0" err="1"/>
              <a:t>cho</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khi</a:t>
            </a:r>
            <a:r>
              <a:rPr lang="en-US" altLang="en-US" dirty="0"/>
              <a:t> </a:t>
            </a:r>
            <a:r>
              <a:rPr lang="en-US" altLang="en-US" dirty="0" err="1"/>
              <a:t>phản</a:t>
            </a:r>
            <a:r>
              <a:rPr lang="en-US" altLang="en-US" dirty="0"/>
              <a:t> </a:t>
            </a:r>
            <a:r>
              <a:rPr lang="en-US" altLang="en-US" dirty="0" err="1"/>
              <a:t>hồi</a:t>
            </a:r>
            <a:r>
              <a:rPr lang="en-US" altLang="en-US" dirty="0"/>
              <a:t> </a:t>
            </a:r>
            <a:r>
              <a:rPr lang="en-US" altLang="en-US" dirty="0" err="1"/>
              <a:t>bị</a:t>
            </a:r>
            <a:r>
              <a:rPr lang="en-US" altLang="en-US" dirty="0"/>
              <a:t> </a:t>
            </a:r>
            <a:r>
              <a:rPr lang="en-US" altLang="en-US" dirty="0" err="1"/>
              <a:t>bỏ</a:t>
            </a:r>
            <a:r>
              <a:rPr lang="en-US" altLang="en-US" dirty="0"/>
              <a:t> qua </a:t>
            </a:r>
            <a:r>
              <a:rPr lang="en-US" altLang="en-US" dirty="0" err="1"/>
              <a:t>và</a:t>
            </a:r>
            <a:r>
              <a:rPr lang="en-US" altLang="en-US" dirty="0"/>
              <a:t> </a:t>
            </a:r>
            <a:r>
              <a:rPr lang="en-US" altLang="en-US" dirty="0" err="1"/>
              <a:t>giữ</a:t>
            </a:r>
            <a:r>
              <a:rPr lang="en-US" altLang="en-US" dirty="0"/>
              <a:t> </a:t>
            </a:r>
            <a:r>
              <a:rPr lang="en-US" altLang="en-US" dirty="0" err="1"/>
              <a:t>cho</a:t>
            </a:r>
            <a:r>
              <a:rPr lang="en-US" altLang="en-US" dirty="0"/>
              <a:t> </a:t>
            </a:r>
            <a:r>
              <a:rPr lang="en-US" altLang="en-US" dirty="0" err="1"/>
              <a:t>trạng</a:t>
            </a:r>
            <a:r>
              <a:rPr lang="en-US" altLang="en-US" dirty="0"/>
              <a:t> </a:t>
            </a:r>
            <a:r>
              <a:rPr lang="en-US" altLang="en-US" dirty="0" err="1"/>
              <a:t>thái</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sạch</a:t>
            </a:r>
            <a:r>
              <a:rPr lang="en-US" altLang="en-US" dirty="0"/>
              <a:t> </a:t>
            </a:r>
            <a:r>
              <a:rPr lang="en-US" altLang="en-US" dirty="0" err="1"/>
              <a:t>sẽ</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[SWS_Lin_00277]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Driver </a:t>
            </a:r>
            <a:r>
              <a:rPr lang="en-US" altLang="en-US" dirty="0" err="1"/>
              <a:t>phải</a:t>
            </a:r>
            <a:r>
              <a:rPr lang="en-US" altLang="en-US" dirty="0"/>
              <a:t> </a:t>
            </a:r>
            <a:r>
              <a:rPr lang="en-US" altLang="en-US" dirty="0" err="1"/>
              <a:t>phát</a:t>
            </a:r>
            <a:r>
              <a:rPr lang="en-US" altLang="en-US" dirty="0"/>
              <a:t> </a:t>
            </a:r>
            <a:r>
              <a:rPr lang="en-US" altLang="en-US" dirty="0" err="1"/>
              <a:t>hiện</a:t>
            </a:r>
            <a:r>
              <a:rPr lang="en-US" altLang="en-US" dirty="0"/>
              <a:t> </a:t>
            </a:r>
            <a:r>
              <a:rPr lang="en-US" altLang="en-US" dirty="0" err="1"/>
              <a:t>lỗi</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trong</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truyền</a:t>
            </a:r>
            <a:r>
              <a:rPr lang="en-US" altLang="en-US" dirty="0"/>
              <a:t> </a:t>
            </a:r>
            <a:r>
              <a:rPr lang="en-US" altLang="en-US" dirty="0" err="1"/>
              <a:t>và</a:t>
            </a:r>
            <a:r>
              <a:rPr lang="en-US" altLang="en-US" dirty="0"/>
              <a:t> </a:t>
            </a:r>
            <a:r>
              <a:rPr lang="en-US" altLang="en-US" dirty="0" err="1"/>
              <a:t>nhận</a:t>
            </a:r>
            <a:r>
              <a:rPr lang="en-US" altLang="en-US" dirty="0"/>
              <a:t> </a:t>
            </a:r>
            <a:r>
              <a:rPr lang="en-US" altLang="en-US" dirty="0" err="1"/>
              <a:t>phản</a:t>
            </a:r>
            <a:r>
              <a:rPr lang="en-US" altLang="en-US" dirty="0"/>
              <a:t> </a:t>
            </a:r>
            <a:r>
              <a:rPr lang="en-US" altLang="en-US" dirty="0" err="1"/>
              <a:t>hồi</a:t>
            </a:r>
            <a:r>
              <a:rPr lang="en-US" altLang="en-US" dirty="0"/>
              <a:t>. Khi </a:t>
            </a:r>
            <a:r>
              <a:rPr lang="en-US" altLang="en-US" dirty="0" err="1"/>
              <a:t>phát</a:t>
            </a:r>
            <a:r>
              <a:rPr lang="en-US" altLang="en-US" dirty="0"/>
              <a:t> </a:t>
            </a:r>
            <a:r>
              <a:rPr lang="en-US" altLang="en-US" dirty="0" err="1"/>
              <a:t>hiện</a:t>
            </a:r>
            <a:r>
              <a:rPr lang="en-US" altLang="en-US" dirty="0"/>
              <a:t> </a:t>
            </a:r>
            <a:r>
              <a:rPr lang="en-US" altLang="en-US" dirty="0" err="1"/>
              <a:t>lỗi</a:t>
            </a:r>
            <a:r>
              <a:rPr lang="en-US" altLang="en-US" dirty="0"/>
              <a:t>, </a:t>
            </a:r>
            <a:r>
              <a:rPr lang="en-US" altLang="en-US" dirty="0" err="1"/>
              <a:t>việc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khung</a:t>
            </a:r>
            <a:r>
              <a:rPr lang="en-US" altLang="en-US" dirty="0"/>
              <a:t> </a:t>
            </a:r>
            <a:r>
              <a:rPr lang="en-US" altLang="en-US" dirty="0" err="1"/>
              <a:t>hiện</a:t>
            </a:r>
            <a:r>
              <a:rPr lang="en-US" altLang="en-US" dirty="0"/>
              <a:t> </a:t>
            </a:r>
            <a:r>
              <a:rPr lang="en-US" altLang="en-US" dirty="0" err="1"/>
              <a:t>tại</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hủy</a:t>
            </a:r>
            <a:r>
              <a:rPr lang="en-US" altLang="en-US" dirty="0"/>
              <a:t> </a:t>
            </a:r>
            <a:r>
              <a:rPr lang="en-US" altLang="en-US" dirty="0" err="1"/>
              <a:t>bỏ</a:t>
            </a:r>
            <a:r>
              <a:rPr lang="en-US" altLang="en-US" dirty="0"/>
              <a:t> </a:t>
            </a:r>
            <a:r>
              <a:rPr lang="en-US" altLang="en-US" dirty="0" err="1"/>
              <a:t>và</a:t>
            </a:r>
            <a:r>
              <a:rPr lang="en-US" altLang="en-US" dirty="0"/>
              <a:t> </a:t>
            </a:r>
            <a:r>
              <a:rPr lang="en-US" altLang="en-US" dirty="0" err="1"/>
              <a:t>hàm</a:t>
            </a:r>
            <a:r>
              <a:rPr lang="en-US" altLang="en-US" dirty="0"/>
              <a:t> callback </a:t>
            </a:r>
            <a:r>
              <a:rPr lang="en-US" altLang="en-US" dirty="0" err="1"/>
              <a:t>LinIf_LinErrorIndication</a:t>
            </a:r>
            <a:r>
              <a:rPr lang="en-US" altLang="en-US" dirty="0"/>
              <a:t> </a:t>
            </a:r>
            <a:r>
              <a:rPr lang="en-US" altLang="en-US" dirty="0" err="1"/>
              <a:t>phải</a:t>
            </a:r>
            <a:r>
              <a:rPr lang="en-US" altLang="en-US" dirty="0"/>
              <a:t> </a:t>
            </a:r>
            <a:r>
              <a:rPr lang="en-US" altLang="en-US" dirty="0" err="1"/>
              <a:t>được</a:t>
            </a:r>
            <a:r>
              <a:rPr lang="en-US" altLang="en-US" dirty="0"/>
              <a:t> </a:t>
            </a:r>
            <a:r>
              <a:rPr lang="en-US" altLang="en-US" dirty="0" err="1"/>
              <a:t>gọi</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Giải</a:t>
            </a:r>
            <a:r>
              <a:rPr lang="en-US" altLang="en-US" dirty="0"/>
              <a:t> </a:t>
            </a:r>
            <a:r>
              <a:rPr lang="en-US" altLang="en-US" dirty="0" err="1"/>
              <a:t>thích</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lỗi</a:t>
            </a:r>
            <a:r>
              <a:rPr lang="en-US" altLang="en-US" dirty="0"/>
              <a:t> </a:t>
            </a:r>
            <a:r>
              <a:rPr lang="en-US" altLang="en-US" dirty="0" err="1"/>
              <a:t>xảy</a:t>
            </a:r>
            <a:r>
              <a:rPr lang="en-US" altLang="en-US" dirty="0"/>
              <a:t> </a:t>
            </a:r>
            <a:r>
              <a:rPr lang="en-US" altLang="en-US" dirty="0" err="1"/>
              <a:t>ra</a:t>
            </a:r>
            <a:r>
              <a:rPr lang="en-US" altLang="en-US" dirty="0"/>
              <a:t>, driver </a:t>
            </a:r>
            <a:r>
              <a:rPr lang="en-US" altLang="en-US" dirty="0" err="1"/>
              <a:t>cần</a:t>
            </a:r>
            <a:r>
              <a:rPr lang="en-US" altLang="en-US" dirty="0"/>
              <a:t> </a:t>
            </a:r>
            <a:r>
              <a:rPr lang="en-US" altLang="en-US" dirty="0" err="1"/>
              <a:t>dừng</a:t>
            </a:r>
            <a:r>
              <a:rPr lang="en-US" altLang="en-US" dirty="0"/>
              <a:t> </a:t>
            </a:r>
            <a:r>
              <a:rPr lang="en-US" altLang="en-US" dirty="0" err="1"/>
              <a:t>mọi</a:t>
            </a:r>
            <a:r>
              <a:rPr lang="en-US" altLang="en-US" dirty="0"/>
              <a:t> </a:t>
            </a:r>
            <a:r>
              <a:rPr lang="en-US" altLang="en-US" dirty="0" err="1"/>
              <a:t>hoạt</a:t>
            </a:r>
            <a:r>
              <a:rPr lang="en-US" altLang="en-US" dirty="0"/>
              <a:t> </a:t>
            </a:r>
            <a:r>
              <a:rPr lang="en-US" altLang="en-US" dirty="0" err="1"/>
              <a:t>động</a:t>
            </a:r>
            <a:r>
              <a:rPr lang="en-US" altLang="en-US" dirty="0"/>
              <a:t> </a:t>
            </a:r>
            <a:r>
              <a:rPr lang="en-US" altLang="en-US" dirty="0" err="1"/>
              <a:t>hiện</a:t>
            </a:r>
            <a:r>
              <a:rPr lang="en-US" altLang="en-US" dirty="0"/>
              <a:t> </a:t>
            </a:r>
            <a:r>
              <a:rPr lang="en-US" altLang="en-US" dirty="0" err="1"/>
              <a:t>tại</a:t>
            </a:r>
            <a:r>
              <a:rPr lang="en-US" altLang="en-US" dirty="0"/>
              <a:t> </a:t>
            </a:r>
            <a:r>
              <a:rPr lang="en-US" altLang="en-US" dirty="0" err="1"/>
              <a:t>và</a:t>
            </a:r>
            <a:r>
              <a:rPr lang="en-US" altLang="en-US" dirty="0"/>
              <a:t> </a:t>
            </a:r>
            <a:r>
              <a:rPr lang="en-US" altLang="en-US" dirty="0" err="1"/>
              <a:t>thông</a:t>
            </a:r>
            <a:r>
              <a:rPr lang="en-US" altLang="en-US" dirty="0"/>
              <a:t> </a:t>
            </a:r>
            <a:r>
              <a:rPr lang="en-US" altLang="en-US" dirty="0" err="1"/>
              <a:t>báo</a:t>
            </a:r>
            <a:r>
              <a:rPr lang="en-US" altLang="en-US" dirty="0"/>
              <a:t> </a:t>
            </a:r>
            <a:r>
              <a:rPr lang="en-US" altLang="en-US" dirty="0" err="1"/>
              <a:t>cho</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về</a:t>
            </a:r>
            <a:r>
              <a:rPr lang="en-US" altLang="en-US" dirty="0"/>
              <a:t> </a:t>
            </a:r>
            <a:r>
              <a:rPr lang="en-US" altLang="en-US" dirty="0" err="1"/>
              <a:t>lỗi</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ứng</a:t>
            </a:r>
            <a:r>
              <a:rPr lang="en-US" altLang="en-US" dirty="0"/>
              <a:t> </a:t>
            </a:r>
            <a:r>
              <a:rPr lang="en-US" altLang="en-US" dirty="0" err="1"/>
              <a:t>dụng</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tình</a:t>
            </a:r>
            <a:r>
              <a:rPr lang="en-US" altLang="en-US" dirty="0"/>
              <a:t> </a:t>
            </a:r>
            <a:r>
              <a:rPr lang="en-US" altLang="en-US" dirty="0" err="1"/>
              <a:t>huống</a:t>
            </a:r>
            <a:r>
              <a:rPr lang="en-US" altLang="en-US" dirty="0"/>
              <a:t> </a:t>
            </a:r>
            <a:r>
              <a:rPr lang="en-US" altLang="en-US" dirty="0" err="1"/>
              <a:t>này</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[SWS_Lin_00285]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Yêu</a:t>
            </a:r>
            <a:r>
              <a:rPr lang="en-US" altLang="en-US" dirty="0"/>
              <a:t> </a:t>
            </a:r>
            <a:r>
              <a:rPr lang="en-US" altLang="en-US" dirty="0" err="1"/>
              <a:t>cầu</a:t>
            </a:r>
            <a:r>
              <a:rPr lang="en-US" altLang="en-US" dirty="0"/>
              <a:t>: </a:t>
            </a:r>
            <a:r>
              <a:rPr lang="en-US" altLang="en-US" dirty="0" err="1"/>
              <a:t>Việc</a:t>
            </a:r>
            <a:r>
              <a:rPr lang="en-US" altLang="en-US" dirty="0"/>
              <a:t> </a:t>
            </a:r>
            <a:r>
              <a:rPr lang="en-US" altLang="en-US" dirty="0" err="1"/>
              <a:t>xử</a:t>
            </a:r>
            <a:r>
              <a:rPr lang="en-US" altLang="en-US" dirty="0"/>
              <a:t> </a:t>
            </a:r>
            <a:r>
              <a:rPr lang="en-US" altLang="en-US" dirty="0" err="1"/>
              <a:t>lý</a:t>
            </a:r>
            <a:r>
              <a:rPr lang="en-US" altLang="en-US" dirty="0"/>
              <a:t> </a:t>
            </a:r>
            <a:r>
              <a:rPr lang="en-US" altLang="en-US" dirty="0" err="1"/>
              <a:t>mỗi</a:t>
            </a:r>
            <a:r>
              <a:rPr lang="en-US" altLang="en-US" dirty="0"/>
              <a:t> </a:t>
            </a:r>
            <a:r>
              <a:rPr lang="en-US" altLang="en-US" dirty="0" err="1"/>
              <a:t>phản</a:t>
            </a:r>
            <a:r>
              <a:rPr lang="en-US" altLang="en-US" dirty="0"/>
              <a:t> </a:t>
            </a:r>
            <a:r>
              <a:rPr lang="en-US" altLang="en-US" dirty="0" err="1"/>
              <a:t>hồi</a:t>
            </a:r>
            <a:r>
              <a:rPr lang="en-US" altLang="en-US" dirty="0"/>
              <a:t> LIN </a:t>
            </a:r>
            <a:r>
              <a:rPr lang="en-US" altLang="en-US" dirty="0" err="1"/>
              <a:t>liên</a:t>
            </a:r>
            <a:r>
              <a:rPr lang="en-US" altLang="en-US" dirty="0"/>
              <a:t> </a:t>
            </a:r>
            <a:r>
              <a:rPr lang="en-US" altLang="en-US" dirty="0" err="1"/>
              <a:t>quan</a:t>
            </a:r>
            <a:r>
              <a:rPr lang="en-US" altLang="en-US" dirty="0"/>
              <a:t> (</a:t>
            </a:r>
            <a:r>
              <a:rPr lang="en-US" altLang="en-US" dirty="0" err="1"/>
              <a:t>tức</a:t>
            </a:r>
            <a:r>
              <a:rPr lang="en-US" altLang="en-US" dirty="0"/>
              <a:t> </a:t>
            </a:r>
            <a:r>
              <a:rPr lang="en-US" altLang="en-US" dirty="0" err="1"/>
              <a:t>là</a:t>
            </a:r>
            <a:r>
              <a:rPr lang="en-US" altLang="en-US" dirty="0"/>
              <a:t> </a:t>
            </a:r>
            <a:r>
              <a:rPr lang="en-US" altLang="en-US" dirty="0" err="1"/>
              <a:t>không</a:t>
            </a:r>
            <a:r>
              <a:rPr lang="en-US" altLang="en-US" dirty="0"/>
              <a:t> </a:t>
            </a:r>
            <a:r>
              <a:rPr lang="en-US" altLang="en-US" dirty="0" err="1"/>
              <a:t>bị</a:t>
            </a:r>
            <a:r>
              <a:rPr lang="en-US" altLang="en-US" dirty="0"/>
              <a:t> </a:t>
            </a:r>
            <a:r>
              <a:rPr lang="en-US" altLang="en-US" dirty="0" err="1"/>
              <a:t>bỏ</a:t>
            </a:r>
            <a:r>
              <a:rPr lang="en-US" altLang="en-US" dirty="0"/>
              <a:t> qua) </a:t>
            </a:r>
            <a:r>
              <a:rPr lang="en-US" altLang="en-US" dirty="0" err="1"/>
              <a:t>phải</a:t>
            </a:r>
            <a:r>
              <a:rPr lang="en-US" altLang="en-US" dirty="0"/>
              <a:t> </a:t>
            </a:r>
            <a:r>
              <a:rPr lang="en-US" altLang="en-US" dirty="0" err="1"/>
              <a:t>được</a:t>
            </a:r>
            <a:r>
              <a:rPr lang="en-US" altLang="en-US" dirty="0"/>
              <a:t> </a:t>
            </a:r>
            <a:r>
              <a:rPr lang="en-US" altLang="en-US" dirty="0" err="1"/>
              <a:t>hoàn</a:t>
            </a:r>
            <a:r>
              <a:rPr lang="en-US" altLang="en-US" dirty="0"/>
              <a:t> </a:t>
            </a:r>
            <a:r>
              <a:rPr lang="en-US" altLang="en-US" dirty="0" err="1"/>
              <a:t>tất</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gọi</a:t>
            </a:r>
            <a:r>
              <a:rPr lang="en-US" altLang="en-US" dirty="0"/>
              <a:t> </a:t>
            </a:r>
            <a:r>
              <a:rPr lang="en-US" altLang="en-US" dirty="0" err="1"/>
              <a:t>LinIf_RxIndication</a:t>
            </a:r>
            <a:r>
              <a:rPr lang="en-US" altLang="en-US" dirty="0"/>
              <a:t>, </a:t>
            </a:r>
            <a:r>
              <a:rPr lang="en-US" altLang="en-US" dirty="0" err="1"/>
              <a:t>LinIf_TxConfirmation</a:t>
            </a:r>
            <a:r>
              <a:rPr lang="en-US" altLang="en-US" dirty="0"/>
              <a:t> </a:t>
            </a:r>
            <a:r>
              <a:rPr lang="en-US" altLang="en-US" dirty="0" err="1"/>
              <a:t>hoặc</a:t>
            </a:r>
            <a:r>
              <a:rPr lang="en-US" altLang="en-US" dirty="0"/>
              <a:t> </a:t>
            </a:r>
            <a:r>
              <a:rPr lang="en-US" altLang="en-US" dirty="0" err="1"/>
              <a:t>LinIf_LinErrorIndication</a:t>
            </a:r>
            <a:r>
              <a:rPr lang="en-US" altLang="en-US" dirty="0"/>
              <a:t>, </a:t>
            </a:r>
            <a:r>
              <a:rPr lang="en-US" altLang="en-US" dirty="0" err="1"/>
              <a:t>trước</a:t>
            </a:r>
            <a:r>
              <a:rPr lang="en-US" altLang="en-US" dirty="0"/>
              <a:t> </a:t>
            </a:r>
            <a:r>
              <a:rPr lang="en-US" altLang="en-US" dirty="0" err="1"/>
              <a:t>khi</a:t>
            </a:r>
            <a:r>
              <a:rPr lang="en-US" altLang="en-US" dirty="0"/>
              <a:t> </a:t>
            </a:r>
            <a:r>
              <a:rPr lang="en-US" altLang="en-US" dirty="0" err="1"/>
              <a:t>nhận</a:t>
            </a:r>
            <a:r>
              <a:rPr lang="en-US" altLang="en-US" dirty="0"/>
              <a:t> </a:t>
            </a:r>
            <a:r>
              <a:rPr lang="en-US" altLang="en-US" dirty="0" err="1"/>
              <a:t>được</a:t>
            </a:r>
            <a:r>
              <a:rPr lang="en-US" altLang="en-US" dirty="0"/>
              <a:t> </a:t>
            </a:r>
            <a:r>
              <a:rPr lang="en-US" altLang="en-US" dirty="0" err="1"/>
              <a:t>một</a:t>
            </a:r>
            <a:r>
              <a:rPr lang="en-US" altLang="en-US" dirty="0"/>
              <a:t> </a:t>
            </a:r>
            <a:r>
              <a:rPr lang="en-US" altLang="en-US" dirty="0" err="1"/>
              <a:t>tiêu</a:t>
            </a:r>
            <a:r>
              <a:rPr lang="en-US" altLang="en-US" dirty="0"/>
              <a:t> </a:t>
            </a:r>
            <a:r>
              <a:rPr lang="en-US" altLang="en-US" dirty="0" err="1"/>
              <a:t>đề</a:t>
            </a:r>
            <a:r>
              <a:rPr lang="en-US" altLang="en-US" dirty="0"/>
              <a:t> LIN </a:t>
            </a:r>
            <a:r>
              <a:rPr lang="en-US" altLang="en-US" dirty="0" err="1"/>
              <a:t>mới</a:t>
            </a:r>
            <a:r>
              <a:rPr lang="en-US" altLang="en-US" dirty="0"/>
              <a:t>.</a:t>
            </a:r>
          </a:p>
        </p:txBody>
      </p:sp>
    </p:spTree>
    <p:extLst>
      <p:ext uri="{BB962C8B-B14F-4D97-AF65-F5344CB8AC3E}">
        <p14:creationId xmlns:p14="http://schemas.microsoft.com/office/powerpoint/2010/main" val="1446598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5C057-3C33-0FB2-E3E5-881DF6FB5908}"/>
              </a:ext>
            </a:extLst>
          </p:cNvPr>
          <p:cNvSpPr txBox="1"/>
          <p:nvPr/>
        </p:nvSpPr>
        <p:spPr>
          <a:xfrm>
            <a:off x="902825" y="381966"/>
            <a:ext cx="8238281" cy="3416320"/>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7.4.2.3 Common</a:t>
            </a:r>
          </a:p>
          <a:p>
            <a:r>
              <a:rPr lang="en-US" sz="1800" b="1" i="0" dirty="0">
                <a:solidFill>
                  <a:srgbClr val="000000"/>
                </a:solidFill>
                <a:effectLst/>
                <a:latin typeface="Arial" panose="020B0604020202020204" pitchFamily="34" charset="0"/>
              </a:rPr>
              <a:t>[SWS_Lin_00019]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be able to calculate either a ‘classic’ or an ‘enhanced’ checksum depending upon the checksum model for the current LIN PDU.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[SWS_Lin_00026]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the LIN hardware unit cannot queue the bytes for transmission or reception (e.g. simple UART implementation), the LIN driver shall provide a temporary communication buffer.</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[SWS_Lin_00027]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initiate transmission without blocking, including the check of the next byte transmission only upon successful reception of the previous one (receive-back).</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[SWS_Lin_00028]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receive data without blocking.</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1081779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85BED-C72E-3FFD-92C8-5CF33893C14B}"/>
              </a:ext>
            </a:extLst>
          </p:cNvPr>
          <p:cNvSpPr txBox="1"/>
          <p:nvPr/>
        </p:nvSpPr>
        <p:spPr>
          <a:xfrm>
            <a:off x="261395" y="264460"/>
            <a:ext cx="11930605" cy="5401479"/>
          </a:xfrm>
          <a:prstGeom prst="rect">
            <a:avLst/>
          </a:prstGeom>
          <a:noFill/>
        </p:spPr>
        <p:txBody>
          <a:bodyPr wrap="square">
            <a:spAutoFit/>
          </a:bodyPr>
          <a:lstStyle/>
          <a:p>
            <a:r>
              <a:rPr lang="vi-VN" sz="1500" b="1" dirty="0"/>
              <a:t>[SWS_Lin_00019]</a:t>
            </a:r>
          </a:p>
          <a:p>
            <a:r>
              <a:rPr lang="vi-VN" sz="1500" b="1" dirty="0"/>
              <a:t>Yêu cầu:</a:t>
            </a:r>
            <a:r>
              <a:rPr lang="vi-VN" sz="1500" dirty="0"/>
              <a:t> Driver LIN phải có khả năng tính toán hoặc là một checksum 'classic' hoặc 'enhanced' tùy thuộc vào mô hình checksum cho PDU LIN hiện tại.</a:t>
            </a:r>
          </a:p>
          <a:p>
            <a:r>
              <a:rPr lang="vi-VN" sz="1500" b="1" dirty="0"/>
              <a:t>Giải thích:</a:t>
            </a:r>
            <a:r>
              <a:rPr lang="vi-VN" sz="1500" dirty="0"/>
              <a:t> Tùy theo phiên bản và yêu cầu cụ thể của giao thức LIN, driver cần có khả năng sử dụng hai phương pháp kiểm tra lỗi khác nhau.</a:t>
            </a:r>
          </a:p>
          <a:p>
            <a:pPr>
              <a:buFont typeface="Arial" panose="020B0604020202020204" pitchFamily="34" charset="0"/>
              <a:buChar char="•"/>
            </a:pPr>
            <a:r>
              <a:rPr lang="vi-VN" sz="1500" b="1" dirty="0"/>
              <a:t>Checksum classic</a:t>
            </a:r>
            <a:r>
              <a:rPr lang="vi-VN" sz="1500" dirty="0"/>
              <a:t> thường đơn giản hơn, dựa vào dữ liệu truyền để tạo ra một giá trị kiểm tra.</a:t>
            </a:r>
          </a:p>
          <a:p>
            <a:pPr>
              <a:buFont typeface="Arial" panose="020B0604020202020204" pitchFamily="34" charset="0"/>
              <a:buChar char="•"/>
            </a:pPr>
            <a:r>
              <a:rPr lang="vi-VN" sz="1500" b="1" dirty="0"/>
              <a:t>Checksum enhanced</a:t>
            </a:r>
            <a:r>
              <a:rPr lang="vi-VN" sz="1500" dirty="0"/>
              <a:t> có thể phức tạp hơn và có thể bao gồm các yếu tố như PID và dữ liệu khác.</a:t>
            </a:r>
          </a:p>
          <a:p>
            <a:r>
              <a:rPr lang="vi-VN" sz="1500" b="1" dirty="0"/>
              <a:t>[SWS_Lin_00026]</a:t>
            </a:r>
          </a:p>
          <a:p>
            <a:r>
              <a:rPr lang="vi-VN" sz="1500" b="1" dirty="0"/>
              <a:t>Yêu cầu:</a:t>
            </a:r>
            <a:r>
              <a:rPr lang="vi-VN" sz="1500" dirty="0"/>
              <a:t> Nếu đơn vị phần cứng LIN không thể xếp hàng các byte cho việc truyền hoặc nhận (ví dụ như một cài đặt UART đơn giản), driver LIN phải cung cấp một bộ đệm giao tiếp tạm thời.</a:t>
            </a:r>
          </a:p>
          <a:p>
            <a:r>
              <a:rPr lang="vi-VN" sz="1500" b="1" dirty="0"/>
              <a:t>Giải thích:</a:t>
            </a:r>
            <a:r>
              <a:rPr lang="vi-VN" sz="1500" dirty="0"/>
              <a:t> Để đảm bảo rằng không có dữ liệu bị mất trong quá trình truyền hoặc nhận, driver cần phải cung cấp một bộ đệm tạm thời. Điều này giúp lưu trữ các byte dữ liệu trong khi chờ đợi phần cứng sẵn sàng để truyền hoặc nhận chúng.</a:t>
            </a:r>
          </a:p>
          <a:p>
            <a:r>
              <a:rPr lang="vi-VN" sz="1500" b="1" dirty="0"/>
              <a:t>[SWS_Lin_00027]</a:t>
            </a:r>
          </a:p>
          <a:p>
            <a:r>
              <a:rPr lang="vi-VN" sz="1500" b="1" dirty="0"/>
              <a:t>Yêu cầu:</a:t>
            </a:r>
            <a:r>
              <a:rPr lang="vi-VN" sz="1500" dirty="0"/>
              <a:t> Driver LIN phải khởi động việc truyền mà không bị chặn, bao gồm việc kiểm tra byte tiếp theo chỉ sau khi nhận thành công byte trước đó (receive-back).</a:t>
            </a:r>
          </a:p>
          <a:p>
            <a:r>
              <a:rPr lang="vi-VN" sz="1500" b="1" dirty="0"/>
              <a:t>Giải thích:</a:t>
            </a:r>
            <a:r>
              <a:rPr lang="vi-VN" sz="1500" dirty="0"/>
              <a:t> Điều này đảm bảo rằng quá trình truyền dữ liệu diễn ra liên tục mà không bị dừng lại. Driver sẽ chỉ tiến hành truyền byte tiếp theo khi byte trước đó đã được nhận thành công, điều này giúp giảm thiểu rủi ro mất dữ liệu.</a:t>
            </a:r>
          </a:p>
          <a:p>
            <a:r>
              <a:rPr lang="vi-VN" sz="1500" b="1" dirty="0"/>
              <a:t>[SWS_Lin_00028]</a:t>
            </a:r>
          </a:p>
          <a:p>
            <a:r>
              <a:rPr lang="vi-VN" sz="1500" b="1" dirty="0"/>
              <a:t>Yêu cầu:</a:t>
            </a:r>
            <a:r>
              <a:rPr lang="vi-VN" sz="1500" dirty="0"/>
              <a:t> Driver LIN phải nhận dữ liệu mà không bị chặn.</a:t>
            </a:r>
          </a:p>
          <a:p>
            <a:r>
              <a:rPr lang="vi-VN" sz="1500" b="1" dirty="0"/>
              <a:t>Giải thích:</a:t>
            </a:r>
            <a:r>
              <a:rPr lang="vi-VN" sz="1500" dirty="0"/>
              <a:t> Khi nhận dữ liệu, driver không nên dừng lại hay chờ đợi, mà phải có khả năng xử lý các tín hiệu đến liên tục. Điều này rất quan trọng để duy trì khả năng phản hồi và hiệu suất trong hệ thống giao tiếp LIN.</a:t>
            </a:r>
          </a:p>
          <a:p>
            <a:r>
              <a:rPr lang="vi-VN" sz="1500" dirty="0"/>
              <a:t>Những yêu cầu này đều nhằm đảm bảo rằng driver LIN hoạt động hiệu quả, đáng tin cậy và có khả năng xử lý các tình huống giao tiếp phức tạp trong mạng LIN.</a:t>
            </a:r>
          </a:p>
        </p:txBody>
      </p:sp>
    </p:spTree>
    <p:extLst>
      <p:ext uri="{BB962C8B-B14F-4D97-AF65-F5344CB8AC3E}">
        <p14:creationId xmlns:p14="http://schemas.microsoft.com/office/powerpoint/2010/main" val="117987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AFD5DEB-F817-8311-E94B-ECD5AB810A5B}"/>
              </a:ext>
            </a:extLst>
          </p:cNvPr>
          <p:cNvGraphicFramePr>
            <a:graphicFrameLocks noGrp="1"/>
          </p:cNvGraphicFramePr>
          <p:nvPr>
            <p:extLst>
              <p:ext uri="{D42A27DB-BD31-4B8C-83A1-F6EECF244321}">
                <p14:modId xmlns:p14="http://schemas.microsoft.com/office/powerpoint/2010/main" val="1501352733"/>
              </p:ext>
            </p:extLst>
          </p:nvPr>
        </p:nvGraphicFramePr>
        <p:xfrm>
          <a:off x="706732" y="1070284"/>
          <a:ext cx="7866672" cy="4937760"/>
        </p:xfrm>
        <a:graphic>
          <a:graphicData uri="http://schemas.openxmlformats.org/drawingml/2006/table">
            <a:tbl>
              <a:tblPr/>
              <a:tblGrid>
                <a:gridCol w="3933336">
                  <a:extLst>
                    <a:ext uri="{9D8B030D-6E8A-4147-A177-3AD203B41FA5}">
                      <a16:colId xmlns:a16="http://schemas.microsoft.com/office/drawing/2014/main" val="2627857114"/>
                    </a:ext>
                  </a:extLst>
                </a:gridCol>
                <a:gridCol w="3933336">
                  <a:extLst>
                    <a:ext uri="{9D8B030D-6E8A-4147-A177-3AD203B41FA5}">
                      <a16:colId xmlns:a16="http://schemas.microsoft.com/office/drawing/2014/main" val="63077697"/>
                    </a:ext>
                  </a:extLst>
                </a:gridCol>
              </a:tblGrid>
              <a:tr h="256702">
                <a:tc>
                  <a:txBody>
                    <a:bodyPr/>
                    <a:lstStyle/>
                    <a:p>
                      <a:r>
                        <a:rPr lang="en-US" sz="2000" b="1" i="1">
                          <a:solidFill>
                            <a:srgbClr val="000000"/>
                          </a:solidFill>
                          <a:effectLst/>
                          <a:latin typeface="Arial" panose="020B0604020202020204" pitchFamily="34" charset="0"/>
                        </a:rPr>
                        <a:t>Glossary: </a:t>
                      </a:r>
                      <a:endParaRPr lang="en-US" sz="2000">
                        <a:effectLst/>
                      </a:endParaRPr>
                    </a:p>
                  </a:txBody>
                  <a:tcPr anchor="ctr">
                    <a:lnL>
                      <a:noFill/>
                    </a:lnL>
                    <a:lnR>
                      <a:noFill/>
                    </a:lnR>
                    <a:lnT>
                      <a:noFill/>
                    </a:lnT>
                    <a:lnB>
                      <a:noFill/>
                    </a:lnB>
                    <a:noFill/>
                  </a:tcPr>
                </a:tc>
                <a:tc>
                  <a:txBody>
                    <a:bodyPr/>
                    <a:lstStyle/>
                    <a:p>
                      <a:r>
                        <a:rPr lang="en-US" sz="2000" b="1" i="1">
                          <a:solidFill>
                            <a:srgbClr val="000000"/>
                          </a:solidFill>
                          <a:effectLst/>
                          <a:latin typeface="Arial" panose="020B0604020202020204" pitchFamily="34" charset="0"/>
                        </a:rPr>
                        <a:t>Description:</a:t>
                      </a:r>
                      <a:endParaRPr lang="en-US" sz="2000">
                        <a:effectLst/>
                      </a:endParaRPr>
                    </a:p>
                  </a:txBody>
                  <a:tcPr anchor="ctr">
                    <a:lnL>
                      <a:noFill/>
                    </a:lnL>
                    <a:lnR>
                      <a:noFill/>
                    </a:lnR>
                    <a:lnT>
                      <a:noFill/>
                    </a:lnT>
                    <a:lnB>
                      <a:noFill/>
                    </a:lnB>
                    <a:noFill/>
                  </a:tcPr>
                </a:tc>
                <a:extLst>
                  <a:ext uri="{0D108BD9-81ED-4DB2-BD59-A6C34878D82A}">
                    <a16:rowId xmlns:a16="http://schemas.microsoft.com/office/drawing/2014/main" val="1430884891"/>
                  </a:ext>
                </a:extLst>
              </a:tr>
              <a:tr h="543605">
                <a:tc>
                  <a:txBody>
                    <a:bodyPr/>
                    <a:lstStyle/>
                    <a:p>
                      <a:r>
                        <a:rPr lang="en-US" sz="2000" b="0" i="0">
                          <a:solidFill>
                            <a:srgbClr val="000000"/>
                          </a:solidFill>
                          <a:effectLst/>
                          <a:latin typeface="Arial" panose="020B0604020202020204" pitchFamily="34" charset="0"/>
                        </a:rPr>
                        <a:t>enumeration </a:t>
                      </a:r>
                      <a:endParaRPr lang="en-US" sz="2000">
                        <a:effectLst/>
                      </a:endParaRPr>
                    </a:p>
                  </a:txBody>
                  <a:tcPr anchor="ctr">
                    <a:lnL>
                      <a:noFill/>
                    </a:lnL>
                    <a:lnR>
                      <a:noFill/>
                    </a:lnR>
                    <a:lnT>
                      <a:noFill/>
                    </a:lnT>
                    <a:lnB>
                      <a:noFill/>
                    </a:lnB>
                    <a:noFill/>
                  </a:tcPr>
                </a:tc>
                <a:tc>
                  <a:txBody>
                    <a:bodyPr/>
                    <a:lstStyle/>
                    <a:p>
                      <a:r>
                        <a:rPr lang="en-US" sz="2000" b="0" i="0">
                          <a:solidFill>
                            <a:srgbClr val="000000"/>
                          </a:solidFill>
                          <a:effectLst/>
                          <a:latin typeface="Arial" panose="020B0604020202020204" pitchFamily="34" charset="0"/>
                        </a:rPr>
                        <a:t>This can be in “C” programming language an enum or a #define.</a:t>
                      </a:r>
                      <a:endParaRPr lang="en-US" sz="2000">
                        <a:effectLst/>
                      </a:endParaRPr>
                    </a:p>
                  </a:txBody>
                  <a:tcPr anchor="ctr">
                    <a:lnL>
                      <a:noFill/>
                    </a:lnL>
                    <a:lnR>
                      <a:noFill/>
                    </a:lnR>
                    <a:lnT>
                      <a:noFill/>
                    </a:lnT>
                    <a:lnB>
                      <a:noFill/>
                    </a:lnB>
                    <a:noFill/>
                  </a:tcPr>
                </a:tc>
                <a:extLst>
                  <a:ext uri="{0D108BD9-81ED-4DB2-BD59-A6C34878D82A}">
                    <a16:rowId xmlns:a16="http://schemas.microsoft.com/office/drawing/2014/main" val="3269854261"/>
                  </a:ext>
                </a:extLst>
              </a:tr>
              <a:tr h="2053619">
                <a:tc>
                  <a:txBody>
                    <a:bodyPr/>
                    <a:lstStyle/>
                    <a:p>
                      <a:r>
                        <a:rPr lang="en-US" sz="2000" b="0" i="0" dirty="0">
                          <a:solidFill>
                            <a:srgbClr val="000000"/>
                          </a:solidFill>
                          <a:effectLst/>
                          <a:latin typeface="Arial" panose="020B0604020202020204" pitchFamily="34" charset="0"/>
                        </a:rPr>
                        <a:t>LIN channel </a:t>
                      </a:r>
                      <a:endParaRPr lang="en-US" sz="2000" dirty="0">
                        <a:effectLst/>
                      </a:endParaRPr>
                    </a:p>
                  </a:txBody>
                  <a:tcPr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The LIN channel entity interlinks the ECUs of a LIN cluster physically: An ECU is part of a LIN cluster if it contains one LIN controller that is connected to one LIN channel of the LIN cluster. An ECU is allowed to connect to a particular LIN cluster through one channel only.</a:t>
                      </a:r>
                      <a:endParaRPr lang="en-US" sz="2000" dirty="0">
                        <a:effectLst/>
                      </a:endParaRPr>
                    </a:p>
                  </a:txBody>
                  <a:tcPr anchor="ctr">
                    <a:lnL>
                      <a:noFill/>
                    </a:lnL>
                    <a:lnR>
                      <a:noFill/>
                    </a:lnR>
                    <a:lnT>
                      <a:noFill/>
                    </a:lnT>
                    <a:lnB>
                      <a:noFill/>
                    </a:lnB>
                    <a:noFill/>
                  </a:tcPr>
                </a:tc>
                <a:extLst>
                  <a:ext uri="{0D108BD9-81ED-4DB2-BD59-A6C34878D82A}">
                    <a16:rowId xmlns:a16="http://schemas.microsoft.com/office/drawing/2014/main" val="1602843322"/>
                  </a:ext>
                </a:extLst>
              </a:tr>
              <a:tr h="543605">
                <a:tc>
                  <a:txBody>
                    <a:bodyPr/>
                    <a:lstStyle/>
                    <a:p>
                      <a:r>
                        <a:rPr lang="en-US" sz="2000" b="0" i="0">
                          <a:solidFill>
                            <a:srgbClr val="000000"/>
                          </a:solidFill>
                          <a:effectLst/>
                          <a:latin typeface="Arial" panose="020B0604020202020204" pitchFamily="34" charset="0"/>
                        </a:rPr>
                        <a:t>LIN cluster </a:t>
                      </a:r>
                      <a:endParaRPr lang="en-US" sz="2000">
                        <a:effectLst/>
                      </a:endParaRPr>
                    </a:p>
                  </a:txBody>
                  <a:tcPr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As defined by [16]: “A cluster is the LIN bus wire plus all the nodes.</a:t>
                      </a:r>
                      <a:endParaRPr lang="en-US" sz="2000" dirty="0">
                        <a:effectLst/>
                      </a:endParaRPr>
                    </a:p>
                  </a:txBody>
                  <a:tcPr anchor="ctr">
                    <a:lnL>
                      <a:noFill/>
                    </a:lnL>
                    <a:lnR>
                      <a:noFill/>
                    </a:lnR>
                    <a:lnT>
                      <a:noFill/>
                    </a:lnT>
                    <a:lnB>
                      <a:noFill/>
                    </a:lnB>
                    <a:noFill/>
                  </a:tcPr>
                </a:tc>
                <a:extLst>
                  <a:ext uri="{0D108BD9-81ED-4DB2-BD59-A6C34878D82A}">
                    <a16:rowId xmlns:a16="http://schemas.microsoft.com/office/drawing/2014/main" val="2455464278"/>
                  </a:ext>
                </a:extLst>
              </a:tr>
            </a:tbl>
          </a:graphicData>
        </a:graphic>
      </p:graphicFrame>
      <p:sp>
        <p:nvSpPr>
          <p:cNvPr id="7" name="Rectangle 2">
            <a:extLst>
              <a:ext uri="{FF2B5EF4-FFF2-40B4-BE49-F238E27FC236}">
                <a16:creationId xmlns:a16="http://schemas.microsoft.com/office/drawing/2014/main" id="{8321055A-D225-EAF3-9C2C-A67D689CF21B}"/>
              </a:ext>
            </a:extLst>
          </p:cNvPr>
          <p:cNvSpPr>
            <a:spLocks noChangeArrowheads="1"/>
          </p:cNvSpPr>
          <p:nvPr/>
        </p:nvSpPr>
        <p:spPr bwMode="auto">
          <a:xfrm rot="10800000" flipV="1">
            <a:off x="340131" y="124583"/>
            <a:ext cx="9314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2.2 Glossary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Besides AUTOSAR terminology this document also uses terms defined in the ISO 17987 specifications [16], e.g. LIN frame, header and message.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60192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F6DBA-76E9-CD40-DBCC-088C870D07AE}"/>
              </a:ext>
            </a:extLst>
          </p:cNvPr>
          <p:cNvSpPr txBox="1"/>
          <p:nvPr/>
        </p:nvSpPr>
        <p:spPr>
          <a:xfrm>
            <a:off x="335665" y="937549"/>
            <a:ext cx="11169569" cy="5940088"/>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7.4.3 Data Consistency</a:t>
            </a:r>
          </a:p>
          <a:p>
            <a:r>
              <a:rPr lang="en-US" sz="1800" b="1" i="0" dirty="0">
                <a:solidFill>
                  <a:srgbClr val="000000"/>
                </a:solidFill>
                <a:effectLst/>
                <a:latin typeface="Arial" panose="020B0604020202020204" pitchFamily="34" charset="0"/>
              </a:rPr>
              <a:t>7.4.3.1 Transmit Data Consistency:</a:t>
            </a:r>
          </a:p>
          <a:p>
            <a:r>
              <a:rPr lang="en-US" sz="1800" b="1" i="0" dirty="0">
                <a:solidFill>
                  <a:srgbClr val="000000"/>
                </a:solidFill>
                <a:effectLst/>
                <a:latin typeface="Arial" panose="020B0604020202020204" pitchFamily="34" charset="0"/>
              </a:rPr>
              <a:t>[SWS_Lin_00053]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LIN driver shall directly copy the data from the upper layer buffers.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 SRS_Lin_01522, SRS_Lin_01526)</a:t>
            </a:r>
          </a:p>
          <a:p>
            <a:r>
              <a:rPr lang="en-US" sz="1800" b="1" i="0" dirty="0">
                <a:solidFill>
                  <a:srgbClr val="000000"/>
                </a:solidFill>
                <a:effectLst/>
                <a:latin typeface="Arial" panose="020B0604020202020204" pitchFamily="34" charset="0"/>
              </a:rPr>
              <a:t>[SWS_Lin_00210]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For LIN Master nodes, the upper layer of the LIN Driver has to keep the buffer data consistent until return of function call.</a:t>
            </a:r>
          </a:p>
          <a:p>
            <a:r>
              <a:rPr lang="en-US" sz="1800" b="0" i="0" dirty="0">
                <a:solidFill>
                  <a:srgbClr val="000000"/>
                </a:solidFill>
                <a:effectLst/>
                <a:latin typeface="Arial" panose="020B0604020202020204" pitchFamily="34" charset="0"/>
              </a:rPr>
              <a:t>For LIN Slave nodes, the upper layer of the LIN Driver has to keep the buffer data consistent until end of response transmission.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7.4.3.2 Receive Data Consistency:</a:t>
            </a:r>
          </a:p>
          <a:p>
            <a:r>
              <a:rPr lang="en-US" sz="1800" b="1" i="0" dirty="0">
                <a:solidFill>
                  <a:srgbClr val="000000"/>
                </a:solidFill>
                <a:effectLst/>
                <a:latin typeface="Arial" panose="020B0604020202020204" pitchFamily="34" charset="0"/>
              </a:rPr>
              <a:t>Following is applicable for LIN master and LIN slave nodes:</a:t>
            </a:r>
          </a:p>
          <a:p>
            <a:r>
              <a:rPr lang="en-US" sz="1800" b="0" i="0" dirty="0">
                <a:solidFill>
                  <a:srgbClr val="000000"/>
                </a:solidFill>
                <a:effectLst/>
                <a:latin typeface="Arial" panose="020B0604020202020204" pitchFamily="34" charset="0"/>
              </a:rPr>
              <a:t>For the LIN response reception the bytes of the SDU buffer shall be allocated in increasingly consecutive address order. The LIN frame data length information defines the minimum SDU buffer length.</a:t>
            </a:r>
            <a:endParaRPr lang="en-US" dirty="0"/>
          </a:p>
          <a:p>
            <a:r>
              <a:rPr lang="en-US" sz="1800" b="0" i="0" dirty="0">
                <a:solidFill>
                  <a:srgbClr val="000000"/>
                </a:solidFill>
                <a:effectLst/>
                <a:latin typeface="Arial" panose="020B0604020202020204" pitchFamily="34" charset="0"/>
              </a:rPr>
              <a:t>Specification of LIN Driver AUTOSAR CP Release 4.4.0</a:t>
            </a:r>
          </a:p>
          <a:p>
            <a:r>
              <a:rPr lang="en-US" sz="800" b="0" i="0" dirty="0">
                <a:solidFill>
                  <a:srgbClr val="000000"/>
                </a:solidFill>
                <a:effectLst/>
                <a:latin typeface="Tahoma" panose="020B0604030504040204" pitchFamily="34" charset="0"/>
              </a:rPr>
              <a:t>31 of 62 Document ID 072: </a:t>
            </a:r>
            <a:r>
              <a:rPr lang="en-US" sz="800" b="0" i="0" dirty="0" err="1">
                <a:solidFill>
                  <a:srgbClr val="000000"/>
                </a:solidFill>
                <a:effectLst/>
                <a:latin typeface="Tahoma" panose="020B0604030504040204" pitchFamily="34" charset="0"/>
              </a:rPr>
              <a:t>AUTOSAR_SWS_LINDriver</a:t>
            </a:r>
            <a:endParaRPr lang="en-US" sz="800" b="0" i="0" dirty="0">
              <a:solidFill>
                <a:srgbClr val="000000"/>
              </a:solidFill>
              <a:effectLst/>
              <a:latin typeface="Tahoma" panose="020B0604030504040204" pitchFamily="34" charset="0"/>
            </a:endParaRPr>
          </a:p>
          <a:p>
            <a:r>
              <a:rPr lang="en-US" sz="1200" b="0" i="0" dirty="0">
                <a:solidFill>
                  <a:srgbClr val="000000"/>
                </a:solidFill>
                <a:effectLst/>
                <a:latin typeface="Arial" panose="020B0604020202020204" pitchFamily="34" charset="0"/>
              </a:rPr>
              <a:t>- AUTOSAR confidential -</a:t>
            </a:r>
          </a:p>
          <a:p>
            <a:r>
              <a:rPr lang="en-US" sz="1800" b="1" i="0" dirty="0">
                <a:solidFill>
                  <a:srgbClr val="000000"/>
                </a:solidFill>
                <a:effectLst/>
                <a:latin typeface="Arial" panose="020B0604020202020204" pitchFamily="34" charset="0"/>
              </a:rPr>
              <a:t>[SWS_Lin_00060]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complete LIN frame receive processing (including copying to destination layer) can be implemented in an ISR. The received data shall be consistent until either next LIN frame has been received successfully or LIN channel state has changed.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(SRS_Lin_01522)</a:t>
            </a:r>
          </a:p>
          <a:p>
            <a:r>
              <a:rPr lang="en-US" sz="1800" b="0" i="0" dirty="0">
                <a:solidFill>
                  <a:srgbClr val="000000"/>
                </a:solidFill>
                <a:effectLst/>
                <a:latin typeface="Arial" panose="020B0604020202020204" pitchFamily="34" charset="0"/>
              </a:rPr>
              <a:t>As long as it is guaranteed that neither the ISRs nor </a:t>
            </a:r>
            <a:r>
              <a:rPr lang="en-US" sz="1800" b="0" i="0" dirty="0" err="1">
                <a:solidFill>
                  <a:srgbClr val="000000"/>
                </a:solidFill>
                <a:effectLst/>
                <a:latin typeface="Arial" panose="020B0604020202020204" pitchFamily="34" charset="0"/>
              </a:rPr>
              <a:t>Lin_GetStatus</a:t>
            </a:r>
            <a:r>
              <a:rPr lang="en-US" sz="1800" b="0" i="0" dirty="0">
                <a:solidFill>
                  <a:srgbClr val="000000"/>
                </a:solidFill>
                <a:effectLst/>
                <a:latin typeface="Arial" panose="020B0604020202020204" pitchFamily="34" charset="0"/>
              </a:rPr>
              <a:t> (Master only) can be interrupted by itself, the LIN hardware (or shadow) buffer is always consistent, because it is written and read in sequence in exactly one function that is never interrupted by itself.</a:t>
            </a:r>
            <a:r>
              <a:rPr lang="en-US" dirty="0"/>
              <a:t> </a:t>
            </a:r>
            <a:br>
              <a:rPr lang="en-US" dirty="0"/>
            </a:br>
            <a:endParaRPr lang="en-US" dirty="0"/>
          </a:p>
        </p:txBody>
      </p:sp>
    </p:spTree>
    <p:extLst>
      <p:ext uri="{BB962C8B-B14F-4D97-AF65-F5344CB8AC3E}">
        <p14:creationId xmlns:p14="http://schemas.microsoft.com/office/powerpoint/2010/main" val="2396202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164DF-6A1A-EE38-B584-91B503590A1E}"/>
              </a:ext>
            </a:extLst>
          </p:cNvPr>
          <p:cNvSpPr txBox="1"/>
          <p:nvPr/>
        </p:nvSpPr>
        <p:spPr>
          <a:xfrm>
            <a:off x="1426580" y="1184485"/>
            <a:ext cx="8666544" cy="4016484"/>
          </a:xfrm>
          <a:prstGeom prst="rect">
            <a:avLst/>
          </a:prstGeom>
          <a:noFill/>
        </p:spPr>
        <p:txBody>
          <a:bodyPr wrap="square">
            <a:spAutoFit/>
          </a:bodyPr>
          <a:lstStyle/>
          <a:p>
            <a:r>
              <a:rPr lang="vi-VN" sz="1500" dirty="0"/>
              <a:t>7.4.3 Tính nhất quán dữ liệu</a:t>
            </a:r>
          </a:p>
          <a:p>
            <a:r>
              <a:rPr lang="vi-VN" sz="1500" dirty="0"/>
              <a:t>Dưới đây là giải thích cụ thể cho các yêu cầu liên quan đến tính nhất quán dữ liệu trong tài liệu đặc tả Driver LIN AUTOSAR CP phiên bản 4.4.0:</a:t>
            </a:r>
          </a:p>
          <a:p>
            <a:r>
              <a:rPr lang="vi-VN" sz="1500" dirty="0"/>
              <a:t>7.4.3.1 Tính nhất quán dữ liệu truyền:</a:t>
            </a:r>
          </a:p>
          <a:p>
            <a:r>
              <a:rPr lang="vi-VN" sz="1500" dirty="0"/>
              <a:t>[SWS_Lin_00053]</a:t>
            </a:r>
          </a:p>
          <a:p>
            <a:r>
              <a:rPr lang="vi-VN" sz="1500" dirty="0"/>
              <a:t>Yêu cầu: Driver LIN phải sao chép trực tiếp dữ liệu từ các bộ đệm của lớp trên.</a:t>
            </a:r>
          </a:p>
          <a:p>
            <a:r>
              <a:rPr lang="vi-VN" sz="1500" dirty="0"/>
              <a:t>Giải thích: Điều này đảm bảo rằng dữ liệu được truyền đi từ driver LIN chính xác và nhất quán với dữ liệu mà ứng dụng cung cấp. Việc sao chép trực tiếp giúp giảm thiểu rủi ro sai lệch dữ liệu.</a:t>
            </a:r>
          </a:p>
          <a:p>
            <a:r>
              <a:rPr lang="vi-VN" sz="1500" dirty="0"/>
              <a:t>[SWS_Lin_00210]</a:t>
            </a:r>
          </a:p>
          <a:p>
            <a:r>
              <a:rPr lang="vi-VN" sz="1500" dirty="0"/>
              <a:t>Yêu cầu:</a:t>
            </a:r>
          </a:p>
          <a:p>
            <a:pPr>
              <a:buFont typeface="Arial" panose="020B0604020202020204" pitchFamily="34" charset="0"/>
              <a:buChar char="•"/>
            </a:pPr>
            <a:r>
              <a:rPr lang="vi-VN" sz="1500" dirty="0"/>
              <a:t>Đối với các nút Master LIN, lớp trên của Driver LIN phải giữ dữ liệu trong bộ đệm nhất quán cho đến khi hàm gọi trở về.</a:t>
            </a:r>
          </a:p>
          <a:p>
            <a:pPr>
              <a:buFont typeface="Arial" panose="020B0604020202020204" pitchFamily="34" charset="0"/>
              <a:buChar char="•"/>
            </a:pPr>
            <a:r>
              <a:rPr lang="vi-VN" sz="1500" dirty="0"/>
              <a:t>Đối với các nút Slave LIN, lớp trên của Driver LIN phải giữ dữ liệu trong bộ đệm nhất quán cho đến khi kết thúc quá trình truyền phản hồi.</a:t>
            </a:r>
          </a:p>
          <a:p>
            <a:r>
              <a:rPr lang="vi-VN" sz="1500" dirty="0"/>
              <a:t>Giải thích: Để đảm bảo tính nhất quán dữ liệu, driver phải duy trì trạng thái bộ đệm cho đến khi hoàn tất các hoạt động truyền dữ liệu. Điều này giúp tránh tình trạng dữ liệu bị thay đổi giữa các lần truyền.</a:t>
            </a:r>
          </a:p>
        </p:txBody>
      </p:sp>
    </p:spTree>
    <p:extLst>
      <p:ext uri="{BB962C8B-B14F-4D97-AF65-F5344CB8AC3E}">
        <p14:creationId xmlns:p14="http://schemas.microsoft.com/office/powerpoint/2010/main" val="3614432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A6E32B-6668-E7D0-A9C0-2B19FBE68D2D}"/>
              </a:ext>
            </a:extLst>
          </p:cNvPr>
          <p:cNvSpPr txBox="1"/>
          <p:nvPr/>
        </p:nvSpPr>
        <p:spPr>
          <a:xfrm>
            <a:off x="1252960" y="606147"/>
            <a:ext cx="10090230" cy="3554819"/>
          </a:xfrm>
          <a:prstGeom prst="rect">
            <a:avLst/>
          </a:prstGeom>
          <a:noFill/>
        </p:spPr>
        <p:txBody>
          <a:bodyPr wrap="square">
            <a:spAutoFit/>
          </a:bodyPr>
          <a:lstStyle/>
          <a:p>
            <a:r>
              <a:rPr lang="vi-VN" sz="1500" dirty="0"/>
              <a:t>7.4.3.2 Tính nhất quán dữ liệu nhận:</a:t>
            </a:r>
          </a:p>
          <a:p>
            <a:r>
              <a:rPr lang="vi-VN" sz="1500" dirty="0"/>
              <a:t>[SWS_Lin_00060]</a:t>
            </a:r>
          </a:p>
          <a:p>
            <a:r>
              <a:rPr lang="vi-VN" sz="1500" dirty="0"/>
              <a:t>Yêu cầu: Đối với việc nhận phản hồi LIN, các byte trong bộ đệm SDU phải được cấp phát theo thứ tự địa chỉ liên tiếp tăng dần. Thông tin độ dài dữ liệu của khung LIN xác định chiều dài tối thiểu của bộ đệm SDU.</a:t>
            </a:r>
          </a:p>
          <a:p>
            <a:r>
              <a:rPr lang="vi-VN" sz="1500" dirty="0"/>
              <a:t>Giải thích: Dữ liệu nhận được từ khung LIN phải được lưu trữ một cách nhất quán, giúp cho việc truy cập và xử lý dữ liệu dễ dàng hơn. Việc sử dụng địa chỉ liên tiếp trong bộ đệm cũng giúp cải thiện hiệu suất truy cập dữ liệu.</a:t>
            </a:r>
          </a:p>
          <a:p>
            <a:r>
              <a:rPr lang="vi-VN" sz="1500" dirty="0"/>
              <a:t>Tính nhất quán trong xử lý dữ liệu nhận:</a:t>
            </a:r>
          </a:p>
          <a:p>
            <a:r>
              <a:rPr lang="vi-VN" sz="1500" dirty="0"/>
              <a:t>Yêu cầu: Toàn bộ quá trình xử lý nhận khung LIN (bao gồm việc sao chép dữ liệu tới lớp đích) có thể được triển khai trong một ISR (Interrupt Service Routine). Dữ liệu nhận được sẽ nhất quán cho đến khi khung LIN tiếp theo được nhận thành công hoặc trạng thái kênh LIN thay đổi.</a:t>
            </a:r>
          </a:p>
          <a:p>
            <a:r>
              <a:rPr lang="vi-VN" sz="1500" dirty="0"/>
              <a:t>Giải thích: Việc xử lý dữ liệu trong ISR giúp đảm bảo rằng dữ liệu sẽ không bị thay đổi trong quá trình nhận, miễn là không có sự gián đoạn nào xảy ra. Điều này rất quan trọng để duy trì tính nhất quán dữ liệu và đảm bảo rằng các hoạt động đọc và ghi không bị xung đột.</a:t>
            </a:r>
          </a:p>
          <a:p>
            <a:r>
              <a:rPr lang="vi-VN" sz="1500" dirty="0"/>
              <a:t>Những yêu cầu này giúp đảm bảo rằng dữ liệu được truyền và nhận giữa các nút trong mạng LIN luôn nhất quán, đáng tin cậy và chính xác.</a:t>
            </a:r>
          </a:p>
        </p:txBody>
      </p:sp>
    </p:spTree>
    <p:extLst>
      <p:ext uri="{BB962C8B-B14F-4D97-AF65-F5344CB8AC3E}">
        <p14:creationId xmlns:p14="http://schemas.microsoft.com/office/powerpoint/2010/main" val="27279197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2BC54B-AD4B-4C34-981F-F6BBF9FC511F}"/>
              </a:ext>
            </a:extLst>
          </p:cNvPr>
          <p:cNvSpPr txBox="1"/>
          <p:nvPr/>
        </p:nvSpPr>
        <p:spPr>
          <a:xfrm>
            <a:off x="957998" y="244209"/>
            <a:ext cx="9326301" cy="1723549"/>
          </a:xfrm>
          <a:prstGeom prst="rect">
            <a:avLst/>
          </a:prstGeom>
          <a:noFill/>
        </p:spPr>
        <p:txBody>
          <a:bodyPr wrap="square">
            <a:spAutoFit/>
          </a:bodyPr>
          <a:lstStyle/>
          <a:p>
            <a:r>
              <a:rPr lang="en-US" sz="1600" b="1" i="0" dirty="0">
                <a:solidFill>
                  <a:srgbClr val="000000"/>
                </a:solidFill>
                <a:effectLst/>
                <a:latin typeface="Arial" panose="020B0604020202020204" pitchFamily="34" charset="0"/>
              </a:rPr>
              <a:t>7.4.3.2.1 Receive data consistency (Master only)</a:t>
            </a:r>
          </a:p>
          <a:p>
            <a:r>
              <a:rPr lang="en-US" sz="1800" b="1" i="0" dirty="0">
                <a:solidFill>
                  <a:srgbClr val="000000"/>
                </a:solidFill>
                <a:effectLst/>
                <a:latin typeface="Arial" panose="020B0604020202020204" pitchFamily="34" charset="0"/>
              </a:rPr>
              <a:t>[SWS_Lin_00211]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complete LIN frame receive processing (including copying to destination layer) can be implemented in the </a:t>
            </a:r>
            <a:r>
              <a:rPr lang="en-US" sz="1800" b="0" i="0" dirty="0" err="1">
                <a:solidFill>
                  <a:srgbClr val="000000"/>
                </a:solidFill>
                <a:effectLst/>
                <a:latin typeface="Arial" panose="020B0604020202020204" pitchFamily="34" charset="0"/>
              </a:rPr>
              <a:t>Lin_GetStatus</a:t>
            </a:r>
            <a:r>
              <a:rPr lang="en-US" sz="1800" b="0" i="0" dirty="0">
                <a:solidFill>
                  <a:srgbClr val="000000"/>
                </a:solidFill>
                <a:effectLst/>
                <a:latin typeface="Arial" panose="020B0604020202020204" pitchFamily="34" charset="0"/>
              </a:rPr>
              <a:t> function. The received data shall be consistent until either next LIN frame has been received successfully or LIN channel state has changed.</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
        <p:nvSpPr>
          <p:cNvPr id="6" name="Rectangle 1">
            <a:extLst>
              <a:ext uri="{FF2B5EF4-FFF2-40B4-BE49-F238E27FC236}">
                <a16:creationId xmlns:a16="http://schemas.microsoft.com/office/drawing/2014/main" id="{6EB21200-DF64-1CB3-7C97-2120245C416C}"/>
              </a:ext>
            </a:extLst>
          </p:cNvPr>
          <p:cNvSpPr>
            <a:spLocks noChangeArrowheads="1"/>
          </p:cNvSpPr>
          <p:nvPr/>
        </p:nvSpPr>
        <p:spPr bwMode="auto">
          <a:xfrm>
            <a:off x="870030" y="1967758"/>
            <a:ext cx="1045193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7.4.3.2.1 </a:t>
            </a:r>
            <a:r>
              <a:rPr lang="en-US" altLang="en-US" sz="1500" dirty="0" err="1"/>
              <a:t>Tính</a:t>
            </a:r>
            <a:r>
              <a:rPr lang="en-US" altLang="en-US" sz="1500" dirty="0"/>
              <a:t> </a:t>
            </a:r>
            <a:r>
              <a:rPr lang="en-US" altLang="en-US" sz="1500" dirty="0" err="1"/>
              <a:t>nhất</a:t>
            </a:r>
            <a:r>
              <a:rPr lang="en-US" altLang="en-US" sz="1500" dirty="0"/>
              <a:t> </a:t>
            </a:r>
            <a:r>
              <a:rPr lang="en-US" altLang="en-US" sz="1500" dirty="0" err="1"/>
              <a:t>quán</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nhận</a:t>
            </a:r>
            <a:r>
              <a:rPr lang="en-US" altLang="en-US" sz="1500" dirty="0"/>
              <a:t> (</a:t>
            </a:r>
            <a:r>
              <a:rPr lang="en-US" altLang="en-US" sz="1500" dirty="0" err="1"/>
              <a:t>chỉ</a:t>
            </a:r>
            <a:r>
              <a:rPr lang="en-US" altLang="en-US" sz="1500" dirty="0"/>
              <a:t> </a:t>
            </a:r>
            <a:r>
              <a:rPr lang="en-US" altLang="en-US" sz="1500" dirty="0" err="1"/>
              <a:t>cho</a:t>
            </a:r>
            <a:r>
              <a:rPr lang="en-US" altLang="en-US" sz="1500" dirty="0"/>
              <a:t> Master)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[SWS_Lin_00211]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Toàn</a:t>
            </a:r>
            <a:r>
              <a:rPr lang="en-US" altLang="en-US" sz="1500" dirty="0"/>
              <a:t> </a:t>
            </a:r>
            <a:r>
              <a:rPr lang="en-US" altLang="en-US" sz="1500" dirty="0" err="1"/>
              <a:t>bộ</a:t>
            </a:r>
            <a:r>
              <a:rPr lang="en-US" altLang="en-US" sz="1500" dirty="0"/>
              <a:t> </a:t>
            </a:r>
            <a:r>
              <a:rPr lang="en-US" altLang="en-US" sz="1500" dirty="0" err="1"/>
              <a:t>quá</a:t>
            </a:r>
            <a:r>
              <a:rPr lang="en-US" altLang="en-US" sz="1500" dirty="0"/>
              <a:t> </a:t>
            </a:r>
            <a:r>
              <a:rPr lang="en-US" altLang="en-US" sz="1500" dirty="0" err="1"/>
              <a:t>trình</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nhận</a:t>
            </a:r>
            <a:r>
              <a:rPr lang="en-US" altLang="en-US" sz="1500" dirty="0"/>
              <a:t> </a:t>
            </a:r>
            <a:r>
              <a:rPr lang="en-US" altLang="en-US" sz="1500" dirty="0" err="1"/>
              <a:t>khung</a:t>
            </a:r>
            <a:r>
              <a:rPr lang="en-US" altLang="en-US" sz="1500" dirty="0"/>
              <a:t> LIN (bao </a:t>
            </a:r>
            <a:r>
              <a:rPr lang="en-US" altLang="en-US" sz="1500" dirty="0" err="1"/>
              <a:t>gồm</a:t>
            </a:r>
            <a:r>
              <a:rPr lang="en-US" altLang="en-US" sz="1500" dirty="0"/>
              <a:t> </a:t>
            </a:r>
            <a:r>
              <a:rPr lang="en-US" altLang="en-US" sz="1500" dirty="0" err="1"/>
              <a:t>việc</a:t>
            </a:r>
            <a:r>
              <a:rPr lang="en-US" altLang="en-US" sz="1500" dirty="0"/>
              <a:t> </a:t>
            </a:r>
            <a:r>
              <a:rPr lang="en-US" altLang="en-US" sz="1500" dirty="0" err="1"/>
              <a:t>sao</a:t>
            </a:r>
            <a:r>
              <a:rPr lang="en-US" altLang="en-US" sz="1500" dirty="0"/>
              <a:t> </a:t>
            </a:r>
            <a:r>
              <a:rPr lang="en-US" altLang="en-US" sz="1500" dirty="0" err="1"/>
              <a:t>chép</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tới</a:t>
            </a:r>
            <a:r>
              <a:rPr lang="en-US" altLang="en-US" sz="1500" dirty="0"/>
              <a:t> </a:t>
            </a:r>
            <a:r>
              <a:rPr lang="en-US" altLang="en-US" sz="1500" dirty="0" err="1"/>
              <a:t>lớp</a:t>
            </a:r>
            <a:r>
              <a:rPr lang="en-US" altLang="en-US" sz="1500" dirty="0"/>
              <a:t> </a:t>
            </a:r>
            <a:r>
              <a:rPr lang="en-US" altLang="en-US" sz="1500" dirty="0" err="1"/>
              <a:t>đích</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được</a:t>
            </a:r>
            <a:r>
              <a:rPr lang="en-US" altLang="en-US" sz="1500" dirty="0"/>
              <a:t> </a:t>
            </a:r>
            <a:r>
              <a:rPr lang="en-US" altLang="en-US" sz="1500" dirty="0" err="1"/>
              <a:t>triển</a:t>
            </a:r>
            <a:r>
              <a:rPr lang="en-US" altLang="en-US" sz="1500" dirty="0"/>
              <a:t> </a:t>
            </a:r>
            <a:r>
              <a:rPr lang="en-US" altLang="en-US" sz="1500" dirty="0" err="1"/>
              <a:t>khai</a:t>
            </a:r>
            <a:r>
              <a:rPr lang="en-US" altLang="en-US" sz="1500" dirty="0"/>
              <a:t> </a:t>
            </a:r>
            <a:r>
              <a:rPr lang="en-US" altLang="en-US" sz="1500" dirty="0" err="1"/>
              <a:t>trong</a:t>
            </a:r>
            <a:r>
              <a:rPr lang="en-US" altLang="en-US" sz="1500" dirty="0"/>
              <a:t> </a:t>
            </a:r>
            <a:r>
              <a:rPr lang="en-US" altLang="en-US" sz="1500" dirty="0" err="1"/>
              <a:t>hàm</a:t>
            </a:r>
            <a:r>
              <a:rPr lang="en-US" altLang="en-US" sz="1500" dirty="0"/>
              <a:t> </a:t>
            </a:r>
            <a:r>
              <a:rPr lang="en-US" altLang="en-US" sz="1500" dirty="0" err="1"/>
              <a:t>Lin_GetStatus</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nhận</a:t>
            </a:r>
            <a:r>
              <a:rPr lang="en-US" altLang="en-US" sz="1500" dirty="0"/>
              <a:t> </a:t>
            </a:r>
            <a:r>
              <a:rPr lang="en-US" altLang="en-US" sz="1500" dirty="0" err="1"/>
              <a:t>được</a:t>
            </a:r>
            <a:r>
              <a:rPr lang="en-US" altLang="en-US" sz="1500" dirty="0"/>
              <a:t> </a:t>
            </a:r>
            <a:r>
              <a:rPr lang="en-US" altLang="en-US" sz="1500" dirty="0" err="1"/>
              <a:t>sẽ</a:t>
            </a:r>
            <a:r>
              <a:rPr lang="en-US" altLang="en-US" sz="1500" dirty="0"/>
              <a:t> </a:t>
            </a:r>
            <a:r>
              <a:rPr lang="en-US" altLang="en-US" sz="1500" dirty="0" err="1"/>
              <a:t>nhất</a:t>
            </a:r>
            <a:r>
              <a:rPr lang="en-US" altLang="en-US" sz="1500" dirty="0"/>
              <a:t> </a:t>
            </a:r>
            <a:r>
              <a:rPr lang="en-US" altLang="en-US" sz="1500" dirty="0" err="1"/>
              <a:t>quán</a:t>
            </a:r>
            <a:r>
              <a:rPr lang="en-US" altLang="en-US" sz="1500" dirty="0"/>
              <a:t> </a:t>
            </a:r>
            <a:r>
              <a:rPr lang="en-US" altLang="en-US" sz="1500" dirty="0" err="1"/>
              <a:t>cho</a:t>
            </a:r>
            <a:r>
              <a:rPr lang="en-US" altLang="en-US" sz="1500" dirty="0"/>
              <a:t> </a:t>
            </a:r>
            <a:r>
              <a:rPr lang="en-US" altLang="en-US" sz="1500" dirty="0" err="1"/>
              <a:t>đến</a:t>
            </a:r>
            <a:r>
              <a:rPr lang="en-US" altLang="en-US" sz="1500" dirty="0"/>
              <a:t> </a:t>
            </a:r>
            <a:r>
              <a:rPr lang="en-US" altLang="en-US" sz="1500" dirty="0" err="1"/>
              <a:t>khi</a:t>
            </a:r>
            <a:r>
              <a:rPr lang="en-US" altLang="en-US" sz="1500" dirty="0"/>
              <a:t> </a:t>
            </a:r>
            <a:r>
              <a:rPr lang="en-US" altLang="en-US" sz="1500" dirty="0" err="1"/>
              <a:t>khung</a:t>
            </a:r>
            <a:r>
              <a:rPr lang="en-US" altLang="en-US" sz="1500" dirty="0"/>
              <a:t> LIN </a:t>
            </a:r>
            <a:r>
              <a:rPr lang="en-US" altLang="en-US" sz="1500" dirty="0" err="1"/>
              <a:t>tiếp</a:t>
            </a:r>
            <a:r>
              <a:rPr lang="en-US" altLang="en-US" sz="1500" dirty="0"/>
              <a:t> </a:t>
            </a:r>
            <a:r>
              <a:rPr lang="en-US" altLang="en-US" sz="1500" dirty="0" err="1"/>
              <a:t>theo</a:t>
            </a:r>
            <a:r>
              <a:rPr lang="en-US" altLang="en-US" sz="1500" dirty="0"/>
              <a:t> </a:t>
            </a:r>
            <a:r>
              <a:rPr lang="en-US" altLang="en-US" sz="1500" dirty="0" err="1"/>
              <a:t>được</a:t>
            </a:r>
            <a:r>
              <a:rPr lang="en-US" altLang="en-US" sz="1500" dirty="0"/>
              <a:t> </a:t>
            </a:r>
            <a:r>
              <a:rPr lang="en-US" altLang="en-US" sz="1500" dirty="0" err="1"/>
              <a:t>nhận</a:t>
            </a:r>
            <a:r>
              <a:rPr lang="en-US" altLang="en-US" sz="1500" dirty="0"/>
              <a:t> </a:t>
            </a:r>
            <a:r>
              <a:rPr lang="en-US" altLang="en-US" sz="1500" dirty="0" err="1"/>
              <a:t>thành</a:t>
            </a:r>
            <a:r>
              <a:rPr lang="en-US" altLang="en-US" sz="1500" dirty="0"/>
              <a:t> </a:t>
            </a:r>
            <a:r>
              <a:rPr lang="en-US" altLang="en-US" sz="1500" dirty="0" err="1"/>
              <a:t>công</a:t>
            </a:r>
            <a:r>
              <a:rPr lang="en-US" altLang="en-US" sz="1500" dirty="0"/>
              <a:t> </a:t>
            </a:r>
            <a:r>
              <a:rPr lang="en-US" altLang="en-US" sz="1500" dirty="0" err="1"/>
              <a:t>hoặc</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kênh</a:t>
            </a:r>
            <a:r>
              <a:rPr lang="en-US" altLang="en-US" sz="1500" dirty="0"/>
              <a:t> LIN </a:t>
            </a:r>
            <a:r>
              <a:rPr lang="en-US" altLang="en-US" sz="1500" dirty="0" err="1"/>
              <a:t>thay</a:t>
            </a:r>
            <a:r>
              <a:rPr lang="en-US" altLang="en-US" sz="1500" dirty="0"/>
              <a:t> </a:t>
            </a:r>
            <a:r>
              <a:rPr lang="en-US" altLang="en-US" sz="1500" dirty="0" err="1"/>
              <a:t>đổi</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Xử</a:t>
            </a:r>
            <a:r>
              <a:rPr lang="en-US" altLang="en-US" sz="1500" dirty="0"/>
              <a:t> </a:t>
            </a:r>
            <a:r>
              <a:rPr lang="en-US" altLang="en-US" sz="1500" dirty="0" err="1"/>
              <a:t>lý</a:t>
            </a:r>
            <a:r>
              <a:rPr lang="en-US" altLang="en-US" sz="1500" dirty="0"/>
              <a:t> </a:t>
            </a:r>
            <a:r>
              <a:rPr lang="en-US" altLang="en-US" sz="1500" dirty="0" err="1"/>
              <a:t>trong</a:t>
            </a:r>
            <a:r>
              <a:rPr lang="en-US" altLang="en-US" sz="1500" dirty="0"/>
              <a:t> </a:t>
            </a:r>
            <a:r>
              <a:rPr lang="en-US" altLang="en-US" sz="1500" dirty="0" err="1"/>
              <a:t>Lin_GetStatus</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cho</a:t>
            </a:r>
            <a:r>
              <a:rPr lang="en-US" altLang="en-US" sz="1500" dirty="0"/>
              <a:t> </a:t>
            </a:r>
            <a:r>
              <a:rPr lang="en-US" altLang="en-US" sz="1500" dirty="0" err="1"/>
              <a:t>phép</a:t>
            </a:r>
            <a:r>
              <a:rPr lang="en-US" altLang="en-US" sz="1500" dirty="0"/>
              <a:t> </a:t>
            </a:r>
            <a:r>
              <a:rPr lang="en-US" altLang="en-US" sz="1500" dirty="0" err="1"/>
              <a:t>việc</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nhận</a:t>
            </a:r>
            <a:r>
              <a:rPr lang="en-US" altLang="en-US" sz="1500" dirty="0"/>
              <a:t> </a:t>
            </a:r>
            <a:r>
              <a:rPr lang="en-US" altLang="en-US" sz="1500" dirty="0" err="1"/>
              <a:t>được</a:t>
            </a:r>
            <a:r>
              <a:rPr lang="en-US" altLang="en-US" sz="1500" dirty="0"/>
              <a:t> </a:t>
            </a:r>
            <a:r>
              <a:rPr lang="en-US" altLang="en-US" sz="1500" dirty="0" err="1"/>
              <a:t>từ</a:t>
            </a:r>
            <a:r>
              <a:rPr lang="en-US" altLang="en-US" sz="1500" dirty="0"/>
              <a:t> </a:t>
            </a:r>
            <a:r>
              <a:rPr lang="en-US" altLang="en-US" sz="1500" dirty="0" err="1"/>
              <a:t>khung</a:t>
            </a:r>
            <a:r>
              <a:rPr lang="en-US" altLang="en-US" sz="1500" dirty="0"/>
              <a:t> LIN </a:t>
            </a:r>
            <a:r>
              <a:rPr lang="en-US" altLang="en-US" sz="1500" dirty="0" err="1"/>
              <a:t>được</a:t>
            </a:r>
            <a:r>
              <a:rPr lang="en-US" altLang="en-US" sz="1500" dirty="0"/>
              <a:t> </a:t>
            </a:r>
            <a:r>
              <a:rPr lang="en-US" altLang="en-US" sz="1500" dirty="0" err="1"/>
              <a:t>thực</a:t>
            </a:r>
            <a:r>
              <a:rPr lang="en-US" altLang="en-US" sz="1500" dirty="0"/>
              <a:t> </a:t>
            </a:r>
            <a:r>
              <a:rPr lang="en-US" altLang="en-US" sz="1500" dirty="0" err="1"/>
              <a:t>hiện</a:t>
            </a:r>
            <a:r>
              <a:rPr lang="en-US" altLang="en-US" sz="1500" dirty="0"/>
              <a:t> </a:t>
            </a:r>
            <a:r>
              <a:rPr lang="en-US" altLang="en-US" sz="1500" dirty="0" err="1"/>
              <a:t>trong</a:t>
            </a:r>
            <a:r>
              <a:rPr lang="en-US" altLang="en-US" sz="1500" dirty="0"/>
              <a:t> </a:t>
            </a:r>
            <a:r>
              <a:rPr lang="en-US" altLang="en-US" sz="1500" dirty="0" err="1"/>
              <a:t>hàm</a:t>
            </a:r>
            <a:r>
              <a:rPr lang="en-US" altLang="en-US" sz="1500" dirty="0"/>
              <a:t> </a:t>
            </a:r>
            <a:r>
              <a:rPr lang="en-US" altLang="en-US" sz="1500" dirty="0" err="1"/>
              <a:t>Lin_GetStatus</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có</a:t>
            </a:r>
            <a:r>
              <a:rPr lang="en-US" altLang="en-US" sz="1500" dirty="0"/>
              <a:t> </a:t>
            </a:r>
            <a:r>
              <a:rPr lang="en-US" altLang="en-US" sz="1500" dirty="0" err="1"/>
              <a:t>nghĩa</a:t>
            </a:r>
            <a:r>
              <a:rPr lang="en-US" altLang="en-US" sz="1500" dirty="0"/>
              <a:t> </a:t>
            </a:r>
            <a:r>
              <a:rPr lang="en-US" altLang="en-US" sz="1500" dirty="0" err="1"/>
              <a:t>là</a:t>
            </a:r>
            <a:r>
              <a:rPr lang="en-US" altLang="en-US" sz="1500" dirty="0"/>
              <a:t> </a:t>
            </a:r>
            <a:r>
              <a:rPr lang="en-US" altLang="en-US" sz="1500" dirty="0" err="1"/>
              <a:t>mọi</a:t>
            </a:r>
            <a:r>
              <a:rPr lang="en-US" altLang="en-US" sz="1500" dirty="0"/>
              <a:t> </a:t>
            </a:r>
            <a:r>
              <a:rPr lang="en-US" altLang="en-US" sz="1500" dirty="0" err="1"/>
              <a:t>bước</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từ</a:t>
            </a:r>
            <a:r>
              <a:rPr lang="en-US" altLang="en-US" sz="1500" dirty="0"/>
              <a:t> </a:t>
            </a:r>
            <a:r>
              <a:rPr lang="en-US" altLang="en-US" sz="1500" dirty="0" err="1"/>
              <a:t>việc</a:t>
            </a:r>
            <a:r>
              <a:rPr lang="en-US" altLang="en-US" sz="1500" dirty="0"/>
              <a:t> </a:t>
            </a:r>
            <a:r>
              <a:rPr lang="en-US" altLang="en-US" sz="1500" dirty="0" err="1"/>
              <a:t>nhận</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cho</a:t>
            </a:r>
            <a:r>
              <a:rPr lang="en-US" altLang="en-US" sz="1500" dirty="0"/>
              <a:t> </a:t>
            </a:r>
            <a:r>
              <a:rPr lang="en-US" altLang="en-US" sz="1500" dirty="0" err="1"/>
              <a:t>đến</a:t>
            </a:r>
            <a:r>
              <a:rPr lang="en-US" altLang="en-US" sz="1500" dirty="0"/>
              <a:t> </a:t>
            </a:r>
            <a:r>
              <a:rPr lang="en-US" altLang="en-US" sz="1500" dirty="0" err="1"/>
              <a:t>khi</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đó</a:t>
            </a:r>
            <a:r>
              <a:rPr lang="en-US" altLang="en-US" sz="1500" dirty="0"/>
              <a:t> </a:t>
            </a:r>
            <a:r>
              <a:rPr lang="en-US" altLang="en-US" sz="1500" dirty="0" err="1"/>
              <a:t>được</a:t>
            </a:r>
            <a:r>
              <a:rPr lang="en-US" altLang="en-US" sz="1500" dirty="0"/>
              <a:t> </a:t>
            </a:r>
            <a:r>
              <a:rPr lang="en-US" altLang="en-US" sz="1500" dirty="0" err="1"/>
              <a:t>chuyển</a:t>
            </a:r>
            <a:r>
              <a:rPr lang="en-US" altLang="en-US" sz="1500" dirty="0"/>
              <a:t> </a:t>
            </a:r>
            <a:r>
              <a:rPr lang="en-US" altLang="en-US" sz="1500" dirty="0" err="1"/>
              <a:t>giao</a:t>
            </a:r>
            <a:r>
              <a:rPr lang="en-US" altLang="en-US" sz="1500" dirty="0"/>
              <a:t> </a:t>
            </a:r>
            <a:r>
              <a:rPr lang="en-US" altLang="en-US" sz="1500" dirty="0" err="1"/>
              <a:t>tới</a:t>
            </a:r>
            <a:r>
              <a:rPr lang="en-US" altLang="en-US" sz="1500" dirty="0"/>
              <a:t> </a:t>
            </a:r>
            <a:r>
              <a:rPr lang="en-US" altLang="en-US" sz="1500" dirty="0" err="1"/>
              <a:t>lớp</a:t>
            </a:r>
            <a:r>
              <a:rPr lang="en-US" altLang="en-US" sz="1500" dirty="0"/>
              <a:t> </a:t>
            </a:r>
            <a:r>
              <a:rPr lang="en-US" altLang="en-US" sz="1500" dirty="0" err="1"/>
              <a:t>tiếp</a:t>
            </a:r>
            <a:r>
              <a:rPr lang="en-US" altLang="en-US" sz="1500" dirty="0"/>
              <a:t> </a:t>
            </a:r>
            <a:r>
              <a:rPr lang="en-US" altLang="en-US" sz="1500" dirty="0" err="1"/>
              <a:t>theo</a:t>
            </a:r>
            <a:r>
              <a:rPr lang="en-US" altLang="en-US" sz="1500" dirty="0"/>
              <a:t> </a:t>
            </a:r>
            <a:r>
              <a:rPr lang="en-US" altLang="en-US" sz="1500" dirty="0" err="1"/>
              <a:t>trong</a:t>
            </a:r>
            <a:r>
              <a:rPr lang="en-US" altLang="en-US" sz="1500" dirty="0"/>
              <a:t> </a:t>
            </a:r>
            <a:r>
              <a:rPr lang="en-US" altLang="en-US" sz="1500" dirty="0" err="1"/>
              <a:t>hệ</a:t>
            </a:r>
            <a:r>
              <a:rPr lang="en-US" altLang="en-US" sz="1500" dirty="0"/>
              <a:t> </a:t>
            </a:r>
            <a:r>
              <a:rPr lang="en-US" altLang="en-US" sz="1500" dirty="0" err="1"/>
              <a:t>thống</a:t>
            </a:r>
            <a:r>
              <a:rPr lang="en-US" altLang="en-US" sz="1500" dirty="0"/>
              <a:t>, </a:t>
            </a:r>
            <a:r>
              <a:rPr lang="en-US" altLang="en-US" sz="1500" dirty="0" err="1"/>
              <a:t>đều</a:t>
            </a:r>
            <a:r>
              <a:rPr lang="en-US" altLang="en-US" sz="1500" dirty="0"/>
              <a:t> </a:t>
            </a:r>
            <a:r>
              <a:rPr lang="en-US" altLang="en-US" sz="1500" dirty="0" err="1"/>
              <a:t>được</a:t>
            </a:r>
            <a:r>
              <a:rPr lang="en-US" altLang="en-US" sz="1500" dirty="0"/>
              <a:t> </a:t>
            </a:r>
            <a:r>
              <a:rPr lang="en-US" altLang="en-US" sz="1500" dirty="0" err="1"/>
              <a:t>thực</a:t>
            </a:r>
            <a:r>
              <a:rPr lang="en-US" altLang="en-US" sz="1500" dirty="0"/>
              <a:t> </a:t>
            </a:r>
            <a:r>
              <a:rPr lang="en-US" altLang="en-US" sz="1500" dirty="0" err="1"/>
              <a:t>hiện</a:t>
            </a:r>
            <a:r>
              <a:rPr lang="en-US" altLang="en-US" sz="1500" dirty="0"/>
              <a:t> </a:t>
            </a:r>
            <a:r>
              <a:rPr lang="en-US" altLang="en-US" sz="1500" dirty="0" err="1"/>
              <a:t>trong</a:t>
            </a:r>
            <a:r>
              <a:rPr lang="en-US" altLang="en-US" sz="1500" dirty="0"/>
              <a:t> </a:t>
            </a:r>
            <a:r>
              <a:rPr lang="en-US" altLang="en-US" sz="1500" dirty="0" err="1"/>
              <a:t>cùng</a:t>
            </a:r>
            <a:r>
              <a:rPr lang="en-US" altLang="en-US" sz="1500" dirty="0"/>
              <a:t> </a:t>
            </a:r>
            <a:r>
              <a:rPr lang="en-US" altLang="en-US" sz="1500" dirty="0" err="1"/>
              <a:t>một</a:t>
            </a:r>
            <a:r>
              <a:rPr lang="en-US" altLang="en-US" sz="1500" dirty="0"/>
              <a:t> </a:t>
            </a:r>
            <a:r>
              <a:rPr lang="en-US" altLang="en-US" sz="1500" dirty="0" err="1"/>
              <a:t>ngữ</a:t>
            </a:r>
            <a:r>
              <a:rPr lang="en-US" altLang="en-US" sz="1500" dirty="0"/>
              <a:t> </a:t>
            </a:r>
            <a:r>
              <a:rPr lang="en-US" altLang="en-US" sz="1500" dirty="0" err="1"/>
              <a:t>cảnh</a:t>
            </a:r>
            <a:r>
              <a:rPr lang="en-US" altLang="en-US" sz="1500" dirty="0"/>
              <a:t> </a:t>
            </a:r>
            <a:r>
              <a:rPr lang="en-US" altLang="en-US" sz="1500" dirty="0" err="1"/>
              <a:t>hàm</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Tính</a:t>
            </a:r>
            <a:r>
              <a:rPr lang="en-US" altLang="en-US" sz="1500" dirty="0"/>
              <a:t> </a:t>
            </a:r>
            <a:r>
              <a:rPr lang="en-US" altLang="en-US" sz="1500" dirty="0" err="1"/>
              <a:t>nhất</a:t>
            </a:r>
            <a:r>
              <a:rPr lang="en-US" altLang="en-US" sz="1500" dirty="0"/>
              <a:t> </a:t>
            </a:r>
            <a:r>
              <a:rPr lang="en-US" altLang="en-US" sz="1500" dirty="0" err="1"/>
              <a:t>quán</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nhận</a:t>
            </a:r>
            <a:r>
              <a:rPr lang="en-US" altLang="en-US" sz="1500" dirty="0"/>
              <a:t> </a:t>
            </a:r>
            <a:r>
              <a:rPr lang="en-US" altLang="en-US" sz="1500" dirty="0" err="1"/>
              <a:t>được</a:t>
            </a:r>
            <a:r>
              <a:rPr lang="en-US" altLang="en-US" sz="1500" dirty="0"/>
              <a:t> </a:t>
            </a:r>
            <a:r>
              <a:rPr lang="en-US" altLang="en-US" sz="1500" dirty="0" err="1"/>
              <a:t>sẽ</a:t>
            </a:r>
            <a:r>
              <a:rPr lang="en-US" altLang="en-US" sz="1500" dirty="0"/>
              <a:t> </a:t>
            </a:r>
            <a:r>
              <a:rPr lang="en-US" altLang="en-US" sz="1500" dirty="0" err="1"/>
              <a:t>duy</a:t>
            </a:r>
            <a:r>
              <a:rPr lang="en-US" altLang="en-US" sz="1500" dirty="0"/>
              <a:t> </a:t>
            </a:r>
            <a:r>
              <a:rPr lang="en-US" altLang="en-US" sz="1500" dirty="0" err="1"/>
              <a:t>trì</a:t>
            </a:r>
            <a:r>
              <a:rPr lang="en-US" altLang="en-US" sz="1500" dirty="0"/>
              <a:t> </a:t>
            </a:r>
            <a:r>
              <a:rPr lang="en-US" altLang="en-US" sz="1500" dirty="0" err="1"/>
              <a:t>tính</a:t>
            </a:r>
            <a:r>
              <a:rPr lang="en-US" altLang="en-US" sz="1500" dirty="0"/>
              <a:t> </a:t>
            </a:r>
            <a:r>
              <a:rPr lang="en-US" altLang="en-US" sz="1500" dirty="0" err="1"/>
              <a:t>nhất</a:t>
            </a:r>
            <a:r>
              <a:rPr lang="en-US" altLang="en-US" sz="1500" dirty="0"/>
              <a:t> </a:t>
            </a:r>
            <a:r>
              <a:rPr lang="en-US" altLang="en-US" sz="1500" dirty="0" err="1"/>
              <a:t>quán</a:t>
            </a:r>
            <a:r>
              <a:rPr lang="en-US" altLang="en-US" sz="1500" dirty="0"/>
              <a:t> </a:t>
            </a:r>
            <a:r>
              <a:rPr lang="en-US" altLang="en-US" sz="1500" dirty="0" err="1"/>
              <a:t>cho</a:t>
            </a:r>
            <a:r>
              <a:rPr lang="en-US" altLang="en-US" sz="1500" dirty="0"/>
              <a:t> </a:t>
            </a:r>
            <a:r>
              <a:rPr lang="en-US" altLang="en-US" sz="1500" dirty="0" err="1"/>
              <a:t>đến</a:t>
            </a:r>
            <a:r>
              <a:rPr lang="en-US" altLang="en-US" sz="1500" dirty="0"/>
              <a:t> </a:t>
            </a:r>
            <a:r>
              <a:rPr lang="en-US" altLang="en-US" sz="1500" dirty="0" err="1"/>
              <a:t>khi</a:t>
            </a:r>
            <a:r>
              <a:rPr lang="en-US" altLang="en-US" sz="1500" dirty="0"/>
              <a:t> </a:t>
            </a:r>
            <a:r>
              <a:rPr lang="en-US" altLang="en-US" sz="1500" dirty="0" err="1"/>
              <a:t>một</a:t>
            </a:r>
            <a:r>
              <a:rPr lang="en-US" altLang="en-US" sz="1500" dirty="0"/>
              <a:t> </a:t>
            </a:r>
            <a:r>
              <a:rPr lang="en-US" altLang="en-US" sz="1500" dirty="0" err="1"/>
              <a:t>trong</a:t>
            </a:r>
            <a:r>
              <a:rPr lang="en-US" altLang="en-US" sz="1500" dirty="0"/>
              <a:t> </a:t>
            </a:r>
            <a:r>
              <a:rPr lang="en-US" altLang="en-US" sz="1500" dirty="0" err="1"/>
              <a:t>hai</a:t>
            </a:r>
            <a:r>
              <a:rPr lang="en-US" altLang="en-US" sz="1500" dirty="0"/>
              <a:t> </a:t>
            </a:r>
            <a:r>
              <a:rPr lang="en-US" altLang="en-US" sz="1500" dirty="0" err="1"/>
              <a:t>điều</a:t>
            </a:r>
            <a:r>
              <a:rPr lang="en-US" altLang="en-US" sz="1500" dirty="0"/>
              <a:t> </a:t>
            </a:r>
            <a:r>
              <a:rPr lang="en-US" altLang="en-US" sz="1500" dirty="0" err="1"/>
              <a:t>kiện</a:t>
            </a:r>
            <a:r>
              <a:rPr lang="en-US" altLang="en-US" sz="1500" dirty="0"/>
              <a:t> </a:t>
            </a:r>
            <a:r>
              <a:rPr lang="en-US" altLang="en-US" sz="1500" dirty="0" err="1"/>
              <a:t>xảy</a:t>
            </a:r>
            <a:r>
              <a:rPr lang="en-US" altLang="en-US" sz="1500" dirty="0"/>
              <a:t> </a:t>
            </a:r>
            <a:r>
              <a:rPr lang="en-US" altLang="en-US" sz="1500" dirty="0" err="1"/>
              <a:t>ra</a:t>
            </a:r>
            <a:r>
              <a:rPr lang="en-US" altLang="en-US" sz="1500" dirty="0"/>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en-US" altLang="en-US" sz="1500" dirty="0" err="1"/>
              <a:t>Một</a:t>
            </a:r>
            <a:r>
              <a:rPr lang="en-US" altLang="en-US" sz="1500" dirty="0"/>
              <a:t> </a:t>
            </a:r>
            <a:r>
              <a:rPr lang="en-US" altLang="en-US" sz="1500" dirty="0" err="1"/>
              <a:t>khung</a:t>
            </a:r>
            <a:r>
              <a:rPr lang="en-US" altLang="en-US" sz="1500" dirty="0"/>
              <a:t> LIN </a:t>
            </a:r>
            <a:r>
              <a:rPr lang="en-US" altLang="en-US" sz="1500" dirty="0" err="1"/>
              <a:t>mới</a:t>
            </a:r>
            <a:r>
              <a:rPr lang="en-US" altLang="en-US" sz="1500" dirty="0"/>
              <a:t> </a:t>
            </a:r>
            <a:r>
              <a:rPr lang="en-US" altLang="en-US" sz="1500" dirty="0" err="1"/>
              <a:t>được</a:t>
            </a:r>
            <a:r>
              <a:rPr lang="en-US" altLang="en-US" sz="1500" dirty="0"/>
              <a:t> </a:t>
            </a:r>
            <a:r>
              <a:rPr lang="en-US" altLang="en-US" sz="1500" dirty="0" err="1"/>
              <a:t>nhận</a:t>
            </a:r>
            <a:r>
              <a:rPr lang="en-US" altLang="en-US" sz="1500" dirty="0"/>
              <a:t> </a:t>
            </a:r>
            <a:r>
              <a:rPr lang="en-US" altLang="en-US" sz="1500" dirty="0" err="1"/>
              <a:t>thành</a:t>
            </a:r>
            <a:r>
              <a:rPr lang="en-US" altLang="en-US" sz="1500" dirty="0"/>
              <a:t> </a:t>
            </a:r>
            <a:r>
              <a:rPr lang="en-US" altLang="en-US" sz="1500" dirty="0" err="1"/>
              <a:t>công</a:t>
            </a:r>
            <a:r>
              <a:rPr lang="en-US" altLang="en-US" sz="1500" dirty="0"/>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kênh</a:t>
            </a:r>
            <a:r>
              <a:rPr lang="en-US" altLang="en-US" sz="1500" dirty="0"/>
              <a:t> LIN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ví</a:t>
            </a:r>
            <a:r>
              <a:rPr lang="en-US" altLang="en-US" sz="1500" dirty="0"/>
              <a:t> </a:t>
            </a:r>
            <a:r>
              <a:rPr lang="en-US" altLang="en-US" sz="1500" dirty="0" err="1"/>
              <a:t>dụ</a:t>
            </a:r>
            <a:r>
              <a:rPr lang="en-US" altLang="en-US" sz="1500" dirty="0"/>
              <a:t>, </a:t>
            </a:r>
            <a:r>
              <a:rPr lang="en-US" altLang="en-US" sz="1500" dirty="0" err="1"/>
              <a:t>chuyển</a:t>
            </a:r>
            <a:r>
              <a:rPr lang="en-US" altLang="en-US" sz="1500" dirty="0"/>
              <a:t> </a:t>
            </a:r>
            <a:r>
              <a:rPr lang="en-US" altLang="en-US" sz="1500" dirty="0" err="1"/>
              <a:t>từ</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sang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không</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Tầm</a:t>
            </a:r>
            <a:r>
              <a:rPr lang="en-US" altLang="en-US" sz="1500" dirty="0"/>
              <a:t> </a:t>
            </a:r>
            <a:r>
              <a:rPr lang="en-US" altLang="en-US" sz="1500" dirty="0" err="1"/>
              <a:t>quan</a:t>
            </a:r>
            <a:r>
              <a:rPr lang="en-US" altLang="en-US" sz="1500" dirty="0"/>
              <a:t> </a:t>
            </a:r>
            <a:r>
              <a:rPr lang="en-US" altLang="en-US" sz="1500" dirty="0" err="1"/>
              <a:t>trọng</a:t>
            </a:r>
            <a:r>
              <a:rPr lang="en-US" altLang="en-US" sz="1500" dirty="0"/>
              <a:t>: </a:t>
            </a:r>
            <a:r>
              <a:rPr lang="en-US" altLang="en-US" sz="1500" dirty="0" err="1"/>
              <a:t>Việc</a:t>
            </a:r>
            <a:r>
              <a:rPr lang="en-US" altLang="en-US" sz="1500" dirty="0"/>
              <a:t> </a:t>
            </a:r>
            <a:r>
              <a:rPr lang="en-US" altLang="en-US" sz="1500" dirty="0" err="1"/>
              <a:t>giữ</a:t>
            </a:r>
            <a:r>
              <a:rPr lang="en-US" altLang="en-US" sz="1500" dirty="0"/>
              <a:t> </a:t>
            </a:r>
            <a:r>
              <a:rPr lang="en-US" altLang="en-US" sz="1500" dirty="0" err="1"/>
              <a:t>tính</a:t>
            </a:r>
            <a:r>
              <a:rPr lang="en-US" altLang="en-US" sz="1500" dirty="0"/>
              <a:t> </a:t>
            </a:r>
            <a:r>
              <a:rPr lang="en-US" altLang="en-US" sz="1500" dirty="0" err="1"/>
              <a:t>nhất</a:t>
            </a:r>
            <a:r>
              <a:rPr lang="en-US" altLang="en-US" sz="1500" dirty="0"/>
              <a:t> </a:t>
            </a:r>
            <a:r>
              <a:rPr lang="en-US" altLang="en-US" sz="1500" dirty="0" err="1"/>
              <a:t>quán</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này</a:t>
            </a:r>
            <a:r>
              <a:rPr lang="en-US" altLang="en-US" sz="1500" dirty="0"/>
              <a:t> </a:t>
            </a:r>
            <a:r>
              <a:rPr lang="en-US" altLang="en-US" sz="1500" dirty="0" err="1"/>
              <a:t>rất</a:t>
            </a:r>
            <a:r>
              <a:rPr lang="en-US" altLang="en-US" sz="1500" dirty="0"/>
              <a:t> </a:t>
            </a:r>
            <a:r>
              <a:rPr lang="en-US" altLang="en-US" sz="1500" dirty="0" err="1"/>
              <a:t>quan</a:t>
            </a:r>
            <a:r>
              <a:rPr lang="en-US" altLang="en-US" sz="1500" dirty="0"/>
              <a:t> </a:t>
            </a:r>
            <a:r>
              <a:rPr lang="en-US" altLang="en-US" sz="1500" dirty="0" err="1"/>
              <a:t>trọng</a:t>
            </a:r>
            <a:r>
              <a:rPr lang="en-US" altLang="en-US" sz="1500" dirty="0"/>
              <a:t> </a:t>
            </a:r>
            <a:r>
              <a:rPr lang="en-US" altLang="en-US" sz="1500" dirty="0" err="1"/>
              <a:t>trong</a:t>
            </a:r>
            <a:r>
              <a:rPr lang="en-US" altLang="en-US" sz="1500" dirty="0"/>
              <a:t> </a:t>
            </a:r>
            <a:r>
              <a:rPr lang="en-US" altLang="en-US" sz="1500" dirty="0" err="1"/>
              <a:t>môi</a:t>
            </a:r>
            <a:r>
              <a:rPr lang="en-US" altLang="en-US" sz="1500" dirty="0"/>
              <a:t> </a:t>
            </a:r>
            <a:r>
              <a:rPr lang="en-US" altLang="en-US" sz="1500" dirty="0" err="1"/>
              <a:t>trường</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thực</a:t>
            </a:r>
            <a:r>
              <a:rPr lang="en-US" altLang="en-US" sz="1500" dirty="0"/>
              <a:t>, </a:t>
            </a:r>
            <a:r>
              <a:rPr lang="en-US" altLang="en-US" sz="1500" dirty="0" err="1"/>
              <a:t>nơi</a:t>
            </a:r>
            <a:r>
              <a:rPr lang="en-US" altLang="en-US" sz="1500" dirty="0"/>
              <a:t> </a:t>
            </a:r>
            <a:r>
              <a:rPr lang="en-US" altLang="en-US" sz="1500" dirty="0" err="1"/>
              <a:t>mà</a:t>
            </a:r>
            <a:r>
              <a:rPr lang="en-US" altLang="en-US" sz="1500" dirty="0"/>
              <a:t> </a:t>
            </a:r>
            <a:r>
              <a:rPr lang="en-US" altLang="en-US" sz="1500" dirty="0" err="1"/>
              <a:t>các</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liên</a:t>
            </a:r>
            <a:r>
              <a:rPr lang="en-US" altLang="en-US" sz="1500" dirty="0"/>
              <a:t> </a:t>
            </a:r>
            <a:r>
              <a:rPr lang="en-US" altLang="en-US" sz="1500" dirty="0" err="1"/>
              <a:t>tục</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xảy</a:t>
            </a:r>
            <a:r>
              <a:rPr lang="en-US" altLang="en-US" sz="1500" dirty="0"/>
              <a:t> </a:t>
            </a:r>
            <a:r>
              <a:rPr lang="en-US" altLang="en-US" sz="1500" dirty="0" err="1"/>
              <a:t>ra.</a:t>
            </a:r>
            <a:r>
              <a:rPr lang="en-US" altLang="en-US" sz="1500" dirty="0"/>
              <a:t> </a:t>
            </a:r>
            <a:r>
              <a:rPr lang="en-US" altLang="en-US" sz="1500" dirty="0" err="1"/>
              <a:t>Bằng</a:t>
            </a:r>
            <a:r>
              <a:rPr lang="en-US" altLang="en-US" sz="1500" dirty="0"/>
              <a:t> </a:t>
            </a:r>
            <a:r>
              <a:rPr lang="en-US" altLang="en-US" sz="1500" dirty="0" err="1"/>
              <a:t>cách</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chỉ</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khi</a:t>
            </a:r>
            <a:r>
              <a:rPr lang="en-US" altLang="en-US" sz="1500" dirty="0"/>
              <a:t> </a:t>
            </a:r>
            <a:r>
              <a:rPr lang="en-US" altLang="en-US" sz="1500" dirty="0" err="1"/>
              <a:t>có</a:t>
            </a:r>
            <a:r>
              <a:rPr lang="en-US" altLang="en-US" sz="1500" dirty="0"/>
              <a:t> </a:t>
            </a:r>
            <a:r>
              <a:rPr lang="en-US" altLang="en-US" sz="1500" dirty="0" err="1"/>
              <a:t>sự</a:t>
            </a:r>
            <a:r>
              <a:rPr lang="en-US" altLang="en-US" sz="1500" dirty="0"/>
              <a:t> </a:t>
            </a:r>
            <a:r>
              <a:rPr lang="en-US" altLang="en-US" sz="1500" dirty="0" err="1"/>
              <a:t>kiện</a:t>
            </a:r>
            <a:r>
              <a:rPr lang="en-US" altLang="en-US" sz="1500" dirty="0"/>
              <a:t> </a:t>
            </a:r>
            <a:r>
              <a:rPr lang="en-US" altLang="en-US" sz="1500" dirty="0" err="1"/>
              <a:t>cụ</a:t>
            </a:r>
            <a:r>
              <a:rPr lang="en-US" altLang="en-US" sz="1500" dirty="0"/>
              <a:t> </a:t>
            </a:r>
            <a:r>
              <a:rPr lang="en-US" altLang="en-US" sz="1500" dirty="0" err="1"/>
              <a:t>thể</a:t>
            </a:r>
            <a:r>
              <a:rPr lang="en-US" altLang="en-US" sz="1500" dirty="0"/>
              <a:t> (</a:t>
            </a:r>
            <a:r>
              <a:rPr lang="en-US" altLang="en-US" sz="1500" dirty="0" err="1"/>
              <a:t>như</a:t>
            </a:r>
            <a:r>
              <a:rPr lang="en-US" altLang="en-US" sz="1500" dirty="0"/>
              <a:t> </a:t>
            </a:r>
            <a:r>
              <a:rPr lang="en-US" altLang="en-US" sz="1500" dirty="0" err="1"/>
              <a:t>nhận</a:t>
            </a:r>
            <a:r>
              <a:rPr lang="en-US" altLang="en-US" sz="1500" dirty="0"/>
              <a:t> </a:t>
            </a:r>
            <a:r>
              <a:rPr lang="en-US" altLang="en-US" sz="1500" dirty="0" err="1"/>
              <a:t>khung</a:t>
            </a:r>
            <a:r>
              <a:rPr lang="en-US" altLang="en-US" sz="1500" dirty="0"/>
              <a:t> </a:t>
            </a:r>
            <a:r>
              <a:rPr lang="en-US" altLang="en-US" sz="1500" dirty="0" err="1"/>
              <a:t>mới</a:t>
            </a:r>
            <a:r>
              <a:rPr lang="en-US" altLang="en-US" sz="1500" dirty="0"/>
              <a:t>), </a:t>
            </a:r>
            <a:r>
              <a:rPr lang="en-US" altLang="en-US" sz="1500" dirty="0" err="1"/>
              <a:t>hệ</a:t>
            </a:r>
            <a:r>
              <a:rPr lang="en-US" altLang="en-US" sz="1500" dirty="0"/>
              <a:t> </a:t>
            </a:r>
            <a:r>
              <a:rPr lang="en-US" altLang="en-US" sz="1500" dirty="0" err="1"/>
              <a:t>thống</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giảm</a:t>
            </a:r>
            <a:r>
              <a:rPr lang="en-US" altLang="en-US" sz="1500" dirty="0"/>
              <a:t> </a:t>
            </a:r>
            <a:r>
              <a:rPr lang="en-US" altLang="en-US" sz="1500" dirty="0" err="1"/>
              <a:t>thiểu</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xảy</a:t>
            </a:r>
            <a:r>
              <a:rPr lang="en-US" altLang="en-US" sz="1500" dirty="0"/>
              <a:t> </a:t>
            </a:r>
            <a:r>
              <a:rPr lang="en-US" altLang="en-US" sz="1500" dirty="0" err="1"/>
              <a:t>ra</a:t>
            </a:r>
            <a:r>
              <a:rPr lang="en-US" altLang="en-US" sz="1500" dirty="0"/>
              <a:t> </a:t>
            </a:r>
            <a:r>
              <a:rPr lang="en-US" altLang="en-US" sz="1500" dirty="0" err="1"/>
              <a:t>lỗi</a:t>
            </a:r>
            <a:r>
              <a:rPr lang="en-US" altLang="en-US" sz="1500" dirty="0"/>
              <a:t> </a:t>
            </a:r>
            <a:r>
              <a:rPr lang="en-US" altLang="en-US" sz="1500" dirty="0" err="1"/>
              <a:t>và</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được</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một</a:t>
            </a:r>
            <a:r>
              <a:rPr lang="en-US" altLang="en-US" sz="1500" dirty="0"/>
              <a:t> </a:t>
            </a:r>
            <a:r>
              <a:rPr lang="en-US" altLang="en-US" sz="1500" dirty="0" err="1"/>
              <a:t>cách</a:t>
            </a:r>
            <a:r>
              <a:rPr lang="en-US" altLang="en-US" sz="1500" dirty="0"/>
              <a:t> </a:t>
            </a:r>
            <a:r>
              <a:rPr lang="en-US" altLang="en-US" sz="1500" dirty="0" err="1"/>
              <a:t>chính</a:t>
            </a:r>
            <a:r>
              <a:rPr lang="en-US" altLang="en-US" sz="1500" dirty="0"/>
              <a:t> </a:t>
            </a:r>
            <a:r>
              <a:rPr lang="en-US" altLang="en-US" sz="1500" dirty="0" err="1"/>
              <a:t>xác</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đặc</a:t>
            </a:r>
            <a:r>
              <a:rPr lang="en-US" altLang="en-US" sz="1500" dirty="0"/>
              <a:t> </a:t>
            </a:r>
            <a:r>
              <a:rPr lang="en-US" altLang="en-US" sz="1500" dirty="0" err="1"/>
              <a:t>biệt</a:t>
            </a:r>
            <a:r>
              <a:rPr lang="en-US" altLang="en-US" sz="1500" dirty="0"/>
              <a:t> </a:t>
            </a:r>
            <a:r>
              <a:rPr lang="en-US" altLang="en-US" sz="1500" dirty="0" err="1"/>
              <a:t>quan</a:t>
            </a:r>
            <a:r>
              <a:rPr lang="en-US" altLang="en-US" sz="1500" dirty="0"/>
              <a:t> </a:t>
            </a:r>
            <a:r>
              <a:rPr lang="en-US" altLang="en-US" sz="1500" dirty="0" err="1"/>
              <a:t>trọng</a:t>
            </a:r>
            <a:r>
              <a:rPr lang="en-US" altLang="en-US" sz="1500" dirty="0"/>
              <a:t> </a:t>
            </a:r>
            <a:r>
              <a:rPr lang="en-US" altLang="en-US" sz="1500" dirty="0" err="1"/>
              <a:t>cho</a:t>
            </a:r>
            <a:r>
              <a:rPr lang="en-US" altLang="en-US" sz="1500" dirty="0"/>
              <a:t> </a:t>
            </a:r>
            <a:r>
              <a:rPr lang="en-US" altLang="en-US" sz="1500" dirty="0" err="1"/>
              <a:t>các</a:t>
            </a:r>
            <a:r>
              <a:rPr lang="en-US" altLang="en-US" sz="1500" dirty="0"/>
              <a:t> </a:t>
            </a:r>
            <a:r>
              <a:rPr lang="en-US" altLang="en-US" sz="1500" dirty="0" err="1"/>
              <a:t>nút</a:t>
            </a:r>
            <a:r>
              <a:rPr lang="en-US" altLang="en-US" sz="1500" dirty="0"/>
              <a:t> Master </a:t>
            </a:r>
            <a:r>
              <a:rPr lang="en-US" altLang="en-US" sz="1500" dirty="0" err="1"/>
              <a:t>trong</a:t>
            </a:r>
            <a:r>
              <a:rPr lang="en-US" altLang="en-US" sz="1500" dirty="0"/>
              <a:t> </a:t>
            </a:r>
            <a:r>
              <a:rPr lang="en-US" altLang="en-US" sz="1500" dirty="0" err="1"/>
              <a:t>mạng</a:t>
            </a:r>
            <a:r>
              <a:rPr lang="en-US" altLang="en-US" sz="1500" dirty="0"/>
              <a:t> LIN, </a:t>
            </a:r>
            <a:r>
              <a:rPr lang="en-US" altLang="en-US" sz="1500" dirty="0" err="1"/>
              <a:t>giúp</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thông</a:t>
            </a:r>
            <a:r>
              <a:rPr lang="en-US" altLang="en-US" sz="1500" dirty="0"/>
              <a:t> tin </a:t>
            </a:r>
            <a:r>
              <a:rPr lang="en-US" altLang="en-US" sz="1500" dirty="0" err="1"/>
              <a:t>được</a:t>
            </a:r>
            <a:r>
              <a:rPr lang="en-US" altLang="en-US" sz="1500" dirty="0"/>
              <a:t> </a:t>
            </a:r>
            <a:r>
              <a:rPr lang="en-US" altLang="en-US" sz="1500" dirty="0" err="1"/>
              <a:t>nhận</a:t>
            </a:r>
            <a:r>
              <a:rPr lang="en-US" altLang="en-US" sz="1500" dirty="0"/>
              <a:t> </a:t>
            </a:r>
            <a:r>
              <a:rPr lang="en-US" altLang="en-US" sz="1500" dirty="0" err="1"/>
              <a:t>và</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đúng</a:t>
            </a:r>
            <a:r>
              <a:rPr lang="en-US" altLang="en-US" sz="1500" dirty="0"/>
              <a:t> </a:t>
            </a:r>
            <a:r>
              <a:rPr lang="en-US" altLang="en-US" sz="1500" dirty="0" err="1"/>
              <a:t>cách</a:t>
            </a:r>
            <a:r>
              <a:rPr lang="en-US" altLang="en-US" sz="1500" dirty="0"/>
              <a:t>, </a:t>
            </a:r>
            <a:r>
              <a:rPr lang="en-US" altLang="en-US" sz="1500" dirty="0" err="1"/>
              <a:t>hỗ</a:t>
            </a:r>
            <a:r>
              <a:rPr lang="en-US" altLang="en-US" sz="1500" dirty="0"/>
              <a:t> </a:t>
            </a:r>
            <a:r>
              <a:rPr lang="en-US" altLang="en-US" sz="1500" dirty="0" err="1"/>
              <a:t>trợ</a:t>
            </a:r>
            <a:r>
              <a:rPr lang="en-US" altLang="en-US" sz="1500" dirty="0"/>
              <a:t> </a:t>
            </a:r>
            <a:r>
              <a:rPr lang="en-US" altLang="en-US" sz="1500" dirty="0" err="1"/>
              <a:t>các</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giao</a:t>
            </a:r>
            <a:r>
              <a:rPr lang="en-US" altLang="en-US" sz="1500" dirty="0"/>
              <a:t> </a:t>
            </a:r>
            <a:r>
              <a:rPr lang="en-US" altLang="en-US" sz="1500" dirty="0" err="1"/>
              <a:t>tiếp</a:t>
            </a:r>
            <a:r>
              <a:rPr lang="en-US" altLang="en-US" sz="1500" dirty="0"/>
              <a:t> </a:t>
            </a:r>
            <a:r>
              <a:rPr lang="en-US" altLang="en-US" sz="1500" dirty="0" err="1"/>
              <a:t>liên</a:t>
            </a:r>
            <a:r>
              <a:rPr lang="en-US" altLang="en-US" sz="1500" dirty="0"/>
              <a:t> </a:t>
            </a:r>
            <a:r>
              <a:rPr lang="en-US" altLang="en-US" sz="1500" dirty="0" err="1"/>
              <a:t>tục</a:t>
            </a:r>
            <a:r>
              <a:rPr lang="en-US" altLang="en-US" sz="1500" dirty="0"/>
              <a:t> </a:t>
            </a:r>
            <a:r>
              <a:rPr lang="en-US" altLang="en-US" sz="1500" dirty="0" err="1"/>
              <a:t>và</a:t>
            </a:r>
            <a:r>
              <a:rPr lang="en-US" altLang="en-US" sz="1500" dirty="0"/>
              <a:t> </a:t>
            </a:r>
            <a:r>
              <a:rPr lang="en-US" altLang="en-US" sz="1500" dirty="0" err="1"/>
              <a:t>ổn</a:t>
            </a:r>
            <a:r>
              <a:rPr lang="en-US" altLang="en-US" sz="1500" dirty="0"/>
              <a:t> </a:t>
            </a:r>
            <a:r>
              <a:rPr lang="en-US" altLang="en-US" sz="1500" dirty="0" err="1"/>
              <a:t>định</a:t>
            </a:r>
            <a:r>
              <a:rPr lang="en-US" altLang="en-US" sz="1500" dirty="0"/>
              <a:t>.</a:t>
            </a:r>
          </a:p>
        </p:txBody>
      </p:sp>
    </p:spTree>
    <p:extLst>
      <p:ext uri="{BB962C8B-B14F-4D97-AF65-F5344CB8AC3E}">
        <p14:creationId xmlns:p14="http://schemas.microsoft.com/office/powerpoint/2010/main" val="17197263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E0933-A72A-6F09-FFAA-843709B39861}"/>
              </a:ext>
            </a:extLst>
          </p:cNvPr>
          <p:cNvSpPr txBox="1"/>
          <p:nvPr/>
        </p:nvSpPr>
        <p:spPr>
          <a:xfrm>
            <a:off x="548640" y="477858"/>
            <a:ext cx="11155680" cy="1477328"/>
          </a:xfrm>
          <a:prstGeom prst="rect">
            <a:avLst/>
          </a:prstGeom>
          <a:noFill/>
        </p:spPr>
        <p:txBody>
          <a:bodyPr wrap="square">
            <a:spAutoFit/>
          </a:bodyPr>
          <a:lstStyle/>
          <a:p>
            <a:r>
              <a:rPr lang="en-US" sz="1800" b="1" i="0" dirty="0">
                <a:solidFill>
                  <a:srgbClr val="000000"/>
                </a:solidFill>
                <a:effectLst/>
                <a:latin typeface="Arial" panose="020B0604020202020204" pitchFamily="34" charset="0"/>
              </a:rPr>
              <a:t>7.4.4 Data byte mapping</a:t>
            </a:r>
          </a:p>
          <a:p>
            <a:r>
              <a:rPr lang="en-US" sz="1800" b="1" i="0" dirty="0">
                <a:solidFill>
                  <a:srgbClr val="000000"/>
                </a:solidFill>
                <a:effectLst/>
                <a:latin typeface="Arial" panose="020B0604020202020204" pitchFamily="34" charset="0"/>
              </a:rPr>
              <a:t>[SWS_Lin_00096]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Data mapping between memory and the LIN frame is defined in a way that the array element 0 is containing the LSB (the data byte to send/receive first) and the array element (n-1) is containing the MSB (the data byte to send/receive last).</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
        <p:nvSpPr>
          <p:cNvPr id="5" name="TextBox 4">
            <a:extLst>
              <a:ext uri="{FF2B5EF4-FFF2-40B4-BE49-F238E27FC236}">
                <a16:creationId xmlns:a16="http://schemas.microsoft.com/office/drawing/2014/main" id="{CB36F4F9-6CDE-9486-5CDA-8C42E093DBFB}"/>
              </a:ext>
            </a:extLst>
          </p:cNvPr>
          <p:cNvSpPr txBox="1"/>
          <p:nvPr/>
        </p:nvSpPr>
        <p:spPr>
          <a:xfrm>
            <a:off x="548640" y="1772307"/>
            <a:ext cx="11445240" cy="3785652"/>
          </a:xfrm>
          <a:prstGeom prst="rect">
            <a:avLst/>
          </a:prstGeom>
          <a:noFill/>
        </p:spPr>
        <p:txBody>
          <a:bodyPr wrap="square">
            <a:spAutoFit/>
          </a:bodyPr>
          <a:lstStyle/>
          <a:p>
            <a:r>
              <a:rPr lang="vi-VN" sz="1500" dirty="0"/>
              <a:t>7.4.4 Phép ánh xạ byte dữ liệu</a:t>
            </a:r>
          </a:p>
          <a:p>
            <a:r>
              <a:rPr lang="vi-VN" sz="1500" dirty="0"/>
              <a:t>[SWS_Lin_00096]</a:t>
            </a:r>
          </a:p>
          <a:p>
            <a:r>
              <a:rPr lang="vi-VN" sz="1500" dirty="0"/>
              <a:t>Yêu cầu: Phép ánh xạ dữ liệu giữa bộ nhớ và khung LIN được định nghĩa sao cho phần tử mảng 0 chứa LSB (byte dữ liệu sẽ được gửi/nhận trước) và phần tử mảng (n-1) chứa MSB (byte dữ liệu sẽ được gửi/nhận sau cùng).</a:t>
            </a:r>
          </a:p>
          <a:p>
            <a:r>
              <a:rPr lang="vi-VN" sz="1500" dirty="0"/>
              <a:t>Giải thích:</a:t>
            </a:r>
          </a:p>
          <a:p>
            <a:pPr>
              <a:buFont typeface="Arial" panose="020B0604020202020204" pitchFamily="34" charset="0"/>
              <a:buChar char="•"/>
            </a:pPr>
            <a:r>
              <a:rPr lang="vi-VN" sz="1500" dirty="0"/>
              <a:t>LSB và MSB:</a:t>
            </a:r>
          </a:p>
          <a:p>
            <a:pPr marL="742950" lvl="1" indent="-285750">
              <a:buFont typeface="Arial" panose="020B0604020202020204" pitchFamily="34" charset="0"/>
              <a:buChar char="•"/>
            </a:pPr>
            <a:r>
              <a:rPr lang="vi-VN" sz="1500" dirty="0"/>
              <a:t>LSB (Least Significant Byte): Đây là byte có giá trị nhỏ nhất trong dữ liệu. Nó sẽ được gửi hoặc nhận trước trong quá trình truyền thông.</a:t>
            </a:r>
          </a:p>
          <a:p>
            <a:pPr marL="742950" lvl="1" indent="-285750">
              <a:buFont typeface="Arial" panose="020B0604020202020204" pitchFamily="34" charset="0"/>
              <a:buChar char="•"/>
            </a:pPr>
            <a:r>
              <a:rPr lang="vi-VN" sz="1500" dirty="0"/>
              <a:t>MSB (Most Significant Byte): Đây là byte có giá trị lớn nhất trong dữ liệu. Nó sẽ được gửi hoặc nhận sau cùng.</a:t>
            </a:r>
          </a:p>
          <a:p>
            <a:pPr>
              <a:buFont typeface="Arial" panose="020B0604020202020204" pitchFamily="34" charset="0"/>
              <a:buChar char="•"/>
            </a:pPr>
            <a:r>
              <a:rPr lang="vi-VN" sz="1500" dirty="0"/>
              <a:t>Ánh xạ byte dữ liệu: Yêu cầu này định nghĩa cách mà dữ liệu được ánh xạ từ bộ nhớ vào khung LIN. Việc này rất quan trọng trong việc xử lý dữ liệu, bởi vì thứ tự gửi và nhận các byte có thể ảnh hưởng đến cách mà dữ liệu được hiểu và xử lý.</a:t>
            </a:r>
          </a:p>
          <a:p>
            <a:pPr>
              <a:buFont typeface="Arial" panose="020B0604020202020204" pitchFamily="34" charset="0"/>
              <a:buChar char="•"/>
            </a:pPr>
            <a:r>
              <a:rPr lang="vi-VN" sz="1500" dirty="0"/>
              <a:t>Ứng dụng thực tế: Trong một khung LIN, việc sắp xếp dữ liệu theo thứ tự này giúp đảm bảo rằng các thiết bị trong mạng LIN có thể diễn giải đúng dữ liệu. Đặc biệt, điều này rất quan trọng khi làm việc với các kiểu dữ liệu đa byte, như số nguyên lớn hoặc số thực, nơi mà thứ tự byte có thể ảnh hưởng đến kết quả của các phép toán.</a:t>
            </a:r>
          </a:p>
          <a:p>
            <a:r>
              <a:rPr lang="vi-VN" sz="1500" dirty="0"/>
              <a:t>Yêu cầu này giúp đảm bảo rằng tất cả các nút trong mạng LIN đều có cùng một cách hiểu về cách dữ liệu được cấu trúc và xử lý, từ đó tăng cường tính tương thích và ổn định trong giao tiếp.</a:t>
            </a:r>
          </a:p>
        </p:txBody>
      </p:sp>
    </p:spTree>
    <p:extLst>
      <p:ext uri="{BB962C8B-B14F-4D97-AF65-F5344CB8AC3E}">
        <p14:creationId xmlns:p14="http://schemas.microsoft.com/office/powerpoint/2010/main" val="18623991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A6E623-A47A-52F6-EC57-CF693574F3D2}"/>
              </a:ext>
            </a:extLst>
          </p:cNvPr>
          <p:cNvSpPr txBox="1"/>
          <p:nvPr/>
        </p:nvSpPr>
        <p:spPr>
          <a:xfrm>
            <a:off x="891251" y="0"/>
            <a:ext cx="9939759" cy="6463308"/>
          </a:xfrm>
          <a:prstGeom prst="rect">
            <a:avLst/>
          </a:prstGeom>
          <a:noFill/>
        </p:spPr>
        <p:txBody>
          <a:bodyPr wrap="square">
            <a:spAutoFit/>
          </a:bodyPr>
          <a:lstStyle/>
          <a:p>
            <a:r>
              <a:rPr lang="en-US" dirty="0"/>
              <a:t>7.5 Sleep and wake-up functionality</a:t>
            </a:r>
          </a:p>
          <a:p>
            <a:r>
              <a:rPr lang="en-US" dirty="0"/>
              <a:t>7.5.1 Background &amp; Rationale</a:t>
            </a:r>
          </a:p>
          <a:p>
            <a:r>
              <a:rPr lang="en-US" dirty="0"/>
              <a:t>Following is applicable for LIN master nodes only:</a:t>
            </a:r>
          </a:p>
          <a:p>
            <a:r>
              <a:rPr lang="en-US" dirty="0"/>
              <a:t>The LIN Master node can be awakened either by a wake-up signal generated by one of the slaves, or by a request from the higher layer (LIN interface) (see SWS_Lin_00209). The LIN interface controls the message schedule table and so must be able to instruct the LIN driver to put the hardware unit to sleep, or to wake it up (see SWS_LinIf_00296, SWS_LinIf_00488).</a:t>
            </a:r>
          </a:p>
          <a:p>
            <a:r>
              <a:rPr lang="en-US" dirty="0"/>
              <a:t>For this purpose, the LIN driver provides functions to put the LIN channel into its LIN_CH_SLEEP state (see </a:t>
            </a:r>
            <a:r>
              <a:rPr lang="en-US" dirty="0" err="1"/>
              <a:t>Lin_GoToSleep</a:t>
            </a:r>
            <a:r>
              <a:rPr lang="en-US" dirty="0"/>
              <a:t>/</a:t>
            </a:r>
            <a:r>
              <a:rPr lang="en-US" dirty="0" err="1"/>
              <a:t>Lin_GoToSleepInternal</a:t>
            </a:r>
            <a:r>
              <a:rPr lang="en-US" dirty="0"/>
              <a:t>).</a:t>
            </a:r>
          </a:p>
          <a:p>
            <a:r>
              <a:rPr lang="en-US" dirty="0"/>
              <a:t>Following is applicable for LIN slave nodes only:</a:t>
            </a:r>
          </a:p>
          <a:p>
            <a:r>
              <a:rPr lang="en-US" dirty="0"/>
              <a:t>The LIN slave can be awakened either by a wake-up signal generated by the master node or any other slave node on the same channel, or by a request from the higher layer (LIN interface) (see SWS_Lin_00209).</a:t>
            </a:r>
          </a:p>
          <a:p>
            <a:endParaRPr lang="vi-VN" dirty="0"/>
          </a:p>
          <a:p>
            <a:r>
              <a:rPr lang="en-US" dirty="0"/>
              <a:t>The LIN Interface detects the conditions to enter sleep mode and instructs the LIN driver to put the hardware unit to sleep, or to wake it up (see SWS_LinIf_00296, SWS_LinIf_00488).</a:t>
            </a:r>
          </a:p>
          <a:p>
            <a:r>
              <a:rPr lang="en-US" dirty="0"/>
              <a:t>For this purpose, the LIN driver provides a function to put the LIN channel into its LIN_CH_SLEEP state (see </a:t>
            </a:r>
            <a:r>
              <a:rPr lang="en-US" dirty="0" err="1"/>
              <a:t>Lin_GoToSleepInternal</a:t>
            </a:r>
            <a:r>
              <a:rPr lang="en-US" dirty="0"/>
              <a:t>). Because the slave node cannot transmit a go-to-sleep-command, the function </a:t>
            </a:r>
            <a:r>
              <a:rPr lang="en-US" dirty="0" err="1"/>
              <a:t>Lin_GoToSleep</a:t>
            </a:r>
            <a:r>
              <a:rPr lang="en-US" dirty="0"/>
              <a:t> is not applicable for slave nodes.</a:t>
            </a:r>
          </a:p>
          <a:p>
            <a:r>
              <a:rPr lang="en-US" dirty="0"/>
              <a:t>Following is applicable for LIN master and LIN slave nodes:</a:t>
            </a:r>
          </a:p>
          <a:p>
            <a:r>
              <a:rPr lang="en-US" dirty="0"/>
              <a:t>Upon sleep or wake-up the master must communicate the status change with the rest of the network. </a:t>
            </a:r>
            <a:br>
              <a:rPr lang="en-US" dirty="0"/>
            </a:br>
            <a:endParaRPr lang="en-US" dirty="0"/>
          </a:p>
        </p:txBody>
      </p:sp>
    </p:spTree>
    <p:extLst>
      <p:ext uri="{BB962C8B-B14F-4D97-AF65-F5344CB8AC3E}">
        <p14:creationId xmlns:p14="http://schemas.microsoft.com/office/powerpoint/2010/main" val="3154304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D90F6E-C638-1D02-344E-5BCD1A1DFE29}"/>
              </a:ext>
            </a:extLst>
          </p:cNvPr>
          <p:cNvSpPr>
            <a:spLocks noChangeArrowheads="1"/>
          </p:cNvSpPr>
          <p:nvPr/>
        </p:nvSpPr>
        <p:spPr bwMode="auto">
          <a:xfrm>
            <a:off x="487680" y="728260"/>
            <a:ext cx="1170432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7.5 </a:t>
            </a:r>
            <a:r>
              <a:rPr lang="en-US" altLang="en-US" sz="1500" dirty="0" err="1"/>
              <a:t>Chức</a:t>
            </a:r>
            <a:r>
              <a:rPr lang="en-US" altLang="en-US" sz="1500" dirty="0"/>
              <a:t> </a:t>
            </a:r>
            <a:r>
              <a:rPr lang="en-US" altLang="en-US" sz="1500" dirty="0" err="1"/>
              <a:t>năng</a:t>
            </a:r>
            <a:r>
              <a:rPr lang="en-US" altLang="en-US" sz="1500" dirty="0"/>
              <a:t> </a:t>
            </a:r>
            <a:r>
              <a:rPr lang="en-US" altLang="en-US" sz="1500" dirty="0" err="1"/>
              <a:t>Ngủ</a:t>
            </a:r>
            <a:r>
              <a:rPr lang="en-US" altLang="en-US" sz="1500" dirty="0"/>
              <a:t> </a:t>
            </a:r>
            <a:r>
              <a:rPr lang="en-US" altLang="en-US" sz="1500" dirty="0" err="1"/>
              <a:t>và</a:t>
            </a:r>
            <a:r>
              <a:rPr lang="en-US" altLang="en-US" sz="1500" dirty="0"/>
              <a:t> </a:t>
            </a:r>
            <a:r>
              <a:rPr lang="en-US" altLang="en-US" sz="1500" dirty="0" err="1"/>
              <a:t>Đánh</a:t>
            </a:r>
            <a:r>
              <a:rPr lang="en-US" altLang="en-US" sz="1500" dirty="0"/>
              <a:t> </a:t>
            </a:r>
            <a:r>
              <a:rPr lang="en-US" altLang="en-US" sz="1500" dirty="0" err="1"/>
              <a:t>thức</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7.5.1 </a:t>
            </a:r>
            <a:r>
              <a:rPr lang="en-US" altLang="en-US" sz="1500" dirty="0" err="1"/>
              <a:t>Bối</a:t>
            </a:r>
            <a:r>
              <a:rPr lang="en-US" altLang="en-US" sz="1500" dirty="0"/>
              <a:t> </a:t>
            </a:r>
            <a:r>
              <a:rPr lang="en-US" altLang="en-US" sz="1500" dirty="0" err="1"/>
              <a:t>cảnh</a:t>
            </a:r>
            <a:r>
              <a:rPr lang="en-US" altLang="en-US" sz="1500" dirty="0"/>
              <a:t> </a:t>
            </a:r>
            <a:r>
              <a:rPr lang="en-US" altLang="en-US" sz="1500" dirty="0" err="1"/>
              <a:t>và</a:t>
            </a:r>
            <a:r>
              <a:rPr lang="en-US" altLang="en-US" sz="1500" dirty="0"/>
              <a:t> Lý do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Áp</a:t>
            </a:r>
            <a:r>
              <a:rPr lang="en-US" altLang="en-US" sz="1500" dirty="0"/>
              <a:t> </a:t>
            </a:r>
            <a:r>
              <a:rPr lang="en-US" altLang="en-US" sz="1500" dirty="0" err="1"/>
              <a:t>dụng</a:t>
            </a:r>
            <a:r>
              <a:rPr lang="en-US" altLang="en-US" sz="1500" dirty="0"/>
              <a:t> </a:t>
            </a:r>
            <a:r>
              <a:rPr lang="en-US" altLang="en-US" sz="1500" dirty="0" err="1"/>
              <a:t>cho</a:t>
            </a:r>
            <a:r>
              <a:rPr lang="en-US" altLang="en-US" sz="1500" dirty="0"/>
              <a:t> </a:t>
            </a:r>
            <a:r>
              <a:rPr lang="en-US" altLang="en-US" sz="1500" dirty="0" err="1"/>
              <a:t>các</a:t>
            </a:r>
            <a:r>
              <a:rPr lang="en-US" altLang="en-US" sz="1500" dirty="0"/>
              <a:t> </a:t>
            </a:r>
            <a:r>
              <a:rPr lang="en-US" altLang="en-US" sz="1500" dirty="0" err="1"/>
              <a:t>nút</a:t>
            </a:r>
            <a:r>
              <a:rPr lang="en-US" altLang="en-US" sz="1500" dirty="0"/>
              <a:t> Master LIN: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Đánh</a:t>
            </a:r>
            <a:r>
              <a:rPr lang="en-US" altLang="en-US" sz="1500" dirty="0"/>
              <a:t> </a:t>
            </a:r>
            <a:r>
              <a:rPr lang="en-US" altLang="en-US" sz="1500" dirty="0" err="1"/>
              <a:t>thức</a:t>
            </a:r>
            <a:r>
              <a:rPr lang="en-US" altLang="en-US" sz="1500" dirty="0"/>
              <a:t> Master LIN: </a:t>
            </a:r>
            <a:r>
              <a:rPr lang="en-US" altLang="en-US" sz="1500" dirty="0" err="1"/>
              <a:t>Nút</a:t>
            </a:r>
            <a:r>
              <a:rPr lang="en-US" altLang="en-US" sz="1500" dirty="0"/>
              <a:t> Master LIN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được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bằng</a:t>
            </a:r>
            <a:r>
              <a:rPr lang="en-US" altLang="en-US" sz="1500" dirty="0"/>
              <a:t> </a:t>
            </a:r>
            <a:r>
              <a:rPr lang="en-US" altLang="en-US" sz="1500" dirty="0" err="1"/>
              <a:t>một</a:t>
            </a:r>
            <a:r>
              <a:rPr lang="en-US" altLang="en-US" sz="1500" dirty="0"/>
              <a:t> </a:t>
            </a:r>
            <a:r>
              <a:rPr lang="en-US" altLang="en-US" sz="1500" dirty="0" err="1"/>
              <a:t>tín</a:t>
            </a:r>
            <a:r>
              <a:rPr lang="en-US" altLang="en-US" sz="1500" dirty="0"/>
              <a:t> </a:t>
            </a:r>
            <a:r>
              <a:rPr lang="en-US" altLang="en-US" sz="1500" dirty="0" err="1"/>
              <a:t>hiệu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do </a:t>
            </a:r>
            <a:r>
              <a:rPr lang="en-US" altLang="en-US" sz="1500" dirty="0" err="1"/>
              <a:t>một</a:t>
            </a:r>
            <a:r>
              <a:rPr lang="en-US" altLang="en-US" sz="1500" dirty="0"/>
              <a:t> </a:t>
            </a:r>
            <a:r>
              <a:rPr lang="en-US" altLang="en-US" sz="1500" dirty="0" err="1"/>
              <a:t>trong</a:t>
            </a:r>
            <a:r>
              <a:rPr lang="en-US" altLang="en-US" sz="1500" dirty="0"/>
              <a:t> </a:t>
            </a:r>
            <a:r>
              <a:rPr lang="en-US" altLang="en-US" sz="1500" dirty="0" err="1"/>
              <a:t>các</a:t>
            </a:r>
            <a:r>
              <a:rPr lang="en-US" altLang="en-US" sz="1500" dirty="0"/>
              <a:t> </a:t>
            </a:r>
            <a:r>
              <a:rPr lang="en-US" altLang="en-US" sz="1500" dirty="0" err="1"/>
              <a:t>nút</a:t>
            </a:r>
            <a:r>
              <a:rPr lang="en-US" altLang="en-US" sz="1500" dirty="0"/>
              <a:t> Slave </a:t>
            </a:r>
            <a:r>
              <a:rPr lang="en-US" altLang="en-US" sz="1500" dirty="0" err="1"/>
              <a:t>phát</a:t>
            </a:r>
            <a:r>
              <a:rPr lang="en-US" altLang="en-US" sz="1500" dirty="0"/>
              <a:t> </a:t>
            </a:r>
            <a:r>
              <a:rPr lang="en-US" altLang="en-US" sz="1500" dirty="0" err="1"/>
              <a:t>ra</a:t>
            </a:r>
            <a:r>
              <a:rPr lang="en-US" altLang="en-US" sz="1500" dirty="0"/>
              <a:t> </a:t>
            </a:r>
            <a:r>
              <a:rPr lang="en-US" altLang="en-US" sz="1500" dirty="0" err="1"/>
              <a:t>hoặc</a:t>
            </a:r>
            <a:r>
              <a:rPr lang="en-US" altLang="en-US" sz="1500" dirty="0"/>
              <a:t> </a:t>
            </a:r>
            <a:r>
              <a:rPr lang="en-US" altLang="en-US" sz="1500" dirty="0" err="1"/>
              <a:t>theo</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từ</a:t>
            </a:r>
            <a:r>
              <a:rPr lang="en-US" altLang="en-US" sz="1500" dirty="0"/>
              <a:t> </a:t>
            </a:r>
            <a:r>
              <a:rPr lang="en-US" altLang="en-US" sz="1500" dirty="0" err="1"/>
              <a:t>lớp</a:t>
            </a:r>
            <a:r>
              <a:rPr lang="en-US" altLang="en-US" sz="1500" dirty="0"/>
              <a:t> </a:t>
            </a:r>
            <a:r>
              <a:rPr lang="en-US" altLang="en-US" sz="1500" dirty="0" err="1"/>
              <a:t>cao</a:t>
            </a:r>
            <a:r>
              <a:rPr lang="en-US" altLang="en-US" sz="1500" dirty="0"/>
              <a:t> </a:t>
            </a:r>
            <a:r>
              <a:rPr lang="en-US" altLang="en-US" sz="1500" dirty="0" err="1"/>
              <a:t>hơn</a:t>
            </a:r>
            <a:r>
              <a:rPr lang="en-US" altLang="en-US" sz="1500" dirty="0"/>
              <a:t> (</a:t>
            </a:r>
            <a:r>
              <a:rPr lang="en-US" altLang="en-US" sz="1500" dirty="0" err="1"/>
              <a:t>giao</a:t>
            </a:r>
            <a:r>
              <a:rPr lang="en-US" altLang="en-US" sz="1500" dirty="0"/>
              <a:t> </a:t>
            </a:r>
            <a:r>
              <a:rPr lang="en-US" altLang="en-US" sz="1500" dirty="0" err="1"/>
              <a:t>diện</a:t>
            </a:r>
            <a:r>
              <a:rPr lang="en-US" altLang="en-US" sz="1500" dirty="0"/>
              <a:t> LIN). Giao </a:t>
            </a:r>
            <a:r>
              <a:rPr lang="en-US" altLang="en-US" sz="1500" dirty="0" err="1"/>
              <a:t>diện</a:t>
            </a:r>
            <a:r>
              <a:rPr lang="en-US" altLang="en-US" sz="1500" dirty="0"/>
              <a:t> LIN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bảng</a:t>
            </a:r>
            <a:r>
              <a:rPr lang="en-US" altLang="en-US" sz="1500" dirty="0"/>
              <a:t> </a:t>
            </a:r>
            <a:r>
              <a:rPr lang="en-US" altLang="en-US" sz="1500" dirty="0" err="1"/>
              <a:t>lịch</a:t>
            </a:r>
            <a:r>
              <a:rPr lang="en-US" altLang="en-US" sz="1500" dirty="0"/>
              <a:t> </a:t>
            </a:r>
            <a:r>
              <a:rPr lang="en-US" altLang="en-US" sz="1500" dirty="0" err="1"/>
              <a:t>trình</a:t>
            </a:r>
            <a:r>
              <a:rPr lang="en-US" altLang="en-US" sz="1500" dirty="0"/>
              <a:t> </a:t>
            </a:r>
            <a:r>
              <a:rPr lang="en-US" altLang="en-US" sz="1500" dirty="0" err="1"/>
              <a:t>thông</a:t>
            </a:r>
            <a:r>
              <a:rPr lang="en-US" altLang="en-US" sz="1500" dirty="0"/>
              <a:t> </a:t>
            </a:r>
            <a:r>
              <a:rPr lang="en-US" altLang="en-US" sz="1500" dirty="0" err="1"/>
              <a:t>điệp</a:t>
            </a:r>
            <a:r>
              <a:rPr lang="en-US" altLang="en-US" sz="1500" dirty="0"/>
              <a:t> </a:t>
            </a:r>
            <a:r>
              <a:rPr lang="en-US" altLang="en-US" sz="1500" dirty="0" err="1"/>
              <a:t>và</a:t>
            </a:r>
            <a:r>
              <a:rPr lang="en-US" altLang="en-US" sz="1500" dirty="0"/>
              <a:t> do </a:t>
            </a:r>
            <a:r>
              <a:rPr lang="en-US" altLang="en-US" sz="1500" dirty="0" err="1"/>
              <a:t>đó</a:t>
            </a:r>
            <a:r>
              <a:rPr lang="en-US" altLang="en-US" sz="1500" dirty="0"/>
              <a:t> </a:t>
            </a:r>
            <a:r>
              <a:rPr lang="en-US" altLang="en-US" sz="1500" dirty="0" err="1"/>
              <a:t>phải</a:t>
            </a:r>
            <a:r>
              <a:rPr lang="en-US" altLang="en-US" sz="1500" dirty="0"/>
              <a:t> </a:t>
            </a:r>
            <a:r>
              <a:rPr lang="en-US" altLang="en-US" sz="1500" dirty="0" err="1"/>
              <a:t>có</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chỉ</a:t>
            </a:r>
            <a:r>
              <a:rPr lang="en-US" altLang="en-US" sz="1500" dirty="0"/>
              <a:t> </a:t>
            </a:r>
            <a:r>
              <a:rPr lang="en-US" altLang="en-US" sz="1500" dirty="0" err="1"/>
              <a:t>định</a:t>
            </a:r>
            <a:r>
              <a:rPr lang="en-US" altLang="en-US" sz="1500" dirty="0"/>
              <a:t> </a:t>
            </a:r>
            <a:r>
              <a:rPr lang="en-US" altLang="en-US" sz="1500" dirty="0" err="1"/>
              <a:t>cho</a:t>
            </a:r>
            <a:r>
              <a:rPr lang="en-US" altLang="en-US" sz="1500" dirty="0"/>
              <a:t> driver LIN </a:t>
            </a:r>
            <a:r>
              <a:rPr lang="en-US" altLang="en-US" sz="1500" dirty="0" err="1"/>
              <a:t>đặt</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a:t>
            </a:r>
            <a:r>
              <a:rPr lang="en-US" altLang="en-US" sz="1500" dirty="0" err="1"/>
              <a:t>vào</a:t>
            </a:r>
            <a:r>
              <a:rPr lang="en-US" altLang="en-US" sz="1500" dirty="0"/>
              <a:t>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hoặc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nó</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Chức</a:t>
            </a:r>
            <a:r>
              <a:rPr lang="en-US" altLang="en-US" sz="1500" dirty="0"/>
              <a:t> </a:t>
            </a:r>
            <a:r>
              <a:rPr lang="en-US" altLang="en-US" sz="1500" dirty="0" err="1"/>
              <a:t>năng</a:t>
            </a:r>
            <a:r>
              <a:rPr lang="en-US" altLang="en-US" sz="1500" dirty="0"/>
              <a:t> </a:t>
            </a:r>
            <a:r>
              <a:rPr lang="en-US" altLang="en-US" sz="1500" dirty="0" err="1"/>
              <a:t>Ngủ</a:t>
            </a:r>
            <a:r>
              <a:rPr lang="en-US" altLang="en-US" sz="1500" dirty="0"/>
              <a:t>: Driver LIN </a:t>
            </a:r>
            <a:r>
              <a:rPr lang="en-US" altLang="en-US" sz="1500" dirty="0" err="1"/>
              <a:t>cung</a:t>
            </a:r>
            <a:r>
              <a:rPr lang="en-US" altLang="en-US" sz="1500" dirty="0"/>
              <a:t> </a:t>
            </a:r>
            <a:r>
              <a:rPr lang="en-US" altLang="en-US" sz="1500" dirty="0" err="1"/>
              <a:t>cấp</a:t>
            </a:r>
            <a:r>
              <a:rPr lang="en-US" altLang="en-US" sz="1500" dirty="0"/>
              <a:t> </a:t>
            </a:r>
            <a:r>
              <a:rPr lang="en-US" altLang="en-US" sz="1500" dirty="0" err="1"/>
              <a:t>các</a:t>
            </a:r>
            <a:r>
              <a:rPr lang="en-US" altLang="en-US" sz="1500" dirty="0"/>
              <a:t> </a:t>
            </a:r>
            <a:r>
              <a:rPr lang="en-US" altLang="en-US" sz="1500" dirty="0" err="1"/>
              <a:t>hàm</a:t>
            </a:r>
            <a:r>
              <a:rPr lang="en-US" altLang="en-US" sz="1500" dirty="0"/>
              <a:t> </a:t>
            </a:r>
            <a:r>
              <a:rPr lang="en-US" altLang="en-US" sz="1500" dirty="0" err="1"/>
              <a:t>để</a:t>
            </a:r>
            <a:r>
              <a:rPr lang="en-US" altLang="en-US" sz="1500" dirty="0"/>
              <a:t> </a:t>
            </a:r>
            <a:r>
              <a:rPr lang="en-US" altLang="en-US" sz="1500" dirty="0" err="1"/>
              <a:t>đặt</a:t>
            </a:r>
            <a:r>
              <a:rPr lang="en-US" altLang="en-US" sz="1500" dirty="0"/>
              <a:t> </a:t>
            </a:r>
            <a:r>
              <a:rPr lang="en-US" altLang="en-US" sz="1500" dirty="0" err="1"/>
              <a:t>kênh</a:t>
            </a:r>
            <a:r>
              <a:rPr lang="en-US" altLang="en-US" sz="1500" dirty="0"/>
              <a:t> LIN </a:t>
            </a:r>
            <a:r>
              <a:rPr lang="en-US" altLang="en-US" sz="1500" dirty="0" err="1"/>
              <a:t>vào</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LIN_CH_SLEEP (</a:t>
            </a:r>
            <a:r>
              <a:rPr lang="en-US" altLang="en-US" sz="1500" dirty="0" err="1"/>
              <a:t>xem</a:t>
            </a:r>
            <a:r>
              <a:rPr lang="en-US" altLang="en-US" sz="1500" dirty="0"/>
              <a:t> </a:t>
            </a:r>
            <a:r>
              <a:rPr lang="en-US" altLang="en-US" sz="1500" dirty="0" err="1"/>
              <a:t>Lin_GoToSleep</a:t>
            </a:r>
            <a:r>
              <a:rPr lang="en-US" altLang="en-US" sz="1500" dirty="0"/>
              <a:t>/</a:t>
            </a:r>
            <a:r>
              <a:rPr lang="en-US" altLang="en-US" sz="1500" dirty="0" err="1"/>
              <a:t>Lin_GoToSleepInternal</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Áp</a:t>
            </a:r>
            <a:r>
              <a:rPr lang="en-US" altLang="en-US" sz="1500" dirty="0"/>
              <a:t> </a:t>
            </a:r>
            <a:r>
              <a:rPr lang="en-US" altLang="en-US" sz="1500" dirty="0" err="1"/>
              <a:t>dụng</a:t>
            </a:r>
            <a:r>
              <a:rPr lang="en-US" altLang="en-US" sz="1500" dirty="0"/>
              <a:t> </a:t>
            </a:r>
            <a:r>
              <a:rPr lang="en-US" altLang="en-US" sz="1500" dirty="0" err="1"/>
              <a:t>cho</a:t>
            </a:r>
            <a:r>
              <a:rPr lang="en-US" altLang="en-US" sz="1500" dirty="0"/>
              <a:t> </a:t>
            </a:r>
            <a:r>
              <a:rPr lang="en-US" altLang="en-US" sz="1500" dirty="0" err="1"/>
              <a:t>các</a:t>
            </a:r>
            <a:r>
              <a:rPr lang="en-US" altLang="en-US" sz="1500" dirty="0"/>
              <a:t> </a:t>
            </a:r>
            <a:r>
              <a:rPr lang="en-US" altLang="en-US" sz="1500" dirty="0" err="1"/>
              <a:t>nút</a:t>
            </a:r>
            <a:r>
              <a:rPr lang="en-US" altLang="en-US" sz="1500" dirty="0"/>
              <a:t> Slave LIN: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Đánh</a:t>
            </a:r>
            <a:r>
              <a:rPr lang="en-US" altLang="en-US" sz="1500" dirty="0"/>
              <a:t> </a:t>
            </a:r>
            <a:r>
              <a:rPr lang="en-US" altLang="en-US" sz="1500" dirty="0" err="1"/>
              <a:t>thức</a:t>
            </a:r>
            <a:r>
              <a:rPr lang="en-US" altLang="en-US" sz="1500" dirty="0"/>
              <a:t> Slave LIN: </a:t>
            </a:r>
            <a:r>
              <a:rPr lang="en-US" altLang="en-US" sz="1500" dirty="0" err="1"/>
              <a:t>Nút</a:t>
            </a:r>
            <a:r>
              <a:rPr lang="en-US" altLang="en-US" sz="1500" dirty="0"/>
              <a:t> Slave LIN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được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bằng</a:t>
            </a:r>
            <a:r>
              <a:rPr lang="en-US" altLang="en-US" sz="1500" dirty="0"/>
              <a:t> </a:t>
            </a:r>
            <a:r>
              <a:rPr lang="en-US" altLang="en-US" sz="1500" dirty="0" err="1"/>
              <a:t>một</a:t>
            </a:r>
            <a:r>
              <a:rPr lang="en-US" altLang="en-US" sz="1500" dirty="0"/>
              <a:t> </a:t>
            </a:r>
            <a:r>
              <a:rPr lang="en-US" altLang="en-US" sz="1500" dirty="0" err="1"/>
              <a:t>tín</a:t>
            </a:r>
            <a:r>
              <a:rPr lang="en-US" altLang="en-US" sz="1500" dirty="0"/>
              <a:t> </a:t>
            </a:r>
            <a:r>
              <a:rPr lang="en-US" altLang="en-US" sz="1500" dirty="0" err="1"/>
              <a:t>hiệu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do </a:t>
            </a:r>
            <a:r>
              <a:rPr lang="en-US" altLang="en-US" sz="1500" dirty="0" err="1"/>
              <a:t>nút</a:t>
            </a:r>
            <a:r>
              <a:rPr lang="en-US" altLang="en-US" sz="1500" dirty="0"/>
              <a:t> Master </a:t>
            </a:r>
            <a:r>
              <a:rPr lang="en-US" altLang="en-US" sz="1500" dirty="0" err="1"/>
              <a:t>hoặc</a:t>
            </a:r>
            <a:r>
              <a:rPr lang="en-US" altLang="en-US" sz="1500" dirty="0"/>
              <a:t> </a:t>
            </a:r>
            <a:r>
              <a:rPr lang="en-US" altLang="en-US" sz="1500" dirty="0" err="1"/>
              <a:t>bất</a:t>
            </a:r>
            <a:r>
              <a:rPr lang="en-US" altLang="en-US" sz="1500" dirty="0"/>
              <a:t> </a:t>
            </a:r>
            <a:r>
              <a:rPr lang="en-US" altLang="en-US" sz="1500" dirty="0" err="1"/>
              <a:t>kỳ</a:t>
            </a:r>
            <a:r>
              <a:rPr lang="en-US" altLang="en-US" sz="1500" dirty="0"/>
              <a:t> </a:t>
            </a:r>
            <a:r>
              <a:rPr lang="en-US" altLang="en-US" sz="1500" dirty="0" err="1"/>
              <a:t>nút</a:t>
            </a:r>
            <a:r>
              <a:rPr lang="en-US" altLang="en-US" sz="1500" dirty="0"/>
              <a:t> Slave </a:t>
            </a:r>
            <a:r>
              <a:rPr lang="en-US" altLang="en-US" sz="1500" dirty="0" err="1"/>
              <a:t>nào</a:t>
            </a:r>
            <a:r>
              <a:rPr lang="en-US" altLang="en-US" sz="1500" dirty="0"/>
              <a:t> </a:t>
            </a:r>
            <a:r>
              <a:rPr lang="en-US" altLang="en-US" sz="1500" dirty="0" err="1"/>
              <a:t>khác</a:t>
            </a:r>
            <a:r>
              <a:rPr lang="en-US" altLang="en-US" sz="1500" dirty="0"/>
              <a:t> </a:t>
            </a:r>
            <a:r>
              <a:rPr lang="en-US" altLang="en-US" sz="1500" dirty="0" err="1"/>
              <a:t>trên</a:t>
            </a:r>
            <a:r>
              <a:rPr lang="en-US" altLang="en-US" sz="1500" dirty="0"/>
              <a:t> </a:t>
            </a:r>
            <a:r>
              <a:rPr lang="en-US" altLang="en-US" sz="1500" dirty="0" err="1"/>
              <a:t>cùng</a:t>
            </a:r>
            <a:r>
              <a:rPr lang="en-US" altLang="en-US" sz="1500" dirty="0"/>
              <a:t> </a:t>
            </a:r>
            <a:r>
              <a:rPr lang="en-US" altLang="en-US" sz="1500" dirty="0" err="1"/>
              <a:t>một</a:t>
            </a:r>
            <a:r>
              <a:rPr lang="en-US" altLang="en-US" sz="1500" dirty="0"/>
              <a:t> </a:t>
            </a:r>
            <a:r>
              <a:rPr lang="en-US" altLang="en-US" sz="1500" dirty="0" err="1"/>
              <a:t>kênh</a:t>
            </a:r>
            <a:r>
              <a:rPr lang="en-US" altLang="en-US" sz="1500" dirty="0"/>
              <a:t> </a:t>
            </a:r>
            <a:r>
              <a:rPr lang="en-US" altLang="en-US" sz="1500" dirty="0" err="1"/>
              <a:t>phát</a:t>
            </a:r>
            <a:r>
              <a:rPr lang="en-US" altLang="en-US" sz="1500" dirty="0"/>
              <a:t> </a:t>
            </a:r>
            <a:r>
              <a:rPr lang="en-US" altLang="en-US" sz="1500" dirty="0" err="1"/>
              <a:t>ra</a:t>
            </a:r>
            <a:r>
              <a:rPr lang="en-US" altLang="en-US" sz="1500" dirty="0"/>
              <a:t>, </a:t>
            </a:r>
            <a:r>
              <a:rPr lang="en-US" altLang="en-US" sz="1500" dirty="0" err="1"/>
              <a:t>hoặc</a:t>
            </a:r>
            <a:r>
              <a:rPr lang="en-US" altLang="en-US" sz="1500" dirty="0"/>
              <a:t> </a:t>
            </a:r>
            <a:r>
              <a:rPr lang="en-US" altLang="en-US" sz="1500" dirty="0" err="1"/>
              <a:t>theo</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từ</a:t>
            </a:r>
            <a:r>
              <a:rPr lang="en-US" altLang="en-US" sz="1500" dirty="0"/>
              <a:t> </a:t>
            </a:r>
            <a:r>
              <a:rPr lang="en-US" altLang="en-US" sz="1500" dirty="0" err="1"/>
              <a:t>lớp</a:t>
            </a:r>
            <a:r>
              <a:rPr lang="en-US" altLang="en-US" sz="1500" dirty="0"/>
              <a:t> </a:t>
            </a:r>
            <a:r>
              <a:rPr lang="en-US" altLang="en-US" sz="1500" dirty="0" err="1"/>
              <a:t>cao</a:t>
            </a:r>
            <a:r>
              <a:rPr lang="en-US" altLang="en-US" sz="1500" dirty="0"/>
              <a:t> </a:t>
            </a:r>
            <a:r>
              <a:rPr lang="en-US" altLang="en-US" sz="1500" dirty="0" err="1"/>
              <a:t>hơn</a:t>
            </a:r>
            <a:r>
              <a:rPr lang="en-US" altLang="en-US" sz="1500" dirty="0"/>
              <a:t> (</a:t>
            </a:r>
            <a:r>
              <a:rPr lang="en-US" altLang="en-US" sz="1500" dirty="0" err="1"/>
              <a:t>giao</a:t>
            </a:r>
            <a:r>
              <a:rPr lang="en-US" altLang="en-US" sz="1500" dirty="0"/>
              <a:t> </a:t>
            </a:r>
            <a:r>
              <a:rPr lang="en-US" altLang="en-US" sz="1500" dirty="0" err="1"/>
              <a:t>diện</a:t>
            </a:r>
            <a:r>
              <a:rPr lang="en-US" altLang="en-US" sz="1500" dirty="0"/>
              <a:t> LIN).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Chức</a:t>
            </a:r>
            <a:r>
              <a:rPr lang="en-US" altLang="en-US" sz="1500" dirty="0"/>
              <a:t> </a:t>
            </a:r>
            <a:r>
              <a:rPr lang="en-US" altLang="en-US" sz="1500" dirty="0" err="1"/>
              <a:t>năng</a:t>
            </a:r>
            <a:r>
              <a:rPr lang="en-US" altLang="en-US" sz="1500" dirty="0"/>
              <a:t> </a:t>
            </a:r>
            <a:r>
              <a:rPr lang="en-US" altLang="en-US" sz="1500" dirty="0" err="1"/>
              <a:t>Ngủ</a:t>
            </a:r>
            <a:r>
              <a:rPr lang="en-US" altLang="en-US" sz="1500" dirty="0"/>
              <a:t> </a:t>
            </a:r>
            <a:r>
              <a:rPr lang="en-US" altLang="en-US" sz="1500" dirty="0" err="1"/>
              <a:t>cho</a:t>
            </a:r>
            <a:r>
              <a:rPr lang="en-US" altLang="en-US" sz="1500" dirty="0"/>
              <a:t> Slave: Giao </a:t>
            </a:r>
            <a:r>
              <a:rPr lang="en-US" altLang="en-US" sz="1500" dirty="0" err="1"/>
              <a:t>diện</a:t>
            </a:r>
            <a:r>
              <a:rPr lang="en-US" altLang="en-US" sz="1500" dirty="0"/>
              <a:t> LIN </a:t>
            </a:r>
            <a:r>
              <a:rPr lang="en-US" altLang="en-US" sz="1500" dirty="0" err="1"/>
              <a:t>phát</a:t>
            </a:r>
            <a:r>
              <a:rPr lang="en-US" altLang="en-US" sz="1500" dirty="0"/>
              <a:t> </a:t>
            </a:r>
            <a:r>
              <a:rPr lang="en-US" altLang="en-US" sz="1500" dirty="0" err="1"/>
              <a:t>hiện</a:t>
            </a:r>
            <a:r>
              <a:rPr lang="en-US" altLang="en-US" sz="1500" dirty="0"/>
              <a:t> </a:t>
            </a:r>
            <a:r>
              <a:rPr lang="en-US" altLang="en-US" sz="1500" dirty="0" err="1"/>
              <a:t>các</a:t>
            </a:r>
            <a:r>
              <a:rPr lang="en-US" altLang="en-US" sz="1500" dirty="0"/>
              <a:t> </a:t>
            </a:r>
            <a:r>
              <a:rPr lang="en-US" altLang="en-US" sz="1500" dirty="0" err="1"/>
              <a:t>điều</a:t>
            </a:r>
            <a:r>
              <a:rPr lang="en-US" altLang="en-US" sz="1500" dirty="0"/>
              <a:t> </a:t>
            </a:r>
            <a:r>
              <a:rPr lang="en-US" altLang="en-US" sz="1500" dirty="0" err="1"/>
              <a:t>kiện</a:t>
            </a:r>
            <a:r>
              <a:rPr lang="en-US" altLang="en-US" sz="1500" dirty="0"/>
              <a:t> </a:t>
            </a:r>
            <a:r>
              <a:rPr lang="en-US" altLang="en-US" sz="1500" dirty="0" err="1"/>
              <a:t>để</a:t>
            </a:r>
            <a:r>
              <a:rPr lang="en-US" altLang="en-US" sz="1500" dirty="0"/>
              <a:t> </a:t>
            </a:r>
            <a:r>
              <a:rPr lang="en-US" altLang="en-US" sz="1500" dirty="0" err="1"/>
              <a:t>vào</a:t>
            </a:r>
            <a:r>
              <a:rPr lang="en-US" altLang="en-US" sz="1500" dirty="0"/>
              <a:t>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và</a:t>
            </a:r>
            <a:r>
              <a:rPr lang="en-US" altLang="en-US" sz="1500" dirty="0"/>
              <a:t> </a:t>
            </a:r>
            <a:r>
              <a:rPr lang="en-US" altLang="en-US" sz="1500" dirty="0" err="1"/>
              <a:t>chỉ</a:t>
            </a:r>
            <a:r>
              <a:rPr lang="en-US" altLang="en-US" sz="1500" dirty="0"/>
              <a:t> </a:t>
            </a:r>
            <a:r>
              <a:rPr lang="en-US" altLang="en-US" sz="1500" dirty="0" err="1"/>
              <a:t>định</a:t>
            </a:r>
            <a:r>
              <a:rPr lang="en-US" altLang="en-US" sz="1500" dirty="0"/>
              <a:t> </a:t>
            </a:r>
            <a:r>
              <a:rPr lang="en-US" altLang="en-US" sz="1500" dirty="0" err="1"/>
              <a:t>cho</a:t>
            </a:r>
            <a:r>
              <a:rPr lang="en-US" altLang="en-US" sz="1500" dirty="0"/>
              <a:t> driver LIN </a:t>
            </a:r>
            <a:r>
              <a:rPr lang="en-US" altLang="en-US" sz="1500" dirty="0" err="1"/>
              <a:t>đặt</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a:t>
            </a:r>
            <a:r>
              <a:rPr lang="en-US" altLang="en-US" sz="1500" dirty="0" err="1"/>
              <a:t>vào</a:t>
            </a:r>
            <a:r>
              <a:rPr lang="en-US" altLang="en-US" sz="1500" dirty="0"/>
              <a:t>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Driver LIN </a:t>
            </a:r>
            <a:r>
              <a:rPr lang="en-US" altLang="en-US" sz="1500" dirty="0" err="1"/>
              <a:t>cung</a:t>
            </a:r>
            <a:r>
              <a:rPr lang="en-US" altLang="en-US" sz="1500" dirty="0"/>
              <a:t> </a:t>
            </a:r>
            <a:r>
              <a:rPr lang="en-US" altLang="en-US" sz="1500" dirty="0" err="1"/>
              <a:t>cấp</a:t>
            </a:r>
            <a:r>
              <a:rPr lang="en-US" altLang="en-US" sz="1500" dirty="0"/>
              <a:t> </a:t>
            </a:r>
            <a:r>
              <a:rPr lang="en-US" altLang="en-US" sz="1500" dirty="0" err="1"/>
              <a:t>một</a:t>
            </a:r>
            <a:r>
              <a:rPr lang="en-US" altLang="en-US" sz="1500" dirty="0"/>
              <a:t> </a:t>
            </a:r>
            <a:r>
              <a:rPr lang="en-US" altLang="en-US" sz="1500" dirty="0" err="1"/>
              <a:t>hàm</a:t>
            </a:r>
            <a:r>
              <a:rPr lang="en-US" altLang="en-US" sz="1500" dirty="0"/>
              <a:t> </a:t>
            </a:r>
            <a:r>
              <a:rPr lang="en-US" altLang="en-US" sz="1500" dirty="0" err="1"/>
              <a:t>để</a:t>
            </a:r>
            <a:r>
              <a:rPr lang="en-US" altLang="en-US" sz="1500" dirty="0"/>
              <a:t> </a:t>
            </a:r>
            <a:r>
              <a:rPr lang="en-US" altLang="en-US" sz="1500" dirty="0" err="1"/>
              <a:t>đặt</a:t>
            </a:r>
            <a:r>
              <a:rPr lang="en-US" altLang="en-US" sz="1500" dirty="0"/>
              <a:t> </a:t>
            </a:r>
            <a:r>
              <a:rPr lang="en-US" altLang="en-US" sz="1500" dirty="0" err="1"/>
              <a:t>kênh</a:t>
            </a:r>
            <a:r>
              <a:rPr lang="en-US" altLang="en-US" sz="1500" dirty="0"/>
              <a:t> LIN </a:t>
            </a:r>
            <a:r>
              <a:rPr lang="en-US" altLang="en-US" sz="1500" dirty="0" err="1"/>
              <a:t>vào</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LIN_CH_SLEEP (</a:t>
            </a:r>
            <a:r>
              <a:rPr lang="en-US" altLang="en-US" sz="1500" dirty="0" err="1"/>
              <a:t>xem</a:t>
            </a:r>
            <a:r>
              <a:rPr lang="en-US" altLang="en-US" sz="1500" dirty="0"/>
              <a:t> </a:t>
            </a:r>
            <a:r>
              <a:rPr lang="en-US" altLang="en-US" sz="1500" dirty="0" err="1"/>
              <a:t>Lin_GoToSleepInternal</a:t>
            </a:r>
            <a:r>
              <a:rPr lang="en-US" altLang="en-US" sz="1500" dirty="0"/>
              <a:t>). Do </a:t>
            </a:r>
            <a:r>
              <a:rPr lang="en-US" altLang="en-US" sz="1500" dirty="0" err="1"/>
              <a:t>nút</a:t>
            </a:r>
            <a:r>
              <a:rPr lang="en-US" altLang="en-US" sz="1500" dirty="0"/>
              <a:t> Slave </a:t>
            </a:r>
            <a:r>
              <a:rPr lang="en-US" altLang="en-US" sz="1500" dirty="0" err="1"/>
              <a:t>không</a:t>
            </a:r>
            <a:r>
              <a:rPr lang="en-US" altLang="en-US" sz="1500" dirty="0"/>
              <a:t> </a:t>
            </a:r>
            <a:r>
              <a:rPr lang="en-US" altLang="en-US" sz="1500" dirty="0" err="1"/>
              <a:t>thể</a:t>
            </a:r>
            <a:r>
              <a:rPr lang="en-US" altLang="en-US" sz="1500" dirty="0"/>
              <a:t> </a:t>
            </a:r>
            <a:r>
              <a:rPr lang="en-US" altLang="en-US" sz="1500" dirty="0" err="1"/>
              <a:t>phát</a:t>
            </a:r>
            <a:r>
              <a:rPr lang="en-US" altLang="en-US" sz="1500" dirty="0"/>
              <a:t> </a:t>
            </a:r>
            <a:r>
              <a:rPr lang="en-US" altLang="en-US" sz="1500" dirty="0" err="1"/>
              <a:t>lệnh</a:t>
            </a:r>
            <a:r>
              <a:rPr lang="en-US" altLang="en-US" sz="1500" dirty="0"/>
              <a:t>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hàm</a:t>
            </a:r>
            <a:r>
              <a:rPr lang="en-US" altLang="en-US" sz="1500" dirty="0"/>
              <a:t> </a:t>
            </a:r>
            <a:r>
              <a:rPr lang="en-US" altLang="en-US" sz="1500" dirty="0" err="1"/>
              <a:t>Lin_GoToSleep</a:t>
            </a:r>
            <a:r>
              <a:rPr lang="en-US" altLang="en-US" sz="1500" dirty="0"/>
              <a:t> </a:t>
            </a:r>
            <a:r>
              <a:rPr lang="en-US" altLang="en-US" sz="1500" dirty="0" err="1"/>
              <a:t>không</a:t>
            </a:r>
            <a:r>
              <a:rPr lang="en-US" altLang="en-US" sz="1500" dirty="0"/>
              <a:t> </a:t>
            </a:r>
            <a:r>
              <a:rPr lang="en-US" altLang="en-US" sz="1500" dirty="0" err="1"/>
              <a:t>áp</a:t>
            </a:r>
            <a:r>
              <a:rPr lang="en-US" altLang="en-US" sz="1500" dirty="0"/>
              <a:t> </a:t>
            </a:r>
            <a:r>
              <a:rPr lang="en-US" altLang="en-US" sz="1500" dirty="0" err="1"/>
              <a:t>dụng</a:t>
            </a:r>
            <a:r>
              <a:rPr lang="en-US" altLang="en-US" sz="1500" dirty="0"/>
              <a:t> </a:t>
            </a:r>
            <a:r>
              <a:rPr lang="en-US" altLang="en-US" sz="1500" dirty="0" err="1"/>
              <a:t>cho</a:t>
            </a:r>
            <a:r>
              <a:rPr lang="en-US" altLang="en-US" sz="1500" dirty="0"/>
              <a:t> </a:t>
            </a:r>
            <a:r>
              <a:rPr lang="en-US" altLang="en-US" sz="1500" dirty="0" err="1"/>
              <a:t>các</a:t>
            </a:r>
            <a:r>
              <a:rPr lang="en-US" altLang="en-US" sz="1500" dirty="0"/>
              <a:t> </a:t>
            </a:r>
            <a:r>
              <a:rPr lang="en-US" altLang="en-US" sz="1500" dirty="0" err="1"/>
              <a:t>nút</a:t>
            </a:r>
            <a:r>
              <a:rPr lang="en-US" altLang="en-US" sz="1500" dirty="0"/>
              <a:t> Slave.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Áp</a:t>
            </a:r>
            <a:r>
              <a:rPr lang="en-US" altLang="en-US" sz="1500" dirty="0"/>
              <a:t> </a:t>
            </a:r>
            <a:r>
              <a:rPr lang="en-US" altLang="en-US" sz="1500" dirty="0" err="1"/>
              <a:t>dụng</a:t>
            </a:r>
            <a:r>
              <a:rPr lang="en-US" altLang="en-US" sz="1500" dirty="0"/>
              <a:t> </a:t>
            </a:r>
            <a:r>
              <a:rPr lang="en-US" altLang="en-US" sz="1500" dirty="0" err="1"/>
              <a:t>cho</a:t>
            </a:r>
            <a:r>
              <a:rPr lang="en-US" altLang="en-US" sz="1500" dirty="0"/>
              <a:t> </a:t>
            </a:r>
            <a:r>
              <a:rPr lang="en-US" altLang="en-US" sz="1500" dirty="0" err="1"/>
              <a:t>cả</a:t>
            </a:r>
            <a:r>
              <a:rPr lang="en-US" altLang="en-US" sz="1500" dirty="0"/>
              <a:t> </a:t>
            </a:r>
            <a:r>
              <a:rPr lang="en-US" altLang="en-US" sz="1500" dirty="0" err="1"/>
              <a:t>nút</a:t>
            </a:r>
            <a:r>
              <a:rPr lang="en-US" altLang="en-US" sz="1500" dirty="0"/>
              <a:t> Master </a:t>
            </a:r>
            <a:r>
              <a:rPr lang="en-US" altLang="en-US" sz="1500" dirty="0" err="1"/>
              <a:t>và</a:t>
            </a:r>
            <a:r>
              <a:rPr lang="en-US" altLang="en-US" sz="1500" dirty="0"/>
              <a:t> Slave LIN: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a:t>Thông </a:t>
            </a:r>
            <a:r>
              <a:rPr lang="en-US" altLang="en-US" sz="1500" dirty="0" err="1"/>
              <a:t>báo</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Khi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hoặc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nút</a:t>
            </a:r>
            <a:r>
              <a:rPr lang="en-US" altLang="en-US" sz="1500" dirty="0"/>
              <a:t> Master </a:t>
            </a:r>
            <a:r>
              <a:rPr lang="en-US" altLang="en-US" sz="1500" dirty="0" err="1"/>
              <a:t>phải</a:t>
            </a:r>
            <a:r>
              <a:rPr lang="en-US" altLang="en-US" sz="1500" dirty="0"/>
              <a:t> </a:t>
            </a:r>
            <a:r>
              <a:rPr lang="en-US" altLang="en-US" sz="1500" dirty="0" err="1"/>
              <a:t>thông</a:t>
            </a:r>
            <a:r>
              <a:rPr lang="en-US" altLang="en-US" sz="1500" dirty="0"/>
              <a:t> </a:t>
            </a:r>
            <a:r>
              <a:rPr lang="en-US" altLang="en-US" sz="1500" dirty="0" err="1"/>
              <a:t>báo</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này</a:t>
            </a:r>
            <a:r>
              <a:rPr lang="en-US" altLang="en-US" sz="1500" dirty="0"/>
              <a:t> </a:t>
            </a:r>
            <a:r>
              <a:rPr lang="en-US" altLang="en-US" sz="1500" dirty="0" err="1"/>
              <a:t>với</a:t>
            </a:r>
            <a:r>
              <a:rPr lang="en-US" altLang="en-US" sz="1500" dirty="0"/>
              <a:t> </a:t>
            </a:r>
            <a:r>
              <a:rPr lang="en-US" altLang="en-US" sz="1500" dirty="0" err="1"/>
              <a:t>phần</a:t>
            </a:r>
            <a:r>
              <a:rPr lang="en-US" altLang="en-US" sz="1500" dirty="0"/>
              <a:t> </a:t>
            </a:r>
            <a:r>
              <a:rPr lang="en-US" altLang="en-US" sz="1500" dirty="0" err="1"/>
              <a:t>còn</a:t>
            </a:r>
            <a:r>
              <a:rPr lang="en-US" altLang="en-US" sz="1500" dirty="0"/>
              <a:t> </a:t>
            </a:r>
            <a:r>
              <a:rPr lang="en-US" altLang="en-US" sz="1500" dirty="0" err="1"/>
              <a:t>lại</a:t>
            </a:r>
            <a:r>
              <a:rPr lang="en-US" altLang="en-US" sz="1500" dirty="0"/>
              <a:t> </a:t>
            </a:r>
            <a:r>
              <a:rPr lang="en-US" altLang="en-US" sz="1500" dirty="0" err="1"/>
              <a:t>của</a:t>
            </a:r>
            <a:r>
              <a:rPr lang="en-US" altLang="en-US" sz="1500" dirty="0"/>
              <a:t> </a:t>
            </a:r>
            <a:r>
              <a:rPr lang="en-US" altLang="en-US" sz="1500" dirty="0" err="1"/>
              <a:t>mạng</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tất</a:t>
            </a:r>
            <a:r>
              <a:rPr lang="en-US" altLang="en-US" sz="1500" dirty="0"/>
              <a:t> </a:t>
            </a:r>
            <a:r>
              <a:rPr lang="en-US" altLang="en-US" sz="1500" dirty="0" err="1"/>
              <a:t>cả</a:t>
            </a:r>
            <a:r>
              <a:rPr lang="en-US" altLang="en-US" sz="1500" dirty="0"/>
              <a:t> </a:t>
            </a:r>
            <a:r>
              <a:rPr lang="en-US" altLang="en-US" sz="1500" dirty="0" err="1"/>
              <a:t>các</a:t>
            </a:r>
            <a:r>
              <a:rPr lang="en-US" altLang="en-US" sz="1500" dirty="0"/>
              <a:t> </a:t>
            </a:r>
            <a:r>
              <a:rPr lang="en-US" altLang="en-US" sz="1500" dirty="0" err="1"/>
              <a:t>nút</a:t>
            </a:r>
            <a:r>
              <a:rPr lang="en-US" altLang="en-US" sz="1500" dirty="0"/>
              <a:t> </a:t>
            </a:r>
            <a:r>
              <a:rPr lang="en-US" altLang="en-US" sz="1500" dirty="0" err="1"/>
              <a:t>trong</a:t>
            </a:r>
            <a:r>
              <a:rPr lang="en-US" altLang="en-US" sz="1500" dirty="0"/>
              <a:t> </a:t>
            </a:r>
            <a:r>
              <a:rPr lang="en-US" altLang="en-US" sz="1500" dirty="0" err="1"/>
              <a:t>mạng</a:t>
            </a:r>
            <a:r>
              <a:rPr lang="en-US" altLang="en-US" sz="1500" dirty="0"/>
              <a:t> </a:t>
            </a:r>
            <a:r>
              <a:rPr lang="en-US" altLang="en-US" sz="1500" dirty="0" err="1"/>
              <a:t>đều</a:t>
            </a:r>
            <a:r>
              <a:rPr lang="en-US" altLang="en-US" sz="1500" dirty="0"/>
              <a:t> </a:t>
            </a:r>
            <a:r>
              <a:rPr lang="en-US" altLang="en-US" sz="1500" dirty="0" err="1"/>
              <a:t>biết</a:t>
            </a:r>
            <a:r>
              <a:rPr lang="en-US" altLang="en-US" sz="1500" dirty="0"/>
              <a:t> </a:t>
            </a:r>
            <a:r>
              <a:rPr lang="en-US" altLang="en-US" sz="1500" dirty="0" err="1"/>
              <a:t>về</a:t>
            </a:r>
            <a:r>
              <a:rPr lang="en-US" altLang="en-US" sz="1500" dirty="0"/>
              <a:t> </a:t>
            </a:r>
            <a:r>
              <a:rPr lang="en-US" altLang="en-US" sz="1500" dirty="0" err="1"/>
              <a:t>tình</a:t>
            </a:r>
            <a:r>
              <a:rPr lang="en-US" altLang="en-US" sz="1500" dirty="0"/>
              <a:t> </a:t>
            </a:r>
            <a:r>
              <a:rPr lang="en-US" altLang="en-US" sz="1500" dirty="0" err="1"/>
              <a:t>trạng</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của</a:t>
            </a:r>
            <a:r>
              <a:rPr lang="en-US" altLang="en-US" sz="1500" dirty="0"/>
              <a:t> </a:t>
            </a:r>
            <a:r>
              <a:rPr lang="en-US" altLang="en-US" sz="1500" dirty="0" err="1"/>
              <a:t>nút</a:t>
            </a:r>
            <a:r>
              <a:rPr lang="en-US" altLang="en-US" sz="1500" dirty="0"/>
              <a:t> Master, </a:t>
            </a:r>
            <a:r>
              <a:rPr lang="en-US" altLang="en-US" sz="1500" dirty="0" err="1"/>
              <a:t>giúp</a:t>
            </a:r>
            <a:r>
              <a:rPr lang="en-US" altLang="en-US" sz="1500" dirty="0"/>
              <a:t> </a:t>
            </a:r>
            <a:r>
              <a:rPr lang="en-US" altLang="en-US" sz="1500" dirty="0" err="1"/>
              <a:t>duy</a:t>
            </a:r>
            <a:r>
              <a:rPr lang="en-US" altLang="en-US" sz="1500" dirty="0"/>
              <a:t> </a:t>
            </a:r>
            <a:r>
              <a:rPr lang="en-US" altLang="en-US" sz="1500" dirty="0" err="1"/>
              <a:t>trì</a:t>
            </a:r>
            <a:r>
              <a:rPr lang="en-US" altLang="en-US" sz="1500" dirty="0"/>
              <a:t> </a:t>
            </a:r>
            <a:r>
              <a:rPr lang="en-US" altLang="en-US" sz="1500" dirty="0" err="1"/>
              <a:t>sự</a:t>
            </a:r>
            <a:r>
              <a:rPr lang="en-US" altLang="en-US" sz="1500" dirty="0"/>
              <a:t> </a:t>
            </a:r>
            <a:r>
              <a:rPr lang="en-US" altLang="en-US" sz="1500" dirty="0" err="1"/>
              <a:t>đồng</a:t>
            </a:r>
            <a:r>
              <a:rPr lang="en-US" altLang="en-US" sz="1500" dirty="0"/>
              <a:t> </a:t>
            </a:r>
            <a:r>
              <a:rPr lang="en-US" altLang="en-US" sz="1500" dirty="0" err="1"/>
              <a:t>bộ</a:t>
            </a:r>
            <a:r>
              <a:rPr lang="en-US" altLang="en-US" sz="1500" dirty="0"/>
              <a:t> </a:t>
            </a:r>
            <a:r>
              <a:rPr lang="en-US" altLang="en-US" sz="1500" dirty="0" err="1"/>
              <a:t>trong</a:t>
            </a:r>
            <a:r>
              <a:rPr lang="en-US" altLang="en-US" sz="1500" dirty="0"/>
              <a:t> </a:t>
            </a:r>
            <a:r>
              <a:rPr lang="en-US" altLang="en-US" sz="1500" dirty="0" err="1"/>
              <a:t>giao</a:t>
            </a:r>
            <a:r>
              <a:rPr lang="en-US" altLang="en-US" sz="1500" dirty="0"/>
              <a:t> </a:t>
            </a:r>
            <a:r>
              <a:rPr lang="en-US" altLang="en-US" sz="1500" dirty="0" err="1"/>
              <a:t>tiếp</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Tóm</a:t>
            </a:r>
            <a:r>
              <a:rPr lang="en-US" altLang="en-US" sz="1500" dirty="0"/>
              <a:t> </a:t>
            </a:r>
            <a:r>
              <a:rPr lang="en-US" altLang="en-US" sz="1500" dirty="0" err="1"/>
              <a:t>lại</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Chức</a:t>
            </a:r>
            <a:r>
              <a:rPr lang="en-US" altLang="en-US" sz="1500" dirty="0"/>
              <a:t> </a:t>
            </a:r>
            <a:r>
              <a:rPr lang="en-US" altLang="en-US" sz="1500" dirty="0" err="1"/>
              <a:t>năng</a:t>
            </a:r>
            <a:r>
              <a:rPr lang="en-US" altLang="en-US" sz="1500" dirty="0"/>
              <a:t> </a:t>
            </a:r>
            <a:r>
              <a:rPr lang="en-US" altLang="en-US" sz="1500" dirty="0" err="1"/>
              <a:t>ngủ</a:t>
            </a:r>
            <a:r>
              <a:rPr lang="en-US" altLang="en-US" sz="1500" dirty="0"/>
              <a:t> </a:t>
            </a:r>
            <a:r>
              <a:rPr lang="en-US" altLang="en-US" sz="1500" dirty="0" err="1"/>
              <a:t>và</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trong</a:t>
            </a:r>
            <a:r>
              <a:rPr lang="en-US" altLang="en-US" sz="1500" dirty="0"/>
              <a:t> </a:t>
            </a:r>
            <a:r>
              <a:rPr lang="en-US" altLang="en-US" sz="1500" dirty="0" err="1"/>
              <a:t>mạng</a:t>
            </a:r>
            <a:r>
              <a:rPr lang="en-US" altLang="en-US" sz="1500" dirty="0"/>
              <a:t> LIN </a:t>
            </a:r>
            <a:r>
              <a:rPr lang="en-US" altLang="en-US" sz="1500" dirty="0" err="1"/>
              <a:t>là</a:t>
            </a:r>
            <a:r>
              <a:rPr lang="en-US" altLang="en-US" sz="1500" dirty="0"/>
              <a:t> </a:t>
            </a:r>
            <a:r>
              <a:rPr lang="en-US" altLang="en-US" sz="1500" dirty="0" err="1"/>
              <a:t>rất</a:t>
            </a:r>
            <a:r>
              <a:rPr lang="en-US" altLang="en-US" sz="1500" dirty="0"/>
              <a:t> </a:t>
            </a:r>
            <a:r>
              <a:rPr lang="en-US" altLang="en-US" sz="1500" dirty="0" err="1"/>
              <a:t>quan</a:t>
            </a:r>
            <a:r>
              <a:rPr lang="en-US" altLang="en-US" sz="1500" dirty="0"/>
              <a:t> </a:t>
            </a:r>
            <a:r>
              <a:rPr lang="en-US" altLang="en-US" sz="1500" dirty="0" err="1"/>
              <a:t>trọng</a:t>
            </a:r>
            <a:r>
              <a:rPr lang="en-US" altLang="en-US" sz="1500" dirty="0"/>
              <a:t> </a:t>
            </a:r>
            <a:r>
              <a:rPr lang="en-US" altLang="en-US" sz="1500" dirty="0" err="1"/>
              <a:t>để</a:t>
            </a:r>
            <a:r>
              <a:rPr lang="en-US" altLang="en-US" sz="1500" dirty="0"/>
              <a:t> </a:t>
            </a:r>
            <a:r>
              <a:rPr lang="en-US" altLang="en-US" sz="1500" dirty="0" err="1"/>
              <a:t>tiết</a:t>
            </a:r>
            <a:r>
              <a:rPr lang="en-US" altLang="en-US" sz="1500" dirty="0"/>
              <a:t> </a:t>
            </a:r>
            <a:r>
              <a:rPr lang="en-US" altLang="en-US" sz="1500" dirty="0" err="1"/>
              <a:t>kiệm</a:t>
            </a:r>
            <a:r>
              <a:rPr lang="en-US" altLang="en-US" sz="1500" dirty="0"/>
              <a:t> </a:t>
            </a:r>
            <a:r>
              <a:rPr lang="en-US" altLang="en-US" sz="1500" dirty="0" err="1"/>
              <a:t>năng</a:t>
            </a:r>
            <a:r>
              <a:rPr lang="en-US" altLang="en-US" sz="1500" dirty="0"/>
              <a:t> </a:t>
            </a:r>
            <a:r>
              <a:rPr lang="en-US" altLang="en-US" sz="1500" dirty="0" err="1"/>
              <a:t>lượng</a:t>
            </a:r>
            <a:r>
              <a:rPr lang="en-US" altLang="en-US" sz="1500" dirty="0"/>
              <a:t> </a:t>
            </a:r>
            <a:r>
              <a:rPr lang="en-US" altLang="en-US" sz="1500" dirty="0" err="1"/>
              <a:t>và</a:t>
            </a:r>
            <a:r>
              <a:rPr lang="en-US" altLang="en-US" sz="1500" dirty="0"/>
              <a:t> </a:t>
            </a:r>
            <a:r>
              <a:rPr lang="en-US" altLang="en-US" sz="1500" dirty="0" err="1"/>
              <a:t>duy</a:t>
            </a:r>
            <a:r>
              <a:rPr lang="en-US" altLang="en-US" sz="1500" dirty="0"/>
              <a:t> </a:t>
            </a:r>
            <a:r>
              <a:rPr lang="en-US" altLang="en-US" sz="1500" dirty="0" err="1"/>
              <a:t>trì</a:t>
            </a:r>
            <a:r>
              <a:rPr lang="en-US" altLang="en-US" sz="1500" dirty="0"/>
              <a:t> </a:t>
            </a:r>
            <a:r>
              <a:rPr lang="en-US" altLang="en-US" sz="1500" dirty="0" err="1"/>
              <a:t>tính</a:t>
            </a:r>
            <a:r>
              <a:rPr lang="en-US" altLang="en-US" sz="1500" dirty="0"/>
              <a:t> </a:t>
            </a:r>
            <a:r>
              <a:rPr lang="en-US" altLang="en-US" sz="1500" dirty="0" err="1"/>
              <a:t>hiệu</a:t>
            </a:r>
            <a:r>
              <a:rPr lang="en-US" altLang="en-US" sz="1500" dirty="0"/>
              <a:t> </a:t>
            </a:r>
            <a:r>
              <a:rPr lang="en-US" altLang="en-US" sz="1500" dirty="0" err="1"/>
              <a:t>quả</a:t>
            </a:r>
            <a:r>
              <a:rPr lang="en-US" altLang="en-US" sz="1500" dirty="0"/>
              <a:t> </a:t>
            </a:r>
            <a:r>
              <a:rPr lang="en-US" altLang="en-US" sz="1500" dirty="0" err="1"/>
              <a:t>trong</a:t>
            </a:r>
            <a:r>
              <a:rPr lang="en-US" altLang="en-US" sz="1500" dirty="0"/>
              <a:t> </a:t>
            </a:r>
            <a:r>
              <a:rPr lang="en-US" altLang="en-US" sz="1500" dirty="0" err="1"/>
              <a:t>việc</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tài</a:t>
            </a:r>
            <a:r>
              <a:rPr lang="en-US" altLang="en-US" sz="1500" dirty="0"/>
              <a:t> </a:t>
            </a:r>
            <a:r>
              <a:rPr lang="en-US" altLang="en-US" sz="1500" dirty="0" err="1"/>
              <a:t>nguyên</a:t>
            </a:r>
            <a:r>
              <a:rPr lang="en-US" altLang="en-US" sz="1500" dirty="0"/>
              <a:t>. </a:t>
            </a:r>
            <a:r>
              <a:rPr lang="en-US" altLang="en-US" sz="1500" dirty="0" err="1"/>
              <a:t>Việc</a:t>
            </a:r>
            <a:r>
              <a:rPr lang="en-US" altLang="en-US" sz="1500" dirty="0"/>
              <a:t> </a:t>
            </a:r>
            <a:r>
              <a:rPr lang="en-US" altLang="en-US" sz="1500" dirty="0" err="1"/>
              <a:t>quy</a:t>
            </a:r>
            <a:r>
              <a:rPr lang="en-US" altLang="en-US" sz="1500" dirty="0"/>
              <a:t> </a:t>
            </a:r>
            <a:r>
              <a:rPr lang="en-US" altLang="en-US" sz="1500" dirty="0" err="1"/>
              <a:t>định</a:t>
            </a:r>
            <a:r>
              <a:rPr lang="en-US" altLang="en-US" sz="1500" dirty="0"/>
              <a:t> </a:t>
            </a:r>
            <a:r>
              <a:rPr lang="en-US" altLang="en-US" sz="1500" dirty="0" err="1"/>
              <a:t>rõ</a:t>
            </a:r>
            <a:r>
              <a:rPr lang="en-US" altLang="en-US" sz="1500" dirty="0"/>
              <a:t> </a:t>
            </a:r>
            <a:r>
              <a:rPr lang="en-US" altLang="en-US" sz="1500" dirty="0" err="1"/>
              <a:t>ràng</a:t>
            </a:r>
            <a:r>
              <a:rPr lang="en-US" altLang="en-US" sz="1500" dirty="0"/>
              <a:t> </a:t>
            </a:r>
            <a:r>
              <a:rPr lang="en-US" altLang="en-US" sz="1500" dirty="0" err="1"/>
              <a:t>cách</a:t>
            </a:r>
            <a:r>
              <a:rPr lang="en-US" altLang="en-US" sz="1500" dirty="0"/>
              <a:t> </a:t>
            </a:r>
            <a:r>
              <a:rPr lang="en-US" altLang="en-US" sz="1500" dirty="0" err="1"/>
              <a:t>thức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và</a:t>
            </a:r>
            <a:r>
              <a:rPr lang="en-US" altLang="en-US" sz="1500" dirty="0"/>
              <a:t>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cho</a:t>
            </a:r>
            <a:r>
              <a:rPr lang="en-US" altLang="en-US" sz="1500" dirty="0"/>
              <a:t> </a:t>
            </a:r>
            <a:r>
              <a:rPr lang="en-US" altLang="en-US" sz="1500" dirty="0" err="1"/>
              <a:t>từng</a:t>
            </a:r>
            <a:r>
              <a:rPr lang="en-US" altLang="en-US" sz="1500" dirty="0"/>
              <a:t> </a:t>
            </a:r>
            <a:r>
              <a:rPr lang="en-US" altLang="en-US" sz="1500" dirty="0" err="1"/>
              <a:t>loại</a:t>
            </a:r>
            <a:r>
              <a:rPr lang="en-US" altLang="en-US" sz="1500" dirty="0"/>
              <a:t> </a:t>
            </a:r>
            <a:r>
              <a:rPr lang="en-US" altLang="en-US" sz="1500" dirty="0" err="1"/>
              <a:t>nút</a:t>
            </a:r>
            <a:r>
              <a:rPr lang="en-US" altLang="en-US" sz="1500" dirty="0"/>
              <a:t> (Master </a:t>
            </a:r>
            <a:r>
              <a:rPr lang="en-US" altLang="en-US" sz="1500" dirty="0" err="1"/>
              <a:t>và</a:t>
            </a:r>
            <a:r>
              <a:rPr lang="en-US" altLang="en-US" sz="1500" dirty="0"/>
              <a:t> Slave) </a:t>
            </a:r>
            <a:r>
              <a:rPr lang="en-US" altLang="en-US" sz="1500" dirty="0" err="1"/>
              <a:t>giúp</a:t>
            </a:r>
            <a:r>
              <a:rPr lang="en-US" altLang="en-US" sz="1500" dirty="0"/>
              <a:t> </a:t>
            </a:r>
            <a:r>
              <a:rPr lang="en-US" altLang="en-US" sz="1500" dirty="0" err="1"/>
              <a:t>tối</a:t>
            </a:r>
            <a:r>
              <a:rPr lang="en-US" altLang="en-US" sz="1500" dirty="0"/>
              <a:t> </a:t>
            </a:r>
            <a:r>
              <a:rPr lang="en-US" altLang="en-US" sz="1500" dirty="0" err="1"/>
              <a:t>ưu</a:t>
            </a:r>
            <a:r>
              <a:rPr lang="en-US" altLang="en-US" sz="1500" dirty="0"/>
              <a:t> </a:t>
            </a:r>
            <a:r>
              <a:rPr lang="en-US" altLang="en-US" sz="1500" dirty="0" err="1"/>
              <a:t>hóa</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của</a:t>
            </a:r>
            <a:r>
              <a:rPr lang="en-US" altLang="en-US" sz="1500" dirty="0"/>
              <a:t> </a:t>
            </a:r>
            <a:r>
              <a:rPr lang="en-US" altLang="en-US" sz="1500" dirty="0" err="1"/>
              <a:t>mạng</a:t>
            </a:r>
            <a:r>
              <a:rPr lang="en-US" altLang="en-US" sz="1500" dirty="0"/>
              <a:t> LIN.</a:t>
            </a:r>
          </a:p>
        </p:txBody>
      </p:sp>
    </p:spTree>
    <p:extLst>
      <p:ext uri="{BB962C8B-B14F-4D97-AF65-F5344CB8AC3E}">
        <p14:creationId xmlns:p14="http://schemas.microsoft.com/office/powerpoint/2010/main" val="6249882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591F7-62DC-186F-A95B-A2B5D584EC94}"/>
              </a:ext>
            </a:extLst>
          </p:cNvPr>
          <p:cNvSpPr txBox="1"/>
          <p:nvPr/>
        </p:nvSpPr>
        <p:spPr>
          <a:xfrm>
            <a:off x="1137212" y="751344"/>
            <a:ext cx="8620245" cy="5355312"/>
          </a:xfrm>
          <a:prstGeom prst="rect">
            <a:avLst/>
          </a:prstGeom>
          <a:noFill/>
        </p:spPr>
        <p:txBody>
          <a:bodyPr wrap="square">
            <a:spAutoFit/>
          </a:bodyPr>
          <a:lstStyle/>
          <a:p>
            <a:r>
              <a:rPr lang="en-US" dirty="0"/>
              <a:t>7.5.2 Requirements</a:t>
            </a:r>
          </a:p>
          <a:p>
            <a:r>
              <a:rPr lang="en-US" dirty="0"/>
              <a:t>[SWS_Lin_00032] ⌈ When the LIN channel enters sleep mode, it shall perform the transition to low-power mode of the LIN hardware unit (if available) (see </a:t>
            </a:r>
            <a:r>
              <a:rPr lang="en-US" dirty="0" err="1"/>
              <a:t>Lin_GoToSleep</a:t>
            </a:r>
            <a:r>
              <a:rPr lang="en-US" dirty="0"/>
              <a:t>/</a:t>
            </a:r>
            <a:r>
              <a:rPr lang="en-US" dirty="0" err="1"/>
              <a:t>Lin_GoToSleepInternal</a:t>
            </a:r>
            <a:r>
              <a:rPr lang="en-US" dirty="0"/>
              <a:t>).⌋ ( SRS_Lin_01524)</a:t>
            </a:r>
          </a:p>
          <a:p>
            <a:r>
              <a:rPr lang="en-US" dirty="0"/>
              <a:t>[SWS_Lin_00033] ⌈ Each LIN channel shall be able to accept a sleep request independently of the other channel states (see </a:t>
            </a:r>
            <a:r>
              <a:rPr lang="en-US" dirty="0" err="1"/>
              <a:t>Lin_GoToSleep</a:t>
            </a:r>
            <a:r>
              <a:rPr lang="en-US" dirty="0"/>
              <a:t>/</a:t>
            </a:r>
            <a:r>
              <a:rPr lang="en-US" dirty="0" err="1"/>
              <a:t>Lin_GoToSleepInternal</a:t>
            </a:r>
            <a:r>
              <a:rPr lang="en-US" dirty="0"/>
              <a:t>).⌋ (SRS_Lin_01560, SRS_Lin_01566)</a:t>
            </a:r>
          </a:p>
          <a:p>
            <a:r>
              <a:rPr lang="en-US" dirty="0"/>
              <a:t>[SWS_Lin_00037] ⌈ When a LIN channel is in LIN_CH_SLEEP state and wake-up detection is supported by configuration parameter </a:t>
            </a:r>
            <a:r>
              <a:rPr lang="en-US" dirty="0" err="1"/>
              <a:t>LinChannelWakeupSupport</a:t>
            </a:r>
            <a:r>
              <a:rPr lang="en-US" dirty="0"/>
              <a:t>, the LIN hardware unit shall monitor the bus for a wake-up request on that channel. ⌋ ()</a:t>
            </a:r>
          </a:p>
          <a:p>
            <a:r>
              <a:rPr lang="en-US" dirty="0"/>
              <a:t>[SWS_Lin_00043] ⌈ </a:t>
            </a:r>
            <a:r>
              <a:rPr lang="en-US" dirty="0" err="1"/>
              <a:t>Lin_Wakeup</a:t>
            </a:r>
            <a:r>
              <a:rPr lang="en-US" dirty="0"/>
              <a:t>: If the LIN driver receives a wake-up request from the LIN interface, the requested channel shall send a wake-up pulse to the LIN bus. (see </a:t>
            </a:r>
            <a:r>
              <a:rPr lang="en-US" dirty="0" err="1"/>
              <a:t>Lin_Wakeup</a:t>
            </a:r>
            <a:r>
              <a:rPr lang="en-US" dirty="0"/>
              <a:t>) ⌋ ()</a:t>
            </a:r>
          </a:p>
          <a:p>
            <a:r>
              <a:rPr lang="en-US" dirty="0"/>
              <a:t>[SWS_Lin_00262] ⌈ </a:t>
            </a:r>
            <a:r>
              <a:rPr lang="en-US" dirty="0" err="1"/>
              <a:t>Lin_WakeupInternal</a:t>
            </a:r>
            <a:r>
              <a:rPr lang="en-US" dirty="0"/>
              <a:t>: If the LIN driver receives an internal wake-up request from the LIN interface, the requested channel shall send no wakeup pulse to the LIN bus. (see </a:t>
            </a:r>
            <a:r>
              <a:rPr lang="en-US" dirty="0" err="1"/>
              <a:t>Lin_WakeupInternal</a:t>
            </a:r>
            <a:r>
              <a:rPr lang="en-US" dirty="0"/>
              <a:t>) ⌋ ()</a:t>
            </a:r>
          </a:p>
          <a:p>
            <a:r>
              <a:rPr lang="en-US" dirty="0"/>
              <a:t>For LIN Master nodes, the function </a:t>
            </a:r>
            <a:r>
              <a:rPr lang="en-US" dirty="0" err="1"/>
              <a:t>Lin_GetStatus</a:t>
            </a:r>
            <a:r>
              <a:rPr lang="en-US" dirty="0"/>
              <a:t> returns the current state of a given LIN channel. </a:t>
            </a:r>
            <a:br>
              <a:rPr lang="en-US" dirty="0"/>
            </a:br>
            <a:endParaRPr lang="en-US" dirty="0"/>
          </a:p>
        </p:txBody>
      </p:sp>
    </p:spTree>
    <p:extLst>
      <p:ext uri="{BB962C8B-B14F-4D97-AF65-F5344CB8AC3E}">
        <p14:creationId xmlns:p14="http://schemas.microsoft.com/office/powerpoint/2010/main" val="40541921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C77DAC-606C-7FE5-AE46-96E629FB45FE}"/>
              </a:ext>
            </a:extLst>
          </p:cNvPr>
          <p:cNvSpPr>
            <a:spLocks noChangeArrowheads="1"/>
          </p:cNvSpPr>
          <p:nvPr/>
        </p:nvSpPr>
        <p:spPr bwMode="auto">
          <a:xfrm>
            <a:off x="208344" y="185099"/>
            <a:ext cx="16028299"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7.5.2 </a:t>
            </a:r>
            <a:r>
              <a:rPr lang="en-US" altLang="en-US" sz="1500" dirty="0" err="1"/>
              <a:t>Các</a:t>
            </a:r>
            <a:r>
              <a:rPr lang="en-US" altLang="en-US" sz="1500" dirty="0"/>
              <a:t> </a:t>
            </a:r>
            <a:r>
              <a:rPr lang="en-US" altLang="en-US" sz="1500" dirty="0" err="1"/>
              <a:t>yêu</a:t>
            </a:r>
            <a:r>
              <a:rPr lang="en-US" altLang="en-US" sz="1500" dirty="0"/>
              <a:t> </a:t>
            </a:r>
            <a:r>
              <a:rPr lang="en-US" altLang="en-US" sz="1500" dirty="0" err="1"/>
              <a:t>cầu</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[SWS_Lin_00032]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Khi </a:t>
            </a:r>
            <a:r>
              <a:rPr lang="en-US" altLang="en-US" sz="1500" dirty="0" err="1"/>
              <a:t>kênh</a:t>
            </a:r>
            <a:r>
              <a:rPr lang="en-US" altLang="en-US" sz="1500" dirty="0"/>
              <a:t> LIN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nó</a:t>
            </a:r>
            <a:r>
              <a:rPr lang="en-US" altLang="en-US" sz="1500" dirty="0"/>
              <a:t> </a:t>
            </a:r>
            <a:r>
              <a:rPr lang="en-US" altLang="en-US" sz="1500" dirty="0" err="1"/>
              <a:t>phải</a:t>
            </a:r>
            <a:r>
              <a:rPr lang="en-US" altLang="en-US" sz="1500" dirty="0"/>
              <a:t> </a:t>
            </a:r>
            <a:r>
              <a:rPr lang="en-US" altLang="en-US" sz="1500" dirty="0" err="1"/>
              <a:t>thực</a:t>
            </a:r>
            <a:r>
              <a:rPr lang="en-US" altLang="en-US" sz="1500" dirty="0"/>
              <a:t> </a:t>
            </a:r>
            <a:r>
              <a:rPr lang="en-US" altLang="en-US" sz="1500" dirty="0" err="1"/>
              <a:t>hiện</a:t>
            </a:r>
            <a:r>
              <a:rPr lang="en-US" altLang="en-US" sz="1500" dirty="0"/>
              <a:t> </a:t>
            </a:r>
            <a:r>
              <a:rPr lang="en-US" altLang="en-US" sz="1500" dirty="0" err="1"/>
              <a:t>việc</a:t>
            </a:r>
            <a:r>
              <a:rPr lang="en-US" altLang="en-US" sz="1500" dirty="0"/>
              <a:t>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tiêu</a:t>
            </a:r>
            <a:r>
              <a:rPr lang="en-US" altLang="en-US" sz="1500" dirty="0"/>
              <a:t> </a:t>
            </a:r>
            <a:r>
              <a:rPr lang="en-US" altLang="en-US" sz="1500" dirty="0" err="1"/>
              <a:t>thụ</a:t>
            </a:r>
            <a:r>
              <a:rPr lang="en-US" altLang="en-US" sz="1500" dirty="0"/>
              <a:t> </a:t>
            </a:r>
            <a:r>
              <a:rPr lang="en-US" altLang="en-US" sz="1500" dirty="0" err="1"/>
              <a:t>điện</a:t>
            </a:r>
            <a:r>
              <a:rPr lang="en-US" altLang="en-US" sz="1500" dirty="0"/>
              <a:t> </a:t>
            </a:r>
            <a:r>
              <a:rPr lang="en-US" altLang="en-US" sz="1500" dirty="0" err="1"/>
              <a:t>năng</a:t>
            </a:r>
            <a:r>
              <a:rPr lang="en-US" altLang="en-US" sz="1500" dirty="0"/>
              <a:t> </a:t>
            </a:r>
            <a:r>
              <a:rPr lang="en-US" altLang="en-US" sz="1500" dirty="0" err="1"/>
              <a:t>thấp</a:t>
            </a:r>
            <a:r>
              <a:rPr lang="en-US" altLang="en-US" sz="1500" dirty="0"/>
              <a:t> </a:t>
            </a:r>
            <a:r>
              <a:rPr lang="en-US" altLang="en-US" sz="1500" dirty="0" err="1"/>
              <a:t>của</a:t>
            </a:r>
            <a:r>
              <a:rPr lang="en-US" altLang="en-US" sz="1500" dirty="0"/>
              <a:t> </a:t>
            </a:r>
            <a:r>
              <a:rPr lang="en-US" altLang="en-US" sz="1500" dirty="0" err="1"/>
              <a:t>đơn</a:t>
            </a:r>
            <a:r>
              <a:rPr lang="en-US" altLang="en-US" sz="1500" dirty="0"/>
              <a:t> </a:t>
            </a:r>
            <a:r>
              <a:rPr lang="en-US" altLang="en-US" sz="1500" dirty="0" err="1"/>
              <a:t>vị</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nếu</a:t>
            </a:r>
            <a:r>
              <a:rPr lang="en-US" altLang="en-US" sz="1500" dirty="0"/>
              <a:t> </a:t>
            </a:r>
            <a:r>
              <a:rPr lang="en-US" altLang="en-US" sz="1500" dirty="0" err="1"/>
              <a:t>có</a:t>
            </a:r>
            <a:r>
              <a:rPr lang="en-US" altLang="en-US" sz="1500" dirty="0"/>
              <a:t>) (</a:t>
            </a:r>
            <a:r>
              <a:rPr lang="en-US" altLang="en-US" sz="1500" dirty="0" err="1"/>
              <a:t>xem</a:t>
            </a:r>
            <a:r>
              <a:rPr lang="en-US" altLang="en-US" sz="1500" dirty="0"/>
              <a:t> </a:t>
            </a:r>
            <a:r>
              <a:rPr lang="en-US" altLang="en-US" sz="1500" dirty="0" err="1"/>
              <a:t>Lin_GoToSleep</a:t>
            </a:r>
            <a:r>
              <a:rPr lang="en-US" altLang="en-US" sz="1500" dirty="0"/>
              <a:t>/</a:t>
            </a:r>
            <a:r>
              <a:rPr lang="en-US" altLang="en-US" sz="1500" dirty="0" err="1"/>
              <a:t>Lin_GoToSleepInternal</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khi</a:t>
            </a:r>
            <a:r>
              <a:rPr lang="en-US" altLang="en-US" sz="1500" dirty="0"/>
              <a:t> </a:t>
            </a:r>
            <a:r>
              <a:rPr lang="en-US" altLang="en-US" sz="1500" dirty="0" err="1"/>
              <a:t>kênh</a:t>
            </a:r>
            <a:r>
              <a:rPr lang="en-US" altLang="en-US" sz="1500" dirty="0"/>
              <a:t> LIN </a:t>
            </a:r>
            <a:r>
              <a:rPr lang="en-US" altLang="en-US" sz="1500" dirty="0" err="1"/>
              <a:t>không</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nó</a:t>
            </a:r>
            <a:r>
              <a:rPr lang="en-US" altLang="en-US" sz="1500" dirty="0"/>
              <a:t> </a:t>
            </a:r>
            <a:r>
              <a:rPr lang="en-US" altLang="en-US" sz="1500" dirty="0" err="1"/>
              <a:t>sẽ</a:t>
            </a:r>
            <a:r>
              <a:rPr lang="en-US" altLang="en-US" sz="1500" dirty="0"/>
              <a:t> </a:t>
            </a:r>
            <a:r>
              <a:rPr lang="en-US" altLang="en-US" sz="1500" dirty="0" err="1"/>
              <a:t>giảm</a:t>
            </a:r>
            <a:r>
              <a:rPr lang="en-US" altLang="en-US" sz="1500" dirty="0"/>
              <a:t> </a:t>
            </a:r>
            <a:r>
              <a:rPr lang="en-US" altLang="en-US" sz="1500" dirty="0" err="1"/>
              <a:t>thiểu</a:t>
            </a:r>
            <a:r>
              <a:rPr lang="en-US" altLang="en-US" sz="1500" dirty="0"/>
              <a:t> </a:t>
            </a:r>
            <a:r>
              <a:rPr lang="en-US" altLang="en-US" sz="1500" dirty="0" err="1"/>
              <a:t>mức</a:t>
            </a:r>
            <a:r>
              <a:rPr lang="en-US" altLang="en-US" sz="1500" dirty="0"/>
              <a:t> </a:t>
            </a:r>
            <a:r>
              <a:rPr lang="en-US" altLang="en-US" sz="1500" dirty="0" err="1"/>
              <a:t>tiêu</a:t>
            </a:r>
            <a:r>
              <a:rPr lang="en-US" altLang="en-US" sz="1500" dirty="0"/>
              <a:t> </a:t>
            </a:r>
            <a:r>
              <a:rPr lang="en-US" altLang="en-US" sz="1500" dirty="0" err="1"/>
              <a:t>thụ</a:t>
            </a:r>
            <a:r>
              <a:rPr lang="en-US" altLang="en-US" sz="1500" dirty="0"/>
              <a:t> </a:t>
            </a:r>
            <a:r>
              <a:rPr lang="en-US" altLang="en-US" sz="1500" dirty="0" err="1"/>
              <a:t>năng</a:t>
            </a:r>
            <a:r>
              <a:rPr lang="en-US" altLang="en-US" sz="1500" dirty="0"/>
              <a:t> </a:t>
            </a:r>
            <a:r>
              <a:rPr lang="en-US" altLang="en-US" sz="1500" dirty="0" err="1"/>
              <a:t>lượng</a:t>
            </a:r>
            <a:r>
              <a:rPr lang="en-US" altLang="en-US" sz="1500" dirty="0"/>
              <a:t> </a:t>
            </a:r>
            <a:r>
              <a:rPr lang="en-US" altLang="en-US" sz="1500" dirty="0" err="1"/>
              <a:t>bằng</a:t>
            </a:r>
            <a:r>
              <a:rPr lang="en-US" altLang="en-US" sz="1500" dirty="0"/>
              <a:t> </a:t>
            </a:r>
            <a:r>
              <a:rPr lang="en-US" altLang="en-US" sz="1500" dirty="0" err="1"/>
              <a:t>cách</a:t>
            </a:r>
            <a:r>
              <a:rPr lang="en-US" altLang="en-US" sz="1500" dirty="0"/>
              <a:t> </a:t>
            </a:r>
            <a:r>
              <a:rPr lang="en-US" altLang="en-US" sz="1500" dirty="0" err="1"/>
              <a:t>chuyển</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a:t>
            </a:r>
            <a:r>
              <a:rPr lang="en-US" altLang="en-US" sz="1500" dirty="0" err="1"/>
              <a:t>vào</a:t>
            </a:r>
            <a:r>
              <a:rPr lang="en-US" altLang="en-US" sz="1500" dirty="0"/>
              <a:t>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tiêu</a:t>
            </a:r>
            <a:r>
              <a:rPr lang="en-US" altLang="en-US" sz="1500" dirty="0"/>
              <a:t> </a:t>
            </a:r>
            <a:r>
              <a:rPr lang="en-US" altLang="en-US" sz="1500" dirty="0" err="1"/>
              <a:t>thụ</a:t>
            </a:r>
            <a:r>
              <a:rPr lang="en-US" altLang="en-US" sz="1500" dirty="0"/>
              <a:t> </a:t>
            </a:r>
            <a:r>
              <a:rPr lang="en-US" altLang="en-US" sz="1500" dirty="0" err="1"/>
              <a:t>điện</a:t>
            </a:r>
            <a:r>
              <a:rPr lang="en-US" altLang="en-US" sz="1500" dirty="0"/>
              <a:t> </a:t>
            </a:r>
            <a:r>
              <a:rPr lang="en-US" altLang="en-US" sz="1500" dirty="0" err="1"/>
              <a:t>năng</a:t>
            </a:r>
            <a:r>
              <a:rPr lang="en-US" altLang="en-US" sz="1500" dirty="0"/>
              <a:t> </a:t>
            </a:r>
            <a:r>
              <a:rPr lang="en-US" altLang="en-US" sz="1500" dirty="0" err="1"/>
              <a:t>thấp</a:t>
            </a:r>
            <a:r>
              <a:rPr lang="en-US" altLang="en-US" sz="1500" dirty="0"/>
              <a:t>.</a:t>
            </a:r>
          </a:p>
        </p:txBody>
      </p:sp>
      <p:sp>
        <p:nvSpPr>
          <p:cNvPr id="4" name="Rectangle 3">
            <a:extLst>
              <a:ext uri="{FF2B5EF4-FFF2-40B4-BE49-F238E27FC236}">
                <a16:creationId xmlns:a16="http://schemas.microsoft.com/office/drawing/2014/main" id="{96B6E289-1A52-B7A6-47EF-D8B496227B76}"/>
              </a:ext>
            </a:extLst>
          </p:cNvPr>
          <p:cNvSpPr>
            <a:spLocks noChangeArrowheads="1"/>
          </p:cNvSpPr>
          <p:nvPr/>
        </p:nvSpPr>
        <p:spPr bwMode="auto">
          <a:xfrm>
            <a:off x="208344" y="2817373"/>
            <a:ext cx="1435040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[SWS_Lin_00033]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Mỗi</a:t>
            </a:r>
            <a:r>
              <a:rPr lang="en-US" altLang="en-US" sz="1500" dirty="0"/>
              <a:t> </a:t>
            </a:r>
            <a:r>
              <a:rPr lang="en-US" altLang="en-US" sz="1500" dirty="0" err="1"/>
              <a:t>kênh</a:t>
            </a:r>
            <a:r>
              <a:rPr lang="en-US" altLang="en-US" sz="1500" dirty="0"/>
              <a:t> LIN </a:t>
            </a:r>
            <a:r>
              <a:rPr lang="en-US" altLang="en-US" sz="1500" dirty="0" err="1"/>
              <a:t>phải</a:t>
            </a:r>
            <a:r>
              <a:rPr lang="en-US" altLang="en-US" sz="1500" dirty="0"/>
              <a:t> </a:t>
            </a:r>
            <a:r>
              <a:rPr lang="en-US" altLang="en-US" sz="1500" dirty="0" err="1"/>
              <a:t>có</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chấp</a:t>
            </a:r>
            <a:r>
              <a:rPr lang="en-US" altLang="en-US" sz="1500" dirty="0"/>
              <a:t> </a:t>
            </a:r>
            <a:r>
              <a:rPr lang="en-US" altLang="en-US" sz="1500" dirty="0" err="1"/>
              <a:t>nhận</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ngủ</a:t>
            </a:r>
            <a:r>
              <a:rPr lang="en-US" altLang="en-US" sz="1500" dirty="0"/>
              <a:t> </a:t>
            </a:r>
            <a:r>
              <a:rPr lang="en-US" altLang="en-US" sz="1500" dirty="0" err="1"/>
              <a:t>một</a:t>
            </a:r>
            <a:r>
              <a:rPr lang="en-US" altLang="en-US" sz="1500" dirty="0"/>
              <a:t> </a:t>
            </a:r>
            <a:r>
              <a:rPr lang="en-US" altLang="en-US" sz="1500" dirty="0" err="1"/>
              <a:t>cách</a:t>
            </a:r>
            <a:r>
              <a:rPr lang="en-US" altLang="en-US" sz="1500" dirty="0"/>
              <a:t> </a:t>
            </a:r>
            <a:r>
              <a:rPr lang="en-US" altLang="en-US" sz="1500" dirty="0" err="1"/>
              <a:t>độc</a:t>
            </a:r>
            <a:r>
              <a:rPr lang="en-US" altLang="en-US" sz="1500" dirty="0"/>
              <a:t> </a:t>
            </a:r>
            <a:r>
              <a:rPr lang="en-US" altLang="en-US" sz="1500" dirty="0" err="1"/>
              <a:t>lập</a:t>
            </a:r>
            <a:r>
              <a:rPr lang="en-US" altLang="en-US" sz="1500" dirty="0"/>
              <a:t> </a:t>
            </a:r>
            <a:r>
              <a:rPr lang="en-US" altLang="en-US" sz="1500" dirty="0" err="1"/>
              <a:t>với</a:t>
            </a:r>
            <a:r>
              <a:rPr lang="en-US" altLang="en-US" sz="1500" dirty="0"/>
              <a:t> </a:t>
            </a:r>
            <a:r>
              <a:rPr lang="en-US" altLang="en-US" sz="1500" dirty="0" err="1"/>
              <a:t>các</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kênh</a:t>
            </a:r>
            <a:r>
              <a:rPr lang="en-US" altLang="en-US" sz="1500" dirty="0"/>
              <a:t> </a:t>
            </a:r>
            <a:r>
              <a:rPr lang="en-US" altLang="en-US" sz="1500" dirty="0" err="1"/>
              <a:t>khác</a:t>
            </a:r>
            <a:r>
              <a:rPr lang="en-US" altLang="en-US" sz="1500" dirty="0"/>
              <a:t> (</a:t>
            </a:r>
            <a:r>
              <a:rPr lang="en-US" altLang="en-US" sz="1500" dirty="0" err="1"/>
              <a:t>xem</a:t>
            </a:r>
            <a:r>
              <a:rPr lang="en-US" altLang="en-US" sz="1500" dirty="0"/>
              <a:t> </a:t>
            </a:r>
            <a:r>
              <a:rPr lang="en-US" altLang="en-US" sz="1500" dirty="0" err="1"/>
              <a:t>Lin_GoToSleep</a:t>
            </a:r>
            <a:r>
              <a:rPr lang="en-US" altLang="en-US" sz="1500" dirty="0"/>
              <a:t>/</a:t>
            </a:r>
            <a:r>
              <a:rPr lang="en-US" altLang="en-US" sz="1500" dirty="0" err="1"/>
              <a:t>Lin_GoToSleepInternal</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có</a:t>
            </a:r>
            <a:r>
              <a:rPr lang="en-US" altLang="en-US" sz="1500" dirty="0"/>
              <a:t> </a:t>
            </a:r>
            <a:r>
              <a:rPr lang="en-US" altLang="en-US" sz="1500" dirty="0" err="1"/>
              <a:t>nghĩa</a:t>
            </a:r>
            <a:r>
              <a:rPr lang="en-US" altLang="en-US" sz="1500" dirty="0"/>
              <a:t> </a:t>
            </a:r>
            <a:r>
              <a:rPr lang="en-US" altLang="en-US" sz="1500" dirty="0" err="1"/>
              <a:t>là</a:t>
            </a:r>
            <a:r>
              <a:rPr lang="en-US" altLang="en-US" sz="1500" dirty="0"/>
              <a:t> </a:t>
            </a:r>
            <a:r>
              <a:rPr lang="en-US" altLang="en-US" sz="1500" dirty="0" err="1"/>
              <a:t>mỗi</a:t>
            </a:r>
            <a:r>
              <a:rPr lang="en-US" altLang="en-US" sz="1500" dirty="0"/>
              <a:t> </a:t>
            </a:r>
            <a:r>
              <a:rPr lang="en-US" altLang="en-US" sz="1500" dirty="0" err="1"/>
              <a:t>kênh</a:t>
            </a:r>
            <a:r>
              <a:rPr lang="en-US" altLang="en-US" sz="1500" dirty="0"/>
              <a:t> LIN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chuyển</a:t>
            </a:r>
            <a:r>
              <a:rPr lang="en-US" altLang="en-US" sz="1500" dirty="0"/>
              <a:t> sang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mà</a:t>
            </a:r>
            <a:r>
              <a:rPr lang="en-US" altLang="en-US" sz="1500" dirty="0"/>
              <a:t> </a:t>
            </a:r>
            <a:r>
              <a:rPr lang="en-US" altLang="en-US" sz="1500" dirty="0" err="1"/>
              <a:t>không</a:t>
            </a:r>
            <a:r>
              <a:rPr lang="en-US" altLang="en-US" sz="1500" dirty="0"/>
              <a:t> </a:t>
            </a:r>
            <a:r>
              <a:rPr lang="en-US" altLang="en-US" sz="1500" dirty="0" err="1"/>
              <a:t>ảnh</a:t>
            </a:r>
            <a:r>
              <a:rPr lang="en-US" altLang="en-US" sz="1500" dirty="0"/>
              <a:t> </a:t>
            </a:r>
            <a:r>
              <a:rPr lang="en-US" altLang="en-US" sz="1500" dirty="0" err="1"/>
              <a:t>hưởng</a:t>
            </a:r>
            <a:r>
              <a:rPr lang="en-US" altLang="en-US" sz="1500" dirty="0"/>
              <a:t> </a:t>
            </a:r>
            <a:r>
              <a:rPr lang="en-US" altLang="en-US" sz="1500" dirty="0" err="1"/>
              <a:t>đến</a:t>
            </a:r>
            <a:r>
              <a:rPr lang="en-US" altLang="en-US" sz="1500" dirty="0"/>
              <a:t> </a:t>
            </a:r>
            <a:r>
              <a:rPr lang="en-US" altLang="en-US" sz="1500" dirty="0" err="1"/>
              <a:t>các</a:t>
            </a:r>
            <a:r>
              <a:rPr lang="en-US" altLang="en-US" sz="1500" dirty="0"/>
              <a:t> </a:t>
            </a:r>
            <a:r>
              <a:rPr lang="en-US" altLang="en-US" sz="1500" dirty="0" err="1"/>
              <a:t>kênh</a:t>
            </a:r>
            <a:r>
              <a:rPr lang="en-US" altLang="en-US" sz="1500" dirty="0"/>
              <a:t> </a:t>
            </a:r>
            <a:r>
              <a:rPr lang="en-US" altLang="en-US" sz="1500" dirty="0" err="1"/>
              <a:t>khác</a:t>
            </a:r>
            <a:r>
              <a:rPr lang="en-US" altLang="en-US" sz="1500" dirty="0"/>
              <a:t>, </a:t>
            </a:r>
            <a:r>
              <a:rPr lang="en-US" altLang="en-US" sz="1500" dirty="0" err="1"/>
              <a:t>cho</a:t>
            </a:r>
            <a:r>
              <a:rPr lang="en-US" altLang="en-US" sz="1500" dirty="0"/>
              <a:t> </a:t>
            </a:r>
            <a:r>
              <a:rPr lang="en-US" altLang="en-US" sz="1500" dirty="0" err="1"/>
              <a:t>phép</a:t>
            </a:r>
            <a:r>
              <a:rPr lang="en-US" altLang="en-US" sz="1500" dirty="0"/>
              <a:t> </a:t>
            </a:r>
            <a:r>
              <a:rPr lang="en-US" altLang="en-US" sz="1500" dirty="0" err="1"/>
              <a:t>quản</a:t>
            </a:r>
            <a:r>
              <a:rPr lang="en-US" altLang="en-US" sz="1500" dirty="0"/>
              <a:t> </a:t>
            </a:r>
            <a:r>
              <a:rPr lang="en-US" altLang="en-US" sz="1500" dirty="0" err="1"/>
              <a:t>lý</a:t>
            </a:r>
            <a:r>
              <a:rPr lang="en-US" altLang="en-US" sz="1500" dirty="0"/>
              <a:t> </a:t>
            </a:r>
            <a:r>
              <a:rPr lang="en-US" altLang="en-US" sz="1500" dirty="0" err="1"/>
              <a:t>năng</a:t>
            </a:r>
            <a:r>
              <a:rPr lang="en-US" altLang="en-US" sz="1500" dirty="0"/>
              <a:t> </a:t>
            </a:r>
            <a:r>
              <a:rPr lang="en-US" altLang="en-US" sz="1500" dirty="0" err="1"/>
              <a:t>lượng</a:t>
            </a:r>
            <a:r>
              <a:rPr lang="en-US" altLang="en-US" sz="1500" dirty="0"/>
              <a:t> </a:t>
            </a:r>
            <a:r>
              <a:rPr lang="en-US" altLang="en-US" sz="1500" dirty="0" err="1"/>
              <a:t>linh</a:t>
            </a:r>
            <a:r>
              <a:rPr lang="en-US" altLang="en-US" sz="1500" dirty="0"/>
              <a:t> </a:t>
            </a:r>
            <a:r>
              <a:rPr lang="en-US" altLang="en-US" sz="1500" dirty="0" err="1"/>
              <a:t>hoạt</a:t>
            </a:r>
            <a:r>
              <a:rPr lang="en-US" altLang="en-US" sz="1500" dirty="0"/>
              <a:t> </a:t>
            </a:r>
            <a:r>
              <a:rPr lang="en-US" altLang="en-US" sz="1500" dirty="0" err="1"/>
              <a:t>hơn</a:t>
            </a:r>
            <a:r>
              <a:rPr lang="en-US" altLang="en-US" sz="1500" dirty="0"/>
              <a:t> </a:t>
            </a:r>
            <a:r>
              <a:rPr lang="en-US" altLang="en-US" sz="1500" dirty="0" err="1"/>
              <a:t>trong</a:t>
            </a:r>
            <a:r>
              <a:rPr lang="en-US" altLang="en-US" sz="1500" dirty="0"/>
              <a:t> </a:t>
            </a:r>
            <a:r>
              <a:rPr lang="en-US" altLang="en-US" sz="1500" dirty="0" err="1"/>
              <a:t>mạng</a:t>
            </a:r>
            <a:r>
              <a:rPr lang="en-US" altLang="en-US" sz="1500" dirty="0"/>
              <a:t>.</a:t>
            </a:r>
          </a:p>
        </p:txBody>
      </p:sp>
      <p:sp>
        <p:nvSpPr>
          <p:cNvPr id="6" name="Rectangle 5">
            <a:extLst>
              <a:ext uri="{FF2B5EF4-FFF2-40B4-BE49-F238E27FC236}">
                <a16:creationId xmlns:a16="http://schemas.microsoft.com/office/drawing/2014/main" id="{13230E2F-B6F6-06B7-8D7A-AE597854CC9A}"/>
              </a:ext>
            </a:extLst>
          </p:cNvPr>
          <p:cNvSpPr>
            <a:spLocks noChangeArrowheads="1"/>
          </p:cNvSpPr>
          <p:nvPr/>
        </p:nvSpPr>
        <p:spPr bwMode="auto">
          <a:xfrm>
            <a:off x="208344" y="1518501"/>
            <a:ext cx="1810534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[SWS_Lin_00037]</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Khi </a:t>
            </a:r>
            <a:r>
              <a:rPr lang="en-US" altLang="en-US" sz="1500" dirty="0" err="1"/>
              <a:t>một</a:t>
            </a:r>
            <a:r>
              <a:rPr lang="en-US" altLang="en-US" sz="1500" dirty="0"/>
              <a:t> </a:t>
            </a:r>
            <a:r>
              <a:rPr lang="en-US" altLang="en-US" sz="1500" dirty="0" err="1"/>
              <a:t>kênh</a:t>
            </a:r>
            <a:r>
              <a:rPr lang="en-US" altLang="en-US" sz="1500" dirty="0"/>
              <a:t> LIN ở </a:t>
            </a:r>
            <a:r>
              <a:rPr lang="en-US" altLang="en-US" sz="1500" dirty="0" err="1"/>
              <a:t>trạng</a:t>
            </a:r>
            <a:r>
              <a:rPr lang="en-US" altLang="en-US" sz="1500" dirty="0"/>
              <a:t> </a:t>
            </a:r>
            <a:r>
              <a:rPr lang="en-US" altLang="en-US" sz="1500" dirty="0" err="1"/>
              <a:t>thái</a:t>
            </a:r>
            <a:r>
              <a:rPr lang="en-US" altLang="en-US" sz="1500" dirty="0"/>
              <a:t> LIN_CH_SLEEP </a:t>
            </a:r>
            <a:r>
              <a:rPr lang="en-US" altLang="en-US" sz="1500" dirty="0" err="1"/>
              <a:t>và</a:t>
            </a:r>
            <a:r>
              <a:rPr lang="en-US" altLang="en-US" sz="1500" dirty="0"/>
              <a:t> </a:t>
            </a:r>
            <a:r>
              <a:rPr lang="en-US" altLang="en-US" sz="1500" dirty="0" err="1"/>
              <a:t>hỗ</a:t>
            </a:r>
            <a:r>
              <a:rPr lang="en-US" altLang="en-US" sz="1500" dirty="0"/>
              <a:t> </a:t>
            </a:r>
            <a:r>
              <a:rPr lang="en-US" altLang="en-US" sz="1500" dirty="0" err="1"/>
              <a:t>trợ</a:t>
            </a:r>
            <a:r>
              <a:rPr lang="en-US" altLang="en-US" sz="1500" dirty="0"/>
              <a:t> </a:t>
            </a:r>
            <a:r>
              <a:rPr lang="en-US" altLang="en-US" sz="1500" dirty="0" err="1"/>
              <a:t>phát</a:t>
            </a:r>
            <a:r>
              <a:rPr lang="en-US" altLang="en-US" sz="1500" dirty="0"/>
              <a:t> </a:t>
            </a:r>
            <a:r>
              <a:rPr lang="en-US" altLang="en-US" sz="1500" dirty="0" err="1"/>
              <a:t>hiện</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được</a:t>
            </a:r>
            <a:r>
              <a:rPr lang="en-US" altLang="en-US" sz="1500" dirty="0"/>
              <a:t> </a:t>
            </a:r>
            <a:r>
              <a:rPr lang="en-US" altLang="en-US" sz="1500" dirty="0" err="1"/>
              <a:t>cấu</a:t>
            </a:r>
            <a:r>
              <a:rPr lang="en-US" altLang="en-US" sz="1500" dirty="0"/>
              <a:t> </a:t>
            </a:r>
            <a:r>
              <a:rPr lang="en-US" altLang="en-US" sz="1500" dirty="0" err="1"/>
              <a:t>hình</a:t>
            </a:r>
            <a:r>
              <a:rPr lang="en-US" altLang="en-US" sz="1500" dirty="0"/>
              <a:t> </a:t>
            </a:r>
            <a:r>
              <a:rPr lang="en-US" altLang="en-US" sz="1500" dirty="0" err="1"/>
              <a:t>bởi</a:t>
            </a:r>
            <a:r>
              <a:rPr lang="en-US" altLang="en-US" sz="1500" dirty="0"/>
              <a:t> </a:t>
            </a:r>
            <a:r>
              <a:rPr lang="en-US" altLang="en-US" sz="1500" dirty="0" err="1"/>
              <a:t>tham</a:t>
            </a:r>
            <a:r>
              <a:rPr lang="en-US" altLang="en-US" sz="1500" dirty="0"/>
              <a:t> </a:t>
            </a:r>
            <a:r>
              <a:rPr lang="en-US" altLang="en-US" sz="1500" dirty="0" err="1"/>
              <a:t>số</a:t>
            </a:r>
            <a:r>
              <a:rPr lang="en-US" altLang="en-US" sz="1500" dirty="0"/>
              <a:t> </a:t>
            </a:r>
            <a:r>
              <a:rPr lang="en-US" altLang="en-US" sz="1500" dirty="0" err="1"/>
              <a:t>LinChannelWakeupSupport</a:t>
            </a:r>
            <a:r>
              <a:rPr lang="en-US" altLang="en-US" sz="1500" dirty="0"/>
              <a:t>, </a:t>
            </a:r>
            <a:r>
              <a:rPr lang="en-US" altLang="en-US" sz="1500" dirty="0" err="1"/>
              <a:t>đơn</a:t>
            </a:r>
            <a:r>
              <a:rPr lang="en-US" altLang="en-US" sz="1500" dirty="0"/>
              <a:t> </a:t>
            </a:r>
            <a:r>
              <a:rPr lang="en-US" altLang="en-US" sz="1500" dirty="0" err="1"/>
              <a:t>vị</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phải</a:t>
            </a:r>
            <a:r>
              <a:rPr lang="en-US" altLang="en-US" sz="1500" dirty="0"/>
              <a:t> </a:t>
            </a:r>
            <a:r>
              <a:rPr lang="en-US" altLang="en-US" sz="1500" dirty="0" err="1"/>
              <a:t>theo</a:t>
            </a:r>
            <a:r>
              <a:rPr lang="en-US" altLang="en-US" sz="1500" dirty="0"/>
              <a:t> </a:t>
            </a:r>
            <a:r>
              <a:rPr lang="en-US" altLang="en-US" sz="1500" dirty="0" err="1"/>
              <a:t>dõi</a:t>
            </a:r>
            <a:r>
              <a:rPr lang="en-US" altLang="en-US" sz="1500" dirty="0"/>
              <a:t> bus </a:t>
            </a:r>
            <a:r>
              <a:rPr lang="en-US" altLang="en-US" sz="1500" dirty="0" err="1"/>
              <a:t>để</a:t>
            </a:r>
            <a:r>
              <a:rPr lang="en-US" altLang="en-US" sz="1500" dirty="0"/>
              <a:t> </a:t>
            </a:r>
            <a:r>
              <a:rPr lang="en-US" altLang="en-US" sz="1500" dirty="0" err="1"/>
              <a:t>tìm</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trên</a:t>
            </a:r>
            <a:r>
              <a:rPr lang="en-US" altLang="en-US" sz="1500" dirty="0"/>
              <a:t> </a:t>
            </a:r>
            <a:r>
              <a:rPr lang="en-US" altLang="en-US" sz="1500" dirty="0" err="1"/>
              <a:t>kênh</a:t>
            </a:r>
            <a:r>
              <a:rPr lang="en-US" altLang="en-US" sz="1500" dirty="0"/>
              <a:t> </a:t>
            </a:r>
            <a:r>
              <a:rPr lang="en-US" altLang="en-US" sz="1500" dirty="0" err="1"/>
              <a:t>đó</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cho</a:t>
            </a:r>
            <a:r>
              <a:rPr lang="en-US" altLang="en-US" sz="1500" dirty="0"/>
              <a:t> </a:t>
            </a:r>
            <a:r>
              <a:rPr lang="en-US" altLang="en-US" sz="1500" dirty="0" err="1"/>
              <a:t>phép</a:t>
            </a:r>
            <a:r>
              <a:rPr lang="en-US" altLang="en-US" sz="1500" dirty="0"/>
              <a:t> </a:t>
            </a:r>
            <a:r>
              <a:rPr lang="en-US" altLang="en-US" sz="1500" dirty="0" err="1"/>
              <a:t>nút</a:t>
            </a:r>
            <a:r>
              <a:rPr lang="en-US" altLang="en-US" sz="1500" dirty="0"/>
              <a:t> LIN </a:t>
            </a:r>
            <a:r>
              <a:rPr lang="en-US" altLang="en-US" sz="1500" dirty="0" err="1"/>
              <a:t>trong</a:t>
            </a:r>
            <a:r>
              <a:rPr lang="en-US" altLang="en-US" sz="1500" dirty="0"/>
              <a:t> </a:t>
            </a:r>
            <a:r>
              <a:rPr lang="en-US" altLang="en-US" sz="1500" dirty="0" err="1"/>
              <a:t>chế</a:t>
            </a:r>
            <a:r>
              <a:rPr lang="en-US" altLang="en-US" sz="1500" dirty="0"/>
              <a:t> </a:t>
            </a:r>
            <a:r>
              <a:rPr lang="en-US" altLang="en-US" sz="1500" dirty="0" err="1"/>
              <a:t>độ</a:t>
            </a:r>
            <a:r>
              <a:rPr lang="en-US" altLang="en-US" sz="1500" dirty="0"/>
              <a:t> </a:t>
            </a:r>
            <a:r>
              <a:rPr lang="en-US" altLang="en-US" sz="1500" dirty="0" err="1"/>
              <a:t>ngủ</a:t>
            </a:r>
            <a:r>
              <a:rPr lang="en-US" altLang="en-US" sz="1500" dirty="0"/>
              <a:t> </a:t>
            </a:r>
            <a:r>
              <a:rPr lang="en-US" altLang="en-US" sz="1500" dirty="0" err="1"/>
              <a:t>vẫn</a:t>
            </a:r>
            <a:r>
              <a:rPr lang="en-US" altLang="en-US" sz="1500" dirty="0"/>
              <a:t> </a:t>
            </a:r>
            <a:r>
              <a:rPr lang="en-US" altLang="en-US" sz="1500" dirty="0" err="1"/>
              <a:t>có</a:t>
            </a:r>
            <a:r>
              <a:rPr lang="en-US" altLang="en-US" sz="1500" dirty="0"/>
              <a:t> </a:t>
            </a:r>
            <a:r>
              <a:rPr lang="en-US" altLang="en-US" sz="1500" dirty="0" err="1"/>
              <a:t>khả</a:t>
            </a:r>
            <a:r>
              <a:rPr lang="en-US" altLang="en-US" sz="1500" dirty="0"/>
              <a:t> </a:t>
            </a:r>
            <a:r>
              <a:rPr lang="en-US" altLang="en-US" sz="1500" dirty="0" err="1"/>
              <a:t>năng</a:t>
            </a:r>
            <a:r>
              <a:rPr lang="en-US" altLang="en-US" sz="1500" dirty="0"/>
              <a:t> </a:t>
            </a:r>
            <a:r>
              <a:rPr lang="en-US" altLang="en-US" sz="1500" dirty="0" err="1"/>
              <a:t>nhận</a:t>
            </a:r>
            <a:r>
              <a:rPr lang="en-US" altLang="en-US" sz="1500" dirty="0"/>
              <a:t> </a:t>
            </a:r>
            <a:r>
              <a:rPr lang="en-US" altLang="en-US" sz="1500" dirty="0" err="1"/>
              <a:t>biết</a:t>
            </a:r>
            <a:r>
              <a:rPr lang="en-US" altLang="en-US" sz="1500" dirty="0"/>
              <a:t> </a:t>
            </a:r>
            <a:r>
              <a:rPr lang="en-US" altLang="en-US" sz="1500" dirty="0" err="1"/>
              <a:t>khi</a:t>
            </a:r>
            <a:r>
              <a:rPr lang="en-US" altLang="en-US" sz="1500" dirty="0"/>
              <a:t> </a:t>
            </a:r>
            <a:r>
              <a:rPr lang="en-US" altLang="en-US" sz="1500" dirty="0" err="1"/>
              <a:t>nào</a:t>
            </a:r>
            <a:r>
              <a:rPr lang="en-US" altLang="en-US" sz="1500" dirty="0"/>
              <a:t> </a:t>
            </a:r>
            <a:r>
              <a:rPr lang="en-US" altLang="en-US" sz="1500" dirty="0" err="1"/>
              <a:t>có</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nó</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nhanh</a:t>
            </a:r>
            <a:r>
              <a:rPr lang="en-US" altLang="en-US" sz="1500" dirty="0"/>
              <a:t> </a:t>
            </a:r>
            <a:r>
              <a:rPr lang="en-US" altLang="en-US" sz="1500" dirty="0" err="1"/>
              <a:t>chóng</a:t>
            </a:r>
            <a:r>
              <a:rPr lang="en-US" altLang="en-US" sz="1500" dirty="0"/>
              <a:t> </a:t>
            </a:r>
            <a:r>
              <a:rPr lang="en-US" altLang="en-US" sz="1500" dirty="0" err="1"/>
              <a:t>trở</a:t>
            </a:r>
            <a:r>
              <a:rPr lang="en-US" altLang="en-US" sz="1500" dirty="0"/>
              <a:t> </a:t>
            </a:r>
            <a:r>
              <a:rPr lang="en-US" altLang="en-US" sz="1500" dirty="0" err="1"/>
              <a:t>lại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khi</a:t>
            </a:r>
            <a:r>
              <a:rPr lang="en-US" altLang="en-US" sz="1500" dirty="0"/>
              <a:t> </a:t>
            </a:r>
            <a:r>
              <a:rPr lang="en-US" altLang="en-US" sz="1500" dirty="0" err="1"/>
              <a:t>cần</a:t>
            </a:r>
            <a:r>
              <a:rPr lang="en-US" altLang="en-US" sz="1500" dirty="0"/>
              <a:t> </a:t>
            </a:r>
            <a:r>
              <a:rPr lang="en-US" altLang="en-US" sz="1500" dirty="0" err="1"/>
              <a:t>thiết</a:t>
            </a:r>
            <a:r>
              <a:rPr lang="en-US" altLang="en-US" sz="1500" dirty="0"/>
              <a:t>.</a:t>
            </a:r>
          </a:p>
        </p:txBody>
      </p:sp>
      <p:sp>
        <p:nvSpPr>
          <p:cNvPr id="8" name="Rectangle 7">
            <a:extLst>
              <a:ext uri="{FF2B5EF4-FFF2-40B4-BE49-F238E27FC236}">
                <a16:creationId xmlns:a16="http://schemas.microsoft.com/office/drawing/2014/main" id="{43E1208D-0C58-A777-9023-63F991110506}"/>
              </a:ext>
            </a:extLst>
          </p:cNvPr>
          <p:cNvSpPr>
            <a:spLocks noChangeArrowheads="1"/>
          </p:cNvSpPr>
          <p:nvPr/>
        </p:nvSpPr>
        <p:spPr bwMode="auto">
          <a:xfrm>
            <a:off x="208344" y="3919943"/>
            <a:ext cx="137173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[SWS_Lin_00043]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Lin_Wakeup</a:t>
            </a:r>
            <a:r>
              <a:rPr lang="en-US" altLang="en-US" sz="1500" dirty="0"/>
              <a:t>: </a:t>
            </a:r>
            <a:r>
              <a:rPr lang="en-US" altLang="en-US" sz="1500" dirty="0" err="1"/>
              <a:t>Nếu</a:t>
            </a:r>
            <a:r>
              <a:rPr lang="en-US" altLang="en-US" sz="1500" dirty="0"/>
              <a:t> driver LIN </a:t>
            </a:r>
            <a:r>
              <a:rPr lang="en-US" altLang="en-US" sz="1500" dirty="0" err="1"/>
              <a:t>nhận</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từ</a:t>
            </a:r>
            <a:r>
              <a:rPr lang="en-US" altLang="en-US" sz="1500" dirty="0"/>
              <a:t> </a:t>
            </a:r>
            <a:r>
              <a:rPr lang="en-US" altLang="en-US" sz="1500" dirty="0" err="1"/>
              <a:t>giao</a:t>
            </a:r>
            <a:r>
              <a:rPr lang="en-US" altLang="en-US" sz="1500" dirty="0"/>
              <a:t> </a:t>
            </a:r>
            <a:r>
              <a:rPr lang="en-US" altLang="en-US" sz="1500" dirty="0" err="1"/>
              <a:t>diện</a:t>
            </a:r>
            <a:r>
              <a:rPr lang="en-US" altLang="en-US" sz="1500" dirty="0"/>
              <a:t> LIN, </a:t>
            </a:r>
            <a:r>
              <a:rPr lang="en-US" altLang="en-US" sz="1500" dirty="0" err="1"/>
              <a:t>kênh</a:t>
            </a:r>
            <a:r>
              <a:rPr lang="en-US" altLang="en-US" sz="1500" dirty="0"/>
              <a:t> </a:t>
            </a:r>
            <a:r>
              <a:rPr lang="en-US" altLang="en-US" sz="1500" dirty="0" err="1"/>
              <a:t>được</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sẽ</a:t>
            </a:r>
            <a:r>
              <a:rPr lang="en-US" altLang="en-US" sz="1500" dirty="0"/>
              <a:t> </a:t>
            </a:r>
            <a:r>
              <a:rPr lang="en-US" altLang="en-US" sz="1500" dirty="0" err="1"/>
              <a:t>gửi</a:t>
            </a:r>
            <a:r>
              <a:rPr lang="en-US" altLang="en-US" sz="1500" dirty="0"/>
              <a:t> </a:t>
            </a:r>
            <a:r>
              <a:rPr lang="en-US" altLang="en-US" sz="1500" dirty="0" err="1"/>
              <a:t>một</a:t>
            </a:r>
            <a:r>
              <a:rPr lang="en-US" altLang="en-US" sz="1500" dirty="0"/>
              <a:t> </a:t>
            </a:r>
            <a:r>
              <a:rPr lang="en-US" altLang="en-US" sz="1500" dirty="0" err="1"/>
              <a:t>xung</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lên</a:t>
            </a:r>
            <a:r>
              <a:rPr lang="en-US" altLang="en-US" sz="1500" dirty="0"/>
              <a:t> bus LIN (</a:t>
            </a:r>
            <a:r>
              <a:rPr lang="en-US" altLang="en-US" sz="1500" dirty="0" err="1"/>
              <a:t>xem</a:t>
            </a:r>
            <a:r>
              <a:rPr lang="en-US" altLang="en-US" sz="1500" dirty="0"/>
              <a:t> </a:t>
            </a:r>
            <a:r>
              <a:rPr lang="en-US" altLang="en-US" sz="1500" dirty="0" err="1"/>
              <a:t>Lin_Wakeup</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Khi driver </a:t>
            </a:r>
            <a:r>
              <a:rPr lang="en-US" altLang="en-US" sz="1500" dirty="0" err="1"/>
              <a:t>nhận</a:t>
            </a:r>
            <a:r>
              <a:rPr lang="en-US" altLang="en-US" sz="1500" dirty="0"/>
              <a:t> </a:t>
            </a:r>
            <a:r>
              <a:rPr lang="en-US" altLang="en-US" sz="1500" dirty="0" err="1"/>
              <a:t>được</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từ</a:t>
            </a:r>
            <a:r>
              <a:rPr lang="en-US" altLang="en-US" sz="1500" dirty="0"/>
              <a:t> </a:t>
            </a:r>
            <a:r>
              <a:rPr lang="en-US" altLang="en-US" sz="1500" dirty="0" err="1"/>
              <a:t>lớp</a:t>
            </a:r>
            <a:r>
              <a:rPr lang="en-US" altLang="en-US" sz="1500" dirty="0"/>
              <a:t> </a:t>
            </a:r>
            <a:r>
              <a:rPr lang="en-US" altLang="en-US" sz="1500" dirty="0" err="1"/>
              <a:t>cao</a:t>
            </a:r>
            <a:r>
              <a:rPr lang="en-US" altLang="en-US" sz="1500" dirty="0"/>
              <a:t> </a:t>
            </a:r>
            <a:r>
              <a:rPr lang="en-US" altLang="en-US" sz="1500" dirty="0" err="1"/>
              <a:t>hơn</a:t>
            </a:r>
            <a:r>
              <a:rPr lang="en-US" altLang="en-US" sz="1500" dirty="0"/>
              <a:t>, </a:t>
            </a:r>
            <a:r>
              <a:rPr lang="en-US" altLang="en-US" sz="1500" dirty="0" err="1"/>
              <a:t>nó</a:t>
            </a:r>
            <a:r>
              <a:rPr lang="en-US" altLang="en-US" sz="1500" dirty="0"/>
              <a:t> </a:t>
            </a:r>
            <a:r>
              <a:rPr lang="en-US" altLang="en-US" sz="1500" dirty="0" err="1"/>
              <a:t>phải</a:t>
            </a:r>
            <a:r>
              <a:rPr lang="en-US" altLang="en-US" sz="1500" dirty="0"/>
              <a:t> </a:t>
            </a:r>
            <a:r>
              <a:rPr lang="en-US" altLang="en-US" sz="1500" dirty="0" err="1"/>
              <a:t>phát</a:t>
            </a:r>
            <a:r>
              <a:rPr lang="en-US" altLang="en-US" sz="1500" dirty="0"/>
              <a:t> </a:t>
            </a:r>
            <a:r>
              <a:rPr lang="en-US" altLang="en-US" sz="1500" dirty="0" err="1"/>
              <a:t>đi</a:t>
            </a:r>
            <a:r>
              <a:rPr lang="en-US" altLang="en-US" sz="1500" dirty="0"/>
              <a:t> </a:t>
            </a:r>
            <a:r>
              <a:rPr lang="en-US" altLang="en-US" sz="1500" dirty="0" err="1"/>
              <a:t>tín</a:t>
            </a:r>
            <a:r>
              <a:rPr lang="en-US" altLang="en-US" sz="1500" dirty="0"/>
              <a:t> </a:t>
            </a:r>
            <a:r>
              <a:rPr lang="en-US" altLang="en-US" sz="1500" dirty="0" err="1"/>
              <a:t>hiệu</a:t>
            </a:r>
            <a:r>
              <a:rPr lang="en-US" altLang="en-US" sz="1500" dirty="0"/>
              <a:t> </a:t>
            </a:r>
            <a:r>
              <a:rPr lang="en-US" altLang="en-US" sz="1500" dirty="0" err="1"/>
              <a:t>để</a:t>
            </a:r>
            <a:r>
              <a:rPr lang="en-US" altLang="en-US" sz="1500" dirty="0"/>
              <a:t> </a:t>
            </a:r>
            <a:r>
              <a:rPr lang="en-US" altLang="en-US" sz="1500" dirty="0" err="1"/>
              <a:t>báo</a:t>
            </a:r>
            <a:r>
              <a:rPr lang="en-US" altLang="en-US" sz="1500" dirty="0"/>
              <a:t> </a:t>
            </a:r>
            <a:r>
              <a:rPr lang="en-US" altLang="en-US" sz="1500" dirty="0" err="1"/>
              <a:t>hiệu</a:t>
            </a:r>
            <a:r>
              <a:rPr lang="en-US" altLang="en-US" sz="1500" dirty="0"/>
              <a:t> </a:t>
            </a:r>
            <a:r>
              <a:rPr lang="en-US" altLang="en-US" sz="1500" dirty="0" err="1"/>
              <a:t>rằng</a:t>
            </a:r>
            <a:r>
              <a:rPr lang="en-US" altLang="en-US" sz="1500" dirty="0"/>
              <a:t> </a:t>
            </a:r>
            <a:r>
              <a:rPr lang="en-US" altLang="en-US" sz="1500" dirty="0" err="1"/>
              <a:t>nút</a:t>
            </a:r>
            <a:r>
              <a:rPr lang="en-US" altLang="en-US" sz="1500" dirty="0"/>
              <a:t> </a:t>
            </a:r>
            <a:r>
              <a:rPr lang="en-US" altLang="en-US" sz="1500" dirty="0" err="1"/>
              <a:t>đã</a:t>
            </a:r>
            <a:r>
              <a:rPr lang="en-US" altLang="en-US" sz="1500" dirty="0"/>
              <a:t> </a:t>
            </a:r>
            <a:r>
              <a:rPr lang="en-US" altLang="en-US" sz="1500" dirty="0" err="1"/>
              <a:t>được</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và</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bắt</a:t>
            </a:r>
            <a:r>
              <a:rPr lang="en-US" altLang="en-US" sz="1500" dirty="0"/>
              <a:t> </a:t>
            </a:r>
            <a:r>
              <a:rPr lang="en-US" altLang="en-US" sz="1500" dirty="0" err="1"/>
              <a:t>đầu</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trở</a:t>
            </a:r>
            <a:r>
              <a:rPr lang="en-US" altLang="en-US" sz="1500" dirty="0"/>
              <a:t> </a:t>
            </a:r>
            <a:r>
              <a:rPr lang="en-US" altLang="en-US" sz="1500" dirty="0" err="1"/>
              <a:t>lại</a:t>
            </a:r>
            <a:r>
              <a:rPr lang="en-US" altLang="en-US" sz="1500" dirty="0"/>
              <a:t>.</a:t>
            </a:r>
          </a:p>
        </p:txBody>
      </p:sp>
      <p:sp>
        <p:nvSpPr>
          <p:cNvPr id="10" name="Rectangle 9">
            <a:extLst>
              <a:ext uri="{FF2B5EF4-FFF2-40B4-BE49-F238E27FC236}">
                <a16:creationId xmlns:a16="http://schemas.microsoft.com/office/drawing/2014/main" id="{440AD801-B8A1-1245-5ECF-74E51D0955E1}"/>
              </a:ext>
            </a:extLst>
          </p:cNvPr>
          <p:cNvSpPr>
            <a:spLocks noChangeArrowheads="1"/>
          </p:cNvSpPr>
          <p:nvPr/>
        </p:nvSpPr>
        <p:spPr bwMode="auto">
          <a:xfrm>
            <a:off x="208344" y="5022513"/>
            <a:ext cx="88893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[SWS_Lin_00262]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Lin_WakeupInternal</a:t>
            </a:r>
            <a:r>
              <a:rPr lang="en-US" altLang="en-US" sz="1500" dirty="0"/>
              <a:t>: </a:t>
            </a:r>
            <a:r>
              <a:rPr lang="en-US" altLang="en-US" sz="1500" dirty="0" err="1"/>
              <a:t>Nếu</a:t>
            </a:r>
            <a:r>
              <a:rPr lang="en-US" altLang="en-US" sz="1500" dirty="0"/>
              <a:t> driver LIN </a:t>
            </a:r>
            <a:r>
              <a:rPr lang="en-US" altLang="en-US" sz="1500" dirty="0" err="1"/>
              <a:t>nhận</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nội</a:t>
            </a:r>
            <a:r>
              <a:rPr lang="en-US" altLang="en-US" sz="1500" dirty="0"/>
              <a:t> </a:t>
            </a:r>
            <a:r>
              <a:rPr lang="en-US" altLang="en-US" sz="1500" dirty="0" err="1"/>
              <a:t>bộ</a:t>
            </a:r>
            <a:r>
              <a:rPr lang="en-US" altLang="en-US" sz="1500" dirty="0"/>
              <a:t> </a:t>
            </a:r>
            <a:r>
              <a:rPr lang="en-US" altLang="en-US" sz="1500" dirty="0" err="1"/>
              <a:t>từ</a:t>
            </a:r>
            <a:r>
              <a:rPr lang="en-US" altLang="en-US" sz="1500" dirty="0"/>
              <a:t> </a:t>
            </a:r>
            <a:r>
              <a:rPr lang="en-US" altLang="en-US" sz="1500" dirty="0" err="1"/>
              <a:t>giao</a:t>
            </a:r>
            <a:r>
              <a:rPr lang="en-US" altLang="en-US" sz="1500" dirty="0"/>
              <a:t> </a:t>
            </a:r>
            <a:r>
              <a:rPr lang="en-US" altLang="en-US" sz="1500" dirty="0" err="1"/>
              <a:t>diện</a:t>
            </a:r>
            <a:r>
              <a:rPr lang="en-US" altLang="en-US" sz="1500" dirty="0"/>
              <a:t> LIN, </a:t>
            </a:r>
            <a:r>
              <a:rPr lang="en-US" altLang="en-US" sz="1500" dirty="0" err="1"/>
              <a:t>kênh</a:t>
            </a:r>
            <a:r>
              <a:rPr lang="en-US" altLang="en-US" sz="1500" dirty="0"/>
              <a:t> </a:t>
            </a:r>
            <a:r>
              <a:rPr lang="en-US" altLang="en-US" sz="1500" dirty="0" err="1"/>
              <a:t>được</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sẽ</a:t>
            </a:r>
            <a:r>
              <a:rPr lang="en-US" altLang="en-US" sz="1500" dirty="0"/>
              <a:t> </a:t>
            </a:r>
            <a:r>
              <a:rPr lang="en-US" altLang="en-US" sz="1500" dirty="0" err="1"/>
              <a:t>không</a:t>
            </a:r>
            <a:r>
              <a:rPr lang="en-US" altLang="en-US" sz="1500" dirty="0"/>
              <a:t> </a:t>
            </a:r>
            <a:r>
              <a:rPr lang="en-US" altLang="en-US" sz="1500" dirty="0" err="1"/>
              <a:t>gửi</a:t>
            </a:r>
            <a:r>
              <a:rPr lang="en-US" altLang="en-US" sz="1500" dirty="0"/>
              <a:t> </a:t>
            </a:r>
            <a:r>
              <a:rPr lang="en-US" altLang="en-US" sz="1500" dirty="0" err="1"/>
              <a:t>xung</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lên</a:t>
            </a:r>
            <a:r>
              <a:rPr lang="en-US" altLang="en-US" sz="1500" dirty="0"/>
              <a:t> bus LIN (</a:t>
            </a:r>
            <a:r>
              <a:rPr lang="en-US" altLang="en-US" sz="1500" dirty="0" err="1"/>
              <a:t>xem</a:t>
            </a:r>
            <a:r>
              <a:rPr lang="en-US" altLang="en-US" sz="1500" dirty="0"/>
              <a:t> </a:t>
            </a:r>
            <a:r>
              <a:rPr lang="en-US" altLang="en-US" sz="1500" dirty="0" err="1"/>
              <a:t>Lin_WakeupInternal</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chỉ</a:t>
            </a:r>
            <a:r>
              <a:rPr lang="en-US" altLang="en-US" sz="1500" dirty="0"/>
              <a:t> </a:t>
            </a:r>
            <a:r>
              <a:rPr lang="en-US" altLang="en-US" sz="1500" dirty="0" err="1"/>
              <a:t>ra</a:t>
            </a:r>
            <a:r>
              <a:rPr lang="en-US" altLang="en-US" sz="1500" dirty="0"/>
              <a:t> </a:t>
            </a:r>
            <a:r>
              <a:rPr lang="en-US" altLang="en-US" sz="1500" dirty="0" err="1"/>
              <a:t>rằng</a:t>
            </a:r>
            <a:r>
              <a:rPr lang="en-US" altLang="en-US" sz="1500" dirty="0"/>
              <a:t> </a:t>
            </a:r>
            <a:r>
              <a:rPr lang="en-US" altLang="en-US" sz="1500" dirty="0" err="1"/>
              <a:t>trong</a:t>
            </a:r>
            <a:r>
              <a:rPr lang="en-US" altLang="en-US" sz="1500" dirty="0"/>
              <a:t> </a:t>
            </a:r>
            <a:r>
              <a:rPr lang="en-US" altLang="en-US" sz="1500" dirty="0" err="1"/>
              <a:t>trường</a:t>
            </a:r>
            <a:r>
              <a:rPr lang="en-US" altLang="en-US" sz="1500" dirty="0"/>
              <a:t> </a:t>
            </a:r>
            <a:r>
              <a:rPr lang="en-US" altLang="en-US" sz="1500" dirty="0" err="1"/>
              <a:t>hợp</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đánh</a:t>
            </a:r>
            <a:r>
              <a:rPr lang="en-US" altLang="en-US" sz="1500" dirty="0"/>
              <a:t> </a:t>
            </a:r>
            <a:r>
              <a:rPr lang="en-US" altLang="en-US" sz="1500" dirty="0" err="1"/>
              <a:t>thức</a:t>
            </a:r>
            <a:r>
              <a:rPr lang="en-US" altLang="en-US" sz="1500" dirty="0"/>
              <a:t> </a:t>
            </a:r>
            <a:r>
              <a:rPr lang="en-US" altLang="en-US" sz="1500" dirty="0" err="1"/>
              <a:t>nội</a:t>
            </a:r>
            <a:r>
              <a:rPr lang="en-US" altLang="en-US" sz="1500" dirty="0"/>
              <a:t> </a:t>
            </a:r>
            <a:r>
              <a:rPr lang="en-US" altLang="en-US" sz="1500" dirty="0" err="1"/>
              <a:t>bộ</a:t>
            </a:r>
            <a:r>
              <a:rPr lang="en-US" altLang="en-US" sz="1500" dirty="0"/>
              <a:t>, </a:t>
            </a:r>
            <a:r>
              <a:rPr lang="en-US" altLang="en-US" sz="1500" dirty="0" err="1"/>
              <a:t>không</a:t>
            </a:r>
            <a:r>
              <a:rPr lang="en-US" altLang="en-US" sz="1500" dirty="0"/>
              <a:t> </a:t>
            </a:r>
            <a:r>
              <a:rPr lang="en-US" altLang="en-US" sz="1500" dirty="0" err="1"/>
              <a:t>cần</a:t>
            </a:r>
            <a:r>
              <a:rPr lang="en-US" altLang="en-US" sz="1500" dirty="0"/>
              <a:t> </a:t>
            </a:r>
            <a:r>
              <a:rPr lang="en-US" altLang="en-US" sz="1500" dirty="0" err="1"/>
              <a:t>phát</a:t>
            </a:r>
            <a:r>
              <a:rPr lang="en-US" altLang="en-US" sz="1500" dirty="0"/>
              <a:t> </a:t>
            </a:r>
            <a:r>
              <a:rPr lang="en-US" altLang="en-US" sz="1500" dirty="0" err="1"/>
              <a:t>tín</a:t>
            </a:r>
            <a:r>
              <a:rPr lang="en-US" altLang="en-US" sz="1500" dirty="0"/>
              <a:t> </a:t>
            </a:r>
            <a:r>
              <a:rPr lang="en-US" altLang="en-US" sz="1500" dirty="0" err="1"/>
              <a:t>hiệu</a:t>
            </a:r>
            <a:r>
              <a:rPr lang="en-US" altLang="en-US" sz="1500" dirty="0"/>
              <a:t> </a:t>
            </a:r>
            <a:r>
              <a:rPr lang="en-US" altLang="en-US" sz="1500" dirty="0" err="1"/>
              <a:t>ra</a:t>
            </a:r>
            <a:r>
              <a:rPr lang="en-US" altLang="en-US" sz="1500" dirty="0"/>
              <a:t> bus, </a:t>
            </a:r>
            <a:r>
              <a:rPr lang="en-US" altLang="en-US" sz="1500" dirty="0" err="1"/>
              <a:t>giúp</a:t>
            </a:r>
            <a:r>
              <a:rPr lang="en-US" altLang="en-US" sz="1500" dirty="0"/>
              <a:t> </a:t>
            </a:r>
            <a:r>
              <a:rPr lang="en-US" altLang="en-US" sz="1500" dirty="0" err="1"/>
              <a:t>giảm</a:t>
            </a:r>
            <a:r>
              <a:rPr lang="en-US" altLang="en-US" sz="1500" dirty="0"/>
              <a:t> </a:t>
            </a:r>
            <a:r>
              <a:rPr lang="en-US" altLang="en-US" sz="1500" dirty="0" err="1"/>
              <a:t>thiểu</a:t>
            </a:r>
            <a:r>
              <a:rPr lang="en-US" altLang="en-US" sz="1500" dirty="0"/>
              <a:t> </a:t>
            </a:r>
            <a:r>
              <a:rPr lang="en-US" altLang="en-US" sz="1500" dirty="0" err="1"/>
              <a:t>lưu</a:t>
            </a:r>
            <a:r>
              <a:rPr lang="en-US" altLang="en-US" sz="1500" dirty="0"/>
              <a:t> </a:t>
            </a:r>
            <a:r>
              <a:rPr lang="en-US" altLang="en-US" sz="1500" dirty="0" err="1"/>
              <a:t>lượng</a:t>
            </a:r>
            <a:r>
              <a:rPr lang="en-US" altLang="en-US" sz="1500" dirty="0"/>
              <a:t> </a:t>
            </a:r>
            <a:r>
              <a:rPr lang="en-US" altLang="en-US" sz="1500" dirty="0" err="1"/>
              <a:t>không</a:t>
            </a:r>
            <a:r>
              <a:rPr lang="en-US" altLang="en-US" sz="1500" dirty="0"/>
              <a:t> </a:t>
            </a:r>
            <a:r>
              <a:rPr lang="en-US" altLang="en-US" sz="1500" dirty="0" err="1"/>
              <a:t>cần</a:t>
            </a:r>
            <a:r>
              <a:rPr lang="en-US" altLang="en-US" sz="1500" dirty="0"/>
              <a:t> </a:t>
            </a:r>
            <a:r>
              <a:rPr lang="en-US" altLang="en-US" sz="1500" dirty="0" err="1"/>
              <a:t>thiết</a:t>
            </a:r>
            <a:r>
              <a:rPr lang="en-US" altLang="en-US" sz="1500" dirty="0"/>
              <a:t> </a:t>
            </a:r>
            <a:r>
              <a:rPr lang="en-US" altLang="en-US" sz="1500" dirty="0" err="1"/>
              <a:t>và</a:t>
            </a:r>
            <a:r>
              <a:rPr lang="en-US" altLang="en-US" sz="1500" dirty="0"/>
              <a:t> </a:t>
            </a:r>
            <a:r>
              <a:rPr lang="en-US" altLang="en-US" sz="1500" dirty="0" err="1"/>
              <a:t>tối</a:t>
            </a:r>
            <a:r>
              <a:rPr lang="en-US" altLang="en-US" sz="1500" dirty="0"/>
              <a:t> </a:t>
            </a:r>
            <a:r>
              <a:rPr lang="en-US" altLang="en-US" sz="1500" dirty="0" err="1"/>
              <a:t>ưu</a:t>
            </a:r>
            <a:r>
              <a:rPr lang="en-US" altLang="en-US" sz="1500" dirty="0"/>
              <a:t> </a:t>
            </a:r>
            <a:r>
              <a:rPr lang="en-US" altLang="en-US" sz="1500" dirty="0" err="1"/>
              <a:t>hóa</a:t>
            </a:r>
            <a:r>
              <a:rPr lang="en-US" altLang="en-US" sz="1500" dirty="0"/>
              <a:t> </a:t>
            </a:r>
            <a:r>
              <a:rPr lang="en-US" altLang="en-US" sz="1500" dirty="0" err="1"/>
              <a:t>quy</a:t>
            </a:r>
            <a:r>
              <a:rPr lang="en-US" altLang="en-US" sz="1500" dirty="0"/>
              <a:t> </a:t>
            </a:r>
            <a:r>
              <a:rPr lang="en-US" altLang="en-US" sz="1500" dirty="0" err="1"/>
              <a:t>trình</a:t>
            </a:r>
            <a:r>
              <a:rPr lang="en-US" altLang="en-US" sz="1500" dirty="0"/>
              <a:t> </a:t>
            </a:r>
            <a:r>
              <a:rPr lang="en-US" altLang="en-US" sz="1500" dirty="0" err="1"/>
              <a:t>đánh</a:t>
            </a:r>
            <a:r>
              <a:rPr lang="en-US" altLang="en-US" sz="1500" dirty="0"/>
              <a:t> </a:t>
            </a:r>
            <a:r>
              <a:rPr lang="en-US" altLang="en-US" sz="1500" dirty="0" err="1"/>
              <a:t>thức</a:t>
            </a:r>
            <a:r>
              <a:rPr lang="en-US" altLang="en-US" sz="1500" dirty="0"/>
              <a:t>.</a:t>
            </a:r>
          </a:p>
        </p:txBody>
      </p:sp>
    </p:spTree>
    <p:extLst>
      <p:ext uri="{BB962C8B-B14F-4D97-AF65-F5344CB8AC3E}">
        <p14:creationId xmlns:p14="http://schemas.microsoft.com/office/powerpoint/2010/main" val="5248131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85C01EF-4F3C-9CC7-E9F5-98AA4380E30D}"/>
              </a:ext>
            </a:extLst>
          </p:cNvPr>
          <p:cNvSpPr>
            <a:spLocks noChangeArrowheads="1"/>
          </p:cNvSpPr>
          <p:nvPr/>
        </p:nvSpPr>
        <p:spPr bwMode="auto">
          <a:xfrm>
            <a:off x="397783" y="751344"/>
            <a:ext cx="1091029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7.6 Error classification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error classification depends on the time of error occurrence according to product life cycle: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Development Errors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Those errors shall be detected and fixed during development phase. In most cases, those errors are software errors. The detection of errors that shall only</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AUTOSAR confidential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occur during development can be switched off for production code (by static configuration namely pre-processor switches).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Production Errors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Those errors are hardware errors and software exceptions that cannot be avoided and are also expected to occur in production code.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[SWS_Lin_00048] ⌈ The following errors and exceptions shall be detectable by the LIN driver depending on its build version (development/production mode) ⌋ (SRS_BSW_00323, SRS_BSW_00327, SRS_BSW_00337, SRS_BSW_00385)</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Tree>
    <p:extLst>
      <p:ext uri="{BB962C8B-B14F-4D97-AF65-F5344CB8AC3E}">
        <p14:creationId xmlns:p14="http://schemas.microsoft.com/office/powerpoint/2010/main" val="286343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9C32FD-340D-BCED-569A-9F72F0CA3FFF}"/>
              </a:ext>
            </a:extLst>
          </p:cNvPr>
          <p:cNvSpPr txBox="1"/>
          <p:nvPr/>
        </p:nvSpPr>
        <p:spPr>
          <a:xfrm>
            <a:off x="792480" y="190421"/>
            <a:ext cx="10657840" cy="2031325"/>
          </a:xfrm>
          <a:prstGeom prst="rect">
            <a:avLst/>
          </a:prstGeom>
          <a:noFill/>
        </p:spPr>
        <p:txBody>
          <a:bodyPr wrap="square">
            <a:spAutoFit/>
          </a:bodyPr>
          <a:lstStyle/>
          <a:p>
            <a:r>
              <a:rPr lang="vi-VN" dirty="0"/>
              <a:t>"2.2 Từ điển Ngoài thuật ngữ AUTOSAR, tài liệu này cũng sử dụng các thuật ngữ được định nghĩa trong các thông số kỹ thuật ISO 17987 [16], chẳng hạn như khung LIN, tiêu đề và tin nhắn. </a:t>
            </a:r>
            <a:r>
              <a:rPr lang="vi-VN" b="1" dirty="0"/>
              <a:t>Từ điển: Mô tả:</a:t>
            </a:r>
            <a:r>
              <a:rPr lang="vi-VN" dirty="0"/>
              <a:t> </a:t>
            </a:r>
            <a:r>
              <a:rPr lang="vi-VN" b="1" dirty="0"/>
              <a:t>enumeration</a:t>
            </a:r>
            <a:r>
              <a:rPr lang="vi-VN" dirty="0"/>
              <a:t>: Trong ngôn ngữ lập trình “C”, đây có thể là một enum hoặc một #define.</a:t>
            </a:r>
            <a:br>
              <a:rPr lang="vi-VN" dirty="0"/>
            </a:br>
            <a:r>
              <a:rPr lang="vi-VN" b="1" dirty="0"/>
              <a:t>LIN channel</a:t>
            </a:r>
            <a:r>
              <a:rPr lang="vi-VN" dirty="0"/>
              <a:t>: Thực thể kênh LIN kết nối vật lý các ECU của một cụm LIN: Một ECU là một phần của cụm LIN nếu nó có một bộ điều khiển LIN được kết nối với một kênh LIN của cụm LIN. Một ECU chỉ được phép kết nối với một cụm LIN thông qua một kênh duy nhất.</a:t>
            </a:r>
            <a:br>
              <a:rPr lang="vi-VN" dirty="0"/>
            </a:br>
            <a:r>
              <a:rPr lang="vi-VN" b="1" dirty="0"/>
              <a:t>LIN cluster</a:t>
            </a:r>
            <a:r>
              <a:rPr lang="vi-VN" dirty="0"/>
              <a:t>: Như được định nghĩa bởi [16]: “Một cụm là dây bus LIN cộng với tất cả các nút.”</a:t>
            </a:r>
            <a:endParaRPr lang="en-US" dirty="0"/>
          </a:p>
        </p:txBody>
      </p:sp>
    </p:spTree>
    <p:extLst>
      <p:ext uri="{BB962C8B-B14F-4D97-AF65-F5344CB8AC3E}">
        <p14:creationId xmlns:p14="http://schemas.microsoft.com/office/powerpoint/2010/main" val="37370004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B5DA91-CC9D-F9AA-85DD-C876DCD6FC0A}"/>
              </a:ext>
            </a:extLst>
          </p:cNvPr>
          <p:cNvGraphicFramePr>
            <a:graphicFrameLocks noGrp="1"/>
          </p:cNvGraphicFramePr>
          <p:nvPr>
            <p:extLst>
              <p:ext uri="{D42A27DB-BD31-4B8C-83A1-F6EECF244321}">
                <p14:modId xmlns:p14="http://schemas.microsoft.com/office/powerpoint/2010/main" val="3643310914"/>
              </p:ext>
            </p:extLst>
          </p:nvPr>
        </p:nvGraphicFramePr>
        <p:xfrm>
          <a:off x="1091878" y="1110578"/>
          <a:ext cx="10042968" cy="3840480"/>
        </p:xfrm>
        <a:graphic>
          <a:graphicData uri="http://schemas.openxmlformats.org/drawingml/2006/table">
            <a:tbl>
              <a:tblPr/>
              <a:tblGrid>
                <a:gridCol w="2510742">
                  <a:extLst>
                    <a:ext uri="{9D8B030D-6E8A-4147-A177-3AD203B41FA5}">
                      <a16:colId xmlns:a16="http://schemas.microsoft.com/office/drawing/2014/main" val="801405748"/>
                    </a:ext>
                  </a:extLst>
                </a:gridCol>
                <a:gridCol w="2510742">
                  <a:extLst>
                    <a:ext uri="{9D8B030D-6E8A-4147-A177-3AD203B41FA5}">
                      <a16:colId xmlns:a16="http://schemas.microsoft.com/office/drawing/2014/main" val="4201478491"/>
                    </a:ext>
                  </a:extLst>
                </a:gridCol>
                <a:gridCol w="2510742">
                  <a:extLst>
                    <a:ext uri="{9D8B030D-6E8A-4147-A177-3AD203B41FA5}">
                      <a16:colId xmlns:a16="http://schemas.microsoft.com/office/drawing/2014/main" val="3935058154"/>
                    </a:ext>
                  </a:extLst>
                </a:gridCol>
                <a:gridCol w="2510742">
                  <a:extLst>
                    <a:ext uri="{9D8B030D-6E8A-4147-A177-3AD203B41FA5}">
                      <a16:colId xmlns:a16="http://schemas.microsoft.com/office/drawing/2014/main" val="440691822"/>
                    </a:ext>
                  </a:extLst>
                </a:gridCol>
              </a:tblGrid>
              <a:tr h="0">
                <a:tc>
                  <a:txBody>
                    <a:bodyPr/>
                    <a:lstStyle/>
                    <a:p>
                      <a:r>
                        <a:rPr lang="en-US" sz="1500" b="1" i="1">
                          <a:solidFill>
                            <a:srgbClr val="000000"/>
                          </a:solidFill>
                          <a:effectLst/>
                          <a:latin typeface="Helvetica" panose="020B0604020202020204" pitchFamily="34" charset="0"/>
                        </a:rPr>
                        <a:t>Type or error </a:t>
                      </a:r>
                      <a:endParaRPr lang="en-US" sz="1500">
                        <a:effectLst/>
                      </a:endParaRPr>
                    </a:p>
                  </a:txBody>
                  <a:tcPr anchor="ctr">
                    <a:lnL>
                      <a:noFill/>
                    </a:lnL>
                    <a:lnR>
                      <a:noFill/>
                    </a:lnR>
                    <a:lnT>
                      <a:noFill/>
                    </a:lnT>
                    <a:lnB>
                      <a:noFill/>
                    </a:lnB>
                    <a:noFill/>
                  </a:tcPr>
                </a:tc>
                <a:tc>
                  <a:txBody>
                    <a:bodyPr/>
                    <a:lstStyle/>
                    <a:p>
                      <a:r>
                        <a:rPr lang="en-US" sz="1500" b="1" i="1">
                          <a:solidFill>
                            <a:srgbClr val="000000"/>
                          </a:solidFill>
                          <a:effectLst/>
                          <a:latin typeface="Helvetica" panose="020B0604020202020204" pitchFamily="34" charset="0"/>
                        </a:rPr>
                        <a:t>Relevance </a:t>
                      </a:r>
                      <a:endParaRPr lang="en-US" sz="1500">
                        <a:effectLst/>
                      </a:endParaRPr>
                    </a:p>
                  </a:txBody>
                  <a:tcPr anchor="ctr">
                    <a:lnL>
                      <a:noFill/>
                    </a:lnL>
                    <a:lnR>
                      <a:noFill/>
                    </a:lnR>
                    <a:lnT>
                      <a:noFill/>
                    </a:lnT>
                    <a:lnB>
                      <a:noFill/>
                    </a:lnB>
                    <a:noFill/>
                  </a:tcPr>
                </a:tc>
                <a:tc>
                  <a:txBody>
                    <a:bodyPr/>
                    <a:lstStyle/>
                    <a:p>
                      <a:r>
                        <a:rPr lang="en-US" sz="1500" b="1" i="1">
                          <a:solidFill>
                            <a:srgbClr val="000000"/>
                          </a:solidFill>
                          <a:effectLst/>
                          <a:latin typeface="Helvetica" panose="020B0604020202020204" pitchFamily="34" charset="0"/>
                        </a:rPr>
                        <a:t>Related error code </a:t>
                      </a:r>
                      <a:endParaRPr lang="en-US" sz="1500">
                        <a:effectLst/>
                      </a:endParaRPr>
                    </a:p>
                  </a:txBody>
                  <a:tcPr anchor="ctr">
                    <a:lnL>
                      <a:noFill/>
                    </a:lnL>
                    <a:lnR>
                      <a:noFill/>
                    </a:lnR>
                    <a:lnT>
                      <a:noFill/>
                    </a:lnT>
                    <a:lnB>
                      <a:noFill/>
                    </a:lnB>
                    <a:noFill/>
                  </a:tcPr>
                </a:tc>
                <a:tc>
                  <a:txBody>
                    <a:bodyPr/>
                    <a:lstStyle/>
                    <a:p>
                      <a:r>
                        <a:rPr lang="en-US" sz="1500" b="1" i="1">
                          <a:solidFill>
                            <a:srgbClr val="000000"/>
                          </a:solidFill>
                          <a:effectLst/>
                          <a:latin typeface="Helvetica" panose="020B0604020202020204" pitchFamily="34" charset="0"/>
                        </a:rPr>
                        <a:t>Value [hex]</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1902308922"/>
                  </a:ext>
                </a:extLst>
              </a:tr>
              <a:tr h="0">
                <a:tc>
                  <a:txBody>
                    <a:bodyPr/>
                    <a:lstStyle/>
                    <a:p>
                      <a:r>
                        <a:rPr lang="en-US" sz="1500" b="0" i="0">
                          <a:solidFill>
                            <a:srgbClr val="000000"/>
                          </a:solidFill>
                          <a:effectLst/>
                          <a:latin typeface="Arial" panose="020B0604020202020204" pitchFamily="34" charset="0"/>
                        </a:rPr>
                        <a:t>API service used without module initialization</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Default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LIN_E_UNINIT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0x00</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3540190003"/>
                  </a:ext>
                </a:extLst>
              </a:tr>
              <a:tr h="0">
                <a:tc>
                  <a:txBody>
                    <a:bodyPr/>
                    <a:lstStyle/>
                    <a:p>
                      <a:r>
                        <a:rPr lang="en-US" sz="1500" b="0" i="0">
                          <a:solidFill>
                            <a:srgbClr val="000000"/>
                          </a:solidFill>
                          <a:effectLst/>
                          <a:latin typeface="Arial" panose="020B0604020202020204" pitchFamily="34" charset="0"/>
                        </a:rPr>
                        <a:t>API service used with an invalid or inactive channel parameter</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Default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LIN_E_INVALID_CHANNEL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0x02</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922151238"/>
                  </a:ext>
                </a:extLst>
              </a:tr>
              <a:tr h="0">
                <a:tc>
                  <a:txBody>
                    <a:bodyPr/>
                    <a:lstStyle/>
                    <a:p>
                      <a:r>
                        <a:rPr lang="en-US" sz="1500" b="0" i="0">
                          <a:solidFill>
                            <a:srgbClr val="000000"/>
                          </a:solidFill>
                          <a:effectLst/>
                          <a:latin typeface="Arial" panose="020B0604020202020204" pitchFamily="34" charset="0"/>
                        </a:rPr>
                        <a:t>API service called with invalid configuration pointer</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Default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LIN_E_INVALID_POINTER </a:t>
                      </a:r>
                      <a:endParaRPr lang="en-US" sz="1500">
                        <a:effectLst/>
                      </a:endParaRPr>
                    </a:p>
                  </a:txBody>
                  <a:tcPr anchor="ctr">
                    <a:lnL>
                      <a:noFill/>
                    </a:lnL>
                    <a:lnR>
                      <a:noFill/>
                    </a:lnR>
                    <a:lnT>
                      <a:noFill/>
                    </a:lnT>
                    <a:lnB>
                      <a:noFill/>
                    </a:lnB>
                    <a:noFill/>
                  </a:tcPr>
                </a:tc>
                <a:tc>
                  <a:txBody>
                    <a:bodyPr/>
                    <a:lstStyle/>
                    <a:p>
                      <a:r>
                        <a:rPr lang="en-US" sz="1500" b="0" i="0" dirty="0">
                          <a:solidFill>
                            <a:srgbClr val="000000"/>
                          </a:solidFill>
                          <a:effectLst/>
                          <a:latin typeface="Arial" panose="020B0604020202020204" pitchFamily="34" charset="0"/>
                        </a:rPr>
                        <a:t>0x03</a:t>
                      </a:r>
                      <a:endParaRPr lang="en-US" sz="1500" dirty="0">
                        <a:effectLst/>
                      </a:endParaRPr>
                    </a:p>
                  </a:txBody>
                  <a:tcPr anchor="ctr">
                    <a:lnL>
                      <a:noFill/>
                    </a:lnL>
                    <a:lnR>
                      <a:noFill/>
                    </a:lnR>
                    <a:lnT>
                      <a:noFill/>
                    </a:lnT>
                    <a:lnB>
                      <a:noFill/>
                    </a:lnB>
                    <a:noFill/>
                  </a:tcPr>
                </a:tc>
                <a:extLst>
                  <a:ext uri="{0D108BD9-81ED-4DB2-BD59-A6C34878D82A}">
                    <a16:rowId xmlns:a16="http://schemas.microsoft.com/office/drawing/2014/main" val="2410146020"/>
                  </a:ext>
                </a:extLst>
              </a:tr>
              <a:tr h="0">
                <a:tc>
                  <a:txBody>
                    <a:bodyPr/>
                    <a:lstStyle/>
                    <a:p>
                      <a:r>
                        <a:rPr lang="en-US" sz="1500" b="0" i="0">
                          <a:solidFill>
                            <a:srgbClr val="000000"/>
                          </a:solidFill>
                          <a:effectLst/>
                          <a:latin typeface="Arial" panose="020B0604020202020204" pitchFamily="34" charset="0"/>
                        </a:rPr>
                        <a:t>Invalid state transition for the current state</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Default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LIN_E_STATE_TRANSITION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0x04</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825336151"/>
                  </a:ext>
                </a:extLst>
              </a:tr>
              <a:tr h="0">
                <a:tc>
                  <a:txBody>
                    <a:bodyPr/>
                    <a:lstStyle/>
                    <a:p>
                      <a:r>
                        <a:rPr lang="en-US" sz="1500" b="0" i="0">
                          <a:solidFill>
                            <a:srgbClr val="000000"/>
                          </a:solidFill>
                          <a:effectLst/>
                          <a:latin typeface="Arial" panose="020B0604020202020204" pitchFamily="34" charset="0"/>
                        </a:rPr>
                        <a:t>API service called with a NULL pointer</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Default </a:t>
                      </a:r>
                      <a:endParaRPr lang="en-US" sz="1500">
                        <a:effectLst/>
                      </a:endParaRPr>
                    </a:p>
                  </a:txBody>
                  <a:tcPr anchor="ctr">
                    <a:lnL>
                      <a:noFill/>
                    </a:lnL>
                    <a:lnR>
                      <a:noFill/>
                    </a:lnR>
                    <a:lnT>
                      <a:noFill/>
                    </a:lnT>
                    <a:lnB>
                      <a:noFill/>
                    </a:lnB>
                    <a:noFill/>
                  </a:tcPr>
                </a:tc>
                <a:tc>
                  <a:txBody>
                    <a:bodyPr/>
                    <a:lstStyle/>
                    <a:p>
                      <a:r>
                        <a:rPr lang="en-US" sz="1500" b="0" i="0" dirty="0">
                          <a:solidFill>
                            <a:srgbClr val="000000"/>
                          </a:solidFill>
                          <a:effectLst/>
                          <a:latin typeface="Arial" panose="020B0604020202020204" pitchFamily="34" charset="0"/>
                        </a:rPr>
                        <a:t>LIN_E_PARAM_POINTER </a:t>
                      </a:r>
                      <a:endParaRPr lang="en-US" sz="1500" dirty="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0x05</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1481789154"/>
                  </a:ext>
                </a:extLst>
              </a:tr>
              <a:tr h="0">
                <a:tc>
                  <a:txBody>
                    <a:bodyPr/>
                    <a:lstStyle/>
                    <a:p>
                      <a:r>
                        <a:rPr lang="en-US" sz="1500" b="0" i="0">
                          <a:solidFill>
                            <a:srgbClr val="000000"/>
                          </a:solidFill>
                          <a:effectLst/>
                          <a:latin typeface="Arial" panose="020B0604020202020204" pitchFamily="34" charset="0"/>
                        </a:rPr>
                        <a:t>Timeout caused by hardware error</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Production / Default</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Arial" panose="020B0604020202020204" pitchFamily="34" charset="0"/>
                        </a:rPr>
                        <a:t>LIN_E_TIMEOUT </a:t>
                      </a:r>
                      <a:endParaRPr lang="en-US" sz="1500">
                        <a:effectLst/>
                      </a:endParaRPr>
                    </a:p>
                  </a:txBody>
                  <a:tcPr anchor="ctr">
                    <a:lnL>
                      <a:noFill/>
                    </a:lnL>
                    <a:lnR>
                      <a:noFill/>
                    </a:lnR>
                    <a:lnT>
                      <a:noFill/>
                    </a:lnT>
                    <a:lnB>
                      <a:noFill/>
                    </a:lnB>
                    <a:noFill/>
                  </a:tcPr>
                </a:tc>
                <a:tc>
                  <a:txBody>
                    <a:bodyPr/>
                    <a:lstStyle/>
                    <a:p>
                      <a:r>
                        <a:rPr lang="en-US" sz="1500" b="0" i="0" dirty="0">
                          <a:solidFill>
                            <a:srgbClr val="000000"/>
                          </a:solidFill>
                          <a:effectLst/>
                          <a:latin typeface="Arial" panose="020B0604020202020204" pitchFamily="34" charset="0"/>
                        </a:rPr>
                        <a:t>Assigned by DEM</a:t>
                      </a:r>
                      <a:endParaRPr lang="en-US" sz="1500" dirty="0">
                        <a:effectLst/>
                      </a:endParaRPr>
                    </a:p>
                  </a:txBody>
                  <a:tcPr anchor="ctr">
                    <a:lnL>
                      <a:noFill/>
                    </a:lnL>
                    <a:lnR>
                      <a:noFill/>
                    </a:lnR>
                    <a:lnT>
                      <a:noFill/>
                    </a:lnT>
                    <a:lnB>
                      <a:noFill/>
                    </a:lnB>
                    <a:noFill/>
                  </a:tcPr>
                </a:tc>
                <a:extLst>
                  <a:ext uri="{0D108BD9-81ED-4DB2-BD59-A6C34878D82A}">
                    <a16:rowId xmlns:a16="http://schemas.microsoft.com/office/drawing/2014/main" val="2636825630"/>
                  </a:ext>
                </a:extLst>
              </a:tr>
            </a:tbl>
          </a:graphicData>
        </a:graphic>
      </p:graphicFrame>
    </p:spTree>
    <p:extLst>
      <p:ext uri="{BB962C8B-B14F-4D97-AF65-F5344CB8AC3E}">
        <p14:creationId xmlns:p14="http://schemas.microsoft.com/office/powerpoint/2010/main" val="38809009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DDC3A98-362B-2C97-6C6D-67582743E63E}"/>
              </a:ext>
            </a:extLst>
          </p:cNvPr>
          <p:cNvSpPr>
            <a:spLocks noChangeArrowheads="1"/>
          </p:cNvSpPr>
          <p:nvPr/>
        </p:nvSpPr>
        <p:spPr bwMode="auto">
          <a:xfrm>
            <a:off x="229162" y="1134335"/>
            <a:ext cx="117336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7.6 </a:t>
            </a:r>
            <a:r>
              <a:rPr kumimoji="0" lang="en-US" altLang="en-US" sz="1500" b="1" i="0" u="none" strike="noStrike" cap="none" normalizeH="0" baseline="0" dirty="0" err="1">
                <a:ln>
                  <a:noFill/>
                </a:ln>
                <a:solidFill>
                  <a:schemeClr val="tx1"/>
                </a:solidFill>
                <a:effectLst/>
                <a:latin typeface="Arial" panose="020B0604020202020204" pitchFamily="34" charset="0"/>
              </a:rPr>
              <a:t>Phân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lỗi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Phân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thuộc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vòng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phẩm</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Lỗi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triển</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Những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đoạn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Thông </a:t>
            </a:r>
            <a:r>
              <a:rPr kumimoji="0" lang="en-US" altLang="en-US" sz="1500" b="0" i="0" u="none" strike="noStrike" cap="none" normalizeH="0" baseline="0" dirty="0" err="1">
                <a:ln>
                  <a:noFill/>
                </a:ln>
                <a:solidFill>
                  <a:schemeClr val="tx1"/>
                </a:solidFill>
                <a:effectLst/>
                <a:latin typeface="Arial" panose="020B0604020202020204" pitchFamily="34" charset="0"/>
              </a:rPr>
              <a:t>thường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mềm</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Đặc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điểm</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tắt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phẩm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tĩnh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tắc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tiền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Lỗi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sản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xuất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Những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mềm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tránh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khỏi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Các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lỗi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[SWS_Lin_00048]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sau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tùy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thuộc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dịch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tắt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panose="020B0604020202020204" pitchFamily="34" charset="0"/>
              </a:rPr>
              <a:t>Phân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khả</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năng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cải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độ</a:t>
            </a:r>
            <a:r>
              <a:rPr kumimoji="0" lang="en-US" altLang="en-US" sz="1500" b="0" i="0" u="none" strike="noStrike" cap="none" normalizeH="0" baseline="0" dirty="0">
                <a:ln>
                  <a:noFill/>
                </a:ln>
                <a:solidFill>
                  <a:schemeClr val="tx1"/>
                </a:solidFill>
                <a:effectLst/>
                <a:latin typeface="Arial" panose="020B0604020202020204" pitchFamily="34" charset="0"/>
              </a:rPr>
              <a:t> tin </a:t>
            </a:r>
            <a:r>
              <a:rPr kumimoji="0" lang="en-US" altLang="en-US" sz="1500" b="0" i="0" u="none" strike="noStrike" cap="none" normalizeH="0" baseline="0" dirty="0" err="1">
                <a:ln>
                  <a:noFill/>
                </a:ln>
                <a:solidFill>
                  <a:schemeClr val="tx1"/>
                </a:solidFill>
                <a:effectLst/>
                <a:latin typeface="Arial" panose="020B0604020202020204" pitchFamily="34" charset="0"/>
              </a:rPr>
              <a:t>cậy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suất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5996238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2F097E-B240-4597-47EA-393CBAADCFF6}"/>
              </a:ext>
            </a:extLst>
          </p:cNvPr>
          <p:cNvGraphicFramePr>
            <a:graphicFrameLocks noGrp="1"/>
          </p:cNvGraphicFramePr>
          <p:nvPr/>
        </p:nvGraphicFramePr>
        <p:xfrm>
          <a:off x="1994328" y="1825625"/>
          <a:ext cx="8203344" cy="4351338"/>
        </p:xfrm>
        <a:graphic>
          <a:graphicData uri="http://schemas.openxmlformats.org/drawingml/2006/table">
            <a:tbl>
              <a:tblPr/>
              <a:tblGrid>
                <a:gridCol w="2050836">
                  <a:extLst>
                    <a:ext uri="{9D8B030D-6E8A-4147-A177-3AD203B41FA5}">
                      <a16:colId xmlns:a16="http://schemas.microsoft.com/office/drawing/2014/main" val="3571454946"/>
                    </a:ext>
                  </a:extLst>
                </a:gridCol>
                <a:gridCol w="2050836">
                  <a:extLst>
                    <a:ext uri="{9D8B030D-6E8A-4147-A177-3AD203B41FA5}">
                      <a16:colId xmlns:a16="http://schemas.microsoft.com/office/drawing/2014/main" val="3982660502"/>
                    </a:ext>
                  </a:extLst>
                </a:gridCol>
                <a:gridCol w="2050836">
                  <a:extLst>
                    <a:ext uri="{9D8B030D-6E8A-4147-A177-3AD203B41FA5}">
                      <a16:colId xmlns:a16="http://schemas.microsoft.com/office/drawing/2014/main" val="378325397"/>
                    </a:ext>
                  </a:extLst>
                </a:gridCol>
                <a:gridCol w="2050836">
                  <a:extLst>
                    <a:ext uri="{9D8B030D-6E8A-4147-A177-3AD203B41FA5}">
                      <a16:colId xmlns:a16="http://schemas.microsoft.com/office/drawing/2014/main" val="1096594921"/>
                    </a:ext>
                  </a:extLst>
                </a:gridCol>
              </a:tblGrid>
              <a:tr h="285334">
                <a:tc>
                  <a:txBody>
                    <a:bodyPr/>
                    <a:lstStyle/>
                    <a:p>
                      <a:r>
                        <a:rPr lang="en-US" sz="1400" b="1"/>
                        <a:t>Loại lỗi</a:t>
                      </a:r>
                      <a:endParaRPr lang="en-US" sz="1400"/>
                    </a:p>
                  </a:txBody>
                  <a:tcPr marL="71333" marR="71333" marT="35667" marB="35667" anchor="ctr">
                    <a:lnL>
                      <a:noFill/>
                    </a:lnL>
                    <a:lnR>
                      <a:noFill/>
                    </a:lnR>
                    <a:lnT>
                      <a:noFill/>
                    </a:lnT>
                    <a:lnB>
                      <a:noFill/>
                    </a:lnB>
                    <a:noFill/>
                  </a:tcPr>
                </a:tc>
                <a:tc>
                  <a:txBody>
                    <a:bodyPr/>
                    <a:lstStyle/>
                    <a:p>
                      <a:r>
                        <a:rPr lang="en-US" sz="1400" b="1"/>
                        <a:t>Tính liên quan</a:t>
                      </a:r>
                      <a:endParaRPr lang="en-US" sz="1400"/>
                    </a:p>
                  </a:txBody>
                  <a:tcPr marL="71333" marR="71333" marT="35667" marB="35667" anchor="ctr">
                    <a:lnL>
                      <a:noFill/>
                    </a:lnL>
                    <a:lnR>
                      <a:noFill/>
                    </a:lnR>
                    <a:lnT>
                      <a:noFill/>
                    </a:lnT>
                    <a:lnB>
                      <a:noFill/>
                    </a:lnB>
                    <a:noFill/>
                  </a:tcPr>
                </a:tc>
                <a:tc>
                  <a:txBody>
                    <a:bodyPr/>
                    <a:lstStyle/>
                    <a:p>
                      <a:r>
                        <a:rPr lang="en-US" sz="1400" b="1"/>
                        <a:t>Mã lỗi liên quan</a:t>
                      </a:r>
                      <a:endParaRPr lang="en-US" sz="1400"/>
                    </a:p>
                  </a:txBody>
                  <a:tcPr marL="71333" marR="71333" marT="35667" marB="35667" anchor="ctr">
                    <a:lnL>
                      <a:noFill/>
                    </a:lnL>
                    <a:lnR>
                      <a:noFill/>
                    </a:lnR>
                    <a:lnT>
                      <a:noFill/>
                    </a:lnT>
                    <a:lnB>
                      <a:noFill/>
                    </a:lnB>
                    <a:noFill/>
                  </a:tcPr>
                </a:tc>
                <a:tc>
                  <a:txBody>
                    <a:bodyPr/>
                    <a:lstStyle/>
                    <a:p>
                      <a:r>
                        <a:rPr lang="en-US" sz="1400" b="1"/>
                        <a:t>Giá trị [hex]</a:t>
                      </a:r>
                      <a:endParaRPr lang="en-US" sz="1400"/>
                    </a:p>
                  </a:txBody>
                  <a:tcPr marL="71333" marR="71333" marT="35667" marB="35667" anchor="ctr">
                    <a:lnL>
                      <a:noFill/>
                    </a:lnL>
                    <a:lnR>
                      <a:noFill/>
                    </a:lnR>
                    <a:lnT>
                      <a:noFill/>
                    </a:lnT>
                    <a:lnB>
                      <a:noFill/>
                    </a:lnB>
                    <a:noFill/>
                  </a:tcPr>
                </a:tc>
                <a:extLst>
                  <a:ext uri="{0D108BD9-81ED-4DB2-BD59-A6C34878D82A}">
                    <a16:rowId xmlns:a16="http://schemas.microsoft.com/office/drawing/2014/main" val="3576505242"/>
                  </a:ext>
                </a:extLst>
              </a:tr>
              <a:tr h="713334">
                <a:tc>
                  <a:txBody>
                    <a:bodyPr/>
                    <a:lstStyle/>
                    <a:p>
                      <a:r>
                        <a:rPr lang="vi-VN" sz="1400"/>
                        <a:t>Dịch vụ API được sử dụng mà không khởi tạo module</a:t>
                      </a:r>
                    </a:p>
                  </a:txBody>
                  <a:tcPr marL="71333" marR="71333" marT="35667" marB="35667" anchor="ctr">
                    <a:lnL>
                      <a:noFill/>
                    </a:lnL>
                    <a:lnR>
                      <a:noFill/>
                    </a:lnR>
                    <a:lnT>
                      <a:noFill/>
                    </a:lnT>
                    <a:lnB>
                      <a:noFill/>
                    </a:lnB>
                    <a:noFill/>
                  </a:tcPr>
                </a:tc>
                <a:tc>
                  <a:txBody>
                    <a:bodyPr/>
                    <a:lstStyle/>
                    <a:p>
                      <a:r>
                        <a:rPr lang="en-US" sz="1400"/>
                        <a:t>Mặc định</a:t>
                      </a:r>
                    </a:p>
                  </a:txBody>
                  <a:tcPr marL="71333" marR="71333" marT="35667" marB="35667" anchor="ctr">
                    <a:lnL>
                      <a:noFill/>
                    </a:lnL>
                    <a:lnR>
                      <a:noFill/>
                    </a:lnR>
                    <a:lnT>
                      <a:noFill/>
                    </a:lnT>
                    <a:lnB>
                      <a:noFill/>
                    </a:lnB>
                    <a:noFill/>
                  </a:tcPr>
                </a:tc>
                <a:tc>
                  <a:txBody>
                    <a:bodyPr/>
                    <a:lstStyle/>
                    <a:p>
                      <a:r>
                        <a:rPr lang="en-US" sz="1400"/>
                        <a:t>LIN_E_UNINIT</a:t>
                      </a:r>
                    </a:p>
                  </a:txBody>
                  <a:tcPr marL="71333" marR="71333" marT="35667" marB="35667" anchor="ctr">
                    <a:lnL>
                      <a:noFill/>
                    </a:lnL>
                    <a:lnR>
                      <a:noFill/>
                    </a:lnR>
                    <a:lnT>
                      <a:noFill/>
                    </a:lnT>
                    <a:lnB>
                      <a:noFill/>
                    </a:lnB>
                    <a:noFill/>
                  </a:tcPr>
                </a:tc>
                <a:tc>
                  <a:txBody>
                    <a:bodyPr/>
                    <a:lstStyle/>
                    <a:p>
                      <a:r>
                        <a:rPr lang="en-US" sz="1400"/>
                        <a:t>0x00</a:t>
                      </a:r>
                    </a:p>
                  </a:txBody>
                  <a:tcPr marL="71333" marR="71333" marT="35667" marB="35667" anchor="ctr">
                    <a:lnL>
                      <a:noFill/>
                    </a:lnL>
                    <a:lnR>
                      <a:noFill/>
                    </a:lnR>
                    <a:lnT>
                      <a:noFill/>
                    </a:lnT>
                    <a:lnB>
                      <a:noFill/>
                    </a:lnB>
                    <a:noFill/>
                  </a:tcPr>
                </a:tc>
                <a:extLst>
                  <a:ext uri="{0D108BD9-81ED-4DB2-BD59-A6C34878D82A}">
                    <a16:rowId xmlns:a16="http://schemas.microsoft.com/office/drawing/2014/main" val="2492907821"/>
                  </a:ext>
                </a:extLst>
              </a:tr>
              <a:tr h="927334">
                <a:tc>
                  <a:txBody>
                    <a:bodyPr/>
                    <a:lstStyle/>
                    <a:p>
                      <a:r>
                        <a:rPr lang="vi-VN" sz="1400"/>
                        <a:t>Dịch vụ API được sử dụng với tham số kênh không hợp lệ hoặc không hoạt động</a:t>
                      </a:r>
                    </a:p>
                  </a:txBody>
                  <a:tcPr marL="71333" marR="71333" marT="35667" marB="35667" anchor="ctr">
                    <a:lnL>
                      <a:noFill/>
                    </a:lnL>
                    <a:lnR>
                      <a:noFill/>
                    </a:lnR>
                    <a:lnT>
                      <a:noFill/>
                    </a:lnT>
                    <a:lnB>
                      <a:noFill/>
                    </a:lnB>
                    <a:noFill/>
                  </a:tcPr>
                </a:tc>
                <a:tc>
                  <a:txBody>
                    <a:bodyPr/>
                    <a:lstStyle/>
                    <a:p>
                      <a:r>
                        <a:rPr lang="en-US" sz="1400"/>
                        <a:t>Mặc định</a:t>
                      </a:r>
                    </a:p>
                  </a:txBody>
                  <a:tcPr marL="71333" marR="71333" marT="35667" marB="35667" anchor="ctr">
                    <a:lnL>
                      <a:noFill/>
                    </a:lnL>
                    <a:lnR>
                      <a:noFill/>
                    </a:lnR>
                    <a:lnT>
                      <a:noFill/>
                    </a:lnT>
                    <a:lnB>
                      <a:noFill/>
                    </a:lnB>
                    <a:noFill/>
                  </a:tcPr>
                </a:tc>
                <a:tc>
                  <a:txBody>
                    <a:bodyPr/>
                    <a:lstStyle/>
                    <a:p>
                      <a:r>
                        <a:rPr lang="en-US" sz="1400"/>
                        <a:t>LIN_E_INVALID_CHANNEL</a:t>
                      </a:r>
                    </a:p>
                  </a:txBody>
                  <a:tcPr marL="71333" marR="71333" marT="35667" marB="35667" anchor="ctr">
                    <a:lnL>
                      <a:noFill/>
                    </a:lnL>
                    <a:lnR>
                      <a:noFill/>
                    </a:lnR>
                    <a:lnT>
                      <a:noFill/>
                    </a:lnT>
                    <a:lnB>
                      <a:noFill/>
                    </a:lnB>
                    <a:noFill/>
                  </a:tcPr>
                </a:tc>
                <a:tc>
                  <a:txBody>
                    <a:bodyPr/>
                    <a:lstStyle/>
                    <a:p>
                      <a:r>
                        <a:rPr lang="en-US" sz="1400"/>
                        <a:t>0x02</a:t>
                      </a:r>
                    </a:p>
                  </a:txBody>
                  <a:tcPr marL="71333" marR="71333" marT="35667" marB="35667" anchor="ctr">
                    <a:lnL>
                      <a:noFill/>
                    </a:lnL>
                    <a:lnR>
                      <a:noFill/>
                    </a:lnR>
                    <a:lnT>
                      <a:noFill/>
                    </a:lnT>
                    <a:lnB>
                      <a:noFill/>
                    </a:lnB>
                    <a:noFill/>
                  </a:tcPr>
                </a:tc>
                <a:extLst>
                  <a:ext uri="{0D108BD9-81ED-4DB2-BD59-A6C34878D82A}">
                    <a16:rowId xmlns:a16="http://schemas.microsoft.com/office/drawing/2014/main" val="3531803033"/>
                  </a:ext>
                </a:extLst>
              </a:tr>
              <a:tr h="713334">
                <a:tc>
                  <a:txBody>
                    <a:bodyPr/>
                    <a:lstStyle/>
                    <a:p>
                      <a:r>
                        <a:rPr lang="vi-VN" sz="1400"/>
                        <a:t>Dịch vụ API được gọi với con trỏ cấu hình không hợp lệ</a:t>
                      </a:r>
                    </a:p>
                  </a:txBody>
                  <a:tcPr marL="71333" marR="71333" marT="35667" marB="35667" anchor="ctr">
                    <a:lnL>
                      <a:noFill/>
                    </a:lnL>
                    <a:lnR>
                      <a:noFill/>
                    </a:lnR>
                    <a:lnT>
                      <a:noFill/>
                    </a:lnT>
                    <a:lnB>
                      <a:noFill/>
                    </a:lnB>
                    <a:noFill/>
                  </a:tcPr>
                </a:tc>
                <a:tc>
                  <a:txBody>
                    <a:bodyPr/>
                    <a:lstStyle/>
                    <a:p>
                      <a:r>
                        <a:rPr lang="en-US" sz="1400"/>
                        <a:t>Mặc định</a:t>
                      </a:r>
                    </a:p>
                  </a:txBody>
                  <a:tcPr marL="71333" marR="71333" marT="35667" marB="35667" anchor="ctr">
                    <a:lnL>
                      <a:noFill/>
                    </a:lnL>
                    <a:lnR>
                      <a:noFill/>
                    </a:lnR>
                    <a:lnT>
                      <a:noFill/>
                    </a:lnT>
                    <a:lnB>
                      <a:noFill/>
                    </a:lnB>
                    <a:noFill/>
                  </a:tcPr>
                </a:tc>
                <a:tc>
                  <a:txBody>
                    <a:bodyPr/>
                    <a:lstStyle/>
                    <a:p>
                      <a:r>
                        <a:rPr lang="en-US" sz="1400"/>
                        <a:t>LIN_E_INVALID_POINTER</a:t>
                      </a:r>
                    </a:p>
                  </a:txBody>
                  <a:tcPr marL="71333" marR="71333" marT="35667" marB="35667" anchor="ctr">
                    <a:lnL>
                      <a:noFill/>
                    </a:lnL>
                    <a:lnR>
                      <a:noFill/>
                    </a:lnR>
                    <a:lnT>
                      <a:noFill/>
                    </a:lnT>
                    <a:lnB>
                      <a:noFill/>
                    </a:lnB>
                    <a:noFill/>
                  </a:tcPr>
                </a:tc>
                <a:tc>
                  <a:txBody>
                    <a:bodyPr/>
                    <a:lstStyle/>
                    <a:p>
                      <a:r>
                        <a:rPr lang="en-US" sz="1400"/>
                        <a:t>0x03</a:t>
                      </a:r>
                    </a:p>
                  </a:txBody>
                  <a:tcPr marL="71333" marR="71333" marT="35667" marB="35667" anchor="ctr">
                    <a:lnL>
                      <a:noFill/>
                    </a:lnL>
                    <a:lnR>
                      <a:noFill/>
                    </a:lnR>
                    <a:lnT>
                      <a:noFill/>
                    </a:lnT>
                    <a:lnB>
                      <a:noFill/>
                    </a:lnB>
                    <a:noFill/>
                  </a:tcPr>
                </a:tc>
                <a:extLst>
                  <a:ext uri="{0D108BD9-81ED-4DB2-BD59-A6C34878D82A}">
                    <a16:rowId xmlns:a16="http://schemas.microsoft.com/office/drawing/2014/main" val="489799774"/>
                  </a:ext>
                </a:extLst>
              </a:tr>
              <a:tr h="713334">
                <a:tc>
                  <a:txBody>
                    <a:bodyPr/>
                    <a:lstStyle/>
                    <a:p>
                      <a:r>
                        <a:rPr lang="en-US" sz="1400" dirty="0" err="1"/>
                        <a:t>Chuyển</a:t>
                      </a:r>
                      <a:r>
                        <a:rPr lang="en-US" sz="1400" dirty="0"/>
                        <a:t> </a:t>
                      </a:r>
                      <a:r>
                        <a:rPr lang="en-US" sz="1400" dirty="0" err="1"/>
                        <a:t>trạng</a:t>
                      </a:r>
                      <a:r>
                        <a:rPr lang="en-US" sz="1400" dirty="0"/>
                        <a:t> </a:t>
                      </a:r>
                      <a:r>
                        <a:rPr lang="en-US" sz="1400" dirty="0" err="1"/>
                        <a:t>thái</a:t>
                      </a:r>
                      <a:r>
                        <a:rPr lang="en-US" sz="1400" dirty="0"/>
                        <a:t> </a:t>
                      </a:r>
                      <a:r>
                        <a:rPr lang="en-US" sz="1400" dirty="0" err="1"/>
                        <a:t>không</a:t>
                      </a:r>
                      <a:r>
                        <a:rPr lang="en-US" sz="1400" dirty="0"/>
                        <a:t> </a:t>
                      </a:r>
                      <a:r>
                        <a:rPr lang="en-US" sz="1400" dirty="0" err="1"/>
                        <a:t>hợp</a:t>
                      </a:r>
                      <a:r>
                        <a:rPr lang="en-US" sz="1400" dirty="0"/>
                        <a:t> </a:t>
                      </a:r>
                      <a:r>
                        <a:rPr lang="en-US" sz="1400" dirty="0" err="1"/>
                        <a:t>lệ</a:t>
                      </a:r>
                      <a:r>
                        <a:rPr lang="en-US" sz="1400" dirty="0"/>
                        <a:t> </a:t>
                      </a:r>
                      <a:r>
                        <a:rPr lang="en-US" sz="1400" dirty="0" err="1"/>
                        <a:t>cho</a:t>
                      </a:r>
                      <a:r>
                        <a:rPr lang="en-US" sz="1400" dirty="0"/>
                        <a:t> </a:t>
                      </a:r>
                      <a:r>
                        <a:rPr lang="en-US" sz="1400" dirty="0" err="1"/>
                        <a:t>trạng</a:t>
                      </a:r>
                      <a:r>
                        <a:rPr lang="en-US" sz="1400" dirty="0"/>
                        <a:t> </a:t>
                      </a:r>
                      <a:r>
                        <a:rPr lang="en-US" sz="1400" dirty="0" err="1"/>
                        <a:t>thái</a:t>
                      </a:r>
                      <a:r>
                        <a:rPr lang="en-US" sz="1400" dirty="0"/>
                        <a:t> </a:t>
                      </a:r>
                      <a:r>
                        <a:rPr lang="en-US" sz="1400" dirty="0" err="1"/>
                        <a:t>hiện</a:t>
                      </a:r>
                      <a:r>
                        <a:rPr lang="en-US" sz="1400" dirty="0"/>
                        <a:t> </a:t>
                      </a:r>
                      <a:r>
                        <a:rPr lang="en-US" sz="1400" dirty="0" err="1"/>
                        <a:t>tại</a:t>
                      </a:r>
                      <a:endParaRPr lang="en-US" sz="1400" dirty="0"/>
                    </a:p>
                  </a:txBody>
                  <a:tcPr marL="71333" marR="71333" marT="35667" marB="35667" anchor="ctr">
                    <a:lnL>
                      <a:noFill/>
                    </a:lnL>
                    <a:lnR>
                      <a:noFill/>
                    </a:lnR>
                    <a:lnT>
                      <a:noFill/>
                    </a:lnT>
                    <a:lnB>
                      <a:noFill/>
                    </a:lnB>
                    <a:noFill/>
                  </a:tcPr>
                </a:tc>
                <a:tc>
                  <a:txBody>
                    <a:bodyPr/>
                    <a:lstStyle/>
                    <a:p>
                      <a:r>
                        <a:rPr lang="en-US" sz="1400"/>
                        <a:t>Mặc định</a:t>
                      </a:r>
                    </a:p>
                  </a:txBody>
                  <a:tcPr marL="71333" marR="71333" marT="35667" marB="35667" anchor="ctr">
                    <a:lnL>
                      <a:noFill/>
                    </a:lnL>
                    <a:lnR>
                      <a:noFill/>
                    </a:lnR>
                    <a:lnT>
                      <a:noFill/>
                    </a:lnT>
                    <a:lnB>
                      <a:noFill/>
                    </a:lnB>
                    <a:noFill/>
                  </a:tcPr>
                </a:tc>
                <a:tc>
                  <a:txBody>
                    <a:bodyPr/>
                    <a:lstStyle/>
                    <a:p>
                      <a:r>
                        <a:rPr lang="en-US" sz="1400"/>
                        <a:t>LIN_E_STATE_TRANSITION</a:t>
                      </a:r>
                    </a:p>
                  </a:txBody>
                  <a:tcPr marL="71333" marR="71333" marT="35667" marB="35667" anchor="ctr">
                    <a:lnL>
                      <a:noFill/>
                    </a:lnL>
                    <a:lnR>
                      <a:noFill/>
                    </a:lnR>
                    <a:lnT>
                      <a:noFill/>
                    </a:lnT>
                    <a:lnB>
                      <a:noFill/>
                    </a:lnB>
                    <a:noFill/>
                  </a:tcPr>
                </a:tc>
                <a:tc>
                  <a:txBody>
                    <a:bodyPr/>
                    <a:lstStyle/>
                    <a:p>
                      <a:r>
                        <a:rPr lang="en-US" sz="1400"/>
                        <a:t>0x04</a:t>
                      </a:r>
                    </a:p>
                  </a:txBody>
                  <a:tcPr marL="71333" marR="71333" marT="35667" marB="35667" anchor="ctr">
                    <a:lnL>
                      <a:noFill/>
                    </a:lnL>
                    <a:lnR>
                      <a:noFill/>
                    </a:lnR>
                    <a:lnT>
                      <a:noFill/>
                    </a:lnT>
                    <a:lnB>
                      <a:noFill/>
                    </a:lnB>
                    <a:noFill/>
                  </a:tcPr>
                </a:tc>
                <a:extLst>
                  <a:ext uri="{0D108BD9-81ED-4DB2-BD59-A6C34878D82A}">
                    <a16:rowId xmlns:a16="http://schemas.microsoft.com/office/drawing/2014/main" val="3443353706"/>
                  </a:ext>
                </a:extLst>
              </a:tr>
              <a:tr h="499334">
                <a:tc>
                  <a:txBody>
                    <a:bodyPr/>
                    <a:lstStyle/>
                    <a:p>
                      <a:r>
                        <a:rPr lang="vi-VN" sz="1400"/>
                        <a:t>Dịch vụ API được gọi với con trỏ NULL</a:t>
                      </a:r>
                    </a:p>
                  </a:txBody>
                  <a:tcPr marL="71333" marR="71333" marT="35667" marB="35667" anchor="ctr">
                    <a:lnL>
                      <a:noFill/>
                    </a:lnL>
                    <a:lnR>
                      <a:noFill/>
                    </a:lnR>
                    <a:lnT>
                      <a:noFill/>
                    </a:lnT>
                    <a:lnB>
                      <a:noFill/>
                    </a:lnB>
                    <a:noFill/>
                  </a:tcPr>
                </a:tc>
                <a:tc>
                  <a:txBody>
                    <a:bodyPr/>
                    <a:lstStyle/>
                    <a:p>
                      <a:r>
                        <a:rPr lang="en-US" sz="1400"/>
                        <a:t>Mặc định</a:t>
                      </a:r>
                    </a:p>
                  </a:txBody>
                  <a:tcPr marL="71333" marR="71333" marT="35667" marB="35667" anchor="ctr">
                    <a:lnL>
                      <a:noFill/>
                    </a:lnL>
                    <a:lnR>
                      <a:noFill/>
                    </a:lnR>
                    <a:lnT>
                      <a:noFill/>
                    </a:lnT>
                    <a:lnB>
                      <a:noFill/>
                    </a:lnB>
                    <a:noFill/>
                  </a:tcPr>
                </a:tc>
                <a:tc>
                  <a:txBody>
                    <a:bodyPr/>
                    <a:lstStyle/>
                    <a:p>
                      <a:r>
                        <a:rPr lang="en-US" sz="1400"/>
                        <a:t>LIN_E_PARAM_POINTER</a:t>
                      </a:r>
                    </a:p>
                  </a:txBody>
                  <a:tcPr marL="71333" marR="71333" marT="35667" marB="35667" anchor="ctr">
                    <a:lnL>
                      <a:noFill/>
                    </a:lnL>
                    <a:lnR>
                      <a:noFill/>
                    </a:lnR>
                    <a:lnT>
                      <a:noFill/>
                    </a:lnT>
                    <a:lnB>
                      <a:noFill/>
                    </a:lnB>
                    <a:noFill/>
                  </a:tcPr>
                </a:tc>
                <a:tc>
                  <a:txBody>
                    <a:bodyPr/>
                    <a:lstStyle/>
                    <a:p>
                      <a:r>
                        <a:rPr lang="en-US" sz="1400"/>
                        <a:t>0x05</a:t>
                      </a:r>
                    </a:p>
                  </a:txBody>
                  <a:tcPr marL="71333" marR="71333" marT="35667" marB="35667" anchor="ctr">
                    <a:lnL>
                      <a:noFill/>
                    </a:lnL>
                    <a:lnR>
                      <a:noFill/>
                    </a:lnR>
                    <a:lnT>
                      <a:noFill/>
                    </a:lnT>
                    <a:lnB>
                      <a:noFill/>
                    </a:lnB>
                    <a:noFill/>
                  </a:tcPr>
                </a:tc>
                <a:extLst>
                  <a:ext uri="{0D108BD9-81ED-4DB2-BD59-A6C34878D82A}">
                    <a16:rowId xmlns:a16="http://schemas.microsoft.com/office/drawing/2014/main" val="691082064"/>
                  </a:ext>
                </a:extLst>
              </a:tr>
              <a:tr h="499334">
                <a:tc>
                  <a:txBody>
                    <a:bodyPr/>
                    <a:lstStyle/>
                    <a:p>
                      <a:r>
                        <a:rPr lang="en-US" sz="1400"/>
                        <a:t>Thời gian chờ do lỗi phần cứng</a:t>
                      </a:r>
                    </a:p>
                  </a:txBody>
                  <a:tcPr marL="71333" marR="71333" marT="35667" marB="35667" anchor="ctr">
                    <a:lnL>
                      <a:noFill/>
                    </a:lnL>
                    <a:lnR>
                      <a:noFill/>
                    </a:lnR>
                    <a:lnT>
                      <a:noFill/>
                    </a:lnT>
                    <a:lnB>
                      <a:noFill/>
                    </a:lnB>
                    <a:noFill/>
                  </a:tcPr>
                </a:tc>
                <a:tc>
                  <a:txBody>
                    <a:bodyPr/>
                    <a:lstStyle/>
                    <a:p>
                      <a:r>
                        <a:rPr lang="en-US" sz="1400"/>
                        <a:t>Sản xuất/Mặc định</a:t>
                      </a:r>
                    </a:p>
                  </a:txBody>
                  <a:tcPr marL="71333" marR="71333" marT="35667" marB="35667" anchor="ctr">
                    <a:lnL>
                      <a:noFill/>
                    </a:lnL>
                    <a:lnR>
                      <a:noFill/>
                    </a:lnR>
                    <a:lnT>
                      <a:noFill/>
                    </a:lnT>
                    <a:lnB>
                      <a:noFill/>
                    </a:lnB>
                    <a:noFill/>
                  </a:tcPr>
                </a:tc>
                <a:tc>
                  <a:txBody>
                    <a:bodyPr/>
                    <a:lstStyle/>
                    <a:p>
                      <a:r>
                        <a:rPr lang="en-US" sz="1400"/>
                        <a:t>LIN_E_TIMEOUT</a:t>
                      </a:r>
                    </a:p>
                  </a:txBody>
                  <a:tcPr marL="71333" marR="71333" marT="35667" marB="35667" anchor="ctr">
                    <a:lnL>
                      <a:noFill/>
                    </a:lnL>
                    <a:lnR>
                      <a:noFill/>
                    </a:lnR>
                    <a:lnT>
                      <a:noFill/>
                    </a:lnT>
                    <a:lnB>
                      <a:noFill/>
                    </a:lnB>
                    <a:noFill/>
                  </a:tcPr>
                </a:tc>
                <a:tc>
                  <a:txBody>
                    <a:bodyPr/>
                    <a:lstStyle/>
                    <a:p>
                      <a:r>
                        <a:rPr lang="en-US" sz="1400" dirty="0"/>
                        <a:t>Assigned by DEM</a:t>
                      </a:r>
                    </a:p>
                  </a:txBody>
                  <a:tcPr marL="71333" marR="71333" marT="35667" marB="35667" anchor="ctr">
                    <a:lnL>
                      <a:noFill/>
                    </a:lnL>
                    <a:lnR>
                      <a:noFill/>
                    </a:lnR>
                    <a:lnT>
                      <a:noFill/>
                    </a:lnT>
                    <a:lnB>
                      <a:noFill/>
                    </a:lnB>
                    <a:noFill/>
                  </a:tcPr>
                </a:tc>
                <a:extLst>
                  <a:ext uri="{0D108BD9-81ED-4DB2-BD59-A6C34878D82A}">
                    <a16:rowId xmlns:a16="http://schemas.microsoft.com/office/drawing/2014/main" val="486785740"/>
                  </a:ext>
                </a:extLst>
              </a:tr>
            </a:tbl>
          </a:graphicData>
        </a:graphic>
      </p:graphicFrame>
    </p:spTree>
    <p:extLst>
      <p:ext uri="{BB962C8B-B14F-4D97-AF65-F5344CB8AC3E}">
        <p14:creationId xmlns:p14="http://schemas.microsoft.com/office/powerpoint/2010/main" val="12097378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96EB0-7889-DBA3-9B9E-87063683F739}"/>
              </a:ext>
            </a:extLst>
          </p:cNvPr>
          <p:cNvSpPr txBox="1"/>
          <p:nvPr/>
        </p:nvSpPr>
        <p:spPr>
          <a:xfrm>
            <a:off x="807816" y="1651590"/>
            <a:ext cx="10576367" cy="3554819"/>
          </a:xfrm>
          <a:prstGeom prst="rect">
            <a:avLst/>
          </a:prstGeom>
          <a:noFill/>
        </p:spPr>
        <p:txBody>
          <a:bodyPr wrap="square">
            <a:spAutoFit/>
          </a:bodyPr>
          <a:lstStyle/>
          <a:p>
            <a:r>
              <a:rPr lang="en-US" sz="1500" b="1" i="0" dirty="0">
                <a:solidFill>
                  <a:srgbClr val="000000"/>
                </a:solidFill>
                <a:effectLst/>
                <a:latin typeface="Arial" panose="020B0604020202020204" pitchFamily="34" charset="0"/>
              </a:rPr>
              <a:t>7.6.1 Development Errors</a:t>
            </a:r>
          </a:p>
          <a:p>
            <a:r>
              <a:rPr lang="en-US" sz="1500" b="0" i="0" dirty="0">
                <a:solidFill>
                  <a:srgbClr val="000000"/>
                </a:solidFill>
                <a:effectLst/>
                <a:latin typeface="Arial" panose="020B0604020202020204" pitchFamily="34" charset="0"/>
              </a:rPr>
              <a:t>This chapter shall list all Development Errors that can be detected within this software module. For each error, a value shall be defined.</a:t>
            </a:r>
          </a:p>
          <a:p>
            <a:r>
              <a:rPr lang="en-US" sz="1500" b="1" i="0" dirty="0">
                <a:solidFill>
                  <a:srgbClr val="000000"/>
                </a:solidFill>
                <a:effectLst/>
                <a:latin typeface="Arial" panose="020B0604020202020204" pitchFamily="34" charset="0"/>
              </a:rPr>
              <a:t>[SWS_Lin_00213]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module shall report the development error "LIN_E_STATE_TRANSITION (0x04)", when Invalid state transition occurs from the current state.</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[SWS_Lin_00215]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module shall report the development error "LIN_E_INVALID_CHANNEL (0x02)", when API Service used with an invalid or inactive channel parameter.</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[SWS_Lin_00216]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module shall report the development error "LIN_E_INVALID_POINTER (0x03)", when API Service is called with invalid configuration pointer.</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p>
          <a:p>
            <a:r>
              <a:rPr lang="en-US" sz="1500" b="1" i="0" dirty="0">
                <a:solidFill>
                  <a:srgbClr val="000000"/>
                </a:solidFill>
                <a:effectLst/>
                <a:latin typeface="Arial" panose="020B0604020202020204" pitchFamily="34" charset="0"/>
              </a:rPr>
              <a:t>[SWS_Lin_00249]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module shall report the development error "LIN_E_PARAM_POINTER (0x05)", when API Service is called with a NULL pointer. In case of this error, the API service shall return immediately without any further action, beside reporting this development error.</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endParaRPr lang="en-US" sz="1500" dirty="0"/>
          </a:p>
          <a:p>
            <a:r>
              <a:rPr lang="en-US" sz="1500" b="1" i="0" dirty="0">
                <a:solidFill>
                  <a:srgbClr val="000000"/>
                </a:solidFill>
                <a:effectLst/>
                <a:latin typeface="Arial" panose="020B0604020202020204" pitchFamily="34" charset="0"/>
              </a:rPr>
              <a:t>[SWS_Lin_00218] </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The LIN Driver module shall report the production or development error "LIN_E_TIMEOUT (value assigned by DEM)", when Timeout caused by hardware error.</a:t>
            </a:r>
            <a:r>
              <a:rPr lang="en-US" sz="1500" b="0" i="0" dirty="0">
                <a:solidFill>
                  <a:srgbClr val="000000"/>
                </a:solidFill>
                <a:effectLst/>
                <a:latin typeface="Cambria Math" panose="02040503050406030204" pitchFamily="18" charset="0"/>
              </a:rPr>
              <a:t>⌋ </a:t>
            </a:r>
            <a:r>
              <a:rPr lang="en-US" sz="1500" b="0" i="0" dirty="0">
                <a:solidFill>
                  <a:srgbClr val="000000"/>
                </a:solidFill>
                <a:effectLst/>
                <a:latin typeface="Arial" panose="020B0604020202020204" pitchFamily="34" charset="0"/>
              </a:rPr>
              <a:t>()</a:t>
            </a:r>
            <a:r>
              <a:rPr lang="en-US" sz="1500" dirty="0"/>
              <a:t> </a:t>
            </a:r>
            <a:br>
              <a:rPr lang="en-US" sz="1500" dirty="0"/>
            </a:br>
            <a:endParaRPr lang="en-US" sz="1500" dirty="0"/>
          </a:p>
        </p:txBody>
      </p:sp>
    </p:spTree>
    <p:extLst>
      <p:ext uri="{BB962C8B-B14F-4D97-AF65-F5344CB8AC3E}">
        <p14:creationId xmlns:p14="http://schemas.microsoft.com/office/powerpoint/2010/main" val="17722630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2979512-70C5-EDE8-80CE-3372E3BF3944}"/>
              </a:ext>
            </a:extLst>
          </p:cNvPr>
          <p:cNvSpPr>
            <a:spLocks noChangeArrowheads="1"/>
          </p:cNvSpPr>
          <p:nvPr/>
        </p:nvSpPr>
        <p:spPr bwMode="auto">
          <a:xfrm>
            <a:off x="393539" y="162046"/>
            <a:ext cx="17024511" cy="144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7.6.4 Production Errors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7.6.4.1 LIN_E_TIMEOUT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[SWS_Lin_00290] </a:t>
            </a:r>
            <a:r>
              <a:rPr kumimoji="0" lang="en-US" altLang="en-US" sz="1200" b="0" i="0" u="none" strike="noStrike" cap="none" normalizeH="0" baseline="0" dirty="0">
                <a:ln>
                  <a:noFill/>
                </a:ln>
                <a:solidFill>
                  <a:srgbClr val="000000"/>
                </a:solidFill>
                <a:effectLst/>
                <a:latin typeface="Cambria Math"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62B8E14-C3E5-A95A-0877-8F7F84D36FC8}"/>
              </a:ext>
            </a:extLst>
          </p:cNvPr>
          <p:cNvPicPr>
            <a:picLocks noChangeAspect="1"/>
          </p:cNvPicPr>
          <p:nvPr/>
        </p:nvPicPr>
        <p:blipFill>
          <a:blip r:embed="rId2"/>
          <a:stretch>
            <a:fillRect/>
          </a:stretch>
        </p:blipFill>
        <p:spPr>
          <a:xfrm>
            <a:off x="217147" y="413446"/>
            <a:ext cx="10345594" cy="6725589"/>
          </a:xfrm>
          <a:prstGeom prst="rect">
            <a:avLst/>
          </a:prstGeom>
        </p:spPr>
      </p:pic>
    </p:spTree>
    <p:extLst>
      <p:ext uri="{BB962C8B-B14F-4D97-AF65-F5344CB8AC3E}">
        <p14:creationId xmlns:p14="http://schemas.microsoft.com/office/powerpoint/2010/main" val="4127617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396AD7-9B4B-6A69-6D96-92BAADC5C9A8}"/>
              </a:ext>
            </a:extLst>
          </p:cNvPr>
          <p:cNvSpPr>
            <a:spLocks noChangeArrowheads="1"/>
          </p:cNvSpPr>
          <p:nvPr/>
        </p:nvSpPr>
        <p:spPr bwMode="auto">
          <a:xfrm>
            <a:off x="0" y="223109"/>
            <a:ext cx="1219200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7.6.4 </a:t>
            </a:r>
            <a:r>
              <a:rPr lang="en-US" altLang="en-US" sz="1500" dirty="0" err="1"/>
              <a:t>Lỗi</a:t>
            </a:r>
            <a:r>
              <a:rPr lang="en-US" altLang="en-US" sz="1500" dirty="0"/>
              <a:t> </a:t>
            </a:r>
            <a:r>
              <a:rPr lang="en-US" altLang="en-US" sz="1500" dirty="0" err="1"/>
              <a:t>sản</a:t>
            </a:r>
            <a:r>
              <a:rPr lang="en-US" altLang="en-US" sz="1500" dirty="0"/>
              <a:t> </a:t>
            </a:r>
            <a:r>
              <a:rPr lang="en-US" altLang="en-US" sz="1500" dirty="0" err="1"/>
              <a:t>xuất</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7.6.4.1 LIN_E_TIMEOUT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Tên</a:t>
            </a:r>
            <a:r>
              <a:rPr lang="en-US" altLang="en-US" sz="1500" dirty="0"/>
              <a:t> </a:t>
            </a:r>
            <a:r>
              <a:rPr lang="en-US" altLang="en-US" sz="1500" dirty="0" err="1"/>
              <a:t>lỗi</a:t>
            </a:r>
            <a:r>
              <a:rPr lang="en-US" altLang="en-US" sz="1500" dirty="0"/>
              <a:t>: LIN_E_TIMEOUT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Mô</a:t>
            </a:r>
            <a:r>
              <a:rPr lang="en-US" altLang="en-US" sz="1500" dirty="0"/>
              <a:t> </a:t>
            </a:r>
            <a:r>
              <a:rPr lang="en-US" altLang="en-US" sz="1500" dirty="0" err="1"/>
              <a:t>tả</a:t>
            </a:r>
            <a:r>
              <a:rPr lang="en-US" altLang="en-US" sz="1500" dirty="0"/>
              <a:t> </a:t>
            </a:r>
            <a:r>
              <a:rPr lang="en-US" altLang="en-US" sz="1500" dirty="0" err="1"/>
              <a:t>ngắn</a:t>
            </a:r>
            <a:r>
              <a:rPr lang="en-US" altLang="en-US" sz="1500" dirty="0"/>
              <a:t>: </a:t>
            </a:r>
            <a:r>
              <a:rPr lang="en-US" altLang="en-US" sz="1500" dirty="0" err="1"/>
              <a:t>Lỗi</a:t>
            </a:r>
            <a:r>
              <a:rPr lang="en-US" altLang="en-US" sz="1500" dirty="0"/>
              <a:t> </a:t>
            </a:r>
            <a:r>
              <a:rPr lang="en-US" altLang="en-US" sz="1500" dirty="0" err="1"/>
              <a:t>này</a:t>
            </a:r>
            <a:r>
              <a:rPr lang="en-US" altLang="en-US" sz="1500" dirty="0"/>
              <a:t> </a:t>
            </a:r>
            <a:r>
              <a:rPr lang="en-US" altLang="en-US" sz="1500" dirty="0" err="1"/>
              <a:t>được</a:t>
            </a:r>
            <a:r>
              <a:rPr lang="en-US" altLang="en-US" sz="1500" dirty="0"/>
              <a:t> </a:t>
            </a:r>
            <a:r>
              <a:rPr lang="en-US" altLang="en-US" sz="1500" dirty="0" err="1"/>
              <a:t>báo</a:t>
            </a:r>
            <a:r>
              <a:rPr lang="en-US" altLang="en-US" sz="1500" dirty="0"/>
              <a:t> </a:t>
            </a:r>
            <a:r>
              <a:rPr lang="en-US" altLang="en-US" sz="1500" dirty="0" err="1"/>
              <a:t>cáo</a:t>
            </a:r>
            <a:r>
              <a:rPr lang="en-US" altLang="en-US" sz="1500" dirty="0"/>
              <a:t> </a:t>
            </a:r>
            <a:r>
              <a:rPr lang="en-US" altLang="en-US" sz="1500" dirty="0" err="1"/>
              <a:t>khi</a:t>
            </a:r>
            <a:r>
              <a:rPr lang="en-US" altLang="en-US" sz="1500" dirty="0"/>
              <a:t> </a:t>
            </a:r>
            <a:r>
              <a:rPr lang="en-US" altLang="en-US" sz="1500" dirty="0" err="1"/>
              <a:t>xảy</a:t>
            </a:r>
            <a:r>
              <a:rPr lang="en-US" altLang="en-US" sz="1500" dirty="0"/>
              <a:t> </a:t>
            </a:r>
            <a:r>
              <a:rPr lang="en-US" altLang="en-US" sz="1500" dirty="0" err="1"/>
              <a:t>ra</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chờ</a:t>
            </a:r>
            <a:r>
              <a:rPr lang="en-US" altLang="en-US" sz="1500" dirty="0"/>
              <a:t> do </a:t>
            </a:r>
            <a:r>
              <a:rPr lang="en-US" altLang="en-US" sz="1500" dirty="0" err="1"/>
              <a:t>lỗi</a:t>
            </a:r>
            <a:r>
              <a:rPr lang="en-US" altLang="en-US" sz="1500" dirty="0"/>
              <a:t> </a:t>
            </a:r>
            <a:r>
              <a:rPr lang="en-US" altLang="en-US" sz="1500" dirty="0" err="1"/>
              <a:t>phần</a:t>
            </a:r>
            <a:r>
              <a:rPr lang="en-US" altLang="en-US" sz="1500" dirty="0"/>
              <a:t> </a:t>
            </a:r>
            <a:r>
              <a:rPr lang="en-US" altLang="en-US" sz="1500" dirty="0" err="1"/>
              <a:t>cứng</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Mô</a:t>
            </a:r>
            <a:r>
              <a:rPr lang="en-US" altLang="en-US" sz="1500" dirty="0"/>
              <a:t> </a:t>
            </a:r>
            <a:r>
              <a:rPr lang="en-US" altLang="en-US" sz="1500" dirty="0" err="1"/>
              <a:t>tả</a:t>
            </a:r>
            <a:r>
              <a:rPr lang="en-US" altLang="en-US" sz="1500" dirty="0"/>
              <a:t> </a:t>
            </a:r>
            <a:r>
              <a:rPr lang="en-US" altLang="en-US" sz="1500" dirty="0" err="1"/>
              <a:t>dài</a:t>
            </a:r>
            <a:r>
              <a:rPr lang="en-US" altLang="en-US" sz="1500" dirty="0"/>
              <a:t>: </a:t>
            </a:r>
            <a:r>
              <a:rPr lang="en-US" altLang="en-US" sz="1500" dirty="0" err="1"/>
              <a:t>Nếu</a:t>
            </a:r>
            <a:r>
              <a:rPr lang="en-US" altLang="en-US" sz="1500" dirty="0"/>
              <a:t> </a:t>
            </a:r>
            <a:r>
              <a:rPr lang="en-US" altLang="en-US" sz="1500" dirty="0" err="1"/>
              <a:t>có</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đối</a:t>
            </a:r>
            <a:r>
              <a:rPr lang="en-US" altLang="en-US" sz="1500" dirty="0"/>
              <a:t> </a:t>
            </a:r>
            <a:r>
              <a:rPr lang="en-US" altLang="en-US" sz="1500" dirty="0" err="1"/>
              <a:t>với</a:t>
            </a:r>
            <a:r>
              <a:rPr lang="en-US" altLang="en-US" sz="1500" dirty="0"/>
              <a:t> </a:t>
            </a:r>
            <a:r>
              <a:rPr lang="en-US" altLang="en-US" sz="1500" dirty="0" err="1"/>
              <a:t>các</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dẫn</a:t>
            </a:r>
            <a:r>
              <a:rPr lang="en-US" altLang="en-US" sz="1500" dirty="0"/>
              <a:t> </a:t>
            </a:r>
            <a:r>
              <a:rPr lang="en-US" altLang="en-US" sz="1500" dirty="0" err="1"/>
              <a:t>đến</a:t>
            </a:r>
            <a:r>
              <a:rPr lang="en-US" altLang="en-US" sz="1500" dirty="0"/>
              <a:t> </a:t>
            </a:r>
            <a:r>
              <a:rPr lang="en-US" altLang="en-US" sz="1500" dirty="0" err="1"/>
              <a:t>việc</a:t>
            </a:r>
            <a:r>
              <a:rPr lang="en-US" altLang="en-US" sz="1500" dirty="0"/>
              <a:t> </a:t>
            </a:r>
            <a:r>
              <a:rPr lang="en-US" altLang="en-US" sz="1500" dirty="0" err="1"/>
              <a:t>cần</a:t>
            </a:r>
            <a:r>
              <a:rPr lang="en-US" altLang="en-US" sz="1500" dirty="0"/>
              <a:t> </a:t>
            </a:r>
            <a:r>
              <a:rPr lang="en-US" altLang="en-US" sz="1500" dirty="0" err="1"/>
              <a:t>phải</a:t>
            </a:r>
            <a:r>
              <a:rPr lang="en-US" altLang="en-US" sz="1500" dirty="0"/>
              <a:t> </a:t>
            </a:r>
            <a:r>
              <a:rPr lang="en-US" altLang="en-US" sz="1500" dirty="0" err="1"/>
              <a:t>chờ</a:t>
            </a:r>
            <a:r>
              <a:rPr lang="en-US" altLang="en-US" sz="1500" dirty="0"/>
              <a:t> </a:t>
            </a:r>
            <a:r>
              <a:rPr lang="en-US" altLang="en-US" sz="1500" dirty="0" err="1"/>
              <a:t>một</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sẽ</a:t>
            </a:r>
            <a:r>
              <a:rPr lang="en-US" altLang="en-US" sz="1500" dirty="0"/>
              <a:t> </a:t>
            </a:r>
            <a:r>
              <a:rPr lang="en-US" altLang="en-US" sz="1500" dirty="0" err="1"/>
              <a:t>được</a:t>
            </a:r>
            <a:r>
              <a:rPr lang="en-US" altLang="en-US" sz="1500" dirty="0"/>
              <a:t> </a:t>
            </a:r>
            <a:r>
              <a:rPr lang="en-US" altLang="en-US" sz="1500" dirty="0" err="1"/>
              <a:t>bảo</a:t>
            </a:r>
            <a:r>
              <a:rPr lang="en-US" altLang="en-US" sz="1500" dirty="0"/>
              <a:t> </a:t>
            </a:r>
            <a:r>
              <a:rPr lang="en-US" altLang="en-US" sz="1500" dirty="0" err="1"/>
              <a:t>vệ</a:t>
            </a:r>
            <a:r>
              <a:rPr lang="en-US" altLang="en-US" sz="1500" dirty="0"/>
              <a:t> </a:t>
            </a:r>
            <a:r>
              <a:rPr lang="en-US" altLang="en-US" sz="1500" dirty="0" err="1"/>
              <a:t>bởi</a:t>
            </a:r>
            <a:r>
              <a:rPr lang="en-US" altLang="en-US" sz="1500" dirty="0"/>
              <a:t> </a:t>
            </a:r>
            <a:r>
              <a:rPr lang="en-US" altLang="en-US" sz="1500" dirty="0" err="1"/>
              <a:t>một</a:t>
            </a:r>
            <a:r>
              <a:rPr lang="en-US" altLang="en-US" sz="1500" dirty="0"/>
              <a:t> </a:t>
            </a:r>
            <a:r>
              <a:rPr lang="en-US" altLang="en-US" sz="1500" dirty="0" err="1"/>
              <a:t>cơ</a:t>
            </a:r>
            <a:r>
              <a:rPr lang="en-US" altLang="en-US" sz="1500" dirty="0"/>
              <a:t> </a:t>
            </a:r>
            <a:r>
              <a:rPr lang="en-US" altLang="en-US" sz="1500" dirty="0" err="1"/>
              <a:t>chế</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chờ</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cấu</a:t>
            </a:r>
            <a:r>
              <a:rPr lang="en-US" altLang="en-US" sz="1500" dirty="0"/>
              <a:t> </a:t>
            </a:r>
            <a:r>
              <a:rPr lang="en-US" altLang="en-US" sz="1500" dirty="0" err="1"/>
              <a:t>hình</a:t>
            </a:r>
            <a:r>
              <a:rPr lang="en-US" altLang="en-US" sz="1500" dirty="0"/>
              <a:t>. </a:t>
            </a:r>
            <a:r>
              <a:rPr lang="en-US" altLang="en-US" sz="1500" dirty="0" err="1"/>
              <a:t>Nếu</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chờ</a:t>
            </a:r>
            <a:r>
              <a:rPr lang="en-US" altLang="en-US" sz="1500" dirty="0"/>
              <a:t> </a:t>
            </a:r>
            <a:r>
              <a:rPr lang="en-US" altLang="en-US" sz="1500" dirty="0" err="1"/>
              <a:t>này</a:t>
            </a:r>
            <a:r>
              <a:rPr lang="en-US" altLang="en-US" sz="1500" dirty="0"/>
              <a:t> </a:t>
            </a:r>
            <a:r>
              <a:rPr lang="en-US" altLang="en-US" sz="1500" dirty="0" err="1"/>
              <a:t>được</a:t>
            </a:r>
            <a:r>
              <a:rPr lang="en-US" altLang="en-US" sz="1500" dirty="0"/>
              <a:t> </a:t>
            </a:r>
            <a:r>
              <a:rPr lang="en-US" altLang="en-US" sz="1500" dirty="0" err="1"/>
              <a:t>phát</a:t>
            </a:r>
            <a:r>
              <a:rPr lang="en-US" altLang="en-US" sz="1500" dirty="0"/>
              <a:t> </a:t>
            </a:r>
            <a:r>
              <a:rPr lang="en-US" altLang="en-US" sz="1500" dirty="0" err="1"/>
              <a:t>hiện</a:t>
            </a:r>
            <a:r>
              <a:rPr lang="en-US" altLang="en-US" sz="1500" dirty="0"/>
              <a:t>, </a:t>
            </a:r>
            <a:r>
              <a:rPr lang="en-US" altLang="en-US" sz="1500" dirty="0" err="1"/>
              <a:t>lỗi</a:t>
            </a:r>
            <a:r>
              <a:rPr lang="en-US" altLang="en-US" sz="1500" dirty="0"/>
              <a:t> LIN_E_TIMEOUT </a:t>
            </a:r>
            <a:r>
              <a:rPr lang="en-US" altLang="en-US" sz="1500" dirty="0" err="1"/>
              <a:t>sẽ</a:t>
            </a:r>
            <a:r>
              <a:rPr lang="en-US" altLang="en-US" sz="1500" dirty="0"/>
              <a:t> </a:t>
            </a:r>
            <a:r>
              <a:rPr lang="en-US" altLang="en-US" sz="1500" dirty="0" err="1"/>
              <a:t>được</a:t>
            </a:r>
            <a:r>
              <a:rPr lang="en-US" altLang="en-US" sz="1500" dirty="0"/>
              <a:t> </a:t>
            </a:r>
            <a:r>
              <a:rPr lang="en-US" altLang="en-US" sz="1500" dirty="0" err="1"/>
              <a:t>kích</a:t>
            </a:r>
            <a:r>
              <a:rPr lang="en-US" altLang="en-US" sz="1500" dirty="0"/>
              <a:t> </a:t>
            </a:r>
            <a:r>
              <a:rPr lang="en-US" altLang="en-US" sz="1500" dirty="0" err="1"/>
              <a:t>hoạt</a:t>
            </a:r>
            <a:r>
              <a:rPr lang="en-US" altLang="en-US" sz="1500" dirty="0"/>
              <a:t>. </a:t>
            </a:r>
            <a:r>
              <a:rPr lang="en-US" altLang="en-US" sz="1500" dirty="0" err="1"/>
              <a:t>Tình</a:t>
            </a:r>
            <a:r>
              <a:rPr lang="en-US" altLang="en-US" sz="1500" dirty="0"/>
              <a:t> </a:t>
            </a:r>
            <a:r>
              <a:rPr lang="en-US" altLang="en-US" sz="1500" dirty="0" err="1"/>
              <a:t>huống</a:t>
            </a:r>
            <a:r>
              <a:rPr lang="en-US" altLang="en-US" sz="1500" dirty="0"/>
              <a:t> </a:t>
            </a:r>
            <a:r>
              <a:rPr lang="en-US" altLang="en-US" sz="1500" dirty="0" err="1"/>
              <a:t>này</a:t>
            </a:r>
            <a:r>
              <a:rPr lang="en-US" altLang="en-US" sz="1500" dirty="0"/>
              <a:t> </a:t>
            </a:r>
            <a:r>
              <a:rPr lang="en-US" altLang="en-US" sz="1500" dirty="0" err="1"/>
              <a:t>chỉ</a:t>
            </a:r>
            <a:r>
              <a:rPr lang="en-US" altLang="en-US" sz="1500" dirty="0"/>
              <a:t> </a:t>
            </a:r>
            <a:r>
              <a:rPr lang="en-US" altLang="en-US" sz="1500" dirty="0" err="1"/>
              <a:t>nên</a:t>
            </a:r>
            <a:r>
              <a:rPr lang="en-US" altLang="en-US" sz="1500" dirty="0"/>
              <a:t> </a:t>
            </a:r>
            <a:r>
              <a:rPr lang="en-US" altLang="en-US" sz="1500" dirty="0" err="1"/>
              <a:t>xảy</a:t>
            </a:r>
            <a:r>
              <a:rPr lang="en-US" altLang="en-US" sz="1500" dirty="0"/>
              <a:t> </a:t>
            </a:r>
            <a:r>
              <a:rPr lang="en-US" altLang="en-US" sz="1500" dirty="0" err="1"/>
              <a:t>ra</a:t>
            </a:r>
            <a:r>
              <a:rPr lang="en-US" altLang="en-US" sz="1500" dirty="0"/>
              <a:t> </a:t>
            </a:r>
            <a:r>
              <a:rPr lang="en-US" altLang="en-US" sz="1500" dirty="0" err="1"/>
              <a:t>trong</a:t>
            </a:r>
            <a:r>
              <a:rPr lang="en-US" altLang="en-US" sz="1500" dirty="0"/>
              <a:t> </a:t>
            </a:r>
            <a:r>
              <a:rPr lang="en-US" altLang="en-US" sz="1500" dirty="0" err="1"/>
              <a:t>trường</a:t>
            </a:r>
            <a:r>
              <a:rPr lang="en-US" altLang="en-US" sz="1500" dirty="0"/>
              <a:t> </a:t>
            </a:r>
            <a:r>
              <a:rPr lang="en-US" altLang="en-US" sz="1500" dirty="0" err="1"/>
              <a:t>hợp</a:t>
            </a:r>
            <a:r>
              <a:rPr lang="en-US" altLang="en-US" sz="1500" dirty="0"/>
              <a:t> </a:t>
            </a:r>
            <a:r>
              <a:rPr lang="en-US" altLang="en-US" sz="1500" dirty="0" err="1"/>
              <a:t>có</a:t>
            </a:r>
            <a:r>
              <a:rPr lang="en-US" altLang="en-US" sz="1500" dirty="0"/>
              <a:t> </a:t>
            </a:r>
            <a:r>
              <a:rPr lang="en-US" altLang="en-US" sz="1500" dirty="0" err="1"/>
              <a:t>lỗi</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và</a:t>
            </a:r>
            <a:r>
              <a:rPr lang="en-US" altLang="en-US" sz="1500" dirty="0"/>
              <a:t> </a:t>
            </a:r>
            <a:r>
              <a:rPr lang="en-US" altLang="en-US" sz="1500" dirty="0" err="1"/>
              <a:t>cần</a:t>
            </a:r>
            <a:r>
              <a:rPr lang="en-US" altLang="en-US" sz="1500" dirty="0"/>
              <a:t> </a:t>
            </a:r>
            <a:r>
              <a:rPr lang="en-US" altLang="en-US" sz="1500" dirty="0" err="1"/>
              <a:t>được</a:t>
            </a:r>
            <a:r>
              <a:rPr lang="en-US" altLang="en-US" sz="1500" dirty="0"/>
              <a:t> </a:t>
            </a:r>
            <a:r>
              <a:rPr lang="en-US" altLang="en-US" sz="1500" dirty="0" err="1"/>
              <a:t>thông</a:t>
            </a:r>
            <a:r>
              <a:rPr lang="en-US" altLang="en-US" sz="1500" dirty="0"/>
              <a:t> </a:t>
            </a:r>
            <a:r>
              <a:rPr lang="en-US" altLang="en-US" sz="1500" dirty="0" err="1"/>
              <a:t>báo</a:t>
            </a:r>
            <a:r>
              <a:rPr lang="en-US" altLang="en-US" sz="1500" dirty="0"/>
              <a:t> </a:t>
            </a:r>
            <a:r>
              <a:rPr lang="en-US" altLang="en-US" sz="1500" dirty="0" err="1"/>
              <a:t>cho</a:t>
            </a:r>
            <a:r>
              <a:rPr lang="en-US" altLang="en-US" sz="1500" dirty="0"/>
              <a:t> </a:t>
            </a:r>
            <a:r>
              <a:rPr lang="en-US" altLang="en-US" sz="1500" dirty="0" err="1"/>
              <a:t>phần</a:t>
            </a:r>
            <a:r>
              <a:rPr lang="en-US" altLang="en-US" sz="1500" dirty="0"/>
              <a:t> </a:t>
            </a:r>
            <a:r>
              <a:rPr lang="en-US" altLang="en-US" sz="1500" dirty="0" err="1"/>
              <a:t>còn</a:t>
            </a:r>
            <a:r>
              <a:rPr lang="en-US" altLang="en-US" sz="1500" dirty="0"/>
              <a:t> </a:t>
            </a:r>
            <a:r>
              <a:rPr lang="en-US" altLang="en-US" sz="1500" dirty="0" err="1"/>
              <a:t>lại</a:t>
            </a:r>
            <a:r>
              <a:rPr lang="en-US" altLang="en-US" sz="1500" dirty="0"/>
              <a:t> </a:t>
            </a:r>
            <a:r>
              <a:rPr lang="en-US" altLang="en-US" sz="1500" dirty="0" err="1"/>
              <a:t>của</a:t>
            </a:r>
            <a:r>
              <a:rPr lang="en-US" altLang="en-US" sz="1500" dirty="0"/>
              <a:t> </a:t>
            </a:r>
            <a:r>
              <a:rPr lang="en-US" altLang="en-US" sz="1500" dirty="0" err="1"/>
              <a:t>hệ</a:t>
            </a:r>
            <a:r>
              <a:rPr lang="en-US" altLang="en-US" sz="1500" dirty="0"/>
              <a:t> </a:t>
            </a:r>
            <a:r>
              <a:rPr lang="en-US" altLang="en-US" sz="1500" dirty="0" err="1"/>
              <a:t>thống</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Tiêu</a:t>
            </a:r>
            <a:r>
              <a:rPr lang="en-US" altLang="en-US" sz="1500" dirty="0"/>
              <a:t> </a:t>
            </a:r>
            <a:r>
              <a:rPr lang="en-US" altLang="en-US" sz="1500" dirty="0" err="1"/>
              <a:t>chí</a:t>
            </a:r>
            <a:r>
              <a:rPr lang="en-US" altLang="en-US" sz="1500" dirty="0"/>
              <a:t> </a:t>
            </a:r>
            <a:r>
              <a:rPr lang="en-US" altLang="en-US" sz="1500" dirty="0" err="1"/>
              <a:t>phát</a:t>
            </a:r>
            <a:r>
              <a:rPr lang="en-US" altLang="en-US" sz="1500" dirty="0"/>
              <a:t> </a:t>
            </a:r>
            <a:r>
              <a:rPr lang="en-US" altLang="en-US" sz="1500" dirty="0" err="1"/>
              <a:t>hiện</a:t>
            </a:r>
            <a:r>
              <a:rPr lang="en-US" altLang="en-US" sz="15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500" dirty="0"/>
              <a:t>Fail: </a:t>
            </a:r>
            <a:r>
              <a:rPr lang="en-US" altLang="en-US" sz="1500" dirty="0" err="1"/>
              <a:t>Một</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đã</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và</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đã</a:t>
            </a:r>
            <a:r>
              <a:rPr lang="en-US" altLang="en-US" sz="1500" dirty="0"/>
              <a:t> </a:t>
            </a:r>
            <a:r>
              <a:rPr lang="en-US" altLang="en-US" sz="1500" dirty="0" err="1"/>
              <a:t>cấu</a:t>
            </a:r>
            <a:r>
              <a:rPr lang="en-US" altLang="en-US" sz="1500" dirty="0"/>
              <a:t> </a:t>
            </a:r>
            <a:r>
              <a:rPr lang="en-US" altLang="en-US" sz="1500" dirty="0" err="1"/>
              <a:t>hình</a:t>
            </a:r>
            <a:r>
              <a:rPr lang="en-US" altLang="en-US" sz="1500" dirty="0"/>
              <a:t> (</a:t>
            </a:r>
            <a:r>
              <a:rPr lang="en-US" altLang="en-US" sz="1500" dirty="0" err="1"/>
              <a:t>xem</a:t>
            </a:r>
            <a:r>
              <a:rPr lang="en-US" altLang="en-US" sz="1500" dirty="0"/>
              <a:t> </a:t>
            </a:r>
            <a:r>
              <a:rPr lang="en-US" altLang="en-US" sz="1500" dirty="0" err="1"/>
              <a:t>LinTimeoutDuration</a:t>
            </a:r>
            <a:r>
              <a:rPr lang="en-US" altLang="en-US" sz="1500" dirty="0"/>
              <a:t>) </a:t>
            </a:r>
            <a:r>
              <a:rPr lang="en-US" altLang="en-US" sz="1500" dirty="0" err="1"/>
              <a:t>đã</a:t>
            </a:r>
            <a:r>
              <a:rPr lang="en-US" altLang="en-US" sz="1500" dirty="0"/>
              <a:t> </a:t>
            </a:r>
            <a:r>
              <a:rPr lang="en-US" altLang="en-US" sz="1500" dirty="0" err="1"/>
              <a:t>trôi</a:t>
            </a:r>
            <a:r>
              <a:rPr lang="en-US" altLang="en-US" sz="1500" dirty="0"/>
              <a:t> qua </a:t>
            </a:r>
            <a:r>
              <a:rPr lang="en-US" altLang="en-US" sz="1500" dirty="0" err="1"/>
              <a:t>mà</a:t>
            </a:r>
            <a:r>
              <a:rPr lang="en-US" altLang="en-US" sz="1500" dirty="0"/>
              <a:t> </a:t>
            </a:r>
            <a:r>
              <a:rPr lang="en-US" altLang="en-US" sz="1500" dirty="0" err="1"/>
              <a:t>không</a:t>
            </a:r>
            <a:r>
              <a:rPr lang="en-US" altLang="en-US" sz="1500" dirty="0"/>
              <a:t> </a:t>
            </a:r>
            <a:r>
              <a:rPr lang="en-US" altLang="en-US" sz="1500" dirty="0" err="1"/>
              <a:t>có</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của</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500" dirty="0"/>
              <a:t>Pass: </a:t>
            </a:r>
            <a:r>
              <a:rPr lang="en-US" altLang="en-US" sz="1500" dirty="0" err="1"/>
              <a:t>Một</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đã</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và</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đã</a:t>
            </a:r>
            <a:r>
              <a:rPr lang="en-US" altLang="en-US" sz="1500" dirty="0"/>
              <a:t> </a:t>
            </a:r>
            <a:r>
              <a:rPr lang="en-US" altLang="en-US" sz="1500" dirty="0" err="1"/>
              <a:t>xảy</a:t>
            </a:r>
            <a:r>
              <a:rPr lang="en-US" altLang="en-US" sz="1500" dirty="0"/>
              <a:t> </a:t>
            </a:r>
            <a:r>
              <a:rPr lang="en-US" altLang="en-US" sz="1500" dirty="0" err="1"/>
              <a:t>ra</a:t>
            </a:r>
            <a:r>
              <a:rPr lang="en-US" altLang="en-US" sz="1500" dirty="0"/>
              <a:t> </a:t>
            </a:r>
            <a:r>
              <a:rPr lang="en-US" altLang="en-US" sz="1500" dirty="0" err="1"/>
              <a:t>trong</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đã</a:t>
            </a:r>
            <a:r>
              <a:rPr lang="en-US" altLang="en-US" sz="1500" dirty="0"/>
              <a:t> </a:t>
            </a:r>
            <a:r>
              <a:rPr lang="en-US" altLang="en-US" sz="1500" dirty="0" err="1"/>
              <a:t>cấu</a:t>
            </a:r>
            <a:r>
              <a:rPr lang="en-US" altLang="en-US" sz="1500" dirty="0"/>
              <a:t> </a:t>
            </a:r>
            <a:r>
              <a:rPr lang="en-US" altLang="en-US" sz="1500" dirty="0" err="1"/>
              <a:t>hình</a:t>
            </a:r>
            <a:r>
              <a:rPr lang="en-US" altLang="en-US" sz="1500" dirty="0"/>
              <a:t> (</a:t>
            </a:r>
            <a:r>
              <a:rPr lang="en-US" altLang="en-US" sz="1500" dirty="0" err="1"/>
              <a:t>xem</a:t>
            </a:r>
            <a:r>
              <a:rPr lang="en-US" altLang="en-US" sz="1500" dirty="0"/>
              <a:t> </a:t>
            </a:r>
            <a:r>
              <a:rPr lang="en-US" altLang="en-US" sz="1500" dirty="0" err="1"/>
              <a:t>LinTimeoutDuration</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Tham</a:t>
            </a:r>
            <a:r>
              <a:rPr lang="en-US" altLang="en-US" sz="1500" dirty="0"/>
              <a:t> </a:t>
            </a:r>
            <a:r>
              <a:rPr lang="en-US" altLang="en-US" sz="1500" dirty="0" err="1"/>
              <a:t>số</a:t>
            </a:r>
            <a:r>
              <a:rPr lang="en-US" altLang="en-US" sz="1500" dirty="0"/>
              <a:t> </a:t>
            </a:r>
            <a:r>
              <a:rPr lang="en-US" altLang="en-US" sz="1500" dirty="0" err="1"/>
              <a:t>phụ</a:t>
            </a:r>
            <a:r>
              <a:rPr lang="en-US" altLang="en-US" sz="15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500" dirty="0" err="1"/>
              <a:t>Lỗi</a:t>
            </a:r>
            <a:r>
              <a:rPr lang="en-US" altLang="en-US" sz="1500" dirty="0"/>
              <a:t> LIN_E_TIMEOUT </a:t>
            </a:r>
            <a:r>
              <a:rPr lang="en-US" altLang="en-US" sz="1500" dirty="0" err="1"/>
              <a:t>chỉ</a:t>
            </a:r>
            <a:r>
              <a:rPr lang="en-US" altLang="en-US" sz="1500" dirty="0"/>
              <a:t> </a:t>
            </a:r>
            <a:r>
              <a:rPr lang="en-US" altLang="en-US" sz="1500" dirty="0" err="1"/>
              <a:t>được</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phát</a:t>
            </a:r>
            <a:r>
              <a:rPr lang="en-US" altLang="en-US" sz="1500" dirty="0"/>
              <a:t> </a:t>
            </a:r>
            <a:r>
              <a:rPr lang="en-US" altLang="en-US" sz="1500" dirty="0" err="1"/>
              <a:t>hiện</a:t>
            </a:r>
            <a:r>
              <a:rPr lang="en-US" altLang="en-US" sz="1500" dirty="0"/>
              <a:t> Fail/Pass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nếu</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trong</a:t>
            </a:r>
            <a:r>
              <a:rPr lang="en-US" altLang="en-US" sz="1500" dirty="0"/>
              <a:t> </a:t>
            </a:r>
            <a:r>
              <a:rPr lang="en-US" altLang="en-US" sz="1500" dirty="0" err="1"/>
              <a:t>các</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không</a:t>
            </a:r>
            <a:r>
              <a:rPr lang="en-US" altLang="en-US" sz="1500" dirty="0"/>
              <a:t> </a:t>
            </a:r>
            <a:r>
              <a:rPr lang="en-US" altLang="en-US" sz="1500" dirty="0" err="1"/>
              <a:t>ngay</a:t>
            </a:r>
            <a:r>
              <a:rPr lang="en-US" altLang="en-US" sz="1500" dirty="0"/>
              <a:t> </a:t>
            </a:r>
            <a:r>
              <a:rPr lang="en-US" altLang="en-US" sz="1500" dirty="0" err="1"/>
              <a:t>lập</a:t>
            </a:r>
            <a:r>
              <a:rPr lang="en-US" altLang="en-US" sz="1500" dirty="0"/>
              <a:t> </a:t>
            </a:r>
            <a:r>
              <a:rPr lang="en-US" altLang="en-US" sz="1500" dirty="0" err="1"/>
              <a:t>tức</a:t>
            </a:r>
            <a:r>
              <a:rPr lang="en-US" altLang="en-US" sz="1500" dirty="0"/>
              <a:t> </a:t>
            </a:r>
            <a:r>
              <a:rPr lang="en-US" altLang="en-US" sz="1500" dirty="0" err="1"/>
              <a:t>dẫn</a:t>
            </a:r>
            <a:r>
              <a:rPr lang="en-US" altLang="en-US" sz="1500" dirty="0"/>
              <a:t> </a:t>
            </a:r>
            <a:r>
              <a:rPr lang="en-US" altLang="en-US" sz="1500" dirty="0" err="1"/>
              <a:t>đến</a:t>
            </a:r>
            <a:r>
              <a:rPr lang="en-US" altLang="en-US" sz="1500" dirty="0"/>
              <a:t> </a:t>
            </a:r>
            <a:r>
              <a:rPr lang="en-US" altLang="en-US" sz="1500" dirty="0" err="1"/>
              <a:t>một</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mà</a:t>
            </a:r>
            <a:r>
              <a:rPr lang="en-US" altLang="en-US" sz="1500" dirty="0"/>
              <a:t> </a:t>
            </a:r>
            <a:r>
              <a:rPr lang="en-US" altLang="en-US" sz="1500" dirty="0" err="1"/>
              <a:t>cần</a:t>
            </a:r>
            <a:r>
              <a:rPr lang="en-US" altLang="en-US" sz="1500" dirty="0"/>
              <a:t> </a:t>
            </a:r>
            <a:r>
              <a:rPr lang="en-US" altLang="en-US" sz="1500" dirty="0" err="1"/>
              <a:t>một</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và</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đó</a:t>
            </a:r>
            <a:r>
              <a:rPr lang="en-US" altLang="en-US" sz="1500" dirty="0"/>
              <a:t>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đo</a:t>
            </a:r>
            <a:r>
              <a:rPr lang="en-US" altLang="en-US" sz="1500" dirty="0"/>
              <a:t> </a:t>
            </a:r>
            <a:r>
              <a:rPr lang="en-US" altLang="en-US" sz="1500" dirty="0" err="1"/>
              <a:t>được</a:t>
            </a:r>
            <a:r>
              <a:rPr lang="en-US" altLang="en-US" sz="1500" dirty="0"/>
              <a:t>. </a:t>
            </a:r>
            <a:r>
              <a:rPr lang="en-US" altLang="en-US" sz="1500" dirty="0" err="1"/>
              <a:t>Đối</a:t>
            </a:r>
            <a:r>
              <a:rPr lang="en-US" altLang="en-US" sz="1500" dirty="0"/>
              <a:t> </a:t>
            </a:r>
            <a:r>
              <a:rPr lang="en-US" altLang="en-US" sz="1500" dirty="0" err="1"/>
              <a:t>với</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a:t>
            </a:r>
            <a:r>
              <a:rPr lang="en-US" altLang="en-US" sz="1500" dirty="0" err="1"/>
              <a:t>như</a:t>
            </a:r>
            <a:r>
              <a:rPr lang="en-US" altLang="en-US" sz="1500" dirty="0"/>
              <a:t> </a:t>
            </a:r>
            <a:r>
              <a:rPr lang="en-US" altLang="en-US" sz="1500" dirty="0" err="1"/>
              <a:t>vậy</a:t>
            </a:r>
            <a:r>
              <a:rPr lang="en-US" altLang="en-US" sz="1500" dirty="0"/>
              <a:t>, </a:t>
            </a:r>
            <a:r>
              <a:rPr lang="en-US" altLang="en-US" sz="1500" dirty="0" err="1"/>
              <a:t>cơ</a:t>
            </a:r>
            <a:r>
              <a:rPr lang="en-US" altLang="en-US" sz="1500" dirty="0"/>
              <a:t> </a:t>
            </a:r>
            <a:r>
              <a:rPr lang="en-US" altLang="en-US" sz="1500" dirty="0" err="1"/>
              <a:t>chế</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chờ</a:t>
            </a:r>
            <a:r>
              <a:rPr lang="en-US" altLang="en-US" sz="1500" dirty="0"/>
              <a:t> </a:t>
            </a:r>
            <a:r>
              <a:rPr lang="en-US" altLang="en-US" sz="1500" dirty="0" err="1"/>
              <a:t>sẽ</a:t>
            </a:r>
            <a:r>
              <a:rPr lang="en-US" altLang="en-US" sz="1500" dirty="0"/>
              <a:t> </a:t>
            </a:r>
            <a:r>
              <a:rPr lang="en-US" altLang="en-US" sz="1500" dirty="0" err="1"/>
              <a:t>được</a:t>
            </a:r>
            <a:r>
              <a:rPr lang="en-US" altLang="en-US" sz="1500" dirty="0"/>
              <a:t> </a:t>
            </a:r>
            <a:r>
              <a:rPr lang="en-US" altLang="en-US" sz="1500" dirty="0" err="1"/>
              <a:t>khởi</a:t>
            </a:r>
            <a:r>
              <a:rPr lang="en-US" altLang="en-US" sz="1500" dirty="0"/>
              <a:t> </a:t>
            </a:r>
            <a:r>
              <a:rPr lang="en-US" altLang="en-US" sz="1500" dirty="0" err="1"/>
              <a:t>động</a:t>
            </a:r>
            <a:r>
              <a:rPr lang="en-US" altLang="en-US" sz="1500" dirty="0"/>
              <a:t> </a:t>
            </a:r>
            <a:r>
              <a:rPr lang="en-US" altLang="en-US" sz="1500" dirty="0" err="1"/>
              <a:t>mỗi</a:t>
            </a:r>
            <a:r>
              <a:rPr lang="en-US" altLang="en-US" sz="1500" dirty="0"/>
              <a:t> </a:t>
            </a:r>
            <a:r>
              <a:rPr lang="en-US" altLang="en-US" sz="1500" dirty="0" err="1"/>
              <a:t>khi</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được</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Cơ</a:t>
            </a:r>
            <a:r>
              <a:rPr lang="en-US" altLang="en-US" sz="1500" dirty="0"/>
              <a:t> </a:t>
            </a:r>
            <a:r>
              <a:rPr lang="en-US" altLang="en-US" sz="1500" dirty="0" err="1"/>
              <a:t>chế</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chờ</a:t>
            </a:r>
            <a:r>
              <a:rPr lang="en-US" altLang="en-US" sz="1500" dirty="0"/>
              <a:t> </a:t>
            </a:r>
            <a:r>
              <a:rPr lang="en-US" altLang="en-US" sz="1500" dirty="0" err="1"/>
              <a:t>sẽ</a:t>
            </a:r>
            <a:r>
              <a:rPr lang="en-US" altLang="en-US" sz="1500" dirty="0"/>
              <a:t> </a:t>
            </a:r>
            <a:r>
              <a:rPr lang="en-US" altLang="en-US" sz="1500" dirty="0" err="1"/>
              <a:t>dừng</a:t>
            </a:r>
            <a:r>
              <a:rPr lang="en-US" altLang="en-US" sz="1500" dirty="0"/>
              <a:t> </a:t>
            </a:r>
            <a:r>
              <a:rPr lang="en-US" altLang="en-US" sz="1500" dirty="0" err="1"/>
              <a:t>và</a:t>
            </a:r>
            <a:r>
              <a:rPr lang="en-US" altLang="en-US" sz="1500" dirty="0"/>
              <a:t> </a:t>
            </a:r>
            <a:r>
              <a:rPr lang="en-US" altLang="en-US" sz="1500" dirty="0" err="1"/>
              <a:t>đặt</a:t>
            </a:r>
            <a:r>
              <a:rPr lang="en-US" altLang="en-US" sz="1500" dirty="0"/>
              <a:t> </a:t>
            </a:r>
            <a:r>
              <a:rPr lang="en-US" altLang="en-US" sz="1500" dirty="0" err="1"/>
              <a:t>lại</a:t>
            </a:r>
            <a:r>
              <a:rPr lang="en-US" altLang="en-US" sz="1500" dirty="0"/>
              <a:t> </a:t>
            </a:r>
            <a:r>
              <a:rPr lang="en-US" altLang="en-US" sz="1500" dirty="0" err="1"/>
              <a:t>khi</a:t>
            </a:r>
            <a:r>
              <a:rPr lang="en-US" altLang="en-US" sz="1500" dirty="0"/>
              <a:t> </a:t>
            </a:r>
            <a:r>
              <a:rPr lang="en-US" altLang="en-US" sz="1500" dirty="0" err="1"/>
              <a:t>sự</a:t>
            </a:r>
            <a:r>
              <a:rPr lang="en-US" altLang="en-US" sz="1500" dirty="0"/>
              <a:t> </a:t>
            </a:r>
            <a:r>
              <a:rPr lang="en-US" altLang="en-US" sz="1500" dirty="0" err="1"/>
              <a:t>thay</a:t>
            </a:r>
            <a:r>
              <a:rPr lang="en-US" altLang="en-US" sz="1500" dirty="0"/>
              <a:t> </a:t>
            </a:r>
            <a:r>
              <a:rPr lang="en-US" altLang="en-US" sz="1500" dirty="0" err="1"/>
              <a:t>đổi</a:t>
            </a:r>
            <a:r>
              <a:rPr lang="en-US" altLang="en-US" sz="1500" dirty="0"/>
              <a:t> </a:t>
            </a:r>
            <a:r>
              <a:rPr lang="en-US" altLang="en-US" sz="1500" dirty="0" err="1"/>
              <a:t>trạng</a:t>
            </a:r>
            <a:r>
              <a:rPr lang="en-US" altLang="en-US" sz="1500" dirty="0"/>
              <a:t> </a:t>
            </a:r>
            <a:r>
              <a:rPr lang="en-US" altLang="en-US" sz="1500" dirty="0" err="1"/>
              <a:t>thái</a:t>
            </a:r>
            <a:r>
              <a:rPr lang="en-US" altLang="en-US" sz="1500" dirty="0"/>
              <a:t> </a:t>
            </a:r>
            <a:r>
              <a:rPr lang="en-US" altLang="en-US" sz="1500" dirty="0" err="1"/>
              <a:t>được</a:t>
            </a:r>
            <a:r>
              <a:rPr lang="en-US" altLang="en-US" sz="1500" dirty="0"/>
              <a:t> </a:t>
            </a:r>
            <a:r>
              <a:rPr lang="en-US" altLang="en-US" sz="1500" dirty="0" err="1"/>
              <a:t>thực</a:t>
            </a:r>
            <a:r>
              <a:rPr lang="en-US" altLang="en-US" sz="1500" dirty="0"/>
              <a:t> </a:t>
            </a:r>
            <a:r>
              <a:rPr lang="en-US" altLang="en-US" sz="1500" dirty="0" err="1"/>
              <a:t>hiện</a:t>
            </a:r>
            <a:r>
              <a:rPr lang="en-US" altLang="en-US" sz="1500" dirty="0"/>
              <a:t> </a:t>
            </a:r>
            <a:r>
              <a:rPr lang="en-US" altLang="en-US" sz="1500" dirty="0" err="1"/>
              <a:t>thành</a:t>
            </a:r>
            <a:r>
              <a:rPr lang="en-US" altLang="en-US" sz="1500" dirty="0"/>
              <a:t> </a:t>
            </a:r>
            <a:r>
              <a:rPr lang="en-US" altLang="en-US" sz="1500" dirty="0" err="1"/>
              <a:t>công</a:t>
            </a:r>
            <a:r>
              <a:rPr lang="en-US" altLang="en-US" sz="1500" dirty="0"/>
              <a:t> (</a:t>
            </a:r>
            <a:r>
              <a:rPr lang="en-US" altLang="en-US" sz="1500" dirty="0" err="1"/>
              <a:t>phát</a:t>
            </a:r>
            <a:r>
              <a:rPr lang="en-US" altLang="en-US" sz="1500" dirty="0"/>
              <a:t> </a:t>
            </a:r>
            <a:r>
              <a:rPr lang="en-US" altLang="en-US" sz="1500" dirty="0" err="1"/>
              <a:t>hiện</a:t>
            </a:r>
            <a:r>
              <a:rPr lang="en-US" altLang="en-US" sz="1500" dirty="0"/>
              <a:t> Pass) </a:t>
            </a:r>
            <a:r>
              <a:rPr lang="en-US" altLang="en-US" sz="1500" dirty="0" err="1"/>
              <a:t>hoặc</a:t>
            </a:r>
            <a:r>
              <a:rPr lang="en-US" altLang="en-US" sz="1500" dirty="0"/>
              <a:t> </a:t>
            </a:r>
            <a:r>
              <a:rPr lang="en-US" altLang="en-US" sz="1500" dirty="0" err="1"/>
              <a:t>thời</a:t>
            </a:r>
            <a:r>
              <a:rPr lang="en-US" altLang="en-US" sz="1500" dirty="0"/>
              <a:t> </a:t>
            </a:r>
            <a:r>
              <a:rPr lang="en-US" altLang="en-US" sz="1500" dirty="0" err="1"/>
              <a:t>gian</a:t>
            </a:r>
            <a:r>
              <a:rPr lang="en-US" altLang="en-US" sz="1500" dirty="0"/>
              <a:t> </a:t>
            </a:r>
            <a:r>
              <a:rPr lang="en-US" altLang="en-US" sz="1500" dirty="0" err="1"/>
              <a:t>đã</a:t>
            </a:r>
            <a:r>
              <a:rPr lang="en-US" altLang="en-US" sz="1500" dirty="0"/>
              <a:t> </a:t>
            </a:r>
            <a:r>
              <a:rPr lang="en-US" altLang="en-US" sz="1500" dirty="0" err="1"/>
              <a:t>cấu</a:t>
            </a:r>
            <a:r>
              <a:rPr lang="en-US" altLang="en-US" sz="1500" dirty="0"/>
              <a:t> </a:t>
            </a:r>
            <a:r>
              <a:rPr lang="en-US" altLang="en-US" sz="1500" dirty="0" err="1"/>
              <a:t>hình</a:t>
            </a:r>
            <a:r>
              <a:rPr lang="en-US" altLang="en-US" sz="1500" dirty="0"/>
              <a:t> (</a:t>
            </a:r>
            <a:r>
              <a:rPr lang="en-US" altLang="en-US" sz="1500" dirty="0" err="1"/>
              <a:t>xem</a:t>
            </a:r>
            <a:r>
              <a:rPr lang="en-US" altLang="en-US" sz="1500" dirty="0"/>
              <a:t> </a:t>
            </a:r>
            <a:r>
              <a:rPr lang="en-US" altLang="en-US" sz="1500" dirty="0" err="1"/>
              <a:t>LinTimeoutDuration</a:t>
            </a:r>
            <a:r>
              <a:rPr lang="en-US" altLang="en-US" sz="1500" dirty="0"/>
              <a:t>) </a:t>
            </a:r>
            <a:r>
              <a:rPr lang="en-US" altLang="en-US" sz="1500" dirty="0" err="1"/>
              <a:t>đã</a:t>
            </a:r>
            <a:r>
              <a:rPr lang="en-US" altLang="en-US" sz="1500" dirty="0"/>
              <a:t> </a:t>
            </a:r>
            <a:r>
              <a:rPr lang="en-US" altLang="en-US" sz="1500" dirty="0" err="1"/>
              <a:t>trôi</a:t>
            </a:r>
            <a:r>
              <a:rPr lang="en-US" altLang="en-US" sz="1500" dirty="0"/>
              <a:t> qua (</a:t>
            </a:r>
            <a:r>
              <a:rPr lang="en-US" altLang="en-US" sz="1500" dirty="0" err="1"/>
              <a:t>phát</a:t>
            </a:r>
            <a:r>
              <a:rPr lang="en-US" altLang="en-US" sz="1500" dirty="0"/>
              <a:t> </a:t>
            </a:r>
            <a:r>
              <a:rPr lang="en-US" altLang="en-US" sz="1500" dirty="0" err="1"/>
              <a:t>hiện</a:t>
            </a:r>
            <a:r>
              <a:rPr lang="en-US" altLang="en-US" sz="1500" dirty="0"/>
              <a:t> Fail).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Thời</a:t>
            </a:r>
            <a:r>
              <a:rPr lang="en-US" altLang="en-US" sz="1500" dirty="0"/>
              <a:t> </a:t>
            </a:r>
            <a:r>
              <a:rPr lang="en-US" altLang="en-US" sz="1500" dirty="0" err="1"/>
              <a:t>gian</a:t>
            </a:r>
            <a:r>
              <a:rPr lang="en-US" altLang="en-US" sz="1500" dirty="0"/>
              <a:t> </a:t>
            </a:r>
            <a:r>
              <a:rPr lang="en-US" altLang="en-US" sz="1500" dirty="0" err="1"/>
              <a:t>yêu</a:t>
            </a:r>
            <a:r>
              <a:rPr lang="en-US" altLang="en-US" sz="1500" dirty="0"/>
              <a:t> </a:t>
            </a:r>
            <a:r>
              <a:rPr lang="en-US" altLang="en-US" sz="1500" dirty="0" err="1"/>
              <a:t>cầu</a:t>
            </a:r>
            <a:r>
              <a:rPr lang="en-US" altLang="en-US" sz="1500" dirty="0"/>
              <a:t>: 1 </a:t>
            </a:r>
            <a:r>
              <a:rPr lang="en-US" altLang="en-US" sz="1500" dirty="0" err="1"/>
              <a:t>giây</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Tần</a:t>
            </a:r>
            <a:r>
              <a:rPr lang="en-US" altLang="en-US" sz="1500" dirty="0"/>
              <a:t> </a:t>
            </a:r>
            <a:r>
              <a:rPr lang="en-US" altLang="en-US" sz="1500" dirty="0" err="1"/>
              <a:t>suất</a:t>
            </a:r>
            <a:r>
              <a:rPr lang="en-US" altLang="en-US" sz="1500" dirty="0"/>
              <a:t> </a:t>
            </a:r>
            <a:r>
              <a:rPr lang="en-US" altLang="en-US" sz="1500" dirty="0" err="1"/>
              <a:t>giám</a:t>
            </a:r>
            <a:r>
              <a:rPr lang="en-US" altLang="en-US" sz="1500" dirty="0"/>
              <a:t> </a:t>
            </a:r>
            <a:r>
              <a:rPr lang="en-US" altLang="en-US" sz="1500" dirty="0" err="1"/>
              <a:t>sát</a:t>
            </a:r>
            <a:r>
              <a:rPr lang="en-US" altLang="en-US" sz="1500" dirty="0"/>
              <a:t>: </a:t>
            </a:r>
            <a:r>
              <a:rPr lang="en-US" altLang="en-US" sz="1500" dirty="0" err="1"/>
              <a:t>một</a:t>
            </a:r>
            <a:r>
              <a:rPr lang="en-US" altLang="en-US" sz="1500" dirty="0"/>
              <a:t> </a:t>
            </a:r>
            <a:r>
              <a:rPr lang="en-US" altLang="en-US" sz="1500" dirty="0" err="1"/>
              <a:t>lần</a:t>
            </a:r>
            <a:r>
              <a:rPr lang="en-US" altLang="en-US" sz="1500" dirty="0"/>
              <a:t> </a:t>
            </a:r>
            <a:r>
              <a:rPr lang="en-US" altLang="en-US" sz="1500" dirty="0" err="1"/>
              <a:t>trong</a:t>
            </a:r>
            <a:r>
              <a:rPr lang="en-US" altLang="en-US" sz="1500" dirty="0"/>
              <a:t> </a:t>
            </a:r>
            <a:r>
              <a:rPr lang="en-US" altLang="en-US" sz="1500" dirty="0" err="1"/>
              <a:t>mỗi</a:t>
            </a:r>
            <a:r>
              <a:rPr lang="en-US" altLang="en-US" sz="1500" dirty="0"/>
              <a:t> </a:t>
            </a:r>
            <a:r>
              <a:rPr lang="en-US" altLang="en-US" sz="1500" dirty="0" err="1"/>
              <a:t>lần</a:t>
            </a:r>
            <a:r>
              <a:rPr lang="en-US" altLang="en-US" sz="1500" dirty="0"/>
              <a:t> </a:t>
            </a:r>
            <a:r>
              <a:rPr lang="en-US" altLang="en-US" sz="1500" dirty="0" err="1"/>
              <a:t>truy</a:t>
            </a:r>
            <a:r>
              <a:rPr lang="en-US" altLang="en-US" sz="1500" dirty="0"/>
              <a:t> </a:t>
            </a:r>
            <a:r>
              <a:rPr lang="en-US" altLang="en-US" sz="1500" dirty="0" err="1"/>
              <a:t>cập</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Ánh</a:t>
            </a:r>
            <a:r>
              <a:rPr lang="en-US" altLang="en-US" sz="1500" dirty="0"/>
              <a:t> </a:t>
            </a:r>
            <a:r>
              <a:rPr lang="en-US" altLang="en-US" sz="1500" dirty="0" err="1"/>
              <a:t>sáng</a:t>
            </a:r>
            <a:r>
              <a:rPr lang="en-US" altLang="en-US" sz="1500" dirty="0"/>
              <a:t> MIL: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Tóm</a:t>
            </a:r>
            <a:r>
              <a:rPr lang="en-US" altLang="en-US" sz="1500" dirty="0"/>
              <a:t> </a:t>
            </a:r>
            <a:r>
              <a:rPr lang="en-US" altLang="en-US" sz="1500" dirty="0" err="1"/>
              <a:t>tắt</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err="1"/>
              <a:t>Lỗi</a:t>
            </a:r>
            <a:r>
              <a:rPr lang="en-US" altLang="en-US" sz="1500" dirty="0"/>
              <a:t> LIN_E_TIMEOUT </a:t>
            </a:r>
            <a:r>
              <a:rPr lang="en-US" altLang="en-US" sz="1500" dirty="0" err="1"/>
              <a:t>giúp</a:t>
            </a:r>
            <a:r>
              <a:rPr lang="en-US" altLang="en-US" sz="1500" dirty="0"/>
              <a:t> </a:t>
            </a:r>
            <a:r>
              <a:rPr lang="en-US" altLang="en-US" sz="1500" dirty="0" err="1"/>
              <a:t>phát</a:t>
            </a:r>
            <a:r>
              <a:rPr lang="en-US" altLang="en-US" sz="1500" dirty="0"/>
              <a:t> </a:t>
            </a:r>
            <a:r>
              <a:rPr lang="en-US" altLang="en-US" sz="1500" dirty="0" err="1"/>
              <a:t>hiện</a:t>
            </a:r>
            <a:r>
              <a:rPr lang="en-US" altLang="en-US" sz="1500" dirty="0"/>
              <a:t> </a:t>
            </a:r>
            <a:r>
              <a:rPr lang="en-US" altLang="en-US" sz="1500" dirty="0" err="1"/>
              <a:t>tình</a:t>
            </a:r>
            <a:r>
              <a:rPr lang="en-US" altLang="en-US" sz="1500" dirty="0"/>
              <a:t> </a:t>
            </a:r>
            <a:r>
              <a:rPr lang="en-US" altLang="en-US" sz="1500" dirty="0" err="1"/>
              <a:t>trạng</a:t>
            </a:r>
            <a:r>
              <a:rPr lang="en-US" altLang="en-US" sz="1500" dirty="0"/>
              <a:t> </a:t>
            </a:r>
            <a:r>
              <a:rPr lang="en-US" altLang="en-US" sz="1500" dirty="0" err="1"/>
              <a:t>không</a:t>
            </a:r>
            <a:r>
              <a:rPr lang="en-US" altLang="en-US" sz="1500" dirty="0"/>
              <a:t> </a:t>
            </a:r>
            <a:r>
              <a:rPr lang="en-US" altLang="en-US" sz="1500" dirty="0" err="1"/>
              <a:t>bình</a:t>
            </a:r>
            <a:r>
              <a:rPr lang="en-US" altLang="en-US" sz="1500" dirty="0"/>
              <a:t> </a:t>
            </a:r>
            <a:r>
              <a:rPr lang="en-US" altLang="en-US" sz="1500" dirty="0" err="1"/>
              <a:t>thường</a:t>
            </a:r>
            <a:r>
              <a:rPr lang="en-US" altLang="en-US" sz="1500" dirty="0"/>
              <a:t> </a:t>
            </a:r>
            <a:r>
              <a:rPr lang="en-US" altLang="en-US" sz="1500" dirty="0" err="1"/>
              <a:t>trong</a:t>
            </a:r>
            <a:r>
              <a:rPr lang="en-US" altLang="en-US" sz="1500" dirty="0"/>
              <a:t> </a:t>
            </a:r>
            <a:r>
              <a:rPr lang="en-US" altLang="en-US" sz="1500" dirty="0" err="1"/>
              <a:t>hoạt</a:t>
            </a:r>
            <a:r>
              <a:rPr lang="en-US" altLang="en-US" sz="1500" dirty="0"/>
              <a:t> </a:t>
            </a:r>
            <a:r>
              <a:rPr lang="en-US" altLang="en-US" sz="1500" dirty="0" err="1"/>
              <a:t>động</a:t>
            </a:r>
            <a:r>
              <a:rPr lang="en-US" altLang="en-US" sz="1500" dirty="0"/>
              <a:t> </a:t>
            </a:r>
            <a:r>
              <a:rPr lang="en-US" altLang="en-US" sz="1500" dirty="0" err="1"/>
              <a:t>của</a:t>
            </a:r>
            <a:r>
              <a:rPr lang="en-US" altLang="en-US" sz="1500" dirty="0"/>
              <a:t> </a:t>
            </a:r>
            <a:r>
              <a:rPr lang="en-US" altLang="en-US" sz="1500" dirty="0" err="1"/>
              <a:t>phần</a:t>
            </a:r>
            <a:r>
              <a:rPr lang="en-US" altLang="en-US" sz="1500" dirty="0"/>
              <a:t> </a:t>
            </a:r>
            <a:r>
              <a:rPr lang="en-US" altLang="en-US" sz="1500" dirty="0" err="1"/>
              <a:t>cứng</a:t>
            </a:r>
            <a:r>
              <a:rPr lang="en-US" altLang="en-US" sz="1500" dirty="0"/>
              <a:t> LIN </a:t>
            </a:r>
            <a:r>
              <a:rPr lang="en-US" altLang="en-US" sz="1500" dirty="0" err="1"/>
              <a:t>khi</a:t>
            </a:r>
            <a:r>
              <a:rPr lang="en-US" altLang="en-US" sz="1500" dirty="0"/>
              <a:t> </a:t>
            </a:r>
            <a:r>
              <a:rPr lang="en-US" altLang="en-US" sz="1500" dirty="0" err="1"/>
              <a:t>không</a:t>
            </a:r>
            <a:r>
              <a:rPr lang="en-US" altLang="en-US" sz="1500" dirty="0"/>
              <a:t> </a:t>
            </a:r>
            <a:r>
              <a:rPr lang="en-US" altLang="en-US" sz="1500" dirty="0" err="1"/>
              <a:t>có</a:t>
            </a:r>
            <a:r>
              <a:rPr lang="en-US" altLang="en-US" sz="1500" dirty="0"/>
              <a:t> </a:t>
            </a:r>
            <a:r>
              <a:rPr lang="en-US" altLang="en-US" sz="1500" dirty="0" err="1"/>
              <a:t>phản</a:t>
            </a:r>
            <a:r>
              <a:rPr lang="en-US" altLang="en-US" sz="1500" dirty="0"/>
              <a:t> </a:t>
            </a:r>
            <a:r>
              <a:rPr lang="en-US" altLang="en-US" sz="1500" dirty="0" err="1"/>
              <a:t>hồi</a:t>
            </a:r>
            <a:r>
              <a:rPr lang="en-US" altLang="en-US" sz="1500" dirty="0"/>
              <a:t> </a:t>
            </a:r>
            <a:r>
              <a:rPr lang="en-US" altLang="en-US" sz="1500" dirty="0" err="1"/>
              <a:t>đúng</a:t>
            </a:r>
            <a:r>
              <a:rPr lang="en-US" altLang="en-US" sz="1500" dirty="0"/>
              <a:t> </a:t>
            </a:r>
            <a:r>
              <a:rPr lang="en-US" altLang="en-US" sz="1500" dirty="0" err="1"/>
              <a:t>hạn</a:t>
            </a:r>
            <a:r>
              <a:rPr lang="en-US" altLang="en-US" sz="1500" dirty="0"/>
              <a:t> </a:t>
            </a:r>
            <a:r>
              <a:rPr lang="en-US" altLang="en-US" sz="1500" dirty="0" err="1"/>
              <a:t>từ</a:t>
            </a:r>
            <a:r>
              <a:rPr lang="en-US" altLang="en-US" sz="1500" dirty="0"/>
              <a:t> </a:t>
            </a:r>
            <a:r>
              <a:rPr lang="en-US" altLang="en-US" sz="1500" dirty="0" err="1"/>
              <a:t>các</a:t>
            </a:r>
            <a:r>
              <a:rPr lang="en-US" altLang="en-US" sz="1500" dirty="0"/>
              <a:t> </a:t>
            </a:r>
            <a:r>
              <a:rPr lang="en-US" altLang="en-US" sz="1500" dirty="0" err="1"/>
              <a:t>thanh</a:t>
            </a:r>
            <a:r>
              <a:rPr lang="en-US" altLang="en-US" sz="1500" dirty="0"/>
              <a:t> </a:t>
            </a:r>
            <a:r>
              <a:rPr lang="en-US" altLang="en-US" sz="1500" dirty="0" err="1"/>
              <a:t>ghi</a:t>
            </a:r>
            <a:r>
              <a:rPr lang="en-US" altLang="en-US" sz="1500" dirty="0"/>
              <a:t> </a:t>
            </a:r>
            <a:r>
              <a:rPr lang="en-US" altLang="en-US" sz="1500" dirty="0" err="1"/>
              <a:t>điều</a:t>
            </a:r>
            <a:r>
              <a:rPr lang="en-US" altLang="en-US" sz="1500" dirty="0"/>
              <a:t> </a:t>
            </a:r>
            <a:r>
              <a:rPr lang="en-US" altLang="en-US" sz="1500" dirty="0" err="1"/>
              <a:t>khiển</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rất</a:t>
            </a:r>
            <a:r>
              <a:rPr lang="en-US" altLang="en-US" sz="1500" dirty="0"/>
              <a:t> </a:t>
            </a:r>
            <a:r>
              <a:rPr lang="en-US" altLang="en-US" sz="1500" dirty="0" err="1"/>
              <a:t>quan</a:t>
            </a:r>
            <a:r>
              <a:rPr lang="en-US" altLang="en-US" sz="1500" dirty="0"/>
              <a:t> </a:t>
            </a:r>
            <a:r>
              <a:rPr lang="en-US" altLang="en-US" sz="1500" dirty="0" err="1"/>
              <a:t>trọng</a:t>
            </a:r>
            <a:r>
              <a:rPr lang="en-US" altLang="en-US" sz="1500" dirty="0"/>
              <a:t> </a:t>
            </a:r>
            <a:r>
              <a:rPr lang="en-US" altLang="en-US" sz="1500" dirty="0" err="1"/>
              <a:t>để</a:t>
            </a:r>
            <a:r>
              <a:rPr lang="en-US" altLang="en-US" sz="1500" dirty="0"/>
              <a:t> </a:t>
            </a:r>
            <a:r>
              <a:rPr lang="en-US" altLang="en-US" sz="1500" dirty="0" err="1"/>
              <a:t>duy</a:t>
            </a:r>
            <a:r>
              <a:rPr lang="en-US" altLang="en-US" sz="1500" dirty="0"/>
              <a:t> </a:t>
            </a:r>
            <a:r>
              <a:rPr lang="en-US" altLang="en-US" sz="1500" dirty="0" err="1"/>
              <a:t>trì</a:t>
            </a:r>
            <a:r>
              <a:rPr lang="en-US" altLang="en-US" sz="1500" dirty="0"/>
              <a:t> </a:t>
            </a:r>
            <a:r>
              <a:rPr lang="en-US" altLang="en-US" sz="1500" dirty="0" err="1"/>
              <a:t>sự</a:t>
            </a:r>
            <a:r>
              <a:rPr lang="en-US" altLang="en-US" sz="1500" dirty="0"/>
              <a:t> </a:t>
            </a:r>
            <a:r>
              <a:rPr lang="en-US" altLang="en-US" sz="1500" dirty="0" err="1"/>
              <a:t>ổn</a:t>
            </a:r>
            <a:r>
              <a:rPr lang="en-US" altLang="en-US" sz="1500" dirty="0"/>
              <a:t> </a:t>
            </a:r>
            <a:r>
              <a:rPr lang="en-US" altLang="en-US" sz="1500" dirty="0" err="1"/>
              <a:t>định</a:t>
            </a:r>
            <a:r>
              <a:rPr lang="en-US" altLang="en-US" sz="1500" dirty="0"/>
              <a:t> </a:t>
            </a:r>
            <a:r>
              <a:rPr lang="en-US" altLang="en-US" sz="1500" dirty="0" err="1"/>
              <a:t>và</a:t>
            </a:r>
            <a:r>
              <a:rPr lang="en-US" altLang="en-US" sz="1500" dirty="0"/>
              <a:t> </a:t>
            </a:r>
            <a:r>
              <a:rPr lang="en-US" altLang="en-US" sz="1500" dirty="0" err="1"/>
              <a:t>đáng</a:t>
            </a:r>
            <a:r>
              <a:rPr lang="en-US" altLang="en-US" sz="1500" dirty="0"/>
              <a:t> tin </a:t>
            </a:r>
            <a:r>
              <a:rPr lang="en-US" altLang="en-US" sz="1500" dirty="0" err="1"/>
              <a:t>cậy</a:t>
            </a:r>
            <a:r>
              <a:rPr lang="en-US" altLang="en-US" sz="1500" dirty="0"/>
              <a:t> </a:t>
            </a:r>
            <a:r>
              <a:rPr lang="en-US" altLang="en-US" sz="1500" dirty="0" err="1"/>
              <a:t>của</a:t>
            </a:r>
            <a:r>
              <a:rPr lang="en-US" altLang="en-US" sz="1500" dirty="0"/>
              <a:t> </a:t>
            </a:r>
            <a:r>
              <a:rPr lang="en-US" altLang="en-US" sz="1500" dirty="0" err="1"/>
              <a:t>hệ</a:t>
            </a:r>
            <a:r>
              <a:rPr lang="en-US" altLang="en-US" sz="1500" dirty="0"/>
              <a:t> </a:t>
            </a:r>
            <a:r>
              <a:rPr lang="en-US" altLang="en-US" sz="1500" dirty="0" err="1"/>
              <a:t>thống</a:t>
            </a:r>
            <a:r>
              <a:rPr lang="en-US" altLang="en-US" sz="1500" dirty="0"/>
              <a:t> </a:t>
            </a:r>
            <a:r>
              <a:rPr lang="en-US" altLang="en-US" sz="1500" dirty="0" err="1"/>
              <a:t>trong</a:t>
            </a:r>
            <a:r>
              <a:rPr lang="en-US" altLang="en-US" sz="1500" dirty="0"/>
              <a:t> </a:t>
            </a:r>
            <a:r>
              <a:rPr lang="en-US" altLang="en-US" sz="1500" dirty="0" err="1"/>
              <a:t>các</a:t>
            </a:r>
            <a:r>
              <a:rPr lang="en-US" altLang="en-US" sz="1500" dirty="0"/>
              <a:t> </a:t>
            </a:r>
            <a:r>
              <a:rPr lang="en-US" altLang="en-US" sz="1500" dirty="0" err="1"/>
              <a:t>ứng</a:t>
            </a:r>
            <a:r>
              <a:rPr lang="en-US" altLang="en-US" sz="1500" dirty="0"/>
              <a:t> </a:t>
            </a:r>
            <a:r>
              <a:rPr lang="en-US" altLang="en-US" sz="1500" dirty="0" err="1"/>
              <a:t>dụng</a:t>
            </a:r>
            <a:r>
              <a:rPr lang="en-US" altLang="en-US" sz="1500" dirty="0"/>
              <a:t> </a:t>
            </a:r>
            <a:r>
              <a:rPr lang="en-US" altLang="en-US" sz="1500" dirty="0" err="1"/>
              <a:t>liên</a:t>
            </a:r>
            <a:r>
              <a:rPr lang="en-US" altLang="en-US" sz="1500" dirty="0"/>
              <a:t> </a:t>
            </a:r>
            <a:r>
              <a:rPr lang="en-US" altLang="en-US" sz="1500" dirty="0" err="1"/>
              <a:t>quan</a:t>
            </a:r>
            <a:r>
              <a:rPr lang="en-US" altLang="en-US" sz="1500" dirty="0"/>
              <a:t> </a:t>
            </a:r>
            <a:r>
              <a:rPr lang="en-US" altLang="en-US" sz="1500" dirty="0" err="1"/>
              <a:t>đến</a:t>
            </a:r>
            <a:r>
              <a:rPr lang="en-US" altLang="en-US" sz="1500" dirty="0"/>
              <a:t> </a:t>
            </a:r>
            <a:r>
              <a:rPr lang="en-US" altLang="en-US" sz="1500" dirty="0" err="1"/>
              <a:t>mạng</a:t>
            </a:r>
            <a:r>
              <a:rPr lang="en-US" altLang="en-US" sz="1500" dirty="0"/>
              <a:t> LIN.</a:t>
            </a:r>
          </a:p>
        </p:txBody>
      </p:sp>
    </p:spTree>
    <p:extLst>
      <p:ext uri="{BB962C8B-B14F-4D97-AF65-F5344CB8AC3E}">
        <p14:creationId xmlns:p14="http://schemas.microsoft.com/office/powerpoint/2010/main" val="3083334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DA3B26-B867-E270-52C0-7E660A3B3A39}"/>
              </a:ext>
            </a:extLst>
          </p:cNvPr>
          <p:cNvSpPr txBox="1"/>
          <p:nvPr/>
        </p:nvSpPr>
        <p:spPr>
          <a:xfrm>
            <a:off x="1493520" y="1393805"/>
            <a:ext cx="8580120" cy="3754874"/>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7.7 Error detection</a:t>
            </a:r>
          </a:p>
          <a:p>
            <a:r>
              <a:rPr lang="en-US" sz="1800" b="1" i="0" dirty="0">
                <a:solidFill>
                  <a:srgbClr val="000000"/>
                </a:solidFill>
                <a:effectLst/>
                <a:latin typeface="Arial" panose="020B0604020202020204" pitchFamily="34" charset="0"/>
              </a:rPr>
              <a:t>[SWS_Lin_00097]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a change to the LIN hardware control registers results in the need to wait for a status change, this shall be protected by a configurable time out mechanism (</a:t>
            </a:r>
            <a:r>
              <a:rPr lang="en-US" sz="1800" b="0" i="0" dirty="0" err="1">
                <a:solidFill>
                  <a:srgbClr val="000000"/>
                </a:solidFill>
                <a:effectLst/>
                <a:latin typeface="Arial" panose="020B0604020202020204" pitchFamily="34" charset="0"/>
              </a:rPr>
              <a:t>LinTimeoutDuration</a:t>
            </a:r>
            <a:r>
              <a:rPr lang="en-US" sz="1800" b="0" i="0" dirty="0">
                <a:solidFill>
                  <a:srgbClr val="000000"/>
                </a:solidFill>
                <a:effectLst/>
                <a:latin typeface="Arial" panose="020B0604020202020204" pitchFamily="34" charset="0"/>
              </a:rPr>
              <a:t>). If such a time out is detected the LIN_E_TIMEOUT error shall be raised to the </a:t>
            </a:r>
            <a:r>
              <a:rPr lang="en-US" sz="1800" b="0" i="0" dirty="0">
                <a:solidFill>
                  <a:srgbClr val="0000FF"/>
                </a:solidFill>
                <a:effectLst/>
                <a:latin typeface="Arial" panose="020B0604020202020204" pitchFamily="34" charset="0"/>
              </a:rPr>
              <a:t>DET </a:t>
            </a:r>
            <a:r>
              <a:rPr lang="en-US" sz="1800" b="0" i="0" dirty="0">
                <a:solidFill>
                  <a:srgbClr val="000000"/>
                </a:solidFill>
                <a:effectLst/>
                <a:latin typeface="Arial" panose="020B0604020202020204" pitchFamily="34" charset="0"/>
              </a:rPr>
              <a:t>or </a:t>
            </a:r>
            <a:r>
              <a:rPr lang="en-US" sz="1800" b="0" i="0" dirty="0">
                <a:solidFill>
                  <a:srgbClr val="0000FF"/>
                </a:solidFill>
                <a:effectLst/>
                <a:latin typeface="Arial" panose="020B0604020202020204" pitchFamily="34" charset="0"/>
              </a:rPr>
              <a:t>DEM</a:t>
            </a:r>
            <a:r>
              <a:rPr lang="en-US" sz="1800" b="0" i="0" dirty="0">
                <a:solidFill>
                  <a:srgbClr val="000000"/>
                </a:solidFill>
                <a:effectLst/>
                <a:latin typeface="Arial" panose="020B0604020202020204" pitchFamily="34" charset="0"/>
              </a:rPr>
              <a:t>. This situation should only arise in the event of a LIN hardware unit fault, and should be communicated to the rest of the system.</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0" i="0" dirty="0">
                <a:solidFill>
                  <a:srgbClr val="000000"/>
                </a:solidFill>
                <a:effectLst/>
                <a:latin typeface="Arial" panose="020B0604020202020204" pitchFamily="34" charset="0"/>
              </a:rPr>
              <a:t>A LIN_E_TIMEOUT will affect the complete LIN stack in a way that the LIN driver must be re-initialized or the LIN functionality must be switched off.</a:t>
            </a:r>
          </a:p>
          <a:p>
            <a:r>
              <a:rPr lang="en-US" sz="2000" b="1" i="0" dirty="0">
                <a:solidFill>
                  <a:srgbClr val="000000"/>
                </a:solidFill>
                <a:effectLst/>
                <a:latin typeface="Arial" panose="020B0604020202020204" pitchFamily="34" charset="0"/>
              </a:rPr>
              <a:t>7.8 Error notification</a:t>
            </a:r>
          </a:p>
          <a:p>
            <a:r>
              <a:rPr lang="en-US" sz="1800" b="1" i="0" dirty="0">
                <a:solidFill>
                  <a:srgbClr val="000000"/>
                </a:solidFill>
                <a:effectLst/>
                <a:latin typeface="Arial" panose="020B0604020202020204" pitchFamily="34" charset="0"/>
              </a:rPr>
              <a:t>[SWS_Lin_00058]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only production error that can be reported by the LIN driver is the LIN_E_TIMEOUT error.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33872924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EFA8F9-5242-04BF-8284-744B22FFA375}"/>
              </a:ext>
            </a:extLst>
          </p:cNvPr>
          <p:cNvSpPr>
            <a:spLocks noChangeArrowheads="1"/>
          </p:cNvSpPr>
          <p:nvPr/>
        </p:nvSpPr>
        <p:spPr bwMode="auto">
          <a:xfrm>
            <a:off x="594360" y="1420758"/>
            <a:ext cx="1100328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7.7 </a:t>
            </a:r>
            <a:r>
              <a:rPr kumimoji="0" lang="en-US" altLang="en-US" sz="1500" b="1" i="0" u="none" strike="noStrike" cap="none" normalizeH="0" baseline="0" dirty="0" err="1">
                <a:ln>
                  <a:noFill/>
                </a:ln>
                <a:solidFill>
                  <a:schemeClr val="tx1"/>
                </a:solidFill>
                <a:effectLst/>
                <a:latin typeface="Arial" panose="020B0604020202020204" pitchFamily="34" charset="0"/>
              </a:rPr>
              <a:t>Phát</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hiện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lỗi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Khi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dẫn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chờ</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đổi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trạng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chế</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chờ</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LinTimeoutDuration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thời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chờ</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vượt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đổi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LIN_E_TIMEOUT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như</a:t>
            </a:r>
            <a:r>
              <a:rPr kumimoji="0" lang="en-US" altLang="en-US" sz="1500" b="0" i="0" u="none" strike="noStrike" cap="none" normalizeH="0" baseline="0" dirty="0">
                <a:ln>
                  <a:noFill/>
                </a:ln>
                <a:solidFill>
                  <a:schemeClr val="tx1"/>
                </a:solidFill>
                <a:effectLst/>
              </a:rPr>
              <a:t> DET (Diagnostic Event Manager)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DEM (Diagnostic Event Manager).</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Ý </a:t>
            </a:r>
            <a:r>
              <a:rPr kumimoji="0" lang="en-US" altLang="en-US" sz="1500" b="1" i="0" u="none" strike="noStrike" cap="none" normalizeH="0" baseline="0" dirty="0" err="1">
                <a:ln>
                  <a:noFill/>
                </a:ln>
                <a:solidFill>
                  <a:schemeClr val="tx1"/>
                </a:solidFill>
                <a:effectLst/>
                <a:latin typeface="Arial" panose="020B0604020202020204" pitchFamily="34" charset="0"/>
              </a:rPr>
              <a:t>nghĩa</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treo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hoặc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Thay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hiện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thích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Tình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huống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xảy</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ra</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Tình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huống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Việc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trọng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vì</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biết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rằng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vấn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đề</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Tác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động</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Khi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LIN_E_TIMEOUT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stack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ảnh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hưởng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tắt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ổn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7.8 Thông </a:t>
            </a:r>
            <a:r>
              <a:rPr kumimoji="0" lang="en-US" altLang="en-US" sz="1500" b="1" i="0" u="none" strike="noStrike" cap="none" normalizeH="0" baseline="0" dirty="0" err="1">
                <a:ln>
                  <a:noFill/>
                </a:ln>
                <a:solidFill>
                  <a:schemeClr val="tx1"/>
                </a:solidFill>
                <a:effectLst/>
                <a:latin typeface="Arial" panose="020B0604020202020204" pitchFamily="34" charset="0"/>
              </a:rPr>
              <a:t>báo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lỗi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Yêu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cầu</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duy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Unicode MS"/>
              </a:rPr>
              <a:t>LIN_E_TIMEOUT</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Ý </a:t>
            </a:r>
            <a:r>
              <a:rPr kumimoji="0" lang="en-US" altLang="en-US" sz="1500" b="1" i="0" u="none" strike="noStrike" cap="none" normalizeH="0" baseline="0" dirty="0" err="1">
                <a:ln>
                  <a:noFill/>
                </a:ln>
                <a:solidFill>
                  <a:schemeClr val="tx1"/>
                </a:solidFill>
                <a:effectLst/>
                <a:latin typeface="Arial" panose="020B0604020202020204" pitchFamily="34" charset="0"/>
              </a:rPr>
              <a:t>nghĩa</a:t>
            </a:r>
            <a:r>
              <a:rPr kumimoji="0" lang="en-US" altLang="en-US" sz="1500" b="1" i="0" u="none" strike="noStrike" cap="none" normalizeH="0" baseline="0" dirty="0">
                <a:ln>
                  <a:noFill/>
                </a:ln>
                <a:solidFill>
                  <a:schemeClr val="tx1"/>
                </a:solidFill>
                <a:effectLst/>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Điều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môi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trường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nếu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sự</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xảy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thống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duy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nhất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driver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thời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gian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chờ</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lỗi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ở </a:t>
            </a:r>
            <a:r>
              <a:rPr kumimoji="0" lang="en-US" altLang="en-US" sz="1500" b="0" i="0" u="none" strike="noStrike" cap="none" normalizeH="0" baseline="0" dirty="0" err="1">
                <a:ln>
                  <a:noFill/>
                </a:ln>
                <a:solidFill>
                  <a:schemeClr val="tx1"/>
                </a:solidFill>
                <a:effectLst/>
                <a:latin typeface="Arial" panose="020B0604020202020204" pitchFamily="34" charset="0"/>
              </a:rPr>
              <a:t>giai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đoạn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phát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triển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xuất</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422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B9BAA0-71DF-E9A1-E93F-4E2A98747D65}"/>
              </a:ext>
            </a:extLst>
          </p:cNvPr>
          <p:cNvGraphicFramePr>
            <a:graphicFrameLocks noGrp="1"/>
          </p:cNvGraphicFramePr>
          <p:nvPr>
            <p:extLst>
              <p:ext uri="{D42A27DB-BD31-4B8C-83A1-F6EECF244321}">
                <p14:modId xmlns:p14="http://schemas.microsoft.com/office/powerpoint/2010/main" val="3206782686"/>
              </p:ext>
            </p:extLst>
          </p:nvPr>
        </p:nvGraphicFramePr>
        <p:xfrm>
          <a:off x="2789500" y="998775"/>
          <a:ext cx="8866207" cy="6011810"/>
        </p:xfrm>
        <a:graphic>
          <a:graphicData uri="http://schemas.openxmlformats.org/drawingml/2006/table">
            <a:tbl>
              <a:tblPr/>
              <a:tblGrid>
                <a:gridCol w="2591331">
                  <a:extLst>
                    <a:ext uri="{9D8B030D-6E8A-4147-A177-3AD203B41FA5}">
                      <a16:colId xmlns:a16="http://schemas.microsoft.com/office/drawing/2014/main" val="3279571735"/>
                    </a:ext>
                  </a:extLst>
                </a:gridCol>
                <a:gridCol w="2591331">
                  <a:extLst>
                    <a:ext uri="{9D8B030D-6E8A-4147-A177-3AD203B41FA5}">
                      <a16:colId xmlns:a16="http://schemas.microsoft.com/office/drawing/2014/main" val="2305511143"/>
                    </a:ext>
                  </a:extLst>
                </a:gridCol>
                <a:gridCol w="3683545">
                  <a:extLst>
                    <a:ext uri="{9D8B030D-6E8A-4147-A177-3AD203B41FA5}">
                      <a16:colId xmlns:a16="http://schemas.microsoft.com/office/drawing/2014/main" val="1114998673"/>
                    </a:ext>
                  </a:extLst>
                </a:gridCol>
              </a:tblGrid>
              <a:tr h="430035">
                <a:tc>
                  <a:txBody>
                    <a:bodyPr/>
                    <a:lstStyle/>
                    <a:p>
                      <a:r>
                        <a:rPr lang="en-US" sz="1500" b="1" i="1">
                          <a:solidFill>
                            <a:srgbClr val="000000"/>
                          </a:solidFill>
                          <a:effectLst/>
                          <a:latin typeface="Helvetica" panose="020B0604020202020204" pitchFamily="34" charset="0"/>
                        </a:rPr>
                        <a:t>Module </a:t>
                      </a:r>
                      <a:endParaRPr lang="en-US" sz="1500">
                        <a:effectLst/>
                      </a:endParaRPr>
                    </a:p>
                  </a:txBody>
                  <a:tcPr anchor="ctr">
                    <a:lnL>
                      <a:noFill/>
                    </a:lnL>
                    <a:lnR>
                      <a:noFill/>
                    </a:lnR>
                    <a:lnT>
                      <a:noFill/>
                    </a:lnT>
                    <a:lnB>
                      <a:noFill/>
                    </a:lnB>
                    <a:noFill/>
                  </a:tcPr>
                </a:tc>
                <a:tc>
                  <a:txBody>
                    <a:bodyPr/>
                    <a:lstStyle/>
                    <a:p>
                      <a:r>
                        <a:rPr lang="en-US" sz="1500" b="1" i="1">
                          <a:solidFill>
                            <a:srgbClr val="000000"/>
                          </a:solidFill>
                          <a:effectLst/>
                          <a:latin typeface="Helvetica" panose="020B0604020202020204" pitchFamily="34" charset="0"/>
                        </a:rPr>
                        <a:t>Header File </a:t>
                      </a:r>
                      <a:endParaRPr lang="en-US" sz="1500">
                        <a:effectLst/>
                      </a:endParaRPr>
                    </a:p>
                  </a:txBody>
                  <a:tcPr anchor="ctr">
                    <a:lnL>
                      <a:noFill/>
                    </a:lnL>
                    <a:lnR>
                      <a:noFill/>
                    </a:lnR>
                    <a:lnT>
                      <a:noFill/>
                    </a:lnT>
                    <a:lnB>
                      <a:noFill/>
                    </a:lnB>
                    <a:noFill/>
                  </a:tcPr>
                </a:tc>
                <a:tc>
                  <a:txBody>
                    <a:bodyPr/>
                    <a:lstStyle/>
                    <a:p>
                      <a:r>
                        <a:rPr lang="en-US" sz="1500" b="1" i="1">
                          <a:solidFill>
                            <a:srgbClr val="000000"/>
                          </a:solidFill>
                          <a:effectLst/>
                          <a:latin typeface="Helvetica" panose="020B0604020202020204" pitchFamily="34" charset="0"/>
                        </a:rPr>
                        <a:t>Imported Type</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619041239"/>
                  </a:ext>
                </a:extLst>
              </a:tr>
              <a:tr h="430035">
                <a:tc>
                  <a:txBody>
                    <a:bodyPr/>
                    <a:lstStyle/>
                    <a:p>
                      <a:r>
                        <a:rPr lang="en-US" sz="1500" b="0" i="0">
                          <a:solidFill>
                            <a:srgbClr val="000000"/>
                          </a:solidFill>
                          <a:effectLst/>
                          <a:latin typeface="Helvetica" panose="020B0604020202020204" pitchFamily="34" charset="0"/>
                        </a:rPr>
                        <a:t>ComStack_Types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ComStackTypes.h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NetworkHandleType</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1040394871"/>
                  </a:ext>
                </a:extLst>
              </a:tr>
              <a:tr h="430035">
                <a:tc>
                  <a:txBody>
                    <a:bodyPr/>
                    <a:lstStyle/>
                    <a:p>
                      <a:r>
                        <a:rPr lang="en-US" sz="1500" b="0" i="0">
                          <a:solidFill>
                            <a:srgbClr val="000000"/>
                          </a:solidFill>
                          <a:effectLst/>
                          <a:latin typeface="Helvetica" panose="020B0604020202020204" pitchFamily="34" charset="0"/>
                        </a:rPr>
                        <a:t>Dem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Rte_Dem_Type.h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Dem_EventIdType</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3284385307"/>
                  </a:ext>
                </a:extLst>
              </a:tr>
              <a:tr h="645052">
                <a:tc>
                  <a:txBody>
                    <a:bodyPr/>
                    <a:lstStyle/>
                    <a:p>
                      <a:r>
                        <a:rPr lang="en-US" sz="1500" b="0" i="0">
                          <a:solidFill>
                            <a:srgbClr val="000000"/>
                          </a:solidFill>
                          <a:effectLst/>
                          <a:latin typeface="Helvetica" panose="020B0604020202020204" pitchFamily="34" charset="0"/>
                        </a:rPr>
                        <a:t>Rte_Dem_Type.h </a:t>
                      </a:r>
                      <a:endParaRPr lang="en-US" sz="1500">
                        <a:effectLst/>
                      </a:endParaRPr>
                    </a:p>
                  </a:txBody>
                  <a:tcPr anchor="ctr">
                    <a:lnL>
                      <a:noFill/>
                    </a:lnL>
                    <a:lnR>
                      <a:noFill/>
                    </a:lnR>
                    <a:lnT>
                      <a:noFill/>
                    </a:lnT>
                    <a:lnB>
                      <a:noFill/>
                    </a:lnB>
                    <a:noFill/>
                  </a:tcPr>
                </a:tc>
                <a:tc>
                  <a:txBody>
                    <a:bodyPr/>
                    <a:lstStyle/>
                    <a:p>
                      <a:r>
                        <a:rPr lang="en-US" sz="1500" b="0" i="0" dirty="0" err="1">
                          <a:solidFill>
                            <a:srgbClr val="000000"/>
                          </a:solidFill>
                          <a:effectLst/>
                          <a:latin typeface="Helvetica" panose="020B0604020202020204" pitchFamily="34" charset="0"/>
                        </a:rPr>
                        <a:t>Dem_EventStatusType</a:t>
                      </a:r>
                      <a:endParaRPr lang="en-US" sz="1500" dirty="0">
                        <a:effectLst/>
                      </a:endParaRPr>
                    </a:p>
                  </a:txBody>
                  <a:tcPr anchor="ctr">
                    <a:lnL>
                      <a:noFill/>
                    </a:lnL>
                    <a:lnR>
                      <a:noFill/>
                    </a:lnR>
                    <a:lnT>
                      <a:noFill/>
                    </a:lnT>
                    <a:lnB>
                      <a:noFill/>
                    </a:lnB>
                    <a:noFill/>
                  </a:tcPr>
                </a:tc>
                <a:tc>
                  <a:txBody>
                    <a:bodyPr/>
                    <a:lstStyle/>
                    <a:p>
                      <a:endParaRPr lang="en-US" sz="1500"/>
                    </a:p>
                  </a:txBody>
                  <a:tcPr>
                    <a:lnL>
                      <a:noFill/>
                    </a:lnL>
                    <a:lnT>
                      <a:noFill/>
                    </a:lnT>
                  </a:tcPr>
                </a:tc>
                <a:extLst>
                  <a:ext uri="{0D108BD9-81ED-4DB2-BD59-A6C34878D82A}">
                    <a16:rowId xmlns:a16="http://schemas.microsoft.com/office/drawing/2014/main" val="3254664698"/>
                  </a:ext>
                </a:extLst>
              </a:tr>
              <a:tr h="698807">
                <a:tc>
                  <a:txBody>
                    <a:bodyPr/>
                    <a:lstStyle/>
                    <a:p>
                      <a:r>
                        <a:rPr lang="en-US" sz="1500" b="0" i="0" dirty="0" err="1">
                          <a:solidFill>
                            <a:srgbClr val="000000"/>
                          </a:solidFill>
                          <a:effectLst/>
                          <a:latin typeface="Helvetica" panose="020B0604020202020204" pitchFamily="34" charset="0"/>
                        </a:rPr>
                        <a:t>EcuM</a:t>
                      </a:r>
                      <a:r>
                        <a:rPr lang="en-US" sz="1500" b="0" i="0" dirty="0">
                          <a:solidFill>
                            <a:srgbClr val="000000"/>
                          </a:solidFill>
                          <a:effectLst/>
                          <a:latin typeface="Helvetica" panose="020B0604020202020204" pitchFamily="34" charset="0"/>
                        </a:rPr>
                        <a:t> </a:t>
                      </a:r>
                      <a:endParaRPr lang="en-US" sz="1500" dirty="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EcuM.h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EcuM_WakeupSourceType</a:t>
                      </a:r>
                      <a:endParaRPr lang="en-US" sz="1500">
                        <a:effectLst/>
                      </a:endParaRPr>
                    </a:p>
                  </a:txBody>
                  <a:tcPr anchor="ctr">
                    <a:lnL>
                      <a:noFill/>
                    </a:lnL>
                    <a:lnR>
                      <a:noFill/>
                    </a:lnR>
                    <a:lnB>
                      <a:noFill/>
                    </a:lnB>
                    <a:noFill/>
                  </a:tcPr>
                </a:tc>
                <a:extLst>
                  <a:ext uri="{0D108BD9-81ED-4DB2-BD59-A6C34878D82A}">
                    <a16:rowId xmlns:a16="http://schemas.microsoft.com/office/drawing/2014/main" val="846245125"/>
                  </a:ext>
                </a:extLst>
              </a:tr>
              <a:tr h="430035">
                <a:tc>
                  <a:txBody>
                    <a:bodyPr/>
                    <a:lstStyle/>
                    <a:p>
                      <a:r>
                        <a:rPr lang="en-US" sz="1500" b="0" i="0">
                          <a:solidFill>
                            <a:srgbClr val="000000"/>
                          </a:solidFill>
                          <a:effectLst/>
                          <a:latin typeface="Helvetica" panose="020B0604020202020204" pitchFamily="34" charset="0"/>
                        </a:rPr>
                        <a:t>Icu </a:t>
                      </a:r>
                      <a:endParaRPr lang="en-US" sz="1500">
                        <a:effectLst/>
                      </a:endParaRPr>
                    </a:p>
                  </a:txBody>
                  <a:tcPr anchor="ctr">
                    <a:lnL>
                      <a:noFill/>
                    </a:lnL>
                    <a:lnR>
                      <a:noFill/>
                    </a:lnR>
                    <a:lnT>
                      <a:noFill/>
                    </a:lnT>
                    <a:lnB>
                      <a:noFill/>
                    </a:lnB>
                    <a:noFill/>
                  </a:tcPr>
                </a:tc>
                <a:tc>
                  <a:txBody>
                    <a:bodyPr/>
                    <a:lstStyle/>
                    <a:p>
                      <a:r>
                        <a:rPr lang="en-US" sz="1500" b="0" i="0" dirty="0" err="1">
                          <a:solidFill>
                            <a:srgbClr val="000000"/>
                          </a:solidFill>
                          <a:effectLst/>
                          <a:latin typeface="Helvetica" panose="020B0604020202020204" pitchFamily="34" charset="0"/>
                        </a:rPr>
                        <a:t>Icu.h</a:t>
                      </a:r>
                      <a:r>
                        <a:rPr lang="en-US" sz="1500" b="0" i="0" dirty="0">
                          <a:solidFill>
                            <a:srgbClr val="000000"/>
                          </a:solidFill>
                          <a:effectLst/>
                          <a:latin typeface="Helvetica" panose="020B0604020202020204" pitchFamily="34" charset="0"/>
                        </a:rPr>
                        <a:t> </a:t>
                      </a:r>
                      <a:endParaRPr lang="en-US" sz="1500" dirty="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Icu_ChannelType</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3969762177"/>
                  </a:ext>
                </a:extLst>
              </a:tr>
              <a:tr h="775444">
                <a:tc>
                  <a:txBody>
                    <a:bodyPr/>
                    <a:lstStyle/>
                    <a:p>
                      <a:r>
                        <a:rPr lang="en-US" sz="1500" b="0" i="0">
                          <a:solidFill>
                            <a:srgbClr val="000000"/>
                          </a:solidFill>
                          <a:effectLst/>
                          <a:latin typeface="Helvetica" panose="020B0604020202020204" pitchFamily="34" charset="0"/>
                        </a:rPr>
                        <a:t>Lin_GeneralTypes </a:t>
                      </a:r>
                      <a:endParaRPr lang="en-US" sz="1500">
                        <a:effectLst/>
                      </a:endParaRPr>
                    </a:p>
                  </a:txBody>
                  <a:tcPr anchor="ctr">
                    <a:lnL>
                      <a:noFill/>
                    </a:lnL>
                    <a:lnR>
                      <a:noFill/>
                    </a:lnR>
                    <a:lnT>
                      <a:noFill/>
                    </a:lnT>
                    <a:lnB>
                      <a:noFill/>
                    </a:lnB>
                    <a:noFill/>
                  </a:tcPr>
                </a:tc>
                <a:tc>
                  <a:txBody>
                    <a:bodyPr/>
                    <a:lstStyle/>
                    <a:p>
                      <a:r>
                        <a:rPr lang="en-US" sz="1500" b="0" i="0" dirty="0" err="1">
                          <a:solidFill>
                            <a:srgbClr val="000000"/>
                          </a:solidFill>
                          <a:effectLst/>
                          <a:latin typeface="Helvetica" panose="020B0604020202020204" pitchFamily="34" charset="0"/>
                        </a:rPr>
                        <a:t>Lin_GeneralTypes.h</a:t>
                      </a:r>
                      <a:r>
                        <a:rPr lang="en-US" sz="1500" b="0" i="0" dirty="0">
                          <a:solidFill>
                            <a:srgbClr val="000000"/>
                          </a:solidFill>
                          <a:effectLst/>
                          <a:latin typeface="Helvetica" panose="020B0604020202020204" pitchFamily="34" charset="0"/>
                        </a:rPr>
                        <a:t> </a:t>
                      </a:r>
                      <a:endParaRPr lang="en-US" sz="1500" dirty="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Lin_PduType</a:t>
                      </a:r>
                      <a:endParaRPr lang="en-US" sz="1500">
                        <a:effectLst/>
                      </a:endParaRPr>
                    </a:p>
                  </a:txBody>
                  <a:tcPr anchor="ctr">
                    <a:lnL>
                      <a:noFill/>
                    </a:lnL>
                    <a:lnR>
                      <a:noFill/>
                    </a:lnR>
                    <a:lnT>
                      <a:noFill/>
                    </a:lnT>
                    <a:lnB>
                      <a:noFill/>
                    </a:lnB>
                    <a:noFill/>
                  </a:tcPr>
                </a:tc>
                <a:extLst>
                  <a:ext uri="{0D108BD9-81ED-4DB2-BD59-A6C34878D82A}">
                    <a16:rowId xmlns:a16="http://schemas.microsoft.com/office/drawing/2014/main" val="123641077"/>
                  </a:ext>
                </a:extLst>
              </a:tr>
              <a:tr h="137064">
                <a:tc>
                  <a:txBody>
                    <a:bodyPr/>
                    <a:lstStyle/>
                    <a:p>
                      <a:endParaRPr lang="en-US" sz="1500" dirty="0">
                        <a:effectLst/>
                      </a:endParaRPr>
                    </a:p>
                  </a:txBody>
                  <a:tcPr anchor="ctr">
                    <a:lnL>
                      <a:noFill/>
                    </a:lnL>
                    <a:lnR>
                      <a:noFill/>
                    </a:lnR>
                    <a:lnT>
                      <a:noFill/>
                    </a:lnT>
                    <a:lnB>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err="1">
                          <a:solidFill>
                            <a:srgbClr val="000000"/>
                          </a:solidFill>
                          <a:effectLst/>
                          <a:latin typeface="Helvetica" panose="020B0604020202020204" pitchFamily="34" charset="0"/>
                        </a:rPr>
                        <a:t>Lin_GeneralTypes.h</a:t>
                      </a:r>
                      <a:r>
                        <a:rPr lang="en-US" sz="1500" b="0" i="0" dirty="0">
                          <a:solidFill>
                            <a:srgbClr val="000000"/>
                          </a:solidFill>
                          <a:effectLst/>
                          <a:latin typeface="Helvetica" panose="020B0604020202020204" pitchFamily="34" charset="0"/>
                        </a:rPr>
                        <a:t> </a:t>
                      </a:r>
                      <a:endParaRPr lang="en-US" sz="1500" dirty="0">
                        <a:effectLst/>
                      </a:endParaRPr>
                    </a:p>
                    <a:p>
                      <a:endParaRPr lang="en-US" sz="1500" dirty="0">
                        <a:effectLst/>
                      </a:endParaRPr>
                    </a:p>
                  </a:txBody>
                  <a:tcPr anchor="ctr">
                    <a:lnL>
                      <a:noFill/>
                    </a:lnL>
                    <a:lnR>
                      <a:noFill/>
                    </a:lnR>
                    <a:lnT>
                      <a:noFill/>
                    </a:lnT>
                    <a:lnB>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err="1">
                          <a:solidFill>
                            <a:srgbClr val="000000"/>
                          </a:solidFill>
                          <a:effectLst/>
                          <a:latin typeface="Helvetica" panose="020B0604020202020204" pitchFamily="34" charset="0"/>
                        </a:rPr>
                        <a:t>Lin_SlaveErrorType</a:t>
                      </a:r>
                      <a:endParaRPr lang="en-US" sz="1500" dirty="0">
                        <a:effectLst/>
                      </a:endParaRPr>
                    </a:p>
                    <a:p>
                      <a:endParaRPr lang="en-US" sz="1500" dirty="0"/>
                    </a:p>
                  </a:txBody>
                  <a:tcPr>
                    <a:lnL>
                      <a:noFill/>
                    </a:lnL>
                    <a:lnT>
                      <a:noFill/>
                    </a:lnT>
                  </a:tcPr>
                </a:tc>
                <a:extLst>
                  <a:ext uri="{0D108BD9-81ED-4DB2-BD59-A6C34878D82A}">
                    <a16:rowId xmlns:a16="http://schemas.microsoft.com/office/drawing/2014/main" val="2998208199"/>
                  </a:ext>
                </a:extLst>
              </a:tr>
              <a:tr h="298627">
                <a:tc>
                  <a:txBody>
                    <a:bodyPr/>
                    <a:lstStyle/>
                    <a:p>
                      <a:endParaRPr lang="en-US" sz="1500" dirty="0">
                        <a:effectLst/>
                      </a:endParaRPr>
                    </a:p>
                  </a:txBody>
                  <a:tcPr anchor="ctr">
                    <a:lnL>
                      <a:noFill/>
                    </a:lnL>
                    <a:lnR>
                      <a:noFill/>
                    </a:lnR>
                    <a:lnT>
                      <a:noFill/>
                    </a:lnT>
                    <a:lnB>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err="1">
                          <a:solidFill>
                            <a:srgbClr val="000000"/>
                          </a:solidFill>
                          <a:effectLst/>
                          <a:latin typeface="Helvetica" panose="020B0604020202020204" pitchFamily="34" charset="0"/>
                        </a:rPr>
                        <a:t>Lin_GeneralTypes.h</a:t>
                      </a:r>
                      <a:r>
                        <a:rPr lang="en-US" sz="1500" b="0" i="0" dirty="0">
                          <a:solidFill>
                            <a:srgbClr val="000000"/>
                          </a:solidFill>
                          <a:effectLst/>
                          <a:latin typeface="Helvetica" panose="020B0604020202020204" pitchFamily="34" charset="0"/>
                        </a:rPr>
                        <a:t> </a:t>
                      </a:r>
                      <a:endParaRPr lang="en-US" sz="1500" dirty="0">
                        <a:effectLst/>
                      </a:endParaRPr>
                    </a:p>
                    <a:p>
                      <a:endParaRPr lang="en-US" sz="1500" dirty="0">
                        <a:effectLst/>
                      </a:endParaRPr>
                    </a:p>
                  </a:txBody>
                  <a:tcPr anchor="ctr">
                    <a:lnL>
                      <a:noFill/>
                    </a:lnL>
                    <a:lnR>
                      <a:noFill/>
                    </a:lnR>
                    <a:lnT>
                      <a:noFill/>
                    </a:lnT>
                    <a:lnB>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dirty="0" err="1">
                          <a:solidFill>
                            <a:srgbClr val="000000"/>
                          </a:solidFill>
                          <a:effectLst/>
                          <a:latin typeface="Helvetica" panose="020B0604020202020204" pitchFamily="34" charset="0"/>
                        </a:rPr>
                        <a:t>Lin_StatusType</a:t>
                      </a:r>
                      <a:endParaRPr lang="en-US" sz="1500" dirty="0">
                        <a:effectLst/>
                      </a:endParaRPr>
                    </a:p>
                  </a:txBody>
                  <a:tcPr>
                    <a:lnL>
                      <a:noFill/>
                    </a:lnL>
                  </a:tcPr>
                </a:tc>
                <a:extLst>
                  <a:ext uri="{0D108BD9-81ED-4DB2-BD59-A6C34878D82A}">
                    <a16:rowId xmlns:a16="http://schemas.microsoft.com/office/drawing/2014/main" val="4229362156"/>
                  </a:ext>
                </a:extLst>
              </a:tr>
              <a:tr h="430035">
                <a:tc>
                  <a:txBody>
                    <a:bodyPr/>
                    <a:lstStyle/>
                    <a:p>
                      <a:r>
                        <a:rPr lang="en-US" sz="1500" b="0" i="0">
                          <a:solidFill>
                            <a:srgbClr val="000000"/>
                          </a:solidFill>
                          <a:effectLst/>
                          <a:latin typeface="Helvetica" panose="020B0604020202020204" pitchFamily="34" charset="0"/>
                        </a:rPr>
                        <a:t>Std_Types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StandardTypes.h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Std_ReturnType</a:t>
                      </a:r>
                      <a:endParaRPr lang="en-US" sz="1500">
                        <a:effectLst/>
                      </a:endParaRPr>
                    </a:p>
                  </a:txBody>
                  <a:tcPr anchor="ctr">
                    <a:lnL>
                      <a:noFill/>
                    </a:lnL>
                    <a:lnR>
                      <a:noFill/>
                    </a:lnR>
                    <a:lnB>
                      <a:noFill/>
                    </a:lnB>
                    <a:noFill/>
                  </a:tcPr>
                </a:tc>
                <a:extLst>
                  <a:ext uri="{0D108BD9-81ED-4DB2-BD59-A6C34878D82A}">
                    <a16:rowId xmlns:a16="http://schemas.microsoft.com/office/drawing/2014/main" val="358195541"/>
                  </a:ext>
                </a:extLst>
              </a:tr>
              <a:tr h="645052">
                <a:tc>
                  <a:txBody>
                    <a:bodyPr/>
                    <a:lstStyle/>
                    <a:p>
                      <a:r>
                        <a:rPr lang="en-US" sz="1500" b="0" i="0">
                          <a:solidFill>
                            <a:srgbClr val="000000"/>
                          </a:solidFill>
                          <a:effectLst/>
                          <a:latin typeface="Helvetica" panose="020B0604020202020204" pitchFamily="34" charset="0"/>
                        </a:rPr>
                        <a:t>StandardTypes.h </a:t>
                      </a:r>
                      <a:endParaRPr lang="en-US" sz="1500">
                        <a:effectLst/>
                      </a:endParaRPr>
                    </a:p>
                  </a:txBody>
                  <a:tcPr anchor="ctr">
                    <a:lnL>
                      <a:noFill/>
                    </a:lnL>
                    <a:lnR>
                      <a:noFill/>
                    </a:lnR>
                    <a:lnT>
                      <a:noFill/>
                    </a:lnT>
                    <a:lnB>
                      <a:noFill/>
                    </a:lnB>
                    <a:noFill/>
                  </a:tcPr>
                </a:tc>
                <a:tc>
                  <a:txBody>
                    <a:bodyPr/>
                    <a:lstStyle/>
                    <a:p>
                      <a:r>
                        <a:rPr lang="en-US" sz="1500" b="0" i="0">
                          <a:solidFill>
                            <a:srgbClr val="000000"/>
                          </a:solidFill>
                          <a:effectLst/>
                          <a:latin typeface="Helvetica" panose="020B0604020202020204" pitchFamily="34" charset="0"/>
                        </a:rPr>
                        <a:t>Std_VersionInfoType</a:t>
                      </a:r>
                      <a:endParaRPr lang="en-US" sz="1500">
                        <a:effectLst/>
                      </a:endParaRPr>
                    </a:p>
                  </a:txBody>
                  <a:tcPr anchor="ctr">
                    <a:lnL>
                      <a:noFill/>
                    </a:lnL>
                    <a:lnR>
                      <a:noFill/>
                    </a:lnR>
                    <a:lnT>
                      <a:noFill/>
                    </a:lnT>
                    <a:lnB>
                      <a:noFill/>
                    </a:lnB>
                    <a:noFill/>
                  </a:tcPr>
                </a:tc>
                <a:tc>
                  <a:txBody>
                    <a:bodyPr/>
                    <a:lstStyle/>
                    <a:p>
                      <a:endParaRPr lang="en-US" sz="1500" dirty="0"/>
                    </a:p>
                  </a:txBody>
                  <a:tcPr>
                    <a:lnL>
                      <a:noFill/>
                    </a:lnL>
                    <a:lnT>
                      <a:noFill/>
                    </a:lnT>
                  </a:tcPr>
                </a:tc>
                <a:extLst>
                  <a:ext uri="{0D108BD9-81ED-4DB2-BD59-A6C34878D82A}">
                    <a16:rowId xmlns:a16="http://schemas.microsoft.com/office/drawing/2014/main" val="3587710224"/>
                  </a:ext>
                </a:extLst>
              </a:tr>
            </a:tbl>
          </a:graphicData>
        </a:graphic>
      </p:graphicFrame>
      <p:sp>
        <p:nvSpPr>
          <p:cNvPr id="5" name="TextBox 4">
            <a:extLst>
              <a:ext uri="{FF2B5EF4-FFF2-40B4-BE49-F238E27FC236}">
                <a16:creationId xmlns:a16="http://schemas.microsoft.com/office/drawing/2014/main" id="{6B04B7E0-9571-0AF3-3376-3CF1FF8D8E3A}"/>
              </a:ext>
            </a:extLst>
          </p:cNvPr>
          <p:cNvSpPr txBox="1"/>
          <p:nvPr/>
        </p:nvSpPr>
        <p:spPr>
          <a:xfrm>
            <a:off x="454306" y="119100"/>
            <a:ext cx="609407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8.1 Imported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 this chapter all types included from other modules are listed: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[SWS_Lin_00226] </a:t>
            </a:r>
            <a:r>
              <a:rPr kumimoji="0" lang="en-US" altLang="en-US" sz="1800" b="0" i="0" u="none" strike="noStrike" cap="none" normalizeH="0" baseline="0" dirty="0">
                <a:ln>
                  <a:noFill/>
                </a:ln>
                <a:solidFill>
                  <a:srgbClr val="000000"/>
                </a:solidFill>
                <a:effectLst/>
                <a:latin typeface="Cambria Math"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Math" panose="02040503050406030204" pitchFamily="18"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050" b="0" i="0" u="none" strike="noStrike" cap="none" normalizeH="0" baseline="0" dirty="0">
                <a:ln>
                  <a:noFill/>
                </a:ln>
                <a:solidFill>
                  <a:schemeClr val="tx1"/>
                </a:solidFill>
                <a:effectLst/>
              </a:rPr>
              <a:t> </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14859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D752B-B422-0A9F-0696-3D5FE84600C6}"/>
              </a:ext>
            </a:extLst>
          </p:cNvPr>
          <p:cNvSpPr txBox="1"/>
          <p:nvPr/>
        </p:nvSpPr>
        <p:spPr>
          <a:xfrm>
            <a:off x="636608" y="520861"/>
            <a:ext cx="8504498" cy="2339102"/>
          </a:xfrm>
          <a:prstGeom prst="rect">
            <a:avLst/>
          </a:prstGeom>
          <a:noFill/>
        </p:spPr>
        <p:txBody>
          <a:bodyPr wrap="square">
            <a:spAutoFit/>
          </a:bodyPr>
          <a:lstStyle/>
          <a:p>
            <a:r>
              <a:rPr lang="en-US" sz="2000" b="1" i="0" dirty="0">
                <a:solidFill>
                  <a:srgbClr val="000000"/>
                </a:solidFill>
                <a:effectLst/>
                <a:latin typeface="Arial" panose="020B0604020202020204" pitchFamily="34" charset="0"/>
              </a:rPr>
              <a:t>8.2 Type definitions</a:t>
            </a:r>
          </a:p>
          <a:p>
            <a:r>
              <a:rPr lang="en-US" sz="1800" b="1" i="0" dirty="0">
                <a:solidFill>
                  <a:srgbClr val="000000"/>
                </a:solidFill>
                <a:effectLst/>
                <a:latin typeface="Arial" panose="020B0604020202020204" pitchFamily="34" charset="0"/>
              </a:rPr>
              <a:t>[SWS_Lin_00245]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The content of </a:t>
            </a:r>
            <a:r>
              <a:rPr lang="en-US" sz="1800" b="0" i="0" dirty="0" err="1">
                <a:solidFill>
                  <a:srgbClr val="000000"/>
                </a:solidFill>
                <a:effectLst/>
                <a:latin typeface="Courier New" panose="02070309020205020404" pitchFamily="49" charset="0"/>
              </a:rPr>
              <a:t>Lin_GeneralTypes.h</a:t>
            </a:r>
            <a:r>
              <a:rPr lang="en-US" sz="1800" b="0" i="0" dirty="0">
                <a:solidFill>
                  <a:srgbClr val="000000"/>
                </a:solidFill>
                <a:effectLst/>
                <a:latin typeface="Courier New" panose="02070309020205020404" pitchFamily="49" charset="0"/>
              </a:rPr>
              <a:t> </a:t>
            </a:r>
            <a:r>
              <a:rPr lang="en-US" sz="1800" b="0" i="0" dirty="0">
                <a:solidFill>
                  <a:srgbClr val="000000"/>
                </a:solidFill>
                <a:effectLst/>
                <a:latin typeface="Arial" panose="020B0604020202020204" pitchFamily="34" charset="0"/>
              </a:rPr>
              <a:t>shall be protected by a </a:t>
            </a:r>
            <a:r>
              <a:rPr lang="en-US" sz="1800" b="0" i="0" dirty="0">
                <a:solidFill>
                  <a:srgbClr val="000000"/>
                </a:solidFill>
                <a:effectLst/>
                <a:latin typeface="Courier New" panose="02070309020205020404" pitchFamily="49" charset="0"/>
              </a:rPr>
              <a:t>LIN_GENERAL_TYPES </a:t>
            </a:r>
            <a:r>
              <a:rPr lang="en-US" sz="1800" b="0" i="0" dirty="0">
                <a:solidFill>
                  <a:srgbClr val="000000"/>
                </a:solidFill>
                <a:effectLst/>
                <a:latin typeface="Arial" panose="020B0604020202020204" pitchFamily="34" charset="0"/>
              </a:rPr>
              <a:t>define.</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p>
          <a:p>
            <a:r>
              <a:rPr lang="en-US" sz="1800" b="1" i="0" dirty="0">
                <a:solidFill>
                  <a:srgbClr val="000000"/>
                </a:solidFill>
                <a:effectLst/>
                <a:latin typeface="Arial" panose="020B0604020202020204" pitchFamily="34" charset="0"/>
              </a:rPr>
              <a:t>[SWS_Lin_00246] </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If different LIN drivers are used, only one instance of this file has to be included in the source tree. For implementation all </a:t>
            </a:r>
            <a:r>
              <a:rPr lang="en-US" sz="1800" b="0" i="0" dirty="0" err="1">
                <a:solidFill>
                  <a:srgbClr val="000000"/>
                </a:solidFill>
                <a:effectLst/>
                <a:latin typeface="Courier New" panose="02070309020205020404" pitchFamily="49" charset="0"/>
              </a:rPr>
              <a:t>Lin_GeneralTypes.h</a:t>
            </a:r>
            <a:r>
              <a:rPr lang="en-US" sz="1800" b="0" i="0" dirty="0">
                <a:solidFill>
                  <a:srgbClr val="000000"/>
                </a:solidFill>
                <a:effectLst/>
                <a:latin typeface="Courier New" panose="02070309020205020404" pitchFamily="49" charset="0"/>
              </a:rPr>
              <a:t> </a:t>
            </a:r>
            <a:r>
              <a:rPr lang="en-US" sz="1800" b="0" i="0" dirty="0">
                <a:solidFill>
                  <a:srgbClr val="000000"/>
                </a:solidFill>
                <a:effectLst/>
                <a:latin typeface="Arial" panose="020B0604020202020204" pitchFamily="34" charset="0"/>
              </a:rPr>
              <a:t>related types in the documents mentioned before shall be considered.</a:t>
            </a:r>
            <a:r>
              <a:rPr lang="en-US" sz="1800" b="0" i="0" dirty="0">
                <a:solidFill>
                  <a:srgbClr val="000000"/>
                </a:solidFill>
                <a:effectLst/>
                <a:latin typeface="Cambria Math" panose="02040503050406030204" pitchFamily="18" charset="0"/>
              </a:rPr>
              <a:t>⌋ </a:t>
            </a:r>
            <a:r>
              <a:rPr lang="en-US" sz="1800" b="0" i="0" dirty="0">
                <a:solidFill>
                  <a:srgbClr val="000000"/>
                </a:solidFill>
                <a:effectLst/>
                <a:latin typeface="Arial" panose="020B0604020202020204" pitchFamily="34" charset="0"/>
              </a:rPr>
              <a:t>()</a:t>
            </a:r>
            <a:r>
              <a:rPr lang="en-US" dirty="0"/>
              <a:t> </a:t>
            </a:r>
            <a:br>
              <a:rPr lang="en-US" dirty="0"/>
            </a:br>
            <a:endParaRPr lang="en-US" dirty="0"/>
          </a:p>
        </p:txBody>
      </p:sp>
    </p:spTree>
    <p:extLst>
      <p:ext uri="{BB962C8B-B14F-4D97-AF65-F5344CB8AC3E}">
        <p14:creationId xmlns:p14="http://schemas.microsoft.com/office/powerpoint/2010/main" val="181903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F1D3D2-37BE-9D85-03FA-1246EA488955}"/>
              </a:ext>
            </a:extLst>
          </p:cNvPr>
          <p:cNvGraphicFramePr>
            <a:graphicFrameLocks noGrp="1"/>
          </p:cNvGraphicFramePr>
          <p:nvPr>
            <p:extLst>
              <p:ext uri="{D42A27DB-BD31-4B8C-83A1-F6EECF244321}">
                <p14:modId xmlns:p14="http://schemas.microsoft.com/office/powerpoint/2010/main" val="2210125558"/>
              </p:ext>
            </p:extLst>
          </p:nvPr>
        </p:nvGraphicFramePr>
        <p:xfrm>
          <a:off x="995681" y="844662"/>
          <a:ext cx="9367520" cy="4957561"/>
        </p:xfrm>
        <a:graphic>
          <a:graphicData uri="http://schemas.openxmlformats.org/drawingml/2006/table">
            <a:tbl>
              <a:tblPr/>
              <a:tblGrid>
                <a:gridCol w="5172797">
                  <a:extLst>
                    <a:ext uri="{9D8B030D-6E8A-4147-A177-3AD203B41FA5}">
                      <a16:colId xmlns:a16="http://schemas.microsoft.com/office/drawing/2014/main" val="3621393779"/>
                    </a:ext>
                  </a:extLst>
                </a:gridCol>
                <a:gridCol w="4194723">
                  <a:extLst>
                    <a:ext uri="{9D8B030D-6E8A-4147-A177-3AD203B41FA5}">
                      <a16:colId xmlns:a16="http://schemas.microsoft.com/office/drawing/2014/main" val="1739714926"/>
                    </a:ext>
                  </a:extLst>
                </a:gridCol>
              </a:tblGrid>
              <a:tr h="1517581">
                <a:tc>
                  <a:txBody>
                    <a:bodyPr/>
                    <a:lstStyle/>
                    <a:p>
                      <a:r>
                        <a:rPr lang="en-US" sz="2000" b="0" i="0" dirty="0">
                          <a:solidFill>
                            <a:srgbClr val="000000"/>
                          </a:solidFill>
                          <a:effectLst/>
                          <a:latin typeface="Arial" panose="020B0604020202020204" pitchFamily="34" charset="0"/>
                        </a:rPr>
                        <a:t>LIN controller </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 dedicated LIN hardware with a build Frame processing state machine. A hardware which is capable to connect to several LIN clusters is treated as several LIN controllers.</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2246760178"/>
                  </a:ext>
                </a:extLst>
              </a:tr>
              <a:tr h="1026571">
                <a:tc>
                  <a:txBody>
                    <a:bodyPr/>
                    <a:lstStyle/>
                    <a:p>
                      <a:r>
                        <a:rPr lang="en-US" sz="2000" b="0" i="0" dirty="0">
                          <a:solidFill>
                            <a:srgbClr val="000000"/>
                          </a:solidFill>
                          <a:effectLst/>
                          <a:latin typeface="Arial" panose="020B0604020202020204" pitchFamily="34" charset="0"/>
                        </a:rPr>
                        <a:t>LIN frame </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As defined by [16]: “All information is sent packed as frames; a frame consist of the header and a response.”</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2107351922"/>
                  </a:ext>
                </a:extLst>
              </a:tr>
              <a:tr h="1798933">
                <a:tc>
                  <a:txBody>
                    <a:bodyPr/>
                    <a:lstStyle/>
                    <a:p>
                      <a:r>
                        <a:rPr lang="en-US" sz="2000" b="0" i="0" dirty="0">
                          <a:solidFill>
                            <a:srgbClr val="000000"/>
                          </a:solidFill>
                          <a:effectLst/>
                          <a:latin typeface="Arial" panose="020B0604020202020204" pitchFamily="34" charset="0"/>
                        </a:rPr>
                        <a:t>LIN frame processor</a:t>
                      </a:r>
                      <a:endParaRPr lang="en-US" sz="2000" dirty="0">
                        <a:effectLst/>
                      </a:endParaRPr>
                    </a:p>
                  </a:txBody>
                  <a:tcPr marL="55314" marR="55314" marT="27657" marB="27657" anchor="ctr">
                    <a:lnL>
                      <a:noFill/>
                    </a:lnL>
                    <a:lnR>
                      <a:noFill/>
                    </a:lnR>
                    <a:lnT>
                      <a:noFill/>
                    </a:lnT>
                    <a:lnB>
                      <a:noFill/>
                    </a:lnB>
                    <a:noFill/>
                  </a:tcPr>
                </a:tc>
                <a:tc>
                  <a:txBody>
                    <a:bodyPr/>
                    <a:lstStyle/>
                    <a:p>
                      <a:r>
                        <a:rPr lang="en-US" sz="2000" b="0" i="0" dirty="0">
                          <a:solidFill>
                            <a:srgbClr val="000000"/>
                          </a:solidFill>
                          <a:effectLst/>
                          <a:latin typeface="Arial" panose="020B0604020202020204" pitchFamily="34" charset="0"/>
                        </a:rPr>
                        <a:t>Frame processing implies the complete LIN frame handling. Implementation could be achieved as software emulated solution or with a dedicated LIN controller.</a:t>
                      </a:r>
                      <a:endParaRPr lang="en-US" sz="2000" dirty="0">
                        <a:effectLst/>
                      </a:endParaRPr>
                    </a:p>
                  </a:txBody>
                  <a:tcPr marL="55314" marR="55314" marT="27657" marB="27657" anchor="ctr">
                    <a:lnL>
                      <a:noFill/>
                    </a:lnL>
                    <a:lnR>
                      <a:noFill/>
                    </a:lnR>
                    <a:lnT>
                      <a:noFill/>
                    </a:lnT>
                    <a:lnB>
                      <a:noFill/>
                    </a:lnB>
                    <a:noFill/>
                  </a:tcPr>
                </a:tc>
                <a:extLst>
                  <a:ext uri="{0D108BD9-81ED-4DB2-BD59-A6C34878D82A}">
                    <a16:rowId xmlns:a16="http://schemas.microsoft.com/office/drawing/2014/main" val="425073649"/>
                  </a:ext>
                </a:extLst>
              </a:tr>
            </a:tbl>
          </a:graphicData>
        </a:graphic>
      </p:graphicFrame>
      <p:sp>
        <p:nvSpPr>
          <p:cNvPr id="3" name="Rectangle 1">
            <a:extLst>
              <a:ext uri="{FF2B5EF4-FFF2-40B4-BE49-F238E27FC236}">
                <a16:creationId xmlns:a16="http://schemas.microsoft.com/office/drawing/2014/main" id="{D23A6A65-CA7C-A262-5E8F-CD28EFAA4EB3}"/>
              </a:ext>
            </a:extLst>
          </p:cNvPr>
          <p:cNvSpPr>
            <a:spLocks noChangeArrowheads="1"/>
          </p:cNvSpPr>
          <p:nvPr/>
        </p:nvSpPr>
        <p:spPr bwMode="auto">
          <a:xfrm rot="8706111" flipV="1">
            <a:off x="-10435531" y="1525318"/>
            <a:ext cx="278011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2397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2E513A-7112-8387-0260-3FBD6931BDC3}"/>
              </a:ext>
            </a:extLst>
          </p:cNvPr>
          <p:cNvSpPr>
            <a:spLocks noChangeArrowheads="1"/>
          </p:cNvSpPr>
          <p:nvPr/>
        </p:nvSpPr>
        <p:spPr bwMode="auto">
          <a:xfrm>
            <a:off x="335280" y="684775"/>
            <a:ext cx="121920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8.2 </a:t>
            </a:r>
            <a:r>
              <a:rPr lang="en-US" altLang="en-US" sz="1500" dirty="0" err="1"/>
              <a:t>Định</a:t>
            </a:r>
            <a:r>
              <a:rPr lang="en-US" altLang="en-US" sz="1500" dirty="0"/>
              <a:t> </a:t>
            </a:r>
            <a:r>
              <a:rPr lang="en-US" altLang="en-US" sz="1500" dirty="0" err="1"/>
              <a:t>nghĩa</a:t>
            </a:r>
            <a:r>
              <a:rPr lang="en-US" altLang="en-US" sz="1500" dirty="0"/>
              <a:t> </a:t>
            </a:r>
            <a:r>
              <a:rPr lang="en-US" altLang="en-US" sz="1500" dirty="0" err="1"/>
              <a:t>kiểu</a:t>
            </a:r>
            <a:r>
              <a:rPr lang="en-US" altLang="en-US" sz="1500" dirty="0"/>
              <a:t> </a:t>
            </a:r>
            <a:r>
              <a:rPr lang="en-US" altLang="en-US" sz="1500" dirty="0" err="1"/>
              <a:t>dữ</a:t>
            </a:r>
            <a:r>
              <a:rPr lang="en-US" altLang="en-US" sz="1500" dirty="0"/>
              <a:t> </a:t>
            </a:r>
            <a:r>
              <a:rPr lang="en-US" altLang="en-US" sz="1500" dirty="0" err="1"/>
              <a:t>liệu</a:t>
            </a: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[SWS_Lin_00245]</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Nội</a:t>
            </a:r>
            <a:r>
              <a:rPr lang="en-US" altLang="en-US" sz="1500" dirty="0"/>
              <a:t> dung </a:t>
            </a:r>
            <a:r>
              <a:rPr lang="en-US" altLang="en-US" sz="1500" dirty="0" err="1"/>
              <a:t>của</a:t>
            </a:r>
            <a:r>
              <a:rPr lang="en-US" altLang="en-US" sz="1500" dirty="0"/>
              <a:t> </a:t>
            </a:r>
            <a:r>
              <a:rPr lang="en-US" altLang="en-US" sz="1500" dirty="0" err="1"/>
              <a:t>Lin_GeneralTypes.h</a:t>
            </a:r>
            <a:r>
              <a:rPr lang="en-US" altLang="en-US" sz="1500" dirty="0"/>
              <a:t> </a:t>
            </a:r>
            <a:r>
              <a:rPr lang="en-US" altLang="en-US" sz="1500" dirty="0" err="1"/>
              <a:t>phải</a:t>
            </a:r>
            <a:r>
              <a:rPr lang="en-US" altLang="en-US" sz="1500" dirty="0"/>
              <a:t> </a:t>
            </a:r>
            <a:r>
              <a:rPr lang="en-US" altLang="en-US" sz="1500" dirty="0" err="1"/>
              <a:t>được</a:t>
            </a:r>
            <a:r>
              <a:rPr lang="en-US" altLang="en-US" sz="1500" dirty="0"/>
              <a:t> </a:t>
            </a:r>
            <a:r>
              <a:rPr lang="en-US" altLang="en-US" sz="1500" dirty="0" err="1"/>
              <a:t>bảo</a:t>
            </a:r>
            <a:r>
              <a:rPr lang="en-US" altLang="en-US" sz="1500" dirty="0"/>
              <a:t> </a:t>
            </a:r>
            <a:r>
              <a:rPr lang="en-US" altLang="en-US" sz="1500" dirty="0" err="1"/>
              <a:t>vệ</a:t>
            </a:r>
            <a:r>
              <a:rPr lang="en-US" altLang="en-US" sz="1500" dirty="0"/>
              <a:t> </a:t>
            </a:r>
            <a:r>
              <a:rPr lang="en-US" altLang="en-US" sz="1500" dirty="0" err="1"/>
              <a:t>bằng</a:t>
            </a:r>
            <a:r>
              <a:rPr lang="en-US" altLang="en-US" sz="1500" dirty="0"/>
              <a:t> </a:t>
            </a:r>
            <a:r>
              <a:rPr lang="en-US" altLang="en-US" sz="1500" dirty="0" err="1"/>
              <a:t>một</a:t>
            </a:r>
            <a:r>
              <a:rPr lang="en-US" altLang="en-US" sz="1500" dirty="0"/>
              <a:t> </a:t>
            </a:r>
            <a:r>
              <a:rPr lang="en-US" altLang="en-US" sz="1500" dirty="0" err="1"/>
              <a:t>định</a:t>
            </a:r>
            <a:r>
              <a:rPr lang="en-US" altLang="en-US" sz="1500" dirty="0"/>
              <a:t> </a:t>
            </a:r>
            <a:r>
              <a:rPr lang="en-US" altLang="en-US" sz="1500" dirty="0" err="1"/>
              <a:t>nghĩa</a:t>
            </a:r>
            <a:r>
              <a:rPr lang="en-US" altLang="en-US" sz="1500" dirty="0"/>
              <a:t> LIN_GENERAL_TYPES.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500" dirty="0" err="1"/>
              <a:t>Giải</a:t>
            </a:r>
            <a:r>
              <a:rPr lang="en-US" altLang="en-US" sz="1500" dirty="0"/>
              <a:t> </a:t>
            </a:r>
            <a:r>
              <a:rPr lang="en-US" altLang="en-US" sz="1500" dirty="0" err="1"/>
              <a:t>thích</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một</a:t>
            </a:r>
            <a:r>
              <a:rPr lang="en-US" altLang="en-US" sz="1500" dirty="0"/>
              <a:t> </a:t>
            </a:r>
            <a:r>
              <a:rPr lang="en-US" altLang="en-US" sz="1500" dirty="0" err="1"/>
              <a:t>chỉ</a:t>
            </a:r>
            <a:r>
              <a:rPr lang="en-US" altLang="en-US" sz="1500" dirty="0"/>
              <a:t> </a:t>
            </a:r>
            <a:r>
              <a:rPr lang="en-US" altLang="en-US" sz="1500" dirty="0" err="1"/>
              <a:t>thị</a:t>
            </a:r>
            <a:r>
              <a:rPr lang="en-US" altLang="en-US" sz="1500" dirty="0"/>
              <a:t> </a:t>
            </a:r>
            <a:r>
              <a:rPr lang="en-US" altLang="en-US" sz="1500" dirty="0" err="1"/>
              <a:t>tiền</a:t>
            </a:r>
            <a:r>
              <a:rPr lang="en-US" altLang="en-US" sz="1500" dirty="0"/>
              <a:t> </a:t>
            </a:r>
            <a:r>
              <a:rPr lang="en-US" altLang="en-US" sz="1500" dirty="0" err="1"/>
              <a:t>xử</a:t>
            </a:r>
            <a:r>
              <a:rPr lang="en-US" altLang="en-US" sz="1500" dirty="0"/>
              <a:t> </a:t>
            </a:r>
            <a:r>
              <a:rPr lang="en-US" altLang="en-US" sz="1500" dirty="0" err="1"/>
              <a:t>lý</a:t>
            </a:r>
            <a:r>
              <a:rPr lang="en-US" altLang="en-US" sz="1500" dirty="0"/>
              <a:t> </a:t>
            </a:r>
            <a:r>
              <a:rPr lang="en-US" altLang="en-US" sz="1500" dirty="0" err="1"/>
              <a:t>để</a:t>
            </a:r>
            <a:r>
              <a:rPr lang="en-US" altLang="en-US" sz="1500" dirty="0"/>
              <a:t> </a:t>
            </a:r>
            <a:r>
              <a:rPr lang="en-US" altLang="en-US" sz="1500" dirty="0" err="1"/>
              <a:t>đảm</a:t>
            </a:r>
            <a:r>
              <a:rPr lang="en-US" altLang="en-US" sz="1500" dirty="0"/>
              <a:t> </a:t>
            </a:r>
            <a:r>
              <a:rPr lang="en-US" altLang="en-US" sz="1500" dirty="0" err="1"/>
              <a:t>bảo</a:t>
            </a:r>
            <a:r>
              <a:rPr lang="en-US" altLang="en-US" sz="1500" dirty="0"/>
              <a:t> </a:t>
            </a:r>
            <a:r>
              <a:rPr lang="en-US" altLang="en-US" sz="1500" dirty="0" err="1"/>
              <a:t>rằng</a:t>
            </a:r>
            <a:r>
              <a:rPr lang="en-US" altLang="en-US" sz="1500" dirty="0"/>
              <a:t> </a:t>
            </a:r>
            <a:r>
              <a:rPr lang="en-US" altLang="en-US" sz="1500" dirty="0" err="1"/>
              <a:t>nội</a:t>
            </a:r>
            <a:r>
              <a:rPr lang="en-US" altLang="en-US" sz="1500" dirty="0"/>
              <a:t> dung </a:t>
            </a:r>
            <a:r>
              <a:rPr lang="en-US" altLang="en-US" sz="1500" dirty="0" err="1"/>
              <a:t>trong</a:t>
            </a:r>
            <a:r>
              <a:rPr lang="en-US" altLang="en-US" sz="1500" dirty="0"/>
              <a:t> file </a:t>
            </a:r>
            <a:r>
              <a:rPr lang="en-US" altLang="en-US" sz="1500" dirty="0" err="1"/>
              <a:t>này</a:t>
            </a:r>
            <a:r>
              <a:rPr lang="en-US" altLang="en-US" sz="1500" dirty="0"/>
              <a:t> </a:t>
            </a:r>
            <a:r>
              <a:rPr lang="en-US" altLang="en-US" sz="1500" dirty="0" err="1"/>
              <a:t>chỉ</a:t>
            </a:r>
            <a:r>
              <a:rPr lang="en-US" altLang="en-US" sz="1500" dirty="0"/>
              <a:t> </a:t>
            </a:r>
            <a:r>
              <a:rPr lang="en-US" altLang="en-US" sz="1500" dirty="0" err="1"/>
              <a:t>được</a:t>
            </a:r>
            <a:r>
              <a:rPr lang="en-US" altLang="en-US" sz="1500" dirty="0"/>
              <a:t> </a:t>
            </a:r>
            <a:r>
              <a:rPr lang="en-US" altLang="en-US" sz="1500" dirty="0" err="1"/>
              <a:t>biên</a:t>
            </a:r>
            <a:r>
              <a:rPr lang="en-US" altLang="en-US" sz="1500" dirty="0"/>
              <a:t> </a:t>
            </a:r>
            <a:r>
              <a:rPr lang="en-US" altLang="en-US" sz="1500" dirty="0" err="1"/>
              <a:t>dịch</a:t>
            </a:r>
            <a:r>
              <a:rPr lang="en-US" altLang="en-US" sz="1500" dirty="0"/>
              <a:t> </a:t>
            </a:r>
            <a:r>
              <a:rPr lang="en-US" altLang="en-US" sz="1500" dirty="0" err="1"/>
              <a:t>một</a:t>
            </a:r>
            <a:r>
              <a:rPr lang="en-US" altLang="en-US" sz="1500" dirty="0"/>
              <a:t> </a:t>
            </a:r>
            <a:r>
              <a:rPr lang="en-US" altLang="en-US" sz="1500" dirty="0" err="1"/>
              <a:t>lần</a:t>
            </a:r>
            <a:r>
              <a:rPr lang="en-US" altLang="en-US" sz="1500" dirty="0"/>
              <a:t>. </a:t>
            </a:r>
            <a:r>
              <a:rPr lang="en-US" altLang="en-US" sz="1500" dirty="0" err="1"/>
              <a:t>Chỉ</a:t>
            </a:r>
            <a:r>
              <a:rPr lang="en-US" altLang="en-US" sz="1500" dirty="0"/>
              <a:t> </a:t>
            </a:r>
            <a:r>
              <a:rPr lang="en-US" altLang="en-US" sz="1500" dirty="0" err="1"/>
              <a:t>thị</a:t>
            </a:r>
            <a:r>
              <a:rPr lang="en-US" altLang="en-US" sz="1500" dirty="0"/>
              <a:t> </a:t>
            </a:r>
            <a:r>
              <a:rPr lang="en-US" altLang="en-US" sz="1500" dirty="0" err="1"/>
              <a:t>này</a:t>
            </a:r>
            <a:r>
              <a:rPr lang="en-US" altLang="en-US" sz="1500" dirty="0"/>
              <a:t> </a:t>
            </a:r>
            <a:r>
              <a:rPr lang="en-US" altLang="en-US" sz="1500" dirty="0" err="1"/>
              <a:t>thường</a:t>
            </a:r>
            <a:r>
              <a:rPr lang="en-US" altLang="en-US" sz="1500" dirty="0"/>
              <a:t> </a:t>
            </a:r>
            <a:r>
              <a:rPr lang="en-US" altLang="en-US" sz="1500" dirty="0" err="1"/>
              <a:t>được</a:t>
            </a:r>
            <a:r>
              <a:rPr lang="en-US" altLang="en-US" sz="1500" dirty="0"/>
              <a:t> </a:t>
            </a:r>
            <a:r>
              <a:rPr lang="en-US" altLang="en-US" sz="1500" dirty="0" err="1"/>
              <a:t>viết</a:t>
            </a:r>
            <a:r>
              <a:rPr lang="en-US" altLang="en-US" sz="1500" dirty="0"/>
              <a:t> </a:t>
            </a:r>
            <a:r>
              <a:rPr lang="en-US" altLang="en-US" sz="1500" dirty="0" err="1"/>
              <a:t>như</a:t>
            </a:r>
            <a:r>
              <a:rPr lang="en-US" altLang="en-US" sz="1500" dirty="0"/>
              <a:t> </a:t>
            </a:r>
            <a:r>
              <a:rPr lang="en-US" altLang="en-US" sz="1500" dirty="0" err="1"/>
              <a:t>sau</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#ifndef LIN_GENERAL_TYPES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#define LIN_GENERAL_TYPES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 </a:t>
            </a:r>
            <a:r>
              <a:rPr lang="en-US" altLang="en-US" sz="1500" dirty="0" err="1"/>
              <a:t>Nội</a:t>
            </a:r>
            <a:r>
              <a:rPr lang="en-US" altLang="en-US" sz="1500" dirty="0"/>
              <a:t> dung </a:t>
            </a:r>
            <a:r>
              <a:rPr lang="en-US" altLang="en-US" sz="1500" dirty="0" err="1"/>
              <a:t>của</a:t>
            </a:r>
            <a:r>
              <a:rPr lang="en-US" altLang="en-US" sz="1500" dirty="0"/>
              <a:t> </a:t>
            </a:r>
            <a:r>
              <a:rPr lang="en-US" altLang="en-US" sz="1500" dirty="0" err="1"/>
              <a:t>Lin_GeneralTypes.h</a:t>
            </a:r>
            <a:r>
              <a:rPr lang="en-US" altLang="en-US" sz="15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#endif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Khi </a:t>
            </a:r>
            <a:r>
              <a:rPr lang="en-US" altLang="en-US" sz="1500" dirty="0" err="1"/>
              <a:t>áp</a:t>
            </a:r>
            <a:r>
              <a:rPr lang="en-US" altLang="en-US" sz="1500" dirty="0"/>
              <a:t> </a:t>
            </a:r>
            <a:r>
              <a:rPr lang="en-US" altLang="en-US" sz="1500" dirty="0" err="1"/>
              <a:t>dụng</a:t>
            </a:r>
            <a:r>
              <a:rPr lang="en-US" altLang="en-US" sz="1500" dirty="0"/>
              <a:t>, </a:t>
            </a:r>
            <a:r>
              <a:rPr lang="en-US" altLang="en-US" sz="1500" dirty="0" err="1"/>
              <a:t>nếu</a:t>
            </a:r>
            <a:r>
              <a:rPr lang="en-US" altLang="en-US" sz="1500" dirty="0"/>
              <a:t> file </a:t>
            </a:r>
            <a:r>
              <a:rPr lang="en-US" altLang="en-US" sz="1500" dirty="0" err="1"/>
              <a:t>này</a:t>
            </a:r>
            <a:r>
              <a:rPr lang="en-US" altLang="en-US" sz="1500" dirty="0"/>
              <a:t> </a:t>
            </a:r>
            <a:r>
              <a:rPr lang="en-US" altLang="en-US" sz="1500" dirty="0" err="1"/>
              <a:t>đã</a:t>
            </a:r>
            <a:r>
              <a:rPr lang="en-US" altLang="en-US" sz="1500" dirty="0"/>
              <a:t> </a:t>
            </a:r>
            <a:r>
              <a:rPr lang="en-US" altLang="en-US" sz="1500" dirty="0" err="1"/>
              <a:t>được</a:t>
            </a:r>
            <a:r>
              <a:rPr lang="en-US" altLang="en-US" sz="1500" dirty="0"/>
              <a:t> bao </a:t>
            </a:r>
            <a:r>
              <a:rPr lang="en-US" altLang="en-US" sz="1500" dirty="0" err="1"/>
              <a:t>gồm</a:t>
            </a:r>
            <a:r>
              <a:rPr lang="en-US" altLang="en-US" sz="1500" dirty="0"/>
              <a:t>, </a:t>
            </a:r>
            <a:r>
              <a:rPr lang="en-US" altLang="en-US" sz="1500" dirty="0" err="1"/>
              <a:t>thì</a:t>
            </a:r>
            <a:r>
              <a:rPr lang="en-US" altLang="en-US" sz="1500" dirty="0"/>
              <a:t> </a:t>
            </a:r>
            <a:r>
              <a:rPr lang="en-US" altLang="en-US" sz="1500" dirty="0" err="1"/>
              <a:t>phần</a:t>
            </a:r>
            <a:r>
              <a:rPr lang="en-US" altLang="en-US" sz="1500" dirty="0"/>
              <a:t> </a:t>
            </a:r>
            <a:r>
              <a:rPr lang="en-US" altLang="en-US" sz="1500" dirty="0" err="1"/>
              <a:t>nội</a:t>
            </a:r>
            <a:r>
              <a:rPr lang="en-US" altLang="en-US" sz="1500" dirty="0"/>
              <a:t> dung </a:t>
            </a:r>
            <a:r>
              <a:rPr lang="en-US" altLang="en-US" sz="1500" dirty="0" err="1"/>
              <a:t>bên</a:t>
            </a:r>
            <a:r>
              <a:rPr lang="en-US" altLang="en-US" sz="1500" dirty="0"/>
              <a:t> </a:t>
            </a:r>
            <a:r>
              <a:rPr lang="en-US" altLang="en-US" sz="1500" dirty="0" err="1"/>
              <a:t>trong</a:t>
            </a:r>
            <a:r>
              <a:rPr lang="en-US" altLang="en-US" sz="1500" dirty="0"/>
              <a:t> </a:t>
            </a:r>
            <a:r>
              <a:rPr lang="en-US" altLang="en-US" sz="1500" dirty="0" err="1"/>
              <a:t>sẽ</a:t>
            </a:r>
            <a:r>
              <a:rPr lang="en-US" altLang="en-US" sz="1500" dirty="0"/>
              <a:t> </a:t>
            </a:r>
            <a:r>
              <a:rPr lang="en-US" altLang="en-US" sz="1500" dirty="0" err="1"/>
              <a:t>không</a:t>
            </a:r>
            <a:r>
              <a:rPr lang="en-US" altLang="en-US" sz="1500" dirty="0"/>
              <a:t> </a:t>
            </a:r>
            <a:r>
              <a:rPr lang="en-US" altLang="en-US" sz="1500" dirty="0" err="1"/>
              <a:t>được</a:t>
            </a:r>
            <a:r>
              <a:rPr lang="en-US" altLang="en-US" sz="1500" dirty="0"/>
              <a:t> </a:t>
            </a:r>
            <a:r>
              <a:rPr lang="en-US" altLang="en-US" sz="1500" dirty="0" err="1"/>
              <a:t>biên</a:t>
            </a:r>
            <a:r>
              <a:rPr lang="en-US" altLang="en-US" sz="1500" dirty="0"/>
              <a:t> </a:t>
            </a:r>
            <a:r>
              <a:rPr lang="en-US" altLang="en-US" sz="1500" dirty="0" err="1"/>
              <a:t>dịch</a:t>
            </a:r>
            <a:r>
              <a:rPr lang="en-US" altLang="en-US" sz="1500" dirty="0"/>
              <a:t> </a:t>
            </a:r>
            <a:r>
              <a:rPr lang="en-US" altLang="en-US" sz="1500" dirty="0" err="1"/>
              <a:t>lần</a:t>
            </a:r>
            <a:r>
              <a:rPr lang="en-US" altLang="en-US" sz="1500" dirty="0"/>
              <a:t> </a:t>
            </a:r>
            <a:r>
              <a:rPr lang="en-US" altLang="en-US" sz="1500" dirty="0" err="1"/>
              <a:t>nữa</a:t>
            </a:r>
            <a:r>
              <a:rPr lang="en-US" altLang="en-US" sz="1500" dirty="0"/>
              <a:t>, </a:t>
            </a:r>
            <a:r>
              <a:rPr lang="en-US" altLang="en-US" sz="1500" dirty="0" err="1"/>
              <a:t>giúp</a:t>
            </a:r>
            <a:r>
              <a:rPr lang="en-US" altLang="en-US" sz="1500" dirty="0"/>
              <a:t> </a:t>
            </a:r>
            <a:r>
              <a:rPr lang="en-US" altLang="en-US" sz="1500" dirty="0" err="1"/>
              <a:t>tránh</a:t>
            </a:r>
            <a:r>
              <a:rPr lang="en-US" altLang="en-US" sz="1500" dirty="0"/>
              <a:t> </a:t>
            </a:r>
            <a:r>
              <a:rPr lang="en-US" altLang="en-US" sz="1500" dirty="0" err="1"/>
              <a:t>xung</a:t>
            </a:r>
            <a:r>
              <a:rPr lang="en-US" altLang="en-US" sz="1500" dirty="0"/>
              <a:t> </a:t>
            </a:r>
            <a:r>
              <a:rPr lang="en-US" altLang="en-US" sz="1500" dirty="0" err="1"/>
              <a:t>đột</a:t>
            </a:r>
            <a:r>
              <a:rPr lang="en-US" altLang="en-US" sz="1500" dirty="0"/>
              <a:t> </a:t>
            </a:r>
            <a:r>
              <a:rPr lang="en-US" altLang="en-US" sz="1500" dirty="0" err="1"/>
              <a:t>và</a:t>
            </a:r>
            <a:r>
              <a:rPr lang="en-US" altLang="en-US" sz="1500" dirty="0"/>
              <a:t> </a:t>
            </a:r>
            <a:r>
              <a:rPr lang="en-US" altLang="en-US" sz="1500" dirty="0" err="1"/>
              <a:t>các</a:t>
            </a:r>
            <a:r>
              <a:rPr lang="en-US" altLang="en-US" sz="1500" dirty="0"/>
              <a:t> </a:t>
            </a:r>
            <a:r>
              <a:rPr lang="en-US" altLang="en-US" sz="1500" dirty="0" err="1"/>
              <a:t>lỗi</a:t>
            </a:r>
            <a:r>
              <a:rPr lang="en-US" altLang="en-US" sz="1500" dirty="0"/>
              <a:t> </a:t>
            </a:r>
            <a:r>
              <a:rPr lang="en-US" altLang="en-US" sz="1500" dirty="0" err="1"/>
              <a:t>liên</a:t>
            </a:r>
            <a:r>
              <a:rPr lang="en-US" altLang="en-US" sz="1500" dirty="0"/>
              <a:t> </a:t>
            </a:r>
            <a:r>
              <a:rPr lang="en-US" altLang="en-US" sz="1500" dirty="0" err="1"/>
              <a:t>quan</a:t>
            </a:r>
            <a:r>
              <a:rPr lang="en-US" altLang="en-US" sz="1500" dirty="0"/>
              <a:t> </a:t>
            </a:r>
            <a:r>
              <a:rPr lang="en-US" altLang="en-US" sz="1500" dirty="0" err="1"/>
              <a:t>đến</a:t>
            </a:r>
            <a:r>
              <a:rPr lang="en-US" altLang="en-US" sz="1500" dirty="0"/>
              <a:t> </a:t>
            </a:r>
            <a:r>
              <a:rPr lang="en-US" altLang="en-US" sz="1500" dirty="0" err="1"/>
              <a:t>trùng</a:t>
            </a:r>
            <a:r>
              <a:rPr lang="en-US" altLang="en-US" sz="1500" dirty="0"/>
              <a:t> </a:t>
            </a:r>
            <a:r>
              <a:rPr lang="en-US" altLang="en-US" sz="1500" dirty="0" err="1"/>
              <a:t>lặp</a:t>
            </a:r>
            <a:r>
              <a:rPr lang="en-US" altLang="en-US" sz="1500" dirty="0"/>
              <a:t> </a:t>
            </a:r>
            <a:r>
              <a:rPr lang="en-US" altLang="en-US" sz="1500" dirty="0" err="1"/>
              <a:t>định</a:t>
            </a:r>
            <a:r>
              <a:rPr lang="en-US" altLang="en-US" sz="1500" dirty="0"/>
              <a:t> </a:t>
            </a:r>
            <a:r>
              <a:rPr lang="en-US" altLang="en-US" sz="1500" dirty="0" err="1"/>
              <a:t>nghĩa</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t>[SWS_Lin_00246]</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dirty="0" err="1"/>
              <a:t>Yêu</a:t>
            </a:r>
            <a:r>
              <a:rPr lang="en-US" altLang="en-US" sz="1500" dirty="0"/>
              <a:t> </a:t>
            </a:r>
            <a:r>
              <a:rPr lang="en-US" altLang="en-US" sz="1500" dirty="0" err="1"/>
              <a:t>cầu</a:t>
            </a:r>
            <a:r>
              <a:rPr lang="en-US" altLang="en-US" sz="1500" dirty="0"/>
              <a:t>: </a:t>
            </a:r>
            <a:r>
              <a:rPr lang="en-US" altLang="en-US" sz="1500" dirty="0" err="1"/>
              <a:t>Nếu</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nhiều</a:t>
            </a:r>
            <a:r>
              <a:rPr lang="en-US" altLang="en-US" sz="1500" dirty="0"/>
              <a:t> driver LIN </a:t>
            </a:r>
            <a:r>
              <a:rPr lang="en-US" altLang="en-US" sz="1500" dirty="0" err="1"/>
              <a:t>khác</a:t>
            </a:r>
            <a:r>
              <a:rPr lang="en-US" altLang="en-US" sz="1500" dirty="0"/>
              <a:t> </a:t>
            </a:r>
            <a:r>
              <a:rPr lang="en-US" altLang="en-US" sz="1500" dirty="0" err="1"/>
              <a:t>nhau</a:t>
            </a:r>
            <a:r>
              <a:rPr lang="en-US" altLang="en-US" sz="1500" dirty="0"/>
              <a:t>, </a:t>
            </a:r>
            <a:r>
              <a:rPr lang="en-US" altLang="en-US" sz="1500" dirty="0" err="1"/>
              <a:t>chỉ</a:t>
            </a:r>
            <a:r>
              <a:rPr lang="en-US" altLang="en-US" sz="1500" dirty="0"/>
              <a:t> </a:t>
            </a:r>
            <a:r>
              <a:rPr lang="en-US" altLang="en-US" sz="1500" dirty="0" err="1"/>
              <a:t>một</a:t>
            </a:r>
            <a:r>
              <a:rPr lang="en-US" altLang="en-US" sz="1500" dirty="0"/>
              <a:t> </a:t>
            </a:r>
            <a:r>
              <a:rPr lang="en-US" altLang="en-US" sz="1500" dirty="0" err="1"/>
              <a:t>phiên</a:t>
            </a:r>
            <a:r>
              <a:rPr lang="en-US" altLang="en-US" sz="1500" dirty="0"/>
              <a:t> </a:t>
            </a:r>
            <a:r>
              <a:rPr lang="en-US" altLang="en-US" sz="1500" dirty="0" err="1"/>
              <a:t>bản</a:t>
            </a:r>
            <a:r>
              <a:rPr lang="en-US" altLang="en-US" sz="1500" dirty="0"/>
              <a:t> </a:t>
            </a:r>
            <a:r>
              <a:rPr lang="en-US" altLang="en-US" sz="1500" dirty="0" err="1"/>
              <a:t>của</a:t>
            </a:r>
            <a:r>
              <a:rPr lang="en-US" altLang="en-US" sz="1500" dirty="0"/>
              <a:t> file </a:t>
            </a:r>
            <a:r>
              <a:rPr lang="en-US" altLang="en-US" sz="1500" dirty="0" err="1"/>
              <a:t>này</a:t>
            </a:r>
            <a:r>
              <a:rPr lang="en-US" altLang="en-US" sz="1500" dirty="0"/>
              <a:t> </a:t>
            </a:r>
            <a:r>
              <a:rPr lang="en-US" altLang="en-US" sz="1500" dirty="0" err="1"/>
              <a:t>cần</a:t>
            </a:r>
            <a:r>
              <a:rPr lang="en-US" altLang="en-US" sz="1500" dirty="0"/>
              <a:t> </a:t>
            </a:r>
            <a:r>
              <a:rPr lang="en-US" altLang="en-US" sz="1500" dirty="0" err="1"/>
              <a:t>được</a:t>
            </a:r>
            <a:r>
              <a:rPr lang="en-US" altLang="en-US" sz="1500" dirty="0"/>
              <a:t> bao </a:t>
            </a:r>
            <a:r>
              <a:rPr lang="en-US" altLang="en-US" sz="1500" dirty="0" err="1"/>
              <a:t>gồm</a:t>
            </a:r>
            <a:r>
              <a:rPr lang="en-US" altLang="en-US" sz="1500" dirty="0"/>
              <a:t> </a:t>
            </a:r>
            <a:r>
              <a:rPr lang="en-US" altLang="en-US" sz="1500" dirty="0" err="1"/>
              <a:t>trong</a:t>
            </a:r>
            <a:r>
              <a:rPr lang="en-US" altLang="en-US" sz="1500" dirty="0"/>
              <a:t> </a:t>
            </a:r>
            <a:r>
              <a:rPr lang="en-US" altLang="en-US" sz="1500" dirty="0" err="1"/>
              <a:t>cây</a:t>
            </a:r>
            <a:r>
              <a:rPr lang="en-US" altLang="en-US" sz="1500" dirty="0"/>
              <a:t> </a:t>
            </a:r>
            <a:r>
              <a:rPr lang="en-US" altLang="en-US" sz="1500" dirty="0" err="1"/>
              <a:t>mã</a:t>
            </a:r>
            <a:r>
              <a:rPr lang="en-US" altLang="en-US" sz="1500" dirty="0"/>
              <a:t> </a:t>
            </a:r>
            <a:r>
              <a:rPr lang="en-US" altLang="en-US" sz="1500" dirty="0" err="1"/>
              <a:t>nguồn</a:t>
            </a:r>
            <a:r>
              <a:rPr lang="en-US" altLang="en-US" sz="15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500" dirty="0" err="1"/>
              <a:t>Giải</a:t>
            </a:r>
            <a:r>
              <a:rPr lang="en-US" altLang="en-US" sz="1500" dirty="0"/>
              <a:t> </a:t>
            </a:r>
            <a:r>
              <a:rPr lang="en-US" altLang="en-US" sz="1500" dirty="0" err="1"/>
              <a:t>thích</a:t>
            </a:r>
            <a:r>
              <a:rPr lang="en-US" altLang="en-US" sz="1500" dirty="0"/>
              <a:t>: Khi </a:t>
            </a:r>
            <a:r>
              <a:rPr lang="en-US" altLang="en-US" sz="1500" dirty="0" err="1"/>
              <a:t>nhiều</a:t>
            </a:r>
            <a:r>
              <a:rPr lang="en-US" altLang="en-US" sz="1500" dirty="0"/>
              <a:t> driver LIN </a:t>
            </a:r>
            <a:r>
              <a:rPr lang="en-US" altLang="en-US" sz="1500" dirty="0" err="1"/>
              <a:t>có</a:t>
            </a:r>
            <a:r>
              <a:rPr lang="en-US" altLang="en-US" sz="1500" dirty="0"/>
              <a:t> </a:t>
            </a:r>
            <a:r>
              <a:rPr lang="en-US" altLang="en-US" sz="1500" dirty="0" err="1"/>
              <a:t>thể</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cùng</a:t>
            </a:r>
            <a:r>
              <a:rPr lang="en-US" altLang="en-US" sz="1500" dirty="0"/>
              <a:t> </a:t>
            </a:r>
            <a:r>
              <a:rPr lang="en-US" altLang="en-US" sz="1500" dirty="0" err="1"/>
              <a:t>một</a:t>
            </a:r>
            <a:r>
              <a:rPr lang="en-US" altLang="en-US" sz="1500" dirty="0"/>
              <a:t> </a:t>
            </a:r>
            <a:r>
              <a:rPr lang="en-US" altLang="en-US" sz="1500" dirty="0" err="1"/>
              <a:t>định</a:t>
            </a:r>
            <a:r>
              <a:rPr lang="en-US" altLang="en-US" sz="1500" dirty="0"/>
              <a:t> </a:t>
            </a:r>
            <a:r>
              <a:rPr lang="en-US" altLang="en-US" sz="1500" dirty="0" err="1"/>
              <a:t>nghĩa</a:t>
            </a:r>
            <a:r>
              <a:rPr lang="en-US" altLang="en-US" sz="1500" dirty="0"/>
              <a:t> </a:t>
            </a:r>
            <a:r>
              <a:rPr lang="en-US" altLang="en-US" sz="1500" dirty="0" err="1"/>
              <a:t>kiểu</a:t>
            </a:r>
            <a:r>
              <a:rPr lang="en-US" altLang="en-US" sz="1500" dirty="0"/>
              <a:t>, </a:t>
            </a:r>
            <a:r>
              <a:rPr lang="en-US" altLang="en-US" sz="1500" dirty="0" err="1"/>
              <a:t>yêu</a:t>
            </a:r>
            <a:r>
              <a:rPr lang="en-US" altLang="en-US" sz="1500" dirty="0"/>
              <a:t> </a:t>
            </a:r>
            <a:r>
              <a:rPr lang="en-US" altLang="en-US" sz="1500" dirty="0" err="1"/>
              <a:t>cầu</a:t>
            </a:r>
            <a:r>
              <a:rPr lang="en-US" altLang="en-US" sz="1500" dirty="0"/>
              <a:t> </a:t>
            </a:r>
            <a:r>
              <a:rPr lang="en-US" altLang="en-US" sz="1500" dirty="0" err="1"/>
              <a:t>này</a:t>
            </a:r>
            <a:r>
              <a:rPr lang="en-US" altLang="en-US" sz="1500" dirty="0"/>
              <a:t> </a:t>
            </a:r>
            <a:r>
              <a:rPr lang="en-US" altLang="en-US" sz="1500" dirty="0" err="1"/>
              <a:t>chỉ</a:t>
            </a:r>
            <a:r>
              <a:rPr lang="en-US" altLang="en-US" sz="1500" dirty="0"/>
              <a:t> </a:t>
            </a:r>
            <a:r>
              <a:rPr lang="en-US" altLang="en-US" sz="1500" dirty="0" err="1"/>
              <a:t>ra</a:t>
            </a:r>
            <a:r>
              <a:rPr lang="en-US" altLang="en-US" sz="1500" dirty="0"/>
              <a:t> </a:t>
            </a:r>
            <a:r>
              <a:rPr lang="en-US" altLang="en-US" sz="1500" dirty="0" err="1"/>
              <a:t>rằng</a:t>
            </a:r>
            <a:r>
              <a:rPr lang="en-US" altLang="en-US" sz="1500" dirty="0"/>
              <a:t> </a:t>
            </a:r>
            <a:r>
              <a:rPr lang="en-US" altLang="en-US" sz="1500" dirty="0" err="1"/>
              <a:t>không</a:t>
            </a:r>
            <a:r>
              <a:rPr lang="en-US" altLang="en-US" sz="1500" dirty="0"/>
              <a:t> </a:t>
            </a:r>
            <a:r>
              <a:rPr lang="en-US" altLang="en-US" sz="1500" dirty="0" err="1"/>
              <a:t>cần</a:t>
            </a:r>
            <a:r>
              <a:rPr lang="en-US" altLang="en-US" sz="1500" dirty="0"/>
              <a:t> </a:t>
            </a:r>
            <a:r>
              <a:rPr lang="en-US" altLang="en-US" sz="1500" dirty="0" err="1"/>
              <a:t>tạo</a:t>
            </a:r>
            <a:r>
              <a:rPr lang="en-US" altLang="en-US" sz="1500" dirty="0"/>
              <a:t> </a:t>
            </a:r>
            <a:r>
              <a:rPr lang="en-US" altLang="en-US" sz="1500" dirty="0" err="1"/>
              <a:t>nhiều</a:t>
            </a:r>
            <a:r>
              <a:rPr lang="en-US" altLang="en-US" sz="1500" dirty="0"/>
              <a:t> </a:t>
            </a:r>
            <a:r>
              <a:rPr lang="en-US" altLang="en-US" sz="1500" dirty="0" err="1"/>
              <a:t>bản</a:t>
            </a:r>
            <a:r>
              <a:rPr lang="en-US" altLang="en-US" sz="1500" dirty="0"/>
              <a:t> </a:t>
            </a:r>
            <a:r>
              <a:rPr lang="en-US" altLang="en-US" sz="1500" dirty="0" err="1"/>
              <a:t>sao</a:t>
            </a:r>
            <a:r>
              <a:rPr lang="en-US" altLang="en-US" sz="1500" dirty="0"/>
              <a:t> </a:t>
            </a:r>
            <a:r>
              <a:rPr lang="en-US" altLang="en-US" sz="1500" dirty="0" err="1"/>
              <a:t>của</a:t>
            </a:r>
            <a:r>
              <a:rPr lang="en-US" altLang="en-US" sz="1500" dirty="0"/>
              <a:t> </a:t>
            </a:r>
            <a:r>
              <a:rPr lang="en-US" altLang="en-US" sz="1500" dirty="0" err="1"/>
              <a:t>Lin_GeneralTypes.h</a:t>
            </a:r>
            <a:r>
              <a:rPr lang="en-US" altLang="en-US" sz="1500" dirty="0"/>
              <a:t>. </a:t>
            </a:r>
            <a:r>
              <a:rPr lang="en-US" altLang="en-US" sz="1500" dirty="0" err="1"/>
              <a:t>Thay</a:t>
            </a:r>
            <a:r>
              <a:rPr lang="en-US" altLang="en-US" sz="1500" dirty="0"/>
              <a:t> </a:t>
            </a:r>
            <a:r>
              <a:rPr lang="en-US" altLang="en-US" sz="1500" dirty="0" err="1"/>
              <a:t>vào</a:t>
            </a:r>
            <a:r>
              <a:rPr lang="en-US" altLang="en-US" sz="1500" dirty="0"/>
              <a:t> </a:t>
            </a:r>
            <a:r>
              <a:rPr lang="en-US" altLang="en-US" sz="1500" dirty="0" err="1"/>
              <a:t>đó</a:t>
            </a:r>
            <a:r>
              <a:rPr lang="en-US" altLang="en-US" sz="1500" dirty="0"/>
              <a:t>, </a:t>
            </a:r>
            <a:r>
              <a:rPr lang="en-US" altLang="en-US" sz="1500" dirty="0" err="1"/>
              <a:t>tất</a:t>
            </a:r>
            <a:r>
              <a:rPr lang="en-US" altLang="en-US" sz="1500" dirty="0"/>
              <a:t> </a:t>
            </a:r>
            <a:r>
              <a:rPr lang="en-US" altLang="en-US" sz="1500" dirty="0" err="1"/>
              <a:t>cả</a:t>
            </a:r>
            <a:r>
              <a:rPr lang="en-US" altLang="en-US" sz="1500" dirty="0"/>
              <a:t> </a:t>
            </a:r>
            <a:r>
              <a:rPr lang="en-US" altLang="en-US" sz="1500" dirty="0" err="1"/>
              <a:t>các</a:t>
            </a:r>
            <a:r>
              <a:rPr lang="en-US" altLang="en-US" sz="1500" dirty="0"/>
              <a:t> driver </a:t>
            </a:r>
            <a:r>
              <a:rPr lang="en-US" altLang="en-US" sz="1500" dirty="0" err="1"/>
              <a:t>nên</a:t>
            </a:r>
            <a:r>
              <a:rPr lang="en-US" altLang="en-US" sz="1500" dirty="0"/>
              <a:t> </a:t>
            </a:r>
            <a:r>
              <a:rPr lang="en-US" altLang="en-US" sz="1500" dirty="0" err="1"/>
              <a:t>tham</a:t>
            </a:r>
            <a:r>
              <a:rPr lang="en-US" altLang="en-US" sz="1500" dirty="0"/>
              <a:t> </a:t>
            </a:r>
            <a:r>
              <a:rPr lang="en-US" altLang="en-US" sz="1500" dirty="0" err="1"/>
              <a:t>chiếu</a:t>
            </a:r>
            <a:r>
              <a:rPr lang="en-US" altLang="en-US" sz="1500" dirty="0"/>
              <a:t> </a:t>
            </a:r>
            <a:r>
              <a:rPr lang="en-US" altLang="en-US" sz="1500" dirty="0" err="1"/>
              <a:t>đến</a:t>
            </a:r>
            <a:r>
              <a:rPr lang="en-US" altLang="en-US" sz="1500" dirty="0"/>
              <a:t> </a:t>
            </a:r>
            <a:r>
              <a:rPr lang="en-US" altLang="en-US" sz="1500" dirty="0" err="1"/>
              <a:t>cùng</a:t>
            </a:r>
            <a:r>
              <a:rPr lang="en-US" altLang="en-US" sz="1500" dirty="0"/>
              <a:t> </a:t>
            </a:r>
            <a:r>
              <a:rPr lang="en-US" altLang="en-US" sz="1500" dirty="0" err="1"/>
              <a:t>một</a:t>
            </a:r>
            <a:r>
              <a:rPr lang="en-US" altLang="en-US" sz="1500" dirty="0"/>
              <a:t> file, </a:t>
            </a:r>
            <a:r>
              <a:rPr lang="en-US" altLang="en-US" sz="1500" dirty="0" err="1"/>
              <a:t>giúp</a:t>
            </a:r>
            <a:r>
              <a:rPr lang="en-US" altLang="en-US" sz="1500" dirty="0"/>
              <a:t> </a:t>
            </a:r>
            <a:r>
              <a:rPr lang="en-US" altLang="en-US" sz="1500" dirty="0" err="1"/>
              <a:t>duy</a:t>
            </a:r>
            <a:r>
              <a:rPr lang="en-US" altLang="en-US" sz="1500" dirty="0"/>
              <a:t> </a:t>
            </a:r>
            <a:r>
              <a:rPr lang="en-US" altLang="en-US" sz="1500" dirty="0" err="1"/>
              <a:t>trì</a:t>
            </a:r>
            <a:r>
              <a:rPr lang="en-US" altLang="en-US" sz="1500" dirty="0"/>
              <a:t> </a:t>
            </a:r>
            <a:r>
              <a:rPr lang="en-US" altLang="en-US" sz="1500" dirty="0" err="1"/>
              <a:t>tính</a:t>
            </a:r>
            <a:r>
              <a:rPr lang="en-US" altLang="en-US" sz="1500" dirty="0"/>
              <a:t> </a:t>
            </a:r>
            <a:r>
              <a:rPr lang="en-US" altLang="en-US" sz="1500" dirty="0" err="1"/>
              <a:t>đồng</a:t>
            </a:r>
            <a:r>
              <a:rPr lang="en-US" altLang="en-US" sz="1500" dirty="0"/>
              <a:t> </a:t>
            </a:r>
            <a:r>
              <a:rPr lang="en-US" altLang="en-US" sz="1500" dirty="0" err="1"/>
              <a:t>nhất</a:t>
            </a:r>
            <a:r>
              <a:rPr lang="en-US" altLang="en-US" sz="1500" dirty="0"/>
              <a:t> </a:t>
            </a:r>
            <a:r>
              <a:rPr lang="en-US" altLang="en-US" sz="1500" dirty="0" err="1"/>
              <a:t>trong</a:t>
            </a:r>
            <a:r>
              <a:rPr lang="en-US" altLang="en-US" sz="1500" dirty="0"/>
              <a:t> </a:t>
            </a:r>
            <a:r>
              <a:rPr lang="en-US" altLang="en-US" sz="1500" dirty="0" err="1"/>
              <a:t>các</a:t>
            </a:r>
            <a:r>
              <a:rPr lang="en-US" altLang="en-US" sz="1500" dirty="0"/>
              <a:t> </a:t>
            </a:r>
            <a:r>
              <a:rPr lang="en-US" altLang="en-US" sz="1500" dirty="0" err="1"/>
              <a:t>định</a:t>
            </a:r>
            <a:r>
              <a:rPr lang="en-US" altLang="en-US" sz="1500" dirty="0"/>
              <a:t> </a:t>
            </a:r>
            <a:r>
              <a:rPr lang="en-US" altLang="en-US" sz="1500" dirty="0" err="1"/>
              <a:t>nghĩa</a:t>
            </a:r>
            <a:r>
              <a:rPr lang="en-US" altLang="en-US" sz="1500" dirty="0"/>
              <a:t> </a:t>
            </a:r>
            <a:r>
              <a:rPr lang="en-US" altLang="en-US" sz="1500" dirty="0" err="1"/>
              <a:t>kiểu</a:t>
            </a:r>
            <a:r>
              <a:rPr lang="en-US" altLang="en-US" sz="1500" dirty="0"/>
              <a:t>. </a:t>
            </a:r>
            <a:r>
              <a:rPr lang="en-US" altLang="en-US" sz="1500" dirty="0" err="1"/>
              <a:t>Điều</a:t>
            </a:r>
            <a:r>
              <a:rPr lang="en-US" altLang="en-US" sz="1500" dirty="0"/>
              <a:t> </a:t>
            </a:r>
            <a:r>
              <a:rPr lang="en-US" altLang="en-US" sz="1500" dirty="0" err="1"/>
              <a:t>này</a:t>
            </a:r>
            <a:r>
              <a:rPr lang="en-US" altLang="en-US" sz="1500" dirty="0"/>
              <a:t> </a:t>
            </a:r>
            <a:r>
              <a:rPr lang="en-US" altLang="en-US" sz="1500" dirty="0" err="1"/>
              <a:t>không</a:t>
            </a:r>
            <a:r>
              <a:rPr lang="en-US" altLang="en-US" sz="1500" dirty="0"/>
              <a:t> </a:t>
            </a:r>
            <a:r>
              <a:rPr lang="en-US" altLang="en-US" sz="1500" dirty="0" err="1"/>
              <a:t>chỉ</a:t>
            </a:r>
            <a:r>
              <a:rPr lang="en-US" altLang="en-US" sz="1500" dirty="0"/>
              <a:t> </a:t>
            </a:r>
            <a:r>
              <a:rPr lang="en-US" altLang="en-US" sz="1500" dirty="0" err="1"/>
              <a:t>giảm</a:t>
            </a:r>
            <a:r>
              <a:rPr lang="en-US" altLang="en-US" sz="1500" dirty="0"/>
              <a:t> </a:t>
            </a:r>
            <a:r>
              <a:rPr lang="en-US" altLang="en-US" sz="1500" dirty="0" err="1"/>
              <a:t>thiểu</a:t>
            </a:r>
            <a:r>
              <a:rPr lang="en-US" altLang="en-US" sz="1500" dirty="0"/>
              <a:t> </a:t>
            </a:r>
            <a:r>
              <a:rPr lang="en-US" altLang="en-US" sz="1500" dirty="0" err="1"/>
              <a:t>sự</a:t>
            </a:r>
            <a:r>
              <a:rPr lang="en-US" altLang="en-US" sz="1500" dirty="0"/>
              <a:t> </a:t>
            </a:r>
            <a:r>
              <a:rPr lang="en-US" altLang="en-US" sz="1500" dirty="0" err="1"/>
              <a:t>phức</a:t>
            </a:r>
            <a:r>
              <a:rPr lang="en-US" altLang="en-US" sz="1500" dirty="0"/>
              <a:t> </a:t>
            </a:r>
            <a:r>
              <a:rPr lang="en-US" altLang="en-US" sz="1500" dirty="0" err="1"/>
              <a:t>tạp</a:t>
            </a:r>
            <a:r>
              <a:rPr lang="en-US" altLang="en-US" sz="1500" dirty="0"/>
              <a:t> </a:t>
            </a:r>
            <a:r>
              <a:rPr lang="en-US" altLang="en-US" sz="1500" dirty="0" err="1"/>
              <a:t>trong</a:t>
            </a:r>
            <a:r>
              <a:rPr lang="en-US" altLang="en-US" sz="1500" dirty="0"/>
              <a:t> </a:t>
            </a:r>
            <a:r>
              <a:rPr lang="en-US" altLang="en-US" sz="1500" dirty="0" err="1"/>
              <a:t>quản</a:t>
            </a:r>
            <a:r>
              <a:rPr lang="en-US" altLang="en-US" sz="1500" dirty="0"/>
              <a:t> </a:t>
            </a:r>
            <a:r>
              <a:rPr lang="en-US" altLang="en-US" sz="1500" dirty="0" err="1"/>
              <a:t>lý</a:t>
            </a:r>
            <a:r>
              <a:rPr lang="en-US" altLang="en-US" sz="1500" dirty="0"/>
              <a:t> </a:t>
            </a:r>
            <a:r>
              <a:rPr lang="en-US" altLang="en-US" sz="1500" dirty="0" err="1"/>
              <a:t>mã</a:t>
            </a:r>
            <a:r>
              <a:rPr lang="en-US" altLang="en-US" sz="1500" dirty="0"/>
              <a:t> </a:t>
            </a:r>
            <a:r>
              <a:rPr lang="en-US" altLang="en-US" sz="1500" dirty="0" err="1"/>
              <a:t>nguồn</a:t>
            </a:r>
            <a:r>
              <a:rPr lang="en-US" altLang="en-US" sz="1500" dirty="0"/>
              <a:t> </a:t>
            </a:r>
            <a:r>
              <a:rPr lang="en-US" altLang="en-US" sz="1500" dirty="0" err="1"/>
              <a:t>mà</a:t>
            </a:r>
            <a:r>
              <a:rPr lang="en-US" altLang="en-US" sz="1500" dirty="0"/>
              <a:t> </a:t>
            </a:r>
            <a:r>
              <a:rPr lang="en-US" altLang="en-US" sz="1500" dirty="0" err="1"/>
              <a:t>còn</a:t>
            </a:r>
            <a:r>
              <a:rPr lang="en-US" altLang="en-US" sz="1500" dirty="0"/>
              <a:t> </a:t>
            </a:r>
            <a:r>
              <a:rPr lang="en-US" altLang="en-US" sz="1500" dirty="0" err="1"/>
              <a:t>giúp</a:t>
            </a:r>
            <a:r>
              <a:rPr lang="en-US" altLang="en-US" sz="1500" dirty="0"/>
              <a:t> </a:t>
            </a:r>
            <a:r>
              <a:rPr lang="en-US" altLang="en-US" sz="1500" dirty="0" err="1"/>
              <a:t>tránh</a:t>
            </a:r>
            <a:r>
              <a:rPr lang="en-US" altLang="en-US" sz="1500" dirty="0"/>
              <a:t> </a:t>
            </a:r>
            <a:r>
              <a:rPr lang="en-US" altLang="en-US" sz="1500" dirty="0" err="1"/>
              <a:t>các</a:t>
            </a:r>
            <a:r>
              <a:rPr lang="en-US" altLang="en-US" sz="1500" dirty="0"/>
              <a:t> </a:t>
            </a:r>
            <a:r>
              <a:rPr lang="en-US" altLang="en-US" sz="1500" dirty="0" err="1"/>
              <a:t>lỗi</a:t>
            </a:r>
            <a:r>
              <a:rPr lang="en-US" altLang="en-US" sz="1500" dirty="0"/>
              <a:t> </a:t>
            </a:r>
            <a:r>
              <a:rPr lang="en-US" altLang="en-US" sz="1500" dirty="0" err="1"/>
              <a:t>phát</a:t>
            </a:r>
            <a:r>
              <a:rPr lang="en-US" altLang="en-US" sz="1500" dirty="0"/>
              <a:t> </a:t>
            </a:r>
            <a:r>
              <a:rPr lang="en-US" altLang="en-US" sz="1500" dirty="0" err="1"/>
              <a:t>sinh</a:t>
            </a:r>
            <a:r>
              <a:rPr lang="en-US" altLang="en-US" sz="1500" dirty="0"/>
              <a:t> </a:t>
            </a:r>
            <a:r>
              <a:rPr lang="en-US" altLang="en-US" sz="1500" dirty="0" err="1"/>
              <a:t>từ</a:t>
            </a:r>
            <a:r>
              <a:rPr lang="en-US" altLang="en-US" sz="1500" dirty="0"/>
              <a:t> </a:t>
            </a:r>
            <a:r>
              <a:rPr lang="en-US" altLang="en-US" sz="1500" dirty="0" err="1"/>
              <a:t>sự</a:t>
            </a:r>
            <a:r>
              <a:rPr lang="en-US" altLang="en-US" sz="1500" dirty="0"/>
              <a:t> </a:t>
            </a:r>
            <a:r>
              <a:rPr lang="en-US" altLang="en-US" sz="1500" dirty="0" err="1"/>
              <a:t>không</a:t>
            </a:r>
            <a:r>
              <a:rPr lang="en-US" altLang="en-US" sz="1500" dirty="0"/>
              <a:t> </a:t>
            </a:r>
            <a:r>
              <a:rPr lang="en-US" altLang="en-US" sz="1500" dirty="0" err="1"/>
              <a:t>đồng</a:t>
            </a:r>
            <a:r>
              <a:rPr lang="en-US" altLang="en-US" sz="1500" dirty="0"/>
              <a:t> </a:t>
            </a:r>
            <a:r>
              <a:rPr lang="en-US" altLang="en-US" sz="1500" dirty="0" err="1"/>
              <a:t>nhất</a:t>
            </a:r>
            <a:r>
              <a:rPr lang="en-US" altLang="en-US" sz="1500" dirty="0"/>
              <a:t> </a:t>
            </a:r>
            <a:r>
              <a:rPr lang="en-US" altLang="en-US" sz="1500" dirty="0" err="1"/>
              <a:t>trong</a:t>
            </a:r>
            <a:r>
              <a:rPr lang="en-US" altLang="en-US" sz="1500" dirty="0"/>
              <a:t> </a:t>
            </a:r>
            <a:r>
              <a:rPr lang="en-US" altLang="en-US" sz="1500" dirty="0" err="1"/>
              <a:t>các</a:t>
            </a:r>
            <a:r>
              <a:rPr lang="en-US" altLang="en-US" sz="1500" dirty="0"/>
              <a:t> </a:t>
            </a:r>
            <a:r>
              <a:rPr lang="en-US" altLang="en-US" sz="1500" dirty="0" err="1"/>
              <a:t>kiểu</a:t>
            </a:r>
            <a:r>
              <a:rPr lang="en-US" altLang="en-US" sz="1500" dirty="0"/>
              <a:t> </a:t>
            </a:r>
            <a:r>
              <a:rPr lang="en-US" altLang="en-US" sz="1500" dirty="0" err="1"/>
              <a:t>dữ</a:t>
            </a:r>
            <a:r>
              <a:rPr lang="en-US" altLang="en-US" sz="1500" dirty="0"/>
              <a:t> </a:t>
            </a:r>
            <a:r>
              <a:rPr lang="en-US" altLang="en-US" sz="1500" dirty="0" err="1"/>
              <a:t>liệu</a:t>
            </a:r>
            <a:r>
              <a:rPr lang="en-US" altLang="en-US" sz="1500" dirty="0"/>
              <a:t> </a:t>
            </a:r>
            <a:r>
              <a:rPr lang="en-US" altLang="en-US" sz="1500" dirty="0" err="1"/>
              <a:t>được</a:t>
            </a:r>
            <a:r>
              <a:rPr lang="en-US" altLang="en-US" sz="1500" dirty="0"/>
              <a:t> </a:t>
            </a:r>
            <a:r>
              <a:rPr lang="en-US" altLang="en-US" sz="1500" dirty="0" err="1"/>
              <a:t>sử</a:t>
            </a:r>
            <a:r>
              <a:rPr lang="en-US" altLang="en-US" sz="1500" dirty="0"/>
              <a:t> </a:t>
            </a:r>
            <a:r>
              <a:rPr lang="en-US" altLang="en-US" sz="1500" dirty="0" err="1"/>
              <a:t>dụng</a:t>
            </a:r>
            <a:r>
              <a:rPr lang="en-US" altLang="en-US" sz="1500" dirty="0"/>
              <a:t> </a:t>
            </a:r>
            <a:r>
              <a:rPr lang="en-US" altLang="en-US" sz="1500" dirty="0" err="1"/>
              <a:t>bởi</a:t>
            </a:r>
            <a:r>
              <a:rPr lang="en-US" altLang="en-US" sz="1500" dirty="0"/>
              <a:t> </a:t>
            </a:r>
            <a:r>
              <a:rPr lang="en-US" altLang="en-US" sz="1500" dirty="0" err="1"/>
              <a:t>các</a:t>
            </a:r>
            <a:r>
              <a:rPr lang="en-US" altLang="en-US" sz="1500" dirty="0"/>
              <a:t> driver </a:t>
            </a:r>
            <a:r>
              <a:rPr lang="en-US" altLang="en-US" sz="1500" dirty="0" err="1"/>
              <a:t>khác</a:t>
            </a:r>
            <a:r>
              <a:rPr lang="en-US" altLang="en-US" sz="1500" dirty="0"/>
              <a:t> </a:t>
            </a:r>
            <a:r>
              <a:rPr lang="en-US" altLang="en-US" sz="1500" dirty="0" err="1"/>
              <a:t>nhau</a:t>
            </a:r>
            <a:r>
              <a:rPr lang="en-US" altLang="en-US" sz="15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p>
        </p:txBody>
      </p:sp>
    </p:spTree>
    <p:extLst>
      <p:ext uri="{BB962C8B-B14F-4D97-AF65-F5344CB8AC3E}">
        <p14:creationId xmlns:p14="http://schemas.microsoft.com/office/powerpoint/2010/main" val="32922830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557E3-77F7-77C1-88F1-9B58BF6C7349}"/>
              </a:ext>
            </a:extLst>
          </p:cNvPr>
          <p:cNvPicPr>
            <a:picLocks noChangeAspect="1"/>
          </p:cNvPicPr>
          <p:nvPr/>
        </p:nvPicPr>
        <p:blipFill>
          <a:blip r:embed="rId2"/>
          <a:stretch>
            <a:fillRect/>
          </a:stretch>
        </p:blipFill>
        <p:spPr>
          <a:xfrm>
            <a:off x="165860" y="985496"/>
            <a:ext cx="11860280" cy="4887007"/>
          </a:xfrm>
          <a:prstGeom prst="rect">
            <a:avLst/>
          </a:prstGeom>
        </p:spPr>
      </p:pic>
    </p:spTree>
    <p:extLst>
      <p:ext uri="{BB962C8B-B14F-4D97-AF65-F5344CB8AC3E}">
        <p14:creationId xmlns:p14="http://schemas.microsoft.com/office/powerpoint/2010/main" val="3432777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32C9D6-1D05-C46A-3499-D0BCAB69CB04}"/>
              </a:ext>
            </a:extLst>
          </p:cNvPr>
          <p:cNvSpPr>
            <a:spLocks noChangeArrowheads="1"/>
          </p:cNvSpPr>
          <p:nvPr/>
        </p:nvSpPr>
        <p:spPr bwMode="auto">
          <a:xfrm>
            <a:off x="0" y="640459"/>
            <a:ext cx="1141827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Lin_ConfigType</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Lin_ConfigType</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Cấu</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trúc</a:t>
            </a:r>
            <a:r>
              <a:rPr kumimoji="0" lang="en-US" altLang="en-US" sz="1500" b="1" i="0" u="none" strike="noStrike" cap="none" normalizeH="0" baseline="0" dirty="0">
                <a:ln>
                  <a:noFill/>
                </a:ln>
                <a:solidFill>
                  <a:schemeClr val="tx1"/>
                </a:solidFill>
                <a:effectLst/>
                <a:latin typeface="Arial" panose="020B0604020202020204" pitchFamily="34" charset="0"/>
              </a:rPr>
              <a:t>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Phạm</a:t>
            </a:r>
            <a:r>
              <a:rPr kumimoji="0" lang="en-US" altLang="en-US" sz="1500" b="1" i="0" u="none" strike="noStrike" cap="none" normalizeH="0" baseline="0" dirty="0">
                <a:ln>
                  <a:noFill/>
                </a:ln>
                <a:solidFill>
                  <a:schemeClr val="tx1"/>
                </a:solidFill>
                <a:effectLst/>
                <a:latin typeface="Arial" panose="020B0604020202020204" pitchFamily="34" charset="0"/>
              </a:rPr>
              <a:t> vi: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Phụ</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thuộc</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vào</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phần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cứng</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và</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triển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khai</a:t>
            </a:r>
            <a:r>
              <a:rPr kumimoji="0" lang="en-US" altLang="en-US" sz="1500" b="1" i="0" u="none" strike="noStrike" cap="none" normalizeH="0" baseline="0" dirty="0">
                <a:ln>
                  <a:noFill/>
                </a:ln>
                <a:solidFill>
                  <a:schemeClr val="tx1"/>
                </a:solidFill>
                <a:effectLst/>
                <a:latin typeface="Arial" panose="020B0604020202020204" pitchFamily="34" charset="0"/>
              </a:rPr>
              <a:t> (Hardware and Implementation dependent)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a:t>
            </a:r>
            <a:r>
              <a:rPr kumimoji="0" lang="en-US" altLang="en-US" sz="1500" b="1" i="0" u="none" strike="noStrike" cap="none" normalizeH="0" baseline="0" dirty="0" err="1">
                <a:ln>
                  <a:noFill/>
                </a:ln>
                <a:solidFill>
                  <a:schemeClr val="tx1"/>
                </a:solidFill>
                <a:effectLst/>
                <a:latin typeface="Arial" panose="020B0604020202020204" pitchFamily="34" charset="0"/>
              </a:rPr>
              <a:t>Nội</a:t>
            </a:r>
            <a:r>
              <a:rPr kumimoji="0" lang="en-US" altLang="en-US" sz="1500" b="1" i="0" u="none" strike="noStrike" cap="none" normalizeH="0" baseline="0" dirty="0">
                <a:ln>
                  <a:noFill/>
                </a:ln>
                <a:solidFill>
                  <a:schemeClr val="tx1"/>
                </a:solidFill>
                <a:effectLst/>
                <a:latin typeface="Arial" panose="020B0604020202020204" pitchFamily="34" charset="0"/>
              </a:rPr>
              <a:t> dung: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thù</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LIN,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cài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đặt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SFR (Special Function Registers) </a:t>
            </a:r>
            <a:r>
              <a:rPr kumimoji="0" lang="en-US" altLang="en-US" sz="1500" b="0" i="0" u="none" strike="noStrike" cap="none" normalizeH="0" baseline="0" dirty="0" err="1">
                <a:ln>
                  <a:noFill/>
                </a:ln>
                <a:solidFill>
                  <a:schemeClr val="tx1"/>
                </a:solidFill>
                <a:effectLst/>
                <a:latin typeface="Arial" panose="020B0604020202020204" pitchFamily="34" charset="0"/>
              </a:rPr>
              <a:t>ảnh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hưởng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kênh</a:t>
            </a:r>
            <a:r>
              <a:rPr kumimoji="0" lang="en-US" altLang="en-US" sz="1500" b="0" i="0" u="none" strike="noStrike" cap="none" normalizeH="0" baseline="0" dirty="0">
                <a:ln>
                  <a:noFill/>
                </a:ln>
                <a:solidFill>
                  <a:schemeClr val="tx1"/>
                </a:solidFill>
                <a:effectLst/>
                <a:latin typeface="Arial" panose="020B0604020202020204" pitchFamily="34" charset="0"/>
              </a:rPr>
              <a:t> LIN.</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a:t>
            </a: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Lin_ConfigType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loại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ngoài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khởi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Nó</a:t>
            </a:r>
            <a:r>
              <a:rPr kumimoji="0" lang="en-US" altLang="en-US" sz="1500" b="0" i="0" u="none" strike="noStrike" cap="none" normalizeH="0" baseline="0" dirty="0">
                <a:ln>
                  <a:noFill/>
                </a:ln>
                <a:solidFill>
                  <a:schemeClr val="tx1"/>
                </a:solidFill>
                <a:effectLst/>
              </a:rPr>
              <a:t> bao </a:t>
            </a:r>
            <a:r>
              <a:rPr kumimoji="0" lang="en-US" altLang="en-US" sz="1500" b="0" i="0" u="none" strike="noStrike" cap="none" normalizeH="0" baseline="0" dirty="0" err="1">
                <a:ln>
                  <a:noFill/>
                </a:ln>
                <a:solidFill>
                  <a:schemeClr val="tx1"/>
                </a:solidFill>
                <a:effectLst/>
              </a:rPr>
              <a:t>gồm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tin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driver, </a:t>
            </a:r>
            <a:r>
              <a:rPr kumimoji="0" lang="en-US" altLang="en-US" sz="1500" b="0" i="0" u="none" strike="noStrike" cap="none" normalizeH="0" baseline="0" dirty="0" err="1">
                <a:ln>
                  <a:noFill/>
                </a:ln>
                <a:solidFill>
                  <a:schemeClr val="tx1"/>
                </a:solidFill>
                <a:effectLst/>
              </a:rPr>
              <a:t>đơn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kênh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con </a:t>
            </a:r>
            <a:r>
              <a:rPr kumimoji="0" lang="en-US" altLang="en-US" sz="1500" b="0" i="0" u="none" strike="noStrike" cap="none" normalizeH="0" baseline="0" dirty="0" err="1">
                <a:ln>
                  <a:noFill/>
                </a:ln>
                <a:solidFill>
                  <a:schemeClr val="tx1"/>
                </a:solidFill>
                <a:effectLst/>
                <a:latin typeface="Arial" panose="020B0604020202020204" pitchFamily="34" charset="0"/>
              </a:rPr>
              <a:t>trỏ</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trúc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hàm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khởi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tạo</a:t>
            </a:r>
            <a:r>
              <a:rPr kumimoji="0" lang="en-US" altLang="en-US" sz="1500" b="0" i="0" u="none" strike="noStrike" cap="none" normalizeH="0" baseline="0" dirty="0">
                <a:ln>
                  <a:noFill/>
                </a:ln>
                <a:solidFill>
                  <a:schemeClr val="tx1"/>
                </a:solidFill>
                <a:effectLst/>
                <a:latin typeface="Arial" panose="020B0604020202020204" pitchFamily="34" charset="0"/>
              </a:rPr>
              <a:t> driver LIN,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driver </a:t>
            </a:r>
            <a:r>
              <a:rPr kumimoji="0" lang="en-US" altLang="en-US" sz="1500" b="0" i="0" u="none" strike="noStrike" cap="none" normalizeH="0" baseline="0" dirty="0" err="1">
                <a:ln>
                  <a:noFill/>
                </a:ln>
                <a:solidFill>
                  <a:schemeClr val="tx1"/>
                </a:solidFill>
                <a:effectLst/>
                <a:latin typeface="Arial" panose="020B0604020202020204" pitchFamily="34" charset="0"/>
              </a:rPr>
              <a:t>cũng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cứng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quan</a:t>
            </a:r>
            <a:r>
              <a:rPr kumimoji="0" lang="en-US" altLang="en-US" sz="1500" b="0" i="0" u="none" strike="noStrike" cap="none" normalizeH="0" baseline="0" dirty="0">
                <a:ln>
                  <a:noFill/>
                </a:ln>
                <a:solidFill>
                  <a:schemeClr val="tx1"/>
                </a:solidFill>
                <a:effectLst/>
                <a:latin typeface="Arial" panose="020B0604020202020204" pitchFamily="34" charset="0"/>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6. </a:t>
            </a: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qua file </a:t>
            </a:r>
            <a:r>
              <a:rPr kumimoji="0" lang="en-US" altLang="en-US" sz="1500" b="0" i="0" u="none" strike="noStrike" cap="none" normalizeH="0" baseline="0" dirty="0" err="1">
                <a:ln>
                  <a:noFill/>
                </a:ln>
                <a:solidFill>
                  <a:schemeClr val="tx1"/>
                </a:solidFill>
                <a:effectLst/>
                <a:latin typeface="Arial Unicode MS"/>
              </a:rPr>
              <a:t>Lin.h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tham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chiếu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nguồn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họ</a:t>
            </a:r>
            <a:r>
              <a:rPr kumimoji="0" lang="en-US" altLang="en-US" sz="1500" b="0" i="0" u="none" strike="noStrike" cap="none" normalizeH="0" baseline="0" dirty="0">
                <a:ln>
                  <a:noFill/>
                </a:ln>
                <a:solidFill>
                  <a:schemeClr val="tx1"/>
                </a:solidFill>
                <a:effectLst/>
              </a:rPr>
              <a:t>.</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Lin_ConfigType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đóng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vai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trò</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cứng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thiết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đúng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trước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driver </a:t>
            </a:r>
            <a:r>
              <a:rPr kumimoji="0" lang="en-US" altLang="en-US" sz="1500" b="0" i="0" u="none" strike="noStrike" cap="none" normalizeH="0" baseline="0" dirty="0" err="1">
                <a:ln>
                  <a:noFill/>
                </a:ln>
                <a:solidFill>
                  <a:schemeClr val="tx1"/>
                </a:solidFill>
                <a:effectLst/>
              </a:rPr>
              <a:t>bắt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trúc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năng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nhau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4171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1025C-5321-EDCC-F1CD-B1EB1182DEF0}"/>
              </a:ext>
            </a:extLst>
          </p:cNvPr>
          <p:cNvPicPr>
            <a:picLocks noChangeAspect="1"/>
          </p:cNvPicPr>
          <p:nvPr/>
        </p:nvPicPr>
        <p:blipFill>
          <a:blip r:embed="rId2"/>
          <a:stretch>
            <a:fillRect/>
          </a:stretch>
        </p:blipFill>
        <p:spPr>
          <a:xfrm>
            <a:off x="275412" y="412466"/>
            <a:ext cx="11641175" cy="3486637"/>
          </a:xfrm>
          <a:prstGeom prst="rect">
            <a:avLst/>
          </a:prstGeom>
        </p:spPr>
      </p:pic>
    </p:spTree>
    <p:extLst>
      <p:ext uri="{BB962C8B-B14F-4D97-AF65-F5344CB8AC3E}">
        <p14:creationId xmlns:p14="http://schemas.microsoft.com/office/powerpoint/2010/main" val="609338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B33406-A4E9-1370-E043-77954D8CF24E}"/>
              </a:ext>
            </a:extLst>
          </p:cNvPr>
          <p:cNvSpPr>
            <a:spLocks noChangeArrowheads="1"/>
          </p:cNvSpPr>
          <p:nvPr/>
        </p:nvSpPr>
        <p:spPr bwMode="auto">
          <a:xfrm>
            <a:off x="196769" y="375894"/>
            <a:ext cx="11461831"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Lin_FramePidType</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1. </a:t>
            </a: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Lin_FramePidType</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2.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uint8</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nguyên</a:t>
            </a:r>
            <a:r>
              <a:rPr kumimoji="0" lang="en-US" altLang="en-US" sz="1500" b="0" i="0" u="none" strike="noStrike" cap="none" normalizeH="0" baseline="0" dirty="0">
                <a:ln>
                  <a:noFill/>
                </a:ln>
                <a:solidFill>
                  <a:schemeClr val="tx1"/>
                </a:solidFill>
                <a:effectLst/>
                <a:latin typeface="Arial" panose="020B0604020202020204" pitchFamily="34" charset="0"/>
              </a:rPr>
              <a:t> 8 bit </a:t>
            </a:r>
            <a:r>
              <a:rPr kumimoji="0" lang="en-US" altLang="en-US" sz="1500" b="0" i="0" u="none" strike="noStrike" cap="none" normalizeH="0" baseline="0" dirty="0" err="1">
                <a:ln>
                  <a:noFill/>
                </a:ln>
                <a:solidFill>
                  <a:schemeClr val="tx1"/>
                </a:solidFill>
                <a:effectLst/>
                <a:latin typeface="Arial" panose="020B0604020202020204" pitchFamily="34" charset="0"/>
              </a:rPr>
              <a:t>không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dấu</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3. </a:t>
            </a:r>
            <a:r>
              <a:rPr kumimoji="0" lang="en-US" altLang="en-US" sz="1500" b="1" i="0" u="none" strike="noStrike" cap="none" normalizeH="0" baseline="0" dirty="0" err="1">
                <a:ln>
                  <a:noFill/>
                </a:ln>
                <a:solidFill>
                  <a:schemeClr val="tx1"/>
                </a:solidFill>
                <a:effectLst/>
                <a:latin typeface="Arial" panose="020B0604020202020204" pitchFamily="34" charset="0"/>
              </a:rPr>
              <a:t>Phạm</a:t>
            </a:r>
            <a:r>
              <a:rPr kumimoji="0" lang="en-US" altLang="en-US" sz="1500" b="1" i="0" u="none" strike="noStrike" cap="none" normalizeH="0" baseline="0" dirty="0">
                <a:ln>
                  <a:noFill/>
                </a:ln>
                <a:solidFill>
                  <a:schemeClr val="tx1"/>
                </a:solidFill>
                <a:effectLst/>
                <a:latin typeface="Arial" panose="020B0604020202020204" pitchFamily="34" charset="0"/>
              </a:rPr>
              <a:t> vi: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0...0xFE</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hợp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0 </a:t>
            </a:r>
            <a:r>
              <a:rPr kumimoji="0" lang="en-US" altLang="en-US" sz="1500" b="0" i="0" u="none" strike="noStrike" cap="none" normalizeH="0" baseline="0" dirty="0" err="1">
                <a:ln>
                  <a:noFill/>
                </a:ln>
                <a:solidFill>
                  <a:schemeClr val="tx1"/>
                </a:solidFill>
                <a:effectLst/>
                <a:latin typeface="Arial" panose="020B0604020202020204" pitchFamily="34" charset="0"/>
              </a:rPr>
              <a:t>đến</a:t>
            </a:r>
            <a:r>
              <a:rPr kumimoji="0" lang="en-US" altLang="en-US" sz="1500" b="0" i="0" u="none" strike="noStrike" cap="none" normalizeH="0" baseline="0" dirty="0">
                <a:ln>
                  <a:noFill/>
                </a:ln>
                <a:solidFill>
                  <a:schemeClr val="tx1"/>
                </a:solidFill>
                <a:effectLst/>
                <a:latin typeface="Arial" panose="020B0604020202020204" pitchFamily="34" charset="0"/>
              </a:rPr>
              <a:t> 254)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danh</a:t>
            </a:r>
            <a:r>
              <a:rPr kumimoji="0" lang="en-US" altLang="en-US" sz="1500" b="0" i="0" u="none" strike="noStrike" cap="none" normalizeH="0" baseline="0" dirty="0">
                <a:ln>
                  <a:noFill/>
                </a:ln>
                <a:solidFill>
                  <a:schemeClr val="tx1"/>
                </a:solidFill>
                <a:effectLst/>
                <a:latin typeface="Arial" panose="020B0604020202020204" pitchFamily="34" charset="0"/>
              </a:rPr>
              <a:t> LIN (0...0x3F) </a:t>
            </a:r>
            <a:r>
              <a:rPr kumimoji="0" lang="en-US" altLang="en-US" sz="1500" b="0" i="0" u="none" strike="noStrike" cap="none" normalizeH="0" baseline="0" dirty="0" err="1">
                <a:ln>
                  <a:noFill/>
                </a:ln>
                <a:solidFill>
                  <a:schemeClr val="tx1"/>
                </a:solidFill>
                <a:effectLst/>
                <a:latin typeface="Arial" panose="020B0604020202020204" pitchFamily="34" charset="0"/>
              </a:rPr>
              <a:t>cùng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hai</a:t>
            </a:r>
            <a:r>
              <a:rPr kumimoji="0" lang="en-US" altLang="en-US" sz="1500" b="0" i="0" u="none" strike="noStrike" cap="none" normalizeH="0" baseline="0" dirty="0">
                <a:ln>
                  <a:noFill/>
                </a:ln>
                <a:solidFill>
                  <a:schemeClr val="tx1"/>
                </a:solidFill>
                <a:effectLst/>
                <a:latin typeface="Arial" panose="020B0604020202020204" pitchFamily="34" charset="0"/>
              </a:rPr>
              <a:t> bit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(parity bits).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4. </a:t>
            </a: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Lin_FramePidType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tất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danh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latin typeface="Arial Unicode MS"/>
              </a:rPr>
              <a:t>Lin_SendFrame</a:t>
            </a:r>
            <a:r>
              <a:rPr kumimoji="0" lang="en-US" altLang="en-US" sz="1500" b="0" i="0" u="none" strike="noStrike" cap="none" normalizeH="0" baseline="0" dirty="0">
                <a:ln>
                  <a:noFill/>
                </a:ln>
                <a:solidFill>
                  <a:schemeClr val="tx1"/>
                </a:solidFill>
                <a:effectLst/>
                <a:latin typeface="Arial Unicode MS"/>
              </a:rPr>
              <a: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danh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bao </a:t>
            </a:r>
            <a:r>
              <a:rPr kumimoji="0" lang="en-US" altLang="en-US" sz="1500" b="0" i="0" u="none" strike="noStrike" cap="none" normalizeH="0" baseline="0" dirty="0" err="1">
                <a:ln>
                  <a:noFill/>
                </a:ln>
                <a:solidFill>
                  <a:schemeClr val="tx1"/>
                </a:solidFill>
                <a:effectLst/>
                <a:latin typeface="Arial" panose="020B0604020202020204" pitchFamily="34" charset="0"/>
              </a:rPr>
              <a:t>gồm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hai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thành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phần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danh</a:t>
            </a:r>
            <a:r>
              <a:rPr kumimoji="0" lang="en-US" altLang="en-US" sz="1500" b="0" i="0" u="none" strike="noStrike" cap="none" normalizeH="0" baseline="0" dirty="0">
                <a:ln>
                  <a:noFill/>
                </a:ln>
                <a:solidFill>
                  <a:schemeClr val="tx1"/>
                </a:solidFill>
                <a:effectLst/>
                <a:latin typeface="Arial" panose="020B0604020202020204" pitchFamily="34" charset="0"/>
              </a:rPr>
              <a:t> (PID)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hai</a:t>
            </a:r>
            <a:r>
              <a:rPr kumimoji="0" lang="en-US" altLang="en-US" sz="1500" b="0" i="0" u="none" strike="noStrike" cap="none" normalizeH="0" baseline="0" dirty="0">
                <a:ln>
                  <a:noFill/>
                </a:ln>
                <a:solidFill>
                  <a:schemeClr val="tx1"/>
                </a:solidFill>
                <a:effectLst/>
                <a:latin typeface="Arial" panose="020B0604020202020204" pitchFamily="34" charset="0"/>
              </a:rPr>
              <a:t> bit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giúp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đảm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bảo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toàn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vẹn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chính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của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truyền</a:t>
            </a:r>
            <a:r>
              <a:rPr kumimoji="0" lang="en-US" altLang="en-US" sz="1500" b="0" i="0" u="none" strike="noStrike" cap="none" normalizeH="0" baseline="0" dirty="0">
                <a:ln>
                  <a:noFill/>
                </a:ln>
                <a:solidFill>
                  <a:schemeClr val="tx1"/>
                </a:solidFill>
                <a:effectLst/>
                <a:latin typeface="Arial" panose="020B0604020202020204" pitchFamily="34" charset="0"/>
              </a:rPr>
              <a:t> qua </a:t>
            </a:r>
            <a:r>
              <a:rPr kumimoji="0" lang="en-US" altLang="en-US" sz="1500" b="0" i="0" u="none" strike="noStrike" cap="none" normalizeH="0" baseline="0" dirty="0" err="1">
                <a:ln>
                  <a:noFill/>
                </a:ln>
                <a:solidFill>
                  <a:schemeClr val="tx1"/>
                </a:solidFill>
                <a:effectLst/>
                <a:latin typeface="Arial" panose="020B0604020202020204" pitchFamily="34" charset="0"/>
              </a:rPr>
              <a:t>mạng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5. </a:t>
            </a:r>
            <a:r>
              <a:rPr kumimoji="0" lang="en-US" altLang="en-US" sz="1500" b="1" i="0" u="none" strike="noStrike" cap="none" normalizeH="0" baseline="0" dirty="0" err="1">
                <a:ln>
                  <a:noFill/>
                </a:ln>
                <a:solidFill>
                  <a:schemeClr val="tx1"/>
                </a:solidFill>
                <a:effectLst/>
                <a:latin typeface="Arial" panose="020B0604020202020204" pitchFamily="34" charset="0"/>
              </a:rPr>
              <a:t>Sử</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dụng</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cung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cấp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thông</a:t>
            </a:r>
            <a:r>
              <a:rPr kumimoji="0" lang="en-US" altLang="en-US" sz="1500" b="0" i="0" u="none" strike="noStrike" cap="none" normalizeH="0" baseline="0" dirty="0">
                <a:ln>
                  <a:noFill/>
                </a:ln>
                <a:solidFill>
                  <a:schemeClr val="tx1"/>
                </a:solidFill>
                <a:effectLst/>
                <a:latin typeface="Arial" panose="020B0604020202020204" pitchFamily="34" charset="0"/>
              </a:rPr>
              <a:t> qua file </a:t>
            </a:r>
            <a:r>
              <a:rPr kumimoji="0" lang="en-US" altLang="en-US" sz="1500" b="0" i="0" u="none" strike="noStrike" cap="none" normalizeH="0" baseline="0" dirty="0" err="1">
                <a:ln>
                  <a:noFill/>
                </a:ln>
                <a:solidFill>
                  <a:schemeClr val="tx1"/>
                </a:solidFill>
                <a:effectLst/>
                <a:latin typeface="Arial Unicode MS"/>
              </a:rPr>
              <a:t>Lin_GeneralTypes.h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dễ</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dàng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cập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hàm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tiếp</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Lin_FramePidType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trọng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danh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danh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đáp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về</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vẹn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hệ</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726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39D146-BFC2-6D73-EAE6-479DEA75FE10}"/>
              </a:ext>
            </a:extLst>
          </p:cNvPr>
          <p:cNvSpPr>
            <a:spLocks noChangeArrowheads="1"/>
          </p:cNvSpPr>
          <p:nvPr/>
        </p:nvSpPr>
        <p:spPr bwMode="auto">
          <a:xfrm>
            <a:off x="335280" y="647343"/>
            <a:ext cx="1114044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giải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thích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rõ</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về</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phần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a:ln>
                  <a:noFill/>
                </a:ln>
                <a:solidFill>
                  <a:schemeClr val="tx1"/>
                </a:solidFill>
                <a:effectLst/>
                <a:latin typeface="Arial" panose="020B0604020202020204" pitchFamily="34" charset="0"/>
              </a:rPr>
              <a:t>Phạm</a:t>
            </a:r>
            <a:r>
              <a:rPr kumimoji="0" lang="en-US" altLang="en-US" b="1" i="0" u="none" strike="noStrike" cap="none" normalizeH="0" baseline="0" dirty="0">
                <a:ln>
                  <a:noFill/>
                </a:ln>
                <a:solidFill>
                  <a:schemeClr val="tx1"/>
                </a:solidFill>
                <a:effectLst/>
                <a:latin typeface="Arial" panose="020B0604020202020204" pitchFamily="34" charset="0"/>
              </a:rPr>
              <a:t> vi </a:t>
            </a:r>
            <a:r>
              <a:rPr kumimoji="0" lang="en-US" altLang="en-US" b="1" i="0" u="none" strike="noStrike" cap="none" normalizeH="0" baseline="0" dirty="0" err="1">
                <a:ln>
                  <a:noFill/>
                </a:ln>
                <a:solidFill>
                  <a:schemeClr val="tx1"/>
                </a:solidFill>
                <a:effectLst/>
                <a:latin typeface="Arial" panose="020B0604020202020204" pitchFamily="34" charset="0"/>
              </a:rPr>
              <a:t>giá</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trị</a:t>
            </a:r>
            <a:r>
              <a:rPr kumimoji="0" lang="en-US" altLang="en-US" b="1" i="0" u="none" strike="noStrike" cap="none" normalizeH="0" baseline="0" dirty="0">
                <a:ln>
                  <a:noFill/>
                </a:ln>
                <a:solidFill>
                  <a:schemeClr val="tx1"/>
                </a:solidFill>
                <a:effectLst/>
                <a:latin typeface="Arial" panose="020B0604020202020204" pitchFamily="34" charset="0"/>
              </a:rPr>
              <a:t> 0...0xFE</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Lin_FramePidType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có</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thể</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nhận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giá</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trị</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từ</a:t>
            </a:r>
            <a:r>
              <a:rPr kumimoji="0" lang="en-US" altLang="en-US" b="0" i="0" u="none" strike="noStrike" cap="none" normalizeH="0" baseline="0" dirty="0">
                <a:ln>
                  <a:noFill/>
                </a:ln>
                <a:solidFill>
                  <a:schemeClr val="tx1"/>
                </a:solidFill>
                <a:effectLst/>
              </a:rPr>
              <a:t> 0 </a:t>
            </a:r>
            <a:r>
              <a:rPr kumimoji="0" lang="en-US" altLang="en-US" b="0" i="0" u="none" strike="noStrike" cap="none" normalizeH="0" baseline="0" dirty="0" err="1">
                <a:ln>
                  <a:noFill/>
                </a:ln>
                <a:solidFill>
                  <a:schemeClr val="tx1"/>
                </a:solidFill>
                <a:effectLst/>
              </a:rPr>
              <a:t>đến</a:t>
            </a:r>
            <a:r>
              <a:rPr kumimoji="0" lang="en-US" altLang="en-US" b="0" i="0" u="none" strike="noStrike" cap="none" normalizeH="0" baseline="0" dirty="0">
                <a:ln>
                  <a:noFill/>
                </a:ln>
                <a:solidFill>
                  <a:schemeClr val="tx1"/>
                </a:solidFill>
                <a:effectLst/>
              </a:rPr>
              <a:t> 254 (0xFE </a:t>
            </a:r>
            <a:r>
              <a:rPr kumimoji="0" lang="en-US" altLang="en-US" b="0" i="0" u="none" strike="noStrike" cap="none" normalizeH="0" baseline="0" dirty="0" err="1">
                <a:ln>
                  <a:noFill/>
                </a:ln>
                <a:solidFill>
                  <a:schemeClr val="tx1"/>
                </a:solidFill>
                <a:effectLst/>
              </a:rPr>
              <a:t>trong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hệ</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thập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lục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phân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tương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đương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với</a:t>
            </a:r>
            <a:r>
              <a:rPr kumimoji="0" lang="en-US" altLang="en-US" b="0" i="0" u="none" strike="noStrike" cap="none" normalizeH="0" baseline="0" dirty="0">
                <a:ln>
                  <a:noFill/>
                </a:ln>
                <a:solidFill>
                  <a:schemeClr val="tx1"/>
                </a:solidFill>
                <a:effectLst/>
              </a:rPr>
              <a:t> 254 </a:t>
            </a:r>
            <a:r>
              <a:rPr kumimoji="0" lang="en-US" altLang="en-US" b="0" i="0" u="none" strike="noStrike" cap="none" normalizeH="0" baseline="0" dirty="0" err="1">
                <a:ln>
                  <a:noFill/>
                </a:ln>
                <a:solidFill>
                  <a:schemeClr val="tx1"/>
                </a:solidFill>
                <a:effectLst/>
              </a:rPr>
              <a:t>trong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hệ</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thập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phân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err="1">
                <a:ln>
                  <a:noFill/>
                </a:ln>
                <a:solidFill>
                  <a:schemeClr val="tx1"/>
                </a:solidFill>
                <a:effectLst/>
                <a:latin typeface="Arial" panose="020B0604020202020204" pitchFamily="34" charset="0"/>
              </a:rPr>
              <a:t>Định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danh</a:t>
            </a:r>
            <a:r>
              <a:rPr kumimoji="0" lang="en-US" altLang="en-US" b="1" i="0" u="none" strike="noStrike" cap="none" normalizeH="0" baseline="0" dirty="0">
                <a:ln>
                  <a:noFill/>
                </a:ln>
                <a:solidFill>
                  <a:schemeClr val="tx1"/>
                </a:solidFill>
                <a:effectLst/>
                <a:latin typeface="Arial" panose="020B0604020202020204" pitchFamily="34" charset="0"/>
              </a:rPr>
              <a:t> LIN (0...0x3F)</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từ</a:t>
            </a:r>
            <a:r>
              <a:rPr kumimoji="0" lang="en-US" altLang="en-US" b="0" i="0" u="none" strike="noStrike" cap="none" normalizeH="0" baseline="0" dirty="0">
                <a:ln>
                  <a:noFill/>
                </a:ln>
                <a:solidFill>
                  <a:schemeClr val="tx1"/>
                </a:solidFill>
                <a:effectLst/>
                <a:latin typeface="Arial" panose="020B0604020202020204" pitchFamily="34" charset="0"/>
              </a:rPr>
              <a:t> 0 </a:t>
            </a:r>
            <a:r>
              <a:rPr kumimoji="0" lang="en-US" altLang="en-US" b="0" i="0" u="none" strike="noStrike" cap="none" normalizeH="0" baseline="0" dirty="0" err="1">
                <a:ln>
                  <a:noFill/>
                </a:ln>
                <a:solidFill>
                  <a:schemeClr val="tx1"/>
                </a:solidFill>
                <a:effectLst/>
                <a:latin typeface="Arial" panose="020B0604020202020204" pitchFamily="34" charset="0"/>
              </a:rPr>
              <a:t>đến</a:t>
            </a:r>
            <a:r>
              <a:rPr kumimoji="0" lang="en-US" altLang="en-US" b="0" i="0" u="none" strike="noStrike" cap="none" normalizeH="0" baseline="0" dirty="0">
                <a:ln>
                  <a:noFill/>
                </a:ln>
                <a:solidFill>
                  <a:schemeClr val="tx1"/>
                </a:solidFill>
                <a:effectLst/>
                <a:latin typeface="Arial" panose="020B0604020202020204" pitchFamily="34" charset="0"/>
              </a:rPr>
              <a:t> 63 (0x3F) </a:t>
            </a:r>
            <a:r>
              <a:rPr kumimoji="0" lang="en-US" altLang="en-US" b="0" i="0" u="none" strike="noStrike" cap="none" normalizeH="0" baseline="0" dirty="0" err="1">
                <a:ln>
                  <a:noFill/>
                </a:ln>
                <a:solidFill>
                  <a:schemeClr val="tx1"/>
                </a:solidFill>
                <a:effectLst/>
                <a:latin typeface="Arial" panose="020B0604020202020204" pitchFamily="34" charset="0"/>
              </a:rPr>
              <a:t>là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định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danh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lệ</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khung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trong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giao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thức</a:t>
            </a:r>
            <a:r>
              <a:rPr kumimoji="0" lang="en-US" altLang="en-US" b="0" i="0" u="none" strike="noStrike" cap="none" normalizeH="0" baseline="0" dirty="0">
                <a:ln>
                  <a:noFill/>
                </a:ln>
                <a:solidFill>
                  <a:schemeClr val="tx1"/>
                </a:solidFill>
                <a:effectLst/>
                <a:latin typeface="Arial" panose="020B0604020202020204" pitchFamily="34" charset="0"/>
              </a:rPr>
              <a:t> LIN.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Mỗi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định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danh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đại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diện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khung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cụ</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muốn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gửi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hoặc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nhận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Hai bit </a:t>
            </a:r>
            <a:r>
              <a:rPr kumimoji="0" lang="en-US" altLang="en-US" b="1" i="0" u="none" strike="noStrike" cap="none" normalizeH="0" baseline="0" dirty="0" err="1">
                <a:ln>
                  <a:noFill/>
                </a:ln>
                <a:solidFill>
                  <a:schemeClr val="tx1"/>
                </a:solidFill>
                <a:effectLst/>
                <a:latin typeface="Arial" panose="020B0604020202020204" pitchFamily="34" charset="0"/>
              </a:rPr>
              <a:t>kiểm</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tra</a:t>
            </a:r>
            <a:r>
              <a:rPr kumimoji="0" lang="en-US" altLang="en-US" b="1" i="0" u="none" strike="noStrike" cap="none" normalizeH="0" baseline="0" dirty="0">
                <a:ln>
                  <a:noFill/>
                </a:ln>
                <a:solidFill>
                  <a:schemeClr val="tx1"/>
                </a:solidFill>
                <a:effectLst/>
                <a:latin typeface="Arial" panose="020B0604020202020204" pitchFamily="34" charset="0"/>
              </a:rPr>
              <a:t> (parity bits)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Khi </a:t>
            </a:r>
            <a:r>
              <a:rPr kumimoji="0" lang="en-US" altLang="en-US" b="0" i="0" u="none" strike="noStrike" cap="none" normalizeH="0" baseline="0" dirty="0" err="1">
                <a:ln>
                  <a:noFill/>
                </a:ln>
                <a:solidFill>
                  <a:schemeClr val="tx1"/>
                </a:solidFill>
                <a:effectLst/>
                <a:latin typeface="Arial" panose="020B0604020202020204" pitchFamily="34" charset="0"/>
              </a:rPr>
              <a:t>gửi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định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danh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hai</a:t>
            </a:r>
            <a:r>
              <a:rPr kumimoji="0" lang="en-US" altLang="en-US" b="0" i="0" u="none" strike="noStrike" cap="none" normalizeH="0" baseline="0" dirty="0">
                <a:ln>
                  <a:noFill/>
                </a:ln>
                <a:solidFill>
                  <a:schemeClr val="tx1"/>
                </a:solidFill>
                <a:effectLst/>
                <a:latin typeface="Arial" panose="020B0604020202020204" pitchFamily="34" charset="0"/>
              </a:rPr>
              <a:t> bit </a:t>
            </a:r>
            <a:r>
              <a:rPr kumimoji="0" lang="en-US" altLang="en-US" b="0" i="0" u="none" strike="noStrike" cap="none" normalizeH="0" baseline="0" dirty="0" err="1">
                <a:ln>
                  <a:noFill/>
                </a:ln>
                <a:solidFill>
                  <a:schemeClr val="tx1"/>
                </a:solidFill>
                <a:effectLst/>
                <a:latin typeface="Arial" panose="020B0604020202020204" pitchFamily="34" charset="0"/>
              </a:rPr>
              <a:t>kiểm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được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thêm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đảm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bảo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tính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chính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của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Hai bit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được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dụng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kiểm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xem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liệu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có</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lỗi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trong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quá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truyền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tải</a:t>
            </a:r>
            <a:r>
              <a:rPr kumimoji="0" lang="en-US" altLang="en-US" b="0" i="0" u="none" strike="noStrike" cap="none" normalizeH="0" baseline="0" dirty="0">
                <a:ln>
                  <a:noFill/>
                </a:ln>
                <a:solidFill>
                  <a:schemeClr val="tx1"/>
                </a:solidFill>
                <a:effectLst/>
                <a:latin typeface="Arial" panose="020B0604020202020204" pitchFamily="34" charset="0"/>
              </a:rPr>
              <a:t> hay </a:t>
            </a:r>
            <a:r>
              <a:rPr kumimoji="0" lang="en-US" altLang="en-US" b="0" i="0" u="none" strike="noStrike" cap="none" normalizeH="0" baseline="0" dirty="0" err="1">
                <a:ln>
                  <a:noFill/>
                </a:ln>
                <a:solidFill>
                  <a:schemeClr val="tx1"/>
                </a:solidFill>
                <a:effectLst/>
                <a:latin typeface="Arial" panose="020B0604020202020204" pitchFamily="34" charset="0"/>
              </a:rPr>
              <a:t>không</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 </a:t>
            </a:r>
            <a:r>
              <a:rPr kumimoji="0" lang="en-US" altLang="en-US" b="0" i="0" u="none" strike="noStrike" cap="none" normalizeH="0" baseline="0" dirty="0" err="1">
                <a:ln>
                  <a:noFill/>
                </a:ln>
                <a:solidFill>
                  <a:schemeClr val="tx1"/>
                </a:solidFill>
                <a:effectLst/>
                <a:latin typeface="Arial" panose="020B0604020202020204" pitchFamily="34" charset="0"/>
              </a:rPr>
              <a:t>đó</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tổng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số</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có</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đại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diện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từ</a:t>
            </a:r>
            <a:r>
              <a:rPr kumimoji="0" lang="en-US" altLang="en-US" b="0" i="0" u="none" strike="noStrike" cap="none" normalizeH="0" baseline="0" dirty="0">
                <a:ln>
                  <a:noFill/>
                </a:ln>
                <a:solidFill>
                  <a:schemeClr val="tx1"/>
                </a:solidFill>
                <a:effectLst/>
                <a:latin typeface="Arial" panose="020B0604020202020204" pitchFamily="34" charset="0"/>
              </a:rPr>
              <a:t> 0 </a:t>
            </a:r>
            <a:r>
              <a:rPr kumimoji="0" lang="en-US" altLang="en-US" b="0" i="0" u="none" strike="noStrike" cap="none" normalizeH="0" baseline="0" dirty="0" err="1">
                <a:ln>
                  <a:noFill/>
                </a:ln>
                <a:solidFill>
                  <a:schemeClr val="tx1"/>
                </a:solidFill>
                <a:effectLst/>
                <a:latin typeface="Arial" panose="020B0604020202020204" pitchFamily="34" charset="0"/>
              </a:rPr>
              <a:t>đến</a:t>
            </a:r>
            <a:r>
              <a:rPr kumimoji="0" lang="en-US" altLang="en-US" b="0" i="0" u="none" strike="noStrike" cap="none" normalizeH="0" baseline="0" dirty="0">
                <a:ln>
                  <a:noFill/>
                </a:ln>
                <a:solidFill>
                  <a:schemeClr val="tx1"/>
                </a:solidFill>
                <a:effectLst/>
                <a:latin typeface="Arial" panose="020B0604020202020204" pitchFamily="34" charset="0"/>
              </a:rPr>
              <a:t> 63 </a:t>
            </a:r>
            <a:r>
              <a:rPr kumimoji="0" lang="en-US" altLang="en-US" b="0" i="0" u="none" strike="noStrike" cap="none" normalizeH="0" baseline="0" dirty="0" err="1">
                <a:ln>
                  <a:noFill/>
                </a:ln>
                <a:solidFill>
                  <a:schemeClr val="tx1"/>
                </a:solidFill>
                <a:effectLst/>
                <a:latin typeface="Arial" panose="020B0604020202020204" pitchFamily="34" charset="0"/>
              </a:rPr>
              <a:t>cho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định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danh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chính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cộng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với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hai</a:t>
            </a:r>
            <a:r>
              <a:rPr kumimoji="0" lang="en-US" altLang="en-US" b="0" i="0" u="none" strike="noStrike" cap="none" normalizeH="0" baseline="0" dirty="0">
                <a:ln>
                  <a:noFill/>
                </a:ln>
                <a:solidFill>
                  <a:schemeClr val="tx1"/>
                </a:solidFill>
                <a:effectLst/>
                <a:latin typeface="Arial" panose="020B0604020202020204" pitchFamily="34" charset="0"/>
              </a:rPr>
              <a:t> bit </a:t>
            </a:r>
            <a:r>
              <a:rPr kumimoji="0" lang="en-US" altLang="en-US" b="0" i="0" u="none" strike="noStrike" cap="none" normalizeH="0" baseline="0" dirty="0" err="1">
                <a:ln>
                  <a:noFill/>
                </a:ln>
                <a:solidFill>
                  <a:schemeClr val="tx1"/>
                </a:solidFill>
                <a:effectLst/>
                <a:latin typeface="Arial" panose="020B0604020202020204" pitchFamily="34" charset="0"/>
              </a:rPr>
              <a:t>kiểm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giúp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mở</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rộng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phạm</a:t>
            </a:r>
            <a:r>
              <a:rPr kumimoji="0" lang="en-US" altLang="en-US" b="0" i="0" u="none" strike="noStrike" cap="none" normalizeH="0" baseline="0" dirty="0">
                <a:ln>
                  <a:noFill/>
                </a:ln>
                <a:solidFill>
                  <a:schemeClr val="tx1"/>
                </a:solidFill>
                <a:effectLst/>
                <a:latin typeface="Arial" panose="020B0604020202020204" pitchFamily="34" charset="0"/>
              </a:rPr>
              <a:t> vi </a:t>
            </a:r>
            <a:r>
              <a:rPr kumimoji="0" lang="en-US" altLang="en-US" b="0" i="0" u="none" strike="noStrike" cap="none" normalizeH="0" baseline="0" dirty="0" err="1">
                <a:ln>
                  <a:noFill/>
                </a:ln>
                <a:solidFill>
                  <a:schemeClr val="tx1"/>
                </a:solidFill>
                <a:effectLst/>
                <a:latin typeface="Arial" panose="020B0604020202020204" pitchFamily="34" charset="0"/>
              </a:rPr>
              <a:t>giá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đến</a:t>
            </a:r>
            <a:r>
              <a:rPr kumimoji="0" lang="en-US" altLang="en-US" b="0" i="0" u="none" strike="noStrike" cap="none" normalizeH="0" baseline="0" dirty="0">
                <a:ln>
                  <a:noFill/>
                </a:ln>
                <a:solidFill>
                  <a:schemeClr val="tx1"/>
                </a:solidFill>
                <a:effectLst/>
                <a:latin typeface="Arial" panose="020B0604020202020204" pitchFamily="34" charset="0"/>
              </a:rPr>
              <a:t> 254.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rPr>
              <a:t>Tóm</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lại</a:t>
            </a:r>
            <a:r>
              <a:rPr kumimoji="0" lang="en-US" altLang="en-US"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Lin_FramePidType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có</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thể</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chứa</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các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giá</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trị</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từ</a:t>
            </a:r>
            <a:r>
              <a:rPr kumimoji="0" lang="en-US" altLang="en-US" b="0" i="0" u="none" strike="noStrike" cap="none" normalizeH="0" baseline="0" dirty="0">
                <a:ln>
                  <a:noFill/>
                </a:ln>
                <a:solidFill>
                  <a:schemeClr val="tx1"/>
                </a:solidFill>
                <a:effectLst/>
              </a:rPr>
              <a:t> 0 </a:t>
            </a:r>
            <a:r>
              <a:rPr kumimoji="0" lang="en-US" altLang="en-US" b="0" i="0" u="none" strike="noStrike" cap="none" normalizeH="0" baseline="0" dirty="0" err="1">
                <a:ln>
                  <a:noFill/>
                </a:ln>
                <a:solidFill>
                  <a:schemeClr val="tx1"/>
                </a:solidFill>
                <a:effectLst/>
              </a:rPr>
              <a:t>đến</a:t>
            </a:r>
            <a:r>
              <a:rPr kumimoji="0" lang="en-US" altLang="en-US" b="0" i="0" u="none" strike="noStrike" cap="none" normalizeH="0" baseline="0" dirty="0">
                <a:ln>
                  <a:noFill/>
                </a:ln>
                <a:solidFill>
                  <a:schemeClr val="tx1"/>
                </a:solidFill>
                <a:effectLst/>
              </a:rPr>
              <a:t> 254, </a:t>
            </a:r>
            <a:r>
              <a:rPr kumimoji="0" lang="en-US" altLang="en-US" b="0" i="0" u="none" strike="noStrike" cap="none" normalizeH="0" baseline="0" dirty="0" err="1">
                <a:ln>
                  <a:noFill/>
                </a:ln>
                <a:solidFill>
                  <a:schemeClr val="tx1"/>
                </a:solidFill>
                <a:effectLst/>
              </a:rPr>
              <a:t>trong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đó</a:t>
            </a:r>
            <a:r>
              <a:rPr kumimoji="0" lang="en-US" altLang="en-US" b="0" i="0" u="none" strike="noStrike" cap="none" normalizeH="0" baseline="0" dirty="0">
                <a:ln>
                  <a:noFill/>
                </a:ln>
                <a:solidFill>
                  <a:schemeClr val="tx1"/>
                </a:solidFill>
                <a:effectLst/>
              </a:rPr>
              <a:t> 0 </a:t>
            </a:r>
            <a:r>
              <a:rPr kumimoji="0" lang="en-US" altLang="en-US" b="0" i="0" u="none" strike="noStrike" cap="none" normalizeH="0" baseline="0" dirty="0" err="1">
                <a:ln>
                  <a:noFill/>
                </a:ln>
                <a:solidFill>
                  <a:schemeClr val="tx1"/>
                </a:solidFill>
                <a:effectLst/>
              </a:rPr>
              <a:t>đến</a:t>
            </a:r>
            <a:r>
              <a:rPr kumimoji="0" lang="en-US" altLang="en-US" b="0" i="0" u="none" strike="noStrike" cap="none" normalizeH="0" baseline="0" dirty="0">
                <a:ln>
                  <a:noFill/>
                </a:ln>
                <a:solidFill>
                  <a:schemeClr val="tx1"/>
                </a:solidFill>
                <a:effectLst/>
              </a:rPr>
              <a:t> 63 </a:t>
            </a:r>
            <a:r>
              <a:rPr kumimoji="0" lang="en-US" altLang="en-US" b="0" i="0" u="none" strike="noStrike" cap="none" normalizeH="0" baseline="0" dirty="0" err="1">
                <a:ln>
                  <a:noFill/>
                </a:ln>
                <a:solidFill>
                  <a:schemeClr val="tx1"/>
                </a:solidFill>
                <a:effectLst/>
              </a:rPr>
              <a:t>là</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các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định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danh</a:t>
            </a:r>
            <a:r>
              <a:rPr kumimoji="0" lang="en-US" altLang="en-US" b="0" i="0" u="none" strike="noStrike" cap="none" normalizeH="0" baseline="0" dirty="0">
                <a:ln>
                  <a:noFill/>
                </a:ln>
                <a:solidFill>
                  <a:schemeClr val="tx1"/>
                </a:solidFill>
                <a:effectLst/>
              </a:rPr>
              <a:t> LIN </a:t>
            </a:r>
            <a:r>
              <a:rPr kumimoji="0" lang="en-US" altLang="en-US" b="0" i="0" u="none" strike="noStrike" cap="none" normalizeH="0" baseline="0" dirty="0" err="1">
                <a:ln>
                  <a:noFill/>
                </a:ln>
                <a:solidFill>
                  <a:schemeClr val="tx1"/>
                </a:solidFill>
                <a:effectLst/>
              </a:rPr>
              <a:t>hợp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lệ</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và</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các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giá</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trị</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từ</a:t>
            </a:r>
            <a:r>
              <a:rPr kumimoji="0" lang="en-US" altLang="en-US" b="0" i="0" u="none" strike="noStrike" cap="none" normalizeH="0" baseline="0" dirty="0">
                <a:ln>
                  <a:noFill/>
                </a:ln>
                <a:solidFill>
                  <a:schemeClr val="tx1"/>
                </a:solidFill>
                <a:effectLst/>
              </a:rPr>
              <a:t> 64 </a:t>
            </a:r>
            <a:r>
              <a:rPr kumimoji="0" lang="en-US" altLang="en-US" b="0" i="0" u="none" strike="noStrike" cap="none" normalizeH="0" baseline="0" dirty="0" err="1">
                <a:ln>
                  <a:noFill/>
                </a:ln>
                <a:solidFill>
                  <a:schemeClr val="tx1"/>
                </a:solidFill>
                <a:effectLst/>
              </a:rPr>
              <a:t>đến</a:t>
            </a:r>
            <a:r>
              <a:rPr kumimoji="0" lang="en-US" altLang="en-US" b="0" i="0" u="none" strike="noStrike" cap="none" normalizeH="0" baseline="0" dirty="0">
                <a:ln>
                  <a:noFill/>
                </a:ln>
                <a:solidFill>
                  <a:schemeClr val="tx1"/>
                </a:solidFill>
                <a:effectLst/>
              </a:rPr>
              <a:t> 254 </a:t>
            </a:r>
            <a:r>
              <a:rPr kumimoji="0" lang="en-US" altLang="en-US" b="0" i="0" u="none" strike="noStrike" cap="none" normalizeH="0" baseline="0" dirty="0" err="1">
                <a:ln>
                  <a:noFill/>
                </a:ln>
                <a:solidFill>
                  <a:schemeClr val="tx1"/>
                </a:solidFill>
                <a:effectLst/>
              </a:rPr>
              <a:t>có</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thể</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dùng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để</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chứa</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thông</a:t>
            </a:r>
            <a:r>
              <a:rPr kumimoji="0" lang="en-US" altLang="en-US" b="0" i="0" u="none" strike="noStrike" cap="none" normalizeH="0" baseline="0" dirty="0">
                <a:ln>
                  <a:noFill/>
                </a:ln>
                <a:solidFill>
                  <a:schemeClr val="tx1"/>
                </a:solidFill>
                <a:effectLst/>
              </a:rPr>
              <a:t> tin </a:t>
            </a:r>
            <a:r>
              <a:rPr kumimoji="0" lang="en-US" altLang="en-US" b="0" i="0" u="none" strike="noStrike" cap="none" normalizeH="0" baseline="0" dirty="0" err="1">
                <a:ln>
                  <a:noFill/>
                </a:ln>
                <a:solidFill>
                  <a:schemeClr val="tx1"/>
                </a:solidFill>
                <a:effectLst/>
              </a:rPr>
              <a:t>về</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các</a:t>
            </a:r>
            <a:r>
              <a:rPr kumimoji="0" lang="en-US" altLang="en-US" b="0" i="0" u="none" strike="noStrike" cap="none" normalizeH="0" baseline="0" dirty="0">
                <a:ln>
                  <a:noFill/>
                </a:ln>
                <a:solidFill>
                  <a:schemeClr val="tx1"/>
                </a:solidFill>
                <a:effectLst/>
              </a:rPr>
              <a:t> bit </a:t>
            </a:r>
            <a:r>
              <a:rPr kumimoji="0" lang="en-US" altLang="en-US" b="0" i="0" u="none" strike="noStrike" cap="none" normalizeH="0" baseline="0" dirty="0" err="1">
                <a:ln>
                  <a:noFill/>
                </a:ln>
                <a:solidFill>
                  <a:schemeClr val="tx1"/>
                </a:solidFill>
                <a:effectLst/>
              </a:rPr>
              <a:t>kiểm</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tra</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82593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E29B2-E6B0-994A-BE0A-884CD5453CD4}"/>
              </a:ext>
            </a:extLst>
          </p:cNvPr>
          <p:cNvPicPr>
            <a:picLocks noChangeAspect="1"/>
          </p:cNvPicPr>
          <p:nvPr/>
        </p:nvPicPr>
        <p:blipFill>
          <a:blip r:embed="rId2"/>
          <a:stretch>
            <a:fillRect/>
          </a:stretch>
        </p:blipFill>
        <p:spPr>
          <a:xfrm>
            <a:off x="190642" y="160715"/>
            <a:ext cx="11612596" cy="3686689"/>
          </a:xfrm>
          <a:prstGeom prst="rect">
            <a:avLst/>
          </a:prstGeom>
        </p:spPr>
      </p:pic>
    </p:spTree>
    <p:extLst>
      <p:ext uri="{BB962C8B-B14F-4D97-AF65-F5344CB8AC3E}">
        <p14:creationId xmlns:p14="http://schemas.microsoft.com/office/powerpoint/2010/main" val="5934413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FADFBC-5841-FAF9-BBC8-93A40D1BECC3}"/>
              </a:ext>
            </a:extLst>
          </p:cNvPr>
          <p:cNvSpPr>
            <a:spLocks noChangeArrowheads="1"/>
          </p:cNvSpPr>
          <p:nvPr/>
        </p:nvSpPr>
        <p:spPr bwMode="auto">
          <a:xfrm>
            <a:off x="489731" y="1388535"/>
            <a:ext cx="1109266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Lin_FrameCsModelType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Lin_FrameCsModelType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mô</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hình</a:t>
            </a:r>
            <a:r>
              <a:rPr kumimoji="0" lang="en-US" altLang="en-US" sz="1500" b="0" i="0" u="none" strike="noStrike" cap="none" normalizeH="0" baseline="0" dirty="0">
                <a:ln>
                  <a:noFill/>
                </a:ln>
                <a:solidFill>
                  <a:schemeClr val="tx1"/>
                </a:solidFill>
                <a:effectLst/>
                <a:latin typeface="Arial" panose="020B0604020202020204" pitchFamily="34" charset="0"/>
              </a:rPr>
              <a:t> checksum (</a:t>
            </a:r>
            <a:r>
              <a:rPr kumimoji="0" lang="en-US" altLang="en-US" sz="1500" b="0" i="0" u="none" strike="noStrike" cap="none" normalizeH="0" baseline="0" dirty="0" err="1">
                <a:ln>
                  <a:noFill/>
                </a:ln>
                <a:solidFill>
                  <a:schemeClr val="tx1"/>
                </a:solidFill>
                <a:effectLst/>
                <a:latin typeface="Arial" panose="020B0604020202020204" pitchFamily="34" charset="0"/>
              </a:rPr>
              <a:t>kiểm</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dụng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chỉ</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số</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bạn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chọn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từ</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Phạm</a:t>
            </a:r>
            <a:r>
              <a:rPr kumimoji="0" lang="en-US" altLang="en-US" sz="1500" b="1" i="0" u="none" strike="noStrike" cap="none" normalizeH="0" baseline="0" dirty="0">
                <a:ln>
                  <a:noFill/>
                </a:ln>
                <a:solidFill>
                  <a:schemeClr val="tx1"/>
                </a:solidFill>
                <a:effectLst/>
                <a:latin typeface="Arial" panose="020B0604020202020204" pitchFamily="34" charset="0"/>
              </a:rPr>
              <a:t> vi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LIN_ENHANCED_CS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checksum </a:t>
            </a:r>
            <a:r>
              <a:rPr kumimoji="0" lang="en-US" altLang="en-US" sz="1500" b="0" i="0" u="none" strike="noStrike" cap="none" normalizeH="0" baseline="0" dirty="0" err="1">
                <a:ln>
                  <a:noFill/>
                </a:ln>
                <a:solidFill>
                  <a:schemeClr val="tx1"/>
                </a:solidFill>
                <a:effectLst/>
              </a:rPr>
              <a:t>mở</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rộng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cấp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mức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hơn</a:t>
            </a:r>
            <a:r>
              <a:rPr kumimoji="0" lang="en-US" altLang="en-US" sz="1500" b="0" i="0" u="none" strike="noStrike" cap="none" normalizeH="0" baseline="0" dirty="0">
                <a:ln>
                  <a:noFill/>
                </a:ln>
                <a:solidFill>
                  <a:schemeClr val="tx1"/>
                </a:solidFill>
                <a:effectLst/>
              </a:rPr>
              <a:t> so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thống</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LIN_CLASSIC_CS</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checksum </a:t>
            </a:r>
            <a:r>
              <a:rPr kumimoji="0" lang="en-US" altLang="en-US" sz="1500" b="0" i="0" u="none" strike="noStrike" cap="none" normalizeH="0" baseline="0" dirty="0" err="1">
                <a:ln>
                  <a:noFill/>
                </a:ln>
                <a:solidFill>
                  <a:schemeClr val="tx1"/>
                </a:solidFill>
                <a:effectLst/>
              </a:rPr>
              <a:t>cổ</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Đây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phương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đã</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trước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thức</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Lin_FrameCsModelType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checksum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driver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chọn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phù</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toàn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vẹn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tải</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Lin_FrameCsModelType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bạn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chọn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giữa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hai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kiểm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nhau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LIN: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cổ</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điển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hoặc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mô</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nâng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cao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đảm</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bảo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rằng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chính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lỗi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cố</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xảy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quá</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92467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AF74D-B4C7-4F66-DF35-B43DA43789FE}"/>
              </a:ext>
            </a:extLst>
          </p:cNvPr>
          <p:cNvPicPr>
            <a:picLocks noChangeAspect="1"/>
          </p:cNvPicPr>
          <p:nvPr/>
        </p:nvPicPr>
        <p:blipFill>
          <a:blip r:embed="rId2"/>
          <a:stretch>
            <a:fillRect/>
          </a:stretch>
        </p:blipFill>
        <p:spPr>
          <a:xfrm>
            <a:off x="170623" y="323416"/>
            <a:ext cx="11850754" cy="6211167"/>
          </a:xfrm>
          <a:prstGeom prst="rect">
            <a:avLst/>
          </a:prstGeom>
        </p:spPr>
      </p:pic>
    </p:spTree>
    <p:extLst>
      <p:ext uri="{BB962C8B-B14F-4D97-AF65-F5344CB8AC3E}">
        <p14:creationId xmlns:p14="http://schemas.microsoft.com/office/powerpoint/2010/main" val="12302114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DECA4F-AC20-2D60-1408-36096FA2AACB}"/>
              </a:ext>
            </a:extLst>
          </p:cNvPr>
          <p:cNvSpPr>
            <a:spLocks noChangeArrowheads="1"/>
          </p:cNvSpPr>
          <p:nvPr/>
        </p:nvSpPr>
        <p:spPr bwMode="auto">
          <a:xfrm>
            <a:off x="679938" y="343214"/>
            <a:ext cx="108321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Giải</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về</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Unicode MS"/>
              </a:rPr>
              <a:t>Lin_FrameResponseType</a:t>
            </a: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err="1">
                <a:ln>
                  <a:noFill/>
                </a:ln>
                <a:solidFill>
                  <a:schemeClr val="tx1"/>
                </a:solidFill>
                <a:effectLst/>
                <a:latin typeface="Arial" panose="020B0604020202020204" pitchFamily="34" charset="0"/>
              </a:rPr>
              <a:t>Tên</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loại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Unicode MS"/>
              </a:rPr>
              <a:t>Lin_FrameResponseType</a:t>
            </a:r>
            <a:endParaRPr kumimoji="0" lang="en-US" altLang="en-US" sz="1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Đây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để</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thức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xử</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lý</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phản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hồi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khung</a:t>
            </a:r>
            <a:r>
              <a:rPr kumimoji="0" lang="en-US" altLang="en-US" sz="1500" b="0" i="0" u="none" strike="noStrike" cap="none" normalizeH="0" baseline="0" dirty="0">
                <a:ln>
                  <a:noFill/>
                </a:ln>
                <a:solidFill>
                  <a:schemeClr val="tx1"/>
                </a:solidFill>
                <a:effectLst/>
                <a:latin typeface="Arial" panose="020B0604020202020204" pitchFamily="34" charset="0"/>
              </a:rPr>
              <a:t> LIN.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Enumeration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Giống</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dữ</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này</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được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như</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một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kiểu</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liệt</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kê</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cho</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phép</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chọn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giữa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giá</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cụ</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thể</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err="1">
                <a:ln>
                  <a:noFill/>
                </a:ln>
                <a:solidFill>
                  <a:schemeClr val="tx1"/>
                </a:solidFill>
                <a:effectLst/>
                <a:latin typeface="Arial" panose="020B0604020202020204" pitchFamily="34" charset="0"/>
              </a:rPr>
              <a:t>Phạm</a:t>
            </a:r>
            <a:r>
              <a:rPr kumimoji="0" lang="en-US" altLang="en-US" sz="1500" b="1" i="0" u="none" strike="noStrike" cap="none" normalizeH="0" baseline="0" dirty="0">
                <a:ln>
                  <a:noFill/>
                </a:ln>
                <a:solidFill>
                  <a:schemeClr val="tx1"/>
                </a:solidFill>
                <a:effectLst/>
                <a:latin typeface="Arial" panose="020B0604020202020204" pitchFamily="34" charset="0"/>
              </a:rPr>
              <a:t> vi </a:t>
            </a:r>
            <a:r>
              <a:rPr kumimoji="0" lang="en-US" altLang="en-US" sz="1500" b="1" i="0" u="none" strike="noStrike" cap="none" normalizeH="0" baseline="0" dirty="0" err="1">
                <a:ln>
                  <a:noFill/>
                </a:ln>
                <a:solidFill>
                  <a:schemeClr val="tx1"/>
                </a:solidFill>
                <a:effectLst/>
                <a:latin typeface="Arial" panose="020B0604020202020204" pitchFamily="34" charset="0"/>
              </a:rPr>
              <a:t>giá</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trị</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LIN_FRAMERESPONSE_TX</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(node)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áp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huống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gửi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yêu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tự</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LIN_FRAMERESPONSE_RX</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nghĩa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đang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nhận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Unicode MS"/>
              </a:rPr>
              <a:t>LIN_FRAMERESPONSE_IGNORE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ra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từ</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một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liên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quan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đến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Trong </a:t>
            </a:r>
            <a:r>
              <a:rPr kumimoji="0" lang="en-US" altLang="en-US" sz="1500" b="0" i="0" u="none" strike="noStrike" cap="none" normalizeH="0" baseline="0" dirty="0" err="1">
                <a:ln>
                  <a:noFill/>
                </a:ln>
                <a:solidFill>
                  <a:schemeClr val="tx1"/>
                </a:solidFill>
                <a:effectLst/>
              </a:rPr>
              <a:t>trường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hợp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hiện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tại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bỏ</a:t>
            </a:r>
            <a:r>
              <a:rPr kumimoji="0" lang="en-US" altLang="en-US" sz="1500" b="0" i="0" u="none" strike="noStrike" cap="none" normalizeH="0" baseline="0" dirty="0">
                <a:ln>
                  <a:noFill/>
                </a:ln>
                <a:solidFill>
                  <a:schemeClr val="tx1"/>
                </a:solidFill>
                <a:effectLst/>
              </a:rPr>
              <a:t> qua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err="1">
                <a:ln>
                  <a:noFill/>
                </a:ln>
                <a:solidFill>
                  <a:schemeClr val="tx1"/>
                </a:solidFill>
                <a:effectLst/>
                <a:latin typeface="Arial" panose="020B0604020202020204" pitchFamily="34" charset="0"/>
              </a:rPr>
              <a:t>Mô</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tả</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Unicode MS"/>
              </a:rPr>
              <a:t>Lin_FrameResponseType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sử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dụng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bộ</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truyền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LIN hay </a:t>
            </a:r>
            <a:r>
              <a:rPr kumimoji="0" lang="en-US" altLang="en-US" sz="1500" b="0" i="0" u="none" strike="noStrike" cap="none" normalizeH="0" baseline="0" dirty="0" err="1">
                <a:ln>
                  <a:noFill/>
                </a:ln>
                <a:solidFill>
                  <a:schemeClr val="tx1"/>
                </a:solidFill>
                <a:effectLst/>
              </a:rPr>
              <a:t>không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Điều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tình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huống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nhau</a:t>
            </a:r>
            <a:r>
              <a:rPr kumimoji="0" lang="en-US" altLang="en-US" sz="1500" b="0" i="0" u="none" strike="noStrike" cap="none" normalizeH="0" baseline="0" dirty="0">
                <a:ln>
                  <a:noFill/>
                </a:ln>
                <a:solidFill>
                  <a:schemeClr val="tx1"/>
                </a:solidFill>
                <a:effectLst/>
              </a:rPr>
              <a: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1" i="0" u="none" strike="noStrike" cap="none" normalizeH="0" baseline="0" dirty="0" err="1">
                <a:ln>
                  <a:noFill/>
                </a:ln>
                <a:solidFill>
                  <a:schemeClr val="tx1"/>
                </a:solidFill>
                <a:effectLst/>
                <a:latin typeface="Arial" panose="020B0604020202020204" pitchFamily="34" charset="0"/>
              </a:rPr>
              <a:t>Chú</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thích</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tx1"/>
                </a:solidFill>
                <a:effectLst/>
                <a:latin typeface="Arial" panose="020B0604020202020204" pitchFamily="34" charset="0"/>
              </a:rPr>
              <a:t>Đối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các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nút</a:t>
            </a:r>
            <a:r>
              <a:rPr kumimoji="0" lang="en-US" altLang="en-US" sz="1500" b="0" i="0" u="none" strike="noStrike" cap="none" normalizeH="0" baseline="0" dirty="0">
                <a:ln>
                  <a:noFill/>
                </a:ln>
                <a:solidFill>
                  <a:schemeClr val="tx1"/>
                </a:solidFill>
                <a:effectLst/>
                <a:latin typeface="Arial" panose="020B0604020202020204" pitchFamily="34" charset="0"/>
              </a:rPr>
              <a:t> MASTER </a:t>
            </a:r>
            <a:r>
              <a:rPr kumimoji="0" lang="en-US" altLang="en-US" sz="1500" b="0" i="0" u="none" strike="noStrike" cap="none" normalizeH="0" baseline="0" dirty="0" err="1">
                <a:ln>
                  <a:noFill/>
                </a:ln>
                <a:solidFill>
                  <a:schemeClr val="tx1"/>
                </a:solidFill>
                <a:effectLst/>
                <a:latin typeface="Arial" panose="020B0604020202020204" pitchFamily="34" charset="0"/>
              </a:rPr>
              <a:t>trong</a:t>
            </a:r>
            <a:r>
              <a:rPr kumimoji="0" lang="en-US" altLang="en-US" sz="1500" b="0" i="0" u="none" strike="noStrike" cap="none" normalizeH="0" baseline="0" dirty="0">
                <a:ln>
                  <a:noFill/>
                </a:ln>
                <a:solidFill>
                  <a:schemeClr val="tx1"/>
                </a:solidFill>
                <a:effectLst/>
                <a:latin typeface="Arial" panose="020B0604020202020204" pitchFamily="34" charset="0"/>
              </a:rPr>
              <a:t> LIN, </a:t>
            </a:r>
            <a:r>
              <a:rPr kumimoji="0" lang="en-US" altLang="en-US" sz="1500" b="0" i="0" u="none" strike="noStrike" cap="none" normalizeH="0" baseline="0" dirty="0" err="1">
                <a:ln>
                  <a:noFill/>
                </a:ln>
                <a:solidFill>
                  <a:schemeClr val="tx1"/>
                </a:solidFill>
                <a:effectLst/>
                <a:latin typeface="Arial" panose="020B0604020202020204" pitchFamily="34" charset="0"/>
              </a:rPr>
              <a:t>mối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liên</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hệ</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với</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định</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nghĩa</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trước</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đó</a:t>
            </a: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err="1">
                <a:ln>
                  <a:noFill/>
                </a:ln>
                <a:solidFill>
                  <a:schemeClr val="tx1"/>
                </a:solidFill>
                <a:effectLst/>
                <a:latin typeface="Arial" panose="020B0604020202020204" pitchFamily="34" charset="0"/>
              </a:rPr>
              <a:t>là</a:t>
            </a:r>
            <a:r>
              <a:rPr kumimoji="0" lang="en-US" altLang="en-US" sz="15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LIN_MASTER_RESPONSE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tương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LIN_FRAMERESPONSE_TX</a:t>
            </a:r>
            <a:endParaRPr kumimoji="0" lang="en-US" altLang="en-US" sz="15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LIN_SLAVE_RESPONSE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tương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LIN_FRAMERESPONSE_RX</a:t>
            </a:r>
            <a:endParaRPr kumimoji="0" lang="en-US" altLang="en-US" sz="15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Unicode MS"/>
              </a:rPr>
              <a:t>LIN_SLAVE_TO_SLAVE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tương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ứng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với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LIN_FRAMERESPONSE_IGNORE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Arial" panose="020B0604020202020204" pitchFamily="34" charset="0"/>
              </a:rPr>
              <a:t>Tóm</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lại</a:t>
            </a:r>
            <a:r>
              <a:rPr kumimoji="0" lang="en-US" altLang="en-US" sz="15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err="1">
                <a:ln>
                  <a:noFill/>
                </a:ln>
                <a:solidFill>
                  <a:schemeClr val="tx1"/>
                </a:solidFill>
                <a:effectLst/>
                <a:latin typeface="Arial Unicode MS"/>
              </a:rPr>
              <a:t>Lin_FrameResponseType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giúp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mà</a:t>
            </a:r>
            <a:r>
              <a:rPr kumimoji="0" lang="en-US" altLang="en-US" sz="1500" b="0" i="0" u="none" strike="noStrike" cap="none" normalizeH="0" baseline="0" dirty="0">
                <a:ln>
                  <a:noFill/>
                </a:ln>
                <a:solidFill>
                  <a:schemeClr val="tx1"/>
                </a:solidFill>
                <a:effectLst/>
              </a:rPr>
              <a:t> driver LIN </a:t>
            </a:r>
            <a:r>
              <a:rPr kumimoji="0" lang="en-US" altLang="en-US" sz="1500" b="0" i="0" u="none" strike="noStrike" cap="none" normalizeH="0" baseline="0" dirty="0" err="1">
                <a:ln>
                  <a:noFill/>
                </a:ln>
                <a:solidFill>
                  <a:schemeClr val="tx1"/>
                </a:solidFill>
                <a:effectLst/>
              </a:rPr>
              <a:t>sẽ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các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khung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dữ</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liệu</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cho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phép</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linh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hoạt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việc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quyết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định</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cần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được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xử</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lý</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phản</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hồi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có</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thể</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bị</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bỏ</a:t>
            </a:r>
            <a:r>
              <a:rPr kumimoji="0" lang="en-US" altLang="en-US" sz="1500" b="0" i="0" u="none" strike="noStrike" cap="none" normalizeH="0" baseline="0" dirty="0">
                <a:ln>
                  <a:noFill/>
                </a:ln>
                <a:solidFill>
                  <a:schemeClr val="tx1"/>
                </a:solidFill>
                <a:effectLst/>
              </a:rPr>
              <a:t> qua, </a:t>
            </a:r>
            <a:r>
              <a:rPr kumimoji="0" lang="en-US" altLang="en-US" sz="1500" b="0" i="0" u="none" strike="noStrike" cap="none" normalizeH="0" baseline="0" dirty="0" err="1">
                <a:ln>
                  <a:noFill/>
                </a:ln>
                <a:solidFill>
                  <a:schemeClr val="tx1"/>
                </a:solidFill>
                <a:effectLst/>
              </a:rPr>
              <a:t>tùy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thuộc</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vào</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vai</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trò</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của</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nút</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trong</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err="1">
                <a:ln>
                  <a:noFill/>
                </a:ln>
                <a:solidFill>
                  <a:schemeClr val="tx1"/>
                </a:solidFill>
                <a:effectLst/>
              </a:rPr>
              <a:t>mạng</a:t>
            </a:r>
            <a:r>
              <a:rPr kumimoji="0" lang="en-US" altLang="en-US" sz="1500" b="0" i="0" u="none" strike="noStrike" cap="none" normalizeH="0" baseline="0" dirty="0">
                <a:ln>
                  <a:noFill/>
                </a:ln>
                <a:solidFill>
                  <a:schemeClr val="tx1"/>
                </a:solidFill>
                <a:effectLst/>
              </a:rPr>
              <a:t> LIN.</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286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32160</Words>
  <Application>Microsoft Office PowerPoint</Application>
  <PresentationFormat>Widescreen</PresentationFormat>
  <Paragraphs>1515</Paragraphs>
  <Slides>242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242</vt:i4>
      </vt:variant>
    </vt:vector>
  </HeadingPairs>
  <TitlesOfParts>
    <vt:vector size="254" baseType="lpstr">
      <vt:lpstr>-apple-system</vt:lpstr>
      <vt:lpstr>Aptos</vt:lpstr>
      <vt:lpstr>Aptos Display</vt:lpstr>
      <vt:lpstr>Arial</vt:lpstr>
      <vt:lpstr>Arial Unicode MS</vt:lpstr>
      <vt:lpstr>Cambria Math</vt:lpstr>
      <vt:lpstr>Courier New</vt:lpstr>
      <vt:lpstr>Helvetica</vt:lpstr>
      <vt:lpstr>Symbol</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Vũ Thắng</dc:creator>
  <cp:lastModifiedBy>Vũ Thắng</cp:lastModifiedBy>
  <cp:revision>8</cp:revision>
  <dcterms:created xsi:type="dcterms:W3CDTF">2024-09-22T09:53:35Z</dcterms:created>
  <dcterms:modified xsi:type="dcterms:W3CDTF">2024-09-22T15:59:18Z</dcterms:modified>
</cp:coreProperties>
</file>