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19" r:id="rId1"/>
  </p:sldMasterIdLst>
  <p:sldIdLst>
    <p:sldId id="256" r:id="rId2"/>
    <p:sldId id="257" r:id="rId3"/>
    <p:sldId id="261" r:id="rId4"/>
    <p:sldId id="259" r:id="rId5"/>
    <p:sldId id="260" r:id="rId6"/>
    <p:sldId id="262" r:id="rId7"/>
    <p:sldId id="263" r:id="rId8"/>
    <p:sldId id="265" r:id="rId9"/>
    <p:sldId id="266"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6AC051-76E4-4003-A301-1C5738E5100E}"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306178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AC051-76E4-4003-A301-1C5738E5100E}"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1137698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AC051-76E4-4003-A301-1C5738E5100E}"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387143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AC051-76E4-4003-A301-1C5738E5100E}"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426731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6AC051-76E4-4003-A301-1C5738E5100E}"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165650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6AC051-76E4-4003-A301-1C5738E5100E}"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427579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6AC051-76E4-4003-A301-1C5738E5100E}"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303792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6AC051-76E4-4003-A301-1C5738E5100E}"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212477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AC051-76E4-4003-A301-1C5738E5100E}"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265641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6AC051-76E4-4003-A301-1C5738E5100E}"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365266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6AC051-76E4-4003-A301-1C5738E5100E}"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BFDDD-28A4-4014-950B-F30437ED8B29}" type="slidenum">
              <a:rPr lang="en-US" smtClean="0"/>
              <a:t>‹#›</a:t>
            </a:fld>
            <a:endParaRPr lang="en-US"/>
          </a:p>
        </p:txBody>
      </p:sp>
    </p:spTree>
    <p:extLst>
      <p:ext uri="{BB962C8B-B14F-4D97-AF65-F5344CB8AC3E}">
        <p14:creationId xmlns:p14="http://schemas.microsoft.com/office/powerpoint/2010/main" val="309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AC051-76E4-4003-A301-1C5738E5100E}" type="datetimeFigureOut">
              <a:rPr lang="en-US" smtClean="0"/>
              <a:t>4/6/2023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BFDDD-28A4-4014-950B-F30437ED8B29}" type="slidenum">
              <a:rPr lang="en-US" smtClean="0"/>
              <a:t>‹#›</a:t>
            </a:fld>
            <a:endParaRPr lang="en-US"/>
          </a:p>
        </p:txBody>
      </p:sp>
    </p:spTree>
    <p:extLst>
      <p:ext uri="{BB962C8B-B14F-4D97-AF65-F5344CB8AC3E}">
        <p14:creationId xmlns:p14="http://schemas.microsoft.com/office/powerpoint/2010/main" val="372133513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tavi.co.uk/phobos/fat.html#boot_block"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tavi.co.uk/phobos/fat.html#root_directory" TargetMode="External"/><Relationship Id="rId4" Type="http://schemas.openxmlformats.org/officeDocument/2006/relationships/hyperlink" Target="http://www.tavi.co.uk/phobos/fat.html#file_allocation_tabl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tavi.co.uk/phobos/fat.html#file_size" TargetMode="External"/><Relationship Id="rId3" Type="http://schemas.openxmlformats.org/officeDocument/2006/relationships/hyperlink" Target="http://www.tavi.co.uk/phobos/fat.html#filename_extension" TargetMode="External"/><Relationship Id="rId7" Type="http://schemas.openxmlformats.org/officeDocument/2006/relationships/hyperlink" Target="http://www.tavi.co.uk/phobos/fat.html#starting_cluster" TargetMode="External"/><Relationship Id="rId2" Type="http://schemas.openxmlformats.org/officeDocument/2006/relationships/hyperlink" Target="http://www.tavi.co.uk/phobos/fat.html#filename" TargetMode="External"/><Relationship Id="rId1" Type="http://schemas.openxmlformats.org/officeDocument/2006/relationships/slideLayout" Target="../slideLayouts/slideLayout1.xml"/><Relationship Id="rId6" Type="http://schemas.openxmlformats.org/officeDocument/2006/relationships/hyperlink" Target="http://www.tavi.co.uk/phobos/fat.html#file_date" TargetMode="External"/><Relationship Id="rId5" Type="http://schemas.openxmlformats.org/officeDocument/2006/relationships/hyperlink" Target="http://www.tavi.co.uk/phobos/fat.html#file_time" TargetMode="External"/><Relationship Id="rId4" Type="http://schemas.openxmlformats.org/officeDocument/2006/relationships/hyperlink" Target="http://www.tavi.co.uk/phobos/fat.html#file_attributes" TargetMode="External"/><Relationship Id="rId9"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hyperlink" Target="http://www.tavi.co.uk/phobos/fat.html#file_date" TargetMode="External"/><Relationship Id="rId4" Type="http://schemas.openxmlformats.org/officeDocument/2006/relationships/hyperlink" Target="http://www.tavi.co.uk/phobos/fat.html#file_tim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hyperlink" Target="http://www.tavi.co.uk/phobos/fat.html#root_director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tavi.co.uk/phobos/fat.html#root_directory" TargetMode="External"/><Relationship Id="rId2" Type="http://schemas.openxmlformats.org/officeDocument/2006/relationships/hyperlink" Target="http://www.tavi.co.uk/phobos/fat.html#file_allocation_table" TargetMode="External"/><Relationship Id="rId1" Type="http://schemas.openxmlformats.org/officeDocument/2006/relationships/slideLayout" Target="../slideLayouts/slideLayout1.xml"/><Relationship Id="rId6" Type="http://schemas.openxmlformats.org/officeDocument/2006/relationships/hyperlink" Target="http://www.tavi.co.uk/phobos/fat.html#offset_0x13" TargetMode="External"/><Relationship Id="rId5" Type="http://schemas.openxmlformats.org/officeDocument/2006/relationships/hyperlink" Target="http://www.tavi.co.uk/phobos/fat.html#media_descriptor" TargetMode="External"/><Relationship Id="rId4" Type="http://schemas.openxmlformats.org/officeDocument/2006/relationships/hyperlink" Target="http://www.tavi.co.uk/phobos/fat.html#offset_0x2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879601" y="1041253"/>
            <a:ext cx="8484696" cy="3715155"/>
          </a:xfrm>
          <a:prstGeom prst="rect">
            <a:avLst/>
          </a:prstGeom>
        </p:spPr>
      </p:pic>
    </p:spTree>
    <p:extLst>
      <p:ext uri="{BB962C8B-B14F-4D97-AF65-F5344CB8AC3E}">
        <p14:creationId xmlns:p14="http://schemas.microsoft.com/office/powerpoint/2010/main" val="137109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667DCF-1D5F-4D18-A6C2-EF0CEDD667EB}"/>
              </a:ext>
            </a:extLst>
          </p:cNvPr>
          <p:cNvSpPr/>
          <p:nvPr/>
        </p:nvSpPr>
        <p:spPr>
          <a:xfrm>
            <a:off x="4719918" y="714937"/>
            <a:ext cx="2326341"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MIDDLE_WARE</a:t>
            </a:r>
            <a:endParaRPr lang="en-US"/>
          </a:p>
        </p:txBody>
      </p:sp>
      <p:sp>
        <p:nvSpPr>
          <p:cNvPr id="17" name="TextBox 16">
            <a:extLst>
              <a:ext uri="{FF2B5EF4-FFF2-40B4-BE49-F238E27FC236}">
                <a16:creationId xmlns:a16="http://schemas.microsoft.com/office/drawing/2014/main" id="{FE3C6481-47F4-4F38-B574-DB591EF8CF8E}"/>
              </a:ext>
            </a:extLst>
          </p:cNvPr>
          <p:cNvSpPr txBox="1"/>
          <p:nvPr/>
        </p:nvSpPr>
        <p:spPr>
          <a:xfrm>
            <a:off x="3542829" y="220989"/>
            <a:ext cx="4680518" cy="369332"/>
          </a:xfrm>
          <a:prstGeom prst="rect">
            <a:avLst/>
          </a:prstGeom>
          <a:noFill/>
        </p:spPr>
        <p:txBody>
          <a:bodyPr wrap="square" rtlCol="0">
            <a:spAutoFit/>
          </a:bodyPr>
          <a:lstStyle/>
          <a:p>
            <a:pPr algn="ctr"/>
            <a:r>
              <a:rPr lang="vi-VN"/>
              <a:t>TẦNG 2: CÁC TÍNH NĂNG ỨNG DỤNG</a:t>
            </a:r>
            <a:endParaRPr lang="en-US"/>
          </a:p>
        </p:txBody>
      </p:sp>
      <p:sp>
        <p:nvSpPr>
          <p:cNvPr id="18" name="Rectangle 17">
            <a:extLst>
              <a:ext uri="{FF2B5EF4-FFF2-40B4-BE49-F238E27FC236}">
                <a16:creationId xmlns:a16="http://schemas.microsoft.com/office/drawing/2014/main" id="{4C587E82-D460-4BD3-868B-820EDA561885}"/>
              </a:ext>
            </a:extLst>
          </p:cNvPr>
          <p:cNvSpPr/>
          <p:nvPr/>
        </p:nvSpPr>
        <p:spPr>
          <a:xfrm>
            <a:off x="726140" y="1355562"/>
            <a:ext cx="2326341"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OPERATION FATS </a:t>
            </a:r>
            <a:endParaRPr lang="en-US"/>
          </a:p>
        </p:txBody>
      </p:sp>
      <p:sp>
        <p:nvSpPr>
          <p:cNvPr id="19" name="Rectangle 18">
            <a:extLst>
              <a:ext uri="{FF2B5EF4-FFF2-40B4-BE49-F238E27FC236}">
                <a16:creationId xmlns:a16="http://schemas.microsoft.com/office/drawing/2014/main" id="{6AE400AB-4AD9-4A43-8298-83823D2E0EFE}"/>
              </a:ext>
            </a:extLst>
          </p:cNvPr>
          <p:cNvSpPr/>
          <p:nvPr/>
        </p:nvSpPr>
        <p:spPr>
          <a:xfrm>
            <a:off x="6534802" y="1806604"/>
            <a:ext cx="3147080"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OPERATION Display Screen </a:t>
            </a:r>
            <a:endParaRPr lang="en-US"/>
          </a:p>
        </p:txBody>
      </p:sp>
      <p:cxnSp>
        <p:nvCxnSpPr>
          <p:cNvPr id="4" name="Straight Arrow Connector 3">
            <a:extLst>
              <a:ext uri="{FF2B5EF4-FFF2-40B4-BE49-F238E27FC236}">
                <a16:creationId xmlns:a16="http://schemas.microsoft.com/office/drawing/2014/main" id="{B2C9828C-5920-4F67-A34F-485D6A277D5A}"/>
              </a:ext>
            </a:extLst>
          </p:cNvPr>
          <p:cNvCxnSpPr>
            <a:cxnSpLocks/>
            <a:stCxn id="2" idx="1"/>
            <a:endCxn id="18" idx="0"/>
          </p:cNvCxnSpPr>
          <p:nvPr/>
        </p:nvCxnSpPr>
        <p:spPr>
          <a:xfrm flipH="1">
            <a:off x="1889311" y="952502"/>
            <a:ext cx="2830607" cy="40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222DC91-45F4-4650-A21A-63CDE1479836}"/>
              </a:ext>
            </a:extLst>
          </p:cNvPr>
          <p:cNvCxnSpPr>
            <a:cxnSpLocks/>
            <a:stCxn id="2" idx="3"/>
            <a:endCxn id="19" idx="0"/>
          </p:cNvCxnSpPr>
          <p:nvPr/>
        </p:nvCxnSpPr>
        <p:spPr>
          <a:xfrm>
            <a:off x="7046259" y="952502"/>
            <a:ext cx="1062083" cy="854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E1D7311-A663-4294-9F95-B94A219B6E64}"/>
              </a:ext>
            </a:extLst>
          </p:cNvPr>
          <p:cNvSpPr/>
          <p:nvPr/>
        </p:nvSpPr>
        <p:spPr>
          <a:xfrm>
            <a:off x="479611" y="2423142"/>
            <a:ext cx="2711823"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BOOTSECTOR</a:t>
            </a:r>
            <a:endParaRPr lang="en-US"/>
          </a:p>
        </p:txBody>
      </p:sp>
      <p:sp>
        <p:nvSpPr>
          <p:cNvPr id="22" name="Rectangle 21">
            <a:extLst>
              <a:ext uri="{FF2B5EF4-FFF2-40B4-BE49-F238E27FC236}">
                <a16:creationId xmlns:a16="http://schemas.microsoft.com/office/drawing/2014/main" id="{E7EC8B6A-CD17-4C40-99BF-04B5CBE9941C}"/>
              </a:ext>
            </a:extLst>
          </p:cNvPr>
          <p:cNvSpPr/>
          <p:nvPr/>
        </p:nvSpPr>
        <p:spPr>
          <a:xfrm>
            <a:off x="479610" y="3289128"/>
            <a:ext cx="2711825"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READ_Root_Directory</a:t>
            </a:r>
            <a:endParaRPr lang="en-US"/>
          </a:p>
        </p:txBody>
      </p:sp>
      <p:sp>
        <p:nvSpPr>
          <p:cNvPr id="23" name="Rectangle 22">
            <a:extLst>
              <a:ext uri="{FF2B5EF4-FFF2-40B4-BE49-F238E27FC236}">
                <a16:creationId xmlns:a16="http://schemas.microsoft.com/office/drawing/2014/main" id="{CD0EA1CF-BA0A-4BDB-8094-381AC670190B}"/>
              </a:ext>
            </a:extLst>
          </p:cNvPr>
          <p:cNvSpPr/>
          <p:nvPr/>
        </p:nvSpPr>
        <p:spPr>
          <a:xfrm>
            <a:off x="479610" y="4051128"/>
            <a:ext cx="2711825"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READ_FILE</a:t>
            </a:r>
            <a:endParaRPr lang="en-US"/>
          </a:p>
        </p:txBody>
      </p:sp>
      <p:sp>
        <p:nvSpPr>
          <p:cNvPr id="24" name="Rectangle 23">
            <a:extLst>
              <a:ext uri="{FF2B5EF4-FFF2-40B4-BE49-F238E27FC236}">
                <a16:creationId xmlns:a16="http://schemas.microsoft.com/office/drawing/2014/main" id="{E7EC8B6A-CD17-4C40-99BF-04B5CBE9941C}"/>
              </a:ext>
            </a:extLst>
          </p:cNvPr>
          <p:cNvSpPr/>
          <p:nvPr/>
        </p:nvSpPr>
        <p:spPr>
          <a:xfrm>
            <a:off x="479609" y="4853932"/>
            <a:ext cx="2711825"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a:t>READ_FOLDER</a:t>
            </a:r>
            <a:endParaRPr lang="en-US"/>
          </a:p>
        </p:txBody>
      </p:sp>
      <p:sp>
        <p:nvSpPr>
          <p:cNvPr id="29" name="Rectangle 28">
            <a:extLst>
              <a:ext uri="{FF2B5EF4-FFF2-40B4-BE49-F238E27FC236}">
                <a16:creationId xmlns:a16="http://schemas.microsoft.com/office/drawing/2014/main" id="{271DAE18-0900-45F2-BF43-9A0408B1FE82}"/>
              </a:ext>
            </a:extLst>
          </p:cNvPr>
          <p:cNvSpPr/>
          <p:nvPr/>
        </p:nvSpPr>
        <p:spPr>
          <a:xfrm>
            <a:off x="479609" y="6362887"/>
            <a:ext cx="2711825"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a:t>CLOSE_FILE</a:t>
            </a:r>
            <a:endParaRPr lang="en-US"/>
          </a:p>
        </p:txBody>
      </p:sp>
      <p:sp>
        <p:nvSpPr>
          <p:cNvPr id="30" name="Rectangle 29">
            <a:extLst>
              <a:ext uri="{FF2B5EF4-FFF2-40B4-BE49-F238E27FC236}">
                <a16:creationId xmlns:a16="http://schemas.microsoft.com/office/drawing/2014/main" id="{F1A2E463-7759-4E70-B03B-1EA3CA8DD785}"/>
              </a:ext>
            </a:extLst>
          </p:cNvPr>
          <p:cNvSpPr/>
          <p:nvPr/>
        </p:nvSpPr>
        <p:spPr>
          <a:xfrm>
            <a:off x="479609" y="5701868"/>
            <a:ext cx="2711825"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READ_ATTRIBUTE</a:t>
            </a:r>
            <a:endParaRPr lang="en-US"/>
          </a:p>
        </p:txBody>
      </p:sp>
      <p:sp>
        <p:nvSpPr>
          <p:cNvPr id="31" name="Rectangle 30">
            <a:extLst>
              <a:ext uri="{FF2B5EF4-FFF2-40B4-BE49-F238E27FC236}">
                <a16:creationId xmlns:a16="http://schemas.microsoft.com/office/drawing/2014/main" id="{98CB6A57-62E8-4064-8389-C61C64890093}"/>
              </a:ext>
            </a:extLst>
          </p:cNvPr>
          <p:cNvSpPr/>
          <p:nvPr/>
        </p:nvSpPr>
        <p:spPr>
          <a:xfrm>
            <a:off x="6752430" y="3260451"/>
            <a:ext cx="2711823"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Display</a:t>
            </a:r>
            <a:endParaRPr lang="en-US"/>
          </a:p>
        </p:txBody>
      </p:sp>
      <p:cxnSp>
        <p:nvCxnSpPr>
          <p:cNvPr id="36" name="Straight Arrow Connector 35">
            <a:extLst>
              <a:ext uri="{FF2B5EF4-FFF2-40B4-BE49-F238E27FC236}">
                <a16:creationId xmlns:a16="http://schemas.microsoft.com/office/drawing/2014/main" id="{2C4DD056-DEE7-40B5-A8CF-6211B3D9BB98}"/>
              </a:ext>
            </a:extLst>
          </p:cNvPr>
          <p:cNvCxnSpPr>
            <a:stCxn id="19" idx="2"/>
            <a:endCxn id="31" idx="0"/>
          </p:cNvCxnSpPr>
          <p:nvPr/>
        </p:nvCxnSpPr>
        <p:spPr>
          <a:xfrm>
            <a:off x="8108342" y="2281733"/>
            <a:ext cx="0" cy="978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9DE801-B8D4-4206-8FF2-D26FDD44C85D}"/>
              </a:ext>
            </a:extLst>
          </p:cNvPr>
          <p:cNvCxnSpPr>
            <a:cxnSpLocks/>
          </p:cNvCxnSpPr>
          <p:nvPr/>
        </p:nvCxnSpPr>
        <p:spPr>
          <a:xfrm flipH="1">
            <a:off x="233080" y="1721224"/>
            <a:ext cx="2" cy="505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87958FE-97BC-4AD6-A15A-9500173BE4B1}"/>
              </a:ext>
            </a:extLst>
          </p:cNvPr>
          <p:cNvCxnSpPr>
            <a:stCxn id="18" idx="1"/>
          </p:cNvCxnSpPr>
          <p:nvPr/>
        </p:nvCxnSpPr>
        <p:spPr>
          <a:xfrm flipH="1">
            <a:off x="233082" y="1593127"/>
            <a:ext cx="493058" cy="128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0120036-88DA-47A3-A891-A33A5B448CAD}"/>
              </a:ext>
            </a:extLst>
          </p:cNvPr>
          <p:cNvCxnSpPr>
            <a:stCxn id="21" idx="1"/>
          </p:cNvCxnSpPr>
          <p:nvPr/>
        </p:nvCxnSpPr>
        <p:spPr>
          <a:xfrm flipH="1">
            <a:off x="233082" y="2660707"/>
            <a:ext cx="246529" cy="237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8445322-9133-4760-8318-0E5CF904C2D1}"/>
              </a:ext>
            </a:extLst>
          </p:cNvPr>
          <p:cNvCxnSpPr/>
          <p:nvPr/>
        </p:nvCxnSpPr>
        <p:spPr>
          <a:xfrm flipH="1">
            <a:off x="233080" y="3536008"/>
            <a:ext cx="246529" cy="237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60B478-37EE-4348-B7B1-9DF9893136B6}"/>
              </a:ext>
            </a:extLst>
          </p:cNvPr>
          <p:cNvCxnSpPr/>
          <p:nvPr/>
        </p:nvCxnSpPr>
        <p:spPr>
          <a:xfrm flipH="1">
            <a:off x="233080" y="4236843"/>
            <a:ext cx="246529" cy="237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A33048A-1793-4615-B6DF-F0D87CDB2E88}"/>
              </a:ext>
            </a:extLst>
          </p:cNvPr>
          <p:cNvCxnSpPr/>
          <p:nvPr/>
        </p:nvCxnSpPr>
        <p:spPr>
          <a:xfrm flipH="1">
            <a:off x="233080" y="5034926"/>
            <a:ext cx="246529" cy="237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0120036-88DA-47A3-A891-A33A5B448CAD}"/>
              </a:ext>
            </a:extLst>
          </p:cNvPr>
          <p:cNvCxnSpPr/>
          <p:nvPr/>
        </p:nvCxnSpPr>
        <p:spPr>
          <a:xfrm flipH="1">
            <a:off x="251009" y="5900912"/>
            <a:ext cx="246529" cy="237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0120036-88DA-47A3-A891-A33A5B448CAD}"/>
              </a:ext>
            </a:extLst>
          </p:cNvPr>
          <p:cNvCxnSpPr/>
          <p:nvPr/>
        </p:nvCxnSpPr>
        <p:spPr>
          <a:xfrm flipH="1">
            <a:off x="251009" y="6533844"/>
            <a:ext cx="246529" cy="237564"/>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FACB339-1B7E-461E-86AE-FA87B6121618}"/>
              </a:ext>
            </a:extLst>
          </p:cNvPr>
          <p:cNvSpPr/>
          <p:nvPr/>
        </p:nvSpPr>
        <p:spPr>
          <a:xfrm>
            <a:off x="3437730" y="1651787"/>
            <a:ext cx="2711823"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Fat_init</a:t>
            </a:r>
          </a:p>
        </p:txBody>
      </p:sp>
      <p:sp>
        <p:nvSpPr>
          <p:cNvPr id="26" name="Rectangle 25">
            <a:extLst>
              <a:ext uri="{FF2B5EF4-FFF2-40B4-BE49-F238E27FC236}">
                <a16:creationId xmlns:a16="http://schemas.microsoft.com/office/drawing/2014/main" id="{8CDADB18-283A-4E59-9E67-0FB157BA8201}"/>
              </a:ext>
            </a:extLst>
          </p:cNvPr>
          <p:cNvSpPr/>
          <p:nvPr/>
        </p:nvSpPr>
        <p:spPr>
          <a:xfrm>
            <a:off x="3437730" y="2397085"/>
            <a:ext cx="2711823"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Read file</a:t>
            </a:r>
          </a:p>
        </p:txBody>
      </p:sp>
      <p:cxnSp>
        <p:nvCxnSpPr>
          <p:cNvPr id="5" name="Straight Arrow Connector 4">
            <a:extLst>
              <a:ext uri="{FF2B5EF4-FFF2-40B4-BE49-F238E27FC236}">
                <a16:creationId xmlns:a16="http://schemas.microsoft.com/office/drawing/2014/main" id="{3B90F935-0DED-44DA-8C05-55352291B22B}"/>
              </a:ext>
            </a:extLst>
          </p:cNvPr>
          <p:cNvCxnSpPr>
            <a:stCxn id="26" idx="0"/>
            <a:endCxn id="25" idx="2"/>
          </p:cNvCxnSpPr>
          <p:nvPr/>
        </p:nvCxnSpPr>
        <p:spPr>
          <a:xfrm flipV="1">
            <a:off x="4793642" y="2126916"/>
            <a:ext cx="0" cy="27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884B478-07A8-4AFB-AF2C-DD0D7FCEB325}"/>
              </a:ext>
            </a:extLst>
          </p:cNvPr>
          <p:cNvCxnSpPr>
            <a:stCxn id="25" idx="1"/>
            <a:endCxn id="21" idx="3"/>
          </p:cNvCxnSpPr>
          <p:nvPr/>
        </p:nvCxnSpPr>
        <p:spPr>
          <a:xfrm flipH="1">
            <a:off x="3191434" y="1889352"/>
            <a:ext cx="246296" cy="771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532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FE72C93-7184-4AEE-B7A1-003ADA2066CA}"/>
              </a:ext>
            </a:extLst>
          </p:cNvPr>
          <p:cNvSpPr/>
          <p:nvPr/>
        </p:nvSpPr>
        <p:spPr>
          <a:xfrm>
            <a:off x="479611" y="2423142"/>
            <a:ext cx="2711823"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BOOTSECTOR</a:t>
            </a:r>
            <a:endParaRPr lang="en-US"/>
          </a:p>
        </p:txBody>
      </p:sp>
    </p:spTree>
    <p:extLst>
      <p:ext uri="{BB962C8B-B14F-4D97-AF65-F5344CB8AC3E}">
        <p14:creationId xmlns:p14="http://schemas.microsoft.com/office/powerpoint/2010/main" val="168943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85887463"/>
              </p:ext>
            </p:extLst>
          </p:nvPr>
        </p:nvGraphicFramePr>
        <p:xfrm>
          <a:off x="1117600" y="2942166"/>
          <a:ext cx="10454640" cy="3395135"/>
        </p:xfrm>
        <a:graphic>
          <a:graphicData uri="http://schemas.openxmlformats.org/drawingml/2006/table">
            <a:tbl>
              <a:tblPr firstRow="1" bandRow="1">
                <a:tableStyleId>{5DA37D80-6434-44D0-A028-1B22A696006F}</a:tableStyleId>
              </a:tblPr>
              <a:tblGrid>
                <a:gridCol w="2141795">
                  <a:extLst>
                    <a:ext uri="{9D8B030D-6E8A-4147-A177-3AD203B41FA5}">
                      <a16:colId xmlns:a16="http://schemas.microsoft.com/office/drawing/2014/main" val="791993016"/>
                    </a:ext>
                  </a:extLst>
                </a:gridCol>
                <a:gridCol w="1646506">
                  <a:extLst>
                    <a:ext uri="{9D8B030D-6E8A-4147-A177-3AD203B41FA5}">
                      <a16:colId xmlns:a16="http://schemas.microsoft.com/office/drawing/2014/main" val="635590192"/>
                    </a:ext>
                  </a:extLst>
                </a:gridCol>
                <a:gridCol w="1887457">
                  <a:extLst>
                    <a:ext uri="{9D8B030D-6E8A-4147-A177-3AD203B41FA5}">
                      <a16:colId xmlns:a16="http://schemas.microsoft.com/office/drawing/2014/main" val="4032326490"/>
                    </a:ext>
                  </a:extLst>
                </a:gridCol>
                <a:gridCol w="1887457">
                  <a:extLst>
                    <a:ext uri="{9D8B030D-6E8A-4147-A177-3AD203B41FA5}">
                      <a16:colId xmlns:a16="http://schemas.microsoft.com/office/drawing/2014/main" val="1907437669"/>
                    </a:ext>
                  </a:extLst>
                </a:gridCol>
                <a:gridCol w="2891425">
                  <a:extLst>
                    <a:ext uri="{9D8B030D-6E8A-4147-A177-3AD203B41FA5}">
                      <a16:colId xmlns:a16="http://schemas.microsoft.com/office/drawing/2014/main" val="3157808110"/>
                    </a:ext>
                  </a:extLst>
                </a:gridCol>
              </a:tblGrid>
              <a:tr h="718391">
                <a:tc>
                  <a:txBody>
                    <a:bodyPr/>
                    <a:lstStyle/>
                    <a:p>
                      <a:r>
                        <a:rPr lang="en-US" dirty="0"/>
                        <a:t>FAT</a:t>
                      </a:r>
                    </a:p>
                  </a:txBody>
                  <a:tcPr/>
                </a:tc>
                <a:tc>
                  <a:txBody>
                    <a:bodyPr/>
                    <a:lstStyle/>
                    <a:p>
                      <a:r>
                        <a:rPr lang="en-US" dirty="0" err="1"/>
                        <a:t>Số</a:t>
                      </a:r>
                      <a:r>
                        <a:rPr lang="en-US" baseline="0" dirty="0"/>
                        <a:t> </a:t>
                      </a:r>
                      <a:r>
                        <a:rPr lang="en-US" baseline="0" dirty="0" err="1"/>
                        <a:t>bít</a:t>
                      </a:r>
                      <a:r>
                        <a:rPr lang="en-US" baseline="0" dirty="0"/>
                        <a:t> </a:t>
                      </a:r>
                      <a:r>
                        <a:rPr lang="en-US" baseline="0" dirty="0" err="1"/>
                        <a:t>để</a:t>
                      </a:r>
                      <a:r>
                        <a:rPr lang="en-US" baseline="0" dirty="0"/>
                        <a:t> </a:t>
                      </a:r>
                      <a:r>
                        <a:rPr lang="en-US" baseline="0" dirty="0" err="1"/>
                        <a:t>đếm</a:t>
                      </a:r>
                      <a:endParaRPr lang="en-US" dirty="0"/>
                    </a:p>
                  </a:txBody>
                  <a:tcPr/>
                </a:tc>
                <a:tc>
                  <a:txBody>
                    <a:bodyPr/>
                    <a:lstStyle/>
                    <a:p>
                      <a:pPr algn="ctr"/>
                      <a:r>
                        <a:rPr lang="en-US" dirty="0"/>
                        <a:t>Dung </a:t>
                      </a:r>
                      <a:r>
                        <a:rPr lang="en-US" dirty="0" err="1"/>
                        <a:t>lượng</a:t>
                      </a:r>
                      <a:endParaRPr lang="en-US" dirty="0"/>
                    </a:p>
                  </a:txBody>
                  <a:tcPr/>
                </a:tc>
                <a:tc>
                  <a:txBody>
                    <a:bodyPr/>
                    <a:lstStyle/>
                    <a:p>
                      <a:pPr algn="ctr"/>
                      <a:r>
                        <a:rPr lang="en-US" dirty="0" err="1"/>
                        <a:t>Số</a:t>
                      </a:r>
                      <a:r>
                        <a:rPr lang="en-US" baseline="0" dirty="0"/>
                        <a:t> Cluster</a:t>
                      </a:r>
                      <a:endParaRPr lang="en-US" dirty="0"/>
                    </a:p>
                  </a:txBody>
                  <a:tcPr/>
                </a:tc>
                <a:tc>
                  <a:txBody>
                    <a:bodyPr/>
                    <a:lstStyle/>
                    <a:p>
                      <a:r>
                        <a:rPr lang="en-US" dirty="0" err="1"/>
                        <a:t>Đặc</a:t>
                      </a:r>
                      <a:r>
                        <a:rPr lang="en-US" baseline="0" dirty="0"/>
                        <a:t> </a:t>
                      </a:r>
                      <a:r>
                        <a:rPr lang="en-US" baseline="0" dirty="0" err="1"/>
                        <a:t>điểm</a:t>
                      </a:r>
                      <a:endParaRPr lang="en-US" dirty="0"/>
                    </a:p>
                  </a:txBody>
                  <a:tcPr/>
                </a:tc>
                <a:extLst>
                  <a:ext uri="{0D108BD9-81ED-4DB2-BD59-A6C34878D82A}">
                    <a16:rowId xmlns:a16="http://schemas.microsoft.com/office/drawing/2014/main" val="2939256063"/>
                  </a:ext>
                </a:extLst>
              </a:tr>
              <a:tr h="718391">
                <a:tc>
                  <a:txBody>
                    <a:bodyPr/>
                    <a:lstStyle/>
                    <a:p>
                      <a:pPr algn="ctr"/>
                      <a:r>
                        <a:rPr lang="en-US" dirty="0"/>
                        <a:t>FAT12</a:t>
                      </a:r>
                      <a:endParaRPr lang="en-US" b="1" dirty="0"/>
                    </a:p>
                  </a:txBody>
                  <a:tcPr/>
                </a:tc>
                <a:tc>
                  <a:txBody>
                    <a:bodyPr/>
                    <a:lstStyle/>
                    <a:p>
                      <a:pPr algn="ctr"/>
                      <a:r>
                        <a:rPr lang="en-US" dirty="0"/>
                        <a:t>12</a:t>
                      </a:r>
                    </a:p>
                  </a:txBody>
                  <a:tcPr/>
                </a:tc>
                <a:tc>
                  <a:txBody>
                    <a:bodyPr/>
                    <a:lstStyle/>
                    <a:p>
                      <a:pPr algn="ctr"/>
                      <a:r>
                        <a:rPr lang="en-US" dirty="0"/>
                        <a:t>～128M Byte</a:t>
                      </a:r>
                    </a:p>
                  </a:txBody>
                  <a:tcPr/>
                </a:tc>
                <a:tc>
                  <a:txBody>
                    <a:bodyPr/>
                    <a:lstStyle/>
                    <a:p>
                      <a:pPr algn="ctr"/>
                      <a:r>
                        <a:rPr lang="en-US" dirty="0"/>
                        <a:t>&lt;4 085 (~2^12)</a:t>
                      </a:r>
                    </a:p>
                  </a:txBody>
                  <a:tcPr/>
                </a:tc>
                <a:tc>
                  <a:txBody>
                    <a:bodyPr/>
                    <a:lstStyle/>
                    <a:p>
                      <a:r>
                        <a:rPr lang="en-US" dirty="0"/>
                        <a:t>S</a:t>
                      </a:r>
                      <a:r>
                        <a:rPr lang="vi-VN" dirty="0"/>
                        <a:t>ố lượng cluster thấp.</a:t>
                      </a:r>
                      <a:endParaRPr lang="en-US" dirty="0"/>
                    </a:p>
                  </a:txBody>
                  <a:tcPr/>
                </a:tc>
                <a:extLst>
                  <a:ext uri="{0D108BD9-81ED-4DB2-BD59-A6C34878D82A}">
                    <a16:rowId xmlns:a16="http://schemas.microsoft.com/office/drawing/2014/main" val="2219889347"/>
                  </a:ext>
                </a:extLst>
              </a:tr>
              <a:tr h="718391">
                <a:tc>
                  <a:txBody>
                    <a:bodyPr/>
                    <a:lstStyle/>
                    <a:p>
                      <a:pPr algn="ctr"/>
                      <a:r>
                        <a:rPr lang="en-US" dirty="0"/>
                        <a:t>FAT16</a:t>
                      </a:r>
                      <a:endParaRPr lang="en-US" b="1" dirty="0"/>
                    </a:p>
                  </a:txBody>
                  <a:tcPr/>
                </a:tc>
                <a:tc>
                  <a:txBody>
                    <a:bodyPr/>
                    <a:lstStyle/>
                    <a:p>
                      <a:pPr algn="ctr"/>
                      <a:r>
                        <a:rPr lang="en-US" dirty="0"/>
                        <a:t>16</a:t>
                      </a:r>
                    </a:p>
                  </a:txBody>
                  <a:tcPr/>
                </a:tc>
                <a:tc>
                  <a:txBody>
                    <a:bodyPr/>
                    <a:lstStyle/>
                    <a:p>
                      <a:pPr algn="ctr"/>
                      <a:r>
                        <a:rPr lang="en-US" dirty="0"/>
                        <a:t> 2M～2G Byte</a:t>
                      </a:r>
                    </a:p>
                  </a:txBody>
                  <a:tcPr/>
                </a:tc>
                <a:tc>
                  <a:txBody>
                    <a:bodyPr/>
                    <a:lstStyle/>
                    <a:p>
                      <a:pPr algn="ctr"/>
                      <a:r>
                        <a:rPr lang="en-US" dirty="0"/>
                        <a:t>≥4 086 </a:t>
                      </a:r>
                      <a:r>
                        <a:rPr lang="en-US" dirty="0" err="1"/>
                        <a:t>và</a:t>
                      </a:r>
                      <a:r>
                        <a:rPr lang="en-US" dirty="0"/>
                        <a:t> ≤6 5526</a:t>
                      </a:r>
                    </a:p>
                  </a:txBody>
                  <a:tcPr/>
                </a:tc>
                <a:tc>
                  <a:txBody>
                    <a:bodyPr/>
                    <a:lstStyle/>
                    <a:p>
                      <a:r>
                        <a:rPr lang="en-US" dirty="0" err="1"/>
                        <a:t>Với</a:t>
                      </a:r>
                      <a:r>
                        <a:rPr lang="en-US" dirty="0"/>
                        <a:t> </a:t>
                      </a:r>
                      <a:r>
                        <a:rPr lang="en-US" dirty="0" err="1"/>
                        <a:t>hệ</a:t>
                      </a:r>
                      <a:r>
                        <a:rPr lang="en-US" dirty="0"/>
                        <a:t> </a:t>
                      </a:r>
                      <a:r>
                        <a:rPr lang="en-US" dirty="0" err="1"/>
                        <a:t>điều</a:t>
                      </a:r>
                      <a:r>
                        <a:rPr lang="en-US" dirty="0"/>
                        <a:t> </a:t>
                      </a:r>
                      <a:r>
                        <a:rPr lang="en-US" dirty="0" err="1"/>
                        <a:t>hành</a:t>
                      </a:r>
                      <a:r>
                        <a:rPr lang="en-US" dirty="0"/>
                        <a:t> MS-DOS</a:t>
                      </a:r>
                    </a:p>
                  </a:txBody>
                  <a:tcPr/>
                </a:tc>
                <a:extLst>
                  <a:ext uri="{0D108BD9-81ED-4DB2-BD59-A6C34878D82A}">
                    <a16:rowId xmlns:a16="http://schemas.microsoft.com/office/drawing/2014/main" val="3900069984"/>
                  </a:ext>
                </a:extLst>
              </a:tr>
              <a:tr h="1239962">
                <a:tc>
                  <a:txBody>
                    <a:bodyPr/>
                    <a:lstStyle/>
                    <a:p>
                      <a:pPr algn="ctr"/>
                      <a:r>
                        <a:rPr lang="en-US" dirty="0"/>
                        <a:t>FAT32</a:t>
                      </a:r>
                      <a:endParaRPr lang="en-US" b="1" dirty="0"/>
                    </a:p>
                  </a:txBody>
                  <a:tcPr/>
                </a:tc>
                <a:tc>
                  <a:txBody>
                    <a:bodyPr/>
                    <a:lstStyle/>
                    <a:p>
                      <a:pPr algn="ctr"/>
                      <a:r>
                        <a:rPr lang="en-US" dirty="0"/>
                        <a:t>32</a:t>
                      </a:r>
                    </a:p>
                  </a:txBody>
                  <a:tcPr/>
                </a:tc>
                <a:tc>
                  <a:txBody>
                    <a:bodyPr/>
                    <a:lstStyle/>
                    <a:p>
                      <a:pPr algn="ctr"/>
                      <a:r>
                        <a:rPr lang="en-US" dirty="0"/>
                        <a:t>32M～2T Byte</a:t>
                      </a:r>
                    </a:p>
                  </a:txBody>
                  <a:tcPr/>
                </a:tc>
                <a:tc>
                  <a:txBody>
                    <a:bodyPr/>
                    <a:lstStyle/>
                    <a:p>
                      <a:pPr algn="ctr"/>
                      <a:r>
                        <a:rPr lang="en-US" dirty="0"/>
                        <a:t>&gt;65 526 (~2^16)</a:t>
                      </a:r>
                    </a:p>
                  </a:txBody>
                  <a:tcPr/>
                </a:tc>
                <a:tc>
                  <a:txBody>
                    <a:bodyPr/>
                    <a:lstStyle/>
                    <a:p>
                      <a:r>
                        <a:rPr lang="en-US" baseline="0" dirty="0" err="1"/>
                        <a:t>Được</a:t>
                      </a:r>
                      <a:r>
                        <a:rPr lang="en-US" baseline="0" dirty="0"/>
                        <a:t> </a:t>
                      </a:r>
                      <a:r>
                        <a:rPr lang="en-US" baseline="0" dirty="0" err="1"/>
                        <a:t>biết</a:t>
                      </a:r>
                      <a:r>
                        <a:rPr lang="en-US" baseline="0" dirty="0"/>
                        <a:t> </a:t>
                      </a:r>
                      <a:r>
                        <a:rPr lang="en-US" baseline="0" dirty="0" err="1"/>
                        <a:t>đến</a:t>
                      </a:r>
                      <a:r>
                        <a:rPr lang="en-US" baseline="0" dirty="0"/>
                        <a:t> </a:t>
                      </a:r>
                      <a:r>
                        <a:rPr lang="en-US" baseline="0" dirty="0" err="1"/>
                        <a:t>từ</a:t>
                      </a:r>
                      <a:r>
                        <a:rPr lang="en-US" baseline="0" dirty="0"/>
                        <a:t> </a:t>
                      </a:r>
                      <a:r>
                        <a:rPr lang="en-US" dirty="0"/>
                        <a:t>Windows 95 Service Pack 2</a:t>
                      </a:r>
                    </a:p>
                  </a:txBody>
                  <a:tcPr/>
                </a:tc>
                <a:extLst>
                  <a:ext uri="{0D108BD9-81ED-4DB2-BD59-A6C34878D82A}">
                    <a16:rowId xmlns:a16="http://schemas.microsoft.com/office/drawing/2014/main" val="4058213333"/>
                  </a:ext>
                </a:extLst>
              </a:tr>
            </a:tbl>
          </a:graphicData>
        </a:graphic>
      </p:graphicFrame>
      <p:sp>
        <p:nvSpPr>
          <p:cNvPr id="4" name="Rectangle 3"/>
          <p:cNvSpPr/>
          <p:nvPr/>
        </p:nvSpPr>
        <p:spPr>
          <a:xfrm>
            <a:off x="1022350" y="910841"/>
            <a:ext cx="10549890" cy="2031325"/>
          </a:xfrm>
          <a:prstGeom prst="rect">
            <a:avLst/>
          </a:prstGeom>
        </p:spPr>
        <p:txBody>
          <a:bodyPr wrap="square">
            <a:spAutoFit/>
          </a:bodyPr>
          <a:lstStyle/>
          <a:p>
            <a:pPr algn="just"/>
            <a:r>
              <a:rPr lang="vi-VN" b="1" dirty="0">
                <a:solidFill>
                  <a:srgbClr val="FF0000"/>
                </a:solidFill>
              </a:rPr>
              <a:t>Kiểu FAT </a:t>
            </a:r>
            <a:r>
              <a:rPr lang="vi-VN" b="1" dirty="0"/>
              <a:t>(FAT12/FAT16/FAT32) được </a:t>
            </a:r>
            <a:r>
              <a:rPr lang="vi-VN" b="1" dirty="0">
                <a:solidFill>
                  <a:srgbClr val="FF0000"/>
                </a:solidFill>
              </a:rPr>
              <a:t>quyết định dựa trên số cluster </a:t>
            </a:r>
            <a:r>
              <a:rPr lang="vi-VN" b="1" dirty="0"/>
              <a:t>của ổ đĩa luân lý, ngoài ra không có cách định nào khác.</a:t>
            </a:r>
            <a:endParaRPr lang="en-US" b="1" dirty="0"/>
          </a:p>
          <a:p>
            <a:pPr algn="just"/>
            <a:endParaRPr lang="en-US" b="1" dirty="0"/>
          </a:p>
          <a:p>
            <a:pPr algn="just"/>
            <a:r>
              <a:rPr lang="vi-VN" dirty="0"/>
              <a:t>Số cluster ở đây là số lượng cluster có ở vùng Data, hay nói cách khác là giá trị mà kích thước vùng Data chia cho kích thước cluster.</a:t>
            </a:r>
          </a:p>
          <a:p>
            <a:pPr algn="just"/>
            <a:r>
              <a:rPr lang="vi-VN" dirty="0"/>
              <a:t>CountofClusters = DataSectors / BPB_SecPerClus;</a:t>
            </a:r>
          </a:p>
          <a:p>
            <a:pPr algn="just"/>
            <a:endParaRPr lang="en-US" dirty="0"/>
          </a:p>
        </p:txBody>
      </p:sp>
    </p:spTree>
    <p:extLst>
      <p:ext uri="{BB962C8B-B14F-4D97-AF65-F5344CB8AC3E}">
        <p14:creationId xmlns:p14="http://schemas.microsoft.com/office/powerpoint/2010/main" val="50082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56876" y="125657"/>
            <a:ext cx="7135409" cy="174316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08548387"/>
              </p:ext>
            </p:extLst>
          </p:nvPr>
        </p:nvGraphicFramePr>
        <p:xfrm>
          <a:off x="140677" y="2156815"/>
          <a:ext cx="7786745" cy="4483290"/>
        </p:xfrm>
        <a:graphic>
          <a:graphicData uri="http://schemas.openxmlformats.org/drawingml/2006/table">
            <a:tbl>
              <a:tblPr>
                <a:tableStyleId>{5DA37D80-6434-44D0-A028-1B22A696006F}</a:tableStyleId>
              </a:tblPr>
              <a:tblGrid>
                <a:gridCol w="3031931">
                  <a:extLst>
                    <a:ext uri="{9D8B030D-6E8A-4147-A177-3AD203B41FA5}">
                      <a16:colId xmlns:a16="http://schemas.microsoft.com/office/drawing/2014/main" val="1547951963"/>
                    </a:ext>
                  </a:extLst>
                </a:gridCol>
                <a:gridCol w="1683185">
                  <a:extLst>
                    <a:ext uri="{9D8B030D-6E8A-4147-A177-3AD203B41FA5}">
                      <a16:colId xmlns:a16="http://schemas.microsoft.com/office/drawing/2014/main" val="3370055178"/>
                    </a:ext>
                  </a:extLst>
                </a:gridCol>
                <a:gridCol w="3071629">
                  <a:extLst>
                    <a:ext uri="{9D8B030D-6E8A-4147-A177-3AD203B41FA5}">
                      <a16:colId xmlns:a16="http://schemas.microsoft.com/office/drawing/2014/main" val="217713851"/>
                    </a:ext>
                  </a:extLst>
                </a:gridCol>
              </a:tblGrid>
              <a:tr h="372840">
                <a:tc>
                  <a:txBody>
                    <a:bodyPr/>
                    <a:lstStyle/>
                    <a:p>
                      <a:pPr algn="ctr"/>
                      <a:r>
                        <a:rPr lang="en-US" b="1" dirty="0"/>
                        <a:t>Area description</a:t>
                      </a:r>
                      <a:endParaRPr lang="en-US" b="1"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pPr algn="ctr"/>
                      <a:r>
                        <a:rPr lang="en-US" b="1" dirty="0"/>
                        <a:t>Area size</a:t>
                      </a:r>
                      <a:endParaRPr lang="en-US" b="1"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pPr algn="ctr"/>
                      <a:r>
                        <a:rPr lang="en-US" b="1" dirty="0">
                          <a:latin typeface="Times New Roman" panose="02020603050405020304" pitchFamily="18" charset="0"/>
                          <a:cs typeface="Times New Roman" panose="02020603050405020304" pitchFamily="18" charset="0"/>
                        </a:rPr>
                        <a:t>Number of</a:t>
                      </a:r>
                      <a:r>
                        <a:rPr lang="en-US" b="1" baseline="0" dirty="0">
                          <a:latin typeface="Times New Roman" panose="02020603050405020304" pitchFamily="18" charset="0"/>
                          <a:cs typeface="Times New Roman" panose="02020603050405020304" pitchFamily="18" charset="0"/>
                        </a:rPr>
                        <a:t> block (512 bytes)</a:t>
                      </a:r>
                      <a:endParaRPr lang="en-US" b="1" dirty="0">
                        <a:latin typeface="Times New Roman" panose="02020603050405020304" pitchFamily="18"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3848771867"/>
                  </a:ext>
                </a:extLst>
              </a:tr>
              <a:tr h="372840">
                <a:tc>
                  <a:txBody>
                    <a:bodyPr/>
                    <a:lstStyle/>
                    <a:p>
                      <a:r>
                        <a:rPr lang="en-US" dirty="0">
                          <a:solidFill>
                            <a:srgbClr val="00B050"/>
                          </a:solidFill>
                          <a:hlinkClick r:id="rId3"/>
                        </a:rPr>
                        <a:t>Boot block</a:t>
                      </a:r>
                      <a:r>
                        <a:rPr lang="en-US" dirty="0">
                          <a:solidFill>
                            <a:srgbClr val="00B050"/>
                          </a:solidFill>
                        </a:rPr>
                        <a:t> (Boot</a:t>
                      </a:r>
                      <a:r>
                        <a:rPr lang="en-US" baseline="0" dirty="0">
                          <a:solidFill>
                            <a:srgbClr val="00B050"/>
                          </a:solidFill>
                        </a:rPr>
                        <a:t> Sector)</a:t>
                      </a:r>
                      <a:endParaRPr lang="en-US" b="0" dirty="0">
                        <a:solidFill>
                          <a:srgbClr val="00B050"/>
                        </a:solidFill>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t>1 block</a:t>
                      </a:r>
                      <a:endParaRPr lang="en-US" b="0"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pPr algn="ctr"/>
                      <a:r>
                        <a:rPr lang="en-US" b="0" dirty="0">
                          <a:latin typeface="Times New Roman" panose="02020603050405020304" pitchFamily="18" charset="0"/>
                          <a:cs typeface="Times New Roman" panose="02020603050405020304" pitchFamily="18" charset="0"/>
                        </a:rPr>
                        <a:t>1 byte</a:t>
                      </a:r>
                    </a:p>
                  </a:txBody>
                  <a:tcPr marL="28575" marR="28575" marT="28575" marB="28575" anchor="ctr"/>
                </a:tc>
                <a:extLst>
                  <a:ext uri="{0D108BD9-81ED-4DB2-BD59-A6C34878D82A}">
                    <a16:rowId xmlns:a16="http://schemas.microsoft.com/office/drawing/2014/main" val="346960153"/>
                  </a:ext>
                </a:extLst>
              </a:tr>
              <a:tr h="372840">
                <a:tc>
                  <a:txBody>
                    <a:bodyPr/>
                    <a:lstStyle/>
                    <a:p>
                      <a:r>
                        <a:rPr lang="en-US" dirty="0">
                          <a:hlinkClick r:id="rId4"/>
                        </a:rPr>
                        <a:t>File Allocation Table</a:t>
                      </a:r>
                      <a:r>
                        <a:rPr lang="en-US" dirty="0"/>
                        <a:t> (may be multiple copies)</a:t>
                      </a:r>
                      <a:endParaRPr lang="en-US" b="0"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t>Depends on file system size</a:t>
                      </a:r>
                      <a:endParaRPr lang="en-US" b="0"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pPr algn="ctr"/>
                      <a:r>
                        <a:rPr lang="en-US" b="0"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Number of File Allocation Tables </a:t>
                      </a:r>
                      <a:r>
                        <a:rPr lang="en-US" b="0" dirty="0">
                          <a:latin typeface="Times New Roman" panose="02020603050405020304" pitchFamily="18" charset="0"/>
                          <a:cs typeface="Times New Roman" panose="02020603050405020304" pitchFamily="18" charset="0"/>
                        </a:rPr>
                        <a:t>(0x10 in </a:t>
                      </a:r>
                      <a:r>
                        <a:rPr lang="en-US" b="1" dirty="0">
                          <a:solidFill>
                            <a:srgbClr val="00B050"/>
                          </a:solidFill>
                          <a:latin typeface="Times New Roman" panose="02020603050405020304" pitchFamily="18" charset="0"/>
                          <a:cs typeface="Times New Roman" panose="02020603050405020304" pitchFamily="18" charset="0"/>
                        </a:rPr>
                        <a:t>Boot block</a:t>
                      </a:r>
                      <a:r>
                        <a:rPr lang="en-US" b="0" dirty="0">
                          <a:latin typeface="Times New Roman" panose="02020603050405020304" pitchFamily="18" charset="0"/>
                          <a:cs typeface="Times New Roman" panose="02020603050405020304" pitchFamily="18" charset="0"/>
                        </a:rPr>
                        <a:t>) x </a:t>
                      </a:r>
                      <a:r>
                        <a:rPr lang="en-US" b="1" dirty="0">
                          <a:solidFill>
                            <a:srgbClr val="FF0000"/>
                          </a:solidFill>
                        </a:rPr>
                        <a:t>The number of blocks occupied by one copy of the </a:t>
                      </a:r>
                      <a:r>
                        <a:rPr lang="en-US" b="1" dirty="0">
                          <a:solidFill>
                            <a:srgbClr val="FF0000"/>
                          </a:solidFill>
                          <a:hlinkClick r:id="rId4"/>
                        </a:rPr>
                        <a:t>File Allocation Ta</a:t>
                      </a:r>
                      <a:r>
                        <a:rPr lang="en-US" dirty="0">
                          <a:hlinkClick r:id="rId4"/>
                        </a:rPr>
                        <a:t>ble</a:t>
                      </a:r>
                      <a:r>
                        <a:rPr lang="en-US" dirty="0"/>
                        <a:t> (</a:t>
                      </a:r>
                      <a:r>
                        <a:rPr lang="en-US" baseline="0" dirty="0"/>
                        <a:t>0x17 </a:t>
                      </a:r>
                      <a:r>
                        <a:rPr lang="en-US" dirty="0"/>
                        <a:t>0x16</a:t>
                      </a:r>
                      <a:r>
                        <a:rPr lang="en-US" baseline="0" dirty="0"/>
                        <a:t>  in </a:t>
                      </a:r>
                      <a:r>
                        <a:rPr lang="en-US" b="1" baseline="0" dirty="0">
                          <a:solidFill>
                            <a:srgbClr val="00B050"/>
                          </a:solidFill>
                        </a:rPr>
                        <a:t>Boot block</a:t>
                      </a:r>
                      <a:r>
                        <a:rPr lang="en-US" baseline="0" dirty="0"/>
                        <a:t>)</a:t>
                      </a:r>
                      <a:r>
                        <a:rPr lang="en-US" b="0" dirty="0">
                          <a:latin typeface="Times New Roman" panose="02020603050405020304" pitchFamily="18" charset="0"/>
                          <a:cs typeface="Times New Roman" panose="02020603050405020304" pitchFamily="18" charset="0"/>
                        </a:rPr>
                        <a:t>.</a:t>
                      </a:r>
                    </a:p>
                    <a:p>
                      <a:pPr algn="ctr"/>
                      <a:r>
                        <a:rPr lang="en-US" b="0" dirty="0">
                          <a:latin typeface="Times New Roman" panose="02020603050405020304" pitchFamily="18" charset="0"/>
                          <a:cs typeface="Times New Roman" panose="02020603050405020304" pitchFamily="18" charset="0"/>
                        </a:rPr>
                        <a:t>00</a:t>
                      </a:r>
                      <a:r>
                        <a:rPr lang="en-US" b="0" baseline="0" dirty="0">
                          <a:latin typeface="Times New Roman" panose="02020603050405020304" pitchFamily="18" charset="0"/>
                          <a:cs typeface="Times New Roman" panose="02020603050405020304" pitchFamily="18" charset="0"/>
                        </a:rPr>
                        <a:t> 14 (hex) = 20 (</a:t>
                      </a:r>
                      <a:r>
                        <a:rPr lang="en-US" b="0" baseline="0" dirty="0" err="1">
                          <a:latin typeface="Times New Roman" panose="02020603050405020304" pitchFamily="18" charset="0"/>
                          <a:cs typeface="Times New Roman" panose="02020603050405020304" pitchFamily="18" charset="0"/>
                        </a:rPr>
                        <a:t>dec</a:t>
                      </a:r>
                      <a:r>
                        <a:rPr lang="en-US" b="0" baseline="0" dirty="0">
                          <a:latin typeface="Times New Roman" panose="02020603050405020304" pitchFamily="18" charset="0"/>
                          <a:cs typeface="Times New Roman" panose="02020603050405020304" pitchFamily="18" charset="0"/>
                        </a:rPr>
                        <a:t>)</a:t>
                      </a:r>
                      <a:endParaRPr lang="en-US" b="0" dirty="0">
                        <a:latin typeface="Times New Roman" panose="02020603050405020304" pitchFamily="18"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4010014579"/>
                  </a:ext>
                </a:extLst>
              </a:tr>
              <a:tr h="372840">
                <a:tc>
                  <a:txBody>
                    <a:bodyPr/>
                    <a:lstStyle/>
                    <a:p>
                      <a:r>
                        <a:rPr lang="en-US" dirty="0"/>
                        <a:t>Disk </a:t>
                      </a:r>
                      <a:r>
                        <a:rPr lang="en-US" dirty="0">
                          <a:hlinkClick r:id="rId5"/>
                        </a:rPr>
                        <a:t>root directory</a:t>
                      </a:r>
                      <a:endParaRPr lang="en-US" b="0"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t>Variable (selected when disk is formatted)</a:t>
                      </a:r>
                      <a:endParaRPr lang="en-US" b="0"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Number of root directory entries </a:t>
                      </a:r>
                      <a:r>
                        <a:rPr lang="en-US" b="0" dirty="0">
                          <a:latin typeface="Times New Roman" panose="02020603050405020304" pitchFamily="18" charset="0"/>
                          <a:cs typeface="Times New Roman" panose="02020603050405020304" pitchFamily="18" charset="0"/>
                        </a:rPr>
                        <a:t>(including unused ones). </a:t>
                      </a:r>
                      <a:r>
                        <a:rPr lang="en-US" dirty="0"/>
                        <a:t>(</a:t>
                      </a:r>
                      <a:r>
                        <a:rPr lang="en-US" baseline="0" dirty="0"/>
                        <a:t>0x12 </a:t>
                      </a:r>
                      <a:r>
                        <a:rPr lang="en-US" dirty="0"/>
                        <a:t>0x11</a:t>
                      </a:r>
                      <a:r>
                        <a:rPr lang="en-US" baseline="0" dirty="0"/>
                        <a:t> in </a:t>
                      </a:r>
                      <a:r>
                        <a:rPr lang="en-US" b="1" baseline="0" dirty="0">
                          <a:solidFill>
                            <a:srgbClr val="00B050"/>
                          </a:solidFill>
                        </a:rPr>
                        <a:t>Boot block</a:t>
                      </a:r>
                      <a:r>
                        <a:rPr lang="en-US" baseline="0" dirty="0"/>
                        <a:t>)</a:t>
                      </a:r>
                      <a:r>
                        <a:rPr lang="en-US" b="0" dirty="0">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00 04 (hex)</a:t>
                      </a:r>
                      <a:r>
                        <a:rPr lang="en-US" b="0" baseline="0" dirty="0">
                          <a:latin typeface="Times New Roman" panose="02020603050405020304" pitchFamily="18" charset="0"/>
                          <a:cs typeface="Times New Roman" panose="02020603050405020304" pitchFamily="18" charset="0"/>
                        </a:rPr>
                        <a:t> = 4 (</a:t>
                      </a:r>
                      <a:r>
                        <a:rPr lang="en-US" b="0" baseline="0" dirty="0" err="1">
                          <a:latin typeface="Times New Roman" panose="02020603050405020304" pitchFamily="18" charset="0"/>
                          <a:cs typeface="Times New Roman" panose="02020603050405020304" pitchFamily="18" charset="0"/>
                        </a:rPr>
                        <a:t>dec</a:t>
                      </a:r>
                      <a:r>
                        <a:rPr lang="en-US" b="0" baseline="0" dirty="0">
                          <a:latin typeface="Times New Roman" panose="02020603050405020304" pitchFamily="18" charset="0"/>
                          <a:cs typeface="Times New Roman" panose="02020603050405020304" pitchFamily="18" charset="0"/>
                        </a:rPr>
                        <a:t>)</a:t>
                      </a:r>
                      <a:endParaRPr lang="en-US" b="0" dirty="0">
                        <a:latin typeface="Times New Roman" panose="02020603050405020304" pitchFamily="18"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2540231302"/>
                  </a:ext>
                </a:extLst>
              </a:tr>
              <a:tr h="372840">
                <a:tc>
                  <a:txBody>
                    <a:bodyPr/>
                    <a:lstStyle/>
                    <a:p>
                      <a:r>
                        <a:rPr lang="en-US" dirty="0"/>
                        <a:t>File data area</a:t>
                      </a:r>
                      <a:endParaRPr lang="en-US" b="0"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t>The rest of the disk</a:t>
                      </a:r>
                      <a:endParaRPr lang="en-US" b="0"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endParaRPr lang="en-US" b="0" dirty="0">
                        <a:latin typeface="Times New Roman" panose="02020603050405020304" pitchFamily="18"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826077462"/>
                  </a:ext>
                </a:extLst>
              </a:tr>
            </a:tbl>
          </a:graphicData>
        </a:graphic>
      </p:graphicFrame>
      <p:pic>
        <p:nvPicPr>
          <p:cNvPr id="2" name="Picture 1"/>
          <p:cNvPicPr>
            <a:picLocks noChangeAspect="1"/>
          </p:cNvPicPr>
          <p:nvPr/>
        </p:nvPicPr>
        <p:blipFill>
          <a:blip r:embed="rId6"/>
          <a:stretch>
            <a:fillRect/>
          </a:stretch>
        </p:blipFill>
        <p:spPr>
          <a:xfrm>
            <a:off x="8142198" y="3362960"/>
            <a:ext cx="4032250" cy="1778000"/>
          </a:xfrm>
          <a:prstGeom prst="rect">
            <a:avLst/>
          </a:prstGeom>
        </p:spPr>
      </p:pic>
      <p:sp>
        <p:nvSpPr>
          <p:cNvPr id="5" name="Rectangle 4"/>
          <p:cNvSpPr/>
          <p:nvPr/>
        </p:nvSpPr>
        <p:spPr>
          <a:xfrm>
            <a:off x="8760264" y="3818411"/>
            <a:ext cx="313398" cy="1205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3214" y="3820472"/>
            <a:ext cx="313398" cy="1205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7400079" y="3938955"/>
            <a:ext cx="1516884" cy="1692618"/>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V="1">
            <a:off x="7491046" y="3938956"/>
            <a:ext cx="2043983" cy="756136"/>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sp>
        <p:nvSpPr>
          <p:cNvPr id="14" name="Rectangle 13"/>
          <p:cNvSpPr/>
          <p:nvPr/>
        </p:nvSpPr>
        <p:spPr>
          <a:xfrm>
            <a:off x="8587658" y="3818411"/>
            <a:ext cx="172606" cy="1205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7615930" y="3242212"/>
            <a:ext cx="971728" cy="575996"/>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3313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6744541"/>
              </p:ext>
            </p:extLst>
          </p:nvPr>
        </p:nvGraphicFramePr>
        <p:xfrm>
          <a:off x="125889" y="1511320"/>
          <a:ext cx="5339079" cy="4997774"/>
        </p:xfrm>
        <a:graphic>
          <a:graphicData uri="http://schemas.openxmlformats.org/drawingml/2006/table">
            <a:tbl>
              <a:tblPr>
                <a:tableStyleId>{5DA37D80-6434-44D0-A028-1B22A696006F}</a:tableStyleId>
              </a:tblPr>
              <a:tblGrid>
                <a:gridCol w="660400">
                  <a:extLst>
                    <a:ext uri="{9D8B030D-6E8A-4147-A177-3AD203B41FA5}">
                      <a16:colId xmlns:a16="http://schemas.microsoft.com/office/drawing/2014/main" val="1453457612"/>
                    </a:ext>
                  </a:extLst>
                </a:gridCol>
                <a:gridCol w="894080">
                  <a:extLst>
                    <a:ext uri="{9D8B030D-6E8A-4147-A177-3AD203B41FA5}">
                      <a16:colId xmlns:a16="http://schemas.microsoft.com/office/drawing/2014/main" val="4256909323"/>
                    </a:ext>
                  </a:extLst>
                </a:gridCol>
                <a:gridCol w="1766410">
                  <a:extLst>
                    <a:ext uri="{9D8B030D-6E8A-4147-A177-3AD203B41FA5}">
                      <a16:colId xmlns:a16="http://schemas.microsoft.com/office/drawing/2014/main" val="3064709310"/>
                    </a:ext>
                  </a:extLst>
                </a:gridCol>
                <a:gridCol w="2018189">
                  <a:extLst>
                    <a:ext uri="{9D8B030D-6E8A-4147-A177-3AD203B41FA5}">
                      <a16:colId xmlns:a16="http://schemas.microsoft.com/office/drawing/2014/main" val="759871269"/>
                    </a:ext>
                  </a:extLst>
                </a:gridCol>
              </a:tblGrid>
              <a:tr h="407828">
                <a:tc>
                  <a:txBody>
                    <a:bodyPr/>
                    <a:lstStyle/>
                    <a:p>
                      <a:r>
                        <a:rPr lang="en-US" b="1"/>
                        <a:t>Offset</a:t>
                      </a:r>
                      <a:endParaRPr lang="en-US" b="1">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b="1"/>
                        <a:t>Length</a:t>
                      </a:r>
                      <a:endParaRPr lang="en-US" b="1">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b="1" dirty="0"/>
                        <a:t>Description</a:t>
                      </a:r>
                      <a:endParaRPr lang="en-US" b="1"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endParaRPr lang="en-US" b="1" dirty="0">
                        <a:latin typeface="Times New Roman" panose="02020603050405020304" pitchFamily="18"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416063786"/>
                  </a:ext>
                </a:extLst>
              </a:tr>
              <a:tr h="407828">
                <a:tc>
                  <a:txBody>
                    <a:bodyPr/>
                    <a:lstStyle/>
                    <a:p>
                      <a:r>
                        <a:rPr lang="en-US"/>
                        <a:t>0x00</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t>8 bytes</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hlinkClick r:id="rId2"/>
                        </a:rPr>
                        <a:t>Filename</a:t>
                      </a:r>
                      <a:endParaRPr lang="en-US"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b="1" dirty="0">
                          <a:solidFill>
                            <a:srgbClr val="FF0000"/>
                          </a:solidFill>
                          <a:latin typeface="Times New Roman" panose="02020603050405020304" pitchFamily="18" charset="0"/>
                          <a:cs typeface="Times New Roman" panose="02020603050405020304" pitchFamily="18" charset="0"/>
                        </a:rPr>
                        <a:t>NETWORK</a:t>
                      </a:r>
                    </a:p>
                  </a:txBody>
                  <a:tcPr marL="28575" marR="28575" marT="28575" marB="28575" anchor="ctr"/>
                </a:tc>
                <a:extLst>
                  <a:ext uri="{0D108BD9-81ED-4DB2-BD59-A6C34878D82A}">
                    <a16:rowId xmlns:a16="http://schemas.microsoft.com/office/drawing/2014/main" val="3776670131"/>
                  </a:ext>
                </a:extLst>
              </a:tr>
              <a:tr h="407828">
                <a:tc>
                  <a:txBody>
                    <a:bodyPr/>
                    <a:lstStyle/>
                    <a:p>
                      <a:r>
                        <a:rPr lang="en-US"/>
                        <a:t>0x08</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t>3 bytes</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hlinkClick r:id="rId3"/>
                        </a:rPr>
                        <a:t>Filename extension</a:t>
                      </a:r>
                      <a:endParaRPr lang="en-US"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56 52 53 = </a:t>
                      </a:r>
                      <a:r>
                        <a:rPr lang="en-US" b="1" dirty="0">
                          <a:solidFill>
                            <a:srgbClr val="FF0000"/>
                          </a:solidFill>
                        </a:rPr>
                        <a:t>VRS</a:t>
                      </a:r>
                      <a:endParaRPr lang="en-US" b="1" dirty="0">
                        <a:solidFill>
                          <a:srgbClr val="FF0000"/>
                        </a:solidFill>
                        <a:latin typeface="Times New Roman" panose="02020603050405020304" pitchFamily="18"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4182822145"/>
                  </a:ext>
                </a:extLst>
              </a:tr>
              <a:tr h="407828">
                <a:tc>
                  <a:txBody>
                    <a:bodyPr/>
                    <a:lstStyle/>
                    <a:p>
                      <a:r>
                        <a:rPr lang="en-US"/>
                        <a:t>0x0b</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t>1 byte</a:t>
                      </a:r>
                      <a:endParaRPr lang="en-US"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hlinkClick r:id="rId4"/>
                        </a:rPr>
                        <a:t>File attributes</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 = space</a:t>
                      </a:r>
                      <a:endParaRPr lang="en-US" dirty="0">
                        <a:latin typeface="Times New Roman" panose="02020603050405020304" pitchFamily="18"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797687335"/>
                  </a:ext>
                </a:extLst>
              </a:tr>
              <a:tr h="407828">
                <a:tc>
                  <a:txBody>
                    <a:bodyPr/>
                    <a:lstStyle/>
                    <a:p>
                      <a:r>
                        <a:rPr lang="en-US"/>
                        <a:t>0x0c</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t>10 bytes</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t>Reserved</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pt-BR" dirty="0">
                          <a:latin typeface="Times New Roman" panose="02020603050405020304" pitchFamily="18" charset="0"/>
                          <a:cs typeface="Times New Roman" panose="02020603050405020304" pitchFamily="18" charset="0"/>
                        </a:rPr>
                        <a:t>00 b6 91 9e 65 39 65 39 00 00</a:t>
                      </a:r>
                      <a:endParaRPr lang="en-US" dirty="0">
                        <a:latin typeface="Times New Roman" panose="02020603050405020304" pitchFamily="18"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220112005"/>
                  </a:ext>
                </a:extLst>
              </a:tr>
              <a:tr h="407828">
                <a:tc>
                  <a:txBody>
                    <a:bodyPr/>
                    <a:lstStyle/>
                    <a:p>
                      <a:r>
                        <a:rPr lang="en-US"/>
                        <a:t>0x16</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t>2 bytes</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hlinkClick r:id="rId5"/>
                        </a:rPr>
                        <a:t>Time created or last updated</a:t>
                      </a:r>
                      <a:endParaRPr lang="en-US"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b="1" dirty="0">
                          <a:solidFill>
                            <a:srgbClr val="0070C0"/>
                          </a:solidFill>
                          <a:latin typeface="Times New Roman" panose="02020603050405020304" pitchFamily="18" charset="0"/>
                          <a:cs typeface="Times New Roman" panose="02020603050405020304" pitchFamily="18" charset="0"/>
                        </a:rPr>
                        <a:t>9e 91 </a:t>
                      </a:r>
                    </a:p>
                    <a:p>
                      <a:r>
                        <a:rPr lang="en-US" sz="1600" b="1" dirty="0">
                          <a:solidFill>
                            <a:srgbClr val="FF0000"/>
                          </a:solidFill>
                          <a:latin typeface="Times New Roman" panose="02020603050405020304" pitchFamily="18" charset="0"/>
                          <a:cs typeface="Times New Roman" panose="02020603050405020304" pitchFamily="18" charset="0"/>
                        </a:rPr>
                        <a:t>1001 1110 1001 0001 </a:t>
                      </a:r>
                    </a:p>
                  </a:txBody>
                  <a:tcPr marL="28575" marR="28575" marT="28575" marB="28575" anchor="ctr"/>
                </a:tc>
                <a:extLst>
                  <a:ext uri="{0D108BD9-81ED-4DB2-BD59-A6C34878D82A}">
                    <a16:rowId xmlns:a16="http://schemas.microsoft.com/office/drawing/2014/main" val="3257904574"/>
                  </a:ext>
                </a:extLst>
              </a:tr>
              <a:tr h="407828">
                <a:tc>
                  <a:txBody>
                    <a:bodyPr/>
                    <a:lstStyle/>
                    <a:p>
                      <a:r>
                        <a:rPr lang="en-US"/>
                        <a:t>0x18</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t>2 bytes</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hlinkClick r:id="rId6"/>
                        </a:rPr>
                        <a:t>Date created or last updated</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b="1" dirty="0">
                          <a:solidFill>
                            <a:srgbClr val="0070C0"/>
                          </a:solidFill>
                          <a:latin typeface="Times New Roman" panose="02020603050405020304" pitchFamily="18" charset="0"/>
                          <a:cs typeface="Times New Roman" panose="02020603050405020304" pitchFamily="18" charset="0"/>
                        </a:rPr>
                        <a:t>39 65 </a:t>
                      </a:r>
                    </a:p>
                    <a:p>
                      <a:r>
                        <a:rPr lang="en-US" b="1" dirty="0">
                          <a:solidFill>
                            <a:srgbClr val="FF0000"/>
                          </a:solidFill>
                          <a:latin typeface="Times New Roman" panose="02020603050405020304" pitchFamily="18" charset="0"/>
                          <a:cs typeface="Times New Roman" panose="02020603050405020304" pitchFamily="18" charset="0"/>
                        </a:rPr>
                        <a:t>0011 1001 110 0101 </a:t>
                      </a:r>
                    </a:p>
                  </a:txBody>
                  <a:tcPr marL="28575" marR="28575" marT="28575" marB="28575" anchor="ctr"/>
                </a:tc>
                <a:extLst>
                  <a:ext uri="{0D108BD9-81ED-4DB2-BD59-A6C34878D82A}">
                    <a16:rowId xmlns:a16="http://schemas.microsoft.com/office/drawing/2014/main" val="512194284"/>
                  </a:ext>
                </a:extLst>
              </a:tr>
              <a:tr h="745340">
                <a:tc>
                  <a:txBody>
                    <a:bodyPr/>
                    <a:lstStyle/>
                    <a:p>
                      <a:r>
                        <a:rPr lang="en-US"/>
                        <a:t>0x1a</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t>2 bytes</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hlinkClick r:id="rId7"/>
                        </a:rPr>
                        <a:t>Starting cluster number</a:t>
                      </a:r>
                      <a:r>
                        <a:rPr lang="en-US"/>
                        <a:t> for file</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b="1" dirty="0">
                          <a:latin typeface="Times New Roman" panose="02020603050405020304" pitchFamily="18" charset="0"/>
                          <a:cs typeface="Times New Roman" panose="02020603050405020304" pitchFamily="18" charset="0"/>
                        </a:rPr>
                        <a:t>0f</a:t>
                      </a:r>
                      <a:r>
                        <a:rPr lang="en-US" b="1" baseline="0" dirty="0">
                          <a:latin typeface="Times New Roman" panose="02020603050405020304" pitchFamily="18" charset="0"/>
                          <a:cs typeface="Times New Roman" panose="02020603050405020304" pitchFamily="18" charset="0"/>
                        </a:rPr>
                        <a:t> 4e = </a:t>
                      </a:r>
                      <a:r>
                        <a:rPr lang="en-US" b="1" baseline="0" dirty="0">
                          <a:solidFill>
                            <a:srgbClr val="FF0000"/>
                          </a:solidFill>
                          <a:latin typeface="Times New Roman" panose="02020603050405020304" pitchFamily="18" charset="0"/>
                          <a:cs typeface="Times New Roman" panose="02020603050405020304" pitchFamily="18" charset="0"/>
                        </a:rPr>
                        <a:t>3918</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dec</a:t>
                      </a:r>
                      <a:r>
                        <a:rPr lang="en-US" b="1" baseline="0"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2055143548"/>
                  </a:ext>
                </a:extLst>
              </a:tr>
              <a:tr h="407828">
                <a:tc>
                  <a:txBody>
                    <a:bodyPr/>
                    <a:lstStyle/>
                    <a:p>
                      <a:r>
                        <a:rPr lang="en-US"/>
                        <a:t>0x1c</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a:t>4 bytes</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hlinkClick r:id="rId8"/>
                        </a:rPr>
                        <a:t>File size in bytes</a:t>
                      </a:r>
                      <a:endParaRPr lang="en-US"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latin typeface="Times New Roman" panose="02020603050405020304" pitchFamily="18" charset="0"/>
                          <a:cs typeface="Times New Roman" panose="02020603050405020304" pitchFamily="18" charset="0"/>
                        </a:rPr>
                        <a:t>06</a:t>
                      </a:r>
                      <a:r>
                        <a:rPr lang="en-US" baseline="0" dirty="0">
                          <a:latin typeface="Times New Roman" panose="02020603050405020304" pitchFamily="18" charset="0"/>
                          <a:cs typeface="Times New Roman" panose="02020603050405020304" pitchFamily="18" charset="0"/>
                        </a:rPr>
                        <a:t> 92 = 1682 byte (</a:t>
                      </a:r>
                      <a:r>
                        <a:rPr lang="en-US" baseline="0" dirty="0" err="1">
                          <a:latin typeface="Times New Roman" panose="02020603050405020304" pitchFamily="18" charset="0"/>
                          <a:cs typeface="Times New Roman" panose="02020603050405020304" pitchFamily="18" charset="0"/>
                        </a:rPr>
                        <a:t>dec</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78916828"/>
                  </a:ext>
                </a:extLst>
              </a:tr>
            </a:tbl>
          </a:graphicData>
        </a:graphic>
      </p:graphicFrame>
      <p:sp>
        <p:nvSpPr>
          <p:cNvPr id="5" name="Rectangle 4"/>
          <p:cNvSpPr/>
          <p:nvPr/>
        </p:nvSpPr>
        <p:spPr>
          <a:xfrm>
            <a:off x="375920" y="-190580"/>
            <a:ext cx="11450320" cy="1477328"/>
          </a:xfrm>
          <a:prstGeom prst="rect">
            <a:avLst/>
          </a:prstGeom>
        </p:spPr>
        <p:txBody>
          <a:bodyPr wrap="square">
            <a:spAutoFit/>
          </a:bodyPr>
          <a:lstStyle/>
          <a:p>
            <a:endParaRPr lang="en-US" dirty="0"/>
          </a:p>
          <a:p>
            <a:r>
              <a:rPr lang="en-US" b="1" dirty="0">
                <a:solidFill>
                  <a:srgbClr val="FF0000"/>
                </a:solidFill>
              </a:rPr>
              <a:t>Source text</a:t>
            </a:r>
          </a:p>
          <a:p>
            <a:r>
              <a:rPr lang="en-US" dirty="0"/>
              <a:t>The format of all directories is the same. Each </a:t>
            </a:r>
            <a:r>
              <a:rPr lang="en-US" b="1" dirty="0">
                <a:solidFill>
                  <a:srgbClr val="FF0000"/>
                </a:solidFill>
              </a:rPr>
              <a:t>entry is 32 bytes </a:t>
            </a:r>
            <a:r>
              <a:rPr lang="en-US" dirty="0"/>
              <a:t>(0x20) in size, so a single block can </a:t>
            </a:r>
            <a:r>
              <a:rPr lang="en-US" b="1" dirty="0">
                <a:solidFill>
                  <a:srgbClr val="FF0000"/>
                </a:solidFill>
              </a:rPr>
              <a:t>contain 16 </a:t>
            </a:r>
            <a:r>
              <a:rPr lang="en-US" dirty="0"/>
              <a:t>(=512/32) of them. The following table shows a summary of a single directory entry; note that the offset is merely from the start of that particular entry, not from the start of the block.</a:t>
            </a: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64200" y="1795500"/>
            <a:ext cx="4706937" cy="4789952"/>
          </a:xfrm>
          <a:prstGeom prst="rect">
            <a:avLst/>
          </a:prstGeom>
        </p:spPr>
      </p:pic>
      <p:sp>
        <p:nvSpPr>
          <p:cNvPr id="10" name="TextBox 9"/>
          <p:cNvSpPr txBox="1"/>
          <p:nvPr/>
        </p:nvSpPr>
        <p:spPr>
          <a:xfrm>
            <a:off x="10769600" y="2057400"/>
            <a:ext cx="1239520" cy="923330"/>
          </a:xfrm>
          <a:prstGeom prst="rect">
            <a:avLst/>
          </a:prstGeom>
          <a:noFill/>
        </p:spPr>
        <p:txBody>
          <a:bodyPr wrap="square" rtlCol="0">
            <a:spAutoFit/>
          </a:bodyPr>
          <a:lstStyle/>
          <a:p>
            <a:r>
              <a:rPr lang="en-US" dirty="0"/>
              <a:t>1-st entry</a:t>
            </a:r>
          </a:p>
          <a:p>
            <a:r>
              <a:rPr lang="en-US" dirty="0"/>
              <a:t>2-nd entry</a:t>
            </a:r>
          </a:p>
          <a:p>
            <a:r>
              <a:rPr lang="en-US" dirty="0"/>
              <a:t>3-rd entry</a:t>
            </a:r>
          </a:p>
        </p:txBody>
      </p:sp>
      <p:cxnSp>
        <p:nvCxnSpPr>
          <p:cNvPr id="12" name="Straight Arrow Connector 11"/>
          <p:cNvCxnSpPr/>
          <p:nvPr/>
        </p:nvCxnSpPr>
        <p:spPr>
          <a:xfrm flipV="1">
            <a:off x="5464968" y="2980730"/>
            <a:ext cx="2693512" cy="2639289"/>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5464968" y="2979648"/>
            <a:ext cx="3347165" cy="3385236"/>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flipV="1">
            <a:off x="5768340" y="2346960"/>
            <a:ext cx="6057900" cy="4272"/>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768340" y="2642265"/>
            <a:ext cx="6057900" cy="427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035040" y="2642265"/>
            <a:ext cx="1564640" cy="1457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5105401" y="2282984"/>
            <a:ext cx="929639" cy="47501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23" name="TextBox 22"/>
          <p:cNvSpPr txBox="1"/>
          <p:nvPr/>
        </p:nvSpPr>
        <p:spPr>
          <a:xfrm>
            <a:off x="10474960" y="3484880"/>
            <a:ext cx="1717040" cy="369332"/>
          </a:xfrm>
          <a:prstGeom prst="rect">
            <a:avLst/>
          </a:prstGeom>
          <a:noFill/>
        </p:spPr>
        <p:txBody>
          <a:bodyPr wrap="square" rtlCol="0">
            <a:spAutoFit/>
          </a:bodyPr>
          <a:lstStyle/>
          <a:p>
            <a:r>
              <a:rPr lang="en-US" dirty="0"/>
              <a:t>56 52 53 = VRS</a:t>
            </a:r>
          </a:p>
        </p:txBody>
      </p:sp>
      <p:sp>
        <p:nvSpPr>
          <p:cNvPr id="27" name="Rectangle 26"/>
          <p:cNvSpPr/>
          <p:nvPr/>
        </p:nvSpPr>
        <p:spPr>
          <a:xfrm>
            <a:off x="7599680" y="2772125"/>
            <a:ext cx="370840" cy="1305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V="1">
            <a:off x="5464968" y="2917251"/>
            <a:ext cx="2265997" cy="2142429"/>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5632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41223" y="2245875"/>
            <a:ext cx="4859337" cy="3635071"/>
          </a:xfrm>
          <a:prstGeom prst="rect">
            <a:avLst/>
          </a:prstGeom>
        </p:spPr>
      </p:pic>
      <p:pic>
        <p:nvPicPr>
          <p:cNvPr id="4" name="Picture 3"/>
          <p:cNvPicPr>
            <a:picLocks noChangeAspect="1"/>
          </p:cNvPicPr>
          <p:nvPr/>
        </p:nvPicPr>
        <p:blipFill>
          <a:blip r:embed="rId3"/>
          <a:stretch>
            <a:fillRect/>
          </a:stretch>
        </p:blipFill>
        <p:spPr>
          <a:xfrm>
            <a:off x="637540" y="3789101"/>
            <a:ext cx="5867400" cy="218122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304912916"/>
              </p:ext>
            </p:extLst>
          </p:nvPr>
        </p:nvGraphicFramePr>
        <p:xfrm>
          <a:off x="706120" y="716619"/>
          <a:ext cx="5798820" cy="849630"/>
        </p:xfrm>
        <a:graphic>
          <a:graphicData uri="http://schemas.openxmlformats.org/drawingml/2006/table">
            <a:tbl>
              <a:tblPr>
                <a:tableStyleId>{5DA37D80-6434-44D0-A028-1B22A696006F}</a:tableStyleId>
              </a:tblPr>
              <a:tblGrid>
                <a:gridCol w="717266">
                  <a:extLst>
                    <a:ext uri="{9D8B030D-6E8A-4147-A177-3AD203B41FA5}">
                      <a16:colId xmlns:a16="http://schemas.microsoft.com/office/drawing/2014/main" val="2677325952"/>
                    </a:ext>
                  </a:extLst>
                </a:gridCol>
                <a:gridCol w="971068">
                  <a:extLst>
                    <a:ext uri="{9D8B030D-6E8A-4147-A177-3AD203B41FA5}">
                      <a16:colId xmlns:a16="http://schemas.microsoft.com/office/drawing/2014/main" val="2670434743"/>
                    </a:ext>
                  </a:extLst>
                </a:gridCol>
                <a:gridCol w="1918513">
                  <a:extLst>
                    <a:ext uri="{9D8B030D-6E8A-4147-A177-3AD203B41FA5}">
                      <a16:colId xmlns:a16="http://schemas.microsoft.com/office/drawing/2014/main" val="3870833317"/>
                    </a:ext>
                  </a:extLst>
                </a:gridCol>
                <a:gridCol w="2191973">
                  <a:extLst>
                    <a:ext uri="{9D8B030D-6E8A-4147-A177-3AD203B41FA5}">
                      <a16:colId xmlns:a16="http://schemas.microsoft.com/office/drawing/2014/main" val="1838057719"/>
                    </a:ext>
                  </a:extLst>
                </a:gridCol>
              </a:tblGrid>
              <a:tr h="407828">
                <a:tc>
                  <a:txBody>
                    <a:bodyPr/>
                    <a:lstStyle/>
                    <a:p>
                      <a:r>
                        <a:rPr lang="en-US"/>
                        <a:t>0x16</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t>2 bytes</a:t>
                      </a:r>
                      <a:endParaRPr lang="en-US"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hlinkClick r:id="rId4"/>
                        </a:rPr>
                        <a:t>Time created or last updated</a:t>
                      </a:r>
                      <a:endParaRPr lang="en-US"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b="1" dirty="0">
                          <a:solidFill>
                            <a:srgbClr val="0070C0"/>
                          </a:solidFill>
                          <a:latin typeface="Times New Roman" panose="02020603050405020304" pitchFamily="18" charset="0"/>
                          <a:cs typeface="Times New Roman" panose="02020603050405020304" pitchFamily="18" charset="0"/>
                        </a:rPr>
                        <a:t>0x17 0x16</a:t>
                      </a:r>
                    </a:p>
                    <a:p>
                      <a:r>
                        <a:rPr lang="en-US" b="1" dirty="0">
                          <a:solidFill>
                            <a:srgbClr val="0070C0"/>
                          </a:solidFill>
                          <a:latin typeface="Times New Roman" panose="02020603050405020304" pitchFamily="18" charset="0"/>
                          <a:cs typeface="Times New Roman" panose="02020603050405020304" pitchFamily="18" charset="0"/>
                        </a:rPr>
                        <a:t> 9e       91 </a:t>
                      </a:r>
                    </a:p>
                    <a:p>
                      <a:r>
                        <a:rPr lang="en-US" sz="1600" b="1" dirty="0">
                          <a:solidFill>
                            <a:srgbClr val="FF0000"/>
                          </a:solidFill>
                          <a:latin typeface="Times New Roman" panose="02020603050405020304" pitchFamily="18" charset="0"/>
                          <a:cs typeface="Times New Roman" panose="02020603050405020304" pitchFamily="18" charset="0"/>
                        </a:rPr>
                        <a:t>1001 1110 1001 0001 </a:t>
                      </a:r>
                    </a:p>
                  </a:txBody>
                  <a:tcPr marL="28575" marR="28575" marT="28575" marB="28575" anchor="ctr"/>
                </a:tc>
                <a:extLst>
                  <a:ext uri="{0D108BD9-81ED-4DB2-BD59-A6C34878D82A}">
                    <a16:rowId xmlns:a16="http://schemas.microsoft.com/office/drawing/2014/main" val="321404583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46713046"/>
              </p:ext>
            </p:extLst>
          </p:nvPr>
        </p:nvGraphicFramePr>
        <p:xfrm>
          <a:off x="673100" y="1849635"/>
          <a:ext cx="5801360" cy="1656080"/>
        </p:xfrm>
        <a:graphic>
          <a:graphicData uri="http://schemas.openxmlformats.org/drawingml/2006/table">
            <a:tbl>
              <a:tblPr firstRow="1" bandRow="1">
                <a:tableStyleId>{72833802-FEF1-4C79-8D5D-14CF1EAF98D9}</a:tableStyleId>
              </a:tblPr>
              <a:tblGrid>
                <a:gridCol w="5801360">
                  <a:extLst>
                    <a:ext uri="{9D8B030D-6E8A-4147-A177-3AD203B41FA5}">
                      <a16:colId xmlns:a16="http://schemas.microsoft.com/office/drawing/2014/main" val="365474217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Time created or last updated</a:t>
                      </a:r>
                      <a:endParaRPr lang="en-US" dirty="0"/>
                    </a:p>
                  </a:txBody>
                  <a:tcPr/>
                </a:tc>
                <a:extLst>
                  <a:ext uri="{0D108BD9-81ED-4DB2-BD59-A6C34878D82A}">
                    <a16:rowId xmlns:a16="http://schemas.microsoft.com/office/drawing/2014/main" val="243792797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1001 1</a:t>
                      </a:r>
                      <a:r>
                        <a:rPr lang="en-US" b="1" dirty="0">
                          <a:solidFill>
                            <a:srgbClr val="FF0000"/>
                          </a:solidFill>
                        </a:rPr>
                        <a:t>110 100</a:t>
                      </a:r>
                      <a:r>
                        <a:rPr lang="en-US" b="1" dirty="0"/>
                        <a:t>1 0001</a:t>
                      </a:r>
                    </a:p>
                  </a:txBody>
                  <a:tcPr/>
                </a:tc>
                <a:extLst>
                  <a:ext uri="{0D108BD9-81ED-4DB2-BD59-A6C34878D82A}">
                    <a16:rowId xmlns:a16="http://schemas.microsoft.com/office/drawing/2014/main" val="370162711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10011       </a:t>
                      </a:r>
                      <a:r>
                        <a:rPr lang="en-US" b="1" dirty="0">
                          <a:solidFill>
                            <a:srgbClr val="FF0000"/>
                          </a:solidFill>
                        </a:rPr>
                        <a:t>110100 </a:t>
                      </a:r>
                      <a:r>
                        <a:rPr lang="en-US" b="1" dirty="0"/>
                        <a:t>     10001</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hhhhh</a:t>
                      </a:r>
                      <a:r>
                        <a:rPr lang="en-US" b="1" baseline="0" dirty="0"/>
                        <a:t> </a:t>
                      </a:r>
                      <a:r>
                        <a:rPr lang="en-US" b="1" baseline="0" dirty="0" err="1">
                          <a:solidFill>
                            <a:srgbClr val="FF0000"/>
                          </a:solidFill>
                        </a:rPr>
                        <a:t>mmmmmm</a:t>
                      </a:r>
                      <a:r>
                        <a:rPr lang="en-US" b="1" baseline="0" dirty="0"/>
                        <a:t> </a:t>
                      </a:r>
                      <a:r>
                        <a:rPr lang="en-US" b="1" baseline="0" dirty="0" err="1"/>
                        <a:t>xxxxx</a:t>
                      </a: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19       :        </a:t>
                      </a:r>
                      <a:r>
                        <a:rPr lang="en-US" b="1" baseline="0" dirty="0">
                          <a:solidFill>
                            <a:srgbClr val="FF0000"/>
                          </a:solidFill>
                        </a:rPr>
                        <a:t>52   </a:t>
                      </a:r>
                      <a:r>
                        <a:rPr lang="en-US" b="1" baseline="0" dirty="0"/>
                        <a:t>     :     17</a:t>
                      </a:r>
                      <a:endParaRPr lang="en-US" dirty="0"/>
                    </a:p>
                  </a:txBody>
                  <a:tcPr/>
                </a:tc>
                <a:extLst>
                  <a:ext uri="{0D108BD9-81ED-4DB2-BD59-A6C34878D82A}">
                    <a16:rowId xmlns:a16="http://schemas.microsoft.com/office/drawing/2014/main" val="80199592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52340553"/>
              </p:ext>
            </p:extLst>
          </p:nvPr>
        </p:nvGraphicFramePr>
        <p:xfrm>
          <a:off x="7241223" y="716619"/>
          <a:ext cx="4950777" cy="880110"/>
        </p:xfrm>
        <a:graphic>
          <a:graphicData uri="http://schemas.openxmlformats.org/drawingml/2006/table">
            <a:tbl>
              <a:tblPr>
                <a:tableStyleId>{5DA37D80-6434-44D0-A028-1B22A696006F}</a:tableStyleId>
              </a:tblPr>
              <a:tblGrid>
                <a:gridCol w="612370">
                  <a:extLst>
                    <a:ext uri="{9D8B030D-6E8A-4147-A177-3AD203B41FA5}">
                      <a16:colId xmlns:a16="http://schemas.microsoft.com/office/drawing/2014/main" val="3602337253"/>
                    </a:ext>
                  </a:extLst>
                </a:gridCol>
                <a:gridCol w="829055">
                  <a:extLst>
                    <a:ext uri="{9D8B030D-6E8A-4147-A177-3AD203B41FA5}">
                      <a16:colId xmlns:a16="http://schemas.microsoft.com/office/drawing/2014/main" val="2335253020"/>
                    </a:ext>
                  </a:extLst>
                </a:gridCol>
                <a:gridCol w="1477353">
                  <a:extLst>
                    <a:ext uri="{9D8B030D-6E8A-4147-A177-3AD203B41FA5}">
                      <a16:colId xmlns:a16="http://schemas.microsoft.com/office/drawing/2014/main" val="1607690881"/>
                    </a:ext>
                  </a:extLst>
                </a:gridCol>
                <a:gridCol w="2031999">
                  <a:extLst>
                    <a:ext uri="{9D8B030D-6E8A-4147-A177-3AD203B41FA5}">
                      <a16:colId xmlns:a16="http://schemas.microsoft.com/office/drawing/2014/main" val="2160055899"/>
                    </a:ext>
                  </a:extLst>
                </a:gridCol>
              </a:tblGrid>
              <a:tr h="407828">
                <a:tc>
                  <a:txBody>
                    <a:bodyPr/>
                    <a:lstStyle/>
                    <a:p>
                      <a:r>
                        <a:rPr lang="en-US"/>
                        <a:t>0x18</a:t>
                      </a:r>
                      <a:endParaRPr lang="en-US">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t>2 bytes</a:t>
                      </a:r>
                      <a:endParaRPr lang="en-US"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dirty="0">
                          <a:hlinkClick r:id="rId5"/>
                        </a:rPr>
                        <a:t>Date created or last updated</a:t>
                      </a:r>
                      <a:endParaRPr lang="en-US" dirty="0">
                        <a:latin typeface="Times New Roman" panose="02020603050405020304" pitchFamily="18" charset="0"/>
                        <a:cs typeface="Times New Roman" panose="02020603050405020304" pitchFamily="18" charset="0"/>
                      </a:endParaRPr>
                    </a:p>
                  </a:txBody>
                  <a:tcPr marL="28575" marR="28575" marT="28575" marB="28575" anchor="ctr"/>
                </a:tc>
                <a:tc>
                  <a:txBody>
                    <a:bodyPr/>
                    <a:lstStyle/>
                    <a:p>
                      <a:r>
                        <a:rPr lang="en-US" b="1" dirty="0">
                          <a:solidFill>
                            <a:srgbClr val="0070C0"/>
                          </a:solidFill>
                          <a:latin typeface="Times New Roman" panose="02020603050405020304" pitchFamily="18" charset="0"/>
                          <a:cs typeface="Times New Roman" panose="02020603050405020304" pitchFamily="18" charset="0"/>
                        </a:rPr>
                        <a:t>0x19  0x18</a:t>
                      </a:r>
                    </a:p>
                    <a:p>
                      <a:r>
                        <a:rPr lang="en-US" b="1" dirty="0">
                          <a:solidFill>
                            <a:srgbClr val="0070C0"/>
                          </a:solidFill>
                          <a:latin typeface="Times New Roman" panose="02020603050405020304" pitchFamily="18" charset="0"/>
                          <a:cs typeface="Times New Roman" panose="02020603050405020304" pitchFamily="18" charset="0"/>
                        </a:rPr>
                        <a:t>39       65 </a:t>
                      </a:r>
                    </a:p>
                    <a:p>
                      <a:r>
                        <a:rPr lang="en-US" b="1" dirty="0">
                          <a:solidFill>
                            <a:srgbClr val="FF0000"/>
                          </a:solidFill>
                          <a:latin typeface="Times New Roman" panose="02020603050405020304" pitchFamily="18" charset="0"/>
                          <a:cs typeface="Times New Roman" panose="02020603050405020304" pitchFamily="18" charset="0"/>
                        </a:rPr>
                        <a:t>0011 1001 110 0101 </a:t>
                      </a:r>
                    </a:p>
                  </a:txBody>
                  <a:tcPr marL="28575" marR="28575" marT="28575" marB="28575" anchor="ctr"/>
                </a:tc>
                <a:extLst>
                  <a:ext uri="{0D108BD9-81ED-4DB2-BD59-A6C34878D82A}">
                    <a16:rowId xmlns:a16="http://schemas.microsoft.com/office/drawing/2014/main" val="1151667927"/>
                  </a:ext>
                </a:extLst>
              </a:tr>
            </a:tbl>
          </a:graphicData>
        </a:graphic>
      </p:graphicFrame>
      <p:sp>
        <p:nvSpPr>
          <p:cNvPr id="9" name="Rectangle 8"/>
          <p:cNvSpPr/>
          <p:nvPr/>
        </p:nvSpPr>
        <p:spPr>
          <a:xfrm>
            <a:off x="2031248" y="205594"/>
            <a:ext cx="3327899" cy="369332"/>
          </a:xfrm>
          <a:prstGeom prst="rect">
            <a:avLst/>
          </a:prstGeom>
        </p:spPr>
        <p:txBody>
          <a:bodyPr wrap="none">
            <a:spAutoFit/>
          </a:bodyPr>
          <a:lstStyle/>
          <a:p>
            <a:r>
              <a:rPr lang="en-US" dirty="0">
                <a:hlinkClick r:id="rId4"/>
              </a:rPr>
              <a:t>TIME CREATED OR LAST UPDATED</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8118854" y="205594"/>
            <a:ext cx="3389711" cy="369332"/>
          </a:xfrm>
          <a:prstGeom prst="rect">
            <a:avLst/>
          </a:prstGeom>
        </p:spPr>
        <p:txBody>
          <a:bodyPr wrap="none">
            <a:spAutoFit/>
          </a:bodyPr>
          <a:lstStyle/>
          <a:p>
            <a:r>
              <a:rPr lang="en-US" b="1" dirty="0">
                <a:solidFill>
                  <a:srgbClr val="FF0000"/>
                </a:solidFill>
                <a:hlinkClick r:id="rId5"/>
              </a:rPr>
              <a:t>DATE CREATED OR LAST UPDATED</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89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 Box 33"/>
          <p:cNvSpPr txBox="1">
            <a:spLocks noChangeArrowheads="1"/>
          </p:cNvSpPr>
          <p:nvPr/>
        </p:nvSpPr>
        <p:spPr bwMode="auto">
          <a:xfrm>
            <a:off x="3390900" y="8682038"/>
            <a:ext cx="8471856" cy="362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
        <p:nvSpPr>
          <p:cNvPr id="132" name="Oval 131"/>
          <p:cNvSpPr/>
          <p:nvPr/>
        </p:nvSpPr>
        <p:spPr>
          <a:xfrm>
            <a:off x="558800" y="127000"/>
            <a:ext cx="1600200" cy="558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latin typeface="Times New Roman" panose="02020603050405020304" pitchFamily="18" charset="0"/>
                <a:cs typeface="Times New Roman" panose="02020603050405020304" pitchFamily="18" charset="0"/>
              </a:rPr>
              <a:t>Bắt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đầu</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33" name="Rectangle 132"/>
          <p:cNvSpPr/>
          <p:nvPr/>
        </p:nvSpPr>
        <p:spPr>
          <a:xfrm>
            <a:off x="558800" y="939800"/>
            <a:ext cx="1600200" cy="736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Open file FAT</a:t>
            </a:r>
          </a:p>
          <a:p>
            <a:pPr algn="ctr"/>
            <a:r>
              <a:rPr lang="en-US" b="1" dirty="0"/>
              <a:t>Read bytes: </a:t>
            </a:r>
            <a:r>
              <a:rPr lang="en-US" b="1" dirty="0">
                <a:solidFill>
                  <a:srgbClr val="FF0000"/>
                </a:solidFill>
              </a:rPr>
              <a:t>0x39..0x3d</a:t>
            </a:r>
          </a:p>
        </p:txBody>
      </p:sp>
      <p:pic>
        <p:nvPicPr>
          <p:cNvPr id="134" name="Picture 133"/>
          <p:cNvPicPr>
            <a:picLocks noChangeAspect="1"/>
          </p:cNvPicPr>
          <p:nvPr/>
        </p:nvPicPr>
        <p:blipFill>
          <a:blip r:embed="rId2"/>
          <a:stretch>
            <a:fillRect/>
          </a:stretch>
        </p:blipFill>
        <p:spPr>
          <a:xfrm>
            <a:off x="2390775" y="1050926"/>
            <a:ext cx="3307550" cy="660400"/>
          </a:xfrm>
          <a:prstGeom prst="rect">
            <a:avLst/>
          </a:prstGeom>
        </p:spPr>
      </p:pic>
      <p:sp>
        <p:nvSpPr>
          <p:cNvPr id="135" name="Flowchart: Decision 134"/>
          <p:cNvSpPr/>
          <p:nvPr/>
        </p:nvSpPr>
        <p:spPr>
          <a:xfrm>
            <a:off x="44450" y="1924050"/>
            <a:ext cx="2628900" cy="1047750"/>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Kiểm</a:t>
            </a:r>
            <a:r>
              <a:rPr lang="en-US" b="1" dirty="0"/>
              <a:t> </a:t>
            </a:r>
            <a:r>
              <a:rPr lang="en-US" b="1" dirty="0" err="1"/>
              <a:t>tra</a:t>
            </a:r>
            <a:r>
              <a:rPr lang="en-US" b="1" dirty="0"/>
              <a:t> FAT12, 16 hay 32?</a:t>
            </a:r>
          </a:p>
        </p:txBody>
      </p:sp>
      <p:cxnSp>
        <p:nvCxnSpPr>
          <p:cNvPr id="137" name="Straight Arrow Connector 136"/>
          <p:cNvCxnSpPr>
            <a:stCxn id="132" idx="4"/>
            <a:endCxn id="133" idx="0"/>
          </p:cNvCxnSpPr>
          <p:nvPr/>
        </p:nvCxnSpPr>
        <p:spPr>
          <a:xfrm>
            <a:off x="1358900" y="685800"/>
            <a:ext cx="0" cy="254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p:cNvCxnSpPr/>
          <p:nvPr/>
        </p:nvCxnSpPr>
        <p:spPr>
          <a:xfrm>
            <a:off x="1358900" y="1676400"/>
            <a:ext cx="0" cy="254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p:cNvCxnSpPr/>
          <p:nvPr/>
        </p:nvCxnSpPr>
        <p:spPr>
          <a:xfrm>
            <a:off x="1358900" y="2971800"/>
            <a:ext cx="0" cy="254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1" name="Rectangle 140"/>
          <p:cNvSpPr/>
          <p:nvPr/>
        </p:nvSpPr>
        <p:spPr>
          <a:xfrm>
            <a:off x="44450" y="3219450"/>
            <a:ext cx="2628900" cy="736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Gọi</a:t>
            </a:r>
            <a:r>
              <a:rPr lang="en-US" b="1" dirty="0"/>
              <a:t> </a:t>
            </a:r>
            <a:r>
              <a:rPr lang="en-US" b="1" dirty="0" err="1"/>
              <a:t>Hàm</a:t>
            </a:r>
            <a:r>
              <a:rPr lang="en-US" b="1" dirty="0"/>
              <a:t> </a:t>
            </a:r>
            <a:r>
              <a:rPr lang="en-US" b="1" dirty="0" err="1"/>
              <a:t>Đọc</a:t>
            </a:r>
            <a:r>
              <a:rPr lang="en-US" b="1" dirty="0"/>
              <a:t> file FAT </a:t>
            </a:r>
            <a:r>
              <a:rPr lang="en-US" b="1" dirty="0" err="1"/>
              <a:t>tương</a:t>
            </a:r>
            <a:r>
              <a:rPr lang="en-US" b="1" dirty="0"/>
              <a:t> </a:t>
            </a:r>
            <a:r>
              <a:rPr lang="en-US" b="1" dirty="0" err="1"/>
              <a:t>ứng</a:t>
            </a:r>
            <a:endParaRPr lang="en-US" b="1" dirty="0"/>
          </a:p>
        </p:txBody>
      </p:sp>
      <p:sp>
        <p:nvSpPr>
          <p:cNvPr id="142" name="TextBox 141"/>
          <p:cNvSpPr txBox="1"/>
          <p:nvPr/>
        </p:nvSpPr>
        <p:spPr>
          <a:xfrm>
            <a:off x="2495550" y="1930400"/>
            <a:ext cx="457200" cy="369332"/>
          </a:xfrm>
          <a:prstGeom prst="rect">
            <a:avLst/>
          </a:prstGeom>
          <a:noFill/>
        </p:spPr>
        <p:txBody>
          <a:bodyPr wrap="square" rtlCol="0">
            <a:spAutoFit/>
          </a:bodyPr>
          <a:lstStyle/>
          <a:p>
            <a:r>
              <a:rPr lang="en-US" dirty="0"/>
              <a:t>N</a:t>
            </a:r>
          </a:p>
        </p:txBody>
      </p:sp>
      <p:sp>
        <p:nvSpPr>
          <p:cNvPr id="143" name="TextBox 142"/>
          <p:cNvSpPr txBox="1"/>
          <p:nvPr/>
        </p:nvSpPr>
        <p:spPr>
          <a:xfrm>
            <a:off x="1438275" y="2856468"/>
            <a:ext cx="457200" cy="369332"/>
          </a:xfrm>
          <a:prstGeom prst="rect">
            <a:avLst/>
          </a:prstGeom>
          <a:noFill/>
        </p:spPr>
        <p:txBody>
          <a:bodyPr wrap="square" rtlCol="0">
            <a:spAutoFit/>
          </a:bodyPr>
          <a:lstStyle/>
          <a:p>
            <a:r>
              <a:rPr lang="en-US" dirty="0"/>
              <a:t>Y</a:t>
            </a:r>
          </a:p>
        </p:txBody>
      </p:sp>
      <p:sp>
        <p:nvSpPr>
          <p:cNvPr id="144" name="Rectangle 143"/>
          <p:cNvSpPr/>
          <p:nvPr/>
        </p:nvSpPr>
        <p:spPr>
          <a:xfrm>
            <a:off x="2952750" y="2079625"/>
            <a:ext cx="1600200" cy="736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Error</a:t>
            </a:r>
          </a:p>
        </p:txBody>
      </p:sp>
      <p:cxnSp>
        <p:nvCxnSpPr>
          <p:cNvPr id="145" name="Straight Arrow Connector 144"/>
          <p:cNvCxnSpPr>
            <a:endCxn id="144" idx="1"/>
          </p:cNvCxnSpPr>
          <p:nvPr/>
        </p:nvCxnSpPr>
        <p:spPr>
          <a:xfrm>
            <a:off x="2679700" y="2447925"/>
            <a:ext cx="2730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7" name="Rectangle 146"/>
          <p:cNvSpPr/>
          <p:nvPr/>
        </p:nvSpPr>
        <p:spPr>
          <a:xfrm>
            <a:off x="50800" y="4158218"/>
            <a:ext cx="2628900" cy="4794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Đọc</a:t>
            </a:r>
            <a:r>
              <a:rPr lang="en-US" b="1" dirty="0"/>
              <a:t> </a:t>
            </a:r>
            <a:r>
              <a:rPr lang="en-US" b="1" dirty="0" err="1"/>
              <a:t>các</a:t>
            </a:r>
            <a:r>
              <a:rPr lang="en-US" b="1" dirty="0"/>
              <a:t> </a:t>
            </a:r>
            <a:r>
              <a:rPr lang="en-US" b="1" dirty="0" err="1"/>
              <a:t>biến</a:t>
            </a:r>
            <a:r>
              <a:rPr lang="en-US" b="1" dirty="0"/>
              <a:t> </a:t>
            </a:r>
            <a:r>
              <a:rPr lang="en-US" b="1" dirty="0" err="1"/>
              <a:t>cần</a:t>
            </a:r>
            <a:r>
              <a:rPr lang="en-US" b="1" dirty="0"/>
              <a:t> </a:t>
            </a:r>
            <a:r>
              <a:rPr lang="en-US" b="1" dirty="0" err="1"/>
              <a:t>trong</a:t>
            </a:r>
            <a:r>
              <a:rPr lang="en-US" b="1" dirty="0"/>
              <a:t> </a:t>
            </a:r>
            <a:r>
              <a:rPr lang="en-US" b="1" dirty="0">
                <a:solidFill>
                  <a:srgbClr val="00B050"/>
                </a:solidFill>
              </a:rPr>
              <a:t>Boot Block</a:t>
            </a:r>
          </a:p>
        </p:txBody>
      </p:sp>
      <p:sp>
        <p:nvSpPr>
          <p:cNvPr id="148" name="Rectangle 147"/>
          <p:cNvSpPr/>
          <p:nvPr/>
        </p:nvSpPr>
        <p:spPr>
          <a:xfrm>
            <a:off x="50800" y="4861480"/>
            <a:ext cx="2628900" cy="56197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Tính</a:t>
            </a:r>
            <a:r>
              <a:rPr lang="en-US" b="1" dirty="0"/>
              <a:t> </a:t>
            </a:r>
            <a:r>
              <a:rPr lang="en-US" b="1" dirty="0" err="1"/>
              <a:t>số</a:t>
            </a:r>
            <a:r>
              <a:rPr lang="en-US" b="1" dirty="0"/>
              <a:t> block </a:t>
            </a:r>
            <a:r>
              <a:rPr lang="en-US" b="1" dirty="0" err="1"/>
              <a:t>của</a:t>
            </a:r>
            <a:r>
              <a:rPr lang="en-US" b="1" dirty="0"/>
              <a:t> </a:t>
            </a:r>
          </a:p>
          <a:p>
            <a:pPr algn="ctr"/>
            <a:r>
              <a:rPr lang="en-US" b="1" u="sng" dirty="0">
                <a:solidFill>
                  <a:srgbClr val="00B050"/>
                </a:solidFill>
              </a:rPr>
              <a:t>Boot block </a:t>
            </a:r>
            <a:r>
              <a:rPr lang="en-US" b="1" u="sng" dirty="0" err="1">
                <a:solidFill>
                  <a:srgbClr val="00B050"/>
                </a:solidFill>
              </a:rPr>
              <a:t>và</a:t>
            </a:r>
            <a:r>
              <a:rPr lang="en-US" b="1" u="sng" dirty="0">
                <a:solidFill>
                  <a:srgbClr val="00B050"/>
                </a:solidFill>
              </a:rPr>
              <a:t> FAT </a:t>
            </a:r>
          </a:p>
        </p:txBody>
      </p:sp>
      <p:sp>
        <p:nvSpPr>
          <p:cNvPr id="149" name="Rectangle 148"/>
          <p:cNvSpPr/>
          <p:nvPr/>
        </p:nvSpPr>
        <p:spPr>
          <a:xfrm>
            <a:off x="50800" y="5647292"/>
            <a:ext cx="2628900" cy="54395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Trỏ</a:t>
            </a:r>
            <a:r>
              <a:rPr lang="en-US" b="1" dirty="0"/>
              <a:t> </a:t>
            </a:r>
            <a:r>
              <a:rPr lang="en-US" b="1" dirty="0" err="1"/>
              <a:t>tới</a:t>
            </a:r>
            <a:r>
              <a:rPr lang="en-US" b="1" dirty="0"/>
              <a:t> </a:t>
            </a:r>
            <a:r>
              <a:rPr lang="en-US" b="1" dirty="0" err="1"/>
              <a:t>vị</a:t>
            </a:r>
            <a:r>
              <a:rPr lang="en-US" b="1" dirty="0"/>
              <a:t> </a:t>
            </a:r>
            <a:r>
              <a:rPr lang="en-US" b="1" dirty="0" err="1"/>
              <a:t>trí</a:t>
            </a:r>
            <a:r>
              <a:rPr lang="en-US" b="1" dirty="0"/>
              <a:t> </a:t>
            </a:r>
            <a:r>
              <a:rPr lang="en-US" b="1" dirty="0" err="1"/>
              <a:t>đầu</a:t>
            </a:r>
            <a:r>
              <a:rPr lang="en-US" b="1" dirty="0"/>
              <a:t> </a:t>
            </a:r>
            <a:r>
              <a:rPr lang="en-US" b="1" dirty="0" err="1"/>
              <a:t>của</a:t>
            </a:r>
            <a:r>
              <a:rPr lang="en-US" b="1" dirty="0"/>
              <a:t> </a:t>
            </a:r>
          </a:p>
          <a:p>
            <a:pPr algn="ctr"/>
            <a:r>
              <a:rPr lang="en-US" b="1" dirty="0">
                <a:solidFill>
                  <a:srgbClr val="00B050"/>
                </a:solidFill>
              </a:rPr>
              <a:t>Disk root directory</a:t>
            </a:r>
            <a:endParaRPr lang="en-US" b="1" u="sng" dirty="0">
              <a:solidFill>
                <a:srgbClr val="00B050"/>
              </a:solidFill>
            </a:endParaRPr>
          </a:p>
        </p:txBody>
      </p:sp>
      <p:cxnSp>
        <p:nvCxnSpPr>
          <p:cNvPr id="150" name="Straight Arrow Connector 149"/>
          <p:cNvCxnSpPr>
            <a:stCxn id="141" idx="2"/>
          </p:cNvCxnSpPr>
          <p:nvPr/>
        </p:nvCxnSpPr>
        <p:spPr>
          <a:xfrm flipH="1">
            <a:off x="1355725" y="3956050"/>
            <a:ext cx="3175" cy="2021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2" name="Straight Arrow Connector 151"/>
          <p:cNvCxnSpPr/>
          <p:nvPr/>
        </p:nvCxnSpPr>
        <p:spPr>
          <a:xfrm flipH="1">
            <a:off x="1352550" y="4637643"/>
            <a:ext cx="3175" cy="2021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p:nvPr/>
        </p:nvCxnSpPr>
        <p:spPr>
          <a:xfrm flipH="1">
            <a:off x="1365250" y="5423455"/>
            <a:ext cx="3175" cy="2021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4" name="Straight Arrow Connector 153"/>
          <p:cNvCxnSpPr/>
          <p:nvPr/>
        </p:nvCxnSpPr>
        <p:spPr>
          <a:xfrm flipH="1">
            <a:off x="1349375" y="6212920"/>
            <a:ext cx="3175" cy="2021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55" name="Picture 154"/>
          <p:cNvPicPr>
            <a:picLocks noChangeAspect="1"/>
          </p:cNvPicPr>
          <p:nvPr/>
        </p:nvPicPr>
        <p:blipFill rotWithShape="1">
          <a:blip r:embed="rId3"/>
          <a:srcRect l="4902" t="40114" r="51092" b="16300"/>
          <a:stretch/>
        </p:blipFill>
        <p:spPr>
          <a:xfrm>
            <a:off x="2952750" y="4149526"/>
            <a:ext cx="2717256" cy="1178402"/>
          </a:xfrm>
          <a:prstGeom prst="rect">
            <a:avLst/>
          </a:prstGeom>
        </p:spPr>
      </p:pic>
      <p:sp>
        <p:nvSpPr>
          <p:cNvPr id="156" name="Bent-Up Arrow 155"/>
          <p:cNvSpPr/>
          <p:nvPr/>
        </p:nvSpPr>
        <p:spPr>
          <a:xfrm>
            <a:off x="2962275" y="5248333"/>
            <a:ext cx="2359025" cy="552411"/>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7" name="TextBox 156"/>
          <p:cNvSpPr txBox="1"/>
          <p:nvPr/>
        </p:nvSpPr>
        <p:spPr>
          <a:xfrm>
            <a:off x="2881709" y="5256291"/>
            <a:ext cx="2061766" cy="369332"/>
          </a:xfrm>
          <a:prstGeom prst="rect">
            <a:avLst/>
          </a:prstGeom>
          <a:noFill/>
        </p:spPr>
        <p:txBody>
          <a:bodyPr wrap="square" rtlCol="0">
            <a:spAutoFit/>
          </a:bodyPr>
          <a:lstStyle/>
          <a:p>
            <a:r>
              <a:rPr lang="en-US" dirty="0">
                <a:solidFill>
                  <a:srgbClr val="7030A0"/>
                </a:solidFill>
              </a:rPr>
              <a:t>1 block  + …</a:t>
            </a:r>
          </a:p>
        </p:txBody>
      </p:sp>
      <p:sp>
        <p:nvSpPr>
          <p:cNvPr id="158" name="Rectangle 157"/>
          <p:cNvSpPr/>
          <p:nvPr/>
        </p:nvSpPr>
        <p:spPr>
          <a:xfrm>
            <a:off x="6766058" y="2007671"/>
            <a:ext cx="4623601" cy="242355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Tính</a:t>
            </a:r>
            <a:r>
              <a:rPr lang="en-US" b="1" dirty="0"/>
              <a:t> </a:t>
            </a:r>
            <a:r>
              <a:rPr lang="en-US" b="1" err="1"/>
              <a:t>số</a:t>
            </a:r>
            <a:r>
              <a:rPr lang="en-US" b="1"/>
              <a:t> </a:t>
            </a:r>
            <a:r>
              <a:rPr lang="vi-VN" b="1"/>
              <a:t>SECTOR</a:t>
            </a:r>
            <a:r>
              <a:rPr lang="en-US" b="1"/>
              <a:t> </a:t>
            </a:r>
            <a:r>
              <a:rPr lang="en-US" b="1" dirty="0" err="1"/>
              <a:t>trong</a:t>
            </a:r>
            <a:r>
              <a:rPr lang="en-US" b="1" dirty="0"/>
              <a:t> </a:t>
            </a:r>
            <a:r>
              <a:rPr lang="en-US" b="1" dirty="0">
                <a:solidFill>
                  <a:srgbClr val="00B050"/>
                </a:solidFill>
              </a:rPr>
              <a:t>Root Directory</a:t>
            </a:r>
          </a:p>
          <a:p>
            <a:pPr algn="ctr"/>
            <a:r>
              <a:rPr lang="en-US" b="1">
                <a:solidFill>
                  <a:srgbClr val="00B050"/>
                </a:solidFill>
              </a:rPr>
              <a:t>=</a:t>
            </a:r>
            <a:r>
              <a:rPr lang="vi-VN" b="1">
                <a:solidFill>
                  <a:srgbClr val="00B050"/>
                </a:solidFill>
              </a:rPr>
              <a:t>MAX </a:t>
            </a:r>
            <a:r>
              <a:rPr lang="en-US" b="1">
                <a:solidFill>
                  <a:srgbClr val="FF0000"/>
                </a:solidFill>
              </a:rPr>
              <a:t>Number </a:t>
            </a:r>
            <a:r>
              <a:rPr lang="en-US" b="1" dirty="0">
                <a:solidFill>
                  <a:srgbClr val="FF0000"/>
                </a:solidFill>
              </a:rPr>
              <a:t>of </a:t>
            </a:r>
            <a:r>
              <a:rPr lang="en-US" b="1" dirty="0">
                <a:solidFill>
                  <a:srgbClr val="FF0000"/>
                </a:solidFill>
                <a:hlinkClick r:id="rId4"/>
              </a:rPr>
              <a:t>root directory</a:t>
            </a:r>
            <a:r>
              <a:rPr lang="en-US" b="1" dirty="0">
                <a:solidFill>
                  <a:srgbClr val="FF0000"/>
                </a:solidFill>
              </a:rPr>
              <a:t> entries (</a:t>
            </a:r>
            <a:r>
              <a:rPr lang="en-US" b="1" dirty="0">
                <a:solidFill>
                  <a:srgbClr val="00B050"/>
                </a:solidFill>
              </a:rPr>
              <a:t>0x12 0x11 in Boot Block</a:t>
            </a:r>
            <a:r>
              <a:rPr lang="en-US" b="1" dirty="0">
                <a:solidFill>
                  <a:srgbClr val="FF0000"/>
                </a:solidFill>
              </a:rPr>
              <a:t>) *32 bytes /512 bytes</a:t>
            </a:r>
            <a:endParaRPr lang="en-US" b="1" u="sng" dirty="0">
              <a:solidFill>
                <a:srgbClr val="00B050"/>
              </a:solidFill>
            </a:endParaRPr>
          </a:p>
        </p:txBody>
      </p:sp>
    </p:spTree>
    <p:extLst>
      <p:ext uri="{BB962C8B-B14F-4D97-AF65-F5344CB8AC3E}">
        <p14:creationId xmlns:p14="http://schemas.microsoft.com/office/powerpoint/2010/main" val="47998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04741186"/>
              </p:ext>
            </p:extLst>
          </p:nvPr>
        </p:nvGraphicFramePr>
        <p:xfrm>
          <a:off x="257174" y="463654"/>
          <a:ext cx="11439525" cy="5727594"/>
        </p:xfrm>
        <a:graphic>
          <a:graphicData uri="http://schemas.openxmlformats.org/drawingml/2006/table">
            <a:tbl>
              <a:tblPr/>
              <a:tblGrid>
                <a:gridCol w="866631">
                  <a:extLst>
                    <a:ext uri="{9D8B030D-6E8A-4147-A177-3AD203B41FA5}">
                      <a16:colId xmlns:a16="http://schemas.microsoft.com/office/drawing/2014/main" val="514356814"/>
                    </a:ext>
                  </a:extLst>
                </a:gridCol>
                <a:gridCol w="831965">
                  <a:extLst>
                    <a:ext uri="{9D8B030D-6E8A-4147-A177-3AD203B41FA5}">
                      <a16:colId xmlns:a16="http://schemas.microsoft.com/office/drawing/2014/main" val="600367669"/>
                    </a:ext>
                  </a:extLst>
                </a:gridCol>
                <a:gridCol w="9740929">
                  <a:extLst>
                    <a:ext uri="{9D8B030D-6E8A-4147-A177-3AD203B41FA5}">
                      <a16:colId xmlns:a16="http://schemas.microsoft.com/office/drawing/2014/main" val="2222525505"/>
                    </a:ext>
                  </a:extLst>
                </a:gridCol>
              </a:tblGrid>
              <a:tr h="379373">
                <a:tc>
                  <a:txBody>
                    <a:bodyPr/>
                    <a:lstStyle/>
                    <a:p>
                      <a:r>
                        <a:rPr lang="en-US" sz="1200" b="1" dirty="0">
                          <a:solidFill>
                            <a:sysClr val="windowText" lastClr="000000"/>
                          </a:solidFill>
                        </a:rPr>
                        <a:t>Offset from start</a:t>
                      </a:r>
                    </a:p>
                  </a:txBody>
                  <a:tcPr marL="4792" marR="4792" marT="4792" marB="4792" anchor="ctr">
                    <a:lnL>
                      <a:noFill/>
                    </a:lnL>
                    <a:lnR>
                      <a:noFill/>
                    </a:lnR>
                    <a:lnT>
                      <a:noFill/>
                    </a:lnT>
                    <a:lnB>
                      <a:noFill/>
                    </a:lnB>
                    <a:solidFill>
                      <a:schemeClr val="accent4">
                        <a:lumMod val="20000"/>
                        <a:lumOff val="80000"/>
                      </a:schemeClr>
                    </a:solidFill>
                  </a:tcPr>
                </a:tc>
                <a:tc>
                  <a:txBody>
                    <a:bodyPr/>
                    <a:lstStyle/>
                    <a:p>
                      <a:r>
                        <a:rPr lang="en-US" sz="1400" b="1" dirty="0">
                          <a:solidFill>
                            <a:sysClr val="windowText" lastClr="000000"/>
                          </a:solidFill>
                        </a:rPr>
                        <a:t>Length</a:t>
                      </a:r>
                    </a:p>
                  </a:txBody>
                  <a:tcPr marL="4792" marR="4792" marT="4792" marB="4792" anchor="ctr">
                    <a:lnL>
                      <a:noFill/>
                    </a:lnL>
                    <a:lnR>
                      <a:noFill/>
                    </a:lnR>
                    <a:lnT>
                      <a:noFill/>
                    </a:lnT>
                    <a:lnB>
                      <a:noFill/>
                    </a:lnB>
                    <a:solidFill>
                      <a:schemeClr val="accent4">
                        <a:lumMod val="20000"/>
                        <a:lumOff val="80000"/>
                      </a:schemeClr>
                    </a:solidFill>
                  </a:tcPr>
                </a:tc>
                <a:tc>
                  <a:txBody>
                    <a:bodyPr/>
                    <a:lstStyle/>
                    <a:p>
                      <a:r>
                        <a:rPr lang="en-US" sz="1400" b="1" dirty="0">
                          <a:solidFill>
                            <a:sysClr val="windowText" lastClr="000000"/>
                          </a:solidFill>
                        </a:rPr>
                        <a:t>Description</a:t>
                      </a:r>
                    </a:p>
                  </a:txBody>
                  <a:tcPr marL="4792" marR="4792" marT="4792" marB="4792" anchor="ctr">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3051321860"/>
                  </a:ext>
                </a:extLst>
              </a:tr>
              <a:tr h="225337">
                <a:tc>
                  <a:txBody>
                    <a:bodyPr/>
                    <a:lstStyle/>
                    <a:p>
                      <a:r>
                        <a:rPr lang="en-US" sz="1400"/>
                        <a:t>0x00</a:t>
                      </a:r>
                    </a:p>
                  </a:txBody>
                  <a:tcPr marL="4792" marR="4792" marT="4792" marB="4792" anchor="ctr">
                    <a:lnL>
                      <a:noFill/>
                    </a:lnL>
                    <a:lnR>
                      <a:noFill/>
                    </a:lnR>
                    <a:lnT>
                      <a:noFill/>
                    </a:lnT>
                    <a:lnB>
                      <a:noFill/>
                    </a:lnB>
                  </a:tcPr>
                </a:tc>
                <a:tc>
                  <a:txBody>
                    <a:bodyPr/>
                    <a:lstStyle/>
                    <a:p>
                      <a:r>
                        <a:rPr lang="en-US" sz="1400" dirty="0"/>
                        <a:t>3 bytes</a:t>
                      </a:r>
                    </a:p>
                  </a:txBody>
                  <a:tcPr marL="4792" marR="4792" marT="4792" marB="4792" anchor="ctr">
                    <a:lnL>
                      <a:noFill/>
                    </a:lnL>
                    <a:lnR>
                      <a:noFill/>
                    </a:lnR>
                    <a:lnT>
                      <a:noFill/>
                    </a:lnT>
                    <a:lnB>
                      <a:noFill/>
                    </a:lnB>
                  </a:tcPr>
                </a:tc>
                <a:tc>
                  <a:txBody>
                    <a:bodyPr/>
                    <a:lstStyle/>
                    <a:p>
                      <a:r>
                        <a:rPr lang="en-US" sz="1000"/>
                        <a:t>Part of the bootstrap program.</a:t>
                      </a:r>
                    </a:p>
                  </a:txBody>
                  <a:tcPr marL="4792" marR="4792" marT="4792" marB="4792" anchor="ctr">
                    <a:lnL>
                      <a:noFill/>
                    </a:lnL>
                    <a:lnR>
                      <a:noFill/>
                    </a:lnR>
                    <a:lnT>
                      <a:noFill/>
                    </a:lnT>
                    <a:lnB>
                      <a:noFill/>
                    </a:lnB>
                  </a:tcPr>
                </a:tc>
                <a:extLst>
                  <a:ext uri="{0D108BD9-81ED-4DB2-BD59-A6C34878D82A}">
                    <a16:rowId xmlns:a16="http://schemas.microsoft.com/office/drawing/2014/main" val="716754526"/>
                  </a:ext>
                </a:extLst>
              </a:tr>
              <a:tr h="225337">
                <a:tc>
                  <a:txBody>
                    <a:bodyPr/>
                    <a:lstStyle/>
                    <a:p>
                      <a:r>
                        <a:rPr lang="en-US" sz="1400" b="0">
                          <a:solidFill>
                            <a:schemeClr val="tx1"/>
                          </a:solidFill>
                        </a:rPr>
                        <a:t>0x03</a:t>
                      </a:r>
                    </a:p>
                  </a:txBody>
                  <a:tcPr marL="4792" marR="4792" marT="4792" marB="4792" anchor="ctr">
                    <a:lnL>
                      <a:noFill/>
                    </a:lnL>
                    <a:lnR>
                      <a:noFill/>
                    </a:lnR>
                    <a:lnT>
                      <a:noFill/>
                    </a:lnT>
                    <a:lnB>
                      <a:noFill/>
                    </a:lnB>
                  </a:tcPr>
                </a:tc>
                <a:tc>
                  <a:txBody>
                    <a:bodyPr/>
                    <a:lstStyle/>
                    <a:p>
                      <a:r>
                        <a:rPr lang="en-US" sz="1400" b="0">
                          <a:solidFill>
                            <a:schemeClr val="tx1"/>
                          </a:solidFill>
                        </a:rPr>
                        <a:t>8 bytes</a:t>
                      </a:r>
                    </a:p>
                  </a:txBody>
                  <a:tcPr marL="4792" marR="4792" marT="4792" marB="4792" anchor="ctr">
                    <a:lnL>
                      <a:noFill/>
                    </a:lnL>
                    <a:lnR>
                      <a:noFill/>
                    </a:lnR>
                    <a:lnT>
                      <a:noFill/>
                    </a:lnT>
                    <a:lnB>
                      <a:noFill/>
                    </a:lnB>
                  </a:tcPr>
                </a:tc>
                <a:tc>
                  <a:txBody>
                    <a:bodyPr/>
                    <a:lstStyle/>
                    <a:p>
                      <a:r>
                        <a:rPr lang="en-US" sz="1000" b="0" dirty="0">
                          <a:solidFill>
                            <a:schemeClr val="tx1"/>
                          </a:solidFill>
                        </a:rPr>
                        <a:t>Optional manufacturer description. </a:t>
                      </a:r>
                    </a:p>
                  </a:txBody>
                  <a:tcPr marL="4792" marR="4792" marT="4792" marB="4792" anchor="ctr">
                    <a:lnL>
                      <a:noFill/>
                    </a:lnL>
                    <a:lnR>
                      <a:noFill/>
                    </a:lnR>
                    <a:lnT>
                      <a:noFill/>
                    </a:lnT>
                    <a:lnB>
                      <a:noFill/>
                    </a:lnB>
                  </a:tcPr>
                </a:tc>
                <a:extLst>
                  <a:ext uri="{0D108BD9-81ED-4DB2-BD59-A6C34878D82A}">
                    <a16:rowId xmlns:a16="http://schemas.microsoft.com/office/drawing/2014/main" val="1520348675"/>
                  </a:ext>
                </a:extLst>
              </a:tr>
              <a:tr h="225337">
                <a:tc>
                  <a:txBody>
                    <a:bodyPr/>
                    <a:lstStyle/>
                    <a:p>
                      <a:r>
                        <a:rPr lang="en-US" sz="1400" b="1">
                          <a:solidFill>
                            <a:srgbClr val="FF0000"/>
                          </a:solidFill>
                        </a:rPr>
                        <a:t>0x0b</a:t>
                      </a:r>
                    </a:p>
                  </a:txBody>
                  <a:tcPr marL="4792" marR="4792" marT="4792" marB="4792" anchor="ctr">
                    <a:lnL>
                      <a:noFill/>
                    </a:lnL>
                    <a:lnR>
                      <a:noFill/>
                    </a:lnR>
                    <a:lnT>
                      <a:noFill/>
                    </a:lnT>
                    <a:lnB>
                      <a:noFill/>
                    </a:lnB>
                  </a:tcPr>
                </a:tc>
                <a:tc>
                  <a:txBody>
                    <a:bodyPr/>
                    <a:lstStyle/>
                    <a:p>
                      <a:r>
                        <a:rPr lang="en-US" sz="1400" b="1">
                          <a:solidFill>
                            <a:srgbClr val="FF0000"/>
                          </a:solidFill>
                        </a:rPr>
                        <a:t>2 bytes</a:t>
                      </a:r>
                    </a:p>
                  </a:txBody>
                  <a:tcPr marL="4792" marR="4792" marT="4792" marB="4792" anchor="ctr">
                    <a:lnL>
                      <a:noFill/>
                    </a:lnL>
                    <a:lnR>
                      <a:noFill/>
                    </a:lnR>
                    <a:lnT>
                      <a:noFill/>
                    </a:lnT>
                    <a:lnB>
                      <a:noFill/>
                    </a:lnB>
                  </a:tcPr>
                </a:tc>
                <a:tc>
                  <a:txBody>
                    <a:bodyPr/>
                    <a:lstStyle/>
                    <a:p>
                      <a:r>
                        <a:rPr lang="en-US" sz="1400" b="1" dirty="0">
                          <a:solidFill>
                            <a:srgbClr val="FF0000"/>
                          </a:solidFill>
                        </a:rPr>
                        <a:t>Number of bytes per block (almost always 512).</a:t>
                      </a:r>
                    </a:p>
                  </a:txBody>
                  <a:tcPr marL="4792" marR="4792" marT="4792" marB="4792" anchor="ctr">
                    <a:lnL>
                      <a:noFill/>
                    </a:lnL>
                    <a:lnR>
                      <a:noFill/>
                    </a:lnR>
                    <a:lnT>
                      <a:noFill/>
                    </a:lnT>
                    <a:lnB>
                      <a:noFill/>
                    </a:lnB>
                  </a:tcPr>
                </a:tc>
                <a:extLst>
                  <a:ext uri="{0D108BD9-81ED-4DB2-BD59-A6C34878D82A}">
                    <a16:rowId xmlns:a16="http://schemas.microsoft.com/office/drawing/2014/main" val="783157710"/>
                  </a:ext>
                </a:extLst>
              </a:tr>
              <a:tr h="225337">
                <a:tc>
                  <a:txBody>
                    <a:bodyPr/>
                    <a:lstStyle/>
                    <a:p>
                      <a:r>
                        <a:rPr lang="en-US" sz="1400" b="1">
                          <a:solidFill>
                            <a:srgbClr val="FF0000"/>
                          </a:solidFill>
                        </a:rPr>
                        <a:t>0x0d</a:t>
                      </a:r>
                    </a:p>
                  </a:txBody>
                  <a:tcPr marL="4792" marR="4792" marT="4792" marB="4792" anchor="ctr">
                    <a:lnL>
                      <a:noFill/>
                    </a:lnL>
                    <a:lnR>
                      <a:noFill/>
                    </a:lnR>
                    <a:lnT>
                      <a:noFill/>
                    </a:lnT>
                    <a:lnB>
                      <a:noFill/>
                    </a:lnB>
                  </a:tcPr>
                </a:tc>
                <a:tc>
                  <a:txBody>
                    <a:bodyPr/>
                    <a:lstStyle/>
                    <a:p>
                      <a:r>
                        <a:rPr lang="en-US" sz="1400" b="1" dirty="0">
                          <a:solidFill>
                            <a:srgbClr val="FF0000"/>
                          </a:solidFill>
                        </a:rPr>
                        <a:t>1 byte</a:t>
                      </a:r>
                    </a:p>
                  </a:txBody>
                  <a:tcPr marL="4792" marR="4792" marT="4792" marB="4792" anchor="ctr">
                    <a:lnL>
                      <a:noFill/>
                    </a:lnL>
                    <a:lnR>
                      <a:noFill/>
                    </a:lnR>
                    <a:lnT>
                      <a:noFill/>
                    </a:lnT>
                    <a:lnB>
                      <a:noFill/>
                    </a:lnB>
                  </a:tcPr>
                </a:tc>
                <a:tc>
                  <a:txBody>
                    <a:bodyPr/>
                    <a:lstStyle/>
                    <a:p>
                      <a:r>
                        <a:rPr lang="en-US" sz="1400" b="1" dirty="0">
                          <a:solidFill>
                            <a:srgbClr val="FF0000"/>
                          </a:solidFill>
                        </a:rPr>
                        <a:t>Number of blocks per allocation unit.</a:t>
                      </a:r>
                    </a:p>
                  </a:txBody>
                  <a:tcPr marL="4792" marR="4792" marT="4792" marB="4792" anchor="ctr">
                    <a:lnL>
                      <a:noFill/>
                    </a:lnL>
                    <a:lnR>
                      <a:noFill/>
                    </a:lnR>
                    <a:lnT>
                      <a:noFill/>
                    </a:lnT>
                    <a:lnB>
                      <a:noFill/>
                    </a:lnB>
                  </a:tcPr>
                </a:tc>
                <a:extLst>
                  <a:ext uri="{0D108BD9-81ED-4DB2-BD59-A6C34878D82A}">
                    <a16:rowId xmlns:a16="http://schemas.microsoft.com/office/drawing/2014/main" val="665794405"/>
                  </a:ext>
                </a:extLst>
              </a:tr>
              <a:tr h="317759">
                <a:tc>
                  <a:txBody>
                    <a:bodyPr/>
                    <a:lstStyle/>
                    <a:p>
                      <a:r>
                        <a:rPr lang="en-US" sz="1400"/>
                        <a:t>0x0e</a:t>
                      </a:r>
                    </a:p>
                  </a:txBody>
                  <a:tcPr marL="4792" marR="4792" marT="4792" marB="4792" anchor="ctr">
                    <a:lnL>
                      <a:noFill/>
                    </a:lnL>
                    <a:lnR>
                      <a:noFill/>
                    </a:lnR>
                    <a:lnT>
                      <a:noFill/>
                    </a:lnT>
                    <a:lnB>
                      <a:noFill/>
                    </a:lnB>
                  </a:tcPr>
                </a:tc>
                <a:tc>
                  <a:txBody>
                    <a:bodyPr/>
                    <a:lstStyle/>
                    <a:p>
                      <a:r>
                        <a:rPr lang="en-US" sz="1400"/>
                        <a:t>2 bytes</a:t>
                      </a:r>
                    </a:p>
                  </a:txBody>
                  <a:tcPr marL="4792" marR="4792" marT="4792" marB="4792" anchor="ctr">
                    <a:lnL>
                      <a:noFill/>
                    </a:lnL>
                    <a:lnR>
                      <a:noFill/>
                    </a:lnR>
                    <a:lnT>
                      <a:noFill/>
                    </a:lnT>
                    <a:lnB>
                      <a:noFill/>
                    </a:lnB>
                  </a:tcPr>
                </a:tc>
                <a:tc>
                  <a:txBody>
                    <a:bodyPr/>
                    <a:lstStyle/>
                    <a:p>
                      <a:r>
                        <a:rPr lang="en-US" sz="1000" dirty="0"/>
                        <a:t>Number of reserved blocks. This is the number of blocks on the disk that are not actually part of the file system; in most cases this is exactly 1, being the allowance for the boot block.</a:t>
                      </a:r>
                    </a:p>
                  </a:txBody>
                  <a:tcPr marL="4792" marR="4792" marT="4792" marB="4792" anchor="ctr">
                    <a:lnL>
                      <a:noFill/>
                    </a:lnL>
                    <a:lnR>
                      <a:noFill/>
                    </a:lnR>
                    <a:lnT>
                      <a:noFill/>
                    </a:lnT>
                    <a:lnB>
                      <a:noFill/>
                    </a:lnB>
                  </a:tcPr>
                </a:tc>
                <a:extLst>
                  <a:ext uri="{0D108BD9-81ED-4DB2-BD59-A6C34878D82A}">
                    <a16:rowId xmlns:a16="http://schemas.microsoft.com/office/drawing/2014/main" val="1584097525"/>
                  </a:ext>
                </a:extLst>
              </a:tr>
              <a:tr h="225337">
                <a:tc>
                  <a:txBody>
                    <a:bodyPr/>
                    <a:lstStyle/>
                    <a:p>
                      <a:r>
                        <a:rPr lang="en-US" sz="1400" b="1">
                          <a:solidFill>
                            <a:srgbClr val="FF0000"/>
                          </a:solidFill>
                        </a:rPr>
                        <a:t>0x10</a:t>
                      </a:r>
                    </a:p>
                  </a:txBody>
                  <a:tcPr marL="4792" marR="4792" marT="4792" marB="4792" anchor="ctr">
                    <a:lnL>
                      <a:noFill/>
                    </a:lnL>
                    <a:lnR>
                      <a:noFill/>
                    </a:lnR>
                    <a:lnT>
                      <a:noFill/>
                    </a:lnT>
                    <a:lnB>
                      <a:noFill/>
                    </a:lnB>
                  </a:tcPr>
                </a:tc>
                <a:tc>
                  <a:txBody>
                    <a:bodyPr/>
                    <a:lstStyle/>
                    <a:p>
                      <a:r>
                        <a:rPr lang="en-US" sz="1400" b="1">
                          <a:solidFill>
                            <a:srgbClr val="FF0000"/>
                          </a:solidFill>
                        </a:rPr>
                        <a:t>1 byte</a:t>
                      </a:r>
                    </a:p>
                  </a:txBody>
                  <a:tcPr marL="4792" marR="4792" marT="4792" marB="4792" anchor="ctr">
                    <a:lnL>
                      <a:noFill/>
                    </a:lnL>
                    <a:lnR>
                      <a:noFill/>
                    </a:lnR>
                    <a:lnT>
                      <a:noFill/>
                    </a:lnT>
                    <a:lnB>
                      <a:noFill/>
                    </a:lnB>
                  </a:tcPr>
                </a:tc>
                <a:tc>
                  <a:txBody>
                    <a:bodyPr/>
                    <a:lstStyle/>
                    <a:p>
                      <a:r>
                        <a:rPr lang="en-US" sz="1400" b="1">
                          <a:solidFill>
                            <a:srgbClr val="FF0000"/>
                          </a:solidFill>
                        </a:rPr>
                        <a:t>Number of </a:t>
                      </a:r>
                      <a:r>
                        <a:rPr lang="en-US" sz="1400" b="1">
                          <a:solidFill>
                            <a:srgbClr val="FF0000"/>
                          </a:solidFill>
                          <a:hlinkClick r:id="rId2"/>
                        </a:rPr>
                        <a:t>File Allocation Tables.</a:t>
                      </a:r>
                      <a:endParaRPr lang="en-US" sz="1400" b="1">
                        <a:solidFill>
                          <a:srgbClr val="FF0000"/>
                        </a:solidFill>
                      </a:endParaRPr>
                    </a:p>
                  </a:txBody>
                  <a:tcPr marL="4792" marR="4792" marT="4792" marB="4792" anchor="ctr">
                    <a:lnL>
                      <a:noFill/>
                    </a:lnL>
                    <a:lnR>
                      <a:noFill/>
                    </a:lnR>
                    <a:lnT>
                      <a:noFill/>
                    </a:lnT>
                    <a:lnB>
                      <a:noFill/>
                    </a:lnB>
                  </a:tcPr>
                </a:tc>
                <a:extLst>
                  <a:ext uri="{0D108BD9-81ED-4DB2-BD59-A6C34878D82A}">
                    <a16:rowId xmlns:a16="http://schemas.microsoft.com/office/drawing/2014/main" val="144675652"/>
                  </a:ext>
                </a:extLst>
              </a:tr>
              <a:tr h="225337">
                <a:tc>
                  <a:txBody>
                    <a:bodyPr/>
                    <a:lstStyle/>
                    <a:p>
                      <a:r>
                        <a:rPr lang="en-US" sz="1400" b="1">
                          <a:solidFill>
                            <a:srgbClr val="FF0000"/>
                          </a:solidFill>
                        </a:rPr>
                        <a:t>0x11</a:t>
                      </a:r>
                    </a:p>
                  </a:txBody>
                  <a:tcPr marL="4792" marR="4792" marT="4792" marB="4792" anchor="ctr">
                    <a:lnL>
                      <a:noFill/>
                    </a:lnL>
                    <a:lnR>
                      <a:noFill/>
                    </a:lnR>
                    <a:lnT>
                      <a:noFill/>
                    </a:lnT>
                    <a:lnB>
                      <a:noFill/>
                    </a:lnB>
                  </a:tcPr>
                </a:tc>
                <a:tc>
                  <a:txBody>
                    <a:bodyPr/>
                    <a:lstStyle/>
                    <a:p>
                      <a:r>
                        <a:rPr lang="en-US" sz="1400" b="1">
                          <a:solidFill>
                            <a:srgbClr val="FF0000"/>
                          </a:solidFill>
                        </a:rPr>
                        <a:t>2 bytes</a:t>
                      </a:r>
                    </a:p>
                  </a:txBody>
                  <a:tcPr marL="4792" marR="4792" marT="4792" marB="4792" anchor="ctr">
                    <a:lnL>
                      <a:noFill/>
                    </a:lnL>
                    <a:lnR>
                      <a:noFill/>
                    </a:lnR>
                    <a:lnT>
                      <a:noFill/>
                    </a:lnT>
                    <a:lnB>
                      <a:noFill/>
                    </a:lnB>
                  </a:tcPr>
                </a:tc>
                <a:tc>
                  <a:txBody>
                    <a:bodyPr/>
                    <a:lstStyle/>
                    <a:p>
                      <a:r>
                        <a:rPr lang="en-US" sz="1400" b="1" dirty="0">
                          <a:solidFill>
                            <a:srgbClr val="FF0000"/>
                          </a:solidFill>
                        </a:rPr>
                        <a:t>Number of </a:t>
                      </a:r>
                      <a:r>
                        <a:rPr lang="en-US" sz="1400" b="1" dirty="0">
                          <a:solidFill>
                            <a:srgbClr val="FF0000"/>
                          </a:solidFill>
                          <a:hlinkClick r:id="rId3"/>
                        </a:rPr>
                        <a:t>root directory</a:t>
                      </a:r>
                      <a:r>
                        <a:rPr lang="en-US" sz="1400" b="1" dirty="0">
                          <a:solidFill>
                            <a:srgbClr val="FF0000"/>
                          </a:solidFill>
                        </a:rPr>
                        <a:t> entries (including unused ones).</a:t>
                      </a:r>
                    </a:p>
                  </a:txBody>
                  <a:tcPr marL="4792" marR="4792" marT="4792" marB="4792" anchor="ctr">
                    <a:lnL>
                      <a:noFill/>
                    </a:lnL>
                    <a:lnR>
                      <a:noFill/>
                    </a:lnR>
                    <a:lnT>
                      <a:noFill/>
                    </a:lnT>
                    <a:lnB>
                      <a:noFill/>
                    </a:lnB>
                  </a:tcPr>
                </a:tc>
                <a:extLst>
                  <a:ext uri="{0D108BD9-81ED-4DB2-BD59-A6C34878D82A}">
                    <a16:rowId xmlns:a16="http://schemas.microsoft.com/office/drawing/2014/main" val="1634784505"/>
                  </a:ext>
                </a:extLst>
              </a:tr>
              <a:tr h="440987">
                <a:tc>
                  <a:txBody>
                    <a:bodyPr/>
                    <a:lstStyle/>
                    <a:p>
                      <a:r>
                        <a:rPr lang="en-US" sz="1400" b="1">
                          <a:solidFill>
                            <a:srgbClr val="FF0000"/>
                          </a:solidFill>
                        </a:rPr>
                        <a:t>0x13</a:t>
                      </a:r>
                    </a:p>
                  </a:txBody>
                  <a:tcPr marL="4792" marR="4792" marT="4792" marB="4792" anchor="ctr">
                    <a:lnL>
                      <a:noFill/>
                    </a:lnL>
                    <a:lnR>
                      <a:noFill/>
                    </a:lnR>
                    <a:lnT>
                      <a:noFill/>
                    </a:lnT>
                    <a:lnB>
                      <a:noFill/>
                    </a:lnB>
                  </a:tcPr>
                </a:tc>
                <a:tc>
                  <a:txBody>
                    <a:bodyPr/>
                    <a:lstStyle/>
                    <a:p>
                      <a:r>
                        <a:rPr lang="en-US" sz="1400" b="1">
                          <a:solidFill>
                            <a:srgbClr val="FF0000"/>
                          </a:solidFill>
                        </a:rPr>
                        <a:t>2 bytes</a:t>
                      </a:r>
                    </a:p>
                  </a:txBody>
                  <a:tcPr marL="4792" marR="4792" marT="4792" marB="4792" anchor="ctr">
                    <a:lnL>
                      <a:noFill/>
                    </a:lnL>
                    <a:lnR>
                      <a:noFill/>
                    </a:lnR>
                    <a:lnT>
                      <a:noFill/>
                    </a:lnT>
                    <a:lnB>
                      <a:noFill/>
                    </a:lnB>
                  </a:tcPr>
                </a:tc>
                <a:tc>
                  <a:txBody>
                    <a:bodyPr/>
                    <a:lstStyle/>
                    <a:p>
                      <a:r>
                        <a:rPr lang="en-US" sz="1400" b="1" dirty="0">
                          <a:solidFill>
                            <a:srgbClr val="FF0000"/>
                          </a:solidFill>
                        </a:rPr>
                        <a:t>Total number of blocks in the entire disk. If the disk size is larger than 65535 blocks (and thus will not fit in these two bytes), this value is set to zero, and the true size is stored at </a:t>
                      </a:r>
                      <a:r>
                        <a:rPr lang="en-US" sz="1400" b="1" dirty="0">
                          <a:solidFill>
                            <a:srgbClr val="FF0000"/>
                          </a:solidFill>
                          <a:hlinkClick r:id="rId4"/>
                        </a:rPr>
                        <a:t>offset 0x20</a:t>
                      </a:r>
                      <a:r>
                        <a:rPr lang="en-US" sz="1400" b="1" dirty="0">
                          <a:solidFill>
                            <a:srgbClr val="FF0000"/>
                          </a:solidFill>
                        </a:rPr>
                        <a:t>.</a:t>
                      </a:r>
                    </a:p>
                  </a:txBody>
                  <a:tcPr marL="4792" marR="4792" marT="4792" marB="4792" anchor="ctr">
                    <a:lnL>
                      <a:noFill/>
                    </a:lnL>
                    <a:lnR>
                      <a:noFill/>
                    </a:lnR>
                    <a:lnT>
                      <a:noFill/>
                    </a:lnT>
                    <a:lnB>
                      <a:noFill/>
                    </a:lnB>
                  </a:tcPr>
                </a:tc>
                <a:extLst>
                  <a:ext uri="{0D108BD9-81ED-4DB2-BD59-A6C34878D82A}">
                    <a16:rowId xmlns:a16="http://schemas.microsoft.com/office/drawing/2014/main" val="3565279895"/>
                  </a:ext>
                </a:extLst>
              </a:tr>
              <a:tr h="225337">
                <a:tc>
                  <a:txBody>
                    <a:bodyPr/>
                    <a:lstStyle/>
                    <a:p>
                      <a:r>
                        <a:rPr lang="en-US" sz="1400"/>
                        <a:t>0x15</a:t>
                      </a:r>
                    </a:p>
                  </a:txBody>
                  <a:tcPr marL="4792" marR="4792" marT="4792" marB="4792" anchor="ctr">
                    <a:lnL>
                      <a:noFill/>
                    </a:lnL>
                    <a:lnR>
                      <a:noFill/>
                    </a:lnR>
                    <a:lnT>
                      <a:noFill/>
                    </a:lnT>
                    <a:lnB>
                      <a:noFill/>
                    </a:lnB>
                  </a:tcPr>
                </a:tc>
                <a:tc>
                  <a:txBody>
                    <a:bodyPr/>
                    <a:lstStyle/>
                    <a:p>
                      <a:r>
                        <a:rPr lang="en-US" sz="1400"/>
                        <a:t>1 byte</a:t>
                      </a:r>
                    </a:p>
                  </a:txBody>
                  <a:tcPr marL="4792" marR="4792" marT="4792" marB="4792" anchor="ctr">
                    <a:lnL>
                      <a:noFill/>
                    </a:lnL>
                    <a:lnR>
                      <a:noFill/>
                    </a:lnR>
                    <a:lnT>
                      <a:noFill/>
                    </a:lnT>
                    <a:lnB>
                      <a:noFill/>
                    </a:lnB>
                  </a:tcPr>
                </a:tc>
                <a:tc>
                  <a:txBody>
                    <a:bodyPr/>
                    <a:lstStyle/>
                    <a:p>
                      <a:r>
                        <a:rPr lang="en-US" sz="1000" dirty="0">
                          <a:hlinkClick r:id="rId5"/>
                        </a:rPr>
                        <a:t>Media Descriptor</a:t>
                      </a:r>
                      <a:r>
                        <a:rPr lang="en-US" sz="1000" dirty="0"/>
                        <a:t>. This is rarely used, but still exists. .</a:t>
                      </a:r>
                    </a:p>
                  </a:txBody>
                  <a:tcPr marL="4792" marR="4792" marT="4792" marB="4792" anchor="ctr">
                    <a:lnL>
                      <a:noFill/>
                    </a:lnL>
                    <a:lnR>
                      <a:noFill/>
                    </a:lnR>
                    <a:lnT>
                      <a:noFill/>
                    </a:lnT>
                    <a:lnB>
                      <a:noFill/>
                    </a:lnB>
                  </a:tcPr>
                </a:tc>
                <a:extLst>
                  <a:ext uri="{0D108BD9-81ED-4DB2-BD59-A6C34878D82A}">
                    <a16:rowId xmlns:a16="http://schemas.microsoft.com/office/drawing/2014/main" val="2638780881"/>
                  </a:ext>
                </a:extLst>
              </a:tr>
              <a:tr h="225337">
                <a:tc>
                  <a:txBody>
                    <a:bodyPr/>
                    <a:lstStyle/>
                    <a:p>
                      <a:r>
                        <a:rPr lang="en-US" sz="1400" b="1">
                          <a:solidFill>
                            <a:srgbClr val="FF0000"/>
                          </a:solidFill>
                        </a:rPr>
                        <a:t>0x16</a:t>
                      </a:r>
                    </a:p>
                  </a:txBody>
                  <a:tcPr marL="4792" marR="4792" marT="4792" marB="4792" anchor="ctr">
                    <a:lnL>
                      <a:noFill/>
                    </a:lnL>
                    <a:lnR>
                      <a:noFill/>
                    </a:lnR>
                    <a:lnT>
                      <a:noFill/>
                    </a:lnT>
                    <a:lnB>
                      <a:noFill/>
                    </a:lnB>
                  </a:tcPr>
                </a:tc>
                <a:tc>
                  <a:txBody>
                    <a:bodyPr/>
                    <a:lstStyle/>
                    <a:p>
                      <a:r>
                        <a:rPr lang="en-US" sz="1400" b="1">
                          <a:solidFill>
                            <a:srgbClr val="FF0000"/>
                          </a:solidFill>
                        </a:rPr>
                        <a:t>2 bytes</a:t>
                      </a:r>
                    </a:p>
                  </a:txBody>
                  <a:tcPr marL="4792" marR="4792" marT="4792" marB="4792" anchor="ctr">
                    <a:lnL>
                      <a:noFill/>
                    </a:lnL>
                    <a:lnR>
                      <a:noFill/>
                    </a:lnR>
                    <a:lnT>
                      <a:noFill/>
                    </a:lnT>
                    <a:lnB>
                      <a:noFill/>
                    </a:lnB>
                  </a:tcPr>
                </a:tc>
                <a:tc>
                  <a:txBody>
                    <a:bodyPr/>
                    <a:lstStyle/>
                    <a:p>
                      <a:r>
                        <a:rPr lang="en-US" sz="1400" b="1" dirty="0">
                          <a:solidFill>
                            <a:srgbClr val="FF0000"/>
                          </a:solidFill>
                        </a:rPr>
                        <a:t>The number of blocks occupied by one copy of the </a:t>
                      </a:r>
                      <a:r>
                        <a:rPr lang="en-US" sz="1400" b="1" dirty="0">
                          <a:solidFill>
                            <a:srgbClr val="FF0000"/>
                          </a:solidFill>
                          <a:hlinkClick r:id="rId2"/>
                        </a:rPr>
                        <a:t>File Allocation Table</a:t>
                      </a:r>
                      <a:r>
                        <a:rPr lang="en-US" sz="1400" b="1" dirty="0">
                          <a:solidFill>
                            <a:srgbClr val="FF0000"/>
                          </a:solidFill>
                        </a:rPr>
                        <a:t>.</a:t>
                      </a:r>
                    </a:p>
                  </a:txBody>
                  <a:tcPr marL="4792" marR="4792" marT="4792" marB="4792" anchor="ctr">
                    <a:lnL>
                      <a:noFill/>
                    </a:lnL>
                    <a:lnR>
                      <a:noFill/>
                    </a:lnR>
                    <a:lnT>
                      <a:noFill/>
                    </a:lnT>
                    <a:lnB>
                      <a:noFill/>
                    </a:lnB>
                  </a:tcPr>
                </a:tc>
                <a:extLst>
                  <a:ext uri="{0D108BD9-81ED-4DB2-BD59-A6C34878D82A}">
                    <a16:rowId xmlns:a16="http://schemas.microsoft.com/office/drawing/2014/main" val="404722868"/>
                  </a:ext>
                </a:extLst>
              </a:tr>
              <a:tr h="225337">
                <a:tc>
                  <a:txBody>
                    <a:bodyPr/>
                    <a:lstStyle/>
                    <a:p>
                      <a:r>
                        <a:rPr lang="en-US" sz="1400"/>
                        <a:t>0x18</a:t>
                      </a:r>
                    </a:p>
                  </a:txBody>
                  <a:tcPr marL="4792" marR="4792" marT="4792" marB="4792" anchor="ctr">
                    <a:lnL>
                      <a:noFill/>
                    </a:lnL>
                    <a:lnR>
                      <a:noFill/>
                    </a:lnR>
                    <a:lnT>
                      <a:noFill/>
                    </a:lnT>
                    <a:lnB>
                      <a:noFill/>
                    </a:lnB>
                  </a:tcPr>
                </a:tc>
                <a:tc>
                  <a:txBody>
                    <a:bodyPr/>
                    <a:lstStyle/>
                    <a:p>
                      <a:r>
                        <a:rPr lang="en-US" sz="1400"/>
                        <a:t>2 bytes</a:t>
                      </a:r>
                    </a:p>
                  </a:txBody>
                  <a:tcPr marL="4792" marR="4792" marT="4792" marB="4792" anchor="ctr">
                    <a:lnL>
                      <a:noFill/>
                    </a:lnL>
                    <a:lnR>
                      <a:noFill/>
                    </a:lnR>
                    <a:lnT>
                      <a:noFill/>
                    </a:lnT>
                    <a:lnB>
                      <a:noFill/>
                    </a:lnB>
                  </a:tcPr>
                </a:tc>
                <a:tc>
                  <a:txBody>
                    <a:bodyPr/>
                    <a:lstStyle/>
                    <a:p>
                      <a:r>
                        <a:rPr lang="en-US" sz="1000" dirty="0"/>
                        <a:t>The number of blocks per track. This information is present primarily for the use of the bootstrap program, and need not concern us further here.</a:t>
                      </a:r>
                    </a:p>
                  </a:txBody>
                  <a:tcPr marL="4792" marR="4792" marT="4792" marB="4792" anchor="ctr">
                    <a:lnL>
                      <a:noFill/>
                    </a:lnL>
                    <a:lnR>
                      <a:noFill/>
                    </a:lnR>
                    <a:lnT>
                      <a:noFill/>
                    </a:lnT>
                    <a:lnB>
                      <a:noFill/>
                    </a:lnB>
                  </a:tcPr>
                </a:tc>
                <a:extLst>
                  <a:ext uri="{0D108BD9-81ED-4DB2-BD59-A6C34878D82A}">
                    <a16:rowId xmlns:a16="http://schemas.microsoft.com/office/drawing/2014/main" val="1306683225"/>
                  </a:ext>
                </a:extLst>
              </a:tr>
              <a:tr h="225337">
                <a:tc>
                  <a:txBody>
                    <a:bodyPr/>
                    <a:lstStyle/>
                    <a:p>
                      <a:r>
                        <a:rPr lang="en-US" sz="1400"/>
                        <a:t>0x1a</a:t>
                      </a:r>
                    </a:p>
                  </a:txBody>
                  <a:tcPr marL="4792" marR="4792" marT="4792" marB="4792" anchor="ctr">
                    <a:lnL>
                      <a:noFill/>
                    </a:lnL>
                    <a:lnR>
                      <a:noFill/>
                    </a:lnR>
                    <a:lnT>
                      <a:noFill/>
                    </a:lnT>
                    <a:lnB>
                      <a:noFill/>
                    </a:lnB>
                  </a:tcPr>
                </a:tc>
                <a:tc>
                  <a:txBody>
                    <a:bodyPr/>
                    <a:lstStyle/>
                    <a:p>
                      <a:r>
                        <a:rPr lang="en-US" sz="1400"/>
                        <a:t>2 bytes</a:t>
                      </a:r>
                    </a:p>
                  </a:txBody>
                  <a:tcPr marL="4792" marR="4792" marT="4792" marB="4792" anchor="ctr">
                    <a:lnL>
                      <a:noFill/>
                    </a:lnL>
                    <a:lnR>
                      <a:noFill/>
                    </a:lnR>
                    <a:lnT>
                      <a:noFill/>
                    </a:lnT>
                    <a:lnB>
                      <a:noFill/>
                    </a:lnB>
                  </a:tcPr>
                </a:tc>
                <a:tc>
                  <a:txBody>
                    <a:bodyPr/>
                    <a:lstStyle/>
                    <a:p>
                      <a:r>
                        <a:rPr lang="en-US" sz="1000"/>
                        <a:t>The number of heads (disk surfaces). This information is present primarily for the use of the bootstrap program, and need not concern us further here.</a:t>
                      </a:r>
                    </a:p>
                  </a:txBody>
                  <a:tcPr marL="4792" marR="4792" marT="4792" marB="4792" anchor="ctr">
                    <a:lnL>
                      <a:noFill/>
                    </a:lnL>
                    <a:lnR>
                      <a:noFill/>
                    </a:lnR>
                    <a:lnT>
                      <a:noFill/>
                    </a:lnT>
                    <a:lnB>
                      <a:noFill/>
                    </a:lnB>
                  </a:tcPr>
                </a:tc>
                <a:extLst>
                  <a:ext uri="{0D108BD9-81ED-4DB2-BD59-A6C34878D82A}">
                    <a16:rowId xmlns:a16="http://schemas.microsoft.com/office/drawing/2014/main" val="579646445"/>
                  </a:ext>
                </a:extLst>
              </a:tr>
              <a:tr h="225337">
                <a:tc>
                  <a:txBody>
                    <a:bodyPr/>
                    <a:lstStyle/>
                    <a:p>
                      <a:r>
                        <a:rPr lang="en-US" sz="1400"/>
                        <a:t>0x1c</a:t>
                      </a:r>
                    </a:p>
                  </a:txBody>
                  <a:tcPr marL="4792" marR="4792" marT="4792" marB="4792" anchor="ctr">
                    <a:lnL>
                      <a:noFill/>
                    </a:lnL>
                    <a:lnR>
                      <a:noFill/>
                    </a:lnR>
                    <a:lnT>
                      <a:noFill/>
                    </a:lnT>
                    <a:lnB>
                      <a:noFill/>
                    </a:lnB>
                  </a:tcPr>
                </a:tc>
                <a:tc>
                  <a:txBody>
                    <a:bodyPr/>
                    <a:lstStyle/>
                    <a:p>
                      <a:r>
                        <a:rPr lang="en-US" sz="1400"/>
                        <a:t>4 bytes</a:t>
                      </a:r>
                    </a:p>
                  </a:txBody>
                  <a:tcPr marL="4792" marR="4792" marT="4792" marB="4792" anchor="ctr">
                    <a:lnL>
                      <a:noFill/>
                    </a:lnL>
                    <a:lnR>
                      <a:noFill/>
                    </a:lnR>
                    <a:lnT>
                      <a:noFill/>
                    </a:lnT>
                    <a:lnB>
                      <a:noFill/>
                    </a:lnB>
                  </a:tcPr>
                </a:tc>
                <a:tc>
                  <a:txBody>
                    <a:bodyPr/>
                    <a:lstStyle/>
                    <a:p>
                      <a:r>
                        <a:rPr lang="en-US" sz="1000" dirty="0"/>
                        <a:t>The number of </a:t>
                      </a:r>
                      <a:r>
                        <a:rPr lang="en-US" sz="1000" i="1" dirty="0"/>
                        <a:t>hidden blocks</a:t>
                      </a:r>
                      <a:r>
                        <a:rPr lang="en-US" sz="1000" dirty="0"/>
                        <a:t>. The use of this is largely historical, and it is nearly always set to 0; thus it can be ignored.</a:t>
                      </a:r>
                    </a:p>
                  </a:txBody>
                  <a:tcPr marL="4792" marR="4792" marT="4792" marB="4792" anchor="ctr">
                    <a:lnL>
                      <a:noFill/>
                    </a:lnL>
                    <a:lnR>
                      <a:noFill/>
                    </a:lnR>
                    <a:lnT>
                      <a:noFill/>
                    </a:lnT>
                    <a:lnB>
                      <a:noFill/>
                    </a:lnB>
                  </a:tcPr>
                </a:tc>
                <a:extLst>
                  <a:ext uri="{0D108BD9-81ED-4DB2-BD59-A6C34878D82A}">
                    <a16:rowId xmlns:a16="http://schemas.microsoft.com/office/drawing/2014/main" val="1378427034"/>
                  </a:ext>
                </a:extLst>
              </a:tr>
              <a:tr h="225337">
                <a:tc>
                  <a:txBody>
                    <a:bodyPr/>
                    <a:lstStyle/>
                    <a:p>
                      <a:r>
                        <a:rPr lang="en-US" sz="1400" b="1">
                          <a:solidFill>
                            <a:srgbClr val="FF0000"/>
                          </a:solidFill>
                        </a:rPr>
                        <a:t>0x20</a:t>
                      </a:r>
                    </a:p>
                  </a:txBody>
                  <a:tcPr marL="4792" marR="4792" marT="4792" marB="4792" anchor="ctr">
                    <a:lnL>
                      <a:noFill/>
                    </a:lnL>
                    <a:lnR>
                      <a:noFill/>
                    </a:lnR>
                    <a:lnT>
                      <a:noFill/>
                    </a:lnT>
                    <a:lnB>
                      <a:noFill/>
                    </a:lnB>
                  </a:tcPr>
                </a:tc>
                <a:tc>
                  <a:txBody>
                    <a:bodyPr/>
                    <a:lstStyle/>
                    <a:p>
                      <a:r>
                        <a:rPr lang="en-US" sz="1400" b="1">
                          <a:solidFill>
                            <a:srgbClr val="FF0000"/>
                          </a:solidFill>
                        </a:rPr>
                        <a:t>4 bytes</a:t>
                      </a:r>
                    </a:p>
                  </a:txBody>
                  <a:tcPr marL="4792" marR="4792" marT="4792" marB="4792" anchor="ctr">
                    <a:lnL>
                      <a:noFill/>
                    </a:lnL>
                    <a:lnR>
                      <a:noFill/>
                    </a:lnR>
                    <a:lnT>
                      <a:noFill/>
                    </a:lnT>
                    <a:lnB>
                      <a:noFill/>
                    </a:lnB>
                  </a:tcPr>
                </a:tc>
                <a:tc>
                  <a:txBody>
                    <a:bodyPr/>
                    <a:lstStyle/>
                    <a:p>
                      <a:r>
                        <a:rPr lang="en-US" sz="1400" b="1" dirty="0">
                          <a:solidFill>
                            <a:srgbClr val="FF0000"/>
                          </a:solidFill>
                        </a:rPr>
                        <a:t>Total number of blocks in the entire disk (see also </a:t>
                      </a:r>
                      <a:r>
                        <a:rPr lang="en-US" sz="1400" b="1" dirty="0">
                          <a:solidFill>
                            <a:srgbClr val="FF0000"/>
                          </a:solidFill>
                          <a:hlinkClick r:id="rId6"/>
                        </a:rPr>
                        <a:t>offset 0x13</a:t>
                      </a:r>
                      <a:r>
                        <a:rPr lang="en-US" sz="1400" b="1" dirty="0">
                          <a:solidFill>
                            <a:srgbClr val="FF0000"/>
                          </a:solidFill>
                        </a:rPr>
                        <a:t>).</a:t>
                      </a:r>
                    </a:p>
                  </a:txBody>
                  <a:tcPr marL="4792" marR="4792" marT="4792" marB="4792" anchor="ctr">
                    <a:lnL>
                      <a:noFill/>
                    </a:lnL>
                    <a:lnR>
                      <a:noFill/>
                    </a:lnR>
                    <a:lnT>
                      <a:noFill/>
                    </a:lnT>
                    <a:lnB>
                      <a:noFill/>
                    </a:lnB>
                  </a:tcPr>
                </a:tc>
                <a:extLst>
                  <a:ext uri="{0D108BD9-81ED-4DB2-BD59-A6C34878D82A}">
                    <a16:rowId xmlns:a16="http://schemas.microsoft.com/office/drawing/2014/main" val="3609605612"/>
                  </a:ext>
                </a:extLst>
              </a:tr>
              <a:tr h="225337">
                <a:tc>
                  <a:txBody>
                    <a:bodyPr/>
                    <a:lstStyle/>
                    <a:p>
                      <a:r>
                        <a:rPr lang="en-US" sz="1400"/>
                        <a:t>0x24</a:t>
                      </a:r>
                    </a:p>
                  </a:txBody>
                  <a:tcPr marL="4792" marR="4792" marT="4792" marB="4792" anchor="ctr">
                    <a:lnL>
                      <a:noFill/>
                    </a:lnL>
                    <a:lnR>
                      <a:noFill/>
                    </a:lnR>
                    <a:lnT>
                      <a:noFill/>
                    </a:lnT>
                    <a:lnB>
                      <a:noFill/>
                    </a:lnB>
                  </a:tcPr>
                </a:tc>
                <a:tc>
                  <a:txBody>
                    <a:bodyPr/>
                    <a:lstStyle/>
                    <a:p>
                      <a:r>
                        <a:rPr lang="en-US" sz="1400"/>
                        <a:t>2 bytes</a:t>
                      </a:r>
                    </a:p>
                  </a:txBody>
                  <a:tcPr marL="4792" marR="4792" marT="4792" marB="4792" anchor="ctr">
                    <a:lnL>
                      <a:noFill/>
                    </a:lnL>
                    <a:lnR>
                      <a:noFill/>
                    </a:lnR>
                    <a:lnT>
                      <a:noFill/>
                    </a:lnT>
                    <a:lnB>
                      <a:noFill/>
                    </a:lnB>
                  </a:tcPr>
                </a:tc>
                <a:tc>
                  <a:txBody>
                    <a:bodyPr/>
                    <a:lstStyle/>
                    <a:p>
                      <a:r>
                        <a:rPr lang="en-US" sz="1000"/>
                        <a:t>Physical drive number. This information is present primarily for the use of the bootstrap program, and need not concern us further here.</a:t>
                      </a:r>
                    </a:p>
                  </a:txBody>
                  <a:tcPr marL="4792" marR="4792" marT="4792" marB="4792" anchor="ctr">
                    <a:lnL>
                      <a:noFill/>
                    </a:lnL>
                    <a:lnR>
                      <a:noFill/>
                    </a:lnR>
                    <a:lnT>
                      <a:noFill/>
                    </a:lnT>
                    <a:lnB>
                      <a:noFill/>
                    </a:lnB>
                  </a:tcPr>
                </a:tc>
                <a:extLst>
                  <a:ext uri="{0D108BD9-81ED-4DB2-BD59-A6C34878D82A}">
                    <a16:rowId xmlns:a16="http://schemas.microsoft.com/office/drawing/2014/main" val="3010636136"/>
                  </a:ext>
                </a:extLst>
              </a:tr>
              <a:tr h="225337">
                <a:tc>
                  <a:txBody>
                    <a:bodyPr/>
                    <a:lstStyle/>
                    <a:p>
                      <a:r>
                        <a:rPr lang="en-US" sz="1400"/>
                        <a:t>0x26</a:t>
                      </a:r>
                    </a:p>
                  </a:txBody>
                  <a:tcPr marL="4792" marR="4792" marT="4792" marB="4792" anchor="ctr">
                    <a:lnL>
                      <a:noFill/>
                    </a:lnL>
                    <a:lnR>
                      <a:noFill/>
                    </a:lnR>
                    <a:lnT>
                      <a:noFill/>
                    </a:lnT>
                    <a:lnB>
                      <a:noFill/>
                    </a:lnB>
                  </a:tcPr>
                </a:tc>
                <a:tc>
                  <a:txBody>
                    <a:bodyPr/>
                    <a:lstStyle/>
                    <a:p>
                      <a:r>
                        <a:rPr lang="en-US" sz="1400"/>
                        <a:t>1 byte</a:t>
                      </a:r>
                    </a:p>
                  </a:txBody>
                  <a:tcPr marL="4792" marR="4792" marT="4792" marB="4792" anchor="ctr">
                    <a:lnL>
                      <a:noFill/>
                    </a:lnL>
                    <a:lnR>
                      <a:noFill/>
                    </a:lnR>
                    <a:lnT>
                      <a:noFill/>
                    </a:lnT>
                    <a:lnB>
                      <a:noFill/>
                    </a:lnB>
                  </a:tcPr>
                </a:tc>
                <a:tc>
                  <a:txBody>
                    <a:bodyPr/>
                    <a:lstStyle/>
                    <a:p>
                      <a:r>
                        <a:rPr lang="en-US" sz="1000"/>
                        <a:t>Extended Boot Record Signature This information is present primarily for the use of the bootstrap program, and need not concern us further here.</a:t>
                      </a:r>
                    </a:p>
                  </a:txBody>
                  <a:tcPr marL="4792" marR="4792" marT="4792" marB="4792" anchor="ctr">
                    <a:lnL>
                      <a:noFill/>
                    </a:lnL>
                    <a:lnR>
                      <a:noFill/>
                    </a:lnR>
                    <a:lnT>
                      <a:noFill/>
                    </a:lnT>
                    <a:lnB>
                      <a:noFill/>
                    </a:lnB>
                  </a:tcPr>
                </a:tc>
                <a:extLst>
                  <a:ext uri="{0D108BD9-81ED-4DB2-BD59-A6C34878D82A}">
                    <a16:rowId xmlns:a16="http://schemas.microsoft.com/office/drawing/2014/main" val="2221434123"/>
                  </a:ext>
                </a:extLst>
              </a:tr>
              <a:tr h="225337">
                <a:tc>
                  <a:txBody>
                    <a:bodyPr/>
                    <a:lstStyle/>
                    <a:p>
                      <a:r>
                        <a:rPr lang="en-US" sz="1400"/>
                        <a:t>0x27</a:t>
                      </a:r>
                    </a:p>
                  </a:txBody>
                  <a:tcPr marL="4792" marR="4792" marT="4792" marB="4792" anchor="ctr">
                    <a:lnL>
                      <a:noFill/>
                    </a:lnL>
                    <a:lnR>
                      <a:noFill/>
                    </a:lnR>
                    <a:lnT>
                      <a:noFill/>
                    </a:lnT>
                    <a:lnB>
                      <a:noFill/>
                    </a:lnB>
                  </a:tcPr>
                </a:tc>
                <a:tc>
                  <a:txBody>
                    <a:bodyPr/>
                    <a:lstStyle/>
                    <a:p>
                      <a:r>
                        <a:rPr lang="en-US" sz="1400"/>
                        <a:t>4 bytes</a:t>
                      </a:r>
                    </a:p>
                  </a:txBody>
                  <a:tcPr marL="4792" marR="4792" marT="4792" marB="4792" anchor="ctr">
                    <a:lnL>
                      <a:noFill/>
                    </a:lnL>
                    <a:lnR>
                      <a:noFill/>
                    </a:lnR>
                    <a:lnT>
                      <a:noFill/>
                    </a:lnT>
                    <a:lnB>
                      <a:noFill/>
                    </a:lnB>
                  </a:tcPr>
                </a:tc>
                <a:tc>
                  <a:txBody>
                    <a:bodyPr/>
                    <a:lstStyle/>
                    <a:p>
                      <a:r>
                        <a:rPr lang="en-US" sz="1000" dirty="0"/>
                        <a:t>Volume Serial Number. Unique number used for identification of a particular disk.</a:t>
                      </a:r>
                    </a:p>
                  </a:txBody>
                  <a:tcPr marL="4792" marR="4792" marT="4792" marB="4792" anchor="ctr">
                    <a:lnL>
                      <a:noFill/>
                    </a:lnL>
                    <a:lnR>
                      <a:noFill/>
                    </a:lnR>
                    <a:lnT>
                      <a:noFill/>
                    </a:lnT>
                    <a:lnB>
                      <a:noFill/>
                    </a:lnB>
                  </a:tcPr>
                </a:tc>
                <a:extLst>
                  <a:ext uri="{0D108BD9-81ED-4DB2-BD59-A6C34878D82A}">
                    <a16:rowId xmlns:a16="http://schemas.microsoft.com/office/drawing/2014/main" val="1550184072"/>
                  </a:ext>
                </a:extLst>
              </a:tr>
              <a:tr h="317759">
                <a:tc>
                  <a:txBody>
                    <a:bodyPr/>
                    <a:lstStyle/>
                    <a:p>
                      <a:r>
                        <a:rPr lang="en-US" sz="1400"/>
                        <a:t>0x2b</a:t>
                      </a:r>
                    </a:p>
                  </a:txBody>
                  <a:tcPr marL="4792" marR="4792" marT="4792" marB="4792" anchor="ctr">
                    <a:lnL>
                      <a:noFill/>
                    </a:lnL>
                    <a:lnR>
                      <a:noFill/>
                    </a:lnR>
                    <a:lnT>
                      <a:noFill/>
                    </a:lnT>
                    <a:lnB>
                      <a:noFill/>
                    </a:lnB>
                  </a:tcPr>
                </a:tc>
                <a:tc>
                  <a:txBody>
                    <a:bodyPr/>
                    <a:lstStyle/>
                    <a:p>
                      <a:r>
                        <a:rPr lang="en-US" sz="1400"/>
                        <a:t>11 bytes</a:t>
                      </a:r>
                    </a:p>
                  </a:txBody>
                  <a:tcPr marL="4792" marR="4792" marT="4792" marB="4792" anchor="ctr">
                    <a:lnL>
                      <a:noFill/>
                    </a:lnL>
                    <a:lnR>
                      <a:noFill/>
                    </a:lnR>
                    <a:lnT>
                      <a:noFill/>
                    </a:lnT>
                    <a:lnB>
                      <a:noFill/>
                    </a:lnB>
                  </a:tcPr>
                </a:tc>
                <a:tc>
                  <a:txBody>
                    <a:bodyPr/>
                    <a:lstStyle/>
                    <a:p>
                      <a:r>
                        <a:rPr lang="en-US" sz="1000" dirty="0"/>
                        <a:t>Volume Label. This is a string of characters for human-readable identification of the disk (padded with spaces if shorter); it is selected when the disk is formatted.</a:t>
                      </a:r>
                    </a:p>
                  </a:txBody>
                  <a:tcPr marL="4792" marR="4792" marT="4792" marB="4792" anchor="ctr">
                    <a:lnL>
                      <a:noFill/>
                    </a:lnL>
                    <a:lnR>
                      <a:noFill/>
                    </a:lnR>
                    <a:lnT>
                      <a:noFill/>
                    </a:lnT>
                    <a:lnB>
                      <a:noFill/>
                    </a:lnB>
                  </a:tcPr>
                </a:tc>
                <a:extLst>
                  <a:ext uri="{0D108BD9-81ED-4DB2-BD59-A6C34878D82A}">
                    <a16:rowId xmlns:a16="http://schemas.microsoft.com/office/drawing/2014/main" val="2494217566"/>
                  </a:ext>
                </a:extLst>
              </a:tr>
              <a:tr h="225337">
                <a:tc>
                  <a:txBody>
                    <a:bodyPr/>
                    <a:lstStyle/>
                    <a:p>
                      <a:r>
                        <a:rPr lang="en-US" sz="1400" b="1">
                          <a:solidFill>
                            <a:srgbClr val="FF0000"/>
                          </a:solidFill>
                        </a:rPr>
                        <a:t>0x36</a:t>
                      </a:r>
                    </a:p>
                  </a:txBody>
                  <a:tcPr marL="4792" marR="4792" marT="4792" marB="4792" anchor="ctr">
                    <a:lnL>
                      <a:noFill/>
                    </a:lnL>
                    <a:lnR>
                      <a:noFill/>
                    </a:lnR>
                    <a:lnT>
                      <a:noFill/>
                    </a:lnT>
                    <a:lnB>
                      <a:noFill/>
                    </a:lnB>
                  </a:tcPr>
                </a:tc>
                <a:tc>
                  <a:txBody>
                    <a:bodyPr/>
                    <a:lstStyle/>
                    <a:p>
                      <a:r>
                        <a:rPr lang="en-US" sz="1400" b="1">
                          <a:solidFill>
                            <a:srgbClr val="FF0000"/>
                          </a:solidFill>
                        </a:rPr>
                        <a:t>8 bytes</a:t>
                      </a:r>
                    </a:p>
                  </a:txBody>
                  <a:tcPr marL="4792" marR="4792" marT="4792" marB="4792"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File system identifier (padded at the end with spaces if shorter). (Type of FAT:</a:t>
                      </a:r>
                      <a:r>
                        <a:rPr lang="en-US" sz="1400" b="1" baseline="0" dirty="0">
                          <a:solidFill>
                            <a:srgbClr val="FF0000"/>
                          </a:solidFill>
                        </a:rPr>
                        <a:t> FAT 12, 16, 32)</a:t>
                      </a:r>
                      <a:endParaRPr lang="en-US" sz="1400" b="1" dirty="0">
                        <a:solidFill>
                          <a:srgbClr val="FF0000"/>
                        </a:solidFill>
                      </a:endParaRPr>
                    </a:p>
                  </a:txBody>
                  <a:tcPr marL="4792" marR="4792" marT="4792" marB="4792" anchor="ctr">
                    <a:lnL>
                      <a:noFill/>
                    </a:lnL>
                    <a:lnR>
                      <a:noFill/>
                    </a:lnR>
                    <a:lnT>
                      <a:noFill/>
                    </a:lnT>
                    <a:lnB>
                      <a:noFill/>
                    </a:lnB>
                  </a:tcPr>
                </a:tc>
                <a:extLst>
                  <a:ext uri="{0D108BD9-81ED-4DB2-BD59-A6C34878D82A}">
                    <a16:rowId xmlns:a16="http://schemas.microsoft.com/office/drawing/2014/main" val="3733380901"/>
                  </a:ext>
                </a:extLst>
              </a:tr>
              <a:tr h="440987">
                <a:tc>
                  <a:txBody>
                    <a:bodyPr/>
                    <a:lstStyle/>
                    <a:p>
                      <a:r>
                        <a:rPr lang="en-US" sz="1400"/>
                        <a:t>0x3e</a:t>
                      </a:r>
                    </a:p>
                  </a:txBody>
                  <a:tcPr marL="4792" marR="4792" marT="4792" marB="4792" anchor="ctr">
                    <a:lnL>
                      <a:noFill/>
                    </a:lnL>
                    <a:lnR>
                      <a:noFill/>
                    </a:lnR>
                    <a:lnT>
                      <a:noFill/>
                    </a:lnT>
                    <a:lnB>
                      <a:noFill/>
                    </a:lnB>
                  </a:tcPr>
                </a:tc>
                <a:tc>
                  <a:txBody>
                    <a:bodyPr/>
                    <a:lstStyle/>
                    <a:p>
                      <a:r>
                        <a:rPr lang="en-US" sz="1400"/>
                        <a:t>0x1c0 bytes</a:t>
                      </a:r>
                    </a:p>
                  </a:txBody>
                  <a:tcPr marL="4792" marR="4792" marT="4792" marB="4792" anchor="ctr">
                    <a:lnL>
                      <a:noFill/>
                    </a:lnL>
                    <a:lnR>
                      <a:noFill/>
                    </a:lnR>
                    <a:lnT>
                      <a:noFill/>
                    </a:lnT>
                    <a:lnB>
                      <a:noFill/>
                    </a:lnB>
                  </a:tcPr>
                </a:tc>
                <a:tc>
                  <a:txBody>
                    <a:bodyPr/>
                    <a:lstStyle/>
                    <a:p>
                      <a:r>
                        <a:rPr lang="en-US" sz="1000" dirty="0"/>
                        <a:t>The remainder of the bootstrap program.</a:t>
                      </a:r>
                    </a:p>
                  </a:txBody>
                  <a:tcPr marL="4792" marR="4792" marT="4792" marB="4792" anchor="ctr">
                    <a:lnL>
                      <a:noFill/>
                    </a:lnL>
                    <a:lnR>
                      <a:noFill/>
                    </a:lnR>
                    <a:lnT>
                      <a:noFill/>
                    </a:lnT>
                    <a:lnB>
                      <a:noFill/>
                    </a:lnB>
                  </a:tcPr>
                </a:tc>
                <a:extLst>
                  <a:ext uri="{0D108BD9-81ED-4DB2-BD59-A6C34878D82A}">
                    <a16:rowId xmlns:a16="http://schemas.microsoft.com/office/drawing/2014/main" val="2828079528"/>
                  </a:ext>
                </a:extLst>
              </a:tr>
              <a:tr h="225337">
                <a:tc>
                  <a:txBody>
                    <a:bodyPr/>
                    <a:lstStyle/>
                    <a:p>
                      <a:r>
                        <a:rPr lang="en-US" sz="1400"/>
                        <a:t>0x1fe</a:t>
                      </a:r>
                    </a:p>
                  </a:txBody>
                  <a:tcPr marL="4792" marR="4792" marT="4792" marB="4792" anchor="ctr">
                    <a:lnL>
                      <a:noFill/>
                    </a:lnL>
                    <a:lnR>
                      <a:noFill/>
                    </a:lnR>
                    <a:lnT>
                      <a:noFill/>
                    </a:lnT>
                    <a:lnB>
                      <a:noFill/>
                    </a:lnB>
                  </a:tcPr>
                </a:tc>
                <a:tc>
                  <a:txBody>
                    <a:bodyPr/>
                    <a:lstStyle/>
                    <a:p>
                      <a:r>
                        <a:rPr lang="en-US" sz="1400"/>
                        <a:t>2 bytes</a:t>
                      </a:r>
                    </a:p>
                  </a:txBody>
                  <a:tcPr marL="4792" marR="4792" marT="4792" marB="4792" anchor="ctr">
                    <a:lnL>
                      <a:noFill/>
                    </a:lnL>
                    <a:lnR>
                      <a:noFill/>
                    </a:lnR>
                    <a:lnT>
                      <a:noFill/>
                    </a:lnT>
                    <a:lnB>
                      <a:noFill/>
                    </a:lnB>
                  </a:tcPr>
                </a:tc>
                <a:tc>
                  <a:txBody>
                    <a:bodyPr/>
                    <a:lstStyle/>
                    <a:p>
                      <a:r>
                        <a:rPr lang="en-US" sz="1000" dirty="0"/>
                        <a:t>Boot block 'signature' (0x55 followed by 0xaa).</a:t>
                      </a:r>
                    </a:p>
                  </a:txBody>
                  <a:tcPr marL="4792" marR="4792" marT="4792" marB="4792" anchor="ctr">
                    <a:lnL>
                      <a:noFill/>
                    </a:lnL>
                    <a:lnR>
                      <a:noFill/>
                    </a:lnR>
                    <a:lnT>
                      <a:noFill/>
                    </a:lnT>
                    <a:lnB>
                      <a:noFill/>
                    </a:lnB>
                  </a:tcPr>
                </a:tc>
                <a:extLst>
                  <a:ext uri="{0D108BD9-81ED-4DB2-BD59-A6C34878D82A}">
                    <a16:rowId xmlns:a16="http://schemas.microsoft.com/office/drawing/2014/main" val="1900123470"/>
                  </a:ext>
                </a:extLst>
              </a:tr>
            </a:tbl>
          </a:graphicData>
        </a:graphic>
      </p:graphicFrame>
    </p:spTree>
    <p:extLst>
      <p:ext uri="{BB962C8B-B14F-4D97-AF65-F5344CB8AC3E}">
        <p14:creationId xmlns:p14="http://schemas.microsoft.com/office/powerpoint/2010/main" val="47120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939F408-72B2-488C-8273-7127F0C11007}"/>
              </a:ext>
            </a:extLst>
          </p:cNvPr>
          <p:cNvSpPr/>
          <p:nvPr/>
        </p:nvSpPr>
        <p:spPr>
          <a:xfrm>
            <a:off x="3706905" y="2686786"/>
            <a:ext cx="4867835" cy="1272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8DD24F5-CA40-4941-BFA2-EA2F8119C5EA}"/>
              </a:ext>
            </a:extLst>
          </p:cNvPr>
          <p:cNvSpPr/>
          <p:nvPr/>
        </p:nvSpPr>
        <p:spPr>
          <a:xfrm>
            <a:off x="5177117" y="4719066"/>
            <a:ext cx="1837764" cy="555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HAL_FATS</a:t>
            </a:r>
          </a:p>
        </p:txBody>
      </p:sp>
      <p:sp>
        <p:nvSpPr>
          <p:cNvPr id="3" name="Rectangle 2">
            <a:extLst>
              <a:ext uri="{FF2B5EF4-FFF2-40B4-BE49-F238E27FC236}">
                <a16:creationId xmlns:a16="http://schemas.microsoft.com/office/drawing/2014/main" id="{FAADED59-75E5-4686-9107-811FF2C9C9EF}"/>
              </a:ext>
            </a:extLst>
          </p:cNvPr>
          <p:cNvSpPr/>
          <p:nvPr/>
        </p:nvSpPr>
        <p:spPr>
          <a:xfrm>
            <a:off x="5177118" y="2736642"/>
            <a:ext cx="1837764" cy="555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Middleware</a:t>
            </a:r>
          </a:p>
        </p:txBody>
      </p:sp>
      <p:sp>
        <p:nvSpPr>
          <p:cNvPr id="4" name="Rectangle 3">
            <a:extLst>
              <a:ext uri="{FF2B5EF4-FFF2-40B4-BE49-F238E27FC236}">
                <a16:creationId xmlns:a16="http://schemas.microsoft.com/office/drawing/2014/main" id="{45633942-57A7-4485-ACF9-8C40DA5B0D1A}"/>
              </a:ext>
            </a:extLst>
          </p:cNvPr>
          <p:cNvSpPr/>
          <p:nvPr/>
        </p:nvSpPr>
        <p:spPr>
          <a:xfrm>
            <a:off x="5177118" y="1479177"/>
            <a:ext cx="1837764" cy="555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a:t>
            </a:r>
          </a:p>
        </p:txBody>
      </p:sp>
      <p:cxnSp>
        <p:nvCxnSpPr>
          <p:cNvPr id="7" name="Straight Arrow Connector 6">
            <a:extLst>
              <a:ext uri="{FF2B5EF4-FFF2-40B4-BE49-F238E27FC236}">
                <a16:creationId xmlns:a16="http://schemas.microsoft.com/office/drawing/2014/main" id="{D142752D-A30A-48A9-B15D-43263CD9C6B5}"/>
              </a:ext>
            </a:extLst>
          </p:cNvPr>
          <p:cNvCxnSpPr>
            <a:stCxn id="4" idx="2"/>
            <a:endCxn id="3" idx="0"/>
          </p:cNvCxnSpPr>
          <p:nvPr/>
        </p:nvCxnSpPr>
        <p:spPr>
          <a:xfrm>
            <a:off x="6096000" y="2034988"/>
            <a:ext cx="0" cy="701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3EB73E-DCD0-4701-B38D-740E1397C7EE}"/>
              </a:ext>
            </a:extLst>
          </p:cNvPr>
          <p:cNvSpPr txBox="1"/>
          <p:nvPr/>
        </p:nvSpPr>
        <p:spPr>
          <a:xfrm>
            <a:off x="125506" y="279754"/>
            <a:ext cx="4682692" cy="1477328"/>
          </a:xfrm>
          <a:prstGeom prst="rect">
            <a:avLst/>
          </a:prstGeom>
          <a:noFill/>
        </p:spPr>
        <p:txBody>
          <a:bodyPr wrap="none" rtlCol="0">
            <a:spAutoFit/>
          </a:bodyPr>
          <a:lstStyle/>
          <a:p>
            <a:r>
              <a:rPr lang="vi-VN"/>
              <a:t>Note: chỉ được phép gọi tử tâng </a:t>
            </a:r>
            <a:br>
              <a:rPr lang="vi-VN"/>
            </a:br>
            <a:r>
              <a:rPr lang="vi-VN"/>
              <a:t>trên cho tầng dưới </a:t>
            </a:r>
            <a:br>
              <a:rPr lang="vi-VN"/>
            </a:br>
            <a:r>
              <a:rPr lang="vi-VN"/>
              <a:t>-Không được phép gọi ngược hàm </a:t>
            </a:r>
            <a:br>
              <a:rPr lang="vi-VN"/>
            </a:br>
            <a:r>
              <a:rPr lang="vi-VN"/>
              <a:t>nếu gọi ngược thì phải sử dụng CALLBACK</a:t>
            </a:r>
            <a:br>
              <a:rPr lang="vi-VN"/>
            </a:br>
            <a:r>
              <a:rPr lang="vi-VN"/>
              <a:t>Functionc</a:t>
            </a:r>
            <a:endParaRPr lang="en-US"/>
          </a:p>
        </p:txBody>
      </p:sp>
      <p:sp>
        <p:nvSpPr>
          <p:cNvPr id="11" name="Rectangle 10">
            <a:extLst>
              <a:ext uri="{FF2B5EF4-FFF2-40B4-BE49-F238E27FC236}">
                <a16:creationId xmlns:a16="http://schemas.microsoft.com/office/drawing/2014/main" id="{53F856AF-A672-4373-AE70-26C74581F621}"/>
              </a:ext>
            </a:extLst>
          </p:cNvPr>
          <p:cNvSpPr/>
          <p:nvPr/>
        </p:nvSpPr>
        <p:spPr>
          <a:xfrm>
            <a:off x="8458199" y="279754"/>
            <a:ext cx="3285565" cy="1055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MAIN chứa tham số duy nhất là Fath_file đĩa mềm</a:t>
            </a:r>
            <a:endParaRPr lang="en-US"/>
          </a:p>
        </p:txBody>
      </p:sp>
      <p:cxnSp>
        <p:nvCxnSpPr>
          <p:cNvPr id="13" name="Straight Arrow Connector 12">
            <a:extLst>
              <a:ext uri="{FF2B5EF4-FFF2-40B4-BE49-F238E27FC236}">
                <a16:creationId xmlns:a16="http://schemas.microsoft.com/office/drawing/2014/main" id="{400378B6-D2DA-4B09-9701-94D3610A469B}"/>
              </a:ext>
            </a:extLst>
          </p:cNvPr>
          <p:cNvCxnSpPr>
            <a:stCxn id="4" idx="3"/>
            <a:endCxn id="11" idx="1"/>
          </p:cNvCxnSpPr>
          <p:nvPr/>
        </p:nvCxnSpPr>
        <p:spPr>
          <a:xfrm flipV="1">
            <a:off x="7014882" y="807748"/>
            <a:ext cx="1443317" cy="949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3E17037-E8E6-4116-8EC2-07194A9E366A}"/>
              </a:ext>
            </a:extLst>
          </p:cNvPr>
          <p:cNvSpPr/>
          <p:nvPr/>
        </p:nvSpPr>
        <p:spPr>
          <a:xfrm>
            <a:off x="8934693" y="2440537"/>
            <a:ext cx="3169023" cy="117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t>Chứa các tính năng yêu cầu của ứng dụng </a:t>
            </a:r>
            <a:endParaRPr lang="en-US"/>
          </a:p>
        </p:txBody>
      </p:sp>
      <p:sp>
        <p:nvSpPr>
          <p:cNvPr id="15" name="Rectangle 14">
            <a:extLst>
              <a:ext uri="{FF2B5EF4-FFF2-40B4-BE49-F238E27FC236}">
                <a16:creationId xmlns:a16="http://schemas.microsoft.com/office/drawing/2014/main" id="{02630FE9-7AC9-4A67-8A36-7FE0A7C51E28}"/>
              </a:ext>
            </a:extLst>
          </p:cNvPr>
          <p:cNvSpPr/>
          <p:nvPr/>
        </p:nvSpPr>
        <p:spPr>
          <a:xfrm>
            <a:off x="9182099" y="4719066"/>
            <a:ext cx="1837764" cy="555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Tương tác với tầng vật lý </a:t>
            </a:r>
            <a:endParaRPr lang="en-US"/>
          </a:p>
        </p:txBody>
      </p:sp>
      <p:cxnSp>
        <p:nvCxnSpPr>
          <p:cNvPr id="17" name="Straight Arrow Connector 16">
            <a:extLst>
              <a:ext uri="{FF2B5EF4-FFF2-40B4-BE49-F238E27FC236}">
                <a16:creationId xmlns:a16="http://schemas.microsoft.com/office/drawing/2014/main" id="{DE571902-5AB4-482F-9931-E459027F8EDE}"/>
              </a:ext>
            </a:extLst>
          </p:cNvPr>
          <p:cNvCxnSpPr>
            <a:stCxn id="2" idx="3"/>
            <a:endCxn id="15" idx="1"/>
          </p:cNvCxnSpPr>
          <p:nvPr/>
        </p:nvCxnSpPr>
        <p:spPr>
          <a:xfrm>
            <a:off x="7014881" y="4996972"/>
            <a:ext cx="2167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B19953-9EE6-4C01-B974-A37756B8C99E}"/>
              </a:ext>
            </a:extLst>
          </p:cNvPr>
          <p:cNvCxnSpPr>
            <a:stCxn id="3" idx="3"/>
            <a:endCxn id="14" idx="1"/>
          </p:cNvCxnSpPr>
          <p:nvPr/>
        </p:nvCxnSpPr>
        <p:spPr>
          <a:xfrm>
            <a:off x="7014882" y="3014548"/>
            <a:ext cx="1919811" cy="1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9D2DE9A-B685-451A-9B85-D3FA823919F1}"/>
              </a:ext>
            </a:extLst>
          </p:cNvPr>
          <p:cNvSpPr/>
          <p:nvPr/>
        </p:nvSpPr>
        <p:spPr>
          <a:xfrm>
            <a:off x="3889316" y="3342610"/>
            <a:ext cx="1837764" cy="555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Handle FATs</a:t>
            </a:r>
          </a:p>
        </p:txBody>
      </p:sp>
      <p:cxnSp>
        <p:nvCxnSpPr>
          <p:cNvPr id="28" name="Straight Arrow Connector 27">
            <a:extLst>
              <a:ext uri="{FF2B5EF4-FFF2-40B4-BE49-F238E27FC236}">
                <a16:creationId xmlns:a16="http://schemas.microsoft.com/office/drawing/2014/main" id="{96C7552E-DA52-4C03-B63D-CBEB1947BB56}"/>
              </a:ext>
            </a:extLst>
          </p:cNvPr>
          <p:cNvCxnSpPr>
            <a:cxnSpLocks/>
          </p:cNvCxnSpPr>
          <p:nvPr/>
        </p:nvCxnSpPr>
        <p:spPr>
          <a:xfrm flipH="1">
            <a:off x="5423647" y="3261640"/>
            <a:ext cx="672352" cy="46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3090FAB-60E7-4614-B12D-C01ED9F4461C}"/>
              </a:ext>
            </a:extLst>
          </p:cNvPr>
          <p:cNvCxnSpPr>
            <a:cxnSpLocks/>
          </p:cNvCxnSpPr>
          <p:nvPr/>
        </p:nvCxnSpPr>
        <p:spPr>
          <a:xfrm>
            <a:off x="6342528" y="3198127"/>
            <a:ext cx="634254" cy="566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E50D20D-AA69-43EE-A93A-C2D70778CFEA}"/>
              </a:ext>
            </a:extLst>
          </p:cNvPr>
          <p:cNvSpPr/>
          <p:nvPr/>
        </p:nvSpPr>
        <p:spPr>
          <a:xfrm>
            <a:off x="6342528" y="3322345"/>
            <a:ext cx="1837764" cy="555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Display</a:t>
            </a:r>
          </a:p>
        </p:txBody>
      </p:sp>
      <p:cxnSp>
        <p:nvCxnSpPr>
          <p:cNvPr id="38" name="Straight Arrow Connector 37">
            <a:extLst>
              <a:ext uri="{FF2B5EF4-FFF2-40B4-BE49-F238E27FC236}">
                <a16:creationId xmlns:a16="http://schemas.microsoft.com/office/drawing/2014/main" id="{1CFCA3A1-D35A-4137-B528-1D071225F2F3}"/>
              </a:ext>
            </a:extLst>
          </p:cNvPr>
          <p:cNvCxnSpPr>
            <a:cxnSpLocks/>
            <a:endCxn id="2" idx="0"/>
          </p:cNvCxnSpPr>
          <p:nvPr/>
        </p:nvCxnSpPr>
        <p:spPr>
          <a:xfrm>
            <a:off x="6087033" y="3238664"/>
            <a:ext cx="8966" cy="148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40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378832-AAF0-44AA-B8B5-362120AD167E}"/>
              </a:ext>
            </a:extLst>
          </p:cNvPr>
          <p:cNvSpPr/>
          <p:nvPr/>
        </p:nvSpPr>
        <p:spPr>
          <a:xfrm>
            <a:off x="636495" y="2698377"/>
            <a:ext cx="1837764" cy="555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HAL_FATS</a:t>
            </a:r>
          </a:p>
        </p:txBody>
      </p:sp>
      <p:sp>
        <p:nvSpPr>
          <p:cNvPr id="6" name="Rectangle 5">
            <a:extLst>
              <a:ext uri="{FF2B5EF4-FFF2-40B4-BE49-F238E27FC236}">
                <a16:creationId xmlns:a16="http://schemas.microsoft.com/office/drawing/2014/main" id="{0C17C7B7-200A-457A-ACFA-B9D51A4E8948}"/>
              </a:ext>
            </a:extLst>
          </p:cNvPr>
          <p:cNvSpPr/>
          <p:nvPr/>
        </p:nvSpPr>
        <p:spPr>
          <a:xfrm>
            <a:off x="2940423" y="3043517"/>
            <a:ext cx="7306234" cy="636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int32_t HAL_ReadMultiSector(uint32_t index, uint32_t num, uint8_t *buff)</a:t>
            </a:r>
          </a:p>
        </p:txBody>
      </p:sp>
      <p:sp>
        <p:nvSpPr>
          <p:cNvPr id="7" name="Rectangle 6">
            <a:extLst>
              <a:ext uri="{FF2B5EF4-FFF2-40B4-BE49-F238E27FC236}">
                <a16:creationId xmlns:a16="http://schemas.microsoft.com/office/drawing/2014/main" id="{B07ADF2B-BF91-4868-906E-C1F934C2583B}"/>
              </a:ext>
            </a:extLst>
          </p:cNvPr>
          <p:cNvSpPr/>
          <p:nvPr/>
        </p:nvSpPr>
        <p:spPr>
          <a:xfrm>
            <a:off x="2940424" y="2043953"/>
            <a:ext cx="5401235" cy="555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t> int32_t HAL_ReadSector(uint32_t index, uint8_t *buff)</a:t>
            </a:r>
            <a:endParaRPr lang="en-US"/>
          </a:p>
        </p:txBody>
      </p:sp>
      <p:sp>
        <p:nvSpPr>
          <p:cNvPr id="8" name="Rectangle 7">
            <a:extLst>
              <a:ext uri="{FF2B5EF4-FFF2-40B4-BE49-F238E27FC236}">
                <a16:creationId xmlns:a16="http://schemas.microsoft.com/office/drawing/2014/main" id="{503FA16C-C4C3-4111-A44D-944AA056B973}"/>
              </a:ext>
            </a:extLst>
          </p:cNvPr>
          <p:cNvSpPr/>
          <p:nvPr/>
        </p:nvSpPr>
        <p:spPr>
          <a:xfrm>
            <a:off x="2940422" y="959224"/>
            <a:ext cx="9144001" cy="636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HAL_FATS_ENUM_ERROR_Type HAL_FATS_Open_Floppy_Disk(uint8_t* Path_File)</a:t>
            </a:r>
            <a:endParaRPr lang="en-US"/>
          </a:p>
        </p:txBody>
      </p:sp>
      <p:sp>
        <p:nvSpPr>
          <p:cNvPr id="9" name="Rectangle 8">
            <a:extLst>
              <a:ext uri="{FF2B5EF4-FFF2-40B4-BE49-F238E27FC236}">
                <a16:creationId xmlns:a16="http://schemas.microsoft.com/office/drawing/2014/main" id="{42649F64-53E3-481E-B299-F5A8597B3BA1}"/>
              </a:ext>
            </a:extLst>
          </p:cNvPr>
          <p:cNvSpPr/>
          <p:nvPr/>
        </p:nvSpPr>
        <p:spPr>
          <a:xfrm>
            <a:off x="2940424" y="4123764"/>
            <a:ext cx="8417858" cy="636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HAL_FATS_ENUM_ERROR_Type HAL_FATS_Close_Floppy_Disk(void)</a:t>
            </a:r>
            <a:endParaRPr lang="en-US"/>
          </a:p>
        </p:txBody>
      </p:sp>
      <p:sp>
        <p:nvSpPr>
          <p:cNvPr id="2" name="TextBox 1">
            <a:extLst>
              <a:ext uri="{FF2B5EF4-FFF2-40B4-BE49-F238E27FC236}">
                <a16:creationId xmlns:a16="http://schemas.microsoft.com/office/drawing/2014/main" id="{740B2063-089D-4369-9F4A-F81A26E5481F}"/>
              </a:ext>
            </a:extLst>
          </p:cNvPr>
          <p:cNvSpPr txBox="1"/>
          <p:nvPr/>
        </p:nvSpPr>
        <p:spPr>
          <a:xfrm>
            <a:off x="280508" y="1935504"/>
            <a:ext cx="2549737" cy="646331"/>
          </a:xfrm>
          <a:prstGeom prst="rect">
            <a:avLst/>
          </a:prstGeom>
          <a:noFill/>
        </p:spPr>
        <p:txBody>
          <a:bodyPr wrap="none" rtlCol="0">
            <a:spAutoFit/>
          </a:bodyPr>
          <a:lstStyle/>
          <a:p>
            <a:pPr algn="ctr"/>
            <a:r>
              <a:rPr lang="vi-VN"/>
              <a:t>TẦNG 1:TƯƠNG TÁC </a:t>
            </a:r>
            <a:br>
              <a:rPr lang="vi-VN"/>
            </a:br>
            <a:r>
              <a:rPr lang="vi-VN"/>
              <a:t>VẬT LÝ</a:t>
            </a:r>
            <a:endParaRPr lang="en-US"/>
          </a:p>
        </p:txBody>
      </p:sp>
    </p:spTree>
    <p:extLst>
      <p:ext uri="{BB962C8B-B14F-4D97-AF65-F5344CB8AC3E}">
        <p14:creationId xmlns:p14="http://schemas.microsoft.com/office/powerpoint/2010/main" val="965192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1858</TotalTime>
  <Words>1258</Words>
  <Application>Microsoft Office PowerPoint</Application>
  <PresentationFormat>Widescreen</PresentationFormat>
  <Paragraphs>214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TTD</dc:creator>
  <cp:lastModifiedBy>Vũ Thắng</cp:lastModifiedBy>
  <cp:revision>128</cp:revision>
  <dcterms:created xsi:type="dcterms:W3CDTF">2022-09-12T14:07:52Z</dcterms:created>
  <dcterms:modified xsi:type="dcterms:W3CDTF">2023-04-06T10:42:01Z</dcterms:modified>
</cp:coreProperties>
</file>