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6"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7FADC-BC09-44BA-B1E7-3410D443FCF6}" type="datetimeFigureOut">
              <a:rPr lang="en-US" smtClean="0"/>
              <a:t>10/20/2016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BD27F-D3B3-4F97-A232-3F06ED8ED292}" type="slidenum">
              <a:rPr lang="en-US" smtClean="0"/>
              <a:t>‹#›</a:t>
            </a:fld>
            <a:endParaRPr lang="en-US"/>
          </a:p>
        </p:txBody>
      </p:sp>
    </p:spTree>
    <p:extLst>
      <p:ext uri="{BB962C8B-B14F-4D97-AF65-F5344CB8AC3E}">
        <p14:creationId xmlns:p14="http://schemas.microsoft.com/office/powerpoint/2010/main" val="280776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Hoạt động tại lớp mạng (Network Layer) của môhình OSI.</a:t>
            </a:r>
            <a:endParaRPr lang="en-US" dirty="0"/>
          </a:p>
        </p:txBody>
      </p:sp>
      <p:sp>
        <p:nvSpPr>
          <p:cNvPr id="4" name="Slide Number Placeholder 3"/>
          <p:cNvSpPr>
            <a:spLocks noGrp="1"/>
          </p:cNvSpPr>
          <p:nvPr>
            <p:ph type="sldNum" sz="quarter" idx="10"/>
          </p:nvPr>
        </p:nvSpPr>
        <p:spPr/>
        <p:txBody>
          <a:bodyPr/>
          <a:lstStyle/>
          <a:p>
            <a:fld id="{520BD27F-D3B3-4F97-A232-3F06ED8ED292}" type="slidenum">
              <a:rPr lang="en-US" smtClean="0"/>
              <a:t>2</a:t>
            </a:fld>
            <a:endParaRPr lang="en-US"/>
          </a:p>
        </p:txBody>
      </p:sp>
    </p:spTree>
    <p:extLst>
      <p:ext uri="{BB962C8B-B14F-4D97-AF65-F5344CB8AC3E}">
        <p14:creationId xmlns:p14="http://schemas.microsoft.com/office/powerpoint/2010/main" val="20347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Hoạt động tại lớp phiên (Session Layer) của mô hìnhOSI.</a:t>
            </a:r>
            <a:endParaRPr lang="en-US" dirty="0"/>
          </a:p>
        </p:txBody>
      </p:sp>
      <p:sp>
        <p:nvSpPr>
          <p:cNvPr id="4" name="Slide Number Placeholder 3"/>
          <p:cNvSpPr>
            <a:spLocks noGrp="1"/>
          </p:cNvSpPr>
          <p:nvPr>
            <p:ph type="sldNum" sz="quarter" idx="10"/>
          </p:nvPr>
        </p:nvSpPr>
        <p:spPr/>
        <p:txBody>
          <a:bodyPr/>
          <a:lstStyle/>
          <a:p>
            <a:fld id="{520BD27F-D3B3-4F97-A232-3F06ED8ED292}" type="slidenum">
              <a:rPr lang="en-US" smtClean="0"/>
              <a:t>3</a:t>
            </a:fld>
            <a:endParaRPr lang="en-US"/>
          </a:p>
        </p:txBody>
      </p:sp>
    </p:spTree>
    <p:extLst>
      <p:ext uri="{BB962C8B-B14F-4D97-AF65-F5344CB8AC3E}">
        <p14:creationId xmlns:p14="http://schemas.microsoft.com/office/powerpoint/2010/main" val="364189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Hoạt động ở lớp ứng dụng (Application Layer)trong mô hình TCP/IP.</a:t>
            </a:r>
            <a:endParaRPr lang="en-US" dirty="0"/>
          </a:p>
        </p:txBody>
      </p:sp>
      <p:sp>
        <p:nvSpPr>
          <p:cNvPr id="4" name="Slide Number Placeholder 3"/>
          <p:cNvSpPr>
            <a:spLocks noGrp="1"/>
          </p:cNvSpPr>
          <p:nvPr>
            <p:ph type="sldNum" sz="quarter" idx="10"/>
          </p:nvPr>
        </p:nvSpPr>
        <p:spPr/>
        <p:txBody>
          <a:bodyPr/>
          <a:lstStyle/>
          <a:p>
            <a:fld id="{520BD27F-D3B3-4F97-A232-3F06ED8ED292}" type="slidenum">
              <a:rPr lang="en-US" smtClean="0"/>
              <a:t>4</a:t>
            </a:fld>
            <a:endParaRPr lang="en-US"/>
          </a:p>
        </p:txBody>
      </p:sp>
    </p:spTree>
    <p:extLst>
      <p:ext uri="{BB962C8B-B14F-4D97-AF65-F5344CB8AC3E}">
        <p14:creationId xmlns:p14="http://schemas.microsoft.com/office/powerpoint/2010/main" val="374042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quyết định sẽ làm gì với những luồng lưu lượng đáng ngờ như khoá lại một số nguồn dữ liệu không cho phép truy cập hoặc theo dõi một giao dịch đáng ngờ nào đó.</a:t>
            </a:r>
            <a:endParaRPr lang="en-US" dirty="0"/>
          </a:p>
        </p:txBody>
      </p:sp>
      <p:sp>
        <p:nvSpPr>
          <p:cNvPr id="4" name="Slide Number Placeholder 3"/>
          <p:cNvSpPr>
            <a:spLocks noGrp="1"/>
          </p:cNvSpPr>
          <p:nvPr>
            <p:ph type="sldNum" sz="quarter" idx="10"/>
          </p:nvPr>
        </p:nvSpPr>
        <p:spPr/>
        <p:txBody>
          <a:bodyPr/>
          <a:lstStyle/>
          <a:p>
            <a:fld id="{520BD27F-D3B3-4F97-A232-3F06ED8ED292}" type="slidenum">
              <a:rPr lang="en-US" smtClean="0"/>
              <a:t>6</a:t>
            </a:fld>
            <a:endParaRPr lang="en-US"/>
          </a:p>
        </p:txBody>
      </p:sp>
    </p:spTree>
    <p:extLst>
      <p:ext uri="{BB962C8B-B14F-4D97-AF65-F5344CB8AC3E}">
        <p14:creationId xmlns:p14="http://schemas.microsoft.com/office/powerpoint/2010/main" val="145066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smtClean="0"/>
              <a:t>Phạm vi hoạt động</a:t>
            </a:r>
            <a:endParaRPr lang="en-US" b="1" dirty="0"/>
          </a:p>
        </p:txBody>
      </p:sp>
      <p:sp>
        <p:nvSpPr>
          <p:cNvPr id="3" name="Content Placeholder 2"/>
          <p:cNvSpPr>
            <a:spLocks noGrp="1"/>
          </p:cNvSpPr>
          <p:nvPr>
            <p:ph idx="1"/>
          </p:nvPr>
        </p:nvSpPr>
        <p:spPr/>
        <p:txBody>
          <a:bodyPr>
            <a:normAutofit/>
          </a:bodyPr>
          <a:lstStyle/>
          <a:p>
            <a:r>
              <a:rPr lang="en-US" sz="2600" dirty="0" smtClean="0"/>
              <a:t>Người </a:t>
            </a:r>
            <a:r>
              <a:rPr lang="vi-VN" sz="2600" dirty="0" smtClean="0"/>
              <a:t>ta </a:t>
            </a:r>
            <a:r>
              <a:rPr lang="vi-VN" sz="2600" dirty="0"/>
              <a:t>chia Firewall ra làm hai loại chính bao </a:t>
            </a:r>
            <a:r>
              <a:rPr lang="vi-VN" sz="2600" dirty="0" smtClean="0"/>
              <a:t>gồm:</a:t>
            </a:r>
            <a:endParaRPr lang="en-US" sz="2600" dirty="0"/>
          </a:p>
          <a:p>
            <a:pPr marL="0" indent="0">
              <a:buNone/>
            </a:pPr>
            <a:r>
              <a:rPr lang="en-US" sz="2600" dirty="0" smtClean="0"/>
              <a:t>	- </a:t>
            </a:r>
            <a:r>
              <a:rPr lang="vi-VN" sz="2600" dirty="0" smtClean="0"/>
              <a:t>Packet </a:t>
            </a:r>
            <a:r>
              <a:rPr lang="vi-VN" sz="2600" dirty="0"/>
              <a:t>Filtering Firewall: là hệ thống tường lửa giữa các thành phần bên </a:t>
            </a:r>
            <a:r>
              <a:rPr lang="vi-VN" sz="2600" dirty="0" smtClean="0"/>
              <a:t>trong</a:t>
            </a:r>
            <a:r>
              <a:rPr lang="en-US" sz="2600" dirty="0" smtClean="0"/>
              <a:t> </a:t>
            </a:r>
            <a:r>
              <a:rPr lang="vi-VN" sz="2600" dirty="0" smtClean="0"/>
              <a:t>mạng </a:t>
            </a:r>
            <a:r>
              <a:rPr lang="vi-VN" sz="2600" dirty="0"/>
              <a:t>và bên ngoài mạng có kiểm soát</a:t>
            </a:r>
            <a:r>
              <a:rPr lang="vi-VN" sz="2600" dirty="0" smtClean="0"/>
              <a:t>.</a:t>
            </a:r>
            <a:endParaRPr lang="en-US" sz="2600" dirty="0" smtClean="0"/>
          </a:p>
          <a:p>
            <a:pPr marL="0" indent="0">
              <a:buNone/>
            </a:pPr>
            <a:r>
              <a:rPr lang="en-US" sz="2600" dirty="0"/>
              <a:t>	</a:t>
            </a:r>
            <a:r>
              <a:rPr lang="vi-VN" sz="2600" dirty="0" smtClean="0"/>
              <a:t>-</a:t>
            </a:r>
            <a:r>
              <a:rPr lang="vi-VN" sz="2600" dirty="0"/>
              <a:t>Application-proxy Firewall: là hệ thống cho phép kết nối trực tiếp giữa </a:t>
            </a:r>
            <a:r>
              <a:rPr lang="vi-VN" sz="2600" dirty="0" smtClean="0"/>
              <a:t>các</a:t>
            </a:r>
            <a:r>
              <a:rPr lang="en-US" sz="2600" dirty="0" smtClean="0"/>
              <a:t> </a:t>
            </a:r>
            <a:r>
              <a:rPr lang="vi-VN" sz="2600" dirty="0" smtClean="0"/>
              <a:t>máy </a:t>
            </a:r>
            <a:r>
              <a:rPr lang="vi-VN" sz="2600" dirty="0"/>
              <a:t>khách và các host.</a:t>
            </a:r>
            <a:endParaRPr lang="en-US" sz="2600" dirty="0"/>
          </a:p>
        </p:txBody>
      </p:sp>
    </p:spTree>
    <p:extLst>
      <p:ext uri="{BB962C8B-B14F-4D97-AF65-F5344CB8AC3E}">
        <p14:creationId xmlns:p14="http://schemas.microsoft.com/office/powerpoint/2010/main" val="402589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a:t>Phạm vi hoạt động</a:t>
            </a:r>
            <a:endParaRPr lang="en-US" dirty="0"/>
          </a:p>
        </p:txBody>
      </p:sp>
      <p:sp>
        <p:nvSpPr>
          <p:cNvPr id="3" name="Content Placeholder 2"/>
          <p:cNvSpPr>
            <a:spLocks noGrp="1"/>
          </p:cNvSpPr>
          <p:nvPr>
            <p:ph idx="1"/>
          </p:nvPr>
        </p:nvSpPr>
        <p:spPr/>
        <p:txBody>
          <a:bodyPr>
            <a:normAutofit/>
          </a:bodyPr>
          <a:lstStyle/>
          <a:p>
            <a:r>
              <a:rPr lang="vi-VN" sz="2600" b="1" dirty="0"/>
              <a:t>Packet Filtering </a:t>
            </a:r>
            <a:r>
              <a:rPr lang="vi-VN" sz="2600" b="1" dirty="0" smtClean="0"/>
              <a:t>Firewall</a:t>
            </a:r>
            <a:endParaRPr lang="en-US" sz="2600" b="1" dirty="0" smtClean="0"/>
          </a:p>
          <a:p>
            <a:endParaRPr lang="en-US" sz="2600" dirty="0"/>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400" b="0" i="0" u="none" strike="noStrike" cap="none" normalizeH="0" baseline="0" smtClean="0">
                <a:ln>
                  <a:noFill/>
                </a:ln>
                <a:solidFill>
                  <a:srgbClr val="000000"/>
                </a:solidFill>
                <a:effectLst/>
                <a:latin typeface="ff11"/>
              </a:rPr>
              <a:t/>
            </a:r>
            <a:br>
              <a:rPr kumimoji="0" lang="en-US" altLang="en-US" sz="7400" b="0" i="0" u="none" strike="noStrike" cap="none" normalizeH="0" baseline="0" smtClean="0">
                <a:ln>
                  <a:noFill/>
                </a:ln>
                <a:solidFill>
                  <a:srgbClr val="000000"/>
                </a:solidFill>
                <a:effectLst/>
                <a:latin typeface="ff11"/>
              </a:rPr>
            </a:br>
            <a:r>
              <a:rPr kumimoji="0" lang="en-US" altLang="en-US" sz="7400" b="0" i="0" u="none" strike="noStrike" cap="none" normalizeH="0" baseline="0" smtClean="0">
                <a:ln>
                  <a:noFill/>
                </a:ln>
                <a:solidFill>
                  <a:srgbClr val="000000"/>
                </a:solidFill>
                <a:effectLst/>
                <a:latin typeface="ff11"/>
              </a:rPr>
              <a:t>In te rn e tP riva teN e tw o rkS e cu rityp e rim e te r P a cke tfilte rin gro u te r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-Circuit level gateway: Hoạt động tại lớp phiên (Session Layer) của mô hìnhOSI. Mô hình này không cho phép các kết nối end to end.</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100" b="1" i="0" u="none" strike="noStrike" cap="none" normalizeH="0" baseline="0" smtClean="0">
                <a:ln>
                  <a:noFill/>
                </a:ln>
                <a:solidFill>
                  <a:srgbClr val="000000"/>
                </a:solidFill>
                <a:effectLst/>
                <a:latin typeface="ff16"/>
              </a:rPr>
              <a:t>Page</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29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900" b="1" i="0" u="none" strike="noStrike" cap="none" normalizeH="0" baseline="0" smtClean="0">
                <a:ln>
                  <a:noFill/>
                </a:ln>
                <a:solidFill>
                  <a:srgbClr val="000000"/>
                </a:solidFill>
                <a:effectLst/>
                <a:latin typeface="ff5"/>
              </a:rPr>
              <a:t>Hình 1.9.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Packet filtering firewall</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r>
            <a:br>
              <a:rPr kumimoji="0" lang="en-US" altLang="en-US" sz="1200" b="0" i="0" u="none" strike="noStrike" cap="none" normalizeH="0" baseline="0" smtClean="0">
                <a:ln>
                  <a:noFill/>
                </a:ln>
                <a:solidFill>
                  <a:srgbClr val="000000"/>
                </a:solidFill>
                <a:effectLst/>
                <a:latin typeface="Sofia Pro"/>
              </a:rPr>
            </a:br>
            <a:endParaRPr kumimoji="0" lang="en-US" altLang="en-US" sz="1200" b="0" i="0" u="none" strike="noStrike" cap="none" normalizeH="0" baseline="0" smtClean="0">
              <a:ln>
                <a:noFill/>
              </a:ln>
              <a:solidFill>
                <a:srgbClr val="000000"/>
              </a:solidFill>
              <a:effectLst/>
              <a:latin typeface="Sofia Pr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31" y="2202877"/>
            <a:ext cx="8335538" cy="4105848"/>
          </a:xfrm>
          <a:prstGeom prst="rect">
            <a:avLst/>
          </a:prstGeom>
        </p:spPr>
      </p:pic>
    </p:spTree>
    <p:extLst>
      <p:ext uri="{BB962C8B-B14F-4D97-AF65-F5344CB8AC3E}">
        <p14:creationId xmlns:p14="http://schemas.microsoft.com/office/powerpoint/2010/main" val="390452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4101" y="1948389"/>
            <a:ext cx="5715798" cy="3829584"/>
          </a:xfr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Phạm vi hoạt động</a:t>
            </a:r>
            <a:endParaRPr lang="en-US" dirty="0"/>
          </a:p>
        </p:txBody>
      </p:sp>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b="1" dirty="0">
                <a:latin typeface="Arial" panose="020B0604020202020204" pitchFamily="34" charset="0"/>
                <a:cs typeface="Arial" panose="020B0604020202020204" pitchFamily="34" charset="0"/>
              </a:rPr>
              <a:t>Circuit level gateway</a:t>
            </a:r>
            <a:endParaRPr lang="en-US" sz="2600" b="1" dirty="0">
              <a:latin typeface="Arial" panose="020B0604020202020204" pitchFamily="34" charset="0"/>
              <a:cs typeface="Arial" panose="020B0604020202020204" pitchFamily="34" charset="0"/>
            </a:endParaRPr>
          </a:p>
        </p:txBody>
      </p:sp>
      <p:sp>
        <p:nvSpPr>
          <p:cNvPr id="8"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400" b="0" i="0" u="none" strike="noStrike" cap="none" normalizeH="0" baseline="0" smtClean="0">
                <a:ln>
                  <a:noFill/>
                </a:ln>
                <a:solidFill>
                  <a:srgbClr val="000000"/>
                </a:solidFill>
                <a:effectLst/>
                <a:latin typeface="ff11"/>
              </a:rPr>
              <a:t/>
            </a:r>
            <a:br>
              <a:rPr kumimoji="0" lang="en-US" altLang="en-US" sz="7400" b="0" i="0" u="none" strike="noStrike" cap="none" normalizeH="0" baseline="0" smtClean="0">
                <a:ln>
                  <a:noFill/>
                </a:ln>
                <a:solidFill>
                  <a:srgbClr val="000000"/>
                </a:solidFill>
                <a:effectLst/>
                <a:latin typeface="ff11"/>
              </a:rPr>
            </a:br>
            <a:r>
              <a:rPr kumimoji="0" lang="en-US" altLang="en-US" sz="7400" b="0" i="0" u="none" strike="noStrike" cap="none" normalizeH="0" baseline="0" smtClean="0">
                <a:ln>
                  <a:noFill/>
                </a:ln>
                <a:solidFill>
                  <a:srgbClr val="000000"/>
                </a:solidFill>
                <a:effectLst/>
                <a:latin typeface="ff11"/>
              </a:rPr>
              <a:t>In te rn e tP riva teN e tw o rkS e cu rityp e rim e te r P a cke tfilte rin gro u te r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-Circuit level gateway: Hoạt động tại lớp phiên (Session Layer) của mô hìnhOSI. Mô hình này không cho phép các kết nối end to end.</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100" b="1" i="0" u="none" strike="noStrike" cap="none" normalizeH="0" baseline="0" smtClean="0">
                <a:ln>
                  <a:noFill/>
                </a:ln>
                <a:solidFill>
                  <a:srgbClr val="000000"/>
                </a:solidFill>
                <a:effectLst/>
                <a:latin typeface="ff16"/>
              </a:rPr>
              <a:t>Page</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29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900" b="1" i="0" u="none" strike="noStrike" cap="none" normalizeH="0" baseline="0" smtClean="0">
                <a:ln>
                  <a:noFill/>
                </a:ln>
                <a:solidFill>
                  <a:srgbClr val="000000"/>
                </a:solidFill>
                <a:effectLst/>
                <a:latin typeface="ff5"/>
              </a:rPr>
              <a:t>Hình 1.9.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Packet filtering firewall</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r>
            <a:br>
              <a:rPr kumimoji="0" lang="en-US" altLang="en-US" sz="1200" b="0" i="0" u="none" strike="noStrike" cap="none" normalizeH="0" baseline="0" smtClean="0">
                <a:ln>
                  <a:noFill/>
                </a:ln>
                <a:solidFill>
                  <a:srgbClr val="000000"/>
                </a:solidFill>
                <a:effectLst/>
                <a:latin typeface="Sofia Pro"/>
              </a:rPr>
            </a:br>
            <a:endParaRPr kumimoji="0" lang="en-US" altLang="en-US" sz="1200" b="0" i="0" u="none" strike="noStrike" cap="none" normalizeH="0" baseline="0" smtClean="0">
              <a:ln>
                <a:noFill/>
              </a:ln>
              <a:solidFill>
                <a:srgbClr val="000000"/>
              </a:solidFill>
              <a:effectLst/>
              <a:latin typeface="Sofia Pro"/>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14308"/>
            <a:ext cx="6934200" cy="3829584"/>
          </a:xfrm>
          <a:prstGeom prst="rect">
            <a:avLst/>
          </a:prstGeom>
        </p:spPr>
      </p:pic>
    </p:spTree>
    <p:extLst>
      <p:ext uri="{BB962C8B-B14F-4D97-AF65-F5344CB8AC3E}">
        <p14:creationId xmlns:p14="http://schemas.microsoft.com/office/powerpoint/2010/main" val="386763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Phạm vi hoạt động</a:t>
            </a:r>
            <a:endParaRPr lang="en-US" dirty="0"/>
          </a:p>
        </p:txBody>
      </p:sp>
      <p:sp>
        <p:nvSpPr>
          <p:cNvPr id="5"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600" b="1" dirty="0"/>
              <a:t>Application-proxy Firewall</a:t>
            </a:r>
            <a:endParaRPr lang="en-US" sz="2600" b="1" dirty="0"/>
          </a:p>
        </p:txBody>
      </p:sp>
      <p:sp>
        <p:nvSpPr>
          <p:cNvPr id="6"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400" b="0" i="0" u="none" strike="noStrike" cap="none" normalizeH="0" baseline="0" smtClean="0">
                <a:ln>
                  <a:noFill/>
                </a:ln>
                <a:solidFill>
                  <a:srgbClr val="000000"/>
                </a:solidFill>
                <a:effectLst/>
                <a:latin typeface="ff11"/>
              </a:rPr>
              <a:t/>
            </a:r>
            <a:br>
              <a:rPr kumimoji="0" lang="en-US" altLang="en-US" sz="7400" b="0" i="0" u="none" strike="noStrike" cap="none" normalizeH="0" baseline="0" smtClean="0">
                <a:ln>
                  <a:noFill/>
                </a:ln>
                <a:solidFill>
                  <a:srgbClr val="000000"/>
                </a:solidFill>
                <a:effectLst/>
                <a:latin typeface="ff11"/>
              </a:rPr>
            </a:br>
            <a:r>
              <a:rPr kumimoji="0" lang="en-US" altLang="en-US" sz="7400" b="0" i="0" u="none" strike="noStrike" cap="none" normalizeH="0" baseline="0" smtClean="0">
                <a:ln>
                  <a:noFill/>
                </a:ln>
                <a:solidFill>
                  <a:srgbClr val="000000"/>
                </a:solidFill>
                <a:effectLst/>
                <a:latin typeface="ff11"/>
              </a:rPr>
              <a:t>In te rn e tP riva teN e tw o rkS e cu rityp e rim e te r P a cke tfilte rin gro u te r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-Circuit level gateway: Hoạt động tại lớp phiên (Session Layer) của mô hìnhOSI. Mô hình này không cho phép các kết nối end to end.</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100" b="1" i="0" u="none" strike="noStrike" cap="none" normalizeH="0" baseline="0" smtClean="0">
                <a:ln>
                  <a:noFill/>
                </a:ln>
                <a:solidFill>
                  <a:srgbClr val="000000"/>
                </a:solidFill>
                <a:effectLst/>
                <a:latin typeface="ff16"/>
              </a:rPr>
              <a:t>Page</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29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900" b="1" i="0" u="none" strike="noStrike" cap="none" normalizeH="0" baseline="0" smtClean="0">
                <a:ln>
                  <a:noFill/>
                </a:ln>
                <a:solidFill>
                  <a:srgbClr val="000000"/>
                </a:solidFill>
                <a:effectLst/>
                <a:latin typeface="ff5"/>
              </a:rPr>
              <a:t>Hình 1.9.</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100" b="0" i="0" u="none" strike="noStrike" cap="none" normalizeH="0" baseline="0" smtClean="0">
                <a:ln>
                  <a:noFill/>
                </a:ln>
                <a:solidFill>
                  <a:srgbClr val="000000"/>
                </a:solidFill>
                <a:effectLst/>
                <a:latin typeface="ff9"/>
              </a:rPr>
              <a:t> </a:t>
            </a:r>
            <a:endParaRPr kumimoji="0" lang="en-US" altLang="en-US" sz="1200" b="0" i="0" u="none" strike="noStrike" cap="none" normalizeH="0" baseline="0" smtClean="0">
              <a:ln>
                <a:noFill/>
              </a:ln>
              <a:solidFill>
                <a:srgbClr val="000000"/>
              </a:solidFill>
              <a:effectLst/>
              <a:latin typeface="Sofia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200" b="0" i="0" u="none" strike="noStrike" cap="none" normalizeH="0" baseline="0" smtClean="0">
                <a:ln>
                  <a:noFill/>
                </a:ln>
                <a:solidFill>
                  <a:srgbClr val="000000"/>
                </a:solidFill>
                <a:effectLst/>
                <a:latin typeface="ff3"/>
              </a:rPr>
              <a:t>Packet filtering firewall</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r>
              <a:rPr kumimoji="0" lang="en-US" altLang="en-US" sz="19700" b="0" i="0" u="none" strike="noStrike" cap="none" normalizeH="0" baseline="0" smtClean="0">
                <a:ln>
                  <a:noFill/>
                </a:ln>
                <a:solidFill>
                  <a:srgbClr val="000000"/>
                </a:solidFill>
                <a:effectLst/>
                <a:latin typeface="Sofia Pro"/>
              </a:rPr>
              <a:t> </a:t>
            </a:r>
            <a:r>
              <a:rPr kumimoji="0" lang="en-US" altLang="en-US" sz="1200" b="0" i="0" u="none" strike="noStrike" cap="none" normalizeH="0" baseline="0" smtClean="0">
                <a:ln>
                  <a:noFill/>
                </a:ln>
                <a:solidFill>
                  <a:srgbClr val="000000"/>
                </a:solidFill>
                <a:effectLst/>
                <a:latin typeface="Sofia Pr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fia Pro"/>
              </a:rPr>
              <a:t/>
            </a:r>
            <a:br>
              <a:rPr kumimoji="0" lang="en-US" altLang="en-US" sz="1200" b="0" i="0" u="none" strike="noStrike" cap="none" normalizeH="0" baseline="0" smtClean="0">
                <a:ln>
                  <a:noFill/>
                </a:ln>
                <a:solidFill>
                  <a:srgbClr val="000000"/>
                </a:solidFill>
                <a:effectLst/>
                <a:latin typeface="Sofia Pro"/>
              </a:rPr>
            </a:br>
            <a:endParaRPr kumimoji="0" lang="en-US" altLang="en-US" sz="1200" b="0" i="0" u="none" strike="noStrike" cap="none" normalizeH="0" baseline="0" smtClean="0">
              <a:ln>
                <a:noFill/>
              </a:ln>
              <a:solidFill>
                <a:srgbClr val="000000"/>
              </a:solidFill>
              <a:effectLst/>
              <a:latin typeface="Sofia Pr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442" y="2438400"/>
            <a:ext cx="6735115" cy="3410426"/>
          </a:xfrm>
          <a:prstGeom prst="rect">
            <a:avLst/>
          </a:prstGeom>
        </p:spPr>
      </p:pic>
    </p:spTree>
    <p:extLst>
      <p:ext uri="{BB962C8B-B14F-4D97-AF65-F5344CB8AC3E}">
        <p14:creationId xmlns:p14="http://schemas.microsoft.com/office/powerpoint/2010/main" val="50895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smtClean="0"/>
              <a:t>Ứng Dụng</a:t>
            </a:r>
            <a:endParaRPr lang="en-US" b="1" dirty="0"/>
          </a:p>
        </p:txBody>
      </p:sp>
      <p:sp>
        <p:nvSpPr>
          <p:cNvPr id="3" name="Content Placeholder 2"/>
          <p:cNvSpPr>
            <a:spLocks noGrp="1"/>
          </p:cNvSpPr>
          <p:nvPr>
            <p:ph idx="1"/>
          </p:nvPr>
        </p:nvSpPr>
        <p:spPr>
          <a:xfrm>
            <a:off x="457200" y="1417638"/>
            <a:ext cx="8458200" cy="4708525"/>
          </a:xfrm>
        </p:spPr>
        <p:txBody>
          <a:bodyPr>
            <a:normAutofit/>
          </a:bodyPr>
          <a:lstStyle/>
          <a:p>
            <a:r>
              <a:rPr lang="en-US" sz="2600" dirty="0">
                <a:latin typeface="Arial" panose="020B0604020202020204" pitchFamily="34" charset="0"/>
                <a:cs typeface="Arial" panose="020B0604020202020204" pitchFamily="34" charset="0"/>
              </a:rPr>
              <a:t>L</a:t>
            </a:r>
            <a:r>
              <a:rPr lang="vi-VN" sz="2600" dirty="0" smtClean="0">
                <a:latin typeface="Arial" panose="020B0604020202020204" pitchFamily="34" charset="0"/>
                <a:cs typeface="Arial" panose="020B0604020202020204" pitchFamily="34" charset="0"/>
              </a:rPr>
              <a:t>ọc </a:t>
            </a:r>
            <a:r>
              <a:rPr lang="vi-VN" sz="2600" dirty="0">
                <a:latin typeface="Arial" panose="020B0604020202020204" pitchFamily="34" charset="0"/>
                <a:cs typeface="Arial" panose="020B0604020202020204" pitchFamily="34" charset="0"/>
              </a:rPr>
              <a:t>lưu lượng từ các nguồn truy cập nguy </a:t>
            </a:r>
            <a:r>
              <a:rPr lang="vi-VN" sz="2600" dirty="0" smtClean="0">
                <a:latin typeface="Arial" panose="020B0604020202020204" pitchFamily="34" charset="0"/>
                <a:cs typeface="Arial" panose="020B0604020202020204" pitchFamily="34" charset="0"/>
              </a:rPr>
              <a:t>hiểm, </a:t>
            </a:r>
            <a:r>
              <a:rPr lang="vi-VN" sz="2600" dirty="0">
                <a:latin typeface="Arial" panose="020B0604020202020204" pitchFamily="34" charset="0"/>
                <a:cs typeface="Arial" panose="020B0604020202020204" pitchFamily="34" charset="0"/>
              </a:rPr>
              <a:t>một số loại virus tấn công để chúng không thể phá hoại hay làm tê liệt hệ </a:t>
            </a:r>
            <a:r>
              <a:rPr lang="vi-VN" sz="2600" dirty="0" smtClean="0">
                <a:latin typeface="Arial" panose="020B0604020202020204" pitchFamily="34" charset="0"/>
                <a:cs typeface="Arial" panose="020B0604020202020204" pitchFamily="34" charset="0"/>
              </a:rPr>
              <a:t>thống</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123" y="3048000"/>
            <a:ext cx="6193754" cy="2858655"/>
          </a:xfrm>
          <a:prstGeom prst="rect">
            <a:avLst/>
          </a:prstGeom>
        </p:spPr>
      </p:pic>
    </p:spTree>
    <p:extLst>
      <p:ext uri="{BB962C8B-B14F-4D97-AF65-F5344CB8AC3E}">
        <p14:creationId xmlns:p14="http://schemas.microsoft.com/office/powerpoint/2010/main" val="45952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Ứng Dụng</a:t>
            </a:r>
            <a:endParaRPr lang="en-US" b="1" dirty="0"/>
          </a:p>
        </p:txBody>
      </p:sp>
      <p:sp>
        <p:nvSpPr>
          <p:cNvPr id="5" name="Content Placeholder 2"/>
          <p:cNvSpPr txBox="1">
            <a:spLocks/>
          </p:cNvSpPr>
          <p:nvPr/>
        </p:nvSpPr>
        <p:spPr>
          <a:xfrm>
            <a:off x="457200" y="1417638"/>
            <a:ext cx="8458200" cy="47085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600" dirty="0"/>
              <a:t> </a:t>
            </a:r>
            <a:r>
              <a:rPr lang="en-US" sz="2600" dirty="0" smtClean="0"/>
              <a:t>T</a:t>
            </a:r>
            <a:r>
              <a:rPr lang="vi-VN" sz="2600" dirty="0" smtClean="0"/>
              <a:t>heo </a:t>
            </a:r>
            <a:r>
              <a:rPr lang="vi-VN" sz="2600" dirty="0"/>
              <a:t>dõi, phân tích các luồng lưu lượng truy </a:t>
            </a:r>
            <a:r>
              <a:rPr lang="vi-VN" sz="2600" dirty="0" smtClean="0"/>
              <a:t>cập</a:t>
            </a:r>
            <a:r>
              <a:rPr lang="en-US" sz="2600" dirty="0"/>
              <a:t>.</a:t>
            </a:r>
            <a:endParaRPr lang="en-US" sz="26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62" y="2286000"/>
            <a:ext cx="7724676" cy="3467478"/>
          </a:xfrm>
          <a:prstGeom prst="rect">
            <a:avLst/>
          </a:prstGeom>
        </p:spPr>
      </p:pic>
    </p:spTree>
    <p:extLst>
      <p:ext uri="{BB962C8B-B14F-4D97-AF65-F5344CB8AC3E}">
        <p14:creationId xmlns:p14="http://schemas.microsoft.com/office/powerpoint/2010/main" val="392753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89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32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048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140</Words>
  <Application>Microsoft Office PowerPoint</Application>
  <PresentationFormat>On-screen Show (4:3)</PresentationFormat>
  <Paragraphs>49</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ff11</vt:lpstr>
      <vt:lpstr>ff16</vt:lpstr>
      <vt:lpstr>ff3</vt:lpstr>
      <vt:lpstr>ff5</vt:lpstr>
      <vt:lpstr>ff9</vt:lpstr>
      <vt:lpstr>Sofia Pro</vt:lpstr>
      <vt:lpstr>Office Theme</vt:lpstr>
      <vt:lpstr>Phạm vi hoạt động</vt:lpstr>
      <vt:lpstr>Phạm vi hoạt động</vt:lpstr>
      <vt:lpstr>PowerPoint Presentation</vt:lpstr>
      <vt:lpstr>PowerPoint Presentation</vt:lpstr>
      <vt:lpstr>Ứng Dụng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BINHANH</dc:creator>
  <cp:lastModifiedBy>bình vũ thanh</cp:lastModifiedBy>
  <cp:revision>11</cp:revision>
  <dcterms:created xsi:type="dcterms:W3CDTF">2006-08-16T00:00:00Z</dcterms:created>
  <dcterms:modified xsi:type="dcterms:W3CDTF">2016-10-20T05:54:26Z</dcterms:modified>
</cp:coreProperties>
</file>