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34"/>
  </p:notesMasterIdLst>
  <p:sldIdLst>
    <p:sldId id="256" r:id="rId3"/>
    <p:sldId id="359" r:id="rId4"/>
    <p:sldId id="259" r:id="rId5"/>
    <p:sldId id="291" r:id="rId6"/>
    <p:sldId id="292" r:id="rId7"/>
    <p:sldId id="293" r:id="rId8"/>
    <p:sldId id="295" r:id="rId9"/>
    <p:sldId id="296" r:id="rId10"/>
    <p:sldId id="297" r:id="rId11"/>
    <p:sldId id="298" r:id="rId12"/>
    <p:sldId id="299" r:id="rId13"/>
    <p:sldId id="300" r:id="rId14"/>
    <p:sldId id="301" r:id="rId15"/>
    <p:sldId id="302" r:id="rId16"/>
    <p:sldId id="303" r:id="rId17"/>
    <p:sldId id="304" r:id="rId18"/>
    <p:sldId id="306" r:id="rId19"/>
    <p:sldId id="352" r:id="rId20"/>
    <p:sldId id="351" r:id="rId21"/>
    <p:sldId id="353" r:id="rId22"/>
    <p:sldId id="354" r:id="rId23"/>
    <p:sldId id="355" r:id="rId24"/>
    <p:sldId id="356" r:id="rId25"/>
    <p:sldId id="357" r:id="rId26"/>
    <p:sldId id="358" r:id="rId27"/>
    <p:sldId id="360" r:id="rId28"/>
    <p:sldId id="363" r:id="rId29"/>
    <p:sldId id="364" r:id="rId30"/>
    <p:sldId id="361" r:id="rId31"/>
    <p:sldId id="362" r:id="rId32"/>
    <p:sldId id="35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36" autoAdjust="0"/>
  </p:normalViewPr>
  <p:slideViewPr>
    <p:cSldViewPr snapToGrid="0">
      <p:cViewPr varScale="1">
        <p:scale>
          <a:sx n="61" d="100"/>
          <a:sy n="61" d="100"/>
        </p:scale>
        <p:origin x="1656" y="7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21B542-8CC6-4DAE-A8A6-417674F2D231}" type="datetimeFigureOut">
              <a:rPr lang="en-US" smtClean="0"/>
              <a:pPr/>
              <a:t>9/22/2016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EF104-5DEE-4081-9B20-677BAB8C6135}" type="slidenum">
              <a:rPr lang="en-US" smtClean="0"/>
              <a:pPr/>
              <a:t>‹#›</a:t>
            </a:fld>
            <a:endParaRPr lang="en-US"/>
          </a:p>
        </p:txBody>
      </p:sp>
    </p:spTree>
    <p:extLst>
      <p:ext uri="{BB962C8B-B14F-4D97-AF65-F5344CB8AC3E}">
        <p14:creationId xmlns:p14="http://schemas.microsoft.com/office/powerpoint/2010/main" val="382414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0EF104-5DEE-4081-9B20-677BAB8C6135}" type="slidenum">
              <a:rPr lang="en-US" smtClean="0"/>
              <a:pPr/>
              <a:t>1</a:t>
            </a:fld>
            <a:endParaRPr lang="en-US"/>
          </a:p>
        </p:txBody>
      </p:sp>
    </p:spTree>
    <p:extLst>
      <p:ext uri="{BB962C8B-B14F-4D97-AF65-F5344CB8AC3E}">
        <p14:creationId xmlns:p14="http://schemas.microsoft.com/office/powerpoint/2010/main" val="2562223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11</a:t>
            </a:fld>
            <a:endParaRPr lang="en-US"/>
          </a:p>
        </p:txBody>
      </p:sp>
    </p:spTree>
    <p:extLst>
      <p:ext uri="{BB962C8B-B14F-4D97-AF65-F5344CB8AC3E}">
        <p14:creationId xmlns:p14="http://schemas.microsoft.com/office/powerpoint/2010/main" val="234147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12</a:t>
            </a:fld>
            <a:endParaRPr lang="en-US"/>
          </a:p>
        </p:txBody>
      </p:sp>
    </p:spTree>
    <p:extLst>
      <p:ext uri="{BB962C8B-B14F-4D97-AF65-F5344CB8AC3E}">
        <p14:creationId xmlns:p14="http://schemas.microsoft.com/office/powerpoint/2010/main" val="101863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13</a:t>
            </a:fld>
            <a:endParaRPr lang="en-US"/>
          </a:p>
        </p:txBody>
      </p:sp>
    </p:spTree>
    <p:extLst>
      <p:ext uri="{BB962C8B-B14F-4D97-AF65-F5344CB8AC3E}">
        <p14:creationId xmlns:p14="http://schemas.microsoft.com/office/powerpoint/2010/main" val="1109285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14</a:t>
            </a:fld>
            <a:endParaRPr lang="en-US"/>
          </a:p>
        </p:txBody>
      </p:sp>
    </p:spTree>
    <p:extLst>
      <p:ext uri="{BB962C8B-B14F-4D97-AF65-F5344CB8AC3E}">
        <p14:creationId xmlns:p14="http://schemas.microsoft.com/office/powerpoint/2010/main" val="3835205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15</a:t>
            </a:fld>
            <a:endParaRPr lang="en-US"/>
          </a:p>
        </p:txBody>
      </p:sp>
    </p:spTree>
    <p:extLst>
      <p:ext uri="{BB962C8B-B14F-4D97-AF65-F5344CB8AC3E}">
        <p14:creationId xmlns:p14="http://schemas.microsoft.com/office/powerpoint/2010/main" val="137381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16</a:t>
            </a:fld>
            <a:endParaRPr lang="en-US"/>
          </a:p>
        </p:txBody>
      </p:sp>
    </p:spTree>
    <p:extLst>
      <p:ext uri="{BB962C8B-B14F-4D97-AF65-F5344CB8AC3E}">
        <p14:creationId xmlns:p14="http://schemas.microsoft.com/office/powerpoint/2010/main" val="1569165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17</a:t>
            </a:fld>
            <a:endParaRPr lang="en-US"/>
          </a:p>
        </p:txBody>
      </p:sp>
    </p:spTree>
    <p:extLst>
      <p:ext uri="{BB962C8B-B14F-4D97-AF65-F5344CB8AC3E}">
        <p14:creationId xmlns:p14="http://schemas.microsoft.com/office/powerpoint/2010/main" val="2231338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vi-VN" sz="1200" b="1" i="0" kern="1200" dirty="0" smtClean="0">
                <a:solidFill>
                  <a:schemeClr val="tx1"/>
                </a:solidFill>
                <a:effectLst/>
                <a:latin typeface="+mn-lt"/>
                <a:ea typeface="+mn-ea"/>
                <a:cs typeface="Calibri" panose="020F0502020204030204" pitchFamily="34" charset="0"/>
              </a:rPr>
              <a:t>X.509</a:t>
            </a:r>
            <a:r>
              <a:rPr lang="vi-VN" sz="1200" b="0" i="0" kern="1200" dirty="0" smtClean="0">
                <a:solidFill>
                  <a:schemeClr val="tx1"/>
                </a:solidFill>
                <a:effectLst/>
                <a:latin typeface="+mn-lt"/>
                <a:ea typeface="+mn-ea"/>
                <a:cs typeface="Calibri" panose="020F0502020204030204" pitchFamily="34" charset="0"/>
              </a:rPr>
              <a:t> là một đề nghị của ITU (International Telecommunication Union) định nghĩa một framework về chứng thực (certificate). X.509 dựa trên X.500, mà bản thân X.500 còn chưa được định nghĩa hoàn hảo. Kết quả là chuẩn X.509 đang được diễn giải theo một số cách, tùy theo công ty cung cấp quyết định sử dụng như thế nào. X.509 lần đầu tiên được công bố vào năm 1988, và các phiên bản tiếp theo đã được đưa ra để giải quyết các vấn đề an toàn, đây cũng là sự cố xảy ra bất ngờ ngay lần công bố đầu tiên. X.509 hỗ trợ cả hai mã bí mật (mã đơn) và mã công khai. X.509 định nghĩa các nội dung về một chứng thực, bao gồm số phiên bản, số serial, ID chữ ký, tên công bố, thời điểm có hiệu lực, định nghĩa chủ đề, phần mở rộng và chữ ký trên các trường trên. Về cơ bản, một người có trách nhiệm chứng nhận sẽ đặt khóa công khai của một người nào đó có nhu cầu chứng thực vào thủ tục chứng thực và sau đó xác thực lại bằng khóa riêng. Điều nầy bắt buộc khóa và thủ tục chứng thực phải luôn đi kèm với nhau. Bất cứ ai cần dùng khóa công cộng của một đối tượng nào đó đều có thể mở thủ tục chứng thực bằng khóa công cộng của các đối tượng nầy do người có trách nhiệm chứng thực cung cấp (các khóa công cộng nầy được ký hoặc khóa bằng khóa riêng của người có trách nhiệm chứng thực). Vì vậy, người sử dụng phải tin rằng người có trách nhiệm chứng thực sẽ bảo đảm việc hợp lệ hóa người chủ của khóa công khai và thực sự khóa công khai ở đây chính là khóa công khai của người có trách nhiệm chứng thực. Đây chính là lãnh địa của các PKI (public-key infrastructures). PKI là một kiến trúc phân cấp những đối tượng có trách nhiệm xác minh các khóa công khai lẫn nhau</a:t>
            </a:r>
            <a:endParaRPr lang="en-US" dirty="0">
              <a:latin typeface="+mn-lt"/>
              <a:cs typeface="Calibri" panose="020F0502020204030204" pitchFamily="34" charset="0"/>
            </a:endParaRPr>
          </a:p>
        </p:txBody>
      </p:sp>
      <p:sp>
        <p:nvSpPr>
          <p:cNvPr id="4" name="Slide Number Placeholder 3"/>
          <p:cNvSpPr>
            <a:spLocks noGrp="1"/>
          </p:cNvSpPr>
          <p:nvPr>
            <p:ph type="sldNum" sz="quarter" idx="10"/>
          </p:nvPr>
        </p:nvSpPr>
        <p:spPr/>
        <p:txBody>
          <a:bodyPr/>
          <a:lstStyle/>
          <a:p>
            <a:fld id="{5C0EF104-5DEE-4081-9B20-677BAB8C6135}" type="slidenum">
              <a:rPr lang="en-US" smtClean="0"/>
              <a:pPr/>
              <a:t>20</a:t>
            </a:fld>
            <a:endParaRPr lang="en-US"/>
          </a:p>
        </p:txBody>
      </p:sp>
    </p:spTree>
    <p:extLst>
      <p:ext uri="{BB962C8B-B14F-4D97-AF65-F5344CB8AC3E}">
        <p14:creationId xmlns:p14="http://schemas.microsoft.com/office/powerpoint/2010/main" val="3911660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Sự khác biệt giữa TLS 1.0 và SSL 3.0 có ý nghĩa rằng chúng đã không tương thích. TLS 1.0 đã cho phép khả năng hạ cấp kết nối đến SSL 3.0.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TLS </a:t>
            </a:r>
            <a:r>
              <a:rPr lang="en-US" sz="1200" kern="1200" dirty="0" smtClean="0">
                <a:solidFill>
                  <a:schemeClr val="tx1"/>
                </a:solidFill>
                <a:effectLst/>
                <a:latin typeface="+mn-lt"/>
                <a:ea typeface="+mn-ea"/>
                <a:cs typeface="+mn-cs"/>
              </a:rPr>
              <a:t>phát triển từ giao thức Secure Sockets Layer (SSL) và phần lớn đã thay thế nó, mặc dù các điều khoản SSL hoặc SSL / TLS vẫn đôi khi được sử dụng. sự khác biệt chính giữa SSL và TLS là TLS tạo ra một giao thức an toàn và hiệu quả hơn là xác thực thông điệp, thế hệ tài liệu quan trọng và các bộ mã hoá được hỗ trợ, TLS hỗ trợ các thuật toán mới hơn và an toàn hơn. TLS và SSL không tương thích, mặc dù TLS hiện đang cung cấp một số tính tương thích ngược để làm việc với các hệ thống kế thừa.</a:t>
            </a:r>
            <a:endParaRPr lang="en-US" dirty="0" smtClean="0"/>
          </a:p>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22</a:t>
            </a:fld>
            <a:endParaRPr lang="en-US"/>
          </a:p>
        </p:txBody>
      </p:sp>
    </p:spTree>
    <p:extLst>
      <p:ext uri="{BB962C8B-B14F-4D97-AF65-F5344CB8AC3E}">
        <p14:creationId xmlns:p14="http://schemas.microsoft.com/office/powerpoint/2010/main" val="391659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Theo hệ thống tầng cấp của mô hình OSI, TLS/SSL được khởi chạy ở tầng 5 (tầng phiên) rồi hoạt động trên tầng 6 (tầng trình diễn): trước tiên tầng phiên bắt tay dùng mật mã bất đối xứng để đặt cấu hình mật mã và chìa khóa chia sẻ dành cho phiên đó; sau đó, tầng trình diễn mã hóa phần còn lại của thông điệp dùng mật mã đối xứng và khóa của phiên đó. TLS phục vụ tầng giao vận bên dưới, các đoạn trong tầng này chứa dữ liệu mật mã hóa.</a:t>
            </a:r>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25</a:t>
            </a:fld>
            <a:endParaRPr lang="en-US"/>
          </a:p>
        </p:txBody>
      </p:sp>
    </p:spTree>
    <p:extLst>
      <p:ext uri="{BB962C8B-B14F-4D97-AF65-F5344CB8AC3E}">
        <p14:creationId xmlns:p14="http://schemas.microsoft.com/office/powerpoint/2010/main" val="29202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SSL là viết tắt của từ Secure Sockets Layer. Đây là một tiêu chuẩn an ninh công nghệ toàn cầu tạo ra một liên kết giữa máy chủ web và trình duyệt. Liên kết này đảm bảo tất cả dữ liệu trao đổi giữa máy chủ web và trình duyệt luôn được bảo mật và an toàn.</a:t>
            </a:r>
          </a:p>
          <a:p>
            <a:r>
              <a:rPr lang="en-US" dirty="0" smtClean="0"/>
              <a:t>- SSL đảm bảo rằng tất cả các dữ liệu được truyền giữa các máy chủ web và các trình duyệt được mang tính riêng tư, tách rời. SSL là một chuẩn công nghệ được sử dụng bởi hàng triệu trang web trong việc bảo vệ các giao dịch trực tuyến với khách hàng của họ.</a:t>
            </a:r>
          </a:p>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3</a:t>
            </a:fld>
            <a:endParaRPr lang="en-US"/>
          </a:p>
        </p:txBody>
      </p:sp>
    </p:spTree>
    <p:extLst>
      <p:ext uri="{BB962C8B-B14F-4D97-AF65-F5344CB8AC3E}">
        <p14:creationId xmlns:p14="http://schemas.microsoft.com/office/powerpoint/2010/main" val="1252196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Lỗ hổng Heartbleed trên Open SSL, một lỗ hổng cực kỳ nghiêm trọng trên bộ thư viện mã nguồn mở OpenSSL của hai giao thức SSL/TLS cho phép những kẻ tấn công có thể đọc được một phần bộ nhớ của máy chủ bị nhiễm mã độc, nó có thể tiết lộ dữ liệu của người dùng máy chủ đã cố che dấu.</a:t>
            </a:r>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27</a:t>
            </a:fld>
            <a:endParaRPr lang="en-US"/>
          </a:p>
        </p:txBody>
      </p:sp>
    </p:spTree>
    <p:extLst>
      <p:ext uri="{BB962C8B-B14F-4D97-AF65-F5344CB8AC3E}">
        <p14:creationId xmlns:p14="http://schemas.microsoft.com/office/powerpoint/2010/main" val="3506636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TLS là không dễ bị tấn công POODLE, bởi vì nó xác định rằng tất cả các byte đệm phải có giá trị như nhau và được xác nhận, một biến thể của cuộc tấn công đã khai thác triển khai một số giao thức TLS mà không xác nhận một cách chính xác đệm mã hóa. Điều này làm cho một số hệ thống dễ bị tổn thương đến POODLE, cho dù họ vô hiệu hóa SSL - một trong những kỹ thuật được khuyến cáo cho việc chống lại một cuộc tấn POODLE.</a:t>
            </a:r>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28</a:t>
            </a:fld>
            <a:endParaRPr lang="en-US"/>
          </a:p>
        </p:txBody>
      </p:sp>
    </p:spTree>
    <p:extLst>
      <p:ext uri="{BB962C8B-B14F-4D97-AF65-F5344CB8AC3E}">
        <p14:creationId xmlns:p14="http://schemas.microsoft.com/office/powerpoint/2010/main" val="4218346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4</a:t>
            </a:fld>
            <a:endParaRPr lang="en-US"/>
          </a:p>
        </p:txBody>
      </p:sp>
    </p:spTree>
    <p:extLst>
      <p:ext uri="{BB962C8B-B14F-4D97-AF65-F5344CB8AC3E}">
        <p14:creationId xmlns:p14="http://schemas.microsoft.com/office/powerpoint/2010/main" val="231537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5</a:t>
            </a:fld>
            <a:endParaRPr lang="en-US"/>
          </a:p>
        </p:txBody>
      </p:sp>
    </p:spTree>
    <p:extLst>
      <p:ext uri="{BB962C8B-B14F-4D97-AF65-F5344CB8AC3E}">
        <p14:creationId xmlns:p14="http://schemas.microsoft.com/office/powerpoint/2010/main" val="163216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Aft>
                <a:spcPts val="800"/>
              </a:spcAft>
              <a:buFont typeface="Arial" panose="020B0604020202020204" pitchFamily="34" charset="0"/>
              <a:buChar char="•"/>
            </a:pPr>
            <a:r>
              <a:rPr lang="en-US" sz="1200" smtClean="0">
                <a:latin typeface="Times New Roman" panose="02020603050405020304" pitchFamily="18" charset="0"/>
                <a:ea typeface="Calibri" panose="020F0502020204030204" pitchFamily="34" charset="0"/>
              </a:rPr>
              <a:t>Khi Website gửi cho trình duyệt một chứng chỉ SSL, trình duyệt sẽ gửi chứng chỉ này đến một máy chủ lưu trữ các chứng chỉ số đã được phê duyệt.</a:t>
            </a:r>
          </a:p>
          <a:p>
            <a:pPr marL="285750" indent="-285750" algn="just">
              <a:spcAft>
                <a:spcPts val="800"/>
              </a:spcAft>
              <a:buFont typeface="Arial" panose="020B0604020202020204" pitchFamily="34" charset="0"/>
              <a:buChar char="•"/>
            </a:pPr>
            <a:r>
              <a:rPr lang="en-US" sz="1200" smtClean="0">
                <a:latin typeface="Times New Roman" panose="02020603050405020304" pitchFamily="18" charset="0"/>
                <a:ea typeface="Calibri" panose="020F0502020204030204" pitchFamily="34" charset="0"/>
              </a:rPr>
              <a:t>Về mặt kỹ thuật, SSL sử dụng mã hóa công khai. Kỹ thuật này giúp cho Website và trình duyệt tự thỏa thuận (bước 4 ở hình trên) một bộ khóa sẽ dùng trong suốt quá trình trao đổi thông tin sau đó. Bộ khóa sẽ thay đổi theo mỗi trong lần giao dịch kế tiếp, một người khác sẽ không thể giải mã ngay cả khi có được dữ liệu của máy chủ lưu trữ chứng chỉ số nói trên.</a:t>
            </a:r>
            <a:endParaRPr lang="en-US" sz="1200" smtClean="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6</a:t>
            </a:fld>
            <a:endParaRPr lang="en-US"/>
          </a:p>
        </p:txBody>
      </p:sp>
    </p:spTree>
    <p:extLst>
      <p:ext uri="{BB962C8B-B14F-4D97-AF65-F5344CB8AC3E}">
        <p14:creationId xmlns:p14="http://schemas.microsoft.com/office/powerpoint/2010/main" val="511332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panose="020F0502020204030204" pitchFamily="34" charset="0"/>
                <a:ea typeface="Calibri" panose="020F0502020204030204" pitchFamily="34" charset="0"/>
                <a:cs typeface="Times New Roman" panose="02020603050405020304" pitchFamily="18" charset="0"/>
              </a:rPr>
              <a:t>- Tổ chức IETF (Internet Engineering Task Force ) đã chuẩn hoá SSL và đặt lại tên là TLS (Transport Layer Security). Mặc dù là có sự thay đổi về tên nhưng TSL chỉ là một phiên bản mới của SSL. Phiên bản TSL 1.0 tương đương với phiên bản SSL 3.1. Tuy nhiên SSL là thuật ngữ được sử dụng rộng rãi hơn.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 </a:t>
            </a:r>
            <a:r>
              <a:rPr lang="en-US" sz="1200" kern="1200" smtClean="0">
                <a:solidFill>
                  <a:schemeClr val="tx1"/>
                </a:solidFill>
                <a:effectLst/>
                <a:latin typeface="+mn-lt"/>
                <a:ea typeface="+mn-ea"/>
                <a:cs typeface="+mn-cs"/>
              </a:rPr>
              <a:t>SSL được thiết kế như là một giao thức riêng cho vấn đề bảo mật có thể hỗ trợ cho rất nhiều ứng dụng. Giao thức SSL hoạt động bên trên TCP/IP và bên dưới các giao thức ứng dụng tầng cao hơn như là HTTP, IMAP và FTP.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7</a:t>
            </a:fld>
            <a:endParaRPr lang="en-US"/>
          </a:p>
        </p:txBody>
      </p:sp>
    </p:spTree>
    <p:extLst>
      <p:ext uri="{BB962C8B-B14F-4D97-AF65-F5344CB8AC3E}">
        <p14:creationId xmlns:p14="http://schemas.microsoft.com/office/powerpoint/2010/main" val="1634392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Xác thực server: Cho phép người sử dụng xác thực được server muốn kết nối. Lúc này, phía browser sử dụng các kỹ thuật mã hoá công khai để chắc chắn rằng certificate và public ID của server là có giá trị và được cấp phát bởi một CA (certificate authority) trong danh sách các CA đáng tin cậy của client. Điều này rất quan trọng đối với người dùng. Ví dụ như khi gửi mã số credit card qua mạng thì người dùng thực sự muốn kiểm tra liệu server sẽ nhận thông tin này có đúng là server mà họ định gửi đến không.</a:t>
            </a:r>
          </a:p>
          <a:p>
            <a:r>
              <a:rPr lang="en-US" sz="1200" kern="1200" smtClean="0">
                <a:solidFill>
                  <a:schemeClr val="tx1"/>
                </a:solidFill>
                <a:effectLst/>
                <a:latin typeface="+mn-lt"/>
                <a:ea typeface="+mn-ea"/>
                <a:cs typeface="+mn-cs"/>
              </a:rPr>
              <a:t>– Xác thực Client: Cho phép phía server xác thực được người sử dụng muốn kết nối. Phía server cũng sử dụng các kỹ thuật mã hoá công khai để kiểm tra xem certificate và public ID của server có giá trị hay không và được cấp phát bởi một CA (certificate authority) trong danh sách các CA đáng tin cậy của server không. Điều này rất quan trọng đối với các nhà cung cấp. Ví dụ như khi một ngân hàng định gửi các thông tin tài chính mang tính bảo mật tới khách hàng thì họ rất muốn kiểm tra định danh của người nhận.</a:t>
            </a:r>
          </a:p>
          <a:p>
            <a:r>
              <a:rPr lang="en-US" sz="1200" kern="1200" smtClean="0">
                <a:solidFill>
                  <a:schemeClr val="tx1"/>
                </a:solidFill>
                <a:effectLst/>
                <a:latin typeface="+mn-lt"/>
                <a:ea typeface="+mn-ea"/>
                <a:cs typeface="+mn-cs"/>
              </a:rPr>
              <a:t>– Mã hoá kết nối: Tất cả các thông tin trao đổi giữa client và server được mã hoá trên đường truyền nhằm nâng cao khả năng bảo mật. Điều này rất quan trọng đối với cả hai bên khi có các giao dịch mang tính riêng tư. Ngoài ra, tất cả các dữ liệu được gửi đi trên một kết nối SSL đã được mã hoá còn được bảo vệ nhờ cơ chế tự động phát hiện các xáo trộn, thay đổi trong dữ liệu. ( đó là các thuật toán băm – hash algorithm).</a:t>
            </a:r>
          </a:p>
        </p:txBody>
      </p:sp>
      <p:sp>
        <p:nvSpPr>
          <p:cNvPr id="4" name="Slide Number Placeholder 3"/>
          <p:cNvSpPr>
            <a:spLocks noGrp="1"/>
          </p:cNvSpPr>
          <p:nvPr>
            <p:ph type="sldNum" sz="quarter" idx="10"/>
          </p:nvPr>
        </p:nvSpPr>
        <p:spPr/>
        <p:txBody>
          <a:bodyPr/>
          <a:lstStyle/>
          <a:p>
            <a:fld id="{5C0EF104-5DEE-4081-9B20-677BAB8C6135}" type="slidenum">
              <a:rPr lang="en-US" smtClean="0"/>
              <a:pPr/>
              <a:t>8</a:t>
            </a:fld>
            <a:endParaRPr lang="en-US"/>
          </a:p>
        </p:txBody>
      </p:sp>
    </p:spTree>
    <p:extLst>
      <p:ext uri="{BB962C8B-B14F-4D97-AF65-F5344CB8AC3E}">
        <p14:creationId xmlns:p14="http://schemas.microsoft.com/office/powerpoint/2010/main" val="256337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9</a:t>
            </a:fld>
            <a:endParaRPr lang="en-US"/>
          </a:p>
        </p:txBody>
      </p:sp>
    </p:spTree>
    <p:extLst>
      <p:ext uri="{BB962C8B-B14F-4D97-AF65-F5344CB8AC3E}">
        <p14:creationId xmlns:p14="http://schemas.microsoft.com/office/powerpoint/2010/main" val="1276797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EF104-5DEE-4081-9B20-677BAB8C6135}" type="slidenum">
              <a:rPr lang="en-US" smtClean="0"/>
              <a:pPr/>
              <a:t>10</a:t>
            </a:fld>
            <a:endParaRPr lang="en-US"/>
          </a:p>
        </p:txBody>
      </p:sp>
    </p:spTree>
    <p:extLst>
      <p:ext uri="{BB962C8B-B14F-4D97-AF65-F5344CB8AC3E}">
        <p14:creationId xmlns:p14="http://schemas.microsoft.com/office/powerpoint/2010/main" val="213773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248419-3FDB-4C8D-A4BB-0E6F4F6ADB05}"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162912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248419-3FDB-4C8D-A4BB-0E6F4F6ADB05}"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403970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248419-3FDB-4C8D-A4BB-0E6F4F6ADB05}"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1094926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9125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3023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7419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420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253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1434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8087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498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248419-3FDB-4C8D-A4BB-0E6F4F6ADB05}"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4083023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7071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704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492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248419-3FDB-4C8D-A4BB-0E6F4F6ADB05}" type="datetimeFigureOut">
              <a:rPr lang="en-US" smtClean="0"/>
              <a:pPr/>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120741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248419-3FDB-4C8D-A4BB-0E6F4F6ADB05}"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21342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248419-3FDB-4C8D-A4BB-0E6F4F6ADB05}" type="datetimeFigureOut">
              <a:rPr lang="en-US" smtClean="0"/>
              <a:pPr/>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49925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248419-3FDB-4C8D-A4BB-0E6F4F6ADB05}" type="datetimeFigureOut">
              <a:rPr lang="en-US" smtClean="0"/>
              <a:pPr/>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90143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48419-3FDB-4C8D-A4BB-0E6F4F6ADB05}" type="datetimeFigureOut">
              <a:rPr lang="en-US" smtClean="0"/>
              <a:pPr/>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241808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48419-3FDB-4C8D-A4BB-0E6F4F6ADB05}"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26049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48419-3FDB-4C8D-A4BB-0E6F4F6ADB05}" type="datetimeFigureOut">
              <a:rPr lang="en-US" smtClean="0"/>
              <a:pPr/>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89D4D-7867-4A31-AE94-42280E9D92F6}" type="slidenum">
              <a:rPr lang="en-US" smtClean="0"/>
              <a:pPr/>
              <a:t>‹#›</a:t>
            </a:fld>
            <a:endParaRPr lang="en-US"/>
          </a:p>
        </p:txBody>
      </p:sp>
    </p:spTree>
    <p:extLst>
      <p:ext uri="{BB962C8B-B14F-4D97-AF65-F5344CB8AC3E}">
        <p14:creationId xmlns:p14="http://schemas.microsoft.com/office/powerpoint/2010/main" val="275707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48419-3FDB-4C8D-A4BB-0E6F4F6ADB05}" type="datetimeFigureOut">
              <a:rPr lang="en-US" smtClean="0"/>
              <a:pPr/>
              <a:t>9/22/2016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89D4D-7867-4A31-AE94-42280E9D92F6}" type="slidenum">
              <a:rPr lang="en-US" smtClean="0"/>
              <a:pPr/>
              <a:t>‹#›</a:t>
            </a:fld>
            <a:endParaRPr lang="en-US"/>
          </a:p>
        </p:txBody>
      </p:sp>
    </p:spTree>
    <p:extLst>
      <p:ext uri="{BB962C8B-B14F-4D97-AF65-F5344CB8AC3E}">
        <p14:creationId xmlns:p14="http://schemas.microsoft.com/office/powerpoint/2010/main" val="2579927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48419-3FDB-4C8D-A4BB-0E6F4F6ADB05}" type="datetimeFigureOut">
              <a:rPr lang="en-US" smtClean="0">
                <a:solidFill>
                  <a:prstClr val="black">
                    <a:tint val="75000"/>
                  </a:prstClr>
                </a:solidFill>
              </a:rPr>
              <a:pPr/>
              <a:t>9/22/2016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89D4D-7867-4A31-AE94-42280E9D92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99276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2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177925"/>
          </a:xfrm>
        </p:spPr>
        <p:txBody>
          <a:bodyPr anchor="ctr">
            <a:normAutofit/>
          </a:bodyPr>
          <a:lstStyle/>
          <a:p>
            <a:r>
              <a:rPr lang="en-US" sz="2800" b="1" dirty="0" smtClean="0">
                <a:solidFill>
                  <a:schemeClr val="accent1">
                    <a:lumMod val="75000"/>
                  </a:schemeClr>
                </a:solidFill>
                <a:latin typeface="Segoe UI" panose="020B0502040204020203" pitchFamily="34" charset="0"/>
                <a:cs typeface="Segoe UI" panose="020B0502040204020203" pitchFamily="34" charset="0"/>
              </a:rPr>
              <a:t>GIAO THỨC BẢO MẬT SSL, TLS</a:t>
            </a:r>
            <a:endParaRPr lang="en-US" sz="2800" b="1" dirty="0">
              <a:solidFill>
                <a:schemeClr val="accent1">
                  <a:lumMod val="75000"/>
                </a:schemeClr>
              </a:solidFill>
              <a:latin typeface="Segoe UI" panose="020B0502040204020203" pitchFamily="34" charset="0"/>
              <a:cs typeface="Segoe UI" panose="020B0502040204020203" pitchFamily="34" charset="0"/>
            </a:endParaRPr>
          </a:p>
        </p:txBody>
      </p:sp>
      <p:sp>
        <p:nvSpPr>
          <p:cNvPr id="5" name="TextBox 4"/>
          <p:cNvSpPr txBox="1"/>
          <p:nvPr/>
        </p:nvSpPr>
        <p:spPr>
          <a:xfrm>
            <a:off x="0" y="5238582"/>
            <a:ext cx="4122295" cy="307777"/>
          </a:xfrm>
          <a:prstGeom prst="rect">
            <a:avLst/>
          </a:prstGeom>
          <a:noFill/>
        </p:spPr>
        <p:txBody>
          <a:bodyPr wrap="square" rtlCol="0">
            <a:spAutoFit/>
          </a:bodyPr>
          <a:lstStyle/>
          <a:p>
            <a:pPr algn="ctr"/>
            <a:r>
              <a:rPr lang="en-US" sz="1400" dirty="0" smtClean="0">
                <a:latin typeface="Segoe UI" panose="020B0502040204020203" pitchFamily="34" charset="0"/>
                <a:cs typeface="Segoe UI" panose="020B0502040204020203" pitchFamily="34" charset="0"/>
              </a:rPr>
              <a:t>Thái Nguyên, tháng 09 năm 2016</a:t>
            </a:r>
            <a:endParaRPr lang="en-US" sz="1400" dirty="0">
              <a:latin typeface="Segoe UI" panose="020B0502040204020203" pitchFamily="34" charset="0"/>
              <a:cs typeface="Segoe UI" panose="020B0502040204020203" pitchFamily="34" charset="0"/>
            </a:endParaRPr>
          </a:p>
        </p:txBody>
      </p:sp>
      <p:pic>
        <p:nvPicPr>
          <p:cNvPr id="8" name="Picture 2054" descr="MCj03194840000[1]"/>
          <p:cNvPicPr>
            <a:picLocks noChangeAspect="1" noChangeArrowheads="1"/>
          </p:cNvPicPr>
          <p:nvPr/>
        </p:nvPicPr>
        <p:blipFill>
          <a:blip r:embed="rId4" cstate="print"/>
          <a:srcRect/>
          <a:stretch>
            <a:fillRect/>
          </a:stretch>
        </p:blipFill>
        <p:spPr bwMode="auto">
          <a:xfrm>
            <a:off x="3962400" y="2764837"/>
            <a:ext cx="4495799" cy="2781522"/>
          </a:xfrm>
          <a:prstGeom prst="rect">
            <a:avLst/>
          </a:prstGeom>
          <a:noFill/>
        </p:spPr>
      </p:pic>
      <p:sp>
        <p:nvSpPr>
          <p:cNvPr id="9" name="Subtitle 2"/>
          <p:cNvSpPr txBox="1">
            <a:spLocks/>
          </p:cNvSpPr>
          <p:nvPr/>
        </p:nvSpPr>
        <p:spPr>
          <a:xfrm>
            <a:off x="-159044" y="2545413"/>
            <a:ext cx="4121444" cy="244804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dirty="0" smtClean="0">
                <a:latin typeface="Segoe UI" panose="020B0502040204020203" pitchFamily="34" charset="0"/>
                <a:cs typeface="Segoe UI" panose="020B0502040204020203" pitchFamily="34" charset="0"/>
              </a:rPr>
              <a:t>Nhóm 2: Vũ Thanh Bình</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	    Nguyễn Bá Đạt</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8276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515350" cy="625474"/>
          </a:xfrm>
        </p:spPr>
        <p:txBody>
          <a:bodyPr>
            <a:noAutofit/>
          </a:bodyPr>
          <a:lstStyle/>
          <a:p>
            <a:r>
              <a:rPr lang="en-US" sz="3200" b="1" dirty="0">
                <a:latin typeface="Segoe UI" panose="020B0502040204020203" pitchFamily="34" charset="0"/>
                <a:cs typeface="Segoe UI" panose="020B0502040204020203" pitchFamily="34" charset="0"/>
              </a:rPr>
              <a:t>2</a:t>
            </a:r>
            <a:r>
              <a:rPr lang="en-US" sz="3200" b="1" dirty="0" smtClean="0">
                <a:latin typeface="Segoe UI" panose="020B0502040204020203" pitchFamily="34" charset="0"/>
                <a:cs typeface="Segoe UI" panose="020B0502040204020203" pitchFamily="34" charset="0"/>
              </a:rPr>
              <a:t>. Ứng dụng của SSL với 1 số dịch vụ</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78698931"/>
              </p:ext>
            </p:extLst>
          </p:nvPr>
        </p:nvGraphicFramePr>
        <p:xfrm>
          <a:off x="628650" y="748147"/>
          <a:ext cx="7850332" cy="5760720"/>
        </p:xfrm>
        <a:graphic>
          <a:graphicData uri="http://schemas.openxmlformats.org/drawingml/2006/table">
            <a:tbl>
              <a:tblPr firstRow="1" firstCol="1" bandRow="1">
                <a:tableStyleId>{5C22544A-7EE6-4342-B048-85BDC9FD1C3A}</a:tableStyleId>
              </a:tblPr>
              <a:tblGrid>
                <a:gridCol w="2023055">
                  <a:extLst>
                    <a:ext uri="{9D8B030D-6E8A-4147-A177-3AD203B41FA5}">
                      <a16:colId xmlns:a16="http://schemas.microsoft.com/office/drawing/2014/main" val="20000"/>
                    </a:ext>
                  </a:extLst>
                </a:gridCol>
                <a:gridCol w="1671219">
                  <a:extLst>
                    <a:ext uri="{9D8B030D-6E8A-4147-A177-3AD203B41FA5}">
                      <a16:colId xmlns:a16="http://schemas.microsoft.com/office/drawing/2014/main" val="20001"/>
                    </a:ext>
                  </a:extLst>
                </a:gridCol>
                <a:gridCol w="4156058">
                  <a:extLst>
                    <a:ext uri="{9D8B030D-6E8A-4147-A177-3AD203B41FA5}">
                      <a16:colId xmlns:a16="http://schemas.microsoft.com/office/drawing/2014/main" val="20002"/>
                    </a:ext>
                  </a:extLst>
                </a:gridCol>
              </a:tblGrid>
              <a:tr h="607753">
                <a:tc>
                  <a:txBody>
                    <a:bodyPr/>
                    <a:lstStyle/>
                    <a:p>
                      <a:pPr marL="0" marR="0" algn="ctr">
                        <a:lnSpc>
                          <a:spcPct val="150000"/>
                        </a:lnSpc>
                        <a:spcBef>
                          <a:spcPts val="0"/>
                        </a:spcBef>
                        <a:spcAft>
                          <a:spcPts val="800"/>
                        </a:spcAft>
                      </a:pPr>
                      <a:r>
                        <a:rPr lang="en-US" sz="2800" b="1">
                          <a:effectLst/>
                        </a:rPr>
                        <a:t>Dịch vụ</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Port</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Mô tả dịch vụ</a:t>
                      </a:r>
                      <a:endParaRPr lang="en-US" sz="2800" b="1">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0"/>
                  </a:ext>
                </a:extLst>
              </a:tr>
              <a:tr h="607753">
                <a:tc>
                  <a:txBody>
                    <a:bodyPr/>
                    <a:lstStyle/>
                    <a:p>
                      <a:pPr marL="0" marR="0" algn="ctr">
                        <a:lnSpc>
                          <a:spcPct val="150000"/>
                        </a:lnSpc>
                        <a:spcBef>
                          <a:spcPts val="0"/>
                        </a:spcBef>
                        <a:spcAft>
                          <a:spcPts val="800"/>
                        </a:spcAft>
                      </a:pPr>
                      <a:r>
                        <a:rPr lang="en-US" sz="2800" b="1">
                          <a:effectLst/>
                        </a:rPr>
                        <a:t>Nsiiop</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261</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IIOP trên SSL/TLS</a:t>
                      </a:r>
                      <a:endParaRPr lang="en-US" sz="2800" b="1">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1"/>
                  </a:ext>
                </a:extLst>
              </a:tr>
              <a:tr h="607753">
                <a:tc>
                  <a:txBody>
                    <a:bodyPr/>
                    <a:lstStyle/>
                    <a:p>
                      <a:pPr marL="0" marR="0" algn="ctr">
                        <a:lnSpc>
                          <a:spcPct val="150000"/>
                        </a:lnSpc>
                        <a:spcBef>
                          <a:spcPts val="0"/>
                        </a:spcBef>
                        <a:spcAft>
                          <a:spcPts val="800"/>
                        </a:spcAft>
                      </a:pPr>
                      <a:r>
                        <a:rPr lang="en-US" sz="2800" b="1">
                          <a:effectLst/>
                        </a:rPr>
                        <a:t>https</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443</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HTTP trên SSL/TLS</a:t>
                      </a:r>
                      <a:endParaRPr lang="en-US" sz="2800" b="1">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2"/>
                  </a:ext>
                </a:extLst>
              </a:tr>
              <a:tr h="607753">
                <a:tc>
                  <a:txBody>
                    <a:bodyPr/>
                    <a:lstStyle/>
                    <a:p>
                      <a:pPr marL="0" marR="0" algn="ctr">
                        <a:lnSpc>
                          <a:spcPct val="150000"/>
                        </a:lnSpc>
                        <a:spcBef>
                          <a:spcPts val="0"/>
                        </a:spcBef>
                        <a:spcAft>
                          <a:spcPts val="800"/>
                        </a:spcAft>
                      </a:pPr>
                      <a:r>
                        <a:rPr lang="en-US" sz="2800" b="1">
                          <a:effectLst/>
                        </a:rPr>
                        <a:t>Smtps</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465</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SMTP trên SSL/TLS</a:t>
                      </a:r>
                      <a:endParaRPr lang="en-US" sz="2800" b="1">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3"/>
                  </a:ext>
                </a:extLst>
              </a:tr>
              <a:tr h="607753">
                <a:tc>
                  <a:txBody>
                    <a:bodyPr/>
                    <a:lstStyle/>
                    <a:p>
                      <a:pPr marL="0" marR="0" algn="ctr">
                        <a:lnSpc>
                          <a:spcPct val="150000"/>
                        </a:lnSpc>
                        <a:spcBef>
                          <a:spcPts val="0"/>
                        </a:spcBef>
                        <a:spcAft>
                          <a:spcPts val="800"/>
                        </a:spcAft>
                      </a:pPr>
                      <a:r>
                        <a:rPr lang="en-US" sz="2800" b="1">
                          <a:effectLst/>
                        </a:rPr>
                        <a:t>Nntps</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563</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NNTP trên SSL/TLS</a:t>
                      </a:r>
                      <a:endParaRPr lang="en-US" sz="2800" b="1">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4"/>
                  </a:ext>
                </a:extLst>
              </a:tr>
              <a:tr h="607753">
                <a:tc>
                  <a:txBody>
                    <a:bodyPr/>
                    <a:lstStyle/>
                    <a:p>
                      <a:pPr marL="0" marR="0" algn="ctr">
                        <a:lnSpc>
                          <a:spcPct val="150000"/>
                        </a:lnSpc>
                        <a:spcBef>
                          <a:spcPts val="0"/>
                        </a:spcBef>
                        <a:spcAft>
                          <a:spcPts val="800"/>
                        </a:spcAft>
                      </a:pPr>
                      <a:r>
                        <a:rPr lang="en-US" sz="2800" b="1" dirty="0">
                          <a:effectLst/>
                        </a:rPr>
                        <a:t>Ldaps</a:t>
                      </a:r>
                      <a:endParaRPr lang="en-US" sz="2800" b="1" dirty="0">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636</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LDAP trên SSL/TLS</a:t>
                      </a:r>
                      <a:endParaRPr lang="en-US" sz="2800" b="1">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5"/>
                  </a:ext>
                </a:extLst>
              </a:tr>
              <a:tr h="607753">
                <a:tc>
                  <a:txBody>
                    <a:bodyPr/>
                    <a:lstStyle/>
                    <a:p>
                      <a:pPr marL="0" marR="0" algn="ctr">
                        <a:lnSpc>
                          <a:spcPct val="150000"/>
                        </a:lnSpc>
                        <a:spcBef>
                          <a:spcPts val="0"/>
                        </a:spcBef>
                        <a:spcAft>
                          <a:spcPts val="800"/>
                        </a:spcAft>
                      </a:pPr>
                      <a:r>
                        <a:rPr lang="en-US" sz="2800" b="1">
                          <a:effectLst/>
                        </a:rPr>
                        <a:t>Ftps-data</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989</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FTP-data trên SSL/TLS</a:t>
                      </a:r>
                      <a:endParaRPr lang="en-US" sz="2800" b="1">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6"/>
                  </a:ext>
                </a:extLst>
              </a:tr>
              <a:tr h="607753">
                <a:tc>
                  <a:txBody>
                    <a:bodyPr/>
                    <a:lstStyle/>
                    <a:p>
                      <a:pPr marL="0" marR="0" algn="ctr">
                        <a:lnSpc>
                          <a:spcPct val="150000"/>
                        </a:lnSpc>
                        <a:spcBef>
                          <a:spcPts val="0"/>
                        </a:spcBef>
                        <a:spcAft>
                          <a:spcPts val="800"/>
                        </a:spcAft>
                      </a:pPr>
                      <a:r>
                        <a:rPr lang="en-US" sz="2800" b="1">
                          <a:effectLst/>
                        </a:rPr>
                        <a:t>Ftps</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990</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FTP trên SSL/TLS</a:t>
                      </a:r>
                      <a:endParaRPr lang="en-US" sz="2800" b="1">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7"/>
                  </a:ext>
                </a:extLst>
              </a:tr>
              <a:tr h="607753">
                <a:tc>
                  <a:txBody>
                    <a:bodyPr/>
                    <a:lstStyle/>
                    <a:p>
                      <a:pPr marL="0" marR="0" algn="ctr">
                        <a:lnSpc>
                          <a:spcPct val="150000"/>
                        </a:lnSpc>
                        <a:spcBef>
                          <a:spcPts val="0"/>
                        </a:spcBef>
                        <a:spcAft>
                          <a:spcPts val="800"/>
                        </a:spcAft>
                      </a:pPr>
                      <a:r>
                        <a:rPr lang="en-US" sz="2800" b="1">
                          <a:effectLst/>
                        </a:rPr>
                        <a:t>Telnets</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a:effectLst/>
                        </a:rPr>
                        <a:t>992</a:t>
                      </a:r>
                      <a:endParaRPr lang="en-US" sz="2800" b="1">
                        <a:effectLst/>
                        <a:latin typeface="Times New Roman" panose="02020603050405020304" pitchFamily="18" charset="0"/>
                        <a:ea typeface="Calibri" panose="020F0502020204030204" pitchFamily="34" charset="0"/>
                      </a:endParaRPr>
                    </a:p>
                  </a:txBody>
                  <a:tcPr marL="0" marR="0" marT="0" marB="0"/>
                </a:tc>
                <a:tc>
                  <a:txBody>
                    <a:bodyPr/>
                    <a:lstStyle/>
                    <a:p>
                      <a:pPr marL="0" marR="0" algn="ctr">
                        <a:lnSpc>
                          <a:spcPct val="150000"/>
                        </a:lnSpc>
                        <a:spcBef>
                          <a:spcPts val="0"/>
                        </a:spcBef>
                        <a:spcAft>
                          <a:spcPts val="800"/>
                        </a:spcAft>
                      </a:pPr>
                      <a:r>
                        <a:rPr lang="en-US" sz="2800" b="1" dirty="0">
                          <a:effectLst/>
                        </a:rPr>
                        <a:t>Telnet trên SSL/TLS</a:t>
                      </a:r>
                      <a:endParaRPr lang="en-US" sz="2800" b="1" dirty="0">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1468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515350" cy="625474"/>
          </a:xfrm>
        </p:spPr>
        <p:txBody>
          <a:bodyPr>
            <a:noAutofit/>
          </a:bodyPr>
          <a:lstStyle/>
          <a:p>
            <a:r>
              <a:rPr lang="en-US" sz="3200" b="1" dirty="0" smtClean="0">
                <a:latin typeface="Segoe UI" panose="020B0502040204020203" pitchFamily="34" charset="0"/>
                <a:cs typeface="Segoe UI" panose="020B0502040204020203" pitchFamily="34" charset="0"/>
              </a:rPr>
              <a:t>2. Ứng dụng thực tế</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Rectangle 4"/>
          <p:cNvSpPr/>
          <p:nvPr/>
        </p:nvSpPr>
        <p:spPr>
          <a:xfrm>
            <a:off x="628650" y="990601"/>
            <a:ext cx="7933459" cy="1856919"/>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rPr>
              <a:t>a. DV-SSL:</a:t>
            </a:r>
            <a:endParaRPr lang="en-US" dirty="0">
              <a:latin typeface="Times New Roman" panose="02020603050405020304" pitchFamily="18" charset="0"/>
              <a:ea typeface="Calibri" panose="020F0502020204030204" pitchFamily="34"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rPr>
              <a:t>Domain Validation (DV): chứng thư số SSL chứng thực cho Domain Name - Website . Khi 1 Website sử dụng DV SSL thì sẽ được xác thực tên domain , website đã được mã hoá an toàn khi trao đổi dữ liệu</a:t>
            </a:r>
            <a:endParaRPr lang="en-US" dirty="0">
              <a:effectLst/>
              <a:latin typeface="Times New Roman" panose="02020603050405020304" pitchFamily="18" charset="0"/>
              <a:ea typeface="Calibri" panose="020F0502020204030204" pitchFamily="34" charset="0"/>
            </a:endParaRPr>
          </a:p>
        </p:txBody>
      </p:sp>
      <p:pic>
        <p:nvPicPr>
          <p:cNvPr id="6" name="Picture 5" descr="[Image: dv_ssl.jpg]"/>
          <p:cNvPicPr/>
          <p:nvPr/>
        </p:nvPicPr>
        <p:blipFill>
          <a:blip r:embed="rId4">
            <a:extLst>
              <a:ext uri="{28A0092B-C50C-407E-A947-70E740481C1C}">
                <a14:useLocalDpi xmlns:a14="http://schemas.microsoft.com/office/drawing/2010/main" val="0"/>
              </a:ext>
            </a:extLst>
          </a:blip>
          <a:srcRect/>
          <a:stretch>
            <a:fillRect/>
          </a:stretch>
        </p:blipFill>
        <p:spPr bwMode="auto">
          <a:xfrm>
            <a:off x="0" y="3090608"/>
            <a:ext cx="9144000" cy="2628548"/>
          </a:xfrm>
          <a:prstGeom prst="rect">
            <a:avLst/>
          </a:prstGeom>
          <a:noFill/>
          <a:ln>
            <a:noFill/>
          </a:ln>
        </p:spPr>
      </p:pic>
    </p:spTree>
    <p:extLst>
      <p:ext uri="{BB962C8B-B14F-4D97-AF65-F5344CB8AC3E}">
        <p14:creationId xmlns:p14="http://schemas.microsoft.com/office/powerpoint/2010/main" val="1539466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515350" cy="625474"/>
          </a:xfrm>
        </p:spPr>
        <p:txBody>
          <a:bodyPr>
            <a:noAutofit/>
          </a:bodyPr>
          <a:lstStyle/>
          <a:p>
            <a:r>
              <a:rPr lang="en-US" sz="3200" b="1">
                <a:latin typeface="Segoe UI" panose="020B0502040204020203" pitchFamily="34" charset="0"/>
                <a:cs typeface="Segoe UI" panose="020B0502040204020203" pitchFamily="34" charset="0"/>
              </a:rPr>
              <a:t>2. Ứng dụng thực tế</a:t>
            </a:r>
            <a:r>
              <a:rPr lang="en-US" sz="3200" b="1" dirty="0" smtClean="0">
                <a:latin typeface="Segoe UI" panose="020B0502040204020203" pitchFamily="34" charset="0"/>
                <a:cs typeface="Segoe UI" panose="020B0502040204020203" pitchFamily="34" charset="0"/>
              </a:rPr>
              <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Rectangle 4"/>
          <p:cNvSpPr/>
          <p:nvPr/>
        </p:nvSpPr>
        <p:spPr>
          <a:xfrm>
            <a:off x="628650" y="1120628"/>
            <a:ext cx="8116338" cy="3518912"/>
          </a:xfrm>
          <a:prstGeom prst="rect">
            <a:avLst/>
          </a:prstGeom>
        </p:spPr>
        <p:txBody>
          <a:bodyPr wrap="square">
            <a:spAutoFit/>
          </a:bodyPr>
          <a:lstStyle/>
          <a:p>
            <a:pPr algn="just">
              <a:lnSpc>
                <a:spcPct val="150000"/>
              </a:lnSpc>
              <a:spcAft>
                <a:spcPts val="800"/>
              </a:spcAft>
            </a:pPr>
            <a:r>
              <a:rPr lang="en-US" sz="3600" b="1" dirty="0">
                <a:ea typeface="Calibri" panose="020F0502020204030204" pitchFamily="34" charset="0"/>
              </a:rPr>
              <a:t>b. OV-SSL:</a:t>
            </a:r>
            <a:endParaRPr lang="en-US" sz="3600" dirty="0">
              <a:ea typeface="Calibri" panose="020F0502020204030204" pitchFamily="34" charset="0"/>
            </a:endParaRPr>
          </a:p>
          <a:p>
            <a:pPr algn="just">
              <a:lnSpc>
                <a:spcPct val="150000"/>
              </a:lnSpc>
              <a:spcAft>
                <a:spcPts val="800"/>
              </a:spcAft>
            </a:pPr>
            <a:r>
              <a:rPr lang="en-US" sz="3600" dirty="0">
                <a:ea typeface="Calibri" panose="020F0502020204030204" pitchFamily="34" charset="0"/>
              </a:rPr>
              <a:t>Organization Validation (OV): chứng thư số SSL chứng thực cho Website và xác thực doanh nghiệp đang sở hữu website đó.</a:t>
            </a:r>
            <a:endParaRPr lang="en-US" sz="3600" dirty="0">
              <a:effectLst/>
              <a:ea typeface="Calibri" panose="020F0502020204030204" pitchFamily="34" charset="0"/>
            </a:endParaRPr>
          </a:p>
        </p:txBody>
      </p:sp>
    </p:spTree>
    <p:extLst>
      <p:ext uri="{BB962C8B-B14F-4D97-AF65-F5344CB8AC3E}">
        <p14:creationId xmlns:p14="http://schemas.microsoft.com/office/powerpoint/2010/main" val="1318184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3250"/>
            <a:ext cx="8515350" cy="866514"/>
          </a:xfrm>
        </p:spPr>
        <p:txBody>
          <a:bodyPr>
            <a:noAutofit/>
          </a:bodyPr>
          <a:lstStyle/>
          <a:p>
            <a:r>
              <a:rPr lang="en-US" sz="3200" b="1" dirty="0" smtClean="0"/>
              <a:t/>
            </a:r>
            <a:br>
              <a:rPr lang="en-US" sz="3200" b="1" dirty="0" smtClean="0"/>
            </a:br>
            <a:r>
              <a:rPr lang="en-US" sz="3200" b="1"/>
              <a:t/>
            </a:r>
            <a:br>
              <a:rPr lang="en-US" sz="3200" b="1"/>
            </a:br>
            <a:r>
              <a:rPr lang="en-US" sz="3200" b="1">
                <a:latin typeface="Segoe UI" panose="020B0502040204020203" pitchFamily="34" charset="0"/>
                <a:cs typeface="Segoe UI" panose="020B0502040204020203" pitchFamily="34" charset="0"/>
              </a:rPr>
              <a:t>2. Ứng dụng thực tế</a:t>
            </a:r>
            <a:r>
              <a:rPr lang="en-US" sz="3200" b="1" dirty="0"/>
              <a:t/>
            </a:r>
            <a:br>
              <a:rPr lang="en-US" sz="3200" b="1" dirty="0"/>
            </a:br>
            <a:r>
              <a:rPr lang="en-US" sz="3200" b="1" dirty="0" smtClean="0">
                <a:latin typeface="Segoe UI" panose="020B0502040204020203" pitchFamily="34" charset="0"/>
                <a:cs typeface="Segoe UI" panose="020B0502040204020203" pitchFamily="34" charset="0"/>
              </a:rPr>
              <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Rectangle 4"/>
          <p:cNvSpPr/>
          <p:nvPr/>
        </p:nvSpPr>
        <p:spPr>
          <a:xfrm>
            <a:off x="628650" y="899764"/>
            <a:ext cx="7866957" cy="2882840"/>
          </a:xfrm>
          <a:prstGeom prst="rect">
            <a:avLst/>
          </a:prstGeom>
        </p:spPr>
        <p:txBody>
          <a:bodyPr wrap="square">
            <a:spAutoFit/>
          </a:bodyPr>
          <a:lstStyle/>
          <a:p>
            <a:pPr algn="just">
              <a:spcAft>
                <a:spcPts val="800"/>
              </a:spcAft>
            </a:pPr>
            <a:r>
              <a:rPr lang="en-US" sz="2400" b="1" dirty="0">
                <a:ea typeface="Calibri" panose="020F0502020204030204" pitchFamily="34" charset="0"/>
              </a:rPr>
              <a:t>c. EV-SSL:</a:t>
            </a:r>
            <a:endParaRPr lang="en-US" sz="2400" dirty="0">
              <a:ea typeface="Calibri" panose="020F0502020204030204" pitchFamily="34" charset="0"/>
            </a:endParaRPr>
          </a:p>
          <a:p>
            <a:pPr algn="just">
              <a:spcAft>
                <a:spcPts val="800"/>
              </a:spcAft>
            </a:pPr>
            <a:r>
              <a:rPr lang="en-US" sz="2400" dirty="0">
                <a:ea typeface="Calibri" panose="020F0502020204030204" pitchFamily="34" charset="0"/>
              </a:rPr>
              <a:t>Extended Validation (EV): cho khách hàng của bạn thấy Website đang sử dụng chứng thư SSL có độ bảo mật cao nhất và được rà soát pháp lý kỹ càng.</a:t>
            </a:r>
          </a:p>
          <a:p>
            <a:pPr algn="just">
              <a:spcAft>
                <a:spcPts val="800"/>
              </a:spcAft>
            </a:pPr>
            <a:r>
              <a:rPr lang="en-US" sz="2400" dirty="0">
                <a:ea typeface="Calibri" panose="020F0502020204030204" pitchFamily="34" charset="0"/>
              </a:rPr>
              <a:t>Với thanh đại chỉ sang màu xanh với hiển thị đầy đủ thông tin của công ty, cung cấp một cấp độ cao hơn tin tưởng vào website của bạn.</a:t>
            </a:r>
            <a:endParaRPr lang="en-US" sz="2400" dirty="0">
              <a:effectLst/>
              <a:ea typeface="Calibri" panose="020F0502020204030204" pitchFamily="34" charset="0"/>
            </a:endParaRPr>
          </a:p>
        </p:txBody>
      </p:sp>
      <p:pic>
        <p:nvPicPr>
          <p:cNvPr id="6" name="Picture 5" descr="[Image: ev_ssl.jpg]"/>
          <p:cNvPicPr/>
          <p:nvPr/>
        </p:nvPicPr>
        <p:blipFill>
          <a:blip r:embed="rId4">
            <a:extLst>
              <a:ext uri="{28A0092B-C50C-407E-A947-70E740481C1C}">
                <a14:useLocalDpi xmlns:a14="http://schemas.microsoft.com/office/drawing/2010/main" val="0"/>
              </a:ext>
            </a:extLst>
          </a:blip>
          <a:srcRect/>
          <a:stretch>
            <a:fillRect/>
          </a:stretch>
        </p:blipFill>
        <p:spPr bwMode="auto">
          <a:xfrm>
            <a:off x="509162" y="3881979"/>
            <a:ext cx="8279997" cy="2177626"/>
          </a:xfrm>
          <a:prstGeom prst="rect">
            <a:avLst/>
          </a:prstGeom>
          <a:noFill/>
          <a:ln>
            <a:noFill/>
          </a:ln>
        </p:spPr>
      </p:pic>
    </p:spTree>
    <p:extLst>
      <p:ext uri="{BB962C8B-B14F-4D97-AF65-F5344CB8AC3E}">
        <p14:creationId xmlns:p14="http://schemas.microsoft.com/office/powerpoint/2010/main" val="1232941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48749"/>
            <a:ext cx="8515350" cy="866514"/>
          </a:xfrm>
        </p:spPr>
        <p:txBody>
          <a:bodyPr>
            <a:noAutofit/>
          </a:bodyPr>
          <a:lstStyle/>
          <a:p>
            <a:r>
              <a:rPr lang="en-US" sz="3200" b="1" dirty="0" smtClean="0"/>
              <a:t/>
            </a:r>
            <a:br>
              <a:rPr lang="en-US" sz="3200" b="1" dirty="0" smtClean="0"/>
            </a:br>
            <a:r>
              <a:rPr lang="en-US" sz="3200" b="1"/>
              <a:t/>
            </a:r>
            <a:br>
              <a:rPr lang="en-US" sz="3200" b="1"/>
            </a:br>
            <a:r>
              <a:rPr lang="en-US" sz="3200" b="1">
                <a:latin typeface="Segoe UI" panose="020B0502040204020203" pitchFamily="34" charset="0"/>
                <a:cs typeface="Segoe UI" panose="020B0502040204020203" pitchFamily="34" charset="0"/>
              </a:rPr>
              <a:t>2. Ứng dụng thực tế</a:t>
            </a:r>
            <a:r>
              <a:rPr lang="en-US" sz="3200" b="1" dirty="0"/>
              <a:t/>
            </a:r>
            <a:br>
              <a:rPr lang="en-US" sz="3200" b="1" dirty="0"/>
            </a:br>
            <a:r>
              <a:rPr lang="en-US" sz="3200" b="1" dirty="0" smtClean="0">
                <a:latin typeface="Segoe UI" panose="020B0502040204020203" pitchFamily="34" charset="0"/>
                <a:cs typeface="Segoe UI" panose="020B0502040204020203" pitchFamily="34" charset="0"/>
              </a:rPr>
              <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Rectangle 4"/>
          <p:cNvSpPr/>
          <p:nvPr/>
        </p:nvSpPr>
        <p:spPr>
          <a:xfrm>
            <a:off x="628650" y="958433"/>
            <a:ext cx="8215098" cy="5365571"/>
          </a:xfrm>
          <a:prstGeom prst="rect">
            <a:avLst/>
          </a:prstGeom>
        </p:spPr>
        <p:txBody>
          <a:bodyPr wrap="square">
            <a:spAutoFit/>
          </a:bodyPr>
          <a:lstStyle/>
          <a:p>
            <a:pPr algn="just">
              <a:spcAft>
                <a:spcPts val="800"/>
              </a:spcAft>
            </a:pPr>
            <a:r>
              <a:rPr lang="en-US" sz="2800" b="1" dirty="0">
                <a:ea typeface="Calibri" panose="020F0502020204030204" pitchFamily="34" charset="0"/>
              </a:rPr>
              <a:t>d. Wildcard SSL:</a:t>
            </a:r>
            <a:endParaRPr lang="en-US" sz="2800" dirty="0">
              <a:ea typeface="Calibri" panose="020F0502020204030204" pitchFamily="34" charset="0"/>
            </a:endParaRPr>
          </a:p>
          <a:p>
            <a:pPr algn="just"/>
            <a:r>
              <a:rPr lang="en-US" sz="2800" dirty="0">
                <a:ea typeface="Calibri" panose="020F0502020204030204" pitchFamily="34" charset="0"/>
                <a:cs typeface="Times New Roman" panose="02020603050405020304" pitchFamily="18" charset="0"/>
              </a:rPr>
              <a:t>(Wildcard SSL Certificate): sản phẩm lý tưởng dành cho các cổng thương mại điện tử. Các website dạng này thường có thể tạo ra các trang e-store dành cho các chủ cửa hàng trực tuyến, mỗi e-store là một sub domains và được chia sẻ trên một địa chỉ IP duy nhất. Khi đó, để triển khai giải pháp bảo bảo mật giao dịch trực tuyến (khi đặt hàng, thanh toán, đăng ký &amp; đăng nhập tài khoản,...) bằng SSL, chúng ta có thể dùng duy nhất một chứng chỉ số Wildcard cho tên miền chính của website và dùng chung một địa chỉ IP duy nhất để chia sẻ cho tất cả mọi sub domains.</a:t>
            </a:r>
            <a:endParaRPr lang="en-US" sz="2800" dirty="0"/>
          </a:p>
        </p:txBody>
      </p:sp>
    </p:spTree>
    <p:extLst>
      <p:ext uri="{BB962C8B-B14F-4D97-AF65-F5344CB8AC3E}">
        <p14:creationId xmlns:p14="http://schemas.microsoft.com/office/powerpoint/2010/main" val="1592142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5821"/>
            <a:ext cx="8515350" cy="866514"/>
          </a:xfrm>
        </p:spPr>
        <p:txBody>
          <a:bodyPr>
            <a:noAutofit/>
          </a:bodyPr>
          <a:lstStyle/>
          <a:p>
            <a:r>
              <a:rPr lang="en-US" sz="3200" b="1" dirty="0" smtClean="0"/>
              <a:t/>
            </a:r>
            <a:br>
              <a:rPr lang="en-US" sz="3200" b="1" dirty="0" smtClean="0"/>
            </a:br>
            <a:r>
              <a:rPr lang="en-US" sz="3200" b="1"/>
              <a:t/>
            </a:r>
            <a:br>
              <a:rPr lang="en-US" sz="3200" b="1"/>
            </a:br>
            <a:r>
              <a:rPr lang="en-US" sz="3200" b="1" smtClean="0">
                <a:latin typeface="+mn-lt"/>
              </a:rPr>
              <a:t>3. Đánh giá</a:t>
            </a:r>
            <a:r>
              <a:rPr lang="en-US" sz="3200" b="1" dirty="0"/>
              <a:t/>
            </a:r>
            <a:br>
              <a:rPr lang="en-US" sz="3200" b="1" dirty="0"/>
            </a:br>
            <a:r>
              <a:rPr lang="en-US" sz="3200" b="1" dirty="0" smtClean="0">
                <a:latin typeface="Segoe UI" panose="020B0502040204020203" pitchFamily="34" charset="0"/>
                <a:cs typeface="Segoe UI" panose="020B0502040204020203" pitchFamily="34" charset="0"/>
              </a:rPr>
              <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Rectangle 4"/>
          <p:cNvSpPr/>
          <p:nvPr/>
        </p:nvSpPr>
        <p:spPr>
          <a:xfrm>
            <a:off x="628650" y="942335"/>
            <a:ext cx="7969440" cy="5242461"/>
          </a:xfrm>
          <a:prstGeom prst="rect">
            <a:avLst/>
          </a:prstGeom>
        </p:spPr>
        <p:txBody>
          <a:bodyPr wrap="square">
            <a:spAutoFit/>
          </a:bodyPr>
          <a:lstStyle/>
          <a:p>
            <a:pPr algn="just">
              <a:spcAft>
                <a:spcPts val="800"/>
              </a:spcAft>
            </a:pPr>
            <a:r>
              <a:rPr lang="en-US" sz="2800" b="1">
                <a:ea typeface="Calibri" panose="020F0502020204030204" pitchFamily="34" charset="0"/>
              </a:rPr>
              <a:t>a. Tại sao nên sử dụng SSL?</a:t>
            </a:r>
            <a:endParaRPr lang="en-US" sz="2800">
              <a:ea typeface="Calibri" panose="020F0502020204030204" pitchFamily="34" charset="0"/>
            </a:endParaRPr>
          </a:p>
          <a:p>
            <a:pPr marL="457200" indent="-457200" algn="just">
              <a:spcAft>
                <a:spcPts val="800"/>
              </a:spcAft>
              <a:buFont typeface="Wingdings" panose="05000000000000000000" pitchFamily="2" charset="2"/>
              <a:buChar char="Ø"/>
            </a:pPr>
            <a:r>
              <a:rPr lang="en-US" sz="2800">
                <a:ea typeface="Calibri" panose="020F0502020204030204" pitchFamily="34" charset="0"/>
              </a:rPr>
              <a:t>Bạn đăng ký domain để sử dụng các dịch vụ website, email v.v... -&gt; luôn có những lỗ hổng bảo mật -&gt; hacker tấn công -&gt; SSL bảo vệ website và khách hàng của bạn.</a:t>
            </a:r>
          </a:p>
          <a:p>
            <a:pPr marL="457200" indent="-457200" algn="just">
              <a:spcAft>
                <a:spcPts val="800"/>
              </a:spcAft>
              <a:buFont typeface="Wingdings" panose="05000000000000000000" pitchFamily="2" charset="2"/>
              <a:buChar char="Ø"/>
            </a:pPr>
            <a:r>
              <a:rPr lang="en-US" sz="2800">
                <a:ea typeface="Calibri" panose="020F0502020204030204" pitchFamily="34" charset="0"/>
              </a:rPr>
              <a:t>Bảo mật dữ liệu: dữ liệu được mã hóa và chỉ người nhận đích thực mới có thể giải mã.</a:t>
            </a:r>
          </a:p>
          <a:p>
            <a:pPr marL="457200" indent="-457200" algn="just">
              <a:spcAft>
                <a:spcPts val="800"/>
              </a:spcAft>
              <a:buFont typeface="Wingdings" panose="05000000000000000000" pitchFamily="2" charset="2"/>
              <a:buChar char="Ø"/>
            </a:pPr>
            <a:r>
              <a:rPr lang="en-US" sz="2800">
                <a:ea typeface="Calibri" panose="020F0502020204030204" pitchFamily="34" charset="0"/>
              </a:rPr>
              <a:t>Toàn vẹn dữ liệu: dữ liệu không bị thay đổi bởi tin tặc.</a:t>
            </a:r>
          </a:p>
          <a:p>
            <a:pPr marL="457200" indent="-457200">
              <a:buFont typeface="Wingdings" panose="05000000000000000000" pitchFamily="2" charset="2"/>
              <a:buChar char="Ø"/>
            </a:pPr>
            <a:r>
              <a:rPr lang="en-US" sz="2800">
                <a:ea typeface="Calibri" panose="020F0502020204030204" pitchFamily="34" charset="0"/>
                <a:cs typeface="Times New Roman" panose="02020603050405020304" pitchFamily="18" charset="0"/>
              </a:rPr>
              <a:t>Chống chối bỏ: đối tượng thực hiện gửi dữ liệu không thể phủ nhận dữ liệu của mình.</a:t>
            </a:r>
            <a:endParaRPr lang="en-US" sz="2800"/>
          </a:p>
        </p:txBody>
      </p:sp>
    </p:spTree>
    <p:extLst>
      <p:ext uri="{BB962C8B-B14F-4D97-AF65-F5344CB8AC3E}">
        <p14:creationId xmlns:p14="http://schemas.microsoft.com/office/powerpoint/2010/main" val="2208198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664" y="81270"/>
            <a:ext cx="8515350" cy="866514"/>
          </a:xfrm>
        </p:spPr>
        <p:txBody>
          <a:bodyPr>
            <a:noAutofit/>
          </a:bodyPr>
          <a:lstStyle/>
          <a:p>
            <a:r>
              <a:rPr lang="en-US" sz="3200" b="1" dirty="0" smtClean="0"/>
              <a:t/>
            </a:r>
            <a:br>
              <a:rPr lang="en-US" sz="3200" b="1" dirty="0" smtClean="0"/>
            </a:br>
            <a:r>
              <a:rPr lang="en-US" sz="3200" b="1" dirty="0">
                <a:latin typeface="+mn-lt"/>
              </a:rPr>
              <a:t/>
            </a:r>
            <a:br>
              <a:rPr lang="en-US" sz="3200" b="1" dirty="0">
                <a:latin typeface="+mn-lt"/>
              </a:rPr>
            </a:br>
            <a:r>
              <a:rPr lang="en-US" sz="3200" b="1" dirty="0">
                <a:latin typeface="+mn-lt"/>
              </a:rPr>
              <a:t>3. Đánh giá</a:t>
            </a:r>
            <a:br>
              <a:rPr lang="en-US" sz="3200" b="1" dirty="0">
                <a:latin typeface="+mn-lt"/>
              </a:rPr>
            </a:br>
            <a:r>
              <a:rPr lang="en-US" sz="3200" b="1" dirty="0" smtClean="0">
                <a:latin typeface="Segoe UI" panose="020B0502040204020203" pitchFamily="34" charset="0"/>
                <a:cs typeface="Segoe UI" panose="020B0502040204020203" pitchFamily="34" charset="0"/>
              </a:rPr>
              <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Rectangle 4"/>
          <p:cNvSpPr/>
          <p:nvPr/>
        </p:nvSpPr>
        <p:spPr>
          <a:xfrm>
            <a:off x="482663" y="947784"/>
            <a:ext cx="8142721" cy="5037276"/>
          </a:xfrm>
          <a:prstGeom prst="rect">
            <a:avLst/>
          </a:prstGeom>
        </p:spPr>
        <p:txBody>
          <a:bodyPr wrap="square">
            <a:spAutoFit/>
          </a:bodyPr>
          <a:lstStyle/>
          <a:p>
            <a:pPr marL="342900" indent="-342900" algn="just">
              <a:spcAft>
                <a:spcPts val="800"/>
              </a:spcAft>
              <a:buFont typeface="Wingdings" panose="05000000000000000000" pitchFamily="2" charset="2"/>
              <a:buChar char="Ø"/>
            </a:pPr>
            <a:r>
              <a:rPr lang="en-US" sz="2400" b="1" dirty="0">
                <a:ea typeface="Calibri" panose="020F0502020204030204" pitchFamily="34" charset="0"/>
              </a:rPr>
              <a:t>b. Lợi ích khi sử dụng SSL?</a:t>
            </a:r>
            <a:endParaRPr lang="en-US" sz="2400" dirty="0">
              <a:ea typeface="Calibri" panose="020F0502020204030204" pitchFamily="34" charset="0"/>
            </a:endParaRPr>
          </a:p>
          <a:p>
            <a:pPr marL="342900" indent="-342900" algn="just">
              <a:spcAft>
                <a:spcPts val="800"/>
              </a:spcAft>
              <a:buFont typeface="Wingdings" panose="05000000000000000000" pitchFamily="2" charset="2"/>
              <a:buChar char="Ø"/>
            </a:pPr>
            <a:r>
              <a:rPr lang="en-US" sz="2400" dirty="0">
                <a:ea typeface="Calibri" panose="020F0502020204030204" pitchFamily="34" charset="0"/>
              </a:rPr>
              <a:t>Bạn đăng ký domain để sử dụng các dịch vụ website, email v.v… -&gt; luôn có những lỗ hổng bảo mật -&gt; hacker tấn công -&gt; SSL bảo vệ website và khách hàng của bạn.</a:t>
            </a:r>
          </a:p>
          <a:p>
            <a:pPr marL="342900" indent="-342900" algn="just">
              <a:spcAft>
                <a:spcPts val="800"/>
              </a:spcAft>
              <a:buFont typeface="Wingdings" panose="05000000000000000000" pitchFamily="2" charset="2"/>
              <a:buChar char="Ø"/>
            </a:pPr>
            <a:r>
              <a:rPr lang="en-US" sz="2400" dirty="0">
                <a:ea typeface="Calibri" panose="020F0502020204030204" pitchFamily="34" charset="0"/>
              </a:rPr>
              <a:t>Bảo mật và mã hóa các thông điệp trao đổi giữa trình duyệt và server.</a:t>
            </a:r>
          </a:p>
          <a:p>
            <a:pPr marL="342900" indent="-342900" algn="just">
              <a:spcAft>
                <a:spcPts val="800"/>
              </a:spcAft>
              <a:buFont typeface="Wingdings" panose="05000000000000000000" pitchFamily="2" charset="2"/>
              <a:buChar char="Ø"/>
            </a:pPr>
            <a:r>
              <a:rPr lang="en-US" sz="2400" dirty="0">
                <a:ea typeface="Calibri" panose="020F0502020204030204" pitchFamily="34" charset="0"/>
              </a:rPr>
              <a:t>Bảo mật các giao dịch giữa khách hàng và doanh nghiệp, các dịch vụ truy nhập hệ thống.</a:t>
            </a:r>
          </a:p>
          <a:p>
            <a:pPr marL="342900" indent="-342900" algn="just">
              <a:spcAft>
                <a:spcPts val="800"/>
              </a:spcAft>
              <a:buFont typeface="Wingdings" panose="05000000000000000000" pitchFamily="2" charset="2"/>
              <a:buChar char="Ø"/>
            </a:pPr>
            <a:r>
              <a:rPr lang="en-US" sz="2400" dirty="0">
                <a:ea typeface="Calibri" panose="020F0502020204030204" pitchFamily="34" charset="0"/>
              </a:rPr>
              <a:t>Bảo mật webmail và các ứng dụng như Outlook Web Acess, Exchange, và Office Communication Server.</a:t>
            </a:r>
          </a:p>
          <a:p>
            <a:pPr marL="342900" indent="-342900" algn="just">
              <a:spcAft>
                <a:spcPts val="800"/>
              </a:spcAft>
              <a:buFont typeface="Wingdings" panose="05000000000000000000" pitchFamily="2" charset="2"/>
              <a:buChar char="Ø"/>
            </a:pPr>
            <a:r>
              <a:rPr lang="en-US" sz="2400" dirty="0">
                <a:ea typeface="Calibri" panose="020F0502020204030204" pitchFamily="34" charset="0"/>
              </a:rPr>
              <a:t>Bảo mật các ứng dụng ảo hóa như Citrix Delivery Platform hoặc các ứng dụng điện toán mây</a:t>
            </a:r>
            <a:r>
              <a:rPr lang="en-US" sz="2400" dirty="0" smtClean="0">
                <a:ea typeface="Calibri" panose="020F0502020204030204" pitchFamily="34" charset="0"/>
              </a:rPr>
              <a:t>.</a:t>
            </a:r>
            <a:endParaRPr lang="en-US" sz="2400" dirty="0">
              <a:ea typeface="Calibri" panose="020F0502020204030204" pitchFamily="34" charset="0"/>
            </a:endParaRPr>
          </a:p>
        </p:txBody>
      </p:sp>
    </p:spTree>
    <p:extLst>
      <p:ext uri="{BB962C8B-B14F-4D97-AF65-F5344CB8AC3E}">
        <p14:creationId xmlns:p14="http://schemas.microsoft.com/office/powerpoint/2010/main" val="355538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665" y="175766"/>
            <a:ext cx="8515350" cy="366473"/>
          </a:xfrm>
        </p:spPr>
        <p:txBody>
          <a:bodyPr>
            <a:noAutofit/>
          </a:bodyPr>
          <a:lstStyle/>
          <a:p>
            <a:r>
              <a:rPr lang="en-US" sz="3200" b="1" dirty="0" smtClean="0">
                <a:latin typeface="+mn-lt"/>
              </a:rPr>
              <a:t>3</a:t>
            </a:r>
            <a:r>
              <a:rPr lang="en-US" sz="3200" b="1" dirty="0">
                <a:latin typeface="+mn-lt"/>
              </a:rPr>
              <a:t>. Đánh </a:t>
            </a:r>
            <a:r>
              <a:rPr lang="en-US" sz="3200" b="1" dirty="0" smtClean="0">
                <a:latin typeface="+mn-lt"/>
              </a:rPr>
              <a:t>giá</a:t>
            </a:r>
            <a:r>
              <a:rPr lang="en-US" sz="3200" b="1" dirty="0" smtClean="0">
                <a:latin typeface="+mn-lt"/>
                <a:cs typeface="Segoe UI" panose="020B0502040204020203" pitchFamily="34" charset="0"/>
              </a:rPr>
              <a:t>                                       </a:t>
            </a:r>
            <a:endParaRPr lang="en-US" sz="2000" i="1" dirty="0">
              <a:solidFill>
                <a:srgbClr val="FF0000"/>
              </a:solidFill>
              <a:latin typeface="+mn-lt"/>
              <a:cs typeface="Segoe UI" panose="020B0502040204020203" pitchFamily="34" charset="0"/>
            </a:endParaRPr>
          </a:p>
        </p:txBody>
      </p:sp>
      <p:sp>
        <p:nvSpPr>
          <p:cNvPr id="6" name="Rectangle 5"/>
          <p:cNvSpPr/>
          <p:nvPr/>
        </p:nvSpPr>
        <p:spPr>
          <a:xfrm>
            <a:off x="482665" y="1048861"/>
            <a:ext cx="8115425" cy="5221942"/>
          </a:xfrm>
          <a:prstGeom prst="rect">
            <a:avLst/>
          </a:prstGeom>
        </p:spPr>
        <p:txBody>
          <a:bodyPr wrap="square">
            <a:spAutoFit/>
          </a:bodyPr>
          <a:lstStyle/>
          <a:p>
            <a:pPr marL="457200" indent="-457200" algn="just">
              <a:spcAft>
                <a:spcPts val="800"/>
              </a:spcAft>
              <a:buFont typeface="Wingdings" panose="05000000000000000000" pitchFamily="2" charset="2"/>
              <a:buChar char="Ø"/>
            </a:pPr>
            <a:r>
              <a:rPr lang="en-US" sz="2500" dirty="0">
                <a:ea typeface="Calibri" panose="020F0502020204030204" pitchFamily="34" charset="0"/>
              </a:rPr>
              <a:t>Bảo mật dịch vụ FTP.</a:t>
            </a:r>
          </a:p>
          <a:p>
            <a:pPr marL="457200" indent="-457200" algn="just">
              <a:spcAft>
                <a:spcPts val="800"/>
              </a:spcAft>
              <a:buFont typeface="Wingdings" panose="05000000000000000000" pitchFamily="2" charset="2"/>
              <a:buChar char="Ø"/>
            </a:pPr>
            <a:r>
              <a:rPr lang="en-US" sz="2500" dirty="0">
                <a:ea typeface="Calibri" panose="020F0502020204030204" pitchFamily="34" charset="0"/>
              </a:rPr>
              <a:t>Bảo mật truy cập Control panel.</a:t>
            </a:r>
          </a:p>
          <a:p>
            <a:pPr marL="457200" indent="-457200" algn="just">
              <a:spcAft>
                <a:spcPts val="800"/>
              </a:spcAft>
              <a:buFont typeface="Wingdings" panose="05000000000000000000" pitchFamily="2" charset="2"/>
              <a:buChar char="Ø"/>
            </a:pPr>
            <a:r>
              <a:rPr lang="en-US" sz="2500" dirty="0">
                <a:ea typeface="Calibri" panose="020F0502020204030204" pitchFamily="34" charset="0"/>
              </a:rPr>
              <a:t>Bảo mật các dịch vụ truyền dữ liệu trong mạng nội bộ, file sharing, extranet.</a:t>
            </a:r>
          </a:p>
          <a:p>
            <a:pPr marL="457200" indent="-457200" algn="just">
              <a:spcAft>
                <a:spcPts val="800"/>
              </a:spcAft>
              <a:buFont typeface="Wingdings" panose="05000000000000000000" pitchFamily="2" charset="2"/>
              <a:buChar char="Ø"/>
            </a:pPr>
            <a:r>
              <a:rPr lang="en-US" sz="2500" dirty="0">
                <a:ea typeface="Calibri" panose="020F0502020204030204" pitchFamily="34" charset="0"/>
              </a:rPr>
              <a:t>Bảo mật VPN Access Servers, Citrix Access Gateway.</a:t>
            </a:r>
          </a:p>
          <a:p>
            <a:pPr marL="457200" indent="-457200" algn="just">
              <a:spcAft>
                <a:spcPts val="800"/>
              </a:spcAft>
              <a:buFont typeface="Wingdings" panose="05000000000000000000" pitchFamily="2" charset="2"/>
              <a:buChar char="Ø"/>
            </a:pPr>
            <a:r>
              <a:rPr lang="en-US" sz="2500" dirty="0">
                <a:ea typeface="Calibri" panose="020F0502020204030204" pitchFamily="34" charset="0"/>
              </a:rPr>
              <a:t>Nâng cao hình ảnh, thương hiệu và uy tín doanh nghiệp.</a:t>
            </a:r>
          </a:p>
          <a:p>
            <a:pPr marL="457200" indent="-457200" algn="just">
              <a:spcAft>
                <a:spcPts val="800"/>
              </a:spcAft>
              <a:buFont typeface="Wingdings" panose="05000000000000000000" pitchFamily="2" charset="2"/>
              <a:buChar char="Ø"/>
            </a:pPr>
            <a:r>
              <a:rPr lang="en-US" sz="2500" dirty="0">
                <a:ea typeface="Calibri" panose="020F0502020204030204" pitchFamily="34" charset="0"/>
              </a:rPr>
              <a:t>Tạo lợi thế cạnh tranh, tăng niềm tin của khách hàng đối với website, tăng số lượng giao dịch, giá trị giao dịch trực tuyến của khách hàng. Website không được xác thực và bảo mật sẽ luôn ẩn chứa nguy cơ bị xâm nhập dữ liệu, dẫn đến hậu quả khách hàng không tin tưởng sử dụng dịch vụ.</a:t>
            </a:r>
          </a:p>
        </p:txBody>
      </p:sp>
    </p:spTree>
    <p:extLst>
      <p:ext uri="{BB962C8B-B14F-4D97-AF65-F5344CB8AC3E}">
        <p14:creationId xmlns:p14="http://schemas.microsoft.com/office/powerpoint/2010/main" val="4200589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527" y="1579418"/>
            <a:ext cx="4862945" cy="3422073"/>
          </a:xfrm>
          <a:prstGeom prst="rect">
            <a:avLst/>
          </a:prstGeom>
        </p:spPr>
      </p:pic>
    </p:spTree>
    <p:extLst>
      <p:ext uri="{BB962C8B-B14F-4D97-AF65-F5344CB8AC3E}">
        <p14:creationId xmlns:p14="http://schemas.microsoft.com/office/powerpoint/2010/main" val="148666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628650" y="365126"/>
            <a:ext cx="8515350" cy="820737"/>
          </a:xfrm>
        </p:spPr>
        <p:txBody>
          <a:bodyPr>
            <a:noAutofit/>
          </a:bodyPr>
          <a:lstStyle/>
          <a:p>
            <a:r>
              <a:rPr lang="en-US" sz="3200" b="1" dirty="0" smtClean="0">
                <a:latin typeface="Segoe UI" panose="020B0502040204020203" pitchFamily="34" charset="0"/>
                <a:cs typeface="Segoe UI" panose="020B0502040204020203" pitchFamily="34" charset="0"/>
              </a:rPr>
              <a:t>1. TLS là gì?                                                         </a:t>
            </a:r>
            <a:endParaRPr lang="en-US" sz="2000" i="1" dirty="0">
              <a:solidFill>
                <a:srgbClr val="FF0000"/>
              </a:solidFill>
              <a:latin typeface="Segoe UI" panose="020B0502040204020203" pitchFamily="34" charset="0"/>
              <a:cs typeface="Segoe UI" panose="020B0502040204020203" pitchFamily="34" charset="0"/>
            </a:endParaRPr>
          </a:p>
        </p:txBody>
      </p:sp>
      <p:sp>
        <p:nvSpPr>
          <p:cNvPr id="6" name="Content Placeholder 2"/>
          <p:cNvSpPr>
            <a:spLocks noGrp="1"/>
          </p:cNvSpPr>
          <p:nvPr>
            <p:ph idx="1"/>
          </p:nvPr>
        </p:nvSpPr>
        <p:spPr>
          <a:xfrm>
            <a:off x="628650" y="1319134"/>
            <a:ext cx="7886700" cy="4857829"/>
          </a:xfrm>
        </p:spPr>
        <p:txBody>
          <a:bodyPr>
            <a:normAutofit/>
          </a:bodyPr>
          <a:lstStyle/>
          <a:p>
            <a:pPr marL="0" indent="0">
              <a:buNone/>
            </a:pPr>
            <a:r>
              <a:rPr lang="en-US" dirty="0"/>
              <a:t>TLS (Transport Layer Security: "Bảo mật tầng truyền tải") là giao thức mật mã nhằm mục đích bảo mật sự vận chuyển trên Internet.</a:t>
            </a:r>
            <a:endParaRPr lang="en-US"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110345"/>
            <a:ext cx="7886700" cy="3066618"/>
          </a:xfrm>
          <a:prstGeom prst="rect">
            <a:avLst/>
          </a:prstGeom>
        </p:spPr>
      </p:pic>
    </p:spTree>
    <p:extLst>
      <p:ext uri="{BB962C8B-B14F-4D97-AF65-F5344CB8AC3E}">
        <p14:creationId xmlns:p14="http://schemas.microsoft.com/office/powerpoint/2010/main" val="3195186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836" y="886691"/>
            <a:ext cx="4572000" cy="4488873"/>
          </a:xfrm>
          <a:prstGeom prst="rect">
            <a:avLst/>
          </a:prstGeom>
        </p:spPr>
      </p:pic>
    </p:spTree>
    <p:extLst>
      <p:ext uri="{BB962C8B-B14F-4D97-AF65-F5344CB8AC3E}">
        <p14:creationId xmlns:p14="http://schemas.microsoft.com/office/powerpoint/2010/main" val="3164477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Segoe UI" panose="020B0502040204020203" pitchFamily="34" charset="0"/>
                <a:cs typeface="Segoe UI" panose="020B0502040204020203" pitchFamily="34" charset="0"/>
              </a:rPr>
              <a:t>1. TLS là gì?                                                         </a:t>
            </a:r>
            <a:endParaRPr lang="en-US" sz="2000" i="1" dirty="0">
              <a:solidFill>
                <a:srgbClr val="FF0000"/>
              </a:solidFill>
              <a:latin typeface="Segoe UI" panose="020B0502040204020203" pitchFamily="34" charset="0"/>
              <a:cs typeface="Segoe UI" panose="020B0502040204020203" pitchFamily="34" charset="0"/>
            </a:endParaRPr>
          </a:p>
        </p:txBody>
      </p:sp>
      <p:sp>
        <p:nvSpPr>
          <p:cNvPr id="4" name="Content Placeholder 2"/>
          <p:cNvSpPr txBox="1">
            <a:spLocks/>
          </p:cNvSpPr>
          <p:nvPr/>
        </p:nvSpPr>
        <p:spPr>
          <a:xfrm>
            <a:off x="628650" y="1185863"/>
            <a:ext cx="7886700" cy="49911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latin typeface="Segoe UI" panose="020B0502040204020203" pitchFamily="34" charset="0"/>
                <a:cs typeface="Segoe UI" panose="020B0502040204020203" pitchFamily="34" charset="0"/>
              </a:rPr>
              <a:t>TLS làm việc như thế nào?                                                         </a:t>
            </a:r>
            <a:endParaRPr lang="en-US" dirty="0" smtClean="0"/>
          </a:p>
          <a:p>
            <a:pPr algn="just"/>
            <a:r>
              <a:rPr lang="en-US" dirty="0" smtClean="0"/>
              <a:t>Giao </a:t>
            </a:r>
            <a:r>
              <a:rPr lang="en-US" dirty="0"/>
              <a:t>thức này mật mã hóa khóa bất đối </a:t>
            </a:r>
            <a:r>
              <a:rPr lang="en-US" dirty="0" smtClean="0"/>
              <a:t>xứng</a:t>
            </a:r>
            <a:r>
              <a:rPr lang="en-US" dirty="0"/>
              <a:t>.</a:t>
            </a:r>
            <a:endParaRPr lang="en-US" dirty="0" smtClean="0"/>
          </a:p>
          <a:p>
            <a:pPr algn="just"/>
            <a:r>
              <a:rPr lang="en-US" dirty="0" smtClean="0"/>
              <a:t>Sau </a:t>
            </a:r>
            <a:r>
              <a:rPr lang="en-US" dirty="0"/>
              <a:t>đó, khóa phiên được dùng để mã hóa các dữ liệu được truyền qua lại hai </a:t>
            </a:r>
            <a:r>
              <a:rPr lang="en-US" dirty="0" smtClean="0"/>
              <a:t>bên.</a:t>
            </a:r>
          </a:p>
          <a:p>
            <a:pPr algn="just"/>
            <a:r>
              <a:rPr lang="en-US" dirty="0" smtClean="0"/>
              <a:t>Phương </a:t>
            </a:r>
            <a:r>
              <a:rPr lang="en-US" dirty="0"/>
              <a:t>pháp này cho phép bảo mật dữ liệu hoặc thông điệp và xác thực tính toàn vẹn của các thông điệp qua các mã xác thực thông </a:t>
            </a:r>
            <a:r>
              <a:rPr lang="en-US" dirty="0" smtClean="0"/>
              <a:t>điệp. Làm </a:t>
            </a:r>
            <a:r>
              <a:rPr lang="en-US" dirty="0"/>
              <a:t>cho không thể tính ra khóa phiên ngắn hạn từ khóa bí mật bất đối xứng dài </a:t>
            </a:r>
            <a:r>
              <a:rPr lang="en-US" dirty="0" smtClean="0"/>
              <a:t>hạn.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26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Segoe UI" panose="020B0502040204020203" pitchFamily="34" charset="0"/>
                <a:cs typeface="Segoe UI" panose="020B0502040204020203" pitchFamily="34" charset="0"/>
              </a:rPr>
              <a:t>2</a:t>
            </a:r>
            <a:r>
              <a:rPr lang="en-US" sz="3200" b="1" dirty="0" smtClean="0">
                <a:latin typeface="Segoe UI" panose="020B0502040204020203" pitchFamily="34" charset="0"/>
                <a:cs typeface="Segoe UI" panose="020B0502040204020203" pitchFamily="34" charset="0"/>
              </a:rPr>
              <a:t>. Lịch sử TLS                                                         </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Content Placeholder 2"/>
          <p:cNvSpPr txBox="1">
            <a:spLocks/>
          </p:cNvSpPr>
          <p:nvPr/>
        </p:nvSpPr>
        <p:spPr>
          <a:xfrm>
            <a:off x="628650" y="1185864"/>
            <a:ext cx="7886700" cy="4991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Giao </a:t>
            </a:r>
            <a:r>
              <a:rPr lang="en-US" dirty="0"/>
              <a:t>thức TLS trực thuộc chương trình </a:t>
            </a:r>
            <a:r>
              <a:rPr lang="en-US" dirty="0" smtClean="0"/>
              <a:t>tiêu chuẩn</a:t>
            </a:r>
            <a:r>
              <a:rPr lang="en-US" dirty="0"/>
              <a:t> của lực lượng đặc nhiệm kỹ thuật Internet (</a:t>
            </a:r>
            <a:r>
              <a:rPr lang="en-US" b="1" dirty="0"/>
              <a:t>IETF</a:t>
            </a:r>
            <a:r>
              <a:rPr lang="en-US" dirty="0"/>
              <a:t>-The Internet Engineering Task Force), là sự kế thừa cho SSL.</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131127"/>
            <a:ext cx="7886700" cy="3045836"/>
          </a:xfrm>
          <a:prstGeom prst="rect">
            <a:avLst/>
          </a:prstGeom>
        </p:spPr>
      </p:pic>
    </p:spTree>
    <p:extLst>
      <p:ext uri="{BB962C8B-B14F-4D97-AF65-F5344CB8AC3E}">
        <p14:creationId xmlns:p14="http://schemas.microsoft.com/office/powerpoint/2010/main" val="1507178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Content Placeholder 8"/>
          <p:cNvSpPr>
            <a:spLocks noGrp="1"/>
          </p:cNvSpPr>
          <p:nvPr>
            <p:ph idx="1"/>
          </p:nvPr>
        </p:nvSpPr>
        <p:spPr>
          <a:xfrm>
            <a:off x="628650" y="1056290"/>
            <a:ext cx="7886700" cy="5120673"/>
          </a:xfrm>
        </p:spPr>
        <p:txBody>
          <a:bodyPr/>
          <a:lstStyle/>
          <a:p>
            <a:pPr algn="just"/>
            <a:r>
              <a:rPr lang="en-US" dirty="0"/>
              <a:t>TLS 1.0 được định nghĩa trong RFC 2246 vào tháng Giêng năm 1999. </a:t>
            </a:r>
            <a:endParaRPr lang="en-US" dirty="0" smtClean="0"/>
          </a:p>
          <a:p>
            <a:pPr algn="just"/>
            <a:r>
              <a:rPr lang="en-US" dirty="0" smtClean="0"/>
              <a:t>TLS </a:t>
            </a:r>
            <a:r>
              <a:rPr lang="en-US" dirty="0"/>
              <a:t>1.1 (RFC 4346, tháng 4 năm 2006</a:t>
            </a:r>
            <a:r>
              <a:rPr lang="en-US" dirty="0" smtClean="0"/>
              <a:t>) </a:t>
            </a:r>
          </a:p>
          <a:p>
            <a:pPr algn="just"/>
            <a:r>
              <a:rPr lang="en-US" dirty="0" smtClean="0"/>
              <a:t>TLS </a:t>
            </a:r>
            <a:r>
              <a:rPr lang="en-US" dirty="0"/>
              <a:t>1.2 (RFC 5246, tháng 8 năm 2008</a:t>
            </a:r>
            <a:r>
              <a:rPr lang="en-US" dirty="0" smtClean="0"/>
              <a:t>)</a:t>
            </a:r>
            <a:endParaRPr lang="en-US" dirty="0"/>
          </a:p>
        </p:txBody>
      </p:sp>
      <p:sp>
        <p:nvSpPr>
          <p:cNvPr id="11"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Segoe UI" panose="020B0502040204020203" pitchFamily="34" charset="0"/>
                <a:cs typeface="Segoe UI" panose="020B0502040204020203" pitchFamily="34" charset="0"/>
              </a:rPr>
              <a:t>2</a:t>
            </a:r>
            <a:r>
              <a:rPr lang="en-US" sz="3200" b="1" dirty="0" smtClean="0">
                <a:latin typeface="Segoe UI" panose="020B0502040204020203" pitchFamily="34" charset="0"/>
                <a:cs typeface="Segoe UI" panose="020B0502040204020203" pitchFamily="34" charset="0"/>
              </a:rPr>
              <a:t>. Lịch sử TLS                                                         </a:t>
            </a:r>
            <a:endParaRPr lang="en-US" sz="2000" i="1" dirty="0">
              <a:solidFill>
                <a:srgbClr val="FF0000"/>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650" y="2979683"/>
            <a:ext cx="7886700" cy="3197279"/>
          </a:xfrm>
          <a:prstGeom prst="rect">
            <a:avLst/>
          </a:prstGeom>
        </p:spPr>
      </p:pic>
    </p:spTree>
    <p:extLst>
      <p:ext uri="{BB962C8B-B14F-4D97-AF65-F5344CB8AC3E}">
        <p14:creationId xmlns:p14="http://schemas.microsoft.com/office/powerpoint/2010/main" val="3466959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Segoe UI" panose="020B0502040204020203" pitchFamily="34" charset="0"/>
                <a:cs typeface="Segoe UI" panose="020B0502040204020203" pitchFamily="34" charset="0"/>
              </a:rPr>
              <a:t>2</a:t>
            </a:r>
            <a:r>
              <a:rPr lang="en-US" sz="3200" b="1" dirty="0" smtClean="0">
                <a:latin typeface="Segoe UI" panose="020B0502040204020203" pitchFamily="34" charset="0"/>
                <a:cs typeface="Segoe UI" panose="020B0502040204020203" pitchFamily="34" charset="0"/>
              </a:rPr>
              <a:t>. Lịch sử TLS                                                         </a:t>
            </a:r>
            <a:endParaRPr lang="en-US" sz="2000" i="1" dirty="0">
              <a:solidFill>
                <a:srgbClr val="FF0000"/>
              </a:solidFill>
              <a:latin typeface="Segoe UI" panose="020B0502040204020203" pitchFamily="34" charset="0"/>
              <a:cs typeface="Segoe UI" panose="020B0502040204020203" pitchFamily="34" charset="0"/>
            </a:endParaRPr>
          </a:p>
        </p:txBody>
      </p:sp>
      <p:sp>
        <p:nvSpPr>
          <p:cNvPr id="6" name="Content Placeholder 8"/>
          <p:cNvSpPr txBox="1">
            <a:spLocks/>
          </p:cNvSpPr>
          <p:nvPr/>
        </p:nvSpPr>
        <p:spPr>
          <a:xfrm>
            <a:off x="628650" y="1403131"/>
            <a:ext cx="3486150" cy="4773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Các trình duyệt hiện tại hỗ trợ TLS 1.0 theo mặc định và có thể tùy chọn hỗ trợ TLS 1.1 và 1.2</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185863"/>
            <a:ext cx="3706867" cy="4991100"/>
          </a:xfrm>
          <a:prstGeom prst="rect">
            <a:avLst/>
          </a:prstGeom>
        </p:spPr>
      </p:pic>
    </p:spTree>
    <p:extLst>
      <p:ext uri="{BB962C8B-B14F-4D97-AF65-F5344CB8AC3E}">
        <p14:creationId xmlns:p14="http://schemas.microsoft.com/office/powerpoint/2010/main" val="3101279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Segoe UI" panose="020B0502040204020203" pitchFamily="34" charset="0"/>
                <a:cs typeface="Segoe UI" panose="020B0502040204020203" pitchFamily="34" charset="0"/>
              </a:rPr>
              <a:t>3. Vùng hoạt động của TLS</a:t>
            </a:r>
            <a:endParaRPr lang="en-US" sz="2000" i="1" dirty="0">
              <a:solidFill>
                <a:srgbClr val="FF0000"/>
              </a:solidFill>
              <a:latin typeface="Segoe UI" panose="020B0502040204020203" pitchFamily="34" charset="0"/>
              <a:cs typeface="Segoe UI" panose="020B0502040204020203" pitchFamily="34" charset="0"/>
            </a:endParaRPr>
          </a:p>
        </p:txBody>
      </p:sp>
      <p:sp>
        <p:nvSpPr>
          <p:cNvPr id="6" name="Content Placeholder 2"/>
          <p:cNvSpPr txBox="1">
            <a:spLocks/>
          </p:cNvSpPr>
          <p:nvPr/>
        </p:nvSpPr>
        <p:spPr>
          <a:xfrm>
            <a:off x="628650" y="1185864"/>
            <a:ext cx="3549212" cy="4991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smtClean="0"/>
              <a:t>Trong</a:t>
            </a:r>
            <a:r>
              <a:rPr lang="en-US" dirty="0"/>
              <a:t> </a:t>
            </a:r>
            <a:r>
              <a:rPr lang="en-US" dirty="0" smtClean="0"/>
              <a:t>mô hình TCP/IP</a:t>
            </a:r>
            <a:r>
              <a:rPr lang="en-US" dirty="0"/>
              <a:t>, TLS mã hóa dữ liệu của các kết nối mạng trên một tầng phụ </a:t>
            </a:r>
            <a:r>
              <a:rPr lang="en-US" dirty="0" smtClean="0"/>
              <a:t>thấp của</a:t>
            </a:r>
            <a:r>
              <a:rPr lang="en-US" dirty="0"/>
              <a:t> tầng ứng dụng. </a:t>
            </a:r>
            <a:endParaRPr lang="en-US"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1283" y="1185863"/>
            <a:ext cx="4288220" cy="4991101"/>
          </a:xfrm>
          <a:prstGeom prst="rect">
            <a:avLst/>
          </a:prstGeom>
        </p:spPr>
      </p:pic>
    </p:spTree>
    <p:extLst>
      <p:ext uri="{BB962C8B-B14F-4D97-AF65-F5344CB8AC3E}">
        <p14:creationId xmlns:p14="http://schemas.microsoft.com/office/powerpoint/2010/main" val="4135007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Segoe UI" panose="020B0502040204020203" pitchFamily="34" charset="0"/>
                <a:cs typeface="Segoe UI" panose="020B0502040204020203" pitchFamily="34" charset="0"/>
              </a:rPr>
              <a:t>3. Vùng hoạt động của TLS</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Content Placeholder 2"/>
          <p:cNvSpPr txBox="1">
            <a:spLocks/>
          </p:cNvSpPr>
          <p:nvPr/>
        </p:nvSpPr>
        <p:spPr>
          <a:xfrm>
            <a:off x="628650" y="1185864"/>
            <a:ext cx="3407321" cy="4991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smtClean="0"/>
              <a:t>Trong</a:t>
            </a:r>
            <a:r>
              <a:rPr lang="en-US" dirty="0"/>
              <a:t> mô hình </a:t>
            </a:r>
            <a:r>
              <a:rPr lang="en-US" dirty="0" smtClean="0"/>
              <a:t>OSI, TLS </a:t>
            </a:r>
            <a:r>
              <a:rPr lang="en-US" dirty="0"/>
              <a:t>được khởi chạy ở tầng 5 (tầng phiên) rồi hoạt động trên tầng 6 (tầng trình diễn</a:t>
            </a:r>
            <a:r>
              <a:rPr lang="en-US" dirty="0" smtClean="0"/>
              <a:t>).</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5972" y="1185864"/>
            <a:ext cx="4603531" cy="4347834"/>
          </a:xfrm>
          <a:prstGeom prst="rect">
            <a:avLst/>
          </a:prstGeom>
        </p:spPr>
      </p:pic>
    </p:spTree>
    <p:extLst>
      <p:ext uri="{BB962C8B-B14F-4D97-AF65-F5344CB8AC3E}">
        <p14:creationId xmlns:p14="http://schemas.microsoft.com/office/powerpoint/2010/main" val="2438273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Segoe UI" panose="020B0502040204020203" pitchFamily="34" charset="0"/>
                <a:cs typeface="Segoe UI" panose="020B0502040204020203" pitchFamily="34" charset="0"/>
              </a:rPr>
              <a:t>4. Thành phần của TLS</a:t>
            </a:r>
            <a:endParaRPr lang="en-US" sz="2000" i="1" dirty="0">
              <a:solidFill>
                <a:srgbClr val="FF0000"/>
              </a:solidFill>
              <a:latin typeface="Segoe UI" panose="020B0502040204020203" pitchFamily="34" charset="0"/>
              <a:cs typeface="Segoe UI" panose="020B0502040204020203" pitchFamily="34" charset="0"/>
            </a:endParaRPr>
          </a:p>
        </p:txBody>
      </p:sp>
      <p:sp>
        <p:nvSpPr>
          <p:cNvPr id="11" name="Content Placeholder 2"/>
          <p:cNvSpPr txBox="1">
            <a:spLocks/>
          </p:cNvSpPr>
          <p:nvPr/>
        </p:nvSpPr>
        <p:spPr>
          <a:xfrm>
            <a:off x="628650" y="1185864"/>
            <a:ext cx="8404991" cy="4991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TLS bao gồm hai lớp: giao thức bản ghi (TLS Record Protocol) và giao thức bắt tay (TLS Handshake Protocol</a:t>
            </a:r>
            <a:r>
              <a:rPr lang="en-US" dirty="0" smtClean="0"/>
              <a:t>)</a:t>
            </a:r>
          </a:p>
          <a:p>
            <a:pPr algn="just"/>
            <a:r>
              <a:rPr lang="en-US" dirty="0"/>
              <a:t>Giao thức bản ghi cung cấp bảo mật kết </a:t>
            </a:r>
            <a:r>
              <a:rPr lang="en-US" dirty="0" smtClean="0"/>
              <a:t>nối.</a:t>
            </a:r>
          </a:p>
          <a:p>
            <a:pPr algn="just"/>
            <a:r>
              <a:rPr lang="en-US" dirty="0"/>
              <a:t>G</a:t>
            </a:r>
            <a:r>
              <a:rPr lang="en-US" dirty="0" smtClean="0"/>
              <a:t>iao </a:t>
            </a:r>
            <a:r>
              <a:rPr lang="en-US" dirty="0"/>
              <a:t>thức bắt tay cho phép máy chủ và máy khách xác nhận lẫn nhau và đàm phán các thuật toán mã hóa và khóa mật mã trước khi dữ liệu được trao đổi.</a:t>
            </a:r>
          </a:p>
          <a:p>
            <a:pPr algn="just"/>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0286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Segoe UI" panose="020B0502040204020203" pitchFamily="34" charset="0"/>
                <a:cs typeface="Segoe UI" panose="020B0502040204020203" pitchFamily="34" charset="0"/>
              </a:rPr>
              <a:t>5</a:t>
            </a:r>
            <a:r>
              <a:rPr lang="en-US" sz="3200" b="1" dirty="0" smtClean="0">
                <a:latin typeface="Segoe UI" panose="020B0502040204020203" pitchFamily="34" charset="0"/>
                <a:cs typeface="Segoe UI" panose="020B0502040204020203" pitchFamily="34" charset="0"/>
              </a:rPr>
              <a:t>. Đánh giá TLS</a:t>
            </a:r>
            <a:endParaRPr lang="en-US" sz="2000" i="1" dirty="0">
              <a:solidFill>
                <a:srgbClr val="FF0000"/>
              </a:solidFill>
              <a:latin typeface="Segoe UI" panose="020B0502040204020203" pitchFamily="34" charset="0"/>
              <a:cs typeface="Segoe UI" panose="020B0502040204020203" pitchFamily="34" charset="0"/>
            </a:endParaRPr>
          </a:p>
        </p:txBody>
      </p:sp>
      <p:sp>
        <p:nvSpPr>
          <p:cNvPr id="6" name="Content Placeholder 2"/>
          <p:cNvSpPr txBox="1">
            <a:spLocks/>
          </p:cNvSpPr>
          <p:nvPr/>
        </p:nvSpPr>
        <p:spPr>
          <a:xfrm>
            <a:off x="628651" y="1185864"/>
            <a:ext cx="8136978" cy="4991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Với bất kỳ công nghệ mã hóa thì các sai sót thực hiện không thể tránh </a:t>
            </a:r>
            <a:r>
              <a:rPr lang="en-US" dirty="0" smtClean="0"/>
              <a:t>khỏi, và giao thức TLS </a:t>
            </a:r>
            <a:r>
              <a:rPr lang="en-US" dirty="0"/>
              <a:t>cũng vậy. Lỗ hổng </a:t>
            </a:r>
            <a:r>
              <a:rPr lang="en-US" dirty="0" smtClean="0"/>
              <a:t>Heartbleed.</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232" y="3061854"/>
            <a:ext cx="6525536" cy="3115110"/>
          </a:xfrm>
          <a:prstGeom prst="rect">
            <a:avLst/>
          </a:prstGeom>
        </p:spPr>
      </p:pic>
    </p:spTree>
    <p:extLst>
      <p:ext uri="{BB962C8B-B14F-4D97-AF65-F5344CB8AC3E}">
        <p14:creationId xmlns:p14="http://schemas.microsoft.com/office/powerpoint/2010/main" val="3529671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Segoe UI" panose="020B0502040204020203" pitchFamily="34" charset="0"/>
                <a:cs typeface="Segoe UI" panose="020B0502040204020203" pitchFamily="34" charset="0"/>
              </a:rPr>
              <a:t>5</a:t>
            </a:r>
            <a:r>
              <a:rPr lang="en-US" sz="3200" b="1" dirty="0" smtClean="0">
                <a:latin typeface="Segoe UI" panose="020B0502040204020203" pitchFamily="34" charset="0"/>
                <a:cs typeface="Segoe UI" panose="020B0502040204020203" pitchFamily="34" charset="0"/>
              </a:rPr>
              <a:t>. Đánh giá TLS</a:t>
            </a:r>
            <a:endParaRPr lang="en-US" sz="2000" i="1" dirty="0">
              <a:solidFill>
                <a:srgbClr val="FF0000"/>
              </a:solidFill>
              <a:latin typeface="Segoe UI" panose="020B0502040204020203" pitchFamily="34" charset="0"/>
              <a:cs typeface="Segoe UI" panose="020B0502040204020203" pitchFamily="34" charset="0"/>
            </a:endParaRPr>
          </a:p>
        </p:txBody>
      </p:sp>
      <p:sp>
        <p:nvSpPr>
          <p:cNvPr id="6" name="Content Placeholder 2"/>
          <p:cNvSpPr txBox="1">
            <a:spLocks/>
          </p:cNvSpPr>
          <p:nvPr/>
        </p:nvSpPr>
        <p:spPr>
          <a:xfrm>
            <a:off x="628651" y="1185864"/>
            <a:ext cx="8136978" cy="4991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TLS </a:t>
            </a:r>
            <a:r>
              <a:rPr lang="en-US" dirty="0" smtClean="0"/>
              <a:t>không </a:t>
            </a:r>
            <a:r>
              <a:rPr lang="en-US" dirty="0"/>
              <a:t>dễ bị tấn công </a:t>
            </a:r>
            <a:r>
              <a:rPr lang="en-US" dirty="0" smtClean="0"/>
              <a:t>POODLE </a:t>
            </a:r>
            <a:r>
              <a:rPr lang="en-US" dirty="0"/>
              <a:t>vì nó xác định rằng tất cả các byte đệm phải có giá trị như nhau và được xác </a:t>
            </a:r>
            <a:r>
              <a:rPr lang="en-US" dirty="0" smtClean="0"/>
              <a:t>nhận.</a:t>
            </a:r>
            <a:endParaRPr lang="en-US" dirty="0">
              <a:latin typeface="Segoe UI" panose="020B0502040204020203" pitchFamily="34" charset="0"/>
              <a:cs typeface="Segoe UI" panose="020B0502040204020203" pitchFamily="34"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868" y="2680138"/>
            <a:ext cx="7882761" cy="3496825"/>
          </a:xfrm>
          <a:prstGeom prst="rect">
            <a:avLst/>
          </a:prstGeom>
        </p:spPr>
      </p:pic>
    </p:spTree>
    <p:extLst>
      <p:ext uri="{BB962C8B-B14F-4D97-AF65-F5344CB8AC3E}">
        <p14:creationId xmlns:p14="http://schemas.microsoft.com/office/powerpoint/2010/main" val="4147018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Segoe UI" panose="020B0502040204020203" pitchFamily="34" charset="0"/>
                <a:cs typeface="Segoe UI" panose="020B0502040204020203" pitchFamily="34" charset="0"/>
              </a:rPr>
              <a:t>6</a:t>
            </a:r>
            <a:r>
              <a:rPr lang="en-US" sz="3200" b="1" dirty="0" smtClean="0">
                <a:latin typeface="Segoe UI" panose="020B0502040204020203" pitchFamily="34" charset="0"/>
                <a:cs typeface="Segoe UI" panose="020B0502040204020203" pitchFamily="34" charset="0"/>
              </a:rPr>
              <a:t>. Ứng dụng của TLS</a:t>
            </a:r>
            <a:endParaRPr lang="en-US" sz="2000" i="1" dirty="0">
              <a:solidFill>
                <a:srgbClr val="FF0000"/>
              </a:solidFill>
              <a:latin typeface="Segoe UI" panose="020B0502040204020203" pitchFamily="34" charset="0"/>
              <a:cs typeface="Segoe UI" panose="020B0502040204020203" pitchFamily="34" charset="0"/>
            </a:endParaRPr>
          </a:p>
        </p:txBody>
      </p:sp>
      <p:sp>
        <p:nvSpPr>
          <p:cNvPr id="6" name="Content Placeholder 2"/>
          <p:cNvSpPr txBox="1">
            <a:spLocks/>
          </p:cNvSpPr>
          <p:nvPr/>
        </p:nvSpPr>
        <p:spPr>
          <a:xfrm>
            <a:off x="628650" y="1185864"/>
            <a:ext cx="8404991" cy="4991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TLS được phát triển để đóng gói các giao thức ứng dụng cụ thể như HTTP, FTP, SMTP, NNTP và XMPP</a:t>
            </a:r>
            <a:r>
              <a:rPr lang="en-US" dirty="0" smtClean="0"/>
              <a:t>;</a:t>
            </a:r>
          </a:p>
          <a:p>
            <a:r>
              <a:rPr lang="en-US" dirty="0"/>
              <a:t>Sử dụng rộng rãi trong các ứng dụng như duyệt Web, thư điện tử, fax, Internet, nhắn tin nhanh, và VoIP</a:t>
            </a:r>
            <a:endParaRPr lang="en-US" dirty="0">
              <a:latin typeface="Segoe UI" panose="020B0502040204020203" pitchFamily="34" charset="0"/>
              <a:cs typeface="Segoe UI" panose="020B0502040204020203" pitchFamily="34" charset="0"/>
            </a:endParaRP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358054"/>
            <a:ext cx="3641835" cy="281890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135" y="3358054"/>
            <a:ext cx="3880506" cy="2818910"/>
          </a:xfrm>
          <a:prstGeom prst="rect">
            <a:avLst/>
          </a:prstGeom>
        </p:spPr>
      </p:pic>
    </p:spTree>
    <p:extLst>
      <p:ext uri="{BB962C8B-B14F-4D97-AF65-F5344CB8AC3E}">
        <p14:creationId xmlns:p14="http://schemas.microsoft.com/office/powerpoint/2010/main" val="2198713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820737"/>
          </a:xfrm>
        </p:spPr>
        <p:txBody>
          <a:bodyPr>
            <a:noAutofit/>
          </a:bodyPr>
          <a:lstStyle/>
          <a:p>
            <a:r>
              <a:rPr lang="en-US" sz="3200" b="1" dirty="0" smtClean="0">
                <a:latin typeface="Segoe UI" panose="020B0502040204020203" pitchFamily="34" charset="0"/>
                <a:cs typeface="Segoe UI" panose="020B0502040204020203" pitchFamily="34" charset="0"/>
              </a:rPr>
              <a:t>1. SSL là gì?                                                         </a:t>
            </a:r>
            <a:endParaRPr lang="en-US" sz="2000" i="1" dirty="0">
              <a:solidFill>
                <a:srgbClr val="FF0000"/>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628650" y="1319134"/>
            <a:ext cx="7886700" cy="4857829"/>
          </a:xfrm>
        </p:spPr>
        <p:txBody>
          <a:bodyPr>
            <a:normAutofit/>
          </a:bodyPr>
          <a:lstStyle/>
          <a:p>
            <a:pPr marL="0" indent="0">
              <a:buNone/>
            </a:pPr>
            <a:r>
              <a:rPr lang="en-US" sz="3200" dirty="0"/>
              <a:t>SSL là viết tắt của từ Secure Sockets Layer. Đây là một tiêu chuẩn an ninh công nghệ toàn cầu tạo ra một liên kết giữa máy chủ web và trình duyệt</a:t>
            </a:r>
            <a:r>
              <a:rPr lang="en-US" sz="3200" dirty="0" smtClean="0"/>
              <a:t>.</a:t>
            </a:r>
            <a:endParaRPr lang="en-US" sz="3200" dirty="0"/>
          </a:p>
          <a:p>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314" y="3400927"/>
            <a:ext cx="7761371" cy="2596324"/>
          </a:xfrm>
          <a:prstGeom prst="rect">
            <a:avLst/>
          </a:prstGeom>
        </p:spPr>
      </p:pic>
    </p:spTree>
    <p:extLst>
      <p:ext uri="{BB962C8B-B14F-4D97-AF65-F5344CB8AC3E}">
        <p14:creationId xmlns:p14="http://schemas.microsoft.com/office/powerpoint/2010/main" val="2086411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txBox="1">
            <a:spLocks/>
          </p:cNvSpPr>
          <p:nvPr/>
        </p:nvSpPr>
        <p:spPr>
          <a:xfrm>
            <a:off x="628650" y="365126"/>
            <a:ext cx="8515350" cy="8207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Segoe UI" panose="020B0502040204020203" pitchFamily="34" charset="0"/>
                <a:cs typeface="Segoe UI" panose="020B0502040204020203" pitchFamily="34" charset="0"/>
              </a:rPr>
              <a:t>6</a:t>
            </a:r>
            <a:r>
              <a:rPr lang="en-US" sz="3200" b="1" dirty="0" smtClean="0">
                <a:latin typeface="Segoe UI" panose="020B0502040204020203" pitchFamily="34" charset="0"/>
                <a:cs typeface="Segoe UI" panose="020B0502040204020203" pitchFamily="34" charset="0"/>
              </a:rPr>
              <a:t>. Ứng dụng của TLS</a:t>
            </a:r>
            <a:endParaRPr lang="en-US" sz="2000" i="1" dirty="0">
              <a:solidFill>
                <a:srgbClr val="FF0000"/>
              </a:solidFill>
              <a:latin typeface="Segoe UI" panose="020B0502040204020203" pitchFamily="34" charset="0"/>
              <a:cs typeface="Segoe UI" panose="020B0502040204020203" pitchFamily="34" charset="0"/>
            </a:endParaRPr>
          </a:p>
        </p:txBody>
      </p:sp>
      <p:sp>
        <p:nvSpPr>
          <p:cNvPr id="6" name="Content Placeholder 2"/>
          <p:cNvSpPr txBox="1">
            <a:spLocks/>
          </p:cNvSpPr>
          <p:nvPr/>
        </p:nvSpPr>
        <p:spPr>
          <a:xfrm>
            <a:off x="628650" y="1185864"/>
            <a:ext cx="8404991" cy="49911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Cho </a:t>
            </a:r>
            <a:r>
              <a:rPr lang="en-US" dirty="0"/>
              <a:t>phép trao đổi riêng tư trên mạng Internet, cho phép các ứng dụng khách/chủ giao tiếp an toàn, ngăn ngừa tấn công, bóc tách dữ liệu hay phá hủy thông điệp trái </a:t>
            </a:r>
            <a:r>
              <a:rPr lang="en-US" dirty="0" smtClean="0"/>
              <a:t>phép</a:t>
            </a:r>
          </a:p>
          <a:p>
            <a:r>
              <a:rPr lang="en-US" dirty="0" smtClean="0"/>
              <a:t>Ban </a:t>
            </a:r>
            <a:r>
              <a:rPr lang="en-US" dirty="0"/>
              <a:t>đầu, TLS được sử dụng chủ yếu với những giao thức truyền vận tin cậy như TCP, tuy nhiên, nó cũng được thực hiện </a:t>
            </a:r>
            <a:r>
              <a:rPr lang="en-US" dirty="0" smtClean="0"/>
              <a:t>với giao thức UDP, sau </a:t>
            </a:r>
            <a:r>
              <a:rPr lang="en-US" dirty="0"/>
              <a:t>đó đã được chuẩn hóa độc lập và gọi là Giao thức an toàn gói tin tầng giao vận (Datagram Transport Layer Security - DTLS</a:t>
            </a:r>
            <a:r>
              <a:rPr lang="en-US" dirty="0" smtClean="0"/>
              <a:t>).</a:t>
            </a:r>
            <a:endParaRPr lang="en-US" dirty="0"/>
          </a:p>
        </p:txBody>
      </p:sp>
    </p:spTree>
    <p:extLst>
      <p:ext uri="{BB962C8B-B14F-4D97-AF65-F5344CB8AC3E}">
        <p14:creationId xmlns:p14="http://schemas.microsoft.com/office/powerpoint/2010/main" val="952143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177925"/>
          </a:xfrm>
        </p:spPr>
        <p:txBody>
          <a:bodyPr anchor="ctr">
            <a:normAutofit/>
          </a:bodyPr>
          <a:lstStyle/>
          <a:p>
            <a:r>
              <a:rPr lang="en-US" sz="3200" b="1" dirty="0" smtClean="0">
                <a:solidFill>
                  <a:schemeClr val="accent1">
                    <a:lumMod val="75000"/>
                  </a:schemeClr>
                </a:solidFill>
                <a:latin typeface="Segoe UI" panose="020B0502040204020203" pitchFamily="34" charset="0"/>
                <a:cs typeface="Segoe UI" panose="020B0502040204020203" pitchFamily="34" charset="0"/>
              </a:rPr>
              <a:t>Trân trọng cảm ơn !</a:t>
            </a:r>
            <a:endParaRPr lang="en-US" sz="3200" b="1" dirty="0">
              <a:solidFill>
                <a:schemeClr val="accent1">
                  <a:lumMod val="75000"/>
                </a:schemeClr>
              </a:solidFill>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709" y="2715491"/>
            <a:ext cx="4738255" cy="3186545"/>
          </a:xfrm>
          <a:prstGeom prst="rect">
            <a:avLst/>
          </a:prstGeom>
        </p:spPr>
      </p:pic>
    </p:spTree>
    <p:extLst>
      <p:ext uri="{BB962C8B-B14F-4D97-AF65-F5344CB8AC3E}">
        <p14:creationId xmlns:p14="http://schemas.microsoft.com/office/powerpoint/2010/main" val="3537998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4692" y="351421"/>
            <a:ext cx="8370971" cy="883355"/>
          </a:xfrm>
        </p:spPr>
        <p:txBody>
          <a:bodyPr>
            <a:noAutofit/>
          </a:bodyPr>
          <a:lstStyle/>
          <a:p>
            <a:r>
              <a:rPr lang="en-US" sz="3200" b="1" dirty="0" smtClean="0">
                <a:latin typeface="Segoe UI" panose="020B0502040204020203" pitchFamily="34" charset="0"/>
                <a:cs typeface="Segoe UI" panose="020B0502040204020203" pitchFamily="34" charset="0"/>
              </a:rPr>
              <a:t>1. SSL là gì?</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4" name="Rectangle 2"/>
          <p:cNvSpPr>
            <a:spLocks noChangeArrowheads="1"/>
          </p:cNvSpPr>
          <p:nvPr/>
        </p:nvSpPr>
        <p:spPr bwMode="auto">
          <a:xfrm>
            <a:off x="898360" y="834667"/>
            <a:ext cx="824564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SSL làm việc như thế nào?</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4" descr="[Image: ssl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691" y="2118132"/>
            <a:ext cx="8183993" cy="277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335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515350" cy="793342"/>
          </a:xfrm>
        </p:spPr>
        <p:txBody>
          <a:bodyPr>
            <a:noAutofit/>
          </a:bodyPr>
          <a:lstStyle/>
          <a:p>
            <a:r>
              <a:rPr lang="en-US" sz="3200" b="1" dirty="0" smtClean="0">
                <a:latin typeface="Segoe UI" panose="020B0502040204020203" pitchFamily="34" charset="0"/>
                <a:cs typeface="Segoe UI" panose="020B0502040204020203" pitchFamily="34" charset="0"/>
              </a:rPr>
              <a:t>1. SSL là gì?</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8" name="Rectangle 6"/>
          <p:cNvSpPr>
            <a:spLocks noChangeArrowheads="1"/>
          </p:cNvSpPr>
          <p:nvPr/>
        </p:nvSpPr>
        <p:spPr bwMode="auto">
          <a:xfrm>
            <a:off x="917408" y="761798"/>
            <a:ext cx="822659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Những gì xảy ra khi một máy tính kết nối với một Website đã được chứng thực ?</a:t>
            </a:r>
            <a:endParaRPr kumimoji="0" lang="en-US" alt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3" name="Picture 3" descr="[Image: ssl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836820"/>
            <a:ext cx="8271078" cy="424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673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515350" cy="625474"/>
          </a:xfrm>
        </p:spPr>
        <p:txBody>
          <a:bodyPr>
            <a:noAutofit/>
          </a:bodyPr>
          <a:lstStyle/>
          <a:p>
            <a:r>
              <a:rPr lang="en-US" sz="3200" b="1" dirty="0" smtClean="0">
                <a:latin typeface="Segoe UI" panose="020B0502040204020203" pitchFamily="34" charset="0"/>
                <a:cs typeface="Segoe UI" panose="020B0502040204020203" pitchFamily="34" charset="0"/>
              </a:rPr>
              <a:t>1</a:t>
            </a:r>
            <a:r>
              <a:rPr lang="en-US" sz="3200" b="1" smtClean="0">
                <a:latin typeface="Segoe UI" panose="020B0502040204020203" pitchFamily="34" charset="0"/>
                <a:cs typeface="Segoe UI" panose="020B0502040204020203" pitchFamily="34" charset="0"/>
              </a:rPr>
              <a:t>. </a:t>
            </a:r>
            <a:r>
              <a:rPr lang="en-US" sz="3200" b="1">
                <a:latin typeface="Segoe UI" panose="020B0502040204020203" pitchFamily="34" charset="0"/>
                <a:cs typeface="Segoe UI" panose="020B0502040204020203" pitchFamily="34" charset="0"/>
              </a:rPr>
              <a:t>SSL là gì?</a:t>
            </a:r>
            <a:r>
              <a:rPr lang="en-US" sz="3200" b="1" dirty="0" smtClean="0">
                <a:latin typeface="Segoe UI" panose="020B0502040204020203" pitchFamily="34" charset="0"/>
                <a:cs typeface="Segoe UI" panose="020B0502040204020203" pitchFamily="34" charset="0"/>
              </a:rPr>
              <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Rectangle 4"/>
          <p:cNvSpPr/>
          <p:nvPr/>
        </p:nvSpPr>
        <p:spPr>
          <a:xfrm>
            <a:off x="887830" y="2340726"/>
            <a:ext cx="7518233" cy="2185214"/>
          </a:xfrm>
          <a:prstGeom prst="rect">
            <a:avLst/>
          </a:prstGeom>
        </p:spPr>
        <p:txBody>
          <a:bodyPr wrap="square">
            <a:spAutoFit/>
          </a:bodyPr>
          <a:lstStyle/>
          <a:p>
            <a:pPr algn="just">
              <a:spcAft>
                <a:spcPts val="800"/>
              </a:spcAft>
            </a:pPr>
            <a:r>
              <a:rPr lang="en-US" sz="3400" smtClean="0">
                <a:ea typeface="Calibri" panose="020F0502020204030204" pitchFamily="34" charset="0"/>
                <a:cs typeface="Times New Roman" panose="02020603050405020304" pitchFamily="18" charset="0"/>
              </a:rPr>
              <a:t>Khi </a:t>
            </a:r>
            <a:r>
              <a:rPr lang="en-US" sz="3400">
                <a:ea typeface="Calibri" panose="020F0502020204030204" pitchFamily="34" charset="0"/>
                <a:cs typeface="Times New Roman" panose="02020603050405020304" pitchFamily="18" charset="0"/>
              </a:rPr>
              <a:t>Website gửi cho trình duyệt một chứng chỉ SSL, trình duyệt sẽ gửi chứng chỉ này đến một máy chủ lưu trữ các chứng chỉ số đã được phê duyệt</a:t>
            </a:r>
            <a:r>
              <a:rPr lang="en-US" sz="3400" smtClean="0">
                <a:ea typeface="Calibri" panose="020F0502020204030204" pitchFamily="34" charset="0"/>
                <a:cs typeface="Times New Roman" panose="02020603050405020304" pitchFamily="18" charset="0"/>
              </a:rPr>
              <a:t>.</a:t>
            </a:r>
            <a:endParaRPr lang="en-US" sz="3400">
              <a:ea typeface="Calibri" panose="020F0502020204030204" pitchFamily="34" charset="0"/>
              <a:cs typeface="Times New Roman" panose="02020603050405020304" pitchFamily="18" charset="0"/>
            </a:endParaRPr>
          </a:p>
        </p:txBody>
      </p:sp>
      <p:sp>
        <p:nvSpPr>
          <p:cNvPr id="6" name="Rectangle 5"/>
          <p:cNvSpPr/>
          <p:nvPr/>
        </p:nvSpPr>
        <p:spPr>
          <a:xfrm>
            <a:off x="887830" y="875873"/>
            <a:ext cx="7518233" cy="1077218"/>
          </a:xfrm>
          <a:prstGeom prst="rect">
            <a:avLst/>
          </a:prstGeom>
        </p:spPr>
        <p:txBody>
          <a:bodyPr wrap="square">
            <a:spAutoFit/>
          </a:bodyPr>
          <a:lstStyle/>
          <a:p>
            <a:pPr algn="just">
              <a:spcAft>
                <a:spcPts val="800"/>
              </a:spcAft>
            </a:pPr>
            <a:r>
              <a:rPr lang="en-US" sz="3200" b="1" i="1">
                <a:ea typeface="Calibri" panose="020F0502020204030204" pitchFamily="34" charset="0"/>
              </a:rPr>
              <a:t>c. Trình duyệt làm thế nào để kiểm tra một SSL là </a:t>
            </a:r>
            <a:r>
              <a:rPr lang="en-US" sz="3200" b="1" i="1" smtClean="0">
                <a:ea typeface="Calibri" panose="020F0502020204030204" pitchFamily="34" charset="0"/>
              </a:rPr>
              <a:t>có thực </a:t>
            </a:r>
            <a:r>
              <a:rPr lang="en-US" sz="3200" b="1" i="1">
                <a:ea typeface="Calibri" panose="020F0502020204030204" pitchFamily="34" charset="0"/>
              </a:rPr>
              <a:t>hay không ?</a:t>
            </a:r>
            <a:endParaRPr lang="en-US" sz="3200">
              <a:ea typeface="Calibri" panose="020F0502020204030204" pitchFamily="34" charset="0"/>
            </a:endParaRPr>
          </a:p>
        </p:txBody>
      </p:sp>
    </p:spTree>
    <p:extLst>
      <p:ext uri="{BB962C8B-B14F-4D97-AF65-F5344CB8AC3E}">
        <p14:creationId xmlns:p14="http://schemas.microsoft.com/office/powerpoint/2010/main" val="2145024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515350" cy="625474"/>
          </a:xfrm>
        </p:spPr>
        <p:txBody>
          <a:bodyPr>
            <a:noAutofit/>
          </a:bodyPr>
          <a:lstStyle/>
          <a:p>
            <a:r>
              <a:rPr lang="en-US" sz="3200" b="1">
                <a:latin typeface="Segoe UI" panose="020B0502040204020203" pitchFamily="34" charset="0"/>
                <a:cs typeface="Segoe UI" panose="020B0502040204020203" pitchFamily="34" charset="0"/>
              </a:rPr>
              <a:t>1. </a:t>
            </a:r>
            <a:r>
              <a:rPr lang="en-US" sz="3200" b="1" smtClean="0">
                <a:latin typeface="Segoe UI" panose="020B0502040204020203" pitchFamily="34" charset="0"/>
                <a:cs typeface="Segoe UI" panose="020B0502040204020203" pitchFamily="34" charset="0"/>
              </a:rPr>
              <a:t>Giao thức SSL là gì?</a:t>
            </a:r>
            <a:r>
              <a:rPr lang="en-US" sz="3200" b="1" dirty="0" smtClean="0">
                <a:latin typeface="Segoe UI" panose="020B0502040204020203" pitchFamily="34" charset="0"/>
                <a:cs typeface="Segoe UI" panose="020B0502040204020203" pitchFamily="34" charset="0"/>
              </a:rPr>
              <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7735" y="3486936"/>
            <a:ext cx="5906846" cy="1905434"/>
          </a:xfrm>
          <a:prstGeom prst="rect">
            <a:avLst/>
          </a:prstGeom>
        </p:spPr>
      </p:pic>
      <p:sp>
        <p:nvSpPr>
          <p:cNvPr id="5" name="Rectangle 4"/>
          <p:cNvSpPr/>
          <p:nvPr/>
        </p:nvSpPr>
        <p:spPr>
          <a:xfrm>
            <a:off x="628650" y="990601"/>
            <a:ext cx="7969918" cy="2062103"/>
          </a:xfrm>
          <a:prstGeom prst="rect">
            <a:avLst/>
          </a:prstGeom>
        </p:spPr>
        <p:txBody>
          <a:bodyPr wrap="square">
            <a:spAutoFit/>
          </a:bodyPr>
          <a:lstStyle/>
          <a:p>
            <a:pPr algn="just"/>
            <a:r>
              <a:rPr lang="en-US" sz="3200">
                <a:latin typeface="Calibri" panose="020F0502020204030204" pitchFamily="34" charset="0"/>
                <a:ea typeface="Calibri" panose="020F0502020204030204" pitchFamily="34" charset="0"/>
                <a:cs typeface="Times New Roman" panose="02020603050405020304" pitchFamily="18" charset="0"/>
              </a:rPr>
              <a:t>SSL được phát triển bởi Netscape, ngày nay giao thức SSL đã được sử dụng rộng rãi trên World Wide Web trong việc xác thực và mã hoá thông tin giữa client và server. </a:t>
            </a:r>
            <a:endParaRPr lang="en-US" sz="3200"/>
          </a:p>
        </p:txBody>
      </p:sp>
    </p:spTree>
    <p:extLst>
      <p:ext uri="{BB962C8B-B14F-4D97-AF65-F5344CB8AC3E}">
        <p14:creationId xmlns:p14="http://schemas.microsoft.com/office/powerpoint/2010/main" val="1447376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515350" cy="625474"/>
          </a:xfrm>
        </p:spPr>
        <p:txBody>
          <a:bodyPr>
            <a:noAutofit/>
          </a:bodyPr>
          <a:lstStyle/>
          <a:p>
            <a:r>
              <a:rPr lang="en-US" sz="3200" b="1">
                <a:latin typeface="Segoe UI" panose="020B0502040204020203" pitchFamily="34" charset="0"/>
                <a:cs typeface="Segoe UI" panose="020B0502040204020203" pitchFamily="34" charset="0"/>
              </a:rPr>
              <a:t>1. Giao thức SSL là gì?</a:t>
            </a:r>
            <a:r>
              <a:rPr lang="en-US" sz="3200" b="1" dirty="0" smtClean="0">
                <a:latin typeface="Segoe UI" panose="020B0502040204020203" pitchFamily="34" charset="0"/>
                <a:cs typeface="Segoe UI" panose="020B0502040204020203" pitchFamily="34" charset="0"/>
              </a:rPr>
              <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6" name="Rectangle 5"/>
          <p:cNvSpPr/>
          <p:nvPr/>
        </p:nvSpPr>
        <p:spPr>
          <a:xfrm>
            <a:off x="770021" y="990601"/>
            <a:ext cx="7668126" cy="2677656"/>
          </a:xfrm>
          <a:prstGeom prst="rect">
            <a:avLst/>
          </a:prstGeom>
        </p:spPr>
        <p:txBody>
          <a:bodyPr wrap="square">
            <a:spAutoFit/>
          </a:bodyPr>
          <a:lstStyle/>
          <a:p>
            <a:pPr algn="just"/>
            <a:r>
              <a:rPr lang="en-US" sz="2800">
                <a:latin typeface="Calibri" panose="020F0502020204030204" pitchFamily="34" charset="0"/>
                <a:ea typeface="Calibri" panose="020F0502020204030204" pitchFamily="34" charset="0"/>
                <a:cs typeface="Times New Roman" panose="02020603050405020304" pitchFamily="18" charset="0"/>
              </a:rPr>
              <a:t>SSL không phải là một giao thức đơn lẻ, mà là một tập các thủ tục đã được chuẩn hoá để thực hiện các nhiệm vụ bảo mật sau</a:t>
            </a:r>
            <a:r>
              <a:rPr lang="en-US" sz="2800" smtClean="0">
                <a:latin typeface="Calibri" panose="020F0502020204030204" pitchFamily="34" charset="0"/>
                <a:ea typeface="Calibri" panose="020F0502020204030204" pitchFamily="34" charset="0"/>
                <a:cs typeface="Times New Roman" panose="02020603050405020304" pitchFamily="18" charset="0"/>
              </a:rPr>
              <a:t>:</a:t>
            </a:r>
          </a:p>
          <a:p>
            <a:pPr marL="457200" indent="-457200" algn="just">
              <a:buFont typeface="Wingdings" panose="05000000000000000000" pitchFamily="2" charset="2"/>
              <a:buChar char="Ø"/>
            </a:pPr>
            <a:r>
              <a:rPr lang="en-US" sz="2800" smtClean="0">
                <a:latin typeface="Calibri" panose="020F0502020204030204" pitchFamily="34" charset="0"/>
                <a:cs typeface="Times New Roman" panose="02020603050405020304" pitchFamily="18" charset="0"/>
              </a:rPr>
              <a:t>Xác thực sever</a:t>
            </a:r>
          </a:p>
          <a:p>
            <a:pPr marL="457200" indent="-457200" algn="just">
              <a:buFont typeface="Wingdings" panose="05000000000000000000" pitchFamily="2" charset="2"/>
              <a:buChar char="Ø"/>
            </a:pPr>
            <a:r>
              <a:rPr lang="en-US" sz="2800" smtClean="0">
                <a:latin typeface="Calibri" panose="020F0502020204030204" pitchFamily="34" charset="0"/>
                <a:cs typeface="Times New Roman" panose="02020603050405020304" pitchFamily="18" charset="0"/>
              </a:rPr>
              <a:t>Xác thực client</a:t>
            </a:r>
          </a:p>
          <a:p>
            <a:pPr marL="457200" indent="-457200" algn="just">
              <a:buFont typeface="Wingdings" panose="05000000000000000000" pitchFamily="2" charset="2"/>
              <a:buChar char="Ø"/>
            </a:pPr>
            <a:r>
              <a:rPr lang="en-US" sz="2800" smtClean="0">
                <a:latin typeface="Calibri" panose="020F0502020204030204" pitchFamily="34" charset="0"/>
                <a:cs typeface="Times New Roman" panose="02020603050405020304" pitchFamily="18" charset="0"/>
              </a:rPr>
              <a:t>Mã hóa kết nối</a:t>
            </a:r>
            <a:endParaRPr lang="en-US" sz="2800"/>
          </a:p>
        </p:txBody>
      </p:sp>
    </p:spTree>
    <p:extLst>
      <p:ext uri="{BB962C8B-B14F-4D97-AF65-F5344CB8AC3E}">
        <p14:creationId xmlns:p14="http://schemas.microsoft.com/office/powerpoint/2010/main" val="3950897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515350" cy="625474"/>
          </a:xfrm>
        </p:spPr>
        <p:txBody>
          <a:bodyPr>
            <a:noAutofit/>
          </a:bodyPr>
          <a:lstStyle/>
          <a:p>
            <a:r>
              <a:rPr lang="en-US" sz="3200" b="1">
                <a:latin typeface="Segoe UI" panose="020B0502040204020203" pitchFamily="34" charset="0"/>
                <a:cs typeface="Segoe UI" panose="020B0502040204020203" pitchFamily="34" charset="0"/>
              </a:rPr>
              <a:t>1. Giao thức SSL là gì?</a:t>
            </a:r>
            <a:r>
              <a:rPr lang="en-US" sz="3200" b="1" dirty="0" smtClean="0">
                <a:latin typeface="Segoe UI" panose="020B0502040204020203" pitchFamily="34" charset="0"/>
                <a:cs typeface="Segoe UI" panose="020B0502040204020203" pitchFamily="34" charset="0"/>
              </a:rPr>
              <a:t/>
            </a:r>
            <a:br>
              <a:rPr lang="en-US" sz="3200" b="1" dirty="0" smtClean="0">
                <a:latin typeface="Segoe UI" panose="020B0502040204020203" pitchFamily="34" charset="0"/>
                <a:cs typeface="Segoe UI" panose="020B0502040204020203" pitchFamily="34" charset="0"/>
              </a:rPr>
            </a:br>
            <a:r>
              <a:rPr lang="en-US" sz="3200" b="1" dirty="0" smtClean="0">
                <a:latin typeface="Segoe UI" panose="020B0502040204020203" pitchFamily="34" charset="0"/>
                <a:cs typeface="Segoe UI" panose="020B0502040204020203" pitchFamily="34" charset="0"/>
              </a:rPr>
              <a:t>                                                         </a:t>
            </a:r>
            <a:endParaRPr lang="en-US" sz="2000" i="1" dirty="0">
              <a:solidFill>
                <a:srgbClr val="FF0000"/>
              </a:solidFill>
              <a:latin typeface="Segoe UI" panose="020B0502040204020203" pitchFamily="34" charset="0"/>
              <a:cs typeface="Segoe UI" panose="020B0502040204020203" pitchFamily="34" charset="0"/>
            </a:endParaRPr>
          </a:p>
        </p:txBody>
      </p:sp>
      <p:sp>
        <p:nvSpPr>
          <p:cNvPr id="5" name="Rectangle 4"/>
          <p:cNvSpPr/>
          <p:nvPr/>
        </p:nvSpPr>
        <p:spPr>
          <a:xfrm>
            <a:off x="628650" y="990601"/>
            <a:ext cx="7817081" cy="3744615"/>
          </a:xfrm>
          <a:prstGeom prst="rect">
            <a:avLst/>
          </a:prstGeom>
        </p:spPr>
        <p:txBody>
          <a:bodyPr wrap="square">
            <a:spAutoFit/>
          </a:bodyPr>
          <a:lstStyle/>
          <a:p>
            <a:pPr algn="just">
              <a:spcAft>
                <a:spcPts val="800"/>
              </a:spcAft>
            </a:pPr>
            <a:r>
              <a:rPr lang="en-US" sz="3200">
                <a:ea typeface="Calibri" panose="020F0502020204030204" pitchFamily="34" charset="0"/>
              </a:rPr>
              <a:t>Giao thức SSL bao gồm 2 giao thức con:</a:t>
            </a:r>
          </a:p>
          <a:p>
            <a:pPr marL="457200" indent="-457200" algn="just">
              <a:spcAft>
                <a:spcPts val="800"/>
              </a:spcAft>
              <a:buFont typeface="Wingdings" panose="05000000000000000000" pitchFamily="2" charset="2"/>
              <a:buChar char="Ø"/>
            </a:pPr>
            <a:r>
              <a:rPr lang="en-US" sz="3200" smtClean="0">
                <a:ea typeface="Calibri" panose="020F0502020204030204" pitchFamily="34" charset="0"/>
              </a:rPr>
              <a:t> </a:t>
            </a:r>
            <a:r>
              <a:rPr lang="en-US" sz="3200">
                <a:ea typeface="Calibri" panose="020F0502020204030204" pitchFamily="34" charset="0"/>
              </a:rPr>
              <a:t>Giao thức SSL record: xác định các định dạng dùng để truyền dữ </a:t>
            </a:r>
            <a:r>
              <a:rPr lang="en-US" sz="3200" smtClean="0">
                <a:ea typeface="Calibri" panose="020F0502020204030204" pitchFamily="34" charset="0"/>
              </a:rPr>
              <a:t>liệu.</a:t>
            </a:r>
            <a:endParaRPr lang="en-US" sz="3200">
              <a:ea typeface="Calibri" panose="020F0502020204030204" pitchFamily="34" charset="0"/>
            </a:endParaRPr>
          </a:p>
          <a:p>
            <a:pPr marL="457200" indent="-457200" algn="just">
              <a:buFont typeface="Wingdings" panose="05000000000000000000" pitchFamily="2" charset="2"/>
              <a:buChar char="Ø"/>
            </a:pPr>
            <a:r>
              <a:rPr lang="en-US" sz="3200">
                <a:ea typeface="Calibri" panose="020F0502020204030204" pitchFamily="34" charset="0"/>
                <a:cs typeface="Times New Roman" panose="02020603050405020304" pitchFamily="18" charset="0"/>
              </a:rPr>
              <a:t> </a:t>
            </a:r>
            <a:r>
              <a:rPr lang="en-US" sz="3200" smtClean="0">
                <a:ea typeface="Calibri" panose="020F0502020204030204" pitchFamily="34" charset="0"/>
                <a:cs typeface="Times New Roman" panose="02020603050405020304" pitchFamily="18" charset="0"/>
              </a:rPr>
              <a:t>Giao </a:t>
            </a:r>
            <a:r>
              <a:rPr lang="en-US" sz="3200">
                <a:ea typeface="Calibri" panose="020F0502020204030204" pitchFamily="34" charset="0"/>
                <a:cs typeface="Times New Roman" panose="02020603050405020304" pitchFamily="18" charset="0"/>
              </a:rPr>
              <a:t>thức SSL handshake (gọi là giao thức bắt tay) : sử dụng SSL record protocol để trao đổi một số thông tin giữa server và client vào lấn đầu tiên thiết lập kết nối </a:t>
            </a:r>
            <a:r>
              <a:rPr lang="en-US" sz="3200" smtClean="0">
                <a:ea typeface="Calibri" panose="020F0502020204030204" pitchFamily="34" charset="0"/>
                <a:cs typeface="Times New Roman" panose="02020603050405020304" pitchFamily="18" charset="0"/>
              </a:rPr>
              <a:t>SSL.</a:t>
            </a:r>
            <a:endParaRPr lang="en-US" sz="3200"/>
          </a:p>
        </p:txBody>
      </p:sp>
    </p:spTree>
    <p:extLst>
      <p:ext uri="{BB962C8B-B14F-4D97-AF65-F5344CB8AC3E}">
        <p14:creationId xmlns:p14="http://schemas.microsoft.com/office/powerpoint/2010/main" val="81845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1959</TotalTime>
  <Words>2375</Words>
  <Application>Microsoft Office PowerPoint</Application>
  <PresentationFormat>On-screen Show (4:3)</PresentationFormat>
  <Paragraphs>154</Paragraphs>
  <Slides>31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Calibri Light</vt:lpstr>
      <vt:lpstr>Segoe UI</vt:lpstr>
      <vt:lpstr>Times New Roman</vt:lpstr>
      <vt:lpstr>Wingdings</vt:lpstr>
      <vt:lpstr>Office Theme</vt:lpstr>
      <vt:lpstr>2_Office Theme</vt:lpstr>
      <vt:lpstr>GIAO THỨC BẢO MẬT SSL, TLS</vt:lpstr>
      <vt:lpstr>PowerPoint Presentation</vt:lpstr>
      <vt:lpstr>1. SSL là gì?                                                         </vt:lpstr>
      <vt:lpstr>1. SSL là gì?                                                          </vt:lpstr>
      <vt:lpstr>1. SSL là gì?                                                          </vt:lpstr>
      <vt:lpstr>1. SSL là gì?                                                          </vt:lpstr>
      <vt:lpstr>1. Giao thức SSL là gì?                                                          </vt:lpstr>
      <vt:lpstr>1. Giao thức SSL là gì?                                                          </vt:lpstr>
      <vt:lpstr>1. Giao thức SSL là gì?                                                          </vt:lpstr>
      <vt:lpstr>2. Ứng dụng của SSL với 1 số dịch vụ                                                          </vt:lpstr>
      <vt:lpstr>2. Ứng dụng thực tế                                                          </vt:lpstr>
      <vt:lpstr>2. Ứng dụng thực tế                                                          </vt:lpstr>
      <vt:lpstr>  2. Ứng dụng thực tế                                                           </vt:lpstr>
      <vt:lpstr>  2. Ứng dụng thực tế                                                           </vt:lpstr>
      <vt:lpstr>  3. Đánh giá                                                           </vt:lpstr>
      <vt:lpstr>  3. Đánh giá                                                           </vt:lpstr>
      <vt:lpstr>3. Đánh giá                                       </vt:lpstr>
      <vt:lpstr>PowerPoint Presentation</vt:lpstr>
      <vt:lpstr>1. TLS là gì?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Trân trọng cảm ơn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Nguyen</dc:creator>
  <cp:lastModifiedBy>bình vũ thanh</cp:lastModifiedBy>
  <cp:revision>226</cp:revision>
  <dcterms:created xsi:type="dcterms:W3CDTF">2014-12-10T03:35:55Z</dcterms:created>
  <dcterms:modified xsi:type="dcterms:W3CDTF">2016-09-22T09:31:39Z</dcterms:modified>
</cp:coreProperties>
</file>