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7" r:id="rId3"/>
    <p:sldId id="471" r:id="rId4"/>
    <p:sldId id="467" r:id="rId5"/>
    <p:sldId id="468" r:id="rId6"/>
    <p:sldId id="509" r:id="rId7"/>
    <p:sldId id="469" r:id="rId8"/>
    <p:sldId id="504" r:id="rId9"/>
    <p:sldId id="505" r:id="rId10"/>
    <p:sldId id="506" r:id="rId11"/>
    <p:sldId id="503" r:id="rId12"/>
    <p:sldId id="470" r:id="rId13"/>
    <p:sldId id="507" r:id="rId14"/>
    <p:sldId id="508" r:id="rId15"/>
    <p:sldId id="510" r:id="rId16"/>
    <p:sldId id="472" r:id="rId17"/>
    <p:sldId id="514" r:id="rId18"/>
    <p:sldId id="515" r:id="rId19"/>
    <p:sldId id="517" r:id="rId20"/>
    <p:sldId id="516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13" r:id="rId32"/>
    <p:sldId id="511" r:id="rId33"/>
    <p:sldId id="512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5" r:id="rId5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00"/>
    <a:srgbClr val="FFCC99"/>
    <a:srgbClr val="FFFF99"/>
    <a:srgbClr val="FF3300"/>
    <a:srgbClr val="F8F8F8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5"/>
    <p:restoredTop sz="94660"/>
  </p:normalViewPr>
  <p:slideViewPr>
    <p:cSldViewPr showGuides="1">
      <p:cViewPr varScale="1">
        <p:scale>
          <a:sx n="65" d="100"/>
          <a:sy n="65" d="100"/>
        </p:scale>
        <p:origin x="1398" y="66"/>
      </p:cViewPr>
      <p:guideLst>
        <p:guide orient="horz" pos="2157"/>
        <p:guide pos="2878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DC93A7-D0AC-4337-8A42-8B6991B4B0C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2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2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2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Chuẩn mã dữ liệu DES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3500" dirty="0"/>
              <a:t>Chuẩn mã dữ liệu DES.</a:t>
            </a:r>
            <a:endParaRPr lang="en-US" altLang="en-US" sz="3500" dirty="0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fr-FR" altLang="en-US" sz="3600" dirty="0"/>
              <a:t>Double DES và Triple DES</a:t>
            </a:r>
            <a:r>
              <a:rPr lang="en-US" altLang="en-US" sz="3500" dirty="0"/>
              <a:t>.</a:t>
            </a:r>
            <a:endParaRPr lang="en-US" altLang="en-US" sz="3500" dirty="0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3500" dirty="0"/>
              <a:t>Chuẩn mã nâng cao (AES – Advanced Encryption Standard)</a:t>
            </a:r>
            <a:endParaRPr lang="en-US" altLang="en-US"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Mô tả hàm f (tiếp)</a:t>
            </a:r>
            <a:endParaRPr lang="en-US" altLang="en-US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263" y="2127250"/>
            <a:ext cx="3529012" cy="354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0" y="2206625"/>
            <a:ext cx="3306763" cy="3525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Box 2"/>
          <p:cNvSpPr txBox="1"/>
          <p:nvPr/>
        </p:nvSpPr>
        <p:spPr>
          <a:xfrm>
            <a:off x="4679950" y="1665288"/>
            <a:ext cx="3095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en-US" sz="2400" dirty="0">
                <a:latin typeface="Arial" panose="020B0604020202020204" pitchFamily="34" charset="0"/>
              </a:rPr>
              <a:t>Hoán vị P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Quá trình sinh khóa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algn="just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khóa mẹ 64 bits ban đầu sinh ra 16 khóa con cho mỗi vòng nh</a:t>
            </a:r>
            <a:r>
              <a:rPr lang="vi-V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2781300"/>
            <a:ext cx="5797550" cy="396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Quá trình sinh khóa (tiếp)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sz="3200" dirty="0">
                <a:solidFill>
                  <a:srgbClr val="000000"/>
                </a:solidFill>
              </a:rPr>
              <a:t>PC1 là phép hoán vị lựa chọn từ 64 bits chọn 56 bits. PC2 là phép hoán vị lựa chọn từ 56 bits thành 48 bits</a:t>
            </a:r>
            <a:r>
              <a:rPr sz="3200" dirty="0">
                <a:solidFill>
                  <a:srgbClr val="000000"/>
                </a:solidFill>
                <a:latin typeface=".VnTime" pitchFamily="34" charset="0"/>
                <a:cs typeface="Times New Roman" panose="02020603050405020304" pitchFamily="18" charset="0"/>
              </a:rPr>
              <a:t>.</a:t>
            </a:r>
            <a:endParaRPr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3257550"/>
            <a:ext cx="3768725" cy="345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5" y="3262313"/>
            <a:ext cx="3222625" cy="3421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Quá trình sinh khóa (tiếp)</a:t>
            </a:r>
            <a:endParaRPr lang="en-US" altLang="en-US" dirty="0"/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1989138"/>
            <a:ext cx="8904287" cy="900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Ví dụ minh họa</a:t>
            </a:r>
            <a:endParaRPr lang="en-US" altLang="en-US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3" y="1593850"/>
            <a:ext cx="8969375" cy="4906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Ví dụ minh họa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Plain text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0123456789ABCDEF = 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0000 0001 0010 0011 0100 0101 0110 0111 1000 1001 1010 1011 1100 1101 1110 1111.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Key: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133457799BBCDFF1 = </a:t>
            </a:r>
            <a:r>
              <a:rPr kumimoji="0" lang="en-US" sz="36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0001 0011 0011 0100 0101 0111 0111 1001 1001 1011 1011 1100 1101 1111 1111 0001</a:t>
            </a:r>
            <a:r>
              <a:rPr kumimoji="0" lang="en-US" sz="3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Tính IP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706688" y="85725"/>
          <a:ext cx="6437313" cy="296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4"/>
                <a:gridCol w="804664"/>
                <a:gridCol w="804664"/>
                <a:gridCol w="804664"/>
                <a:gridCol w="804664"/>
                <a:gridCol w="804664"/>
                <a:gridCol w="804664"/>
                <a:gridCol w="804664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(17)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(25)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(33)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(41)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(49)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(57)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(61)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(62)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(63)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(64)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pic>
        <p:nvPicPr>
          <p:cNvPr id="1954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3105150"/>
            <a:ext cx="4132263" cy="3327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4437063" y="3200400"/>
          <a:ext cx="3698875" cy="343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59"/>
                <a:gridCol w="462359"/>
                <a:gridCol w="462359"/>
                <a:gridCol w="462359"/>
                <a:gridCol w="462359"/>
                <a:gridCol w="462359"/>
                <a:gridCol w="462359"/>
                <a:gridCol w="462359"/>
              </a:tblGrid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  <a:tr h="42902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02" marR="91402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254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Tính E(R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820738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11001100 00000000 11001100 11111111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11110000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10101010 11110000 10101010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=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131503" y="2312988"/>
          <a:ext cx="64468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35"/>
                <a:gridCol w="804715"/>
                <a:gridCol w="804715"/>
                <a:gridCol w="804715"/>
                <a:gridCol w="790575"/>
                <a:gridCol w="818855"/>
                <a:gridCol w="804715"/>
                <a:gridCol w="804715"/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1 (1)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(7)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(8)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</a:tr>
              <a:tr h="351155">
                <a:tc>
                  <a:txBody>
                    <a:bodyPr/>
                    <a:lstStyle/>
                    <a:p>
                      <a:r>
                        <a:rPr lang="en-US" sz="1800" dirty="0"/>
                        <a:t>1 (9)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(10)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(11)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(12)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(13)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(14)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(15)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(16)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1 (17)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(18)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(19)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(20)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(21)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(22)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(23)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(24)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1 (25)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(26)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(27)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(28)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(29)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(30)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(31)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(32)</a:t>
                      </a:r>
                      <a:endParaRPr lang="en-US" sz="1800" dirty="0"/>
                    </a:p>
                  </a:txBody>
                  <a:tcPr marL="91445" marR="91445" marT="45740" marB="45740"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4140200" y="3803650"/>
          <a:ext cx="2249488" cy="2925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15"/>
                <a:gridCol w="374915"/>
                <a:gridCol w="374915"/>
                <a:gridCol w="374915"/>
                <a:gridCol w="374915"/>
                <a:gridCol w="374915"/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3" marR="91443" marT="45703" marB="45703"/>
                </a:tc>
              </a:tr>
            </a:tbl>
          </a:graphicData>
        </a:graphic>
      </p:graphicFrame>
      <p:pic>
        <p:nvPicPr>
          <p:cNvPr id="205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817938"/>
            <a:ext cx="2614613" cy="2627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0" y="3175"/>
            <a:ext cx="7543800" cy="12954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br>
              <a:rPr lang="en-US" altLang="en-US" dirty="0"/>
            </a:br>
            <a:r>
              <a:rPr lang="en-US" altLang="en-US" dirty="0"/>
              <a:t>Xác định</a:t>
            </a:r>
            <a:br>
              <a:rPr lang="en-US" altLang="en-US" dirty="0"/>
            </a:br>
            <a:r>
              <a:rPr lang="en-US" altLang="en-US" dirty="0"/>
              <a:t>PC-1 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133725"/>
            <a:ext cx="8229600" cy="29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PC-1 =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1111000 0110011 0010101 0101111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0101010 1011001 1001111 0001111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706688" y="85725"/>
          <a:ext cx="6437313" cy="296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64"/>
                <a:gridCol w="804664"/>
                <a:gridCol w="804664"/>
                <a:gridCol w="804664"/>
                <a:gridCol w="804664"/>
                <a:gridCol w="804664"/>
                <a:gridCol w="804664"/>
                <a:gridCol w="804664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(17)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(25)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(33)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(41)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(49)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(55)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(56)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(57)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(58)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(59)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(60)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(61)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(62)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(63)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(64)</a:t>
                      </a:r>
                      <a:endParaRPr lang="en-US" sz="1800" dirty="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4140200" y="3762375"/>
          <a:ext cx="2624138" cy="296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877"/>
                <a:gridCol w="374877"/>
                <a:gridCol w="374877"/>
                <a:gridCol w="374877"/>
                <a:gridCol w="374877"/>
                <a:gridCol w="374877"/>
                <a:gridCol w="374877"/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3" marR="91433" marT="45725" marB="45725"/>
                </a:tc>
              </a:tr>
            </a:tbl>
          </a:graphicData>
        </a:graphic>
      </p:graphicFrame>
      <p:pic>
        <p:nvPicPr>
          <p:cNvPr id="2166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3673475"/>
            <a:ext cx="3467100" cy="318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254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SHL)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820738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1111000 0110011 0010101 0101111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0101010 1011001 1001111 0001111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ROL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(L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= 1110000 1100110 0101010 101111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ROL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= 1010101 0110011 0011110 001111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1110000 1100110 0101010 101111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1010101 0110011 0011110 001111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Chuẩn mã dữ liệu DES</a:t>
            </a:r>
            <a:endParaRPr lang="en-US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Giới thiệu</a:t>
            </a: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Thuật toán DES</a:t>
            </a: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Quá trình sinh khóa</a:t>
            </a: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0" y="3175"/>
            <a:ext cx="7543800" cy="12954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Xác định</a:t>
            </a:r>
            <a:br>
              <a:rPr lang="en-US" altLang="en-US" dirty="0"/>
            </a:br>
            <a:r>
              <a:rPr lang="en-US" altLang="en-US" dirty="0"/>
              <a:t>PC-2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94038"/>
            <a:ext cx="8229600" cy="334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en-US" sz="1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PC-2 =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110010 110011 110110 001011 000011 100001 011111 110101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339975" y="128588"/>
          <a:ext cx="5632450" cy="296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36"/>
                <a:gridCol w="804636"/>
                <a:gridCol w="804636"/>
                <a:gridCol w="804636"/>
                <a:gridCol w="804636"/>
                <a:gridCol w="804636"/>
                <a:gridCol w="804636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(1)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(7)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(8)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(9)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(10)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(11)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(12)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(13)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(14)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(15)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(16)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(17)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(18)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(19)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(20)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(21)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(22)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(23)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(24)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(25)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(26)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(27)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(28)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(29)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(30)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(31)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(32)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(33)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(34)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(35)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(36)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(37)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(38)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(39)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(40)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(41)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(42)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 (43)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(44)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(45)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(46)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(47)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(48)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(49)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0 (50)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(51)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(52)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(53)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(54)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(55)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(56)</a:t>
                      </a:r>
                      <a:endParaRPr lang="en-US" sz="1800" dirty="0"/>
                    </a:p>
                  </a:txBody>
                  <a:tcPr marL="91436" marR="91436" marT="45700" marB="45700"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4140200" y="3762375"/>
          <a:ext cx="2249488" cy="296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15"/>
                <a:gridCol w="374915"/>
                <a:gridCol w="374915"/>
                <a:gridCol w="374915"/>
                <a:gridCol w="374915"/>
                <a:gridCol w="374915"/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42" marR="91442" marT="45725" marB="45725"/>
                </a:tc>
              </a:tr>
            </a:tbl>
          </a:graphicData>
        </a:graphic>
      </p:graphicFrame>
      <p:pic>
        <p:nvPicPr>
          <p:cNvPr id="236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429000"/>
            <a:ext cx="3225800" cy="3421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B1 B2 B3 B4 B5 B6 B7 B8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101101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11 = 3,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0110 = 6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1 = 0001b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4329113"/>
            <a:ext cx="8474075" cy="194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000010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000010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 = 0,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0001 = 1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1 = 0001b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98" y="4329113"/>
            <a:ext cx="8128000" cy="1306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100011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11 = 3,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0001 = 1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10 = 1010b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3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4257675"/>
            <a:ext cx="8342313" cy="1347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100001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11 = 3,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0000 = 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3 = 0011b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3536950"/>
            <a:ext cx="8858250" cy="1404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011101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01 = 1,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1110 = 14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8 = 1000b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3305175"/>
            <a:ext cx="8010525" cy="125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000000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 = 0,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0000 = 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12 = 1100b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70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3446463"/>
            <a:ext cx="8483600" cy="1360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001010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 = 0,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0101 = 5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0 = 0000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429000"/>
            <a:ext cx="8499475" cy="118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(Xác định giá trị hàm f (tiếp))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37636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E(R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)         K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011111 110001 010101 101010 011110 100001 010101 010101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110010 110011 110110 001011 000011 100001 011111 110101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               =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101101 000010 100011 100001 011101 000000 001010 100000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100000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10 = 2, 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0000 = 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7 = 0111b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lowchart: Or 1"/>
          <p:cNvSpPr/>
          <p:nvPr/>
        </p:nvSpPr>
        <p:spPr>
          <a:xfrm>
            <a:off x="1511300" y="1449388"/>
            <a:ext cx="468313" cy="4667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519363" y="1782763"/>
            <a:ext cx="288925" cy="26828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5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4292918"/>
            <a:ext cx="8445500" cy="1389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08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Round 1 - Final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052513"/>
            <a:ext cx="8229600" cy="385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0001 0001 1010 0011 1000 1100 0000 0111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f = P(C) = 10010001 01000010 10010010 11101110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L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XOR f = 11001100 00000000 11001100 11111111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10010001 01000010 10010010 11101110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                        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01011101 01000010 01011110 00010001   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Tính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 = R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0    </a:t>
            </a:r>
            <a:endParaRPr kumimoji="0" lang="en-US" altLang="en-US" sz="2000" b="1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744913" y="1736725"/>
          <a:ext cx="2925763" cy="296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41"/>
                <a:gridCol w="731441"/>
                <a:gridCol w="731441"/>
                <a:gridCol w="731441"/>
              </a:tblGrid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0 (1)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(2)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0(3)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(4)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0 (5)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(6)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(7)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(8)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1 (9)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0(10)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1(11)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0(12)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0(13)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0(14)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1(15)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1(16)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1(17)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0(18)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0(19)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0(20)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65838">
                <a:tc>
                  <a:txBody>
                    <a:bodyPr/>
                    <a:lstStyle/>
                    <a:p>
                      <a:r>
                        <a:rPr lang="en-US" sz="1800" dirty="0"/>
                        <a:t>1(21)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1(22)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0(23)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0(24)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0(25)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0(26)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0(27)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0(28)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0(29)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1(30)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1(31)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1(32)</a:t>
                      </a:r>
                      <a:endParaRPr lang="en-US" sz="1800" dirty="0"/>
                    </a:p>
                  </a:txBody>
                  <a:tcPr marL="91430" marR="91430" marT="45730" marB="45730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915150" y="1743075"/>
          <a:ext cx="1500188" cy="296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047"/>
                <a:gridCol w="375047"/>
                <a:gridCol w="375047"/>
                <a:gridCol w="375047"/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75" marR="91475" marT="45725" marB="45725"/>
                </a:tc>
              </a:tr>
            </a:tbl>
          </a:graphicData>
        </a:graphic>
      </p:graphicFrame>
      <p:pic>
        <p:nvPicPr>
          <p:cNvPr id="32866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565275"/>
            <a:ext cx="3303588" cy="3522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Giới thiệu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287338" y="1520825"/>
            <a:ext cx="8229600" cy="5016500"/>
          </a:xfrm>
          <a:ln/>
        </p:spPr>
        <p:txBody>
          <a:bodyPr vert="horz" wrap="square" lIns="91440" tIns="45720" rIns="91440" bIns="45720" anchor="t" anchorCtr="0"/>
          <a:p>
            <a:pPr algn="just"/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(Data Encryption Standard) l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mã khối với kích th</a:t>
            </a:r>
            <a:r>
              <a:rPr lang="vi-V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 khối l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bits v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kích th</a:t>
            </a:r>
            <a:r>
              <a:rPr lang="vi-V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 của khóa l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 bits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Nó đ</a:t>
            </a:r>
            <a:r>
              <a:rPr lang="vi-VN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đưa ra năm 1977 bởi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NBS – văn phòng chuẩn Quốc gia Hoa kỳ (bây giờ l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NIST - Viện chuẩn v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nghệ Quốc gia).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3333CC"/>
              </a:buClr>
              <a:buSzPct val="60000"/>
            </a:pP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 đầu DES được công ty IBM phát triển từ hệ mã Lucifer, công bố v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năm 1975.</a:t>
            </a:r>
            <a:endParaRPr lang="en-US" alt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3333CC"/>
              </a:buClr>
              <a:buSzPct val="60000"/>
            </a:pP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đó DES được xem như l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chuẩn mã hóa dữ liệu cho các ứng dụng.</a:t>
            </a:r>
            <a:endParaRPr lang="en-US" alt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Double DES và Triple DES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000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Double DES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4000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.VnTime" pitchFamily="34" charset="0"/>
                <a:ea typeface="+mn-ea"/>
                <a:cs typeface="Times New Roman" panose="02020603050405020304" pitchFamily="18" charset="0"/>
              </a:rPr>
              <a:t>Triple DES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.VnTime" pitchFamily="34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Double DES</a:t>
            </a:r>
            <a:endParaRPr lang="en-US" altLang="en-US" dirty="0"/>
          </a:p>
        </p:txBody>
      </p:sp>
      <p:pic>
        <p:nvPicPr>
          <p:cNvPr id="34819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2988" y="1665288"/>
            <a:ext cx="7546975" cy="3995737"/>
          </a:xfrm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Triple DES</a:t>
            </a:r>
            <a:endParaRPr lang="en-US" altLang="en-US" dirty="0"/>
          </a:p>
        </p:txBody>
      </p:sp>
      <p:pic>
        <p:nvPicPr>
          <p:cNvPr id="35843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4213" y="1773238"/>
            <a:ext cx="7775575" cy="4606925"/>
          </a:xfrm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Giới thiệu AES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87338" y="1520825"/>
            <a:ext cx="8229600" cy="5016500"/>
          </a:xfrm>
          <a:ln/>
        </p:spPr>
        <p:txBody>
          <a:bodyPr vert="horz" wrap="square" lIns="91440" tIns="45720" rIns="91440" bIns="45720" anchor="t" anchorCtr="0"/>
          <a:p>
            <a:pPr algn="just"/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3 lần có khả năng chống phá mã tốt nhưng thực hiện chậm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Cần có phương pháp mã hóa mới có độ an to</a:t>
            </a:r>
            <a:r>
              <a:rPr lang="en-US" altLang="en-US" sz="31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à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tối thiểu bằng DES 3 lần nhưng thực hiện hiệu quả hơn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3333CC"/>
              </a:buClr>
              <a:buSzPct val="60000"/>
            </a:pP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 11 năm 2001 NIST ban h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 thuật toán AES.</a:t>
            </a:r>
            <a:endParaRPr lang="en-US" alt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3333CC"/>
              </a:buClr>
              <a:buSzPct val="60000"/>
            </a:pP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 l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mật mã khối đối xứng với độ d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khối 128 bit v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hỗ trợ độ d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khóa 128, 192 v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256 bit.</a:t>
            </a:r>
            <a:endParaRPr lang="en-US" alt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en-US" sz="3200" dirty="0">
              <a:latin typeface=".VnTime" pitchFamily="34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778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Thuật toán mã hóa và giải mã</a:t>
            </a:r>
            <a:endParaRPr lang="en-US" altLang="en-US" dirty="0"/>
          </a:p>
        </p:txBody>
      </p:sp>
      <p:pic>
        <p:nvPicPr>
          <p:cNvPr id="37891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887413"/>
            <a:ext cx="5087938" cy="5848350"/>
          </a:xfrm>
          <a:ln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826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Đầu vào, mảng trạng thái và đâu ra</a:t>
            </a:r>
            <a:endParaRPr lang="en-US" altLang="en-US" dirty="0"/>
          </a:p>
        </p:txBody>
      </p:sp>
      <p:pic>
        <p:nvPicPr>
          <p:cNvPr id="38915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3087688"/>
            <a:ext cx="9137650" cy="1673225"/>
          </a:xfrm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826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Khóa và mở rộng khóa</a:t>
            </a:r>
            <a:endParaRPr lang="en-US" altLang="en-US" dirty="0"/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3662" y="2565400"/>
            <a:ext cx="9137650" cy="169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Một vòng mã hóa AES</a:t>
            </a:r>
            <a:endParaRPr lang="en-US" altLang="en-US" dirty="0"/>
          </a:p>
        </p:txBody>
      </p:sp>
      <p:pic>
        <p:nvPicPr>
          <p:cNvPr id="4096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836613"/>
            <a:ext cx="7545387" cy="589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Thay thế byte</a:t>
            </a:r>
            <a:endParaRPr lang="en-US" altLang="en-US" dirty="0"/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60450"/>
            <a:ext cx="8555038" cy="492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Hộp S</a:t>
            </a:r>
            <a:endParaRPr lang="en-US" altLang="en-US" dirty="0"/>
          </a:p>
        </p:txBody>
      </p:sp>
      <p:pic>
        <p:nvPicPr>
          <p:cNvPr id="4301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3" y="1265238"/>
            <a:ext cx="9144000" cy="547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Thuật toán DES</a:t>
            </a:r>
            <a:endParaRPr lang="en-US" altLang="en-US" dirty="0"/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"/>
            <a:ext cx="4572000" cy="617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8" y="1417638"/>
            <a:ext cx="3163887" cy="2547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8" y="3938588"/>
            <a:ext cx="3163887" cy="2938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TextBox 1"/>
          <p:cNvSpPr txBox="1"/>
          <p:nvPr/>
        </p:nvSpPr>
        <p:spPr>
          <a:xfrm>
            <a:off x="4386263" y="6230938"/>
            <a:ext cx="43561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dirty="0">
                <a:latin typeface="Arial" panose="020B0604020202020204" pitchFamily="34" charset="0"/>
              </a:rPr>
              <a:t>Giải mã giống mã hóa chỉ khác sử dụng khóa theo chiều ng</a:t>
            </a:r>
            <a:r>
              <a:rPr lang="vi-VN" altLang="en-US" dirty="0">
                <a:latin typeface="Arial" panose="020B0604020202020204" pitchFamily="34" charset="0"/>
              </a:rPr>
              <a:t>ư</a:t>
            </a:r>
            <a:r>
              <a:rPr lang="en-US" altLang="en-US" dirty="0">
                <a:latin typeface="Arial" panose="020B0604020202020204" pitchFamily="34" charset="0"/>
              </a:rPr>
              <a:t>ợc lại.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Hộp S đảo</a:t>
            </a:r>
            <a:endParaRPr lang="en-US" altLang="en-US" dirty="0"/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1450"/>
            <a:ext cx="8978900" cy="5416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Ví dụ minh họa thay thế byte </a:t>
            </a:r>
            <a:endParaRPr lang="en-US" altLang="en-US" dirty="0"/>
          </a:p>
        </p:txBody>
      </p:sp>
      <p:pic>
        <p:nvPicPr>
          <p:cNvPr id="4505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2349500"/>
            <a:ext cx="8804275" cy="2195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Dịch dòng (Shiftrows)</a:t>
            </a:r>
            <a:endParaRPr lang="en-US" altLang="en-US" dirty="0"/>
          </a:p>
        </p:txBody>
      </p:sp>
      <p:pic>
        <p:nvPicPr>
          <p:cNvPr id="4608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8" y="1665288"/>
            <a:ext cx="9039225" cy="287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3"/>
          <p:cNvSpPr txBox="1"/>
          <p:nvPr/>
        </p:nvSpPr>
        <p:spPr>
          <a:xfrm>
            <a:off x="358775" y="4773613"/>
            <a:ext cx="842645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sz="2800" dirty="0">
                <a:latin typeface="Arial" panose="020B0604020202020204" pitchFamily="34" charset="0"/>
              </a:rPr>
              <a:t>Dòng 1: Không dịch</a:t>
            </a:r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Dòng 2: Quay trái 1 byte</a:t>
            </a:r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Dòng 3: Quay trái 2 byte</a:t>
            </a:r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Dòng 4: Quay trái 3 byte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Ví dụ minh họa dịch vòng</a:t>
            </a:r>
            <a:endParaRPr lang="en-US" altLang="en-US" dirty="0"/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9013"/>
            <a:ext cx="9075738" cy="2322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Trộn cột</a:t>
            </a:r>
            <a:endParaRPr lang="en-US" altLang="en-US" dirty="0"/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557338"/>
            <a:ext cx="886460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Trộn cột (tiếp)</a:t>
            </a:r>
            <a:endParaRPr lang="en-US" altLang="en-US" dirty="0"/>
          </a:p>
        </p:txBody>
      </p:sp>
      <p:pic>
        <p:nvPicPr>
          <p:cNvPr id="4915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8925" y="1165225"/>
            <a:ext cx="9144000" cy="1408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536825"/>
            <a:ext cx="800735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4659313"/>
            <a:ext cx="8062912" cy="141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19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Cộng với khóa (add round key)</a:t>
            </a:r>
            <a:endParaRPr lang="en-US" altLang="en-US" dirty="0"/>
          </a:p>
        </p:txBody>
      </p:sp>
      <p:sp>
        <p:nvSpPr>
          <p:cNvPr id="50179" name="TextBox 2"/>
          <p:cNvSpPr txBox="1"/>
          <p:nvPr/>
        </p:nvSpPr>
        <p:spPr>
          <a:xfrm>
            <a:off x="141288" y="1057275"/>
            <a:ext cx="8164512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vi-VN" altLang="en-US" sz="3200" dirty="0">
                <a:latin typeface="Arial" panose="020B0604020202020204" pitchFamily="34" charset="0"/>
              </a:rPr>
              <a:t>Phép cộng với khóa là thực hiện phép XOR bít của 128 bít của ma trận trạng thái và 128 bít của khóa tương ứng của vòng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pic>
        <p:nvPicPr>
          <p:cNvPr id="5018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2627313"/>
            <a:ext cx="9040813" cy="1773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19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Mở rộng khóa</a:t>
            </a:r>
            <a:endParaRPr lang="en-US" altLang="en-US" dirty="0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" y="1016000"/>
            <a:ext cx="8804275" cy="5719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19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Mở rộng khóa (tiếp)</a:t>
            </a:r>
            <a:endParaRPr lang="en-US" altLang="en-US" dirty="0"/>
          </a:p>
        </p:txBody>
      </p:sp>
      <p:sp>
        <p:nvSpPr>
          <p:cNvPr id="52227" name="TextBox 2"/>
          <p:cNvSpPr txBox="1"/>
          <p:nvPr/>
        </p:nvSpPr>
        <p:spPr>
          <a:xfrm>
            <a:off x="696913" y="1520825"/>
            <a:ext cx="84423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sz="3600" dirty="0">
                <a:latin typeface="Arial" panose="020B0604020202020204" pitchFamily="34" charset="0"/>
              </a:rPr>
              <a:t>Rcon[j] = (RC[j], 0, 0, 0), với RC[1] = 1, RC[j] = 2.RC[j-1]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5222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62263"/>
            <a:ext cx="9139238" cy="132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19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Mở rộng khóa (tiếp)</a:t>
            </a:r>
            <a:endParaRPr lang="en-US" altLang="en-US" dirty="0"/>
          </a:p>
        </p:txBody>
      </p:sp>
      <p:pic>
        <p:nvPicPr>
          <p:cNvPr id="5325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328738"/>
            <a:ext cx="4805363" cy="544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Thuật toán DES (tiếp)</a:t>
            </a:r>
            <a:endParaRPr lang="en-US" altLang="en-US" dirty="0"/>
          </a:p>
        </p:txBody>
      </p:sp>
      <p:pic>
        <p:nvPicPr>
          <p:cNvPr id="819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520825"/>
            <a:ext cx="6742112" cy="4729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TextBox 2"/>
          <p:cNvSpPr txBox="1"/>
          <p:nvPr/>
        </p:nvSpPr>
        <p:spPr>
          <a:xfrm>
            <a:off x="2735263" y="6416675"/>
            <a:ext cx="39243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dirty="0">
                <a:latin typeface="Arial" panose="020B0604020202020204" pitchFamily="34" charset="0"/>
              </a:rPr>
              <a:t>Minh họa một vòng (round)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19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Ví dụ minh họa mở rộng khóa</a:t>
            </a:r>
            <a:endParaRPr lang="en-US" altLang="en-US" dirty="0"/>
          </a:p>
        </p:txBody>
      </p:sp>
      <p:sp>
        <p:nvSpPr>
          <p:cNvPr id="54275" name="TextBox 3"/>
          <p:cNvSpPr txBox="1"/>
          <p:nvPr/>
        </p:nvSpPr>
        <p:spPr>
          <a:xfrm>
            <a:off x="179388" y="823913"/>
            <a:ext cx="8964612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vi-VN" altLang="en-US" sz="2400" dirty="0">
                <a:latin typeface="Arial" panose="020B0604020202020204" pitchFamily="34" charset="0"/>
              </a:rPr>
              <a:t>Ví dụ minh họa cách xác định khóa cho vòng thứ 9 khi khóa tại vòng 8 là EA D2 73 21 B5 8D BA D2 31 2B F5 60 7F 8D 29 2F tương ứng w[32] = [EA, D2, 73, 21], w[33] = [B5, 8D, BA, D2], w[34] = [31, 2B, F5, 60] và w[35] = [7F, 8D, 29, 2F]. Giá trị của khóa tại vòng 9 được xác định như bảng sau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5427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95600"/>
            <a:ext cx="9144000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Mô tả hàm f</a:t>
            </a:r>
            <a:endParaRPr lang="en-US" altLang="en-US" dirty="0"/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736725"/>
            <a:ext cx="5400675" cy="415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Box 3"/>
          <p:cNvSpPr txBox="1"/>
          <p:nvPr/>
        </p:nvSpPr>
        <p:spPr>
          <a:xfrm>
            <a:off x="2241550" y="4965700"/>
            <a:ext cx="468313" cy="369888"/>
          </a:xfrm>
          <a:prstGeom prst="rect">
            <a:avLst/>
          </a:prstGeom>
          <a:solidFill>
            <a:srgbClr val="669900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en-US" dirty="0">
                <a:latin typeface="Arial" panose="020B0604020202020204" pitchFamily="34" charset="0"/>
              </a:rPr>
              <a:t>P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221" name="TextBox 4"/>
          <p:cNvSpPr txBox="1"/>
          <p:nvPr/>
        </p:nvSpPr>
        <p:spPr>
          <a:xfrm>
            <a:off x="4572000" y="1736725"/>
            <a:ext cx="424815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là 32 bits dữ liệu, J là 48 bits của khóa.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 là phép mở rộng A từ 32 thánh 48 bit sử dụng hoán vị và lặp bits.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 là phép hoán vị lựa chọn.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Tính E(A)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J v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viết kết quả th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nh một chuỗi 8 xâu 6 bit l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à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B1B2B3B4B5B6B7B8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Sử dụng 8 bảng S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để xác định các giá trị c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nh</a:t>
            </a:r>
            <a:r>
              <a:rPr lang="vi-V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ư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sau. Biểu diễn 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d</a:t>
            </a:r>
            <a:r>
              <a:rPr lang="vi-V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ư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ới dạng 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. Sử dụng 2 bits 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xác định dòng r, 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xác định cột c. Khi đó c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= S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(r,c).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Mô tả hàm f (tiếp)</a:t>
            </a:r>
            <a:endParaRPr lang="en-US" altLang="en-US" dirty="0"/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060575"/>
            <a:ext cx="8820150" cy="4405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TextBox 1"/>
          <p:cNvSpPr txBox="1"/>
          <p:nvPr/>
        </p:nvSpPr>
        <p:spPr>
          <a:xfrm>
            <a:off x="431800" y="1557338"/>
            <a:ext cx="83883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dirty="0">
                <a:latin typeface="Arial" panose="020B0604020202020204" pitchFamily="34" charset="0"/>
              </a:rPr>
              <a:t>B1 = 101110b -&gt; b1b6 = 10b = 2, b2b3b4b5 = 0111b = 7 S1(2,7)=11 = 1011b = c1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Mô tả hàm f (tiếp)</a:t>
            </a:r>
            <a:endParaRPr lang="en-US" altLang="en-US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38" y="1736725"/>
            <a:ext cx="8764587" cy="442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Mô tả hàm f (tiếp)</a:t>
            </a:r>
            <a:endParaRPr lang="en-US" altLang="en-US" dirty="0"/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3" y="1844675"/>
            <a:ext cx="8766175" cy="2592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8630</Words>
  <Application>WPS Presentation</Application>
  <PresentationFormat/>
  <Paragraphs>1336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Arial</vt:lpstr>
      <vt:lpstr>SimSun</vt:lpstr>
      <vt:lpstr>Wingdings</vt:lpstr>
      <vt:lpstr>Calibri</vt:lpstr>
      <vt:lpstr>Times New Roman</vt:lpstr>
      <vt:lpstr>.VnTime</vt:lpstr>
      <vt:lpstr>Segoe Print</vt:lpstr>
      <vt:lpstr>Symbol</vt:lpstr>
      <vt:lpstr>Microsoft YaHei</vt:lpstr>
      <vt:lpstr>Arial Unicode MS</vt:lpstr>
      <vt:lpstr>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Lan Vũ Thanh</cp:lastModifiedBy>
  <cp:revision>2</cp:revision>
  <dcterms:created xsi:type="dcterms:W3CDTF">2014-07-30T08:14:30Z</dcterms:created>
  <dcterms:modified xsi:type="dcterms:W3CDTF">2024-06-12T16:31:29Z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63EF41C198FB400490AB7994376F6E99_12</vt:lpwstr>
  </property>
  <property fmtid="{D5CDD505-2E9C-101B-9397-08002B2CF9AE}" pid="3" name="KSOProductBuildVer">
    <vt:lpwstr>1033-12.2.0.17119</vt:lpwstr>
  </property>
</Properties>
</file>