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9" r:id="rId5"/>
    <p:sldId id="264" r:id="rId6"/>
    <p:sldId id="265" r:id="rId7"/>
    <p:sldId id="266" r:id="rId8"/>
    <p:sldId id="267" r:id="rId9"/>
    <p:sldId id="268" r:id="rId10"/>
    <p:sldId id="269" r:id="rId11"/>
    <p:sldId id="263" r:id="rId12"/>
    <p:sldId id="270" r:id="rId13"/>
    <p:sldId id="271" r:id="rId14"/>
    <p:sldId id="272" r:id="rId15"/>
    <p:sldId id="273" r:id="rId16"/>
    <p:sldId id="274" r:id="rId17"/>
    <p:sldId id="275" r:id="rId18"/>
    <p:sldId id="276" r:id="rId19"/>
    <p:sldId id="27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68BFF3-6017-42DF-8FFA-2E0C507FFFF8}"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0A668E8D-2B9D-4073-9C53-84DEA13562EA}">
      <dgm:prSet/>
      <dgm:spPr/>
      <dgm:t>
        <a:bodyPr/>
        <a:lstStyle/>
        <a:p>
          <a:r>
            <a:rPr lang="en-US"/>
            <a:t>It’s in </a:t>
          </a:r>
          <a:r>
            <a:rPr lang="en-US" b="1"/>
            <a:t>“Developer Preview”</a:t>
          </a:r>
          <a:endParaRPr lang="en-US"/>
        </a:p>
      </dgm:t>
    </dgm:pt>
    <dgm:pt modelId="{1C86B824-5090-48A1-85E4-F92EA53BD3CC}" type="parTrans" cxnId="{9356E045-E38B-4ABC-9449-81DC713E6B6E}">
      <dgm:prSet/>
      <dgm:spPr/>
      <dgm:t>
        <a:bodyPr/>
        <a:lstStyle/>
        <a:p>
          <a:endParaRPr lang="en-US"/>
        </a:p>
      </dgm:t>
    </dgm:pt>
    <dgm:pt modelId="{F0C3B1BE-C0EB-4F86-8504-3C439BC7AEE6}" type="sibTrans" cxnId="{9356E045-E38B-4ABC-9449-81DC713E6B6E}">
      <dgm:prSet/>
      <dgm:spPr/>
      <dgm:t>
        <a:bodyPr/>
        <a:lstStyle/>
        <a:p>
          <a:endParaRPr lang="en-US"/>
        </a:p>
      </dgm:t>
    </dgm:pt>
    <dgm:pt modelId="{C4ED16A8-8256-4810-BB3A-512D0009E2DC}">
      <dgm:prSet/>
      <dgm:spPr/>
      <dgm:t>
        <a:bodyPr/>
        <a:lstStyle/>
        <a:p>
          <a:r>
            <a:rPr lang="en-US"/>
            <a:t>Syntax &amp; features may change in future versions!</a:t>
          </a:r>
        </a:p>
      </dgm:t>
    </dgm:pt>
    <dgm:pt modelId="{CE5D0368-F3DC-44DF-86BC-5D9EFE886101}" type="parTrans" cxnId="{508EA262-0CA2-4F6C-B410-61ECB9A6A8C7}">
      <dgm:prSet/>
      <dgm:spPr/>
      <dgm:t>
        <a:bodyPr/>
        <a:lstStyle/>
        <a:p>
          <a:endParaRPr lang="en-US"/>
        </a:p>
      </dgm:t>
    </dgm:pt>
    <dgm:pt modelId="{4C617E71-02F3-4171-9582-4FFCD3D60796}" type="sibTrans" cxnId="{508EA262-0CA2-4F6C-B410-61ECB9A6A8C7}">
      <dgm:prSet/>
      <dgm:spPr/>
      <dgm:t>
        <a:bodyPr/>
        <a:lstStyle/>
        <a:p>
          <a:endParaRPr lang="en-US"/>
        </a:p>
      </dgm:t>
    </dgm:pt>
    <dgm:pt modelId="{417EBD4E-8D58-4E1D-80EB-EAA12F5074A1}">
      <dgm:prSet/>
      <dgm:spPr/>
      <dgm:t>
        <a:bodyPr/>
        <a:lstStyle/>
        <a:p>
          <a:r>
            <a:rPr lang="en-US" dirty="0"/>
            <a:t>Patterns &amp; best practices are still to evolve</a:t>
          </a:r>
        </a:p>
      </dgm:t>
    </dgm:pt>
    <dgm:pt modelId="{F4C7EBDC-679D-4D07-B54B-BDE557EA90EE}" type="parTrans" cxnId="{78B4ED1D-CB91-46BE-ADF8-C06FFCBF588F}">
      <dgm:prSet/>
      <dgm:spPr/>
      <dgm:t>
        <a:bodyPr/>
        <a:lstStyle/>
        <a:p>
          <a:endParaRPr lang="en-US"/>
        </a:p>
      </dgm:t>
    </dgm:pt>
    <dgm:pt modelId="{EE457451-3753-42E1-8EA0-282FD6F55F55}" type="sibTrans" cxnId="{78B4ED1D-CB91-46BE-ADF8-C06FFCBF588F}">
      <dgm:prSet/>
      <dgm:spPr/>
      <dgm:t>
        <a:bodyPr/>
        <a:lstStyle/>
        <a:p>
          <a:endParaRPr lang="en-US"/>
        </a:p>
      </dgm:t>
    </dgm:pt>
    <dgm:pt modelId="{BF8E2412-0263-4614-92EF-04DC80790747}" type="pres">
      <dgm:prSet presAssocID="{A168BFF3-6017-42DF-8FFA-2E0C507FFFF8}" presName="linear" presStyleCnt="0">
        <dgm:presLayoutVars>
          <dgm:animLvl val="lvl"/>
          <dgm:resizeHandles val="exact"/>
        </dgm:presLayoutVars>
      </dgm:prSet>
      <dgm:spPr/>
    </dgm:pt>
    <dgm:pt modelId="{92B3B9F2-BA58-4C2A-9E72-94B348D9696F}" type="pres">
      <dgm:prSet presAssocID="{0A668E8D-2B9D-4073-9C53-84DEA13562EA}" presName="parentText" presStyleLbl="node1" presStyleIdx="0" presStyleCnt="3">
        <dgm:presLayoutVars>
          <dgm:chMax val="0"/>
          <dgm:bulletEnabled val="1"/>
        </dgm:presLayoutVars>
      </dgm:prSet>
      <dgm:spPr/>
    </dgm:pt>
    <dgm:pt modelId="{DE7E80F0-F509-46AF-937A-86437519E5DE}" type="pres">
      <dgm:prSet presAssocID="{F0C3B1BE-C0EB-4F86-8504-3C439BC7AEE6}" presName="spacer" presStyleCnt="0"/>
      <dgm:spPr/>
    </dgm:pt>
    <dgm:pt modelId="{E2C53D26-828E-43BC-A2AC-A8B15149B220}" type="pres">
      <dgm:prSet presAssocID="{C4ED16A8-8256-4810-BB3A-512D0009E2DC}" presName="parentText" presStyleLbl="node1" presStyleIdx="1" presStyleCnt="3">
        <dgm:presLayoutVars>
          <dgm:chMax val="0"/>
          <dgm:bulletEnabled val="1"/>
        </dgm:presLayoutVars>
      </dgm:prSet>
      <dgm:spPr/>
    </dgm:pt>
    <dgm:pt modelId="{AE575402-41D0-47DC-96FE-D005571E4594}" type="pres">
      <dgm:prSet presAssocID="{4C617E71-02F3-4171-9582-4FFCD3D60796}" presName="spacer" presStyleCnt="0"/>
      <dgm:spPr/>
    </dgm:pt>
    <dgm:pt modelId="{E1D46C88-1F5E-463D-897C-09D529CDC0CD}" type="pres">
      <dgm:prSet presAssocID="{417EBD4E-8D58-4E1D-80EB-EAA12F5074A1}" presName="parentText" presStyleLbl="node1" presStyleIdx="2" presStyleCnt="3">
        <dgm:presLayoutVars>
          <dgm:chMax val="0"/>
          <dgm:bulletEnabled val="1"/>
        </dgm:presLayoutVars>
      </dgm:prSet>
      <dgm:spPr/>
    </dgm:pt>
  </dgm:ptLst>
  <dgm:cxnLst>
    <dgm:cxn modelId="{78B4ED1D-CB91-46BE-ADF8-C06FFCBF588F}" srcId="{A168BFF3-6017-42DF-8FFA-2E0C507FFFF8}" destId="{417EBD4E-8D58-4E1D-80EB-EAA12F5074A1}" srcOrd="2" destOrd="0" parTransId="{F4C7EBDC-679D-4D07-B54B-BDE557EA90EE}" sibTransId="{EE457451-3753-42E1-8EA0-282FD6F55F55}"/>
    <dgm:cxn modelId="{B4AF1162-34B8-419F-A794-0C00F5B14D8C}" type="presOf" srcId="{417EBD4E-8D58-4E1D-80EB-EAA12F5074A1}" destId="{E1D46C88-1F5E-463D-897C-09D529CDC0CD}" srcOrd="0" destOrd="0" presId="urn:microsoft.com/office/officeart/2005/8/layout/vList2"/>
    <dgm:cxn modelId="{508EA262-0CA2-4F6C-B410-61ECB9A6A8C7}" srcId="{A168BFF3-6017-42DF-8FFA-2E0C507FFFF8}" destId="{C4ED16A8-8256-4810-BB3A-512D0009E2DC}" srcOrd="1" destOrd="0" parTransId="{CE5D0368-F3DC-44DF-86BC-5D9EFE886101}" sibTransId="{4C617E71-02F3-4171-9582-4FFCD3D60796}"/>
    <dgm:cxn modelId="{9356E045-E38B-4ABC-9449-81DC713E6B6E}" srcId="{A168BFF3-6017-42DF-8FFA-2E0C507FFFF8}" destId="{0A668E8D-2B9D-4073-9C53-84DEA13562EA}" srcOrd="0" destOrd="0" parTransId="{1C86B824-5090-48A1-85E4-F92EA53BD3CC}" sibTransId="{F0C3B1BE-C0EB-4F86-8504-3C439BC7AEE6}"/>
    <dgm:cxn modelId="{7D9F7D75-B12F-4D3A-86B0-EE003AADD3F9}" type="presOf" srcId="{0A668E8D-2B9D-4073-9C53-84DEA13562EA}" destId="{92B3B9F2-BA58-4C2A-9E72-94B348D9696F}" srcOrd="0" destOrd="0" presId="urn:microsoft.com/office/officeart/2005/8/layout/vList2"/>
    <dgm:cxn modelId="{38731F7E-77E8-48BA-88D6-DD387EDB2E6E}" type="presOf" srcId="{A168BFF3-6017-42DF-8FFA-2E0C507FFFF8}" destId="{BF8E2412-0263-4614-92EF-04DC80790747}" srcOrd="0" destOrd="0" presId="urn:microsoft.com/office/officeart/2005/8/layout/vList2"/>
    <dgm:cxn modelId="{64A84CCC-EAE2-4AED-96DC-038A57AAF5B4}" type="presOf" srcId="{C4ED16A8-8256-4810-BB3A-512D0009E2DC}" destId="{E2C53D26-828E-43BC-A2AC-A8B15149B220}" srcOrd="0" destOrd="0" presId="urn:microsoft.com/office/officeart/2005/8/layout/vList2"/>
    <dgm:cxn modelId="{00BFACB3-C8B3-42D4-A9D5-9EE0463FE3FA}" type="presParOf" srcId="{BF8E2412-0263-4614-92EF-04DC80790747}" destId="{92B3B9F2-BA58-4C2A-9E72-94B348D9696F}" srcOrd="0" destOrd="0" presId="urn:microsoft.com/office/officeart/2005/8/layout/vList2"/>
    <dgm:cxn modelId="{2C7DF8F9-2263-45C9-BC2D-E934F31AE55D}" type="presParOf" srcId="{BF8E2412-0263-4614-92EF-04DC80790747}" destId="{DE7E80F0-F509-46AF-937A-86437519E5DE}" srcOrd="1" destOrd="0" presId="urn:microsoft.com/office/officeart/2005/8/layout/vList2"/>
    <dgm:cxn modelId="{60E6873F-5FFC-43C3-A5FB-DD9500D28D42}" type="presParOf" srcId="{BF8E2412-0263-4614-92EF-04DC80790747}" destId="{E2C53D26-828E-43BC-A2AC-A8B15149B220}" srcOrd="2" destOrd="0" presId="urn:microsoft.com/office/officeart/2005/8/layout/vList2"/>
    <dgm:cxn modelId="{91D4BB43-D641-4DF3-9B47-9DC5273A2C24}" type="presParOf" srcId="{BF8E2412-0263-4614-92EF-04DC80790747}" destId="{AE575402-41D0-47DC-96FE-D005571E4594}" srcOrd="3" destOrd="0" presId="urn:microsoft.com/office/officeart/2005/8/layout/vList2"/>
    <dgm:cxn modelId="{48CEFDFC-D764-404C-BEA9-703C8CEF7ED7}" type="presParOf" srcId="{BF8E2412-0263-4614-92EF-04DC80790747}" destId="{E1D46C88-1F5E-463D-897C-09D529CDC0CD}"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B3B9F2-BA58-4C2A-9E72-94B348D9696F}">
      <dsp:nvSpPr>
        <dsp:cNvPr id="0" name=""/>
        <dsp:cNvSpPr/>
      </dsp:nvSpPr>
      <dsp:spPr>
        <a:xfrm>
          <a:off x="0" y="167573"/>
          <a:ext cx="6245265" cy="167075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200" kern="1200"/>
            <a:t>It’s in </a:t>
          </a:r>
          <a:r>
            <a:rPr lang="en-US" sz="4200" b="1" kern="1200"/>
            <a:t>“Developer Preview”</a:t>
          </a:r>
          <a:endParaRPr lang="en-US" sz="4200" kern="1200"/>
        </a:p>
      </dsp:txBody>
      <dsp:txXfrm>
        <a:off x="81560" y="249133"/>
        <a:ext cx="6082145" cy="1507639"/>
      </dsp:txXfrm>
    </dsp:sp>
    <dsp:sp modelId="{E2C53D26-828E-43BC-A2AC-A8B15149B220}">
      <dsp:nvSpPr>
        <dsp:cNvPr id="0" name=""/>
        <dsp:cNvSpPr/>
      </dsp:nvSpPr>
      <dsp:spPr>
        <a:xfrm>
          <a:off x="0" y="1959293"/>
          <a:ext cx="6245265" cy="1670759"/>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200" kern="1200"/>
            <a:t>Syntax &amp; features may change in future versions!</a:t>
          </a:r>
        </a:p>
      </dsp:txBody>
      <dsp:txXfrm>
        <a:off x="81560" y="2040853"/>
        <a:ext cx="6082145" cy="1507639"/>
      </dsp:txXfrm>
    </dsp:sp>
    <dsp:sp modelId="{E1D46C88-1F5E-463D-897C-09D529CDC0CD}">
      <dsp:nvSpPr>
        <dsp:cNvPr id="0" name=""/>
        <dsp:cNvSpPr/>
      </dsp:nvSpPr>
      <dsp:spPr>
        <a:xfrm>
          <a:off x="0" y="3751013"/>
          <a:ext cx="6245265" cy="1670759"/>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200" kern="1200" dirty="0"/>
            <a:t>Patterns &amp; best practices are still to evolve</a:t>
          </a:r>
        </a:p>
      </dsp:txBody>
      <dsp:txXfrm>
        <a:off x="81560" y="3832573"/>
        <a:ext cx="6082145" cy="150763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E4F80F8-4085-4CD5-B19E-9319718D2375}" type="datetimeFigureOut">
              <a:rPr lang="en-US" smtClean="0"/>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8E24CE-766E-4014-A08A-A12932E23FB7}" type="slidenum">
              <a:rPr lang="en-US" smtClean="0"/>
              <a:t>‹#›</a:t>
            </a:fld>
            <a:endParaRPr lang="en-US"/>
          </a:p>
        </p:txBody>
      </p:sp>
    </p:spTree>
    <p:extLst>
      <p:ext uri="{BB962C8B-B14F-4D97-AF65-F5344CB8AC3E}">
        <p14:creationId xmlns:p14="http://schemas.microsoft.com/office/powerpoint/2010/main" val="1172864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4F80F8-4085-4CD5-B19E-9319718D2375}" type="datetimeFigureOut">
              <a:rPr lang="en-US" smtClean="0"/>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8E24CE-766E-4014-A08A-A12932E23FB7}" type="slidenum">
              <a:rPr lang="en-US" smtClean="0"/>
              <a:t>‹#›</a:t>
            </a:fld>
            <a:endParaRPr lang="en-US"/>
          </a:p>
        </p:txBody>
      </p:sp>
    </p:spTree>
    <p:extLst>
      <p:ext uri="{BB962C8B-B14F-4D97-AF65-F5344CB8AC3E}">
        <p14:creationId xmlns:p14="http://schemas.microsoft.com/office/powerpoint/2010/main" val="3481913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4F80F8-4085-4CD5-B19E-9319718D2375}" type="datetimeFigureOut">
              <a:rPr lang="en-US" smtClean="0"/>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8E24CE-766E-4014-A08A-A12932E23FB7}" type="slidenum">
              <a:rPr lang="en-US" smtClean="0"/>
              <a:t>‹#›</a:t>
            </a:fld>
            <a:endParaRPr lang="en-US"/>
          </a:p>
        </p:txBody>
      </p:sp>
    </p:spTree>
    <p:extLst>
      <p:ext uri="{BB962C8B-B14F-4D97-AF65-F5344CB8AC3E}">
        <p14:creationId xmlns:p14="http://schemas.microsoft.com/office/powerpoint/2010/main" val="1267250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4F80F8-4085-4CD5-B19E-9319718D2375}" type="datetimeFigureOut">
              <a:rPr lang="en-US" smtClean="0"/>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8E24CE-766E-4014-A08A-A12932E23FB7}" type="slidenum">
              <a:rPr lang="en-US" smtClean="0"/>
              <a:t>‹#›</a:t>
            </a:fld>
            <a:endParaRPr lang="en-US"/>
          </a:p>
        </p:txBody>
      </p:sp>
    </p:spTree>
    <p:extLst>
      <p:ext uri="{BB962C8B-B14F-4D97-AF65-F5344CB8AC3E}">
        <p14:creationId xmlns:p14="http://schemas.microsoft.com/office/powerpoint/2010/main" val="1294004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4F80F8-4085-4CD5-B19E-9319718D2375}" type="datetimeFigureOut">
              <a:rPr lang="en-US" smtClean="0"/>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8E24CE-766E-4014-A08A-A12932E23FB7}" type="slidenum">
              <a:rPr lang="en-US" smtClean="0"/>
              <a:t>‹#›</a:t>
            </a:fld>
            <a:endParaRPr lang="en-US"/>
          </a:p>
        </p:txBody>
      </p:sp>
    </p:spTree>
    <p:extLst>
      <p:ext uri="{BB962C8B-B14F-4D97-AF65-F5344CB8AC3E}">
        <p14:creationId xmlns:p14="http://schemas.microsoft.com/office/powerpoint/2010/main" val="505915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E4F80F8-4085-4CD5-B19E-9319718D2375}" type="datetimeFigureOut">
              <a:rPr lang="en-US" smtClean="0"/>
              <a:t>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8E24CE-766E-4014-A08A-A12932E23FB7}" type="slidenum">
              <a:rPr lang="en-US" smtClean="0"/>
              <a:t>‹#›</a:t>
            </a:fld>
            <a:endParaRPr lang="en-US"/>
          </a:p>
        </p:txBody>
      </p:sp>
    </p:spTree>
    <p:extLst>
      <p:ext uri="{BB962C8B-B14F-4D97-AF65-F5344CB8AC3E}">
        <p14:creationId xmlns:p14="http://schemas.microsoft.com/office/powerpoint/2010/main" val="3471255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E4F80F8-4085-4CD5-B19E-9319718D2375}" type="datetimeFigureOut">
              <a:rPr lang="en-US" smtClean="0"/>
              <a:t>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8E24CE-766E-4014-A08A-A12932E23FB7}" type="slidenum">
              <a:rPr lang="en-US" smtClean="0"/>
              <a:t>‹#›</a:t>
            </a:fld>
            <a:endParaRPr lang="en-US"/>
          </a:p>
        </p:txBody>
      </p:sp>
    </p:spTree>
    <p:extLst>
      <p:ext uri="{BB962C8B-B14F-4D97-AF65-F5344CB8AC3E}">
        <p14:creationId xmlns:p14="http://schemas.microsoft.com/office/powerpoint/2010/main" val="3508688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E4F80F8-4085-4CD5-B19E-9319718D2375}" type="datetimeFigureOut">
              <a:rPr lang="en-US" smtClean="0"/>
              <a:t>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8E24CE-766E-4014-A08A-A12932E23FB7}" type="slidenum">
              <a:rPr lang="en-US" smtClean="0"/>
              <a:t>‹#›</a:t>
            </a:fld>
            <a:endParaRPr lang="en-US"/>
          </a:p>
        </p:txBody>
      </p:sp>
    </p:spTree>
    <p:extLst>
      <p:ext uri="{BB962C8B-B14F-4D97-AF65-F5344CB8AC3E}">
        <p14:creationId xmlns:p14="http://schemas.microsoft.com/office/powerpoint/2010/main" val="4041785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4F80F8-4085-4CD5-B19E-9319718D2375}" type="datetimeFigureOut">
              <a:rPr lang="en-US" smtClean="0"/>
              <a:t>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8E24CE-766E-4014-A08A-A12932E23FB7}" type="slidenum">
              <a:rPr lang="en-US" smtClean="0"/>
              <a:t>‹#›</a:t>
            </a:fld>
            <a:endParaRPr lang="en-US"/>
          </a:p>
        </p:txBody>
      </p:sp>
    </p:spTree>
    <p:extLst>
      <p:ext uri="{BB962C8B-B14F-4D97-AF65-F5344CB8AC3E}">
        <p14:creationId xmlns:p14="http://schemas.microsoft.com/office/powerpoint/2010/main" val="322544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4F80F8-4085-4CD5-B19E-9319718D2375}" type="datetimeFigureOut">
              <a:rPr lang="en-US" smtClean="0"/>
              <a:t>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8E24CE-766E-4014-A08A-A12932E23FB7}" type="slidenum">
              <a:rPr lang="en-US" smtClean="0"/>
              <a:t>‹#›</a:t>
            </a:fld>
            <a:endParaRPr lang="en-US"/>
          </a:p>
        </p:txBody>
      </p:sp>
    </p:spTree>
    <p:extLst>
      <p:ext uri="{BB962C8B-B14F-4D97-AF65-F5344CB8AC3E}">
        <p14:creationId xmlns:p14="http://schemas.microsoft.com/office/powerpoint/2010/main" val="595176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4F80F8-4085-4CD5-B19E-9319718D2375}" type="datetimeFigureOut">
              <a:rPr lang="en-US" smtClean="0"/>
              <a:t>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8E24CE-766E-4014-A08A-A12932E23FB7}" type="slidenum">
              <a:rPr lang="en-US" smtClean="0"/>
              <a:t>‹#›</a:t>
            </a:fld>
            <a:endParaRPr lang="en-US"/>
          </a:p>
        </p:txBody>
      </p:sp>
    </p:spTree>
    <p:extLst>
      <p:ext uri="{BB962C8B-B14F-4D97-AF65-F5344CB8AC3E}">
        <p14:creationId xmlns:p14="http://schemas.microsoft.com/office/powerpoint/2010/main" val="2191645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4F80F8-4085-4CD5-B19E-9319718D2375}" type="datetimeFigureOut">
              <a:rPr lang="en-US" smtClean="0"/>
              <a:t>2/3/2024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8E24CE-766E-4014-A08A-A12932E23FB7}" type="slidenum">
              <a:rPr lang="en-US" smtClean="0"/>
              <a:t>‹#›</a:t>
            </a:fld>
            <a:endParaRPr lang="en-US"/>
          </a:p>
        </p:txBody>
      </p:sp>
      <p:sp>
        <p:nvSpPr>
          <p:cNvPr id="8" name="TextBox 7">
            <a:extLst>
              <a:ext uri="{FF2B5EF4-FFF2-40B4-BE49-F238E27FC236}">
                <a16:creationId xmlns:a16="http://schemas.microsoft.com/office/drawing/2014/main" id="{36C76D45-2EBA-FD3F-FAEC-87589E59A103}"/>
              </a:ext>
            </a:extLst>
          </p:cNvPr>
          <p:cNvSpPr txBox="1"/>
          <p:nvPr userDrawn="1">
            <p:extLst>
              <p:ext uri="{1162E1C5-73C7-4A58-AE30-91384D911F3F}">
                <p184:classification xmlns:p184="http://schemas.microsoft.com/office/powerpoint/2018/4/main" val="ftr"/>
              </p:ext>
            </p:extLst>
          </p:nvPr>
        </p:nvSpPr>
        <p:spPr>
          <a:xfrm>
            <a:off x="5890387" y="6736080"/>
            <a:ext cx="433388" cy="121920"/>
          </a:xfrm>
          <a:prstGeom prst="rect">
            <a:avLst/>
          </a:prstGeom>
        </p:spPr>
        <p:txBody>
          <a:bodyPr horzOverflow="overflow" lIns="0" tIns="0" rIns="0" bIns="0">
            <a:spAutoFit/>
          </a:bodyPr>
          <a:lstStyle/>
          <a:p>
            <a:pPr algn="l"/>
            <a:r>
              <a:rPr lang="en-US" sz="800">
                <a:solidFill>
                  <a:srgbClr val="000000"/>
                </a:solidFill>
                <a:latin typeface="Calibri" panose="020F0502020204030204" pitchFamily="34" charset="0"/>
                <a:ea typeface="Calibri" panose="020F0502020204030204" pitchFamily="34" charset="0"/>
                <a:cs typeface="Calibri" panose="020F0502020204030204" pitchFamily="34" charset="0"/>
              </a:rPr>
              <a:t>INTERNAL</a:t>
            </a:r>
          </a:p>
        </p:txBody>
      </p:sp>
    </p:spTree>
    <p:extLst>
      <p:ext uri="{BB962C8B-B14F-4D97-AF65-F5344CB8AC3E}">
        <p14:creationId xmlns:p14="http://schemas.microsoft.com/office/powerpoint/2010/main" val="12345515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angular.io/guide/update-to-version-16"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angular/angular/discussions/49682" TargetMode="External"/><Relationship Id="rId2" Type="http://schemas.openxmlformats.org/officeDocument/2006/relationships/hyperlink" Target="https://github.com/angular/angular/discussions/49685"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angular.io/guide/standalone-migratio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vitejs.dev/" TargetMode="External"/><Relationship Id="rId2" Type="http://schemas.openxmlformats.org/officeDocument/2006/relationships/hyperlink" Target="https://esbuild.github.io/"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angular.io/guide/hydration"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hlinkClick r:id="rId2"/>
              </a:rPr>
              <a:t>Feature highlights in Angular v16</a:t>
            </a:r>
            <a:br>
              <a:rPr lang="en-US" dirty="0"/>
            </a:br>
            <a:endParaRPr lang="en-US" dirty="0"/>
          </a:p>
        </p:txBody>
      </p:sp>
      <p:sp>
        <p:nvSpPr>
          <p:cNvPr id="3" name="Subtitle 2"/>
          <p:cNvSpPr>
            <a:spLocks noGrp="1"/>
          </p:cNvSpPr>
          <p:nvPr>
            <p:ph type="subTitle" idx="1"/>
          </p:nvPr>
        </p:nvSpPr>
        <p:spPr/>
        <p:txBody>
          <a:bodyPr/>
          <a:lstStyle/>
          <a:p>
            <a:endParaRPr lang="en-US" dirty="0"/>
          </a:p>
        </p:txBody>
      </p:sp>
      <p:pic>
        <p:nvPicPr>
          <p:cNvPr id="5" name="Picture 4">
            <a:extLst>
              <a:ext uri="{FF2B5EF4-FFF2-40B4-BE49-F238E27FC236}">
                <a16:creationId xmlns:a16="http://schemas.microsoft.com/office/drawing/2014/main" id="{37372311-71DD-3039-1FE6-932F095CEC5C}"/>
              </a:ext>
            </a:extLst>
          </p:cNvPr>
          <p:cNvPicPr>
            <a:picLocks noChangeAspect="1"/>
          </p:cNvPicPr>
          <p:nvPr/>
        </p:nvPicPr>
        <p:blipFill>
          <a:blip r:embed="rId3"/>
          <a:stretch>
            <a:fillRect/>
          </a:stretch>
        </p:blipFill>
        <p:spPr>
          <a:xfrm>
            <a:off x="1509710" y="3019249"/>
            <a:ext cx="9405939" cy="2889909"/>
          </a:xfrm>
          <a:prstGeom prst="rect">
            <a:avLst/>
          </a:prstGeom>
        </p:spPr>
      </p:pic>
    </p:spTree>
    <p:extLst>
      <p:ext uri="{BB962C8B-B14F-4D97-AF65-F5344CB8AC3E}">
        <p14:creationId xmlns:p14="http://schemas.microsoft.com/office/powerpoint/2010/main" val="102382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kern="1200" dirty="0">
                <a:solidFill>
                  <a:srgbClr val="FFFFFF"/>
                </a:solidFill>
                <a:latin typeface="+mj-lt"/>
                <a:ea typeface="+mj-ea"/>
                <a:cs typeface="+mj-cs"/>
              </a:rPr>
              <a:t>Computed &amp;</a:t>
            </a:r>
            <a:br>
              <a:rPr lang="en-US" sz="3600" b="1" kern="1200" dirty="0">
                <a:solidFill>
                  <a:srgbClr val="FFFFFF"/>
                </a:solidFill>
                <a:latin typeface="+mj-lt"/>
                <a:ea typeface="+mj-ea"/>
                <a:cs typeface="+mj-cs"/>
              </a:rPr>
            </a:br>
            <a:r>
              <a:rPr lang="en-US" sz="3600" b="1" kern="1200" dirty="0">
                <a:solidFill>
                  <a:srgbClr val="FFFFFF"/>
                </a:solidFill>
                <a:latin typeface="+mj-lt"/>
                <a:ea typeface="+mj-ea"/>
                <a:cs typeface="+mj-cs"/>
              </a:rPr>
              <a:t>Effects</a:t>
            </a:r>
          </a:p>
        </p:txBody>
      </p:sp>
      <p:sp>
        <p:nvSpPr>
          <p:cNvPr id="4" name="Content Placeholder 3">
            <a:extLst>
              <a:ext uri="{FF2B5EF4-FFF2-40B4-BE49-F238E27FC236}">
                <a16:creationId xmlns:a16="http://schemas.microsoft.com/office/drawing/2014/main" id="{02B17300-5F61-6096-0B55-D36BCDEA0A02}"/>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31B0A288-53B5-70A3-BA73-F86F1D9DD65A}"/>
              </a:ext>
            </a:extLst>
          </p:cNvPr>
          <p:cNvPicPr>
            <a:picLocks noChangeAspect="1"/>
          </p:cNvPicPr>
          <p:nvPr/>
        </p:nvPicPr>
        <p:blipFill rotWithShape="1">
          <a:blip r:embed="rId2"/>
          <a:srcRect l="-1" r="35103"/>
          <a:stretch/>
        </p:blipFill>
        <p:spPr>
          <a:xfrm>
            <a:off x="4845177" y="1628523"/>
            <a:ext cx="5156074" cy="3600953"/>
          </a:xfrm>
          <a:prstGeom prst="rect">
            <a:avLst/>
          </a:prstGeom>
        </p:spPr>
      </p:pic>
    </p:spTree>
    <p:extLst>
      <p:ext uri="{BB962C8B-B14F-4D97-AF65-F5344CB8AC3E}">
        <p14:creationId xmlns:p14="http://schemas.microsoft.com/office/powerpoint/2010/main" val="1545569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dirty="0">
                <a:solidFill>
                  <a:srgbClr val="2D2F31"/>
                </a:solidFill>
                <a:effectLst/>
                <a:latin typeface="Udemy Sans"/>
              </a:rPr>
              <a:t>Signals: What's To Come?</a:t>
            </a:r>
            <a:endParaRPr lang="en-US" sz="4400" dirty="0"/>
          </a:p>
        </p:txBody>
      </p:sp>
      <p:sp>
        <p:nvSpPr>
          <p:cNvPr id="3" name="Content Placeholder 2"/>
          <p:cNvSpPr>
            <a:spLocks noGrp="1"/>
          </p:cNvSpPr>
          <p:nvPr>
            <p:ph idx="1"/>
          </p:nvPr>
        </p:nvSpPr>
        <p:spPr/>
        <p:txBody>
          <a:bodyPr/>
          <a:lstStyle/>
          <a:p>
            <a:r>
              <a:rPr lang="en-US" dirty="0">
                <a:solidFill>
                  <a:srgbClr val="2D2F31"/>
                </a:solidFill>
                <a:latin typeface="Udemy Sans"/>
              </a:rPr>
              <a:t>T</a:t>
            </a:r>
            <a:r>
              <a:rPr lang="en-US" b="0" i="0" dirty="0">
                <a:solidFill>
                  <a:srgbClr val="2D2F31"/>
                </a:solidFill>
                <a:effectLst/>
                <a:latin typeface="Udemy Sans"/>
              </a:rPr>
              <a:t>he official RFCs: </a:t>
            </a:r>
            <a:r>
              <a:rPr lang="en-US" b="0" i="0" dirty="0">
                <a:solidFill>
                  <a:srgbClr val="5624D0"/>
                </a:solidFill>
                <a:effectLst/>
                <a:latin typeface="Udemy Sans"/>
                <a:hlinkClick r:id="rId2"/>
              </a:rPr>
              <a:t>https://github.com/angular/angular/discussions/49685</a:t>
            </a:r>
            <a:endParaRPr lang="en-US" b="0" i="0" dirty="0">
              <a:solidFill>
                <a:srgbClr val="5624D0"/>
              </a:solidFill>
              <a:effectLst/>
              <a:latin typeface="Udemy Sans"/>
            </a:endParaRPr>
          </a:p>
          <a:p>
            <a:endParaRPr lang="en-US" dirty="0">
              <a:solidFill>
                <a:srgbClr val="5624D0"/>
              </a:solidFill>
              <a:latin typeface="Udemy Sans"/>
            </a:endParaRPr>
          </a:p>
          <a:p>
            <a:r>
              <a:rPr lang="en-US" b="0" i="0" dirty="0">
                <a:solidFill>
                  <a:srgbClr val="1F2328"/>
                </a:solidFill>
                <a:effectLst/>
                <a:latin typeface="-apple-system"/>
              </a:rPr>
              <a:t>If you're interested in exploring how using signals will look in Angular, then start with </a:t>
            </a:r>
            <a:r>
              <a:rPr lang="en-US" b="0" i="0" u="sng" dirty="0">
                <a:effectLst/>
                <a:latin typeface="-apple-system"/>
                <a:hlinkClick r:id="rId3"/>
              </a:rPr>
              <a:t>RFC #3: Signal-based components</a:t>
            </a:r>
            <a:r>
              <a:rPr lang="en-US" b="0" i="0" dirty="0">
                <a:solidFill>
                  <a:srgbClr val="1F2328"/>
                </a:solidFill>
                <a:effectLst/>
                <a:latin typeface="-apple-system"/>
              </a:rPr>
              <a:t>.</a:t>
            </a:r>
            <a:endParaRPr lang="en-US" dirty="0"/>
          </a:p>
        </p:txBody>
      </p:sp>
    </p:spTree>
    <p:extLst>
      <p:ext uri="{BB962C8B-B14F-4D97-AF65-F5344CB8AC3E}">
        <p14:creationId xmlns:p14="http://schemas.microsoft.com/office/powerpoint/2010/main" val="1500540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t>Standalone Component</a:t>
            </a:r>
          </a:p>
        </p:txBody>
      </p:sp>
      <p:sp>
        <p:nvSpPr>
          <p:cNvPr id="3" name="Content Placeholder 2"/>
          <p:cNvSpPr>
            <a:spLocks noGrp="1"/>
          </p:cNvSpPr>
          <p:nvPr>
            <p:ph idx="1"/>
          </p:nvPr>
        </p:nvSpPr>
        <p:spPr>
          <a:xfrm>
            <a:off x="838200" y="3429000"/>
            <a:ext cx="10515600" cy="2747962"/>
          </a:xfrm>
        </p:spPr>
        <p:txBody>
          <a:bodyPr/>
          <a:lstStyle/>
          <a:p>
            <a:r>
              <a:rPr lang="en-US" dirty="0"/>
              <a:t>What &amp; Why?</a:t>
            </a:r>
          </a:p>
          <a:p>
            <a:r>
              <a:rPr lang="en-US" dirty="0"/>
              <a:t>Basic Standalone Components</a:t>
            </a:r>
          </a:p>
          <a:p>
            <a:r>
              <a:rPr lang="en-US" dirty="0"/>
              <a:t>Adding Services, Routing &amp; Lazy Loading</a:t>
            </a:r>
          </a:p>
          <a:p>
            <a:r>
              <a:rPr lang="en-US" dirty="0">
                <a:hlinkClick r:id="rId2"/>
              </a:rPr>
              <a:t>Migrate an existing Angular project to standalone</a:t>
            </a:r>
            <a:endParaRPr lang="en-US" dirty="0"/>
          </a:p>
        </p:txBody>
      </p:sp>
      <p:sp>
        <p:nvSpPr>
          <p:cNvPr id="4" name="Title 1">
            <a:extLst>
              <a:ext uri="{FF2B5EF4-FFF2-40B4-BE49-F238E27FC236}">
                <a16:creationId xmlns:a16="http://schemas.microsoft.com/office/drawing/2014/main" id="{1B746883-ADEB-AA56-740A-FAFDAFF862DF}"/>
              </a:ext>
            </a:extLst>
          </p:cNvPr>
          <p:cNvSpPr txBox="1">
            <a:spLocks/>
          </p:cNvSpPr>
          <p:nvPr/>
        </p:nvSpPr>
        <p:spPr>
          <a:xfrm>
            <a:off x="838200" y="1662113"/>
            <a:ext cx="10515600" cy="9667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t>Building components Without @NgModule</a:t>
            </a:r>
          </a:p>
        </p:txBody>
      </p:sp>
    </p:spTree>
    <p:extLst>
      <p:ext uri="{BB962C8B-B14F-4D97-AF65-F5344CB8AC3E}">
        <p14:creationId xmlns:p14="http://schemas.microsoft.com/office/powerpoint/2010/main" val="1208794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t>Pros and Cons of Standalone Components</a:t>
            </a:r>
          </a:p>
        </p:txBody>
      </p:sp>
      <p:sp>
        <p:nvSpPr>
          <p:cNvPr id="3" name="Content Placeholder 2"/>
          <p:cNvSpPr>
            <a:spLocks noGrp="1"/>
          </p:cNvSpPr>
          <p:nvPr>
            <p:ph idx="1"/>
          </p:nvPr>
        </p:nvSpPr>
        <p:spPr>
          <a:xfrm>
            <a:off x="838200" y="1928813"/>
            <a:ext cx="10515600" cy="4248149"/>
          </a:xfrm>
        </p:spPr>
        <p:txBody>
          <a:bodyPr>
            <a:normAutofit fontScale="70000" lnSpcReduction="20000"/>
          </a:bodyPr>
          <a:lstStyle/>
          <a:p>
            <a:pPr marL="0" indent="0">
              <a:buNone/>
            </a:pPr>
            <a:r>
              <a:rPr lang="en-US" b="1" dirty="0"/>
              <a:t>Advantages:</a:t>
            </a:r>
          </a:p>
          <a:p>
            <a:pPr marL="0" indent="0">
              <a:buNone/>
            </a:pPr>
            <a:r>
              <a:rPr lang="en-US" b="1" dirty="0"/>
              <a:t>1. Reusability and Modularity:</a:t>
            </a:r>
          </a:p>
          <a:p>
            <a:pPr marL="0" indent="0">
              <a:buNone/>
            </a:pPr>
            <a:r>
              <a:rPr lang="en-US" dirty="0"/>
              <a:t>Standalone components encapsulate specific functionalities, promoting reusability. This modularity allows developers to integrate components seamlessly across various parts of the application or even across distinct projects.</a:t>
            </a:r>
          </a:p>
          <a:p>
            <a:pPr marL="0" indent="0">
              <a:buNone/>
            </a:pPr>
            <a:endParaRPr lang="en-US" dirty="0"/>
          </a:p>
          <a:p>
            <a:pPr marL="0" indent="0">
              <a:buNone/>
            </a:pPr>
            <a:r>
              <a:rPr lang="en-US" b="1" dirty="0"/>
              <a:t>2. Easy Maintenance:</a:t>
            </a:r>
          </a:p>
          <a:p>
            <a:pPr marL="0" indent="0">
              <a:buNone/>
            </a:pPr>
            <a:r>
              <a:rPr lang="en-US" dirty="0"/>
              <a:t>Isolating functionality within standalone components simplifies maintenance and updates. Changes or bug fixes in one component do not affect others, reducing the risk of unintended consequences.</a:t>
            </a:r>
          </a:p>
          <a:p>
            <a:pPr marL="0" indent="0">
              <a:buNone/>
            </a:pPr>
            <a:endParaRPr lang="en-US" dirty="0"/>
          </a:p>
          <a:p>
            <a:pPr marL="0" indent="0">
              <a:buNone/>
            </a:pPr>
            <a:r>
              <a:rPr lang="en-US" b="1" dirty="0"/>
              <a:t>3. Clear Separation of Concerns:</a:t>
            </a:r>
          </a:p>
          <a:p>
            <a:pPr marL="0" indent="0">
              <a:buNone/>
            </a:pPr>
            <a:r>
              <a:rPr lang="en-US" dirty="0"/>
              <a:t>Standalone components adhere to the Single Responsibility Principle (SRP), focusing on specific tasks or features. This promotes a clear separation of concerns, making code more organized and easier to understand.</a:t>
            </a:r>
          </a:p>
        </p:txBody>
      </p:sp>
    </p:spTree>
    <p:extLst>
      <p:ext uri="{BB962C8B-B14F-4D97-AF65-F5344CB8AC3E}">
        <p14:creationId xmlns:p14="http://schemas.microsoft.com/office/powerpoint/2010/main" val="1183851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t>Pros and Cons of Standalone Components</a:t>
            </a:r>
          </a:p>
        </p:txBody>
      </p:sp>
      <p:sp>
        <p:nvSpPr>
          <p:cNvPr id="3" name="Content Placeholder 2"/>
          <p:cNvSpPr>
            <a:spLocks noGrp="1"/>
          </p:cNvSpPr>
          <p:nvPr>
            <p:ph idx="1"/>
          </p:nvPr>
        </p:nvSpPr>
        <p:spPr>
          <a:xfrm>
            <a:off x="838200" y="1928813"/>
            <a:ext cx="10515600" cy="4248149"/>
          </a:xfrm>
        </p:spPr>
        <p:txBody>
          <a:bodyPr>
            <a:normAutofit/>
          </a:bodyPr>
          <a:lstStyle/>
          <a:p>
            <a:pPr marL="0" indent="0">
              <a:buNone/>
            </a:pPr>
            <a:r>
              <a:rPr lang="en-US" sz="2400" b="1" dirty="0"/>
              <a:t>Disadvantages:</a:t>
            </a:r>
          </a:p>
          <a:p>
            <a:pPr marL="0" indent="0">
              <a:buNone/>
            </a:pPr>
            <a:r>
              <a:rPr lang="en-US" sz="2000" b="1" dirty="0"/>
              <a:t>1. Potential Overhead:</a:t>
            </a:r>
          </a:p>
          <a:p>
            <a:pPr marL="0" indent="0">
              <a:buNone/>
            </a:pPr>
            <a:r>
              <a:rPr lang="en-US" sz="2000" dirty="0"/>
              <a:t>In smaller applications, the use of standalone components might introduce unnecessary complexity. The overhead of creating and managing numerous components can outweigh the benefits.</a:t>
            </a:r>
          </a:p>
          <a:p>
            <a:pPr marL="0" indent="0">
              <a:buNone/>
            </a:pPr>
            <a:endParaRPr lang="en-US" sz="2000" dirty="0"/>
          </a:p>
          <a:p>
            <a:pPr marL="0" indent="0">
              <a:buNone/>
            </a:pPr>
            <a:r>
              <a:rPr lang="en-US" sz="2000" b="1" dirty="0"/>
              <a:t>2. Communication Overhead:</a:t>
            </a:r>
          </a:p>
          <a:p>
            <a:pPr marL="0" indent="0">
              <a:buNone/>
            </a:pPr>
            <a:r>
              <a:rPr lang="en-US" sz="2000" dirty="0"/>
              <a:t>While standalone components promote isolation, they may require additional effort to communicate with other parts of the application. This can lead to increased complexity in managing state and passing data between components.</a:t>
            </a:r>
          </a:p>
        </p:txBody>
      </p:sp>
    </p:spTree>
    <p:extLst>
      <p:ext uri="{BB962C8B-B14F-4D97-AF65-F5344CB8AC3E}">
        <p14:creationId xmlns:p14="http://schemas.microsoft.com/office/powerpoint/2010/main" val="245857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err="1"/>
              <a:t>esbuilt</a:t>
            </a:r>
            <a:endParaRPr lang="en-US" sz="4400" b="1" dirty="0"/>
          </a:p>
        </p:txBody>
      </p:sp>
      <p:sp>
        <p:nvSpPr>
          <p:cNvPr id="3" name="Content Placeholder 2"/>
          <p:cNvSpPr>
            <a:spLocks noGrp="1"/>
          </p:cNvSpPr>
          <p:nvPr>
            <p:ph idx="1"/>
          </p:nvPr>
        </p:nvSpPr>
        <p:spPr>
          <a:xfrm>
            <a:off x="838200" y="1928813"/>
            <a:ext cx="10515600" cy="4248149"/>
          </a:xfrm>
        </p:spPr>
        <p:txBody>
          <a:bodyPr>
            <a:normAutofit/>
          </a:bodyPr>
          <a:lstStyle/>
          <a:p>
            <a:pPr marL="0" indent="0">
              <a:buNone/>
            </a:pPr>
            <a:r>
              <a:rPr lang="en-US" sz="2000" dirty="0"/>
              <a:t>V16 builder base on </a:t>
            </a:r>
            <a:r>
              <a:rPr lang="en-US" sz="2000" dirty="0" err="1">
                <a:hlinkClick r:id="rId2"/>
              </a:rPr>
              <a:t>esbuild</a:t>
            </a:r>
            <a:r>
              <a:rPr lang="en-US" sz="2000" dirty="0"/>
              <a:t>. In addition integration with </a:t>
            </a:r>
            <a:r>
              <a:rPr lang="en-US" sz="2000" dirty="0" err="1">
                <a:hlinkClick r:id="rId3"/>
              </a:rPr>
              <a:t>Vite</a:t>
            </a:r>
            <a:r>
              <a:rPr lang="en-US" sz="2000" dirty="0"/>
              <a:t> powering the </a:t>
            </a:r>
            <a:r>
              <a:rPr lang="en-US" sz="2000" dirty="0" err="1"/>
              <a:t>Cli’s</a:t>
            </a:r>
            <a:r>
              <a:rPr lang="en-US" sz="2000" dirty="0"/>
              <a:t> development server.</a:t>
            </a:r>
          </a:p>
          <a:p>
            <a:pPr marL="0" indent="0">
              <a:buNone/>
            </a:pPr>
            <a:endParaRPr lang="en-US" sz="2000" dirty="0"/>
          </a:p>
          <a:p>
            <a:pPr marL="0" indent="0">
              <a:buNone/>
            </a:pPr>
            <a:r>
              <a:rPr lang="en-US" sz="2000" dirty="0"/>
              <a:t>Setup by updating in</a:t>
            </a:r>
            <a:r>
              <a:rPr lang="en-US" sz="2000" i="1" dirty="0"/>
              <a:t> </a:t>
            </a:r>
            <a:r>
              <a:rPr lang="en-US" sz="2000" i="1" dirty="0" err="1"/>
              <a:t>angular.json</a:t>
            </a:r>
            <a:endParaRPr lang="en-US" sz="2000" i="1" dirty="0"/>
          </a:p>
          <a:p>
            <a:pPr marL="0" indent="0">
              <a:buNone/>
            </a:pPr>
            <a:r>
              <a:rPr lang="en-US" sz="2000" dirty="0"/>
              <a:t>"architect": {</a:t>
            </a:r>
          </a:p>
          <a:p>
            <a:pPr marL="0" indent="0">
              <a:buNone/>
            </a:pPr>
            <a:r>
              <a:rPr lang="en-US" sz="2000" dirty="0"/>
              <a:t>  "build": {</a:t>
            </a:r>
          </a:p>
          <a:p>
            <a:pPr marL="0" indent="0">
              <a:buNone/>
            </a:pPr>
            <a:r>
              <a:rPr lang="en-US" sz="2000" dirty="0"/>
              <a:t>    "builder": "@angular-devkit/</a:t>
            </a:r>
            <a:r>
              <a:rPr lang="en-US" sz="2000" dirty="0" err="1"/>
              <a:t>build-angular:browser-esbuild</a:t>
            </a:r>
            <a:r>
              <a:rPr lang="en-US" sz="2000" dirty="0"/>
              <a:t>",</a:t>
            </a:r>
          </a:p>
        </p:txBody>
      </p:sp>
    </p:spTree>
    <p:extLst>
      <p:ext uri="{BB962C8B-B14F-4D97-AF65-F5344CB8AC3E}">
        <p14:creationId xmlns:p14="http://schemas.microsoft.com/office/powerpoint/2010/main" val="788129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t>Require @Inputs</a:t>
            </a:r>
          </a:p>
        </p:txBody>
      </p:sp>
      <p:sp>
        <p:nvSpPr>
          <p:cNvPr id="3" name="Content Placeholder 2"/>
          <p:cNvSpPr>
            <a:spLocks noGrp="1"/>
          </p:cNvSpPr>
          <p:nvPr>
            <p:ph idx="1"/>
          </p:nvPr>
        </p:nvSpPr>
        <p:spPr>
          <a:xfrm>
            <a:off x="838200" y="1928813"/>
            <a:ext cx="10515600" cy="4248149"/>
          </a:xfrm>
        </p:spPr>
        <p:txBody>
          <a:bodyPr>
            <a:normAutofit/>
          </a:bodyPr>
          <a:lstStyle/>
          <a:p>
            <a:pPr marL="0" indent="0">
              <a:buNone/>
            </a:pPr>
            <a:r>
              <a:rPr lang="en-US" sz="2000" dirty="0"/>
              <a:t>You can now mark component and directive inputs as required:</a:t>
            </a:r>
          </a:p>
          <a:p>
            <a:pPr marL="0" indent="0">
              <a:buNone/>
            </a:pPr>
            <a:endParaRPr lang="en-US" sz="2000" dirty="0"/>
          </a:p>
          <a:p>
            <a:r>
              <a:rPr lang="en-US" sz="2400" b="0" dirty="0">
                <a:solidFill>
                  <a:srgbClr val="C586C0"/>
                </a:solidFill>
                <a:effectLst/>
                <a:latin typeface="Consolas" panose="020B0609020204030204" pitchFamily="49" charset="0"/>
              </a:rPr>
              <a:t>export</a:t>
            </a:r>
            <a:r>
              <a:rPr lang="en-US" sz="2400" b="0" dirty="0">
                <a:solidFill>
                  <a:srgbClr val="CCCCCC"/>
                </a:solidFill>
                <a:effectLst/>
                <a:latin typeface="Consolas" panose="020B0609020204030204" pitchFamily="49" charset="0"/>
              </a:rPr>
              <a:t> </a:t>
            </a:r>
            <a:r>
              <a:rPr lang="en-US" sz="2400" b="0" dirty="0">
                <a:solidFill>
                  <a:srgbClr val="569CD6"/>
                </a:solidFill>
                <a:effectLst/>
                <a:latin typeface="Consolas" panose="020B0609020204030204" pitchFamily="49" charset="0"/>
              </a:rPr>
              <a:t>class</a:t>
            </a:r>
            <a:r>
              <a:rPr lang="en-US" sz="2400" b="0" dirty="0">
                <a:solidFill>
                  <a:srgbClr val="CCCCCC"/>
                </a:solidFill>
                <a:effectLst/>
                <a:latin typeface="Consolas" panose="020B0609020204030204" pitchFamily="49" charset="0"/>
              </a:rPr>
              <a:t> </a:t>
            </a:r>
            <a:r>
              <a:rPr lang="en-US" sz="2400" b="0" dirty="0" err="1">
                <a:solidFill>
                  <a:srgbClr val="4EC9B0"/>
                </a:solidFill>
                <a:effectLst/>
                <a:latin typeface="Consolas" panose="020B0609020204030204" pitchFamily="49" charset="0"/>
              </a:rPr>
              <a:t>ButtonComponent</a:t>
            </a:r>
            <a:r>
              <a:rPr lang="en-US" sz="2400" b="0" dirty="0">
                <a:solidFill>
                  <a:srgbClr val="CCCCCC"/>
                </a:solidFill>
                <a:effectLst/>
                <a:latin typeface="Consolas" panose="020B0609020204030204" pitchFamily="49" charset="0"/>
              </a:rPr>
              <a:t> {</a:t>
            </a:r>
          </a:p>
          <a:p>
            <a:r>
              <a:rPr lang="en-US" sz="2400" b="0" dirty="0">
                <a:solidFill>
                  <a:srgbClr val="CCCCCC"/>
                </a:solidFill>
                <a:effectLst/>
                <a:latin typeface="Consolas" panose="020B0609020204030204" pitchFamily="49" charset="0"/>
              </a:rPr>
              <a:t>  @</a:t>
            </a:r>
            <a:r>
              <a:rPr lang="en-US" sz="2400" b="0" dirty="0">
                <a:solidFill>
                  <a:srgbClr val="4EC9B0"/>
                </a:solidFill>
                <a:effectLst/>
                <a:latin typeface="Consolas" panose="020B0609020204030204" pitchFamily="49" charset="0"/>
              </a:rPr>
              <a:t>Input</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required:</a:t>
            </a:r>
            <a:r>
              <a:rPr lang="en-US" sz="2400" b="0" dirty="0">
                <a:solidFill>
                  <a:srgbClr val="CCCCCC"/>
                </a:solidFill>
                <a:effectLst/>
                <a:latin typeface="Consolas" panose="020B0609020204030204" pitchFamily="49" charset="0"/>
              </a:rPr>
              <a:t> </a:t>
            </a:r>
            <a:r>
              <a:rPr lang="en-US" sz="2400" b="0" dirty="0">
                <a:solidFill>
                  <a:srgbClr val="569CD6"/>
                </a:solidFill>
                <a:effectLst/>
                <a:latin typeface="Consolas" panose="020B0609020204030204" pitchFamily="49" charset="0"/>
              </a:rPr>
              <a:t>true</a:t>
            </a:r>
            <a:r>
              <a:rPr lang="en-US" sz="2400" b="0" dirty="0">
                <a:solidFill>
                  <a:srgbClr val="CCCCCC"/>
                </a:solidFill>
                <a:effectLst/>
                <a:latin typeface="Consolas" panose="020B0609020204030204" pitchFamily="49" charset="0"/>
              </a:rPr>
              <a:t> }) </a:t>
            </a:r>
            <a:r>
              <a:rPr lang="en-US" sz="2400" b="0" dirty="0">
                <a:solidFill>
                  <a:srgbClr val="9CDCFE"/>
                </a:solidFill>
                <a:effectLst/>
                <a:latin typeface="Consolas" panose="020B0609020204030204" pitchFamily="49" charset="0"/>
              </a:rPr>
              <a:t>text</a:t>
            </a:r>
            <a:r>
              <a:rPr lang="en-US" sz="2400" b="0" dirty="0">
                <a:solidFill>
                  <a:srgbClr val="CCCCCC"/>
                </a:solidFill>
                <a:effectLst/>
                <a:latin typeface="Consolas" panose="020B0609020204030204" pitchFamily="49" charset="0"/>
              </a:rPr>
              <a:t> </a:t>
            </a:r>
            <a:r>
              <a:rPr lang="en-US" sz="2400" b="0" dirty="0">
                <a:solidFill>
                  <a:srgbClr val="D4D4D4"/>
                </a:solidFill>
                <a:effectLst/>
                <a:latin typeface="Consolas" panose="020B0609020204030204" pitchFamily="49" charset="0"/>
              </a:rPr>
              <a:t>=</a:t>
            </a:r>
            <a:r>
              <a:rPr lang="en-US" sz="2400" b="0" dirty="0">
                <a:solidFill>
                  <a:srgbClr val="CCCCCC"/>
                </a:solidFill>
                <a:effectLst/>
                <a:latin typeface="Consolas" panose="020B0609020204030204" pitchFamily="49" charset="0"/>
              </a:rPr>
              <a:t> </a:t>
            </a:r>
            <a:r>
              <a:rPr lang="en-US" sz="2400" b="0" dirty="0">
                <a:solidFill>
                  <a:srgbClr val="CE9178"/>
                </a:solidFill>
                <a:effectLst/>
                <a:latin typeface="Consolas" panose="020B0609020204030204" pitchFamily="49" charset="0"/>
              </a:rPr>
              <a:t>'submit'</a:t>
            </a:r>
            <a:r>
              <a:rPr lang="en-US" sz="2400" b="0" dirty="0">
                <a:solidFill>
                  <a:srgbClr val="CCCCCC"/>
                </a:solidFill>
                <a:effectLst/>
                <a:latin typeface="Consolas" panose="020B0609020204030204" pitchFamily="49" charset="0"/>
              </a:rPr>
              <a:t>;</a:t>
            </a:r>
          </a:p>
          <a:p>
            <a:r>
              <a:rPr lang="en-US" sz="2400" b="0" dirty="0">
                <a:solidFill>
                  <a:srgbClr val="CCCCCC"/>
                </a:solidFill>
                <a:effectLst/>
                <a:latin typeface="Consolas" panose="020B0609020204030204" pitchFamily="49" charset="0"/>
              </a:rPr>
              <a:t>  @</a:t>
            </a:r>
            <a:r>
              <a:rPr lang="en-US" sz="2400" b="0" dirty="0">
                <a:solidFill>
                  <a:srgbClr val="4EC9B0"/>
                </a:solidFill>
                <a:effectLst/>
                <a:latin typeface="Consolas" panose="020B0609020204030204" pitchFamily="49" charset="0"/>
              </a:rPr>
              <a:t>Input</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required:</a:t>
            </a:r>
            <a:r>
              <a:rPr lang="en-US" sz="2400" b="0" dirty="0">
                <a:solidFill>
                  <a:srgbClr val="CCCCCC"/>
                </a:solidFill>
                <a:effectLst/>
                <a:latin typeface="Consolas" panose="020B0609020204030204" pitchFamily="49" charset="0"/>
              </a:rPr>
              <a:t> </a:t>
            </a:r>
            <a:r>
              <a:rPr lang="en-US" sz="2400" b="0" dirty="0">
                <a:solidFill>
                  <a:srgbClr val="569CD6"/>
                </a:solidFill>
                <a:effectLst/>
                <a:latin typeface="Consolas" panose="020B0609020204030204" pitchFamily="49" charset="0"/>
              </a:rPr>
              <a:t>true</a:t>
            </a:r>
            <a:r>
              <a:rPr lang="en-US" sz="2400" b="0" dirty="0">
                <a:solidFill>
                  <a:srgbClr val="CCCCCC"/>
                </a:solidFill>
                <a:effectLst/>
                <a:latin typeface="Consolas" panose="020B0609020204030204" pitchFamily="49" charset="0"/>
              </a:rPr>
              <a:t> }) </a:t>
            </a:r>
            <a:r>
              <a:rPr lang="en-US" sz="2400" b="0" dirty="0">
                <a:solidFill>
                  <a:srgbClr val="9CDCFE"/>
                </a:solidFill>
                <a:effectLst/>
                <a:latin typeface="Consolas" panose="020B0609020204030204" pitchFamily="49" charset="0"/>
              </a:rPr>
              <a:t>icon</a:t>
            </a:r>
            <a:r>
              <a:rPr lang="en-US" sz="2400" b="0" dirty="0">
                <a:solidFill>
                  <a:srgbClr val="CCCCCC"/>
                </a:solidFill>
                <a:effectLst/>
                <a:latin typeface="Consolas" panose="020B0609020204030204" pitchFamily="49" charset="0"/>
              </a:rPr>
              <a:t> </a:t>
            </a:r>
            <a:r>
              <a:rPr lang="en-US" sz="2400" b="0" dirty="0">
                <a:solidFill>
                  <a:srgbClr val="D4D4D4"/>
                </a:solidFill>
                <a:effectLst/>
                <a:latin typeface="Consolas" panose="020B0609020204030204" pitchFamily="49" charset="0"/>
              </a:rPr>
              <a:t>=</a:t>
            </a:r>
            <a:r>
              <a:rPr lang="en-US" sz="2400" b="0" dirty="0">
                <a:solidFill>
                  <a:srgbClr val="CCCCCC"/>
                </a:solidFill>
                <a:effectLst/>
                <a:latin typeface="Consolas" panose="020B0609020204030204" pitchFamily="49" charset="0"/>
              </a:rPr>
              <a:t> </a:t>
            </a:r>
            <a:r>
              <a:rPr lang="en-US" sz="2400" b="0" dirty="0">
                <a:solidFill>
                  <a:srgbClr val="CE9178"/>
                </a:solidFill>
                <a:effectLst/>
                <a:latin typeface="Consolas" panose="020B0609020204030204" pitchFamily="49" charset="0"/>
              </a:rPr>
              <a:t>'string'</a:t>
            </a:r>
            <a:r>
              <a:rPr lang="en-US" sz="2400" b="0" dirty="0">
                <a:solidFill>
                  <a:srgbClr val="CCCCCC"/>
                </a:solidFill>
                <a:effectLst/>
                <a:latin typeface="Consolas" panose="020B0609020204030204" pitchFamily="49" charset="0"/>
              </a:rPr>
              <a:t>;</a:t>
            </a:r>
          </a:p>
          <a:p>
            <a:r>
              <a:rPr lang="en-US" sz="2400" b="0" dirty="0">
                <a:solidFill>
                  <a:srgbClr val="CCCCCC"/>
                </a:solidFill>
                <a:effectLst/>
                <a:latin typeface="Consolas" panose="020B0609020204030204" pitchFamily="49" charset="0"/>
              </a:rPr>
              <a:t>}</a:t>
            </a:r>
          </a:p>
          <a:p>
            <a:pPr marL="0" indent="0">
              <a:buNone/>
            </a:pPr>
            <a:endParaRPr lang="en-US" sz="1400" dirty="0">
              <a:solidFill>
                <a:srgbClr val="666600"/>
              </a:solidFill>
              <a:latin typeface="Roboto Mono" panose="00000009000000000000" pitchFamily="49" charset="0"/>
            </a:endParaRPr>
          </a:p>
          <a:p>
            <a:pPr marL="0" indent="0">
              <a:buNone/>
            </a:pPr>
            <a:r>
              <a:rPr lang="en-US" sz="2000" dirty="0"/>
              <a:t>If a template includes a component without specifying all of its required inputs, Angular reports an error at build time.</a:t>
            </a:r>
          </a:p>
        </p:txBody>
      </p:sp>
      <p:pic>
        <p:nvPicPr>
          <p:cNvPr id="5" name="Picture 4">
            <a:extLst>
              <a:ext uri="{FF2B5EF4-FFF2-40B4-BE49-F238E27FC236}">
                <a16:creationId xmlns:a16="http://schemas.microsoft.com/office/drawing/2014/main" id="{EC892679-99B8-3B0A-F4CD-B6C6260545F0}"/>
              </a:ext>
            </a:extLst>
          </p:cNvPr>
          <p:cNvPicPr>
            <a:picLocks noChangeAspect="1"/>
          </p:cNvPicPr>
          <p:nvPr/>
        </p:nvPicPr>
        <p:blipFill>
          <a:blip r:embed="rId2"/>
          <a:stretch>
            <a:fillRect/>
          </a:stretch>
        </p:blipFill>
        <p:spPr>
          <a:xfrm>
            <a:off x="7699463" y="1400931"/>
            <a:ext cx="4250124" cy="1325563"/>
          </a:xfrm>
          <a:prstGeom prst="rect">
            <a:avLst/>
          </a:prstGeom>
        </p:spPr>
      </p:pic>
    </p:spTree>
    <p:extLst>
      <p:ext uri="{BB962C8B-B14F-4D97-AF65-F5344CB8AC3E}">
        <p14:creationId xmlns:p14="http://schemas.microsoft.com/office/powerpoint/2010/main" val="433277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linkClick r:id="rId2"/>
              </a:rPr>
              <a:t>What is hydration</a:t>
            </a:r>
            <a:endParaRPr lang="en-US" sz="4400" b="1" dirty="0"/>
          </a:p>
        </p:txBody>
      </p:sp>
      <p:sp>
        <p:nvSpPr>
          <p:cNvPr id="3" name="Content Placeholder 2"/>
          <p:cNvSpPr>
            <a:spLocks noGrp="1"/>
          </p:cNvSpPr>
          <p:nvPr>
            <p:ph idx="1"/>
          </p:nvPr>
        </p:nvSpPr>
        <p:spPr>
          <a:xfrm>
            <a:off x="838200" y="1928813"/>
            <a:ext cx="10515600" cy="4248149"/>
          </a:xfrm>
        </p:spPr>
        <p:txBody>
          <a:bodyPr>
            <a:normAutofit/>
          </a:bodyPr>
          <a:lstStyle/>
          <a:p>
            <a:r>
              <a:rPr lang="en-US" sz="2400" dirty="0"/>
              <a:t>Hydration is the process that restores the server side rendered application on the client. </a:t>
            </a:r>
          </a:p>
          <a:p>
            <a:r>
              <a:rPr lang="en-US" sz="2400" dirty="0"/>
              <a:t>This includes things like reusing the server rendered DOM structures, persisting the application state, transferring application data that was retrieved already by the server, and other processes.</a:t>
            </a:r>
          </a:p>
        </p:txBody>
      </p:sp>
    </p:spTree>
    <p:extLst>
      <p:ext uri="{BB962C8B-B14F-4D97-AF65-F5344CB8AC3E}">
        <p14:creationId xmlns:p14="http://schemas.microsoft.com/office/powerpoint/2010/main" val="2208596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hydration important?</a:t>
            </a:r>
            <a:endParaRPr lang="en-US" sz="4400" b="1" dirty="0"/>
          </a:p>
        </p:txBody>
      </p:sp>
      <p:sp>
        <p:nvSpPr>
          <p:cNvPr id="3" name="Content Placeholder 2"/>
          <p:cNvSpPr>
            <a:spLocks noGrp="1"/>
          </p:cNvSpPr>
          <p:nvPr>
            <p:ph idx="1"/>
          </p:nvPr>
        </p:nvSpPr>
        <p:spPr>
          <a:xfrm>
            <a:off x="838200" y="1928813"/>
            <a:ext cx="10515600" cy="4248149"/>
          </a:xfrm>
        </p:spPr>
        <p:txBody>
          <a:bodyPr>
            <a:normAutofit/>
          </a:bodyPr>
          <a:lstStyle/>
          <a:p>
            <a:r>
              <a:rPr lang="en-US" sz="2000" dirty="0"/>
              <a:t>Hydration improves application performance by avoiding extra work to re-create DOM nodes. Instead, Angular tries to match existing DOM elements to the applications structure at runtime and reuses DOM nodes when possible. </a:t>
            </a:r>
          </a:p>
          <a:p>
            <a:r>
              <a:rPr lang="en-US" sz="2000" dirty="0"/>
              <a:t>This results in a performance improvement that can be measured using Core Web Vitals (CWV) statistics, such as reducing the First-</a:t>
            </a:r>
            <a:r>
              <a:rPr lang="en-US" sz="2000" dirty="0" err="1"/>
              <a:t>contentful</a:t>
            </a:r>
            <a:r>
              <a:rPr lang="en-US" sz="2000" dirty="0"/>
              <a:t> paint FCP and Largest </a:t>
            </a:r>
            <a:r>
              <a:rPr lang="en-US" sz="2000" dirty="0" err="1"/>
              <a:t>Contentful</a:t>
            </a:r>
            <a:r>
              <a:rPr lang="en-US" sz="2000" dirty="0"/>
              <a:t> Paint (LCP), as well as Cumulative Layout Shift (CLS). Improving these numbers also affects things like SEO performance.</a:t>
            </a:r>
          </a:p>
          <a:p>
            <a:endParaRPr lang="en-US" sz="2000" dirty="0"/>
          </a:p>
          <a:p>
            <a:r>
              <a:rPr lang="en-US" sz="2000" dirty="0"/>
              <a:t>Without hydration enabled, server side rendered Angular applications will destroy and re-render the application's DOM, which may result in a visible UI flicker. This re-rendering can negatively impact Core Web Vitals like LCP and cause a layout shift. Enabling hydration allows the existing DOM to be re-used and prevents a flicker.</a:t>
            </a:r>
          </a:p>
        </p:txBody>
      </p:sp>
    </p:spTree>
    <p:extLst>
      <p:ext uri="{BB962C8B-B14F-4D97-AF65-F5344CB8AC3E}">
        <p14:creationId xmlns:p14="http://schemas.microsoft.com/office/powerpoint/2010/main" val="12663716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5013"/>
          </a:xfrm>
        </p:spPr>
        <p:txBody>
          <a:bodyPr/>
          <a:lstStyle/>
          <a:p>
            <a:r>
              <a:rPr lang="en-US" dirty="0"/>
              <a:t>How do you enable hydration in Angular</a:t>
            </a:r>
            <a:endParaRPr lang="en-US" sz="4400" b="1" dirty="0"/>
          </a:p>
        </p:txBody>
      </p:sp>
      <p:sp>
        <p:nvSpPr>
          <p:cNvPr id="3" name="Content Placeholder 2"/>
          <p:cNvSpPr>
            <a:spLocks noGrp="1"/>
          </p:cNvSpPr>
          <p:nvPr>
            <p:ph idx="1"/>
          </p:nvPr>
        </p:nvSpPr>
        <p:spPr>
          <a:xfrm>
            <a:off x="838200" y="1285875"/>
            <a:ext cx="10515600" cy="4891087"/>
          </a:xfrm>
        </p:spPr>
        <p:txBody>
          <a:bodyPr>
            <a:normAutofit fontScale="92500" lnSpcReduction="10000"/>
          </a:bodyPr>
          <a:lstStyle/>
          <a:p>
            <a:r>
              <a:rPr lang="en-US" sz="2000" dirty="0"/>
              <a:t>Before you can get started with hydration, you must have a server side rendered (SSR) application. Follow the Angular SSR Guide to enable server side rendering first. </a:t>
            </a:r>
          </a:p>
          <a:p>
            <a:r>
              <a:rPr lang="en-US" sz="2000" dirty="0"/>
              <a:t>Once you have SSR working with your application, you can enable hydration by visiting your main app component or module and importing </a:t>
            </a:r>
            <a:r>
              <a:rPr lang="en-US" sz="2000" dirty="0" err="1"/>
              <a:t>provideClientHydration</a:t>
            </a:r>
            <a:r>
              <a:rPr lang="en-US" sz="2000" dirty="0"/>
              <a:t> from @angular/platform-browser. You'll then add that provider to your app's bootstrapping providers list.</a:t>
            </a:r>
          </a:p>
          <a:p>
            <a:r>
              <a:rPr lang="en-US" sz="2000" dirty="0"/>
              <a:t>Angular Universal v16:</a:t>
            </a:r>
            <a:r>
              <a:rPr lang="en-US" sz="2400" dirty="0"/>
              <a:t> </a:t>
            </a:r>
            <a:r>
              <a:rPr lang="en-US" sz="1600" b="0" i="0" dirty="0">
                <a:solidFill>
                  <a:srgbClr val="B4690E"/>
                </a:solidFill>
                <a:effectLst/>
                <a:latin typeface="sfmono-regular"/>
              </a:rPr>
              <a:t>ng add @nguniversal/express-engine</a:t>
            </a:r>
            <a:endParaRPr lang="en-US" sz="2000" dirty="0"/>
          </a:p>
          <a:p>
            <a:endParaRPr lang="en-US" sz="2000" dirty="0"/>
          </a:p>
          <a:p>
            <a:r>
              <a:rPr lang="en-US" sz="1700" dirty="0"/>
              <a:t>import {</a:t>
            </a:r>
            <a:r>
              <a:rPr lang="en-US" sz="1700" dirty="0" err="1">
                <a:highlight>
                  <a:srgbClr val="FFFF00"/>
                </a:highlight>
              </a:rPr>
              <a:t>provideClientHydration</a:t>
            </a:r>
            <a:r>
              <a:rPr lang="en-US" sz="1700" dirty="0"/>
              <a:t>} from '@angular/platform-browser';</a:t>
            </a:r>
          </a:p>
          <a:p>
            <a:r>
              <a:rPr lang="en-US" sz="1700" dirty="0"/>
              <a:t>import {</a:t>
            </a:r>
            <a:r>
              <a:rPr lang="en-US" sz="1700" dirty="0" err="1"/>
              <a:t>NgModule</a:t>
            </a:r>
            <a:r>
              <a:rPr lang="en-US" sz="1700" dirty="0"/>
              <a:t>} from '@angular/core';</a:t>
            </a:r>
          </a:p>
          <a:p>
            <a:endParaRPr lang="en-US" sz="1700" dirty="0"/>
          </a:p>
          <a:p>
            <a:r>
              <a:rPr lang="en-US" sz="1700" dirty="0"/>
              <a:t>@NgModule({</a:t>
            </a:r>
          </a:p>
          <a:p>
            <a:r>
              <a:rPr lang="en-US" sz="1700" dirty="0"/>
              <a:t>…</a:t>
            </a:r>
          </a:p>
          <a:p>
            <a:r>
              <a:rPr lang="en-US" sz="1700" dirty="0"/>
              <a:t>  providers: [</a:t>
            </a:r>
            <a:r>
              <a:rPr lang="en-US" sz="1700" dirty="0" err="1">
                <a:highlight>
                  <a:srgbClr val="FFFF00"/>
                </a:highlight>
              </a:rPr>
              <a:t>provideClientHydration</a:t>
            </a:r>
            <a:r>
              <a:rPr lang="en-US" sz="1700" dirty="0"/>
              <a:t>()],</a:t>
            </a:r>
          </a:p>
          <a:p>
            <a:r>
              <a:rPr lang="en-US" sz="1700" dirty="0"/>
              <a:t>})</a:t>
            </a:r>
          </a:p>
          <a:p>
            <a:r>
              <a:rPr lang="en-US" sz="1700" dirty="0"/>
              <a:t>export class </a:t>
            </a:r>
            <a:r>
              <a:rPr lang="en-US" sz="1700" dirty="0" err="1"/>
              <a:t>AppModule</a:t>
            </a:r>
            <a:r>
              <a:rPr lang="en-US" sz="1700" dirty="0"/>
              <a:t> {}</a:t>
            </a:r>
          </a:p>
        </p:txBody>
      </p:sp>
    </p:spTree>
    <p:extLst>
      <p:ext uri="{BB962C8B-B14F-4D97-AF65-F5344CB8AC3E}">
        <p14:creationId xmlns:p14="http://schemas.microsoft.com/office/powerpoint/2010/main" val="3922140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a:solidFill>
                  <a:srgbClr val="FFFFFF"/>
                </a:solidFill>
              </a:rPr>
              <a:t>Topic</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591344"/>
            <a:ext cx="6906491" cy="5585619"/>
          </a:xfrm>
        </p:spPr>
        <p:txBody>
          <a:bodyPr anchor="ctr">
            <a:normAutofit/>
          </a:bodyPr>
          <a:lstStyle/>
          <a:p>
            <a:pPr marL="514350" indent="-514350">
              <a:buFont typeface="+mj-lt"/>
              <a:buAutoNum type="arabicPeriod"/>
            </a:pPr>
            <a:r>
              <a:rPr lang="en-US" dirty="0"/>
              <a:t>Angular Signals</a:t>
            </a:r>
          </a:p>
          <a:p>
            <a:pPr marL="514350" indent="-514350">
              <a:buFont typeface="+mj-lt"/>
              <a:buAutoNum type="arabicPeriod"/>
            </a:pPr>
            <a:r>
              <a:rPr lang="en-US" dirty="0"/>
              <a:t>Standalone component</a:t>
            </a:r>
          </a:p>
          <a:p>
            <a:pPr marL="514350" indent="-514350">
              <a:buFont typeface="+mj-lt"/>
              <a:buAutoNum type="arabicPeriod"/>
            </a:pPr>
            <a:r>
              <a:rPr lang="en-US" dirty="0" err="1"/>
              <a:t>esbuild</a:t>
            </a:r>
            <a:endParaRPr lang="en-US" dirty="0"/>
          </a:p>
          <a:p>
            <a:pPr marL="514350" indent="-514350">
              <a:buFont typeface="+mj-lt"/>
              <a:buAutoNum type="arabicPeriod"/>
            </a:pPr>
            <a:r>
              <a:rPr lang="en-US" dirty="0"/>
              <a:t>Required inputs</a:t>
            </a:r>
          </a:p>
          <a:p>
            <a:pPr marL="514350" indent="-514350">
              <a:buFont typeface="+mj-lt"/>
              <a:buAutoNum type="arabicPeriod"/>
            </a:pPr>
            <a:r>
              <a:rPr lang="en-US" dirty="0"/>
              <a:t>Hydration</a:t>
            </a:r>
          </a:p>
          <a:p>
            <a:pPr marL="514350" indent="-514350">
              <a:buFont typeface="+mj-lt"/>
              <a:buAutoNum type="arabicPeriod"/>
            </a:pPr>
            <a:endParaRPr lang="en-US" dirty="0"/>
          </a:p>
          <a:p>
            <a:pPr marL="457200" lvl="1" indent="0">
              <a:buNone/>
            </a:pPr>
            <a:endParaRPr lang="en-US" dirty="0"/>
          </a:p>
          <a:p>
            <a:endParaRPr lang="en-US" dirty="0"/>
          </a:p>
        </p:txBody>
      </p:sp>
    </p:spTree>
    <p:extLst>
      <p:ext uri="{BB962C8B-B14F-4D97-AF65-F5344CB8AC3E}">
        <p14:creationId xmlns:p14="http://schemas.microsoft.com/office/powerpoint/2010/main" val="691521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title"/>
          </p:nvPr>
        </p:nvSpPr>
        <p:spPr>
          <a:xfrm>
            <a:off x="479394" y="1070800"/>
            <a:ext cx="3939688" cy="5583126"/>
          </a:xfrm>
        </p:spPr>
        <p:txBody>
          <a:bodyPr>
            <a:normAutofit/>
          </a:bodyPr>
          <a:lstStyle/>
          <a:p>
            <a:pPr algn="ctr"/>
            <a:r>
              <a:rPr lang="en-US" sz="3600" b="1" dirty="0"/>
              <a:t>Angular Signals</a:t>
            </a:r>
            <a:br>
              <a:rPr lang="en-US" sz="3600" dirty="0"/>
            </a:br>
            <a:r>
              <a:rPr lang="en-US" sz="2400" dirty="0"/>
              <a:t>(Developer Preview)</a:t>
            </a:r>
            <a:endParaRPr lang="en-US" sz="3600" dirty="0"/>
          </a:p>
        </p:txBody>
      </p:sp>
      <p:cxnSp>
        <p:nvCxnSpPr>
          <p:cNvPr id="51" name="Straight Connector 5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45" name="Content Placeholder 2">
            <a:extLst>
              <a:ext uri="{FF2B5EF4-FFF2-40B4-BE49-F238E27FC236}">
                <a16:creationId xmlns:a16="http://schemas.microsoft.com/office/drawing/2014/main" id="{5B56D59A-D4C7-B7FC-8237-7F9B88EC4743}"/>
              </a:ext>
            </a:extLst>
          </p:cNvPr>
          <p:cNvGraphicFramePr>
            <a:graphicFrameLocks noGrp="1"/>
          </p:cNvGraphicFramePr>
          <p:nvPr>
            <p:ph idx="1"/>
            <p:extLst>
              <p:ext uri="{D42A27DB-BD31-4B8C-83A1-F6EECF244321}">
                <p14:modId xmlns:p14="http://schemas.microsoft.com/office/powerpoint/2010/main" val="834072781"/>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82960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Getting started with Signals</a:t>
            </a:r>
          </a:p>
        </p:txBody>
      </p:sp>
      <p:sp>
        <p:nvSpPr>
          <p:cNvPr id="3" name="Content Placeholder 2"/>
          <p:cNvSpPr>
            <a:spLocks noGrp="1"/>
          </p:cNvSpPr>
          <p:nvPr>
            <p:ph idx="1"/>
          </p:nvPr>
        </p:nvSpPr>
        <p:spPr>
          <a:xfrm>
            <a:off x="838200" y="3429001"/>
            <a:ext cx="10515600" cy="2747962"/>
          </a:xfrm>
        </p:spPr>
        <p:txBody>
          <a:bodyPr/>
          <a:lstStyle/>
          <a:p>
            <a:r>
              <a:rPr lang="en-US" dirty="0"/>
              <a:t>What &amp; Why?</a:t>
            </a:r>
          </a:p>
          <a:p>
            <a:r>
              <a:rPr lang="en-US" dirty="0"/>
              <a:t>Creating &amp; Using Signals</a:t>
            </a:r>
          </a:p>
          <a:p>
            <a:r>
              <a:rPr lang="en-US" dirty="0"/>
              <a:t>Updating Signal Values</a:t>
            </a:r>
          </a:p>
        </p:txBody>
      </p:sp>
      <p:sp>
        <p:nvSpPr>
          <p:cNvPr id="4" name="Title 1">
            <a:extLst>
              <a:ext uri="{FF2B5EF4-FFF2-40B4-BE49-F238E27FC236}">
                <a16:creationId xmlns:a16="http://schemas.microsoft.com/office/drawing/2014/main" id="{C0DD7B4C-3A00-7284-ADBC-2F9107BB9EEB}"/>
              </a:ext>
            </a:extLst>
          </p:cNvPr>
          <p:cNvSpPr txBox="1">
            <a:spLocks/>
          </p:cNvSpPr>
          <p:nvPr/>
        </p:nvSpPr>
        <p:spPr>
          <a:xfrm>
            <a:off x="838200" y="169068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t>A different Way Of Detecting Changes</a:t>
            </a:r>
          </a:p>
        </p:txBody>
      </p:sp>
    </p:spTree>
    <p:extLst>
      <p:ext uri="{BB962C8B-B14F-4D97-AF65-F5344CB8AC3E}">
        <p14:creationId xmlns:p14="http://schemas.microsoft.com/office/powerpoint/2010/main" val="4084345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3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Signals: What &amp;Why</a:t>
            </a:r>
          </a:p>
        </p:txBody>
      </p:sp>
      <p:pic>
        <p:nvPicPr>
          <p:cNvPr id="5" name="Content Placeholder 4">
            <a:extLst>
              <a:ext uri="{FF2B5EF4-FFF2-40B4-BE49-F238E27FC236}">
                <a16:creationId xmlns:a16="http://schemas.microsoft.com/office/drawing/2014/main" id="{3472D994-A307-647E-47EE-920F8A4B9066}"/>
              </a:ext>
            </a:extLst>
          </p:cNvPr>
          <p:cNvPicPr>
            <a:picLocks noGrp="1" noChangeAspect="1"/>
          </p:cNvPicPr>
          <p:nvPr>
            <p:ph idx="1"/>
          </p:nvPr>
        </p:nvPicPr>
        <p:blipFill>
          <a:blip r:embed="rId2"/>
          <a:stretch>
            <a:fillRect/>
          </a:stretch>
        </p:blipFill>
        <p:spPr>
          <a:xfrm>
            <a:off x="4038600" y="1765035"/>
            <a:ext cx="7188199" cy="3324541"/>
          </a:xfrm>
          <a:prstGeom prst="rect">
            <a:avLst/>
          </a:prstGeom>
        </p:spPr>
      </p:pic>
    </p:spTree>
    <p:extLst>
      <p:ext uri="{BB962C8B-B14F-4D97-AF65-F5344CB8AC3E}">
        <p14:creationId xmlns:p14="http://schemas.microsoft.com/office/powerpoint/2010/main" val="1196785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4300"/>
            <a:ext cx="10515600" cy="885826"/>
          </a:xfrm>
        </p:spPr>
        <p:txBody>
          <a:bodyPr>
            <a:normAutofit/>
          </a:bodyPr>
          <a:lstStyle/>
          <a:p>
            <a:r>
              <a:rPr lang="en-US" sz="3600" b="1" dirty="0"/>
              <a:t>Signals vs “Classic Change Detection”</a:t>
            </a:r>
          </a:p>
        </p:txBody>
      </p:sp>
      <p:sp>
        <p:nvSpPr>
          <p:cNvPr id="3" name="Content Placeholder 2"/>
          <p:cNvSpPr>
            <a:spLocks noGrp="1"/>
          </p:cNvSpPr>
          <p:nvPr>
            <p:ph idx="1"/>
          </p:nvPr>
        </p:nvSpPr>
        <p:spPr>
          <a:xfrm>
            <a:off x="457200" y="1385888"/>
            <a:ext cx="5143500" cy="4791075"/>
          </a:xfrm>
        </p:spPr>
        <p:txBody>
          <a:bodyPr>
            <a:normAutofit/>
          </a:bodyPr>
          <a:lstStyle/>
          <a:p>
            <a:pPr marL="0" indent="0">
              <a:buNone/>
            </a:pPr>
            <a:r>
              <a:rPr lang="en-US" sz="2000" b="1" dirty="0"/>
              <a:t>Classic Change Detection</a:t>
            </a:r>
          </a:p>
          <a:p>
            <a:pPr marL="0" indent="0">
              <a:buNone/>
            </a:pPr>
            <a:r>
              <a:rPr lang="en-US" sz="2000" dirty="0"/>
              <a:t>(“Zone-based Change Detection”)</a:t>
            </a:r>
          </a:p>
          <a:p>
            <a:pPr marL="0" indent="0">
              <a:buNone/>
            </a:pPr>
            <a:endParaRPr lang="en-US" sz="2000" dirty="0"/>
          </a:p>
          <a:p>
            <a:pPr marL="0" indent="0">
              <a:buNone/>
            </a:pPr>
            <a:r>
              <a:rPr lang="en-US" sz="2000" dirty="0"/>
              <a:t>Changes are detected automatically</a:t>
            </a:r>
          </a:p>
          <a:p>
            <a:pPr marL="0" indent="0">
              <a:buNone/>
            </a:pPr>
            <a:endParaRPr lang="en-US" sz="2000" dirty="0"/>
          </a:p>
          <a:p>
            <a:pPr marL="0" indent="0">
              <a:buNone/>
            </a:pPr>
            <a:r>
              <a:rPr lang="en-US" sz="2000" dirty="0"/>
              <a:t>UI is updated automatically</a:t>
            </a:r>
          </a:p>
          <a:p>
            <a:pPr marL="0" indent="0">
              <a:buNone/>
            </a:pPr>
            <a:endParaRPr lang="en-US" sz="2000" dirty="0"/>
          </a:p>
          <a:p>
            <a:pPr marL="0" indent="0">
              <a:buNone/>
            </a:pPr>
            <a:r>
              <a:rPr lang="en-US" sz="2000" b="1" dirty="0">
                <a:solidFill>
                  <a:schemeClr val="bg1"/>
                </a:solidFill>
                <a:highlight>
                  <a:srgbClr val="000080"/>
                </a:highlight>
              </a:rPr>
              <a:t>Sounds perfect, right?</a:t>
            </a:r>
          </a:p>
          <a:p>
            <a:pPr marL="0" indent="0">
              <a:buNone/>
            </a:pPr>
            <a:r>
              <a:rPr lang="en-US" sz="2000" b="1" dirty="0">
                <a:solidFill>
                  <a:schemeClr val="bg1"/>
                </a:solidFill>
                <a:highlight>
                  <a:srgbClr val="FF0000"/>
                </a:highlight>
              </a:rPr>
              <a:t>Performance could be better &amp; bundle size is increased!</a:t>
            </a:r>
          </a:p>
        </p:txBody>
      </p:sp>
      <p:sp>
        <p:nvSpPr>
          <p:cNvPr id="5" name="Content Placeholder 2">
            <a:extLst>
              <a:ext uri="{FF2B5EF4-FFF2-40B4-BE49-F238E27FC236}">
                <a16:creationId xmlns:a16="http://schemas.microsoft.com/office/drawing/2014/main" id="{93D06C66-7101-E152-11B7-DD88C2DD028F}"/>
              </a:ext>
            </a:extLst>
          </p:cNvPr>
          <p:cNvSpPr txBox="1">
            <a:spLocks/>
          </p:cNvSpPr>
          <p:nvPr/>
        </p:nvSpPr>
        <p:spPr>
          <a:xfrm>
            <a:off x="6324600" y="1385888"/>
            <a:ext cx="5143500" cy="48625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t>Signals</a:t>
            </a:r>
          </a:p>
          <a:p>
            <a:pPr marL="0" indent="0">
              <a:buFont typeface="Arial" panose="020B0604020202020204" pitchFamily="34" charset="0"/>
              <a:buNone/>
            </a:pPr>
            <a:r>
              <a:rPr lang="en-US" sz="2000" dirty="0"/>
              <a:t>(Added as “Developer Preview” in V16)</a:t>
            </a:r>
          </a:p>
          <a:p>
            <a:pPr marL="0" indent="0">
              <a:buFont typeface="Arial" panose="020B0604020202020204" pitchFamily="34" charset="0"/>
              <a:buNone/>
            </a:pPr>
            <a:endParaRPr lang="en-US" sz="2000" dirty="0"/>
          </a:p>
          <a:p>
            <a:pPr marL="0" indent="0">
              <a:buFont typeface="Arial" panose="020B0604020202020204" pitchFamily="34" charset="0"/>
              <a:buNone/>
            </a:pPr>
            <a:r>
              <a:rPr lang="en-US" sz="2000" dirty="0"/>
              <a:t>No automatic change detection -- &gt; You “tell” Angular when data changes</a:t>
            </a:r>
          </a:p>
          <a:p>
            <a:pPr marL="0" indent="0">
              <a:buFont typeface="Arial" panose="020B0604020202020204" pitchFamily="34" charset="0"/>
              <a:buNone/>
            </a:pPr>
            <a:endParaRPr lang="en-US" sz="2000" dirty="0"/>
          </a:p>
          <a:p>
            <a:pPr marL="0" indent="0">
              <a:buFont typeface="Arial" panose="020B0604020202020204" pitchFamily="34" charset="0"/>
              <a:buNone/>
            </a:pPr>
            <a:r>
              <a:rPr lang="en-US" sz="2000" dirty="0"/>
              <a:t>Angular updates only the parts of the UI where the data (“signal”) is used</a:t>
            </a:r>
          </a:p>
          <a:p>
            <a:pPr marL="0" indent="0">
              <a:buFont typeface="Arial" panose="020B0604020202020204" pitchFamily="34" charset="0"/>
              <a:buNone/>
            </a:pPr>
            <a:endParaRPr lang="en-US" sz="2000" dirty="0"/>
          </a:p>
          <a:p>
            <a:pPr marL="0" indent="0">
              <a:buFont typeface="Arial" panose="020B0604020202020204" pitchFamily="34" charset="0"/>
              <a:buNone/>
            </a:pPr>
            <a:r>
              <a:rPr lang="en-US" sz="2000" b="1" dirty="0">
                <a:solidFill>
                  <a:schemeClr val="bg1"/>
                </a:solidFill>
                <a:highlight>
                  <a:srgbClr val="800080"/>
                </a:highlight>
              </a:rPr>
              <a:t>Slightly more work</a:t>
            </a:r>
          </a:p>
          <a:p>
            <a:pPr marL="0" indent="0">
              <a:buFont typeface="Arial" panose="020B0604020202020204" pitchFamily="34" charset="0"/>
              <a:buNone/>
            </a:pPr>
            <a:r>
              <a:rPr lang="en-US" sz="2000" b="1" dirty="0">
                <a:highlight>
                  <a:srgbClr val="00FFFF"/>
                </a:highlight>
              </a:rPr>
              <a:t>But full control, better performance &amp; smaller bundle</a:t>
            </a:r>
          </a:p>
        </p:txBody>
      </p:sp>
    </p:spTree>
    <p:extLst>
      <p:ext uri="{BB962C8B-B14F-4D97-AF65-F5344CB8AC3E}">
        <p14:creationId xmlns:p14="http://schemas.microsoft.com/office/powerpoint/2010/main" val="2137493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Flowchart: Document 11">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406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b="1" kern="1200">
                <a:solidFill>
                  <a:srgbClr val="FFFFFF"/>
                </a:solidFill>
                <a:latin typeface="+mj-lt"/>
                <a:ea typeface="+mj-ea"/>
                <a:cs typeface="+mj-cs"/>
              </a:rPr>
              <a:t>Create &amp; Use Signals</a:t>
            </a:r>
          </a:p>
        </p:txBody>
      </p:sp>
      <p:pic>
        <p:nvPicPr>
          <p:cNvPr id="7" name="Content Placeholder 6">
            <a:extLst>
              <a:ext uri="{FF2B5EF4-FFF2-40B4-BE49-F238E27FC236}">
                <a16:creationId xmlns:a16="http://schemas.microsoft.com/office/drawing/2014/main" id="{B424958D-CEBF-B638-DD4E-B160180AE565}"/>
              </a:ext>
            </a:extLst>
          </p:cNvPr>
          <p:cNvPicPr>
            <a:picLocks noGrp="1" noChangeAspect="1"/>
          </p:cNvPicPr>
          <p:nvPr>
            <p:ph idx="1"/>
          </p:nvPr>
        </p:nvPicPr>
        <p:blipFill>
          <a:blip r:embed="rId2"/>
          <a:stretch>
            <a:fillRect/>
          </a:stretch>
        </p:blipFill>
        <p:spPr>
          <a:xfrm>
            <a:off x="4207933" y="1730370"/>
            <a:ext cx="7347537" cy="3398235"/>
          </a:xfrm>
          <a:prstGeom prst="rect">
            <a:avLst/>
          </a:prstGeom>
        </p:spPr>
      </p:pic>
    </p:spTree>
    <p:extLst>
      <p:ext uri="{BB962C8B-B14F-4D97-AF65-F5344CB8AC3E}">
        <p14:creationId xmlns:p14="http://schemas.microsoft.com/office/powerpoint/2010/main" val="3357030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title"/>
          </p:nvPr>
        </p:nvSpPr>
        <p:spPr>
          <a:xfrm>
            <a:off x="660041" y="2767106"/>
            <a:ext cx="2880828" cy="3071906"/>
          </a:xfrm>
        </p:spPr>
        <p:txBody>
          <a:bodyPr vert="horz" lIns="91440" tIns="45720" rIns="91440" bIns="45720" rtlCol="0" anchor="t">
            <a:normAutofit/>
          </a:bodyPr>
          <a:lstStyle/>
          <a:p>
            <a:r>
              <a:rPr lang="en-US" sz="4000" b="1" kern="1200">
                <a:solidFill>
                  <a:srgbClr val="FFFFFF"/>
                </a:solidFill>
                <a:latin typeface="+mj-lt"/>
                <a:ea typeface="+mj-ea"/>
                <a:cs typeface="+mj-cs"/>
              </a:rPr>
              <a:t>Update Value Signals</a:t>
            </a:r>
          </a:p>
        </p:txBody>
      </p:sp>
      <p:pic>
        <p:nvPicPr>
          <p:cNvPr id="6" name="Content Placeholder 5">
            <a:extLst>
              <a:ext uri="{FF2B5EF4-FFF2-40B4-BE49-F238E27FC236}">
                <a16:creationId xmlns:a16="http://schemas.microsoft.com/office/drawing/2014/main" id="{FE69166B-7373-5B29-F8B6-C94CF535A881}"/>
              </a:ext>
            </a:extLst>
          </p:cNvPr>
          <p:cNvPicPr>
            <a:picLocks noGrp="1" noChangeAspect="1"/>
          </p:cNvPicPr>
          <p:nvPr>
            <p:ph idx="1"/>
          </p:nvPr>
        </p:nvPicPr>
        <p:blipFill>
          <a:blip r:embed="rId2"/>
          <a:stretch>
            <a:fillRect/>
          </a:stretch>
        </p:blipFill>
        <p:spPr>
          <a:xfrm>
            <a:off x="4502428" y="1622563"/>
            <a:ext cx="7225748" cy="3612874"/>
          </a:xfrm>
          <a:prstGeom prst="rect">
            <a:avLst/>
          </a:prstGeom>
        </p:spPr>
      </p:pic>
    </p:spTree>
    <p:extLst>
      <p:ext uri="{BB962C8B-B14F-4D97-AF65-F5344CB8AC3E}">
        <p14:creationId xmlns:p14="http://schemas.microsoft.com/office/powerpoint/2010/main" val="1746138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kern="1200">
                <a:solidFill>
                  <a:srgbClr val="FFFFFF"/>
                </a:solidFill>
                <a:latin typeface="+mj-lt"/>
                <a:ea typeface="+mj-ea"/>
                <a:cs typeface="+mj-cs"/>
              </a:rPr>
              <a:t>Reading &amp; Outputting </a:t>
            </a:r>
            <a:br>
              <a:rPr lang="en-US" sz="3600" b="1" kern="1200">
                <a:solidFill>
                  <a:srgbClr val="FFFFFF"/>
                </a:solidFill>
                <a:latin typeface="+mj-lt"/>
                <a:ea typeface="+mj-ea"/>
                <a:cs typeface="+mj-cs"/>
              </a:rPr>
            </a:br>
            <a:r>
              <a:rPr lang="en-US" sz="3600" b="1" kern="1200">
                <a:solidFill>
                  <a:srgbClr val="FFFFFF"/>
                </a:solidFill>
                <a:latin typeface="+mj-lt"/>
                <a:ea typeface="+mj-ea"/>
                <a:cs typeface="+mj-cs"/>
              </a:rPr>
              <a:t>a Signals Value</a:t>
            </a:r>
          </a:p>
        </p:txBody>
      </p:sp>
      <p:pic>
        <p:nvPicPr>
          <p:cNvPr id="7" name="Content Placeholder 6">
            <a:extLst>
              <a:ext uri="{FF2B5EF4-FFF2-40B4-BE49-F238E27FC236}">
                <a16:creationId xmlns:a16="http://schemas.microsoft.com/office/drawing/2014/main" id="{D09858AD-6E3E-27BB-E845-E90DB963CCB9}"/>
              </a:ext>
            </a:extLst>
          </p:cNvPr>
          <p:cNvPicPr>
            <a:picLocks noGrp="1" noChangeAspect="1"/>
          </p:cNvPicPr>
          <p:nvPr>
            <p:ph idx="1"/>
          </p:nvPr>
        </p:nvPicPr>
        <p:blipFill>
          <a:blip r:embed="rId2"/>
          <a:stretch>
            <a:fillRect/>
          </a:stretch>
        </p:blipFill>
        <p:spPr>
          <a:xfrm>
            <a:off x="4777316" y="1613998"/>
            <a:ext cx="6780700" cy="3627675"/>
          </a:xfrm>
          <a:prstGeom prst="rect">
            <a:avLst/>
          </a:prstGeom>
        </p:spPr>
      </p:pic>
    </p:spTree>
    <p:extLst>
      <p:ext uri="{BB962C8B-B14F-4D97-AF65-F5344CB8AC3E}">
        <p14:creationId xmlns:p14="http://schemas.microsoft.com/office/powerpoint/2010/main" val="5263764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829</TotalTime>
  <Words>886</Words>
  <Application>Microsoft Office PowerPoint</Application>
  <PresentationFormat>Widescreen</PresentationFormat>
  <Paragraphs>105</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-apple-system</vt:lpstr>
      <vt:lpstr>Arial</vt:lpstr>
      <vt:lpstr>Calibri</vt:lpstr>
      <vt:lpstr>Calibri Light</vt:lpstr>
      <vt:lpstr>Consolas</vt:lpstr>
      <vt:lpstr>Roboto Mono</vt:lpstr>
      <vt:lpstr>sfmono-regular</vt:lpstr>
      <vt:lpstr>Udemy Sans</vt:lpstr>
      <vt:lpstr>Office Theme</vt:lpstr>
      <vt:lpstr>Feature highlights in Angular v16 </vt:lpstr>
      <vt:lpstr>Topic</vt:lpstr>
      <vt:lpstr>Angular Signals (Developer Preview)</vt:lpstr>
      <vt:lpstr>Getting started with Signals</vt:lpstr>
      <vt:lpstr>Signals: What &amp;Why</vt:lpstr>
      <vt:lpstr>Signals vs “Classic Change Detection”</vt:lpstr>
      <vt:lpstr>Create &amp; Use Signals</vt:lpstr>
      <vt:lpstr>Update Value Signals</vt:lpstr>
      <vt:lpstr>Reading &amp; Outputting  a Signals Value</vt:lpstr>
      <vt:lpstr>Computed &amp; Effects</vt:lpstr>
      <vt:lpstr>Signals: What's To Come?</vt:lpstr>
      <vt:lpstr>Standalone Component</vt:lpstr>
      <vt:lpstr>Pros and Cons of Standalone Components</vt:lpstr>
      <vt:lpstr>Pros and Cons of Standalone Components</vt:lpstr>
      <vt:lpstr>esbuilt</vt:lpstr>
      <vt:lpstr>Require @Inputs</vt:lpstr>
      <vt:lpstr>What is hydration</vt:lpstr>
      <vt:lpstr>Why is hydration important?</vt:lpstr>
      <vt:lpstr>How do you enable hydration in Angular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 highlights in Angular v16</dc:title>
  <dc:creator>Windows User</dc:creator>
  <cp:lastModifiedBy>Vutha Phai (ផៃ វុត្ថា)</cp:lastModifiedBy>
  <cp:revision>83</cp:revision>
  <dcterms:created xsi:type="dcterms:W3CDTF">2024-01-06T08:03:05Z</dcterms:created>
  <dcterms:modified xsi:type="dcterms:W3CDTF">2024-02-03T17:19:27Z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a27cab5-59e6-424d-abbb-227cd06504a3_Enabled">
    <vt:lpwstr>true</vt:lpwstr>
  </property>
  <property fmtid="{D5CDD505-2E9C-101B-9397-08002B2CF9AE}" pid="3" name="MSIP_Label_5a27cab5-59e6-424d-abbb-227cd06504a3_SetDate">
    <vt:lpwstr>2024-01-25T11:35:39Z</vt:lpwstr>
  </property>
  <property fmtid="{D5CDD505-2E9C-101B-9397-08002B2CF9AE}" pid="4" name="MSIP_Label_5a27cab5-59e6-424d-abbb-227cd06504a3_Method">
    <vt:lpwstr>Privileged</vt:lpwstr>
  </property>
  <property fmtid="{D5CDD505-2E9C-101B-9397-08002B2CF9AE}" pid="5" name="MSIP_Label_5a27cab5-59e6-424d-abbb-227cd06504a3_Name">
    <vt:lpwstr>INTERNAL v2</vt:lpwstr>
  </property>
  <property fmtid="{D5CDD505-2E9C-101B-9397-08002B2CF9AE}" pid="6" name="MSIP_Label_5a27cab5-59e6-424d-abbb-227cd06504a3_SiteId">
    <vt:lpwstr>5d3e2773-e07f-4432-a630-1a0f68a28a05</vt:lpwstr>
  </property>
  <property fmtid="{D5CDD505-2E9C-101B-9397-08002B2CF9AE}" pid="7" name="MSIP_Label_5a27cab5-59e6-424d-abbb-227cd06504a3_ActionId">
    <vt:lpwstr>bc8756de-3ae9-446b-aa36-9fb577916b40</vt:lpwstr>
  </property>
  <property fmtid="{D5CDD505-2E9C-101B-9397-08002B2CF9AE}" pid="8" name="MSIP_Label_5a27cab5-59e6-424d-abbb-227cd06504a3_ContentBits">
    <vt:lpwstr>2</vt:lpwstr>
  </property>
  <property fmtid="{D5CDD505-2E9C-101B-9397-08002B2CF9AE}" pid="9" name="ClassificationContentMarkingFooterLocations">
    <vt:lpwstr>Office Theme:8</vt:lpwstr>
  </property>
  <property fmtid="{D5CDD505-2E9C-101B-9397-08002B2CF9AE}" pid="10" name="ClassificationContentMarkingFooterText">
    <vt:lpwstr>INTERNAL</vt:lpwstr>
  </property>
</Properties>
</file>