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6" r:id="rId18"/>
    <p:sldId id="274" r:id="rId19"/>
    <p:sldId id="277" r:id="rId20"/>
    <p:sldId id="278" r:id="rId21"/>
    <p:sldId id="27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19299-4464-4B5C-8468-1EFED837A076}" type="datetimeFigureOut">
              <a:rPr lang="en-US" smtClean="0"/>
              <a:t>30-Aug-18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DD659-6ABF-493A-A997-EE09918537D6}" type="slidenum">
              <a:rPr lang="en-US" smtClean="0"/>
              <a:t>‹#›</a:t>
            </a:fld>
            <a:endParaRPr lang="en-US"/>
          </a:p>
        </p:txBody>
      </p:sp>
    </p:spTree>
    <p:extLst>
      <p:ext uri="{BB962C8B-B14F-4D97-AF65-F5344CB8AC3E}">
        <p14:creationId xmlns:p14="http://schemas.microsoft.com/office/powerpoint/2010/main" val="308395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AF9056-6D68-4479-9EB3-8A241B2FF2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9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FEE1F1-E385-4721-9E91-C87C02B0EBE7}" type="datetimeFigureOut">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2110729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921409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10897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953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22859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FEE1F1-E385-4721-9E91-C87C02B0EBE7}" type="datetimeFigureOut">
              <a:rPr lang="en-US" smtClean="0"/>
              <a:t>30-Aug-18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385911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BFEE1F1-E385-4721-9E91-C87C02B0EBE7}" type="datetimeFigureOut">
              <a:rPr lang="en-US" smtClean="0"/>
              <a:t>30-Aug-18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369900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EE1F1-E385-4721-9E91-C87C02B0EBE7}" type="datetimeFigureOut">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809435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EE1F1-E385-4721-9E91-C87C02B0EBE7}" type="datetimeFigureOut">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63027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FEE1F1-E385-4721-9E91-C87C02B0EBE7}" type="datetimeFigureOut">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26264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EE1F1-E385-4721-9E91-C87C02B0EBE7}" type="datetimeFigureOut">
              <a:rPr lang="en-US" smtClean="0"/>
              <a:t>30-Aug-18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37152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232584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FEE1F1-E385-4721-9E91-C87C02B0EBE7}" type="datetimeFigureOut">
              <a:rPr lang="en-US" smtClean="0"/>
              <a:t>30-Aug-18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165184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FEE1F1-E385-4721-9E91-C87C02B0EBE7}" type="datetimeFigureOut">
              <a:rPr lang="en-US" smtClean="0"/>
              <a:t>30-Aug-18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161833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BFEE1F1-E385-4721-9E91-C87C02B0EBE7}" type="datetimeFigureOut">
              <a:rPr lang="en-US" smtClean="0"/>
              <a:t>30-Aug-18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34461362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9899324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EE1F1-E385-4721-9E91-C87C02B0EBE7}" type="datetimeFigureOut">
              <a:rPr lang="en-US" smtClean="0"/>
              <a:t>30-Aug-18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A44EF-E809-4466-A3BA-E7030520FD99}" type="slidenum">
              <a:rPr lang="en-US" smtClean="0"/>
              <a:t>‹#›</a:t>
            </a:fld>
            <a:endParaRPr lang="en-US"/>
          </a:p>
        </p:txBody>
      </p:sp>
    </p:spTree>
    <p:extLst>
      <p:ext uri="{BB962C8B-B14F-4D97-AF65-F5344CB8AC3E}">
        <p14:creationId xmlns:p14="http://schemas.microsoft.com/office/powerpoint/2010/main" val="367391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BFEE1F1-E385-4721-9E91-C87C02B0EBE7}" type="datetimeFigureOut">
              <a:rPr lang="en-US" smtClean="0"/>
              <a:t>30-Aug-18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7A44EF-E809-4466-A3BA-E7030520FD99}" type="slidenum">
              <a:rPr lang="en-US" smtClean="0"/>
              <a:t>‹#›</a:t>
            </a:fld>
            <a:endParaRPr lang="en-US"/>
          </a:p>
        </p:txBody>
      </p:sp>
    </p:spTree>
    <p:extLst>
      <p:ext uri="{BB962C8B-B14F-4D97-AF65-F5344CB8AC3E}">
        <p14:creationId xmlns:p14="http://schemas.microsoft.com/office/powerpoint/2010/main" val="711116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69" y="300038"/>
            <a:ext cx="8196261" cy="2542831"/>
          </a:xfrm>
        </p:spPr>
        <p:txBody>
          <a:bodyPr>
            <a:normAutofit fontScale="90000"/>
          </a:bodyPr>
          <a:lstStyle/>
          <a:p>
            <a:pPr algn="ct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Báo</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cáo</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thực</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tập</a:t>
            </a:r>
            <a:r>
              <a:rPr lang="en-US" sz="66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r>
            <a:br>
              <a:rPr lang="en-US" sz="66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Môn</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Đồ</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r>
              <a:rPr lang="en-US" sz="6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000" dirty="0" err="1"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mềm</a:t>
            </a:r>
            <a:endParaRPr lang="en-US" sz="6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828801" y="2909429"/>
            <a:ext cx="897255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Đề </a:t>
            </a:r>
            <a:r>
              <a:rPr kumimoji="0" lang="en-US" sz="32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tài</a:t>
            </a:r>
            <a:r>
              <a:rPr kumimoji="0" lang="en-US" sz="32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LẬP TRÌNH MẠNG</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2115937" y="4780107"/>
            <a:ext cx="419913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Thực</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hiện: Vũ Thế Huy</a:t>
            </a:r>
          </a:p>
        </p:txBody>
      </p:sp>
      <p:sp>
        <p:nvSpPr>
          <p:cNvPr id="8" name="TextBox 7"/>
          <p:cNvSpPr txBox="1"/>
          <p:nvPr/>
        </p:nvSpPr>
        <p:spPr>
          <a:xfrm flipH="1">
            <a:off x="2129000" y="4076726"/>
            <a:ext cx="833394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Người</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hướng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dẫn</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Anh</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Nguyễn</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Phú</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Tuấn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889364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64373"/>
          </a:xfrm>
        </p:spPr>
        <p:txBody>
          <a:bodyPr/>
          <a:lstStyle/>
          <a:p>
            <a:pPr algn="l"/>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tích &amp; Thiết Kế bài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a:t>
            </a:r>
            <a:endParaRPr lang="en-US" dirty="0"/>
          </a:p>
        </p:txBody>
      </p:sp>
      <p:sp>
        <p:nvSpPr>
          <p:cNvPr id="4" name="TextBox 3"/>
          <p:cNvSpPr txBox="1"/>
          <p:nvPr/>
        </p:nvSpPr>
        <p:spPr>
          <a:xfrm>
            <a:off x="858559" y="1760561"/>
            <a:ext cx="8490157" cy="2677656"/>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Chia nhỏ server để </a:t>
            </a:r>
            <a:r>
              <a:rPr lang="en-US" sz="2800" dirty="0" err="1" smtClean="0">
                <a:latin typeface="Times New Roman" panose="02020603050405020304" pitchFamily="18" charset="0"/>
                <a:cs typeface="Times New Roman" panose="02020603050405020304" pitchFamily="18" charset="0"/>
              </a:rPr>
              <a:t>dễ</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nâng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cấp,bảo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a:t>
            </a:r>
            <a:r>
              <a:rPr lang="en-US" sz="2800" dirty="0" smtClean="0">
                <a:latin typeface="Times New Roman" panose="02020603050405020304" pitchFamily="18" charset="0"/>
                <a:cs typeface="Times New Roman" panose="02020603050405020304" pitchFamily="18" charset="0"/>
              </a:rPr>
              <a:t> và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lí.</a:t>
            </a:r>
          </a:p>
          <a:p>
            <a:pPr marL="342900" indent="-342900">
              <a:lnSpc>
                <a:spcPct val="2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Mỗi socket được </a:t>
            </a:r>
            <a:r>
              <a:rPr lang="en-US" sz="2800" dirty="0" err="1" smtClean="0">
                <a:latin typeface="Times New Roman" panose="02020603050405020304" pitchFamily="18" charset="0"/>
                <a:cs typeface="Times New Roman" panose="02020603050405020304" pitchFamily="18" charset="0"/>
              </a:rPr>
              <a:t>sinh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đều cần có một session để </a:t>
            </a:r>
            <a:r>
              <a:rPr lang="en-US" sz="2800" dirty="0" err="1" smtClean="0">
                <a:latin typeface="Times New Roman" panose="02020603050405020304" pitchFamily="18" charset="0"/>
                <a:cs typeface="Times New Roman" panose="02020603050405020304" pitchFamily="18" charset="0"/>
              </a:rPr>
              <a:t>quản</a:t>
            </a:r>
            <a:r>
              <a:rPr lang="en-US" sz="2800" dirty="0" smtClean="0">
                <a:latin typeface="Times New Roman" panose="02020603050405020304" pitchFamily="18" charset="0"/>
                <a:cs typeface="Times New Roman" panose="02020603050405020304" pitchFamily="18" charset="0"/>
              </a:rPr>
              <a:t> lí việc nhận gửi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9874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9782"/>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Kết </a:t>
            </a:r>
            <a:r>
              <a:rPr lang="en-US" sz="3000" dirty="0" err="1" smtClean="0">
                <a:latin typeface="Times New Roman" panose="02020603050405020304" pitchFamily="18" charset="0"/>
                <a:cs typeface="Times New Roman" panose="02020603050405020304" pitchFamily="18" charset="0"/>
              </a:rPr>
              <a:t>quả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thu</a:t>
            </a:r>
            <a:r>
              <a:rPr lang="en-US" sz="3000" dirty="0" smtClean="0">
                <a:latin typeface="Times New Roman" panose="02020603050405020304" pitchFamily="18" charset="0"/>
                <a:cs typeface="Times New Roman" panose="02020603050405020304" pitchFamily="18" charset="0"/>
              </a:rPr>
              <a:t> được</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3775" y="1815152"/>
            <a:ext cx="4818285" cy="4529302"/>
          </a:xfrm>
        </p:spPr>
      </p:pic>
      <p:sp>
        <p:nvSpPr>
          <p:cNvPr id="5" name="TextBox 4"/>
          <p:cNvSpPr txBox="1"/>
          <p:nvPr/>
        </p:nvSpPr>
        <p:spPr>
          <a:xfrm>
            <a:off x="6264321" y="3695082"/>
            <a:ext cx="4440698" cy="769441"/>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Sơ </a:t>
            </a:r>
            <a:r>
              <a:rPr lang="en-US" sz="2200" dirty="0" err="1" smtClean="0">
                <a:latin typeface="Times New Roman" panose="02020603050405020304" pitchFamily="18" charset="0"/>
                <a:cs typeface="Times New Roman" panose="02020603050405020304" pitchFamily="18" charset="0"/>
              </a:rPr>
              <a:t>đồ</a:t>
            </a:r>
            <a:r>
              <a:rPr lang="en-US" sz="2200" dirty="0" smtClean="0">
                <a:latin typeface="Times New Roman" panose="02020603050405020304" pitchFamily="18" charset="0"/>
                <a:cs typeface="Times New Roman" panose="02020603050405020304" pitchFamily="18" charset="0"/>
              </a:rPr>
              <a:t> chi </a:t>
            </a:r>
            <a:r>
              <a:rPr lang="en-US" sz="2200" dirty="0" err="1" smtClean="0">
                <a:latin typeface="Times New Roman" panose="02020603050405020304" pitchFamily="18" charset="0"/>
                <a:cs typeface="Times New Roman" panose="02020603050405020304" pitchFamily="18" charset="0"/>
              </a:rPr>
              <a:t>tiết</a:t>
            </a:r>
            <a:r>
              <a:rPr lang="en-US" sz="2200" dirty="0" smtClean="0">
                <a:latin typeface="Times New Roman" panose="02020603050405020304" pitchFamily="18" charset="0"/>
                <a:cs typeface="Times New Roman" panose="02020603050405020304" pitchFamily="18" charset="0"/>
              </a:rPr>
              <a:t> viết toàn bộ chương trình chat room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375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14247"/>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33767" y="2197290"/>
            <a:ext cx="6785296" cy="3798626"/>
          </a:xfrm>
        </p:spPr>
      </p:pic>
      <p:sp>
        <p:nvSpPr>
          <p:cNvPr id="5" name="TextBox 4"/>
          <p:cNvSpPr txBox="1"/>
          <p:nvPr/>
        </p:nvSpPr>
        <p:spPr>
          <a:xfrm>
            <a:off x="913775" y="1360393"/>
            <a:ext cx="3656975" cy="461665"/>
          </a:xfrm>
          <a:prstGeom prst="rect">
            <a:avLst/>
          </a:prstGeom>
          <a:noFill/>
        </p:spPr>
        <p:txBody>
          <a:bodyPr wrap="square" rtlCol="0">
            <a:spAutoFit/>
          </a:bodyPr>
          <a:lstStyle/>
          <a:p>
            <a:pPr algn="ctr"/>
            <a:r>
              <a:rPr lang="en-US" sz="2400" dirty="0" err="1" smtClean="0">
                <a:latin typeface="Times New Roman" panose="02020603050405020304" pitchFamily="18" charset="0"/>
                <a:cs typeface="Times New Roman" panose="02020603050405020304" pitchFamily="18" charset="0"/>
              </a:rPr>
              <a:t>Màn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đăng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4365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27895"/>
          </a:xfrm>
        </p:spPr>
        <p:txBody>
          <a:bodyPr>
            <a:normAutofit/>
          </a:bodyPr>
          <a:lstStyle/>
          <a:p>
            <a:pPr algn="l"/>
            <a:r>
              <a:rPr lang="en-US" sz="3000" dirty="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(1)</a:t>
            </a:r>
            <a:endParaRPr lang="en-US" sz="3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29050" y="2053065"/>
            <a:ext cx="7118290" cy="4024207"/>
          </a:xfrm>
        </p:spPr>
      </p:pic>
      <p:sp>
        <p:nvSpPr>
          <p:cNvPr id="5" name="TextBox 4"/>
          <p:cNvSpPr txBox="1"/>
          <p:nvPr/>
        </p:nvSpPr>
        <p:spPr>
          <a:xfrm>
            <a:off x="1473957" y="1269242"/>
            <a:ext cx="5240741"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Thông báo khi đăng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sai</a:t>
            </a:r>
            <a:r>
              <a:rPr lang="en-US" sz="2400" dirty="0" smtClean="0">
                <a:latin typeface="Times New Roman" panose="02020603050405020304" pitchFamily="18" charset="0"/>
                <a:cs typeface="Times New Roman" panose="02020603050405020304" pitchFamily="18" charset="0"/>
              </a:rPr>
              <a:t> username: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955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(2)</a:t>
            </a:r>
            <a:endParaRPr lang="en-US" sz="30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65779" y="2222227"/>
            <a:ext cx="6182436" cy="3673606"/>
          </a:xfrm>
        </p:spPr>
      </p:pic>
      <p:sp>
        <p:nvSpPr>
          <p:cNvPr id="6" name="TextBox 5"/>
          <p:cNvSpPr txBox="1"/>
          <p:nvPr/>
        </p:nvSpPr>
        <p:spPr>
          <a:xfrm>
            <a:off x="913775" y="1624084"/>
            <a:ext cx="3453509"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Ban username</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377820" y="6168788"/>
            <a:ext cx="455835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User bị ban không nhận được tin </a:t>
            </a:r>
            <a:r>
              <a:rPr lang="en-US" dirty="0" err="1" smtClean="0">
                <a:latin typeface="Times New Roman" panose="02020603050405020304" pitchFamily="18" charset="0"/>
                <a:cs typeface="Times New Roman" panose="02020603050405020304" pitchFamily="18" charset="0"/>
              </a:rPr>
              <a:t>nhắn</a:t>
            </a:r>
            <a:r>
              <a:rPr lang="en-US" dirty="0" smtClean="0">
                <a:latin typeface="Times New Roman" panose="02020603050405020304" pitchFamily="18" charset="0"/>
                <a:cs typeface="Times New Roman" panose="02020603050405020304" pitchFamily="18" charset="0"/>
              </a:rPr>
              <a:t> gửi đến.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55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(3)</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r>
              <a:rPr lang="en-US" sz="2400" dirty="0" err="1" smtClean="0">
                <a:solidFill>
                  <a:prstClr val="black"/>
                </a:solidFill>
                <a:latin typeface="Times New Roman" panose="02020603050405020304" pitchFamily="18" charset="0"/>
                <a:cs typeface="Times New Roman" panose="02020603050405020304" pitchFamily="18" charset="0"/>
              </a:rPr>
              <a:t>Unb</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an </a:t>
            </a:r>
            <a:r>
              <a:rPr lang="en-US" sz="2400" dirty="0" smtClean="0">
                <a:latin typeface="Times New Roman" panose="02020603050405020304" pitchFamily="18" charset="0"/>
                <a:cs typeface="Times New Roman" panose="02020603050405020304" pitchFamily="18" charset="0"/>
              </a:rPr>
              <a:t>username</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54158" y="5826757"/>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User nhận được tin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nhắn</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gửi đến.</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84484" y="2257781"/>
            <a:ext cx="5297702" cy="342423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151" y="2257781"/>
            <a:ext cx="5540991" cy="3424237"/>
          </a:xfrm>
          <a:prstGeom prst="rect">
            <a:avLst/>
          </a:prstGeom>
        </p:spPr>
      </p:pic>
      <p:sp>
        <p:nvSpPr>
          <p:cNvPr id="9" name="TextBox 8"/>
          <p:cNvSpPr txBox="1"/>
          <p:nvPr/>
        </p:nvSpPr>
        <p:spPr>
          <a:xfrm>
            <a:off x="7308374" y="5854058"/>
            <a:ext cx="3698544"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User gửi được tin </a:t>
            </a:r>
            <a:r>
              <a:rPr lang="en-US" dirty="0" err="1" smtClean="0">
                <a:latin typeface="Times New Roman" panose="02020603050405020304" pitchFamily="18" charset="0"/>
                <a:cs typeface="Times New Roman" panose="02020603050405020304" pitchFamily="18" charset="0"/>
              </a:rPr>
              <a:t>nhắn</a:t>
            </a:r>
            <a:r>
              <a:rPr lang="en-US" dirty="0" smtClean="0">
                <a:latin typeface="Times New Roman" panose="02020603050405020304" pitchFamily="18" charset="0"/>
                <a:cs typeface="Times New Roman" panose="02020603050405020304" pitchFamily="18" charset="0"/>
              </a:rPr>
              <a:t> đi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094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(4)</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noProof="0" dirty="0" smtClean="0">
                <a:solidFill>
                  <a:prstClr val="black"/>
                </a:solidFill>
                <a:latin typeface="Times New Roman" panose="02020603050405020304" pitchFamily="18" charset="0"/>
                <a:cs typeface="Times New Roman" panose="02020603050405020304" pitchFamily="18" charset="0"/>
              </a:rPr>
              <a:t>Filter word</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3377820" y="6168788"/>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Times New Roman" panose="02020603050405020304" pitchFamily="18" charset="0"/>
                <a:cs typeface="Times New Roman" panose="02020603050405020304" pitchFamily="18" charset="0"/>
              </a:rPr>
              <a:t>Word được thêm vào </a:t>
            </a:r>
            <a:r>
              <a:rPr lang="en-US" dirty="0" err="1" smtClean="0">
                <a:solidFill>
                  <a:prstClr val="black"/>
                </a:solidFill>
                <a:latin typeface="Times New Roman" panose="02020603050405020304" pitchFamily="18" charset="0"/>
                <a:cs typeface="Times New Roman" panose="02020603050405020304" pitchFamily="18" charset="0"/>
              </a:rPr>
              <a:t>badword</a:t>
            </a:r>
            <a:r>
              <a:rPr lang="en-US" dirty="0" smtClean="0">
                <a:solidFill>
                  <a:prstClr val="black"/>
                </a:solidFill>
                <a:latin typeface="Times New Roman" panose="02020603050405020304" pitchFamily="18" charset="0"/>
                <a:cs typeface="Times New Roman" panose="02020603050405020304" pitchFamily="18" charset="0"/>
              </a:rPr>
              <a:t> list</a:t>
            </a:r>
            <a:endPar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0" y="2388394"/>
            <a:ext cx="7620000" cy="3381375"/>
          </a:xfrm>
        </p:spPr>
      </p:pic>
    </p:spTree>
    <p:extLst>
      <p:ext uri="{BB962C8B-B14F-4D97-AF65-F5344CB8AC3E}">
        <p14:creationId xmlns:p14="http://schemas.microsoft.com/office/powerpoint/2010/main" val="28035112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(5)</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prstClr val="black"/>
                </a:solidFill>
                <a:latin typeface="Times New Roman" panose="02020603050405020304" pitchFamily="18" charset="0"/>
                <a:cs typeface="Times New Roman" panose="02020603050405020304" pitchFamily="18" charset="0"/>
              </a:rPr>
              <a:t>Unf</a:t>
            </a:r>
            <a:r>
              <a:rPr kumimoji="0" lang="en-US"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ilter</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word</a:t>
            </a:r>
          </a:p>
        </p:txBody>
      </p:sp>
      <p:sp>
        <p:nvSpPr>
          <p:cNvPr id="8" name="TextBox 7"/>
          <p:cNvSpPr txBox="1"/>
          <p:nvPr/>
        </p:nvSpPr>
        <p:spPr>
          <a:xfrm>
            <a:off x="3377820" y="6168788"/>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Word được xóa vào </a:t>
            </a:r>
            <a:r>
              <a:rPr kumimoji="0" lang="en-US" sz="18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badword</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list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50748" y="2366963"/>
            <a:ext cx="6090504" cy="3424237"/>
          </a:xfrm>
        </p:spPr>
      </p:pic>
    </p:spTree>
    <p:extLst>
      <p:ext uri="{BB962C8B-B14F-4D97-AF65-F5344CB8AC3E}">
        <p14:creationId xmlns:p14="http://schemas.microsoft.com/office/powerpoint/2010/main" val="3082491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(6)</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Times New Roman" panose="02020603050405020304" pitchFamily="18" charset="0"/>
                <a:cs typeface="Times New Roman" panose="02020603050405020304" pitchFamily="18" charset="0"/>
              </a:rPr>
              <a:t>Info username</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3816823" y="6072414"/>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Thông</a:t>
            </a:r>
            <a:r>
              <a:rPr kumimoji="0" lang="en-US" sz="18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tin được gửi đến admin</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50116" y="2366963"/>
            <a:ext cx="5111747" cy="3424237"/>
          </a:xfrm>
        </p:spPr>
      </p:pic>
    </p:spTree>
    <p:extLst>
      <p:ext uri="{BB962C8B-B14F-4D97-AF65-F5344CB8AC3E}">
        <p14:creationId xmlns:p14="http://schemas.microsoft.com/office/powerpoint/2010/main" val="11906644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(7)</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Times New Roman" panose="02020603050405020304" pitchFamily="18" charset="0"/>
                <a:cs typeface="Times New Roman" panose="02020603050405020304" pitchFamily="18" charset="0"/>
              </a:rPr>
              <a:t>Bộ </a:t>
            </a:r>
            <a:r>
              <a:rPr lang="en-US" sz="2400" dirty="0" err="1" smtClean="0">
                <a:solidFill>
                  <a:prstClr val="black"/>
                </a:solidFill>
                <a:latin typeface="Times New Roman" panose="02020603050405020304" pitchFamily="18" charset="0"/>
                <a:cs typeface="Times New Roman" panose="02020603050405020304" pitchFamily="18" charset="0"/>
              </a:rPr>
              <a:t>lọc</a:t>
            </a:r>
            <a:r>
              <a:rPr lang="en-US" sz="2400" dirty="0" smtClean="0">
                <a:solidFill>
                  <a:prstClr val="black"/>
                </a:solidFill>
                <a:latin typeface="Times New Roman" panose="02020603050405020304" pitchFamily="18" charset="0"/>
                <a:cs typeface="Times New Roman" panose="02020603050405020304" pitchFamily="18" charset="0"/>
              </a:rPr>
              <a:t> chat</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3816823" y="6072414"/>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prstClr val="black"/>
                </a:solidFill>
                <a:latin typeface="Times New Roman" panose="02020603050405020304" pitchFamily="18" charset="0"/>
                <a:cs typeface="Times New Roman" panose="02020603050405020304" pitchFamily="18" charset="0"/>
              </a:rPr>
              <a:t>Badword</a:t>
            </a:r>
            <a:r>
              <a:rPr lang="en-US" dirty="0" smtClean="0">
                <a:solidFill>
                  <a:prstClr val="black"/>
                </a:solidFill>
                <a:latin typeface="Times New Roman" panose="02020603050405020304" pitchFamily="18" charset="0"/>
                <a:cs typeface="Times New Roman" panose="02020603050405020304" pitchFamily="18" charset="0"/>
              </a:rPr>
              <a:t> đều được thay </a:t>
            </a:r>
            <a:r>
              <a:rPr lang="en-US" dirty="0" err="1" smtClean="0">
                <a:solidFill>
                  <a:prstClr val="black"/>
                </a:solidFill>
                <a:latin typeface="Times New Roman" panose="02020603050405020304" pitchFamily="18" charset="0"/>
                <a:cs typeface="Times New Roman" panose="02020603050405020304" pitchFamily="18" charset="0"/>
              </a:rPr>
              <a:t>bằng</a:t>
            </a:r>
            <a:r>
              <a:rPr lang="en-US" dirty="0" smtClean="0">
                <a:solidFill>
                  <a:prstClr val="black"/>
                </a:solidFill>
                <a:latin typeface="Times New Roman" panose="02020603050405020304" pitchFamily="18" charset="0"/>
                <a:cs typeface="Times New Roman" panose="02020603050405020304" pitchFamily="18" charset="0"/>
              </a:rPr>
              <a:t> </a:t>
            </a:r>
            <a:r>
              <a:rPr lang="en-US" dirty="0" err="1" smtClean="0">
                <a:solidFill>
                  <a:prstClr val="black"/>
                </a:solidFill>
                <a:latin typeface="Times New Roman" panose="02020603050405020304" pitchFamily="18" charset="0"/>
                <a:cs typeface="Times New Roman" panose="02020603050405020304" pitchFamily="18" charset="0"/>
              </a:rPr>
              <a:t>chuỗi</a:t>
            </a:r>
            <a:r>
              <a:rPr lang="en-US" dirty="0" smtClean="0">
                <a:solidFill>
                  <a:prstClr val="black"/>
                </a:solidFill>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26341" y="2366963"/>
            <a:ext cx="5739318" cy="3424237"/>
          </a:xfrm>
        </p:spPr>
      </p:pic>
    </p:spTree>
    <p:extLst>
      <p:ext uri="{BB962C8B-B14F-4D97-AF65-F5344CB8AC3E}">
        <p14:creationId xmlns:p14="http://schemas.microsoft.com/office/powerpoint/2010/main" val="3074398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22454"/>
          </a:xfrm>
        </p:spPr>
        <p:txBody>
          <a:bodyPr>
            <a:normAutofit/>
          </a:bodyPr>
          <a:lstStyle/>
          <a:p>
            <a:pPr algn="l"/>
            <a:r>
              <a:rPr lang="en-US" sz="3000" dirty="0" err="1" smtClean="0">
                <a:latin typeface="Times New Roman" panose="02020603050405020304" pitchFamily="18" charset="0"/>
                <a:cs typeface="Times New Roman" panose="02020603050405020304" pitchFamily="18" charset="0"/>
              </a:rPr>
              <a:t>Nơi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tập</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5" y="2092053"/>
            <a:ext cx="6567560" cy="3655604"/>
          </a:xfrm>
        </p:spPr>
      </p:pic>
      <p:sp>
        <p:nvSpPr>
          <p:cNvPr id="5" name="TextBox 4"/>
          <p:cNvSpPr txBox="1"/>
          <p:nvPr/>
        </p:nvSpPr>
        <p:spPr>
          <a:xfrm>
            <a:off x="8307977" y="2050869"/>
            <a:ext cx="3448594" cy="1569660"/>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Công ty Trung </a:t>
            </a:r>
            <a:r>
              <a:rPr lang="en-US" sz="3200" dirty="0" err="1" smtClean="0">
                <a:latin typeface="Times New Roman" panose="02020603050405020304" pitchFamily="18" charset="0"/>
                <a:cs typeface="Times New Roman" panose="02020603050405020304" pitchFamily="18" charset="0"/>
              </a:rPr>
              <a:t>tâm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cứu</a:t>
            </a:r>
            <a:r>
              <a:rPr lang="en-US" sz="3200" dirty="0" smtClean="0">
                <a:latin typeface="Times New Roman" panose="02020603050405020304" pitchFamily="18" charset="0"/>
                <a:cs typeface="Times New Roman" panose="02020603050405020304" pitchFamily="18" charset="0"/>
              </a:rPr>
              <a:t> ANLAB</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806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(8)</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prstClr val="black"/>
                </a:solidFill>
                <a:latin typeface="Times New Roman" panose="02020603050405020304" pitchFamily="18" charset="0"/>
                <a:cs typeface="Times New Roman" panose="02020603050405020304" pitchFamily="18" charset="0"/>
              </a:rPr>
              <a:t>Gửi tin </a:t>
            </a:r>
            <a:r>
              <a:rPr lang="en-US" sz="2400" dirty="0" err="1" smtClean="0">
                <a:solidFill>
                  <a:prstClr val="black"/>
                </a:solidFill>
                <a:latin typeface="Times New Roman" panose="02020603050405020304" pitchFamily="18" charset="0"/>
                <a:cs typeface="Times New Roman" panose="02020603050405020304" pitchFamily="18" charset="0"/>
              </a:rPr>
              <a:t>nhắn</a:t>
            </a:r>
            <a:r>
              <a:rPr lang="en-US" sz="2400" dirty="0" smtClean="0">
                <a:solidFill>
                  <a:prstClr val="black"/>
                </a:solidFill>
                <a:latin typeface="Times New Roman" panose="02020603050405020304" pitchFamily="18" charset="0"/>
                <a:cs typeface="Times New Roman" panose="02020603050405020304" pitchFamily="18" charset="0"/>
              </a:rPr>
              <a:t> all</a:t>
            </a:r>
            <a:endPar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123903" y="5987658"/>
            <a:ext cx="45583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Times New Roman" panose="02020603050405020304" pitchFamily="18" charset="0"/>
                <a:cs typeface="Times New Roman" panose="02020603050405020304" pitchFamily="18" charset="0"/>
              </a:rPr>
              <a:t>Các user trong phòng nhận được tin </a:t>
            </a:r>
            <a:r>
              <a:rPr lang="en-US" dirty="0" err="1" smtClean="0">
                <a:solidFill>
                  <a:prstClr val="black"/>
                </a:solidFill>
                <a:latin typeface="Times New Roman" panose="02020603050405020304" pitchFamily="18" charset="0"/>
                <a:cs typeface="Times New Roman" panose="02020603050405020304" pitchFamily="18" charset="0"/>
              </a:rPr>
              <a:t>nhắn</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775" y="2563421"/>
            <a:ext cx="4978610" cy="342423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334" y="2563421"/>
            <a:ext cx="5221264" cy="3424237"/>
          </a:xfrm>
          <a:prstGeom prst="rect">
            <a:avLst/>
          </a:prstGeom>
        </p:spPr>
      </p:pic>
      <p:sp>
        <p:nvSpPr>
          <p:cNvPr id="9" name="TextBox 8"/>
          <p:cNvSpPr txBox="1"/>
          <p:nvPr/>
        </p:nvSpPr>
        <p:spPr>
          <a:xfrm>
            <a:off x="6827789" y="6018489"/>
            <a:ext cx="455835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dirty="0" smtClean="0">
                <a:solidFill>
                  <a:prstClr val="black"/>
                </a:solidFill>
                <a:latin typeface="Times New Roman" panose="02020603050405020304" pitchFamily="18" charset="0"/>
                <a:cs typeface="Times New Roman" panose="02020603050405020304" pitchFamily="18" charset="0"/>
              </a:rPr>
              <a:t>User ban nhận được tin </a:t>
            </a:r>
            <a:r>
              <a:rPr lang="en-US" noProof="0" dirty="0" err="1" smtClean="0">
                <a:solidFill>
                  <a:prstClr val="black"/>
                </a:solidFill>
                <a:latin typeface="Times New Roman" panose="02020603050405020304" pitchFamily="18" charset="0"/>
                <a:cs typeface="Times New Roman" panose="02020603050405020304" pitchFamily="18" charset="0"/>
              </a:rPr>
              <a:t>nhắn</a:t>
            </a:r>
            <a:r>
              <a:rPr lang="en-US" noProof="0" dirty="0" smtClean="0">
                <a:solidFill>
                  <a:prstClr val="black"/>
                </a:solidFill>
                <a:latin typeface="Times New Roman" panose="02020603050405020304" pitchFamily="18" charset="0"/>
                <a:cs typeface="Times New Roman" panose="02020603050405020304" pitchFamily="18" charset="0"/>
              </a:rPr>
              <a:t> nhưng không gửi được</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4120456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6"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7894"/>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MÔ </a:t>
            </a:r>
            <a:r>
              <a:rPr lang="en-US" sz="3000" dirty="0" err="1" smtClean="0">
                <a:latin typeface="Times New Roman" panose="02020603050405020304" pitchFamily="18" charset="0"/>
                <a:cs typeface="Times New Roman" panose="02020603050405020304" pitchFamily="18" charset="0"/>
              </a:rPr>
              <a:t>tả</a:t>
            </a:r>
            <a:r>
              <a:rPr lang="en-US" sz="3000" dirty="0" smtClean="0">
                <a:latin typeface="Times New Roman" panose="02020603050405020304" pitchFamily="18" charset="0"/>
                <a:cs typeface="Times New Roman" panose="02020603050405020304" pitchFamily="18" charset="0"/>
              </a:rPr>
              <a:t> (8)</a:t>
            </a:r>
            <a:endParaRPr lang="en-US" sz="3000" dirty="0"/>
          </a:p>
        </p:txBody>
      </p:sp>
      <p:sp>
        <p:nvSpPr>
          <p:cNvPr id="6" name="TextBox 5"/>
          <p:cNvSpPr txBox="1"/>
          <p:nvPr/>
        </p:nvSpPr>
        <p:spPr>
          <a:xfrm>
            <a:off x="913775" y="1624084"/>
            <a:ext cx="34535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Gửi tin </a:t>
            </a:r>
            <a:r>
              <a:rPr kumimoji="0" lang="en-US"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nhắn</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riêng</a:t>
            </a:r>
          </a:p>
        </p:txBody>
      </p:sp>
      <p:sp>
        <p:nvSpPr>
          <p:cNvPr id="8" name="TextBox 7"/>
          <p:cNvSpPr txBox="1"/>
          <p:nvPr/>
        </p:nvSpPr>
        <p:spPr>
          <a:xfrm>
            <a:off x="3816823" y="6096774"/>
            <a:ext cx="455835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noProof="0" dirty="0" smtClean="0">
                <a:solidFill>
                  <a:prstClr val="black"/>
                </a:solidFill>
                <a:latin typeface="Times New Roman" panose="02020603050405020304" pitchFamily="18" charset="0"/>
                <a:cs typeface="Times New Roman" panose="02020603050405020304" pitchFamily="18" charset="0"/>
              </a:rPr>
              <a:t>User nhận được tin </a:t>
            </a:r>
            <a:r>
              <a:rPr lang="en-US" noProof="0" dirty="0" err="1" smtClean="0">
                <a:solidFill>
                  <a:prstClr val="black"/>
                </a:solidFill>
                <a:latin typeface="Times New Roman" panose="02020603050405020304" pitchFamily="18" charset="0"/>
                <a:cs typeface="Times New Roman" panose="02020603050405020304" pitchFamily="18" charset="0"/>
              </a:rPr>
              <a:t>nhắn</a:t>
            </a:r>
            <a:r>
              <a:rPr lang="en-US" noProof="0" dirty="0" smtClean="0">
                <a:solidFill>
                  <a:prstClr val="black"/>
                </a:solidFill>
                <a:latin typeface="Times New Roman" panose="02020603050405020304" pitchFamily="18" charset="0"/>
                <a:cs typeface="Times New Roman" panose="02020603050405020304" pitchFamily="18" charset="0"/>
              </a:rPr>
              <a:t> riêng đồng thời nhận được note</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478" y="2085749"/>
            <a:ext cx="7620000" cy="3734026"/>
          </a:xfrm>
          <a:prstGeom prst="rect">
            <a:avLst/>
          </a:prstGeom>
        </p:spPr>
      </p:pic>
    </p:spTree>
    <p:extLst>
      <p:ext uri="{BB962C8B-B14F-4D97-AF65-F5344CB8AC3E}">
        <p14:creationId xmlns:p14="http://schemas.microsoft.com/office/powerpoint/2010/main" val="40570020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250831" y="774219"/>
            <a:ext cx="7582486" cy="6083782"/>
          </a:xfrm>
          <a:prstGeom prst="rect">
            <a:avLst/>
          </a:prstGeom>
        </p:spPr>
      </p:pic>
      <p:sp>
        <p:nvSpPr>
          <p:cNvPr id="4" name="Slide Number Placeholder 3"/>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332995-1977-46A0-9CE6-B87EA07EFE08}"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8197957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7769"/>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CÔNG việc &amp; công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sử </a:t>
            </a:r>
            <a:r>
              <a:rPr lang="en-US" sz="3000" dirty="0" err="1" smtClean="0">
                <a:latin typeface="Times New Roman" panose="02020603050405020304" pitchFamily="18" charset="0"/>
                <a:cs typeface="Times New Roman" panose="02020603050405020304" pitchFamily="18" charset="0"/>
              </a:rPr>
              <a:t>dụng</a:t>
            </a:r>
            <a:endParaRPr lang="en-US" sz="3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3775" y="1554480"/>
            <a:ext cx="9908900" cy="1323439"/>
          </a:xfrm>
          <a:prstGeom prst="rect">
            <a:avLst/>
          </a:prstGeom>
          <a:noFill/>
        </p:spPr>
        <p:txBody>
          <a:bodyPr wrap="square" rtlCol="0">
            <a:spAutoFit/>
          </a:bodyPr>
          <a:lstStyle/>
          <a:p>
            <a:pPr marL="342900" indent="-342900">
              <a:buFontTx/>
              <a:buChar char="-"/>
            </a:pPr>
            <a:r>
              <a:rPr lang="en-US" sz="2000" dirty="0" smtClean="0">
                <a:latin typeface="Times New Roman" panose="02020603050405020304" pitchFamily="18" charset="0"/>
                <a:cs typeface="Times New Roman" panose="02020603050405020304" pitchFamily="18" charset="0"/>
              </a:rPr>
              <a:t>Công việc được giao: tìm hiểu về C/C++, client-server, socket, multi-threading để viết chương trình chat room.</a:t>
            </a:r>
          </a:p>
          <a:p>
            <a:pPr marL="342900" indent="-342900">
              <a:buFontTx/>
              <a:buChar char="-"/>
            </a:pPr>
            <a:r>
              <a:rPr lang="en-US" sz="2000" dirty="0" smtClean="0">
                <a:latin typeface="Times New Roman" panose="02020603050405020304" pitchFamily="18" charset="0"/>
                <a:cs typeface="Times New Roman" panose="02020603050405020304" pitchFamily="18" charset="0"/>
              </a:rPr>
              <a:t>Công </a:t>
            </a:r>
            <a:r>
              <a:rPr lang="en-US" sz="2000" dirty="0" err="1" smtClean="0">
                <a:latin typeface="Times New Roman" panose="02020603050405020304" pitchFamily="18" charset="0"/>
                <a:cs typeface="Times New Roman" panose="02020603050405020304" pitchFamily="18" charset="0"/>
              </a:rPr>
              <a:t>cụ</a:t>
            </a:r>
            <a:r>
              <a:rPr lang="en-US" sz="2000" dirty="0" smtClean="0">
                <a:latin typeface="Times New Roman" panose="02020603050405020304" pitchFamily="18" charset="0"/>
                <a:cs typeface="Times New Roman" panose="02020603050405020304" pitchFamily="18" charset="0"/>
              </a:rPr>
              <a:t> sử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Microsoft Visual Studio 2017</a:t>
            </a:r>
          </a:p>
          <a:p>
            <a:r>
              <a:rPr lang="en-US" sz="20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10" y="2768737"/>
            <a:ext cx="5826632" cy="3272625"/>
          </a:xfrm>
          <a:prstGeom prst="rect">
            <a:avLst/>
          </a:prstGeom>
        </p:spPr>
      </p:pic>
      <p:sp>
        <p:nvSpPr>
          <p:cNvPr id="7" name="TextBox 6"/>
          <p:cNvSpPr txBox="1"/>
          <p:nvPr/>
        </p:nvSpPr>
        <p:spPr>
          <a:xfrm>
            <a:off x="7697338" y="2768737"/>
            <a:ext cx="3971498" cy="341632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Microsoft Visual Studio là một </a:t>
            </a:r>
            <a:r>
              <a:rPr lang="en-US" sz="2400" dirty="0" err="1" smtClean="0">
                <a:latin typeface="Times New Roman" panose="02020603050405020304" pitchFamily="18" charset="0"/>
                <a:cs typeface="Times New Roman" panose="02020603050405020304" pitchFamily="18" charset="0"/>
              </a:rPr>
              <a:t>môi</a:t>
            </a:r>
            <a:r>
              <a:rPr lang="en-US" sz="2400" dirty="0" smtClean="0">
                <a:latin typeface="Times New Roman" panose="02020603050405020304" pitchFamily="18" charset="0"/>
                <a:cs typeface="Times New Roman" panose="02020603050405020304" pitchFamily="18" charset="0"/>
              </a:rPr>
              <a:t> trường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triển</a:t>
            </a:r>
            <a:r>
              <a:rPr lang="en-US" sz="2400" dirty="0" smtClean="0">
                <a:latin typeface="Times New Roman" panose="02020603050405020304" pitchFamily="18" charset="0"/>
                <a:cs typeface="Times New Roman" panose="02020603050405020304" pitchFamily="18" charset="0"/>
              </a:rPr>
              <a:t> tích hợp (IDE) từ Microsoft. Nó </a:t>
            </a:r>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một chương trình </a:t>
            </a:r>
            <a:r>
              <a:rPr lang="en-US" sz="2400" dirty="0" err="1" smtClean="0">
                <a:latin typeface="Times New Roman" panose="02020603050405020304" pitchFamily="18" charset="0"/>
                <a:cs typeface="Times New Roman" panose="02020603050405020304" pitchFamily="18" charset="0"/>
              </a:rPr>
              <a:t>soạn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thảo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IntelliSence</a:t>
            </a:r>
            <a:r>
              <a:rPr lang="en-US" sz="2400" dirty="0" smtClean="0">
                <a:latin typeface="Times New Roman" panose="02020603050405020304" pitchFamily="18" charset="0"/>
                <a:cs typeface="Times New Roman" panose="02020603050405020304" pitchFamily="18" charset="0"/>
              </a:rPr>
              <a:t> cũng như </a:t>
            </a:r>
            <a:r>
              <a:rPr lang="en-US" sz="2400" dirty="0" err="1" smtClean="0">
                <a:latin typeface="Times New Roman" panose="02020603050405020304" pitchFamily="18" charset="0"/>
                <a:cs typeface="Times New Roman" panose="02020603050405020304" pitchFamily="18" charset="0"/>
              </a:rPr>
              <a:t>cải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nguồn</a:t>
            </a:r>
            <a:r>
              <a:rPr lang="en-US" sz="2400" dirty="0" smtClean="0">
                <a:latin typeface="Times New Roman" panose="02020603050405020304" pitchFamily="18" charset="0"/>
                <a:cs typeface="Times New Roman" panose="02020603050405020304" pitchFamily="18" charset="0"/>
              </a:rPr>
              <a:t>. Visual Studio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nhiều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và có nhiều </a:t>
            </a:r>
            <a:r>
              <a:rPr lang="en-US" sz="2400" dirty="0" err="1" smtClean="0">
                <a:latin typeface="Times New Roman" panose="02020603050405020304" pitchFamily="18" charset="0"/>
                <a:cs typeface="Times New Roman" panose="02020603050405020304" pitchFamily="18" charset="0"/>
              </a:rPr>
              <a:t>extention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tốt</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17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87202"/>
          </a:xfrm>
        </p:spPr>
        <p:txBody>
          <a:bodyPr>
            <a:normAutofit/>
          </a:bodyPr>
          <a:lstStyle/>
          <a:p>
            <a:pPr algn="l"/>
            <a:r>
              <a:rPr lang="en-US" sz="3000" dirty="0" smtClean="0">
                <a:latin typeface="Times New Roman" panose="02020603050405020304" pitchFamily="18" charset="0"/>
                <a:cs typeface="Times New Roman" panose="02020603050405020304" pitchFamily="18" charset="0"/>
              </a:rPr>
              <a:t>Công </a:t>
            </a:r>
            <a:r>
              <a:rPr lang="en-US" sz="3000" dirty="0" err="1" smtClean="0">
                <a:latin typeface="Times New Roman" panose="02020603050405020304" pitchFamily="18" charset="0"/>
                <a:cs typeface="Times New Roman" panose="02020603050405020304" pitchFamily="18" charset="0"/>
              </a:rPr>
              <a:t>nghệ</a:t>
            </a:r>
            <a:r>
              <a:rPr lang="en-US" sz="3000" dirty="0" smtClean="0">
                <a:latin typeface="Times New Roman" panose="02020603050405020304" pitchFamily="18" charset="0"/>
                <a:cs typeface="Times New Roman" panose="02020603050405020304" pitchFamily="18" charset="0"/>
              </a:rPr>
              <a:t> sử </a:t>
            </a:r>
            <a:r>
              <a:rPr lang="en-US" sz="3000" dirty="0" err="1" smtClean="0">
                <a:latin typeface="Times New Roman" panose="02020603050405020304" pitchFamily="18" charset="0"/>
                <a:cs typeface="Times New Roman" panose="02020603050405020304" pitchFamily="18" charset="0"/>
              </a:rPr>
              <a:t>dụng</a:t>
            </a:r>
            <a:endParaRPr lang="en-US" sz="3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3775" y="1815153"/>
            <a:ext cx="82568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C/C++ là một dạng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đa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smtClean="0">
                <a:latin typeface="Times New Roman" panose="02020603050405020304" pitchFamily="18" charset="0"/>
                <a:cs typeface="Times New Roman" panose="02020603050405020304" pitchFamily="18" charset="0"/>
              </a:rPr>
              <a:t> tự do có kiểu tính và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trình </a:t>
            </a:r>
            <a:r>
              <a:rPr lang="en-US" sz="2400" dirty="0" err="1" smtClean="0">
                <a:latin typeface="Times New Roman" panose="02020603050405020304" pitchFamily="18" charset="0"/>
                <a:cs typeface="Times New Roman" panose="02020603050405020304" pitchFamily="18" charset="0"/>
              </a:rPr>
              <a:t>thủ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tục</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Giao thức TCP/IP (</a:t>
            </a:r>
            <a:r>
              <a:rPr lang="en-US" sz="2400" dirty="0" err="1" smtClean="0">
                <a:latin typeface="Times New Roman" panose="02020603050405020304" pitchFamily="18" charset="0"/>
                <a:cs typeface="Times New Roman" panose="02020603050405020304" pitchFamily="18" charset="0"/>
              </a:rPr>
              <a:t>bao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giao thức TCP và giao thức IP) là một bộ các giao thức truyền thông cài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các </a:t>
            </a:r>
            <a:r>
              <a:rPr lang="en-US" sz="2400" dirty="0" err="1" smtClean="0">
                <a:latin typeface="Times New Roman" panose="02020603050405020304" pitchFamily="18" charset="0"/>
                <a:cs typeface="Times New Roman" panose="02020603050405020304" pitchFamily="18" charset="0"/>
              </a:rPr>
              <a:t>chồng</a:t>
            </a:r>
            <a:r>
              <a:rPr lang="en-US" sz="2400" dirty="0" smtClean="0">
                <a:latin typeface="Times New Roman" panose="02020603050405020304" pitchFamily="18" charset="0"/>
                <a:cs typeface="Times New Roman" panose="02020603050405020304" pitchFamily="18" charset="0"/>
              </a:rPr>
              <a:t> giao thức  mà internet và các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tính </a:t>
            </a:r>
            <a:r>
              <a:rPr lang="en-US" sz="2400" dirty="0" err="1" smtClean="0">
                <a:latin typeface="Times New Roman" panose="02020603050405020304" pitchFamily="18" charset="0"/>
                <a:cs typeface="Times New Roman" panose="02020603050405020304" pitchFamily="18" charset="0"/>
              </a:rPr>
              <a:t>thương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mại</a:t>
            </a:r>
            <a:r>
              <a:rPr lang="en-US" sz="2400" dirty="0" smtClean="0">
                <a:latin typeface="Times New Roman" panose="02020603050405020304" pitchFamily="18" charset="0"/>
                <a:cs typeface="Times New Roman" panose="02020603050405020304" pitchFamily="18" charset="0"/>
              </a:rPr>
              <a:t> chạy trên đó. </a:t>
            </a:r>
          </a:p>
          <a:p>
            <a:pPr marL="285750" indent="-28575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Socket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khái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niệm</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dịnh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vị</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dịch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vụ</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của</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máy</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trên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mạng</a:t>
            </a:r>
            <a:r>
              <a:rPr lang="fr-FR" sz="2400" dirty="0">
                <a:latin typeface="Times New Roman" panose="02020603050405020304" pitchFamily="18" charset="0"/>
                <a:cs typeface="Times New Roman" panose="02020603050405020304" pitchFamily="18" charset="0"/>
              </a:rPr>
              <a:t> khi </a:t>
            </a:r>
            <a:r>
              <a:rPr lang="fr-FR" sz="2400" dirty="0" err="1">
                <a:latin typeface="Times New Roman" panose="02020603050405020304" pitchFamily="18" charset="0"/>
                <a:cs typeface="Times New Roman" panose="02020603050405020304" pitchFamily="18" charset="0"/>
              </a:rPr>
              <a:t>kết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hợp</a:t>
            </a:r>
            <a:r>
              <a:rPr lang="fr-FR" sz="2400" dirty="0">
                <a:latin typeface="Times New Roman" panose="02020603050405020304" pitchFamily="18" charset="0"/>
                <a:cs typeface="Times New Roman" panose="02020603050405020304" pitchFamily="18" charset="0"/>
              </a:rPr>
              <a:t> 2 </a:t>
            </a:r>
            <a:r>
              <a:rPr lang="fr-FR" sz="2400" dirty="0" err="1">
                <a:latin typeface="Times New Roman" panose="02020603050405020304" pitchFamily="18" charset="0"/>
                <a:cs typeface="Times New Roman" panose="02020603050405020304" pitchFamily="18" charset="0"/>
              </a:rPr>
              <a:t>khái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niệm</a:t>
            </a:r>
            <a:r>
              <a:rPr lang="fr-FR" sz="2400" dirty="0">
                <a:latin typeface="Times New Roman" panose="02020603050405020304" pitchFamily="18" charset="0"/>
                <a:cs typeface="Times New Roman" panose="02020603050405020304" pitchFamily="18" charset="0"/>
              </a:rPr>
              <a:t> IP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port </a:t>
            </a:r>
            <a:r>
              <a:rPr lang="fr-FR" sz="2400" dirty="0" err="1">
                <a:latin typeface="Times New Roman" panose="02020603050405020304" pitchFamily="18" charset="0"/>
                <a:cs typeface="Times New Roman" panose="02020603050405020304" pitchFamily="18" charset="0"/>
              </a:rPr>
              <a:t>lại</a:t>
            </a:r>
            <a:r>
              <a:rPr lang="fr-FR" sz="2400" dirty="0">
                <a:latin typeface="Times New Roman" panose="02020603050405020304" pitchFamily="18" charset="0"/>
                <a:cs typeface="Times New Roman" panose="02020603050405020304" pitchFamily="18" charset="0"/>
              </a:rPr>
              <a:t> </a:t>
            </a:r>
            <a:r>
              <a:rPr lang="en-US" sz="2400" dirty="0" smtClean="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port.</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Port là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cuối của giao tiếp trong </a:t>
            </a:r>
            <a:r>
              <a:rPr lang="en-US" sz="2400" dirty="0" err="1" smtClean="0">
                <a:latin typeface="Times New Roman" panose="02020603050405020304" pitchFamily="18" charset="0"/>
                <a:cs typeface="Times New Roman" panose="02020603050405020304" pitchFamily="18" charset="0"/>
              </a:rPr>
              <a:t>mạng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tính. Các kết nối </a:t>
            </a:r>
            <a:r>
              <a:rPr lang="en-US" sz="2400" dirty="0" err="1" smtClean="0">
                <a:latin typeface="Times New Roman" panose="02020603050405020304" pitchFamily="18" charset="0"/>
                <a:cs typeface="Times New Roman" panose="02020603050405020304" pitchFamily="18" charset="0"/>
              </a:rPr>
              <a:t>vật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cũng như không </a:t>
            </a:r>
            <a:r>
              <a:rPr lang="en-US" sz="2400" dirty="0" err="1" smtClean="0">
                <a:latin typeface="Times New Roman" panose="02020603050405020304" pitchFamily="18" charset="0"/>
                <a:cs typeface="Times New Roman" panose="02020603050405020304" pitchFamily="18" charset="0"/>
              </a:rPr>
              <a:t>dây</a:t>
            </a:r>
            <a:r>
              <a:rPr lang="en-US" sz="2400" dirty="0" smtClean="0">
                <a:latin typeface="Times New Roman" panose="02020603050405020304" pitchFamily="18" charset="0"/>
                <a:cs typeface="Times New Roman" panose="02020603050405020304" pitchFamily="18" charset="0"/>
              </a:rPr>
              <a:t> được kết thức tại các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của các thiết bị phần </a:t>
            </a:r>
            <a:r>
              <a:rPr lang="en-US" sz="2400" dirty="0" err="1" smtClean="0">
                <a:latin typeface="Times New Roman" panose="02020603050405020304" pitchFamily="18" charset="0"/>
                <a:cs typeface="Times New Roman" panose="02020603050405020304" pitchFamily="18" charset="0"/>
              </a:rPr>
              <a:t>cứng</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8904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32611"/>
          </a:xfrm>
        </p:spPr>
        <p:txBody>
          <a:bodyPr>
            <a:normAutofit/>
          </a:bodyPr>
          <a:lstStyle/>
          <a:p>
            <a:pPr algn="l"/>
            <a:r>
              <a:rPr lang="en-US" sz="3000" dirty="0" err="1" smtClean="0">
                <a:latin typeface="Times New Roman" panose="02020603050405020304" pitchFamily="18" charset="0"/>
                <a:cs typeface="Times New Roman" panose="02020603050405020304" pitchFamily="18" charset="0"/>
              </a:rPr>
              <a:t>Phân</a:t>
            </a:r>
            <a:r>
              <a:rPr lang="en-US" sz="3000" dirty="0" smtClean="0">
                <a:latin typeface="Times New Roman" panose="02020603050405020304" pitchFamily="18" charset="0"/>
                <a:cs typeface="Times New Roman" panose="02020603050405020304" pitchFamily="18" charset="0"/>
              </a:rPr>
              <a:t> tích &amp; Thiết Kế bài </a:t>
            </a:r>
            <a:r>
              <a:rPr lang="en-US" sz="3000" dirty="0" err="1" smtClean="0">
                <a:latin typeface="Times New Roman" panose="02020603050405020304" pitchFamily="18" charset="0"/>
                <a:cs typeface="Times New Roman" panose="02020603050405020304" pitchFamily="18" charset="0"/>
              </a:rPr>
              <a:t>toán</a:t>
            </a:r>
            <a:endParaRPr lang="en-US" sz="3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3775" y="1733266"/>
            <a:ext cx="9963491" cy="280076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Chia bài toàn lớn thành nhiều bài toàn nhỏ để </a:t>
            </a:r>
            <a:r>
              <a:rPr lang="en-US" sz="2200" dirty="0" err="1" smtClean="0">
                <a:latin typeface="Times New Roman" panose="02020603050405020304" pitchFamily="18" charset="0"/>
                <a:cs typeface="Times New Roman" panose="02020603050405020304" pitchFamily="18" charset="0"/>
              </a:rPr>
              <a:t>dễ</a:t>
            </a:r>
            <a:r>
              <a:rPr lang="en-US" sz="2200" dirty="0" smtClean="0">
                <a:latin typeface="Times New Roman" panose="02020603050405020304" pitchFamily="18" charset="0"/>
                <a:cs typeface="Times New Roman" panose="02020603050405020304" pitchFamily="18" charset="0"/>
              </a:rPr>
              <a:t> giải quyết, </a:t>
            </a:r>
            <a:r>
              <a:rPr lang="en-US" sz="2200" dirty="0" err="1" smtClean="0">
                <a:latin typeface="Times New Roman" panose="02020603050405020304" pitchFamily="18" charset="0"/>
                <a:cs typeface="Times New Roman" panose="02020603050405020304" pitchFamily="18" charset="0"/>
              </a:rPr>
              <a:t>vì</a:t>
            </a:r>
            <a:r>
              <a:rPr lang="en-US" sz="2200" dirty="0" smtClean="0">
                <a:latin typeface="Times New Roman" panose="02020603050405020304" pitchFamily="18" charset="0"/>
                <a:cs typeface="Times New Roman" panose="02020603050405020304" pitchFamily="18" charset="0"/>
              </a:rPr>
              <a:t> vậy ta chia bài toàn lớn thành 5 bài toàn nhỏ:</a:t>
            </a:r>
          </a:p>
          <a:p>
            <a:pPr marL="800100" lvl="1" indent="-3429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Bài toàn 1: Viết chương trình gửi nhận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a:t>
            </a:r>
            <a:r>
              <a:rPr lang="en-US" sz="2200" dirty="0" smtClean="0">
                <a:latin typeface="Times New Roman" panose="02020603050405020304" pitchFamily="18" charset="0"/>
                <a:cs typeface="Times New Roman" panose="02020603050405020304" pitchFamily="18" charset="0"/>
              </a:rPr>
              <a:t> 1 server và 1 client</a:t>
            </a:r>
          </a:p>
          <a:p>
            <a:pPr marL="800100" lvl="1" indent="-3429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Bài toàn 2: Sử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 multi-thread để kết nối nhiều client tới server</a:t>
            </a:r>
          </a:p>
          <a:p>
            <a:pPr marL="800100" lvl="1" indent="-3429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Bài toàn 3: Sử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 kiến thức OOP để </a:t>
            </a:r>
            <a:r>
              <a:rPr lang="en-US" sz="2200" dirty="0" err="1" smtClean="0">
                <a:latin typeface="Times New Roman" panose="02020603050405020304" pitchFamily="18" charset="0"/>
                <a:cs typeface="Times New Roman" panose="02020603050405020304" pitchFamily="18" charset="0"/>
              </a:rPr>
              <a:t>xác</a:t>
            </a:r>
            <a:r>
              <a:rPr lang="en-US" sz="2200" dirty="0" smtClean="0">
                <a:latin typeface="Times New Roman" panose="02020603050405020304" pitchFamily="18" charset="0"/>
                <a:cs typeface="Times New Roman" panose="02020603050405020304" pitchFamily="18" charset="0"/>
              </a:rPr>
              <a:t> định thông tin của client kết nối tới server</a:t>
            </a:r>
          </a:p>
          <a:p>
            <a:pPr marL="800100" lvl="1" indent="-3429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Bài toàn 4: </a:t>
            </a:r>
            <a:r>
              <a:rPr lang="en-US" sz="2200" dirty="0" err="1" smtClean="0">
                <a:latin typeface="Times New Roman" panose="02020603050405020304" pitchFamily="18" charset="0"/>
                <a:cs typeface="Times New Roman" panose="02020603050405020304" pitchFamily="18" charset="0"/>
              </a:rPr>
              <a:t>Cấp</a:t>
            </a:r>
            <a:r>
              <a:rPr lang="en-US" sz="2200" dirty="0" smtClean="0">
                <a:latin typeface="Times New Roman" panose="02020603050405020304" pitchFamily="18" charset="0"/>
                <a:cs typeface="Times New Roman" panose="02020603050405020304" pitchFamily="18" charset="0"/>
              </a:rPr>
              <a:t> quyền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lí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admin</a:t>
            </a:r>
          </a:p>
          <a:p>
            <a:pPr marL="800100" lvl="1" indent="-342900">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Bài toàn 5: Tạo session để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lí </a:t>
            </a:r>
            <a:r>
              <a:rPr lang="en-US" sz="2200" dirty="0" err="1" smtClean="0">
                <a:latin typeface="Times New Roman" panose="02020603050405020304" pitchFamily="18" charset="0"/>
                <a:cs typeface="Times New Roman" panose="02020603050405020304" pitchFamily="18" charset="0"/>
              </a:rPr>
              <a:t>từng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kết nối đến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478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37077"/>
          </a:xfrm>
        </p:spPr>
        <p:txBody>
          <a:bodyPr>
            <a:normAutofit/>
          </a:bodyPr>
          <a:lstStyle/>
          <a:p>
            <a:pPr algn="l"/>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tích &amp; Thiết Kế bài </a:t>
            </a:r>
            <a:r>
              <a:rPr lang="en-US" sz="3000" dirty="0" err="1" smtClean="0">
                <a:latin typeface="Times New Roman" panose="02020603050405020304" pitchFamily="18" charset="0"/>
                <a:cs typeface="Times New Roman" panose="02020603050405020304" pitchFamily="18" charset="0"/>
              </a:rPr>
              <a:t>toán</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(1)</a:t>
            </a:r>
            <a:endParaRPr lang="en-US" sz="3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41862" y="2060813"/>
            <a:ext cx="9908275" cy="330379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Server được tạo nên thông qua BLAB: bind, listen, accept, begin.</a:t>
            </a:r>
          </a:p>
          <a:p>
            <a:pPr marL="800100" lvl="1" indent="-342900">
              <a:lnSpc>
                <a:spcPct val="2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Bind: liên kết với một </a:t>
            </a:r>
            <a:r>
              <a:rPr lang="en-US" sz="2400" dirty="0" err="1" smtClean="0">
                <a:latin typeface="Times New Roman" panose="02020603050405020304" pitchFamily="18" charset="0"/>
                <a:cs typeface="Times New Roman" panose="02020603050405020304" pitchFamily="18" charset="0"/>
              </a:rPr>
              <a:t>cổng</a:t>
            </a:r>
            <a:endParaRPr lang="en-US" sz="2400" dirty="0" smtClean="0">
              <a:latin typeface="Times New Roman" panose="02020603050405020304" pitchFamily="18" charset="0"/>
              <a:cs typeface="Times New Roman" panose="02020603050405020304" pitchFamily="18" charset="0"/>
            </a:endParaRPr>
          </a:p>
          <a:p>
            <a:pPr marL="800100" lvl="1" indent="-342900">
              <a:lnSpc>
                <a:spcPct val="2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Listen: </a:t>
            </a:r>
            <a:r>
              <a:rPr lang="en-US" sz="2400" dirty="0" err="1" smtClean="0">
                <a:latin typeface="Times New Roman" panose="02020603050405020304" pitchFamily="18" charset="0"/>
                <a:cs typeface="Times New Roman" panose="02020603050405020304" pitchFamily="18" charset="0"/>
              </a:rPr>
              <a:t>chờ</a:t>
            </a:r>
            <a:r>
              <a:rPr lang="en-US" sz="2400" dirty="0" smtClean="0">
                <a:latin typeface="Times New Roman" panose="02020603050405020304" pitchFamily="18" charset="0"/>
                <a:cs typeface="Times New Roman" panose="02020603050405020304" pitchFamily="18" charset="0"/>
              </a:rPr>
              <a:t> các yêu cầu kết nối từ client</a:t>
            </a:r>
          </a:p>
          <a:p>
            <a:pPr marL="800100" lvl="1" indent="-342900">
              <a:lnSpc>
                <a:spcPct val="2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Accept: </a:t>
            </a:r>
            <a:r>
              <a:rPr lang="en-US" sz="2400" dirty="0" err="1" smtClean="0">
                <a:latin typeface="Times New Roman" panose="02020603050405020304" pitchFamily="18" charset="0"/>
                <a:cs typeface="Times New Roman" panose="02020603050405020304" pitchFamily="18" charset="0"/>
              </a:rPr>
              <a:t>chấp</a:t>
            </a:r>
            <a:r>
              <a:rPr lang="en-US" sz="2400" dirty="0" smtClean="0">
                <a:latin typeface="Times New Roman" panose="02020603050405020304" pitchFamily="18" charset="0"/>
                <a:cs typeface="Times New Roman" panose="02020603050405020304" pitchFamily="18" charset="0"/>
              </a:rPr>
              <a:t> nhận yêu cầu kết nối</a:t>
            </a:r>
          </a:p>
          <a:p>
            <a:pPr marL="800100" lvl="1" indent="-342900">
              <a:lnSpc>
                <a:spcPct val="2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Begin: </a:t>
            </a:r>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đầu giao tiếp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156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4498"/>
          </a:xfrm>
        </p:spPr>
        <p:txBody>
          <a:bodyPr/>
          <a:lstStyle/>
          <a:p>
            <a:pPr algn="l"/>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tích &amp; Thiết Kế bài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a:t>
            </a:r>
            <a:endParaRPr lang="en-US" dirty="0"/>
          </a:p>
        </p:txBody>
      </p:sp>
      <p:sp>
        <p:nvSpPr>
          <p:cNvPr id="4" name="TextBox 3"/>
          <p:cNvSpPr txBox="1"/>
          <p:nvPr/>
        </p:nvSpPr>
        <p:spPr>
          <a:xfrm>
            <a:off x="913775" y="2047164"/>
            <a:ext cx="8448589" cy="1077218"/>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Để nhiều client có thể giao tiếp server cũng một lúc nhưng không ảnh </a:t>
            </a:r>
            <a:r>
              <a:rPr lang="en-US" sz="2200" dirty="0" err="1" smtClean="0">
                <a:latin typeface="Times New Roman" panose="02020603050405020304" pitchFamily="18" charset="0"/>
                <a:cs typeface="Times New Roman" panose="02020603050405020304" pitchFamily="18" charset="0"/>
              </a:rPr>
              <a:t>hưởng</a:t>
            </a:r>
            <a:r>
              <a:rPr lang="en-US" sz="2200" dirty="0" smtClean="0">
                <a:latin typeface="Times New Roman" panose="02020603050405020304" pitchFamily="18" charset="0"/>
                <a:cs typeface="Times New Roman" panose="02020603050405020304" pitchFamily="18" charset="0"/>
              </a:rPr>
              <a:t> tới các giao tiếp khác, đó là lí do ta cần tới multithreading.</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317" y="3124382"/>
            <a:ext cx="4531330" cy="3248878"/>
          </a:xfrm>
          <a:prstGeom prst="rect">
            <a:avLst/>
          </a:prstGeom>
        </p:spPr>
      </p:pic>
      <p:sp>
        <p:nvSpPr>
          <p:cNvPr id="6" name="TextBox 5"/>
          <p:cNvSpPr txBox="1"/>
          <p:nvPr/>
        </p:nvSpPr>
        <p:spPr>
          <a:xfrm>
            <a:off x="913775" y="3512097"/>
            <a:ext cx="4817660" cy="2246769"/>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Đa luồng (Multithreading)</a:t>
            </a:r>
            <a:r>
              <a:rPr lang="vi-VN" sz="2000" dirty="0">
                <a:latin typeface="Times New Roman" panose="02020603050405020304" pitchFamily="18" charset="0"/>
                <a:cs typeface="Times New Roman" panose="02020603050405020304" pitchFamily="18" charset="0"/>
              </a:rPr>
              <a:t> là một form chuyên dụng của đa nhiệm (multitasking) và một đa nhiệm là tính năng cho phép máy tính của bạn chạy hai hoặc nhiều chương trình đồng thời. Nói chung, có hai kiểu đa nhiệm là: process-based và thread-based tương ứng: dựa trên tiến trình và dựa trên luồng.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79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64373"/>
          </a:xfrm>
        </p:spPr>
        <p:txBody>
          <a:bodyPr/>
          <a:lstStyle/>
          <a:p>
            <a:pPr algn="l"/>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tích &amp; Thiết Kế bài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(3)</a:t>
            </a:r>
            <a:endParaRPr lang="en-US" dirty="0"/>
          </a:p>
        </p:txBody>
      </p:sp>
      <p:sp>
        <p:nvSpPr>
          <p:cNvPr id="4" name="TextBox 3"/>
          <p:cNvSpPr txBox="1"/>
          <p:nvPr/>
        </p:nvSpPr>
        <p:spPr>
          <a:xfrm>
            <a:off x="913775" y="2047165"/>
            <a:ext cx="9349342" cy="409342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Sử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OOP để </a:t>
            </a:r>
            <a:r>
              <a:rPr lang="en-US" sz="2400" dirty="0" err="1" smtClean="0">
                <a:latin typeface="Times New Roman" panose="02020603050405020304" pitchFamily="18" charset="0"/>
                <a:cs typeface="Times New Roman" panose="02020603050405020304" pitchFamily="18" charset="0"/>
              </a:rPr>
              <a:t>giảm</a:t>
            </a:r>
            <a:r>
              <a:rPr lang="en-US" sz="2400" dirty="0" smtClean="0">
                <a:latin typeface="Times New Roman" panose="02020603050405020304" pitchFamily="18" charset="0"/>
                <a:cs typeface="Times New Roman" panose="02020603050405020304" pitchFamily="18" charset="0"/>
              </a:rPr>
              <a:t> độ </a:t>
            </a:r>
            <a:r>
              <a:rPr lang="en-US" sz="2400" dirty="0" err="1" smtClean="0">
                <a:latin typeface="Times New Roman" panose="02020603050405020304" pitchFamily="18" charset="0"/>
                <a:cs typeface="Times New Roman" panose="02020603050405020304" pitchFamily="18" charset="0"/>
              </a:rPr>
              <a:t>phức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tạp</a:t>
            </a:r>
            <a:r>
              <a:rPr lang="en-US" sz="2400" dirty="0" smtClean="0">
                <a:latin typeface="Times New Roman" panose="02020603050405020304" pitchFamily="18" charset="0"/>
                <a:cs typeface="Times New Roman" panose="02020603050405020304" pitchFamily="18" charset="0"/>
              </a:rPr>
              <a:t> của bài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đồng thời </a:t>
            </a: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một số thông tin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các client khác. </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OOP (</a:t>
            </a:r>
            <a:r>
              <a:rPr lang="en-US" sz="2400" dirty="0">
                <a:latin typeface="Times New Roman" panose="02020603050405020304" pitchFamily="18" charset="0"/>
                <a:cs typeface="Times New Roman" panose="02020603050405020304" pitchFamily="18" charset="0"/>
              </a:rPr>
              <a:t>Object-oriented </a:t>
            </a:r>
            <a:r>
              <a:rPr lang="en-US" sz="2400" dirty="0" smtClean="0">
                <a:latin typeface="Times New Roman" panose="02020603050405020304" pitchFamily="18" charset="0"/>
                <a:cs typeface="Times New Roman" panose="02020603050405020304" pitchFamily="18" charset="0"/>
              </a:rPr>
              <a:t>programming) là </a:t>
            </a:r>
            <a:r>
              <a:rPr lang="en-US" sz="2400" dirty="0" err="1" smtClean="0">
                <a:latin typeface="Times New Roman" panose="02020603050405020304" pitchFamily="18" charset="0"/>
                <a:cs typeface="Times New Roman" panose="02020603050405020304" pitchFamily="18" charset="0"/>
              </a:rPr>
              <a:t>mẫu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smtClean="0">
                <a:latin typeface="Times New Roman" panose="02020603050405020304" pitchFamily="18" charset="0"/>
                <a:cs typeface="Times New Roman" panose="02020603050405020304" pitchFamily="18" charset="0"/>
              </a:rPr>
              <a:t> trình </a:t>
            </a:r>
            <a:r>
              <a:rPr lang="en-US" sz="2400" dirty="0" err="1" smtClean="0">
                <a:latin typeface="Times New Roman" panose="02020603050405020304" pitchFamily="18" charset="0"/>
                <a:cs typeface="Times New Roman" panose="02020603050405020304" pitchFamily="18" charset="0"/>
              </a:rPr>
              <a:t>dựa</a:t>
            </a:r>
            <a:r>
              <a:rPr lang="en-US" sz="2400" dirty="0" smtClean="0">
                <a:latin typeface="Times New Roman" panose="02020603050405020304" pitchFamily="18" charset="0"/>
                <a:cs typeface="Times New Roman" panose="02020603050405020304" pitchFamily="18" charset="0"/>
              </a:rPr>
              <a:t> trên </a:t>
            </a:r>
            <a:r>
              <a:rPr lang="en-US" sz="2400" dirty="0" err="1" smtClean="0">
                <a:latin typeface="Times New Roman" panose="02020603050405020304" pitchFamily="18" charset="0"/>
                <a:cs typeface="Times New Roman" panose="02020603050405020304" pitchFamily="18" charset="0"/>
              </a:rPr>
              <a:t>khái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niệm</a:t>
            </a:r>
            <a:r>
              <a:rPr lang="en-US" sz="2400" dirty="0" smtClean="0">
                <a:latin typeface="Times New Roman" panose="02020603050405020304" pitchFamily="18" charset="0"/>
                <a:cs typeface="Times New Roman" panose="02020603050405020304" pitchFamily="18" charset="0"/>
              </a:rPr>
              <a:t> công </a:t>
            </a:r>
            <a:r>
              <a:rPr lang="en-US" sz="2400" dirty="0" err="1" smtClean="0">
                <a:latin typeface="Times New Roman" panose="02020603050405020304" pitchFamily="18" charset="0"/>
                <a:cs typeface="Times New Roman" panose="02020603050405020304" pitchFamily="18" charset="0"/>
              </a:rPr>
              <a:t>nghệ</a:t>
            </a:r>
            <a:r>
              <a:rPr lang="en-US" sz="2400" dirty="0" smtClean="0">
                <a:latin typeface="Times New Roman" panose="02020603050405020304" pitchFamily="18" charset="0"/>
                <a:cs typeface="Times New Roman" panose="02020603050405020304" pitchFamily="18" charset="0"/>
              </a:rPr>
              <a:t> đối tượng, mà trong đó đối tượng chứa </a:t>
            </a:r>
            <a:r>
              <a:rPr lang="en-US" sz="2400" dirty="0" err="1" smtClean="0">
                <a:latin typeface="Times New Roman" panose="02020603050405020304" pitchFamily="18" charset="0"/>
                <a:cs typeface="Times New Roman" panose="02020603050405020304" pitchFamily="18" charset="0"/>
              </a:rPr>
              <a:t>đựng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trên các trường thường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là các thuộc tính và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nguồn</a:t>
            </a:r>
            <a:r>
              <a:rPr lang="en-US" sz="2400" dirty="0" smtClean="0">
                <a:latin typeface="Times New Roman" panose="02020603050405020304" pitchFamily="18" charset="0"/>
                <a:cs typeface="Times New Roman" panose="02020603050405020304" pitchFamily="18" charset="0"/>
              </a:rPr>
              <a:t> thành các phương thức.</a:t>
            </a:r>
          </a:p>
          <a:p>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vào bài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mỗi user có một số thuộc tính như: username</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birthday, age, email…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7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heel(1)">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50725"/>
          </a:xfrm>
        </p:spPr>
        <p:txBody>
          <a:bodyPr/>
          <a:lstStyle/>
          <a:p>
            <a:pPr algn="l"/>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tích &amp; Thiết Kế bài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(4)</a:t>
            </a:r>
            <a:endParaRPr lang="en-US" dirty="0"/>
          </a:p>
        </p:txBody>
      </p:sp>
      <p:sp>
        <p:nvSpPr>
          <p:cNvPr id="4" name="TextBox 3"/>
          <p:cNvSpPr txBox="1"/>
          <p:nvPr/>
        </p:nvSpPr>
        <p:spPr>
          <a:xfrm>
            <a:off x="913774" y="1774209"/>
            <a:ext cx="9144625" cy="2800767"/>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Sau</a:t>
            </a:r>
            <a:r>
              <a:rPr lang="en-US" sz="2200" dirty="0" smtClean="0">
                <a:latin typeface="Times New Roman" panose="02020603050405020304" pitchFamily="18" charset="0"/>
                <a:cs typeface="Times New Roman" panose="02020603050405020304" pitchFamily="18" charset="0"/>
              </a:rPr>
              <a:t> khi phòng chat có số </a:t>
            </a:r>
            <a:r>
              <a:rPr lang="en-US" sz="2200" dirty="0" err="1" smtClean="0">
                <a:latin typeface="Times New Roman" panose="02020603050405020304" pitchFamily="18" charset="0"/>
                <a:cs typeface="Times New Roman" panose="02020603050405020304" pitchFamily="18" charset="0"/>
              </a:rPr>
              <a:t>lượng</a:t>
            </a:r>
            <a:r>
              <a:rPr lang="en-US" sz="2200" dirty="0" smtClean="0">
                <a:latin typeface="Times New Roman" panose="02020603050405020304" pitchFamily="18" charset="0"/>
                <a:cs typeface="Times New Roman" panose="02020603050405020304" pitchFamily="18" charset="0"/>
              </a:rPr>
              <a:t> user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định, để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lí các user trong phòng chat đó ta cần </a:t>
            </a:r>
            <a:r>
              <a:rPr lang="en-US" sz="2200" dirty="0" err="1" smtClean="0">
                <a:latin typeface="Times New Roman" panose="02020603050405020304" pitchFamily="18" charset="0"/>
                <a:cs typeface="Times New Roman" panose="02020603050405020304" pitchFamily="18" charset="0"/>
              </a:rPr>
              <a:t>cung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cấp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admin một số quyền: </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Ban user</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Unban user</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Set mod</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Reset mod</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Filter word</a:t>
            </a:r>
          </a:p>
          <a:p>
            <a:pPr marL="800100" lvl="1" indent="-342900">
              <a:buFont typeface="Arial" panose="020B0604020202020204" pitchFamily="34" charset="0"/>
              <a:buChar char="•"/>
            </a:pPr>
            <a:r>
              <a:rPr lang="en-US" sz="2200" dirty="0" err="1" smtClean="0">
                <a:latin typeface="Times New Roman" panose="02020603050405020304" pitchFamily="18" charset="0"/>
                <a:cs typeface="Times New Roman" panose="02020603050405020304" pitchFamily="18" charset="0"/>
              </a:rPr>
              <a:t>Unfilter</a:t>
            </a:r>
            <a:r>
              <a:rPr lang="en-US" sz="2200" dirty="0" smtClean="0">
                <a:latin typeface="Times New Roman" panose="02020603050405020304" pitchFamily="18" charset="0"/>
                <a:cs typeface="Times New Roman" panose="02020603050405020304" pitchFamily="18" charset="0"/>
              </a:rPr>
              <a:t> word</a:t>
            </a:r>
          </a:p>
        </p:txBody>
      </p:sp>
      <p:sp>
        <p:nvSpPr>
          <p:cNvPr id="5" name="TextBox 4"/>
          <p:cNvSpPr txBox="1"/>
          <p:nvPr/>
        </p:nvSpPr>
        <p:spPr>
          <a:xfrm>
            <a:off x="927422" y="4858603"/>
            <a:ext cx="9144625"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hững quyền </a:t>
            </a:r>
            <a:r>
              <a:rPr lang="en-US" sz="2200" dirty="0" err="1" smtClean="0">
                <a:latin typeface="Times New Roman" panose="02020603050405020304" pitchFamily="18" charset="0"/>
                <a:cs typeface="Times New Roman" panose="02020603050405020304" pitchFamily="18" charset="0"/>
              </a:rPr>
              <a:t>chung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admin, mod, user như gửi tin </a:t>
            </a:r>
            <a:r>
              <a:rPr lang="en-US" sz="2200" dirty="0" err="1" smtClean="0">
                <a:latin typeface="Times New Roman" panose="02020603050405020304" pitchFamily="18" charset="0"/>
                <a:cs typeface="Times New Roman" panose="02020603050405020304" pitchFamily="18" charset="0"/>
              </a:rPr>
              <a:t>nhắn</a:t>
            </a:r>
            <a:r>
              <a:rPr lang="en-US" sz="2200" dirty="0" smtClean="0">
                <a:latin typeface="Times New Roman" panose="02020603050405020304" pitchFamily="18" charset="0"/>
                <a:cs typeface="Times New Roman" panose="02020603050405020304" pitchFamily="18" charset="0"/>
              </a:rPr>
              <a:t> riêng, gửi tin </a:t>
            </a:r>
            <a:r>
              <a:rPr lang="en-US" sz="2200" dirty="0" err="1" smtClean="0">
                <a:latin typeface="Times New Roman" panose="02020603050405020304" pitchFamily="18" charset="0"/>
                <a:cs typeface="Times New Roman" panose="02020603050405020304" pitchFamily="18" charset="0"/>
              </a:rPr>
              <a:t>nhắn</a:t>
            </a:r>
            <a:r>
              <a:rPr lang="en-US" sz="2200" dirty="0" smtClean="0">
                <a:latin typeface="Times New Roman" panose="02020603050405020304" pitchFamily="18" charset="0"/>
                <a:cs typeface="Times New Roman" panose="02020603050405020304" pitchFamily="18" charset="0"/>
              </a:rPr>
              <a:t> all.</a:t>
            </a:r>
          </a:p>
          <a:p>
            <a:r>
              <a:rPr lang="en-US" sz="2200" dirty="0" smtClean="0">
                <a:latin typeface="Times New Roman" panose="02020603050405020304" pitchFamily="18" charset="0"/>
                <a:cs typeface="Times New Roman" panose="02020603050405020304" pitchFamily="18" charset="0"/>
              </a:rPr>
              <a:t>Hơn nữa tin </a:t>
            </a:r>
            <a:r>
              <a:rPr lang="en-US" sz="2200" dirty="0" err="1" smtClean="0">
                <a:latin typeface="Times New Roman" panose="02020603050405020304" pitchFamily="18" charset="0"/>
                <a:cs typeface="Times New Roman" panose="02020603050405020304" pitchFamily="18" charset="0"/>
              </a:rPr>
              <a:t>nhắn</a:t>
            </a:r>
            <a:r>
              <a:rPr lang="en-US" sz="2200" dirty="0" smtClean="0">
                <a:latin typeface="Times New Roman" panose="02020603050405020304" pitchFamily="18" charset="0"/>
                <a:cs typeface="Times New Roman" panose="02020603050405020304" pitchFamily="18" charset="0"/>
              </a:rPr>
              <a:t> được </a:t>
            </a:r>
            <a:r>
              <a:rPr lang="en-US" sz="2200" dirty="0" err="1" smtClean="0">
                <a:latin typeface="Times New Roman" panose="02020603050405020304" pitchFamily="18" charset="0"/>
                <a:cs typeface="Times New Roman" panose="02020603050405020304" pitchFamily="18" charset="0"/>
              </a:rPr>
              <a:t>lọc</a:t>
            </a:r>
            <a:r>
              <a:rPr lang="en-US" sz="2200" dirty="0" smtClean="0">
                <a:latin typeface="Times New Roman" panose="02020603050405020304" pitchFamily="18" charset="0"/>
                <a:cs typeface="Times New Roman" panose="02020603050405020304" pitchFamily="18" charset="0"/>
              </a:rPr>
              <a:t> qua bộ </a:t>
            </a:r>
            <a:r>
              <a:rPr lang="en-US" sz="2200" dirty="0" err="1" smtClean="0">
                <a:latin typeface="Times New Roman" panose="02020603050405020304" pitchFamily="18" charset="0"/>
                <a:cs typeface="Times New Roman" panose="02020603050405020304" pitchFamily="18" charset="0"/>
              </a:rPr>
              <a:t>lọc</a:t>
            </a:r>
            <a:r>
              <a:rPr lang="en-US" sz="2200" dirty="0" smtClean="0">
                <a:latin typeface="Times New Roman" panose="02020603050405020304" pitchFamily="18" charset="0"/>
                <a:cs typeface="Times New Roman" panose="02020603050405020304" pitchFamily="18" charset="0"/>
              </a:rPr>
              <a:t> chat trước khi gửi tới các user khác.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6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barn(inVertical)">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barn(inVertical)">
                                      <p:cBhvr>
                                        <p:cTn id="4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TotalTime>
  <Words>880</Words>
  <Application>Microsoft Office PowerPoint</Application>
  <PresentationFormat>Widescreen</PresentationFormat>
  <Paragraphs>85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Times New Roman</vt:lpstr>
      <vt:lpstr>Tw Cen MT</vt:lpstr>
      <vt:lpstr>Wingdings</vt:lpstr>
      <vt:lpstr>Droplet</vt:lpstr>
      <vt:lpstr>Báo cáo thực tập Môn Đồ án phần mềm</vt:lpstr>
      <vt:lpstr>Nơi thực tập</vt:lpstr>
      <vt:lpstr>CÔNG việc &amp; công cụ sử dụng</vt:lpstr>
      <vt:lpstr>Công nghệ sử dụng</vt:lpstr>
      <vt:lpstr>Phân tích &amp; Thiết Kế bài toán</vt:lpstr>
      <vt:lpstr>Phân tích &amp; Thiết Kế bài toán (1)</vt:lpstr>
      <vt:lpstr>Phân tích &amp; Thiết Kế bài toán (2)</vt:lpstr>
      <vt:lpstr>Phân tích &amp; Thiết Kế bài toán (3)</vt:lpstr>
      <vt:lpstr>Phân tích &amp; Thiết Kế bài toán (4)</vt:lpstr>
      <vt:lpstr>Phân tích &amp; Thiết Kế bài toán (5)</vt:lpstr>
      <vt:lpstr>Kết quả thu được</vt:lpstr>
      <vt:lpstr>MÔ tả</vt:lpstr>
      <vt:lpstr>MÔ tả (1)</vt:lpstr>
      <vt:lpstr>MÔ tả (2)</vt:lpstr>
      <vt:lpstr>MÔ tả (3)</vt:lpstr>
      <vt:lpstr>MÔ tả (4)</vt:lpstr>
      <vt:lpstr>MÔ tả (5)</vt:lpstr>
      <vt:lpstr>MÔ tả (6)</vt:lpstr>
      <vt:lpstr>MÔ tả (7)</vt:lpstr>
      <vt:lpstr>MÔ tả (8)</vt:lpstr>
      <vt:lpstr>MÔ tả (8)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Môn Đồ án phần mềm</dc:title>
  <dc:creator>Vũ Thế Huy</dc:creator>
  <cp:lastModifiedBy>Vũ Thế Huy</cp:lastModifiedBy>
  <cp:revision>36</cp:revision>
  <dcterms:created xsi:type="dcterms:W3CDTF">2018-08-29T16:04:33Z</dcterms:created>
  <dcterms:modified xsi:type="dcterms:W3CDTF">2018-08-31T02:00:48Z</dcterms:modified>
</cp:coreProperties>
</file>