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2"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varScale="1">
        <p:scale>
          <a:sx n="48" d="100"/>
          <a:sy n="48" d="100"/>
        </p:scale>
        <p:origin x="38" y="9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85831-2598-4B03-A3FF-89E38C539FE4}"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9ED79-9A60-4348-9ADB-699F427904B5}" type="slidenum">
              <a:rPr lang="en-US" smtClean="0"/>
              <a:t>‹#›</a:t>
            </a:fld>
            <a:endParaRPr lang="en-US"/>
          </a:p>
        </p:txBody>
      </p:sp>
    </p:spTree>
    <p:extLst>
      <p:ext uri="{BB962C8B-B14F-4D97-AF65-F5344CB8AC3E}">
        <p14:creationId xmlns:p14="http://schemas.microsoft.com/office/powerpoint/2010/main" val="3970978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09017B-0EE4-4730-AF73-3913D6E60865}" type="slidenum">
              <a:rPr lang="en-US" smtClean="0"/>
              <a:t>3</a:t>
            </a:fld>
            <a:endParaRPr lang="en-US"/>
          </a:p>
        </p:txBody>
      </p:sp>
    </p:spTree>
    <p:extLst>
      <p:ext uri="{BB962C8B-B14F-4D97-AF65-F5344CB8AC3E}">
        <p14:creationId xmlns:p14="http://schemas.microsoft.com/office/powerpoint/2010/main" val="417341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09017B-0EE4-4730-AF73-3913D6E60865}" type="slidenum">
              <a:rPr lang="en-US" smtClean="0"/>
              <a:t>4</a:t>
            </a:fld>
            <a:endParaRPr lang="en-US"/>
          </a:p>
        </p:txBody>
      </p:sp>
    </p:spTree>
    <p:extLst>
      <p:ext uri="{BB962C8B-B14F-4D97-AF65-F5344CB8AC3E}">
        <p14:creationId xmlns:p14="http://schemas.microsoft.com/office/powerpoint/2010/main" val="3859367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09017B-0EE4-4730-AF73-3913D6E60865}" type="slidenum">
              <a:rPr lang="en-US" smtClean="0"/>
              <a:t>5</a:t>
            </a:fld>
            <a:endParaRPr lang="en-US"/>
          </a:p>
        </p:txBody>
      </p:sp>
    </p:spTree>
    <p:extLst>
      <p:ext uri="{BB962C8B-B14F-4D97-AF65-F5344CB8AC3E}">
        <p14:creationId xmlns:p14="http://schemas.microsoft.com/office/powerpoint/2010/main" val="350084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09017B-0EE4-4730-AF73-3913D6E60865}" type="slidenum">
              <a:rPr lang="en-US" smtClean="0"/>
              <a:t>6</a:t>
            </a:fld>
            <a:endParaRPr lang="en-US"/>
          </a:p>
        </p:txBody>
      </p:sp>
    </p:spTree>
    <p:extLst>
      <p:ext uri="{BB962C8B-B14F-4D97-AF65-F5344CB8AC3E}">
        <p14:creationId xmlns:p14="http://schemas.microsoft.com/office/powerpoint/2010/main" val="407353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09017B-0EE4-4730-AF73-3913D6E60865}" type="slidenum">
              <a:rPr lang="en-US" smtClean="0"/>
              <a:t>7</a:t>
            </a:fld>
            <a:endParaRPr lang="en-US"/>
          </a:p>
        </p:txBody>
      </p:sp>
    </p:spTree>
    <p:extLst>
      <p:ext uri="{BB962C8B-B14F-4D97-AF65-F5344CB8AC3E}">
        <p14:creationId xmlns:p14="http://schemas.microsoft.com/office/powerpoint/2010/main" val="276967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EECCA0-E513-4407-9A7D-859731BA7CD1}"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379955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ECCA0-E513-4407-9A7D-859731BA7CD1}"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267970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ECCA0-E513-4407-9A7D-859731BA7CD1}"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DAFB7-7A7D-4E2D-8752-2ED168A863C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9101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ECCA0-E513-4407-9A7D-859731BA7CD1}"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4120953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ECCA0-E513-4407-9A7D-859731BA7CD1}"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DAFB7-7A7D-4E2D-8752-2ED168A863C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5116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ECCA0-E513-4407-9A7D-859731BA7CD1}"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1841017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ECCA0-E513-4407-9A7D-859731BA7CD1}"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455253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ECCA0-E513-4407-9A7D-859731BA7CD1}"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328339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ECCA0-E513-4407-9A7D-859731BA7CD1}"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425990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ECCA0-E513-4407-9A7D-859731BA7CD1}"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333573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EECCA0-E513-4407-9A7D-859731BA7CD1}"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15449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EECCA0-E513-4407-9A7D-859731BA7CD1}"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324797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EECCA0-E513-4407-9A7D-859731BA7CD1}"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255546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ECCA0-E513-4407-9A7D-859731BA7CD1}"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152206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ECCA0-E513-4407-9A7D-859731BA7CD1}"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111413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ECCA0-E513-4407-9A7D-859731BA7CD1}"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DAFB7-7A7D-4E2D-8752-2ED168A863CE}" type="slidenum">
              <a:rPr lang="en-US" smtClean="0"/>
              <a:t>‹#›</a:t>
            </a:fld>
            <a:endParaRPr lang="en-US"/>
          </a:p>
        </p:txBody>
      </p:sp>
    </p:spTree>
    <p:extLst>
      <p:ext uri="{BB962C8B-B14F-4D97-AF65-F5344CB8AC3E}">
        <p14:creationId xmlns:p14="http://schemas.microsoft.com/office/powerpoint/2010/main" val="2698140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EECCA0-E513-4407-9A7D-859731BA7CD1}" type="datetimeFigureOut">
              <a:rPr lang="en-US" smtClean="0"/>
              <a:t>12/14/2020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DDAFB7-7A7D-4E2D-8752-2ED168A863CE}" type="slidenum">
              <a:rPr lang="en-US" smtClean="0"/>
              <a:t>‹#›</a:t>
            </a:fld>
            <a:endParaRPr lang="en-US"/>
          </a:p>
        </p:txBody>
      </p:sp>
    </p:spTree>
    <p:extLst>
      <p:ext uri="{BB962C8B-B14F-4D97-AF65-F5344CB8AC3E}">
        <p14:creationId xmlns:p14="http://schemas.microsoft.com/office/powerpoint/2010/main" val="1238877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7067" y="792480"/>
            <a:ext cx="7766936" cy="1175657"/>
          </a:xfrm>
        </p:spPr>
        <p:txBody>
          <a:bodyPr/>
          <a:lstStyle/>
          <a:p>
            <a:pPr algn="ctr"/>
            <a:r>
              <a:rPr lang="en-US" sz="45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WELCOME</a:t>
            </a:r>
            <a:endParaRPr lang="en-US" sz="45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387" y="2776537"/>
            <a:ext cx="2871788" cy="30003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175" y="2796199"/>
            <a:ext cx="2900362" cy="2961050"/>
          </a:xfrm>
          <a:prstGeom prst="rect">
            <a:avLst/>
          </a:prstGeom>
        </p:spPr>
      </p:pic>
      <p:sp>
        <p:nvSpPr>
          <p:cNvPr id="2" name="Rectangle 1"/>
          <p:cNvSpPr/>
          <p:nvPr/>
        </p:nvSpPr>
        <p:spPr>
          <a:xfrm>
            <a:off x="5969202" y="3244334"/>
            <a:ext cx="253596" cy="369332"/>
          </a:xfrm>
          <a:prstGeom prst="rect">
            <a:avLst/>
          </a:prstGeom>
        </p:spPr>
        <p:txBody>
          <a:bodyPr wrap="none">
            <a:spAutoFit/>
          </a:bodyPr>
          <a:lstStyle/>
          <a:p>
            <a:r>
              <a:rPr lang="en-US" b="0" dirty="0" smtClean="0">
                <a:effectLst/>
              </a:rPr>
              <a:t> </a:t>
            </a:r>
            <a:endParaRPr lang="en-US" dirty="0"/>
          </a:p>
        </p:txBody>
      </p:sp>
    </p:spTree>
    <p:extLst>
      <p:ext uri="{BB962C8B-B14F-4D97-AF65-F5344CB8AC3E}">
        <p14:creationId xmlns:p14="http://schemas.microsoft.com/office/powerpoint/2010/main" val="14882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dirty="0" smtClean="0">
                <a:solidFill>
                  <a:schemeClr val="tx1"/>
                </a:solidFill>
                <a:latin typeface="Times New Roman" panose="02020603050405020304" pitchFamily="18" charset="0"/>
                <a:cs typeface="Times New Roman" panose="02020603050405020304" pitchFamily="18" charset="0"/>
              </a:rPr>
              <a:t>ĐỒ ÁN 3</a:t>
            </a:r>
            <a:endParaRPr lang="en-US" sz="45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ctr"/>
            <a:r>
              <a:rPr lang="en-US" sz="3000" dirty="0" smtClean="0">
                <a:latin typeface="Times New Roman" panose="02020603050405020304" pitchFamily="18" charset="0"/>
                <a:cs typeface="Times New Roman" panose="02020603050405020304" pitchFamily="18" charset="0"/>
              </a:rPr>
              <a:t>QUẢN LÝ CẤU HÌNH PHẦN MỀM BẰNG </a:t>
            </a:r>
            <a:r>
              <a:rPr lang="en-US" sz="3000" dirty="0" smtClean="0">
                <a:latin typeface="Times New Roman" panose="02020603050405020304" pitchFamily="18" charset="0"/>
                <a:cs typeface="Times New Roman" panose="02020603050405020304" pitchFamily="18" charset="0"/>
              </a:rPr>
              <a:t>CHO WEBSITE BÁN ĐỒ GỐM NOKSHI</a:t>
            </a:r>
            <a:endParaRPr lang="en-US" sz="3000" dirty="0" smtClean="0">
              <a:latin typeface="Times New Roman" panose="02020603050405020304" pitchFamily="18" charset="0"/>
              <a:cs typeface="Times New Roman" panose="02020603050405020304" pitchFamily="18" charset="0"/>
            </a:endParaRPr>
          </a:p>
          <a:p>
            <a:pPr algn="ctr"/>
            <a:endParaRPr lang="en-US" sz="3000" dirty="0">
              <a:latin typeface="Times New Roman" panose="02020603050405020304" pitchFamily="18" charset="0"/>
              <a:cs typeface="Times New Roman" panose="02020603050405020304" pitchFamily="18" charset="0"/>
            </a:endParaRPr>
          </a:p>
          <a:p>
            <a:pPr algn="ctr"/>
            <a:endParaRPr lang="en-US" sz="3000" dirty="0" smtClean="0">
              <a:latin typeface="Times New Roman" panose="02020603050405020304" pitchFamily="18" charset="0"/>
              <a:cs typeface="Times New Roman" panose="02020603050405020304" pitchFamily="18" charset="0"/>
            </a:endParaRPr>
          </a:p>
          <a:p>
            <a:pPr marL="0" indent="0">
              <a:buNone/>
            </a:pPr>
            <a:r>
              <a:rPr lang="en-US" sz="3200" b="1" dirty="0" smtClean="0">
                <a:solidFill>
                  <a:schemeClr val="accent5"/>
                </a:solidFill>
                <a:latin typeface="Candara" panose="020E0502030303020204" pitchFamily="34" charset="0"/>
                <a:cs typeface="Times New Roman" panose="02020603050405020304" pitchFamily="18" charset="0"/>
              </a:rPr>
              <a:t>					</a:t>
            </a:r>
            <a:r>
              <a:rPr lang="en-US" sz="2000" b="1" dirty="0" err="1" smtClean="0">
                <a:solidFill>
                  <a:schemeClr val="accent5"/>
                </a:solidFill>
                <a:latin typeface="Times New Roman" panose="02020603050405020304" pitchFamily="18" charset="0"/>
                <a:cs typeface="Times New Roman" panose="02020603050405020304" pitchFamily="18" charset="0"/>
              </a:rPr>
              <a:t>Giáo</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2000" b="1" dirty="0" err="1" smtClean="0">
                <a:solidFill>
                  <a:schemeClr val="accent5"/>
                </a:solidFill>
                <a:latin typeface="Times New Roman" panose="02020603050405020304" pitchFamily="18" charset="0"/>
                <a:cs typeface="Times New Roman" panose="02020603050405020304" pitchFamily="18" charset="0"/>
              </a:rPr>
              <a:t>viên</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2000" b="1" dirty="0" err="1" smtClean="0">
                <a:solidFill>
                  <a:schemeClr val="accent5"/>
                </a:solidFill>
                <a:latin typeface="Times New Roman" panose="02020603050405020304" pitchFamily="18" charset="0"/>
                <a:cs typeface="Times New Roman" panose="02020603050405020304" pitchFamily="18" charset="0"/>
              </a:rPr>
              <a:t>hướng</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2000" b="1" dirty="0" err="1" smtClean="0">
                <a:solidFill>
                  <a:schemeClr val="accent5"/>
                </a:solidFill>
                <a:latin typeface="Times New Roman" panose="02020603050405020304" pitchFamily="18" charset="0"/>
                <a:cs typeface="Times New Roman" panose="02020603050405020304" pitchFamily="18" charset="0"/>
              </a:rPr>
              <a:t>dẫn</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2000" b="1" dirty="0" err="1" smtClean="0">
                <a:solidFill>
                  <a:schemeClr val="accent5"/>
                </a:solidFill>
                <a:latin typeface="Times New Roman" panose="02020603050405020304" pitchFamily="18" charset="0"/>
                <a:cs typeface="Times New Roman" panose="02020603050405020304" pitchFamily="18" charset="0"/>
              </a:rPr>
              <a:t>Ths</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2000" b="1" dirty="0" err="1" smtClean="0">
                <a:solidFill>
                  <a:schemeClr val="accent5"/>
                </a:solidFill>
                <a:latin typeface="Times New Roman" panose="02020603050405020304" pitchFamily="18" charset="0"/>
                <a:cs typeface="Times New Roman" panose="02020603050405020304" pitchFamily="18" charset="0"/>
              </a:rPr>
              <a:t>Đõ</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2000" b="1" dirty="0" err="1" smtClean="0">
                <a:solidFill>
                  <a:schemeClr val="accent5"/>
                </a:solidFill>
                <a:latin typeface="Times New Roman" panose="02020603050405020304" pitchFamily="18" charset="0"/>
                <a:cs typeface="Times New Roman" panose="02020603050405020304" pitchFamily="18" charset="0"/>
              </a:rPr>
              <a:t>Thị</a:t>
            </a:r>
            <a:r>
              <a:rPr lang="en-US" sz="2000" b="1" dirty="0" smtClean="0">
                <a:solidFill>
                  <a:schemeClr val="accent5"/>
                </a:solidFill>
                <a:latin typeface="Times New Roman" panose="02020603050405020304" pitchFamily="18" charset="0"/>
                <a:cs typeface="Times New Roman" panose="02020603050405020304" pitchFamily="18" charset="0"/>
              </a:rPr>
              <a:t> Thu </a:t>
            </a:r>
            <a:r>
              <a:rPr lang="en-US" sz="2000" b="1" dirty="0" err="1" smtClean="0">
                <a:solidFill>
                  <a:schemeClr val="accent5"/>
                </a:solidFill>
                <a:latin typeface="Times New Roman" panose="02020603050405020304" pitchFamily="18" charset="0"/>
                <a:cs typeface="Times New Roman" panose="02020603050405020304" pitchFamily="18" charset="0"/>
              </a:rPr>
              <a:t>Trang</a:t>
            </a:r>
            <a:endParaRPr lang="en-US" sz="2000" b="1" dirty="0" smtClean="0">
              <a:solidFill>
                <a:schemeClr val="accent5"/>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accent5"/>
                </a:solidFill>
                <a:latin typeface="Times New Roman" panose="02020603050405020304" pitchFamily="18" charset="0"/>
                <a:cs typeface="Times New Roman" panose="02020603050405020304" pitchFamily="18" charset="0"/>
              </a:rPr>
              <a:t>	</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2000" b="1" dirty="0" err="1" smtClean="0">
                <a:solidFill>
                  <a:schemeClr val="accent5"/>
                </a:solidFill>
                <a:latin typeface="Times New Roman" panose="02020603050405020304" pitchFamily="18" charset="0"/>
                <a:cs typeface="Times New Roman" panose="02020603050405020304" pitchFamily="18" charset="0"/>
              </a:rPr>
              <a:t>Sinh</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2000" b="1" dirty="0" err="1" smtClean="0">
                <a:solidFill>
                  <a:schemeClr val="accent5"/>
                </a:solidFill>
                <a:latin typeface="Times New Roman" panose="02020603050405020304" pitchFamily="18" charset="0"/>
                <a:cs typeface="Times New Roman" panose="02020603050405020304" pitchFamily="18" charset="0"/>
              </a:rPr>
              <a:t>viên</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2000" b="1" dirty="0" err="1" smtClean="0">
                <a:solidFill>
                  <a:schemeClr val="accent5"/>
                </a:solidFill>
                <a:latin typeface="Times New Roman" panose="02020603050405020304" pitchFamily="18" charset="0"/>
                <a:cs typeface="Times New Roman" panose="02020603050405020304" pitchFamily="18" charset="0"/>
              </a:rPr>
              <a:t>thực</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2000" b="1" dirty="0" err="1" smtClean="0">
                <a:solidFill>
                  <a:schemeClr val="accent5"/>
                </a:solidFill>
                <a:latin typeface="Times New Roman" panose="02020603050405020304" pitchFamily="18" charset="0"/>
                <a:cs typeface="Times New Roman" panose="02020603050405020304" pitchFamily="18" charset="0"/>
              </a:rPr>
              <a:t>hiện</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2000" b="1" dirty="0" smtClean="0">
                <a:solidFill>
                  <a:schemeClr val="accent5"/>
                </a:solidFill>
                <a:latin typeface="Times New Roman" panose="02020603050405020304" pitchFamily="18" charset="0"/>
                <a:cs typeface="Times New Roman" panose="02020603050405020304" pitchFamily="18" charset="0"/>
              </a:rPr>
              <a:t>Vũ </a:t>
            </a:r>
            <a:r>
              <a:rPr lang="en-US" sz="2000" b="1" dirty="0" err="1" smtClean="0">
                <a:solidFill>
                  <a:schemeClr val="accent5"/>
                </a:solidFill>
                <a:latin typeface="Times New Roman" panose="02020603050405020304" pitchFamily="18" charset="0"/>
                <a:cs typeface="Times New Roman" panose="02020603050405020304" pitchFamily="18" charset="0"/>
              </a:rPr>
              <a:t>Thi</a:t>
            </a:r>
            <a:r>
              <a:rPr lang="en-US" sz="2000" b="1" dirty="0" smtClean="0">
                <a:solidFill>
                  <a:schemeClr val="accent5"/>
                </a:solidFill>
                <a:latin typeface="Times New Roman" panose="02020603050405020304" pitchFamily="18" charset="0"/>
                <a:cs typeface="Times New Roman" panose="02020603050405020304" pitchFamily="18" charset="0"/>
              </a:rPr>
              <a:t> Hồng</a:t>
            </a:r>
            <a:endParaRPr lang="en-US" sz="2000" b="1" dirty="0" smtClean="0">
              <a:solidFill>
                <a:schemeClr val="accent5"/>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accent5"/>
                </a:solidFill>
                <a:latin typeface="Times New Roman" panose="02020603050405020304" pitchFamily="18" charset="0"/>
                <a:cs typeface="Times New Roman" panose="02020603050405020304" pitchFamily="18" charset="0"/>
              </a:rPr>
              <a:t>	</a:t>
            </a:r>
            <a:r>
              <a:rPr lang="en-US" sz="2000" b="1" dirty="0" smtClean="0">
                <a:solidFill>
                  <a:schemeClr val="accent5"/>
                </a:solidFill>
                <a:latin typeface="Times New Roman" panose="02020603050405020304" pitchFamily="18" charset="0"/>
                <a:cs typeface="Times New Roman" panose="02020603050405020304" pitchFamily="18" charset="0"/>
              </a:rPr>
              <a:t>									  </a:t>
            </a:r>
            <a:r>
              <a:rPr lang="en-US" sz="3200" b="1" dirty="0" smtClean="0">
                <a:solidFill>
                  <a:schemeClr val="accent5"/>
                </a:solidFill>
                <a:latin typeface="Candara" panose="020E0502030303020204" pitchFamily="34" charset="0"/>
                <a:cs typeface="Times New Roman" panose="02020603050405020304" pitchFamily="18" charset="0"/>
              </a:rPr>
              <a:t>                                                        </a:t>
            </a:r>
            <a:r>
              <a:rPr lang="en-US" sz="3200" b="1" i="1" dirty="0" smtClean="0">
                <a:solidFill>
                  <a:srgbClr val="7030A0"/>
                </a:solidFill>
                <a:latin typeface="Cambria" panose="02040503050406030204" pitchFamily="18" charset="0"/>
                <a:ea typeface="Segoe UI Symbol" panose="020B0502040204020203" pitchFamily="34" charset="0"/>
                <a:cs typeface="Times New Roman" panose="02020603050405020304" pitchFamily="18" charset="0"/>
              </a:rPr>
              <a:t> </a:t>
            </a:r>
            <a:endParaRPr lang="en-US" sz="3200" b="1" i="1" dirty="0">
              <a:solidFill>
                <a:srgbClr val="7030A0"/>
              </a:solidFill>
              <a:latin typeface="Cambria" panose="02040503050406030204" pitchFamily="18" charset="0"/>
              <a:ea typeface="Segoe UI Symbol" panose="020B0502040204020203" pitchFamily="34" charset="0"/>
              <a:cs typeface="Times New Roman" panose="02020603050405020304" pitchFamily="18" charset="0"/>
            </a:endParaRPr>
          </a:p>
          <a:p>
            <a:pPr algn="ctr"/>
            <a:endParaRPr lang="en-US" sz="3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33818" y="458561"/>
            <a:ext cx="2086379" cy="1197735"/>
          </a:xfrm>
          <a:prstGeom prst="rect">
            <a:avLst/>
          </a:prstGeom>
        </p:spPr>
      </p:pic>
    </p:spTree>
    <p:extLst>
      <p:ext uri="{BB962C8B-B14F-4D97-AF65-F5344CB8AC3E}">
        <p14:creationId xmlns:p14="http://schemas.microsoft.com/office/powerpoint/2010/main" val="1703863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267" y="609599"/>
            <a:ext cx="8706735" cy="4563533"/>
          </a:xfrm>
        </p:spPr>
        <p:txBody>
          <a:bodyPr>
            <a:normAutofit/>
          </a:bodyPr>
          <a:lstStyle/>
          <a:p>
            <a:pPr lvl="0"/>
            <a:r>
              <a:rPr lang="en-US" sz="3000" dirty="0" err="1" smtClean="0">
                <a:solidFill>
                  <a:schemeClr val="accent5"/>
                </a:solidFill>
                <a:latin typeface="Times New Roman" panose="02020603050405020304" pitchFamily="18" charset="0"/>
                <a:cs typeface="Times New Roman" panose="02020603050405020304" pitchFamily="18" charset="0"/>
              </a:rPr>
              <a:t>Nội</a:t>
            </a:r>
            <a:r>
              <a:rPr lang="en-US" sz="3000" dirty="0" smtClean="0">
                <a:solidFill>
                  <a:schemeClr val="accent5"/>
                </a:solidFill>
                <a:latin typeface="Times New Roman" panose="02020603050405020304" pitchFamily="18" charset="0"/>
                <a:cs typeface="Times New Roman" panose="02020603050405020304" pitchFamily="18" charset="0"/>
              </a:rPr>
              <a:t> dung:</a:t>
            </a:r>
            <a:br>
              <a:rPr lang="en-US" sz="3000" dirty="0" smtClean="0">
                <a:solidFill>
                  <a:schemeClr val="accent5"/>
                </a:solidFill>
                <a:latin typeface="Times New Roman" panose="02020603050405020304" pitchFamily="18" charset="0"/>
                <a:cs typeface="Times New Roman" panose="02020603050405020304" pitchFamily="18" charset="0"/>
              </a:rPr>
            </a:br>
            <a:r>
              <a:rPr lang="en-US" sz="3000" dirty="0" smtClean="0">
                <a:solidFill>
                  <a:schemeClr val="accent5"/>
                </a:solidFill>
                <a:latin typeface="Times New Roman" panose="02020603050405020304" pitchFamily="18" charset="0"/>
                <a:cs typeface="Times New Roman" panose="02020603050405020304" pitchFamily="18" charset="0"/>
              </a:rPr>
              <a:t>	</a:t>
            </a:r>
            <a:r>
              <a:rPr lang="en-US" sz="2500" dirty="0" smtClean="0">
                <a:solidFill>
                  <a:schemeClr val="tx1"/>
                </a:solidFill>
                <a:latin typeface="Times New Roman" panose="02020603050405020304" pitchFamily="18" charset="0"/>
                <a:cs typeface="Times New Roman" panose="02020603050405020304" pitchFamily="18" charset="0"/>
              </a:rPr>
              <a:t>-</a:t>
            </a:r>
            <a:r>
              <a:rPr lang="en-US" sz="2500" dirty="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Giới</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thiệu</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chung</a:t>
            </a:r>
            <a:r>
              <a:rPr lang="en-US" sz="2500" dirty="0" smtClean="0">
                <a:solidFill>
                  <a:schemeClr val="tx1"/>
                </a:solidFill>
                <a:latin typeface="Times New Roman" panose="02020603050405020304" pitchFamily="18" charset="0"/>
                <a:cs typeface="Times New Roman" panose="02020603050405020304" pitchFamily="18" charset="0"/>
              </a:rPr>
              <a:t/>
            </a:r>
            <a:br>
              <a:rPr lang="en-US" sz="2500" dirty="0" smtClean="0">
                <a:solidFill>
                  <a:schemeClr val="tx1"/>
                </a:solidFill>
                <a:latin typeface="Times New Roman" panose="02020603050405020304" pitchFamily="18" charset="0"/>
                <a:cs typeface="Times New Roman" panose="02020603050405020304" pitchFamily="18" charset="0"/>
              </a:rPr>
            </a:b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Mục</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tiêu</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công</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việc</a:t>
            </a:r>
            <a:r>
              <a:rPr lang="en-US" sz="2500" dirty="0" smtClean="0">
                <a:solidFill>
                  <a:schemeClr val="tx1"/>
                </a:solidFill>
                <a:latin typeface="Times New Roman" panose="02020603050405020304" pitchFamily="18" charset="0"/>
                <a:cs typeface="Times New Roman" panose="02020603050405020304" pitchFamily="18" charset="0"/>
              </a:rPr>
              <a:t/>
            </a:r>
            <a:br>
              <a:rPr lang="en-US" sz="2500" dirty="0" smtClean="0">
                <a:solidFill>
                  <a:schemeClr val="tx1"/>
                </a:solidFill>
                <a:latin typeface="Times New Roman" panose="02020603050405020304" pitchFamily="18" charset="0"/>
                <a:cs typeface="Times New Roman" panose="02020603050405020304" pitchFamily="18" charset="0"/>
              </a:rPr>
            </a:b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Nội</a:t>
            </a:r>
            <a:r>
              <a:rPr lang="en-US" sz="2500" dirty="0" smtClean="0">
                <a:solidFill>
                  <a:schemeClr val="tx1"/>
                </a:solidFill>
                <a:latin typeface="Times New Roman" panose="02020603050405020304" pitchFamily="18" charset="0"/>
                <a:cs typeface="Times New Roman" panose="02020603050405020304" pitchFamily="18" charset="0"/>
              </a:rPr>
              <a:t> dung</a:t>
            </a:r>
            <a:br>
              <a:rPr lang="en-US" sz="2500" dirty="0" smtClean="0">
                <a:solidFill>
                  <a:schemeClr val="tx1"/>
                </a:solidFill>
                <a:latin typeface="Times New Roman" panose="02020603050405020304" pitchFamily="18" charset="0"/>
                <a:cs typeface="Times New Roman" panose="02020603050405020304" pitchFamily="18" charset="0"/>
              </a:rPr>
            </a:b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Kết</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quả</a:t>
            </a:r>
            <a:r>
              <a:rPr lang="en-US" sz="2500" dirty="0" smtClean="0">
                <a:solidFill>
                  <a:schemeClr val="tx1"/>
                </a:solidFill>
                <a:latin typeface="Times New Roman" panose="02020603050405020304" pitchFamily="18" charset="0"/>
                <a:cs typeface="Times New Roman" panose="02020603050405020304" pitchFamily="18" charset="0"/>
              </a:rPr>
              <a:t/>
            </a:r>
            <a:br>
              <a:rPr lang="en-US" sz="2500" dirty="0" smtClean="0">
                <a:solidFill>
                  <a:schemeClr val="tx1"/>
                </a:solidFill>
                <a:latin typeface="Times New Roman" panose="02020603050405020304" pitchFamily="18" charset="0"/>
                <a:cs typeface="Times New Roman" panose="02020603050405020304" pitchFamily="18" charset="0"/>
              </a:rPr>
            </a:br>
            <a:endParaRPr lang="en-US" sz="25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5672665"/>
            <a:ext cx="939799" cy="1236617"/>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800" y="5655731"/>
            <a:ext cx="929005" cy="1219685"/>
          </a:xfrm>
          <a:prstGeom prst="rect">
            <a:avLst/>
          </a:prstGeom>
        </p:spPr>
      </p:pic>
    </p:spTree>
    <p:extLst>
      <p:ext uri="{BB962C8B-B14F-4D97-AF65-F5344CB8AC3E}">
        <p14:creationId xmlns:p14="http://schemas.microsoft.com/office/powerpoint/2010/main" val="1344798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183" y="735723"/>
            <a:ext cx="8706735" cy="4563533"/>
          </a:xfrm>
        </p:spPr>
        <p:txBody>
          <a:bodyPr>
            <a:normAutofit fontScale="90000"/>
          </a:bodyPr>
          <a:lstStyle/>
          <a:p>
            <a:pPr>
              <a:spcBef>
                <a:spcPts val="0"/>
              </a:spcBef>
            </a:pPr>
            <a:r>
              <a:rPr lang="en-US" sz="2800" dirty="0" err="1">
                <a:solidFill>
                  <a:srgbClr val="FF0000"/>
                </a:solidFill>
                <a:latin typeface="Times New Roman" panose="02020603050405020304" pitchFamily="18" charset="0"/>
              </a:rPr>
              <a:t>Giới</a:t>
            </a:r>
            <a:r>
              <a:rPr lang="en-US" sz="2800" dirty="0">
                <a:solidFill>
                  <a:srgbClr val="FF0000"/>
                </a:solidFill>
                <a:latin typeface="Times New Roman" panose="02020603050405020304" pitchFamily="18" charset="0"/>
              </a:rPr>
              <a:t> </a:t>
            </a:r>
            <a:r>
              <a:rPr lang="en-US" sz="2800" dirty="0" err="1">
                <a:solidFill>
                  <a:srgbClr val="FF0000"/>
                </a:solidFill>
                <a:latin typeface="Times New Roman" panose="02020603050405020304" pitchFamily="18" charset="0"/>
              </a:rPr>
              <a:t>thiệu</a:t>
            </a:r>
            <a:r>
              <a:rPr lang="en-US" sz="2800" dirty="0">
                <a:solidFill>
                  <a:srgbClr val="FF0000"/>
                </a:solidFill>
                <a:latin typeface="Times New Roman" panose="02020603050405020304" pitchFamily="18" charset="0"/>
              </a:rPr>
              <a:t> </a:t>
            </a:r>
            <a:r>
              <a:rPr lang="en-US" sz="2800" dirty="0" err="1">
                <a:solidFill>
                  <a:srgbClr val="FF0000"/>
                </a:solidFill>
                <a:latin typeface="Times New Roman" panose="02020603050405020304" pitchFamily="18" charset="0"/>
              </a:rPr>
              <a:t>chung</a:t>
            </a:r>
            <a:r>
              <a:rPr lang="en-US" sz="2800" dirty="0"/>
              <a:t/>
            </a:r>
            <a:br>
              <a:rPr lang="en-US" sz="2800" dirty="0"/>
            </a:br>
            <a:r>
              <a:rPr lang="en-US" sz="2800" dirty="0"/>
              <a:t/>
            </a:r>
            <a:br>
              <a:rPr lang="en-US" sz="2800" dirty="0"/>
            </a:br>
            <a:r>
              <a:rPr lang="vi-VN" sz="2400" dirty="0">
                <a:solidFill>
                  <a:srgbClr val="3F3F3F"/>
                </a:solidFill>
                <a:latin typeface="Times New Roman" panose="02020603050405020304" pitchFamily="18" charset="0"/>
              </a:rPr>
              <a:t>Kiểm thử phầm mềm vô cùng quan trọng trong một vòng đời phát triển phần mềm từ lúc lên kế hoạch cho đến khi chuyển giao cho khách hang thì phần mềm luôn phải được kiểm tra kĩ càng. Những giới hạn về thời gian và chi phí nên không đảm bảo được rằng các sản phẩm phần mềm đang được ứng dụng không có lỗi. Vì vậy, áp dụng kiểm thử và đảm bảo chất lượng phần mềm cho phần mềm Quản lý website bán </a:t>
            </a:r>
            <a:r>
              <a:rPr lang="en-US" sz="2400" dirty="0" err="1" smtClean="0">
                <a:solidFill>
                  <a:srgbClr val="3F3F3F"/>
                </a:solidFill>
                <a:latin typeface="Times New Roman" panose="02020603050405020304" pitchFamily="18" charset="0"/>
              </a:rPr>
              <a:t>đồ</a:t>
            </a:r>
            <a:r>
              <a:rPr lang="en-US" sz="2400" dirty="0" smtClean="0">
                <a:solidFill>
                  <a:srgbClr val="3F3F3F"/>
                </a:solidFill>
                <a:latin typeface="Times New Roman" panose="02020603050405020304" pitchFamily="18" charset="0"/>
              </a:rPr>
              <a:t> </a:t>
            </a:r>
            <a:r>
              <a:rPr lang="en-US" sz="2400" dirty="0" err="1" smtClean="0">
                <a:solidFill>
                  <a:srgbClr val="3F3F3F"/>
                </a:solidFill>
                <a:latin typeface="Times New Roman" panose="02020603050405020304" pitchFamily="18" charset="0"/>
              </a:rPr>
              <a:t>gốm</a:t>
            </a:r>
            <a:r>
              <a:rPr lang="en-US" sz="2400" dirty="0" smtClean="0">
                <a:solidFill>
                  <a:srgbClr val="3F3F3F"/>
                </a:solidFill>
                <a:latin typeface="Times New Roman" panose="02020603050405020304" pitchFamily="18" charset="0"/>
              </a:rPr>
              <a:t> </a:t>
            </a:r>
            <a:r>
              <a:rPr lang="en-US" sz="2400" dirty="0" err="1" smtClean="0">
                <a:solidFill>
                  <a:srgbClr val="3F3F3F"/>
                </a:solidFill>
                <a:latin typeface="Times New Roman" panose="02020603050405020304" pitchFamily="18" charset="0"/>
              </a:rPr>
              <a:t>Nokshi</a:t>
            </a:r>
            <a:r>
              <a:rPr lang="vi-VN" sz="2400" dirty="0" smtClean="0">
                <a:solidFill>
                  <a:srgbClr val="3F3F3F"/>
                </a:solidFill>
                <a:latin typeface="Times New Roman" panose="02020603050405020304" pitchFamily="18" charset="0"/>
              </a:rPr>
              <a:t> </a:t>
            </a:r>
            <a:r>
              <a:rPr lang="vi-VN" sz="2400" dirty="0">
                <a:solidFill>
                  <a:srgbClr val="3F3F3F"/>
                </a:solidFill>
                <a:latin typeface="Times New Roman" panose="02020603050405020304" pitchFamily="18" charset="0"/>
              </a:rPr>
              <a:t>để đảm bảo rằng phần mềm thỏa mãn các yêu cầu thiết kế và các yêu cầu đó đáp ứng các nhu cầu của người dùng</a:t>
            </a:r>
            <a:r>
              <a:rPr lang="vi-VN" sz="2800" dirty="0"/>
              <a:t/>
            </a:r>
            <a:br>
              <a:rPr lang="vi-VN" sz="2800" dirty="0"/>
            </a:br>
            <a:r>
              <a:rPr lang="vi-VN" sz="2800" dirty="0"/>
              <a:t/>
            </a:r>
            <a:br>
              <a:rPr lang="vi-VN" sz="2800" dirty="0"/>
            </a:br>
            <a:endParaRPr lang="en-US" sz="25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5672665"/>
            <a:ext cx="939799" cy="1236617"/>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800" y="5655731"/>
            <a:ext cx="929005" cy="1219685"/>
          </a:xfrm>
          <a:prstGeom prst="rect">
            <a:avLst/>
          </a:prstGeom>
        </p:spPr>
      </p:pic>
    </p:spTree>
    <p:extLst>
      <p:ext uri="{BB962C8B-B14F-4D97-AF65-F5344CB8AC3E}">
        <p14:creationId xmlns:p14="http://schemas.microsoft.com/office/powerpoint/2010/main" val="3163239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267" y="609599"/>
            <a:ext cx="8706735" cy="4563533"/>
          </a:xfrm>
        </p:spPr>
        <p:txBody>
          <a:bodyPr>
            <a:normAutofit fontScale="90000"/>
          </a:bodyPr>
          <a:lstStyle/>
          <a:p>
            <a:pPr fontAlgn="base">
              <a:spcBef>
                <a:spcPts val="0"/>
              </a:spcBef>
              <a:buFont typeface="Arial" panose="020B0604020202020204" pitchFamily="34" charset="0"/>
              <a:buChar char="•"/>
            </a:pPr>
            <a:r>
              <a:rPr lang="en-US" sz="2800" dirty="0" err="1">
                <a:solidFill>
                  <a:srgbClr val="FF0000"/>
                </a:solidFill>
                <a:latin typeface="Times New Roman" panose="02020603050405020304" pitchFamily="18" charset="0"/>
              </a:rPr>
              <a:t>Mục</a:t>
            </a:r>
            <a:r>
              <a:rPr lang="en-US" sz="2800" dirty="0">
                <a:solidFill>
                  <a:srgbClr val="FF0000"/>
                </a:solidFill>
                <a:latin typeface="Times New Roman" panose="02020603050405020304" pitchFamily="18" charset="0"/>
              </a:rPr>
              <a:t> </a:t>
            </a:r>
            <a:r>
              <a:rPr lang="en-US" sz="2800" dirty="0" err="1">
                <a:solidFill>
                  <a:srgbClr val="FF0000"/>
                </a:solidFill>
                <a:latin typeface="Times New Roman" panose="02020603050405020304" pitchFamily="18" charset="0"/>
              </a:rPr>
              <a:t>tiêu</a:t>
            </a:r>
            <a:r>
              <a:rPr lang="en-US" sz="2800" dirty="0">
                <a:solidFill>
                  <a:srgbClr val="FF0000"/>
                </a:solidFill>
                <a:latin typeface="Times New Roman" panose="02020603050405020304" pitchFamily="18" charset="0"/>
              </a:rPr>
              <a:t> </a:t>
            </a:r>
            <a:r>
              <a:rPr lang="en-US" sz="2800" dirty="0" err="1">
                <a:solidFill>
                  <a:srgbClr val="FF0000"/>
                </a:solidFill>
                <a:latin typeface="Times New Roman" panose="02020603050405020304" pitchFamily="18" charset="0"/>
              </a:rPr>
              <a:t>công</a:t>
            </a:r>
            <a:r>
              <a:rPr lang="en-US" sz="2800" dirty="0">
                <a:solidFill>
                  <a:srgbClr val="FF0000"/>
                </a:solidFill>
                <a:latin typeface="Times New Roman" panose="02020603050405020304" pitchFamily="18" charset="0"/>
              </a:rPr>
              <a:t> </a:t>
            </a:r>
            <a:r>
              <a:rPr lang="en-US" sz="2800" dirty="0" err="1">
                <a:solidFill>
                  <a:srgbClr val="FF0000"/>
                </a:solidFill>
                <a:latin typeface="Times New Roman" panose="02020603050405020304" pitchFamily="18" charset="0"/>
              </a:rPr>
              <a:t>việc</a:t>
            </a:r>
            <a:r>
              <a:rPr lang="en-US" sz="2800" dirty="0"/>
              <a:t/>
            </a:r>
            <a:br>
              <a:rPr lang="en-US" sz="2800" dirty="0"/>
            </a:br>
            <a:r>
              <a:rPr lang="en-US" sz="2800" dirty="0"/>
              <a:t/>
            </a:r>
            <a:br>
              <a:rPr lang="en-US" sz="2800" dirty="0"/>
            </a:br>
            <a:r>
              <a:rPr lang="vi-VN" sz="2800" dirty="0">
                <a:solidFill>
                  <a:srgbClr val="3F3F3F"/>
                </a:solidFill>
                <a:latin typeface="Times New Roman" panose="02020603050405020304" pitchFamily="18" charset="0"/>
              </a:rPr>
              <a:t>Website bán </a:t>
            </a:r>
            <a:r>
              <a:rPr lang="en-US" sz="2800" dirty="0" err="1" smtClean="0">
                <a:solidFill>
                  <a:srgbClr val="3F3F3F"/>
                </a:solidFill>
                <a:latin typeface="Times New Roman" panose="02020603050405020304" pitchFamily="18" charset="0"/>
              </a:rPr>
              <a:t>đồ</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gốm</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Nokshi</a:t>
            </a:r>
            <a:r>
              <a:rPr lang="vi-VN" sz="2800" dirty="0" smtClean="0">
                <a:solidFill>
                  <a:srgbClr val="3F3F3F"/>
                </a:solidFill>
                <a:latin typeface="Times New Roman" panose="02020603050405020304" pitchFamily="18" charset="0"/>
              </a:rPr>
              <a:t> </a:t>
            </a:r>
            <a:r>
              <a:rPr lang="vi-VN" sz="2800" dirty="0">
                <a:solidFill>
                  <a:srgbClr val="3F3F3F"/>
                </a:solidFill>
                <a:latin typeface="Times New Roman" panose="02020603050405020304" pitchFamily="18" charset="0"/>
              </a:rPr>
              <a:t>có các chức năng </a:t>
            </a:r>
            <a:r>
              <a:rPr lang="en-US" sz="2800" dirty="0" err="1" smtClean="0">
                <a:solidFill>
                  <a:srgbClr val="3F3F3F"/>
                </a:solidFill>
                <a:latin typeface="Times New Roman" panose="02020603050405020304" pitchFamily="18" charset="0"/>
              </a:rPr>
              <a:t>của</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một</a:t>
            </a:r>
            <a:r>
              <a:rPr lang="en-US" sz="2800" dirty="0" smtClean="0">
                <a:solidFill>
                  <a:srgbClr val="3F3F3F"/>
                </a:solidFill>
                <a:latin typeface="Times New Roman" panose="02020603050405020304" pitchFamily="18" charset="0"/>
              </a:rPr>
              <a:t> website </a:t>
            </a:r>
            <a:r>
              <a:rPr lang="en-US" sz="2800" dirty="0" err="1" smtClean="0">
                <a:solidFill>
                  <a:srgbClr val="3F3F3F"/>
                </a:solidFill>
                <a:latin typeface="Times New Roman" panose="02020603050405020304" pitchFamily="18" charset="0"/>
              </a:rPr>
              <a:t>như</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quản</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lý</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sản</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phẩm</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quản</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lý</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khách</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hàng</a:t>
            </a:r>
            <a:r>
              <a:rPr lang="en-US" sz="2800" dirty="0" smtClean="0">
                <a:solidFill>
                  <a:srgbClr val="3F3F3F"/>
                </a:solidFill>
                <a:latin typeface="Times New Roman" panose="02020603050405020304" pitchFamily="18" charset="0"/>
              </a:rPr>
              <a:t>,…</a:t>
            </a:r>
            <a:r>
              <a:rPr lang="vi-VN" sz="2800" dirty="0" smtClean="0">
                <a:solidFill>
                  <a:srgbClr val="3F3F3F"/>
                </a:solidFill>
                <a:latin typeface="Times New Roman" panose="02020603050405020304" pitchFamily="18" charset="0"/>
              </a:rPr>
              <a:t>một </a:t>
            </a:r>
            <a:r>
              <a:rPr lang="vi-VN" sz="2800" dirty="0">
                <a:solidFill>
                  <a:srgbClr val="3F3F3F"/>
                </a:solidFill>
                <a:latin typeface="Times New Roman" panose="02020603050405020304" pitchFamily="18" charset="0"/>
              </a:rPr>
              <a:t>cách rõ ràng nhất, tiện lợi nhất cho người </a:t>
            </a:r>
            <a:r>
              <a:rPr lang="en-US" sz="2800" dirty="0" err="1" smtClean="0">
                <a:solidFill>
                  <a:srgbClr val="3F3F3F"/>
                </a:solidFill>
                <a:latin typeface="Times New Roman" panose="02020603050405020304" pitchFamily="18" charset="0"/>
              </a:rPr>
              <a:t>chủ</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cửa</a:t>
            </a:r>
            <a:r>
              <a:rPr lang="en-US" sz="2800" dirty="0" smtClean="0">
                <a:solidFill>
                  <a:srgbClr val="3F3F3F"/>
                </a:solidFill>
                <a:latin typeface="Times New Roman" panose="02020603050405020304" pitchFamily="18" charset="0"/>
              </a:rPr>
              <a:t> hang </a:t>
            </a:r>
            <a:r>
              <a:rPr lang="en-US" sz="2800" dirty="0" err="1" smtClean="0">
                <a:solidFill>
                  <a:srgbClr val="3F3F3F"/>
                </a:solidFill>
                <a:latin typeface="Times New Roman" panose="02020603050405020304" pitchFamily="18" charset="0"/>
              </a:rPr>
              <a:t>có</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thể</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dễ</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Dàng</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quản</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lý</a:t>
            </a:r>
            <a:r>
              <a:rPr lang="en-US" sz="2800" dirty="0">
                <a:solidFill>
                  <a:srgbClr val="3F3F3F"/>
                </a:solidFill>
                <a:latin typeface="Times New Roman" panose="02020603050405020304" pitchFamily="18" charset="0"/>
              </a:rPr>
              <a:t>.</a:t>
            </a:r>
            <a:r>
              <a:rPr lang="vi-VN" sz="2800" dirty="0" smtClean="0">
                <a:solidFill>
                  <a:srgbClr val="3F3F3F"/>
                </a:solidFill>
                <a:latin typeface="Times New Roman" panose="02020603050405020304" pitchFamily="18" charset="0"/>
              </a:rPr>
              <a:t> </a:t>
            </a:r>
            <a:r>
              <a:rPr lang="en-US" sz="2800" dirty="0" smtClean="0">
                <a:solidFill>
                  <a:srgbClr val="3F3F3F"/>
                </a:solidFill>
                <a:latin typeface="Times New Roman" panose="02020603050405020304" pitchFamily="18" charset="0"/>
              </a:rPr>
              <a:t>H</a:t>
            </a:r>
            <a:r>
              <a:rPr lang="vi-VN" sz="2800" dirty="0" smtClean="0">
                <a:solidFill>
                  <a:srgbClr val="3F3F3F"/>
                </a:solidFill>
                <a:latin typeface="Times New Roman" panose="02020603050405020304" pitchFamily="18" charset="0"/>
              </a:rPr>
              <a:t>ệ </a:t>
            </a:r>
            <a:r>
              <a:rPr lang="vi-VN" sz="2800" dirty="0">
                <a:solidFill>
                  <a:srgbClr val="3F3F3F"/>
                </a:solidFill>
                <a:latin typeface="Times New Roman" panose="02020603050405020304" pitchFamily="18" charset="0"/>
              </a:rPr>
              <a:t>thống cũng cho phép thêm, sửa, xóa thông tin của </a:t>
            </a:r>
            <a:r>
              <a:rPr lang="en-US" sz="2800" dirty="0" err="1" smtClean="0">
                <a:solidFill>
                  <a:srgbClr val="3F3F3F"/>
                </a:solidFill>
                <a:latin typeface="Times New Roman" panose="02020603050405020304" pitchFamily="18" charset="0"/>
              </a:rPr>
              <a:t>một</a:t>
            </a:r>
            <a:r>
              <a:rPr lang="en-US" sz="2800" dirty="0" smtClean="0">
                <a:solidFill>
                  <a:srgbClr val="3F3F3F"/>
                </a:solidFill>
                <a:latin typeface="Times New Roman" panose="02020603050405020304" pitchFamily="18" charset="0"/>
              </a:rPr>
              <a:t> </a:t>
            </a:r>
            <a:r>
              <a:rPr lang="en-US" sz="2800" dirty="0" err="1" smtClean="0">
                <a:solidFill>
                  <a:srgbClr val="3F3F3F"/>
                </a:solidFill>
                <a:latin typeface="Times New Roman" panose="02020603050405020304" pitchFamily="18" charset="0"/>
              </a:rPr>
              <a:t>mặt</a:t>
            </a:r>
            <a:r>
              <a:rPr lang="en-US" sz="2800" dirty="0" smtClean="0">
                <a:solidFill>
                  <a:srgbClr val="3F3F3F"/>
                </a:solidFill>
                <a:latin typeface="Times New Roman" panose="02020603050405020304" pitchFamily="18" charset="0"/>
              </a:rPr>
              <a:t> hang.</a:t>
            </a:r>
            <a:r>
              <a:rPr lang="vi-VN" sz="2400" dirty="0">
                <a:solidFill>
                  <a:srgbClr val="90C226"/>
                </a:solidFill>
                <a:latin typeface="Noto Sans Symbols"/>
              </a:rPr>
              <a:t/>
            </a:r>
            <a:br>
              <a:rPr lang="vi-VN" sz="2400" dirty="0">
                <a:solidFill>
                  <a:srgbClr val="90C226"/>
                </a:solidFill>
                <a:latin typeface="Noto Sans Symbols"/>
              </a:rPr>
            </a:br>
            <a:r>
              <a:rPr lang="vi-VN" sz="2800" dirty="0">
                <a:solidFill>
                  <a:srgbClr val="3F3F3F"/>
                </a:solidFill>
                <a:latin typeface="Times New Roman" panose="02020603050405020304" pitchFamily="18" charset="0"/>
              </a:rPr>
              <a:t>Phạm vi ứng dụng</a:t>
            </a:r>
            <a:r>
              <a:rPr lang="vi-VN" sz="2800" i="1" dirty="0">
                <a:solidFill>
                  <a:srgbClr val="3F3F3F"/>
                </a:solidFill>
                <a:latin typeface="Times New Roman" panose="02020603050405020304" pitchFamily="18" charset="0"/>
              </a:rPr>
              <a:t> </a:t>
            </a:r>
            <a:r>
              <a:rPr lang="vi-VN" sz="2400" dirty="0">
                <a:solidFill>
                  <a:srgbClr val="90C226"/>
                </a:solidFill>
                <a:latin typeface="Noto Sans Symbols"/>
              </a:rPr>
              <a:t/>
            </a:r>
            <a:br>
              <a:rPr lang="vi-VN" sz="2400" dirty="0">
                <a:solidFill>
                  <a:srgbClr val="90C226"/>
                </a:solidFill>
                <a:latin typeface="Noto Sans Symbols"/>
              </a:rPr>
            </a:br>
            <a:r>
              <a:rPr lang="vi-VN" sz="2800" dirty="0">
                <a:solidFill>
                  <a:srgbClr val="3F3F3F"/>
                </a:solidFill>
                <a:latin typeface="Times New Roman" panose="02020603050405020304" pitchFamily="18" charset="0"/>
              </a:rPr>
              <a:t>Phần mềm này sẽ được áp dụng cho tất cả cả mọi người trên internet.  </a:t>
            </a:r>
            <a:r>
              <a:rPr lang="vi-VN" sz="2400" dirty="0">
                <a:solidFill>
                  <a:srgbClr val="90C226"/>
                </a:solidFill>
                <a:latin typeface="Noto Sans Symbols"/>
              </a:rPr>
              <a:t/>
            </a:r>
            <a:br>
              <a:rPr lang="vi-VN" sz="2400" dirty="0">
                <a:solidFill>
                  <a:srgbClr val="90C226"/>
                </a:solidFill>
                <a:latin typeface="Noto Sans Symbols"/>
              </a:rPr>
            </a:br>
            <a:r>
              <a:rPr lang="vi-VN" sz="2800" dirty="0">
                <a:solidFill>
                  <a:srgbClr val="3F3F3F"/>
                </a:solidFill>
                <a:latin typeface="Times New Roman" panose="02020603050405020304" pitchFamily="18" charset="0"/>
              </a:rPr>
              <a:t>Tài liệu này sẽ mô tả đầy đủ yêu cầu về chức năng và các yêu cầu khác của hệ thống. </a:t>
            </a:r>
            <a:r>
              <a:rPr lang="vi-VN" sz="2400" dirty="0">
                <a:solidFill>
                  <a:srgbClr val="90C226"/>
                </a:solidFill>
                <a:latin typeface="Noto Sans Symbols"/>
              </a:rPr>
              <a:t/>
            </a:r>
            <a:br>
              <a:rPr lang="vi-VN" sz="2400" dirty="0">
                <a:solidFill>
                  <a:srgbClr val="90C226"/>
                </a:solidFill>
                <a:latin typeface="Noto Sans Symbols"/>
              </a:rPr>
            </a:br>
            <a:r>
              <a:rPr lang="vi-VN" sz="2800" dirty="0"/>
              <a:t/>
            </a:r>
            <a:br>
              <a:rPr lang="vi-VN" sz="2800" dirty="0"/>
            </a:br>
            <a:endParaRPr lang="en-US" sz="25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5672665"/>
            <a:ext cx="939799" cy="1236617"/>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800" y="5655731"/>
            <a:ext cx="929005" cy="1219685"/>
          </a:xfrm>
          <a:prstGeom prst="rect">
            <a:avLst/>
          </a:prstGeom>
        </p:spPr>
      </p:pic>
    </p:spTree>
    <p:extLst>
      <p:ext uri="{BB962C8B-B14F-4D97-AF65-F5344CB8AC3E}">
        <p14:creationId xmlns:p14="http://schemas.microsoft.com/office/powerpoint/2010/main" val="167014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060" y="908610"/>
            <a:ext cx="8706735" cy="5492189"/>
          </a:xfrm>
        </p:spPr>
        <p:txBody>
          <a:bodyPr>
            <a:normAutofit/>
          </a:bodyPr>
          <a:lstStyle/>
          <a:p>
            <a:pPr fontAlgn="base">
              <a:spcBef>
                <a:spcPts val="0"/>
              </a:spcBef>
              <a:buFont typeface="Arial" panose="020B0604020202020204" pitchFamily="34" charset="0"/>
              <a:buChar char="•"/>
            </a:pPr>
            <a:r>
              <a:rPr lang="en-US" sz="2800" dirty="0" err="1">
                <a:solidFill>
                  <a:srgbClr val="FF0000"/>
                </a:solidFill>
                <a:latin typeface="Times New Roman" panose="02020603050405020304" pitchFamily="18" charset="0"/>
              </a:rPr>
              <a:t>Nội</a:t>
            </a:r>
            <a:r>
              <a:rPr lang="en-US" sz="2800" dirty="0">
                <a:solidFill>
                  <a:srgbClr val="FF0000"/>
                </a:solidFill>
                <a:latin typeface="Times New Roman" panose="02020603050405020304" pitchFamily="18" charset="0"/>
              </a:rPr>
              <a:t> dung</a:t>
            </a:r>
            <a:r>
              <a:rPr lang="en-US" sz="2800" dirty="0"/>
              <a:t/>
            </a:r>
            <a:br>
              <a:rPr lang="en-US" sz="2800" dirty="0"/>
            </a:br>
            <a:r>
              <a:rPr lang="en-US" sz="2800" dirty="0"/>
              <a:t/>
            </a:r>
            <a:br>
              <a:rPr lang="en-US" sz="2800" dirty="0"/>
            </a:br>
            <a:r>
              <a:rPr lang="en-US" sz="2400" dirty="0" err="1">
                <a:solidFill>
                  <a:srgbClr val="3F3F3F"/>
                </a:solidFill>
                <a:latin typeface="Times New Roman" panose="02020603050405020304" pitchFamily="18" charset="0"/>
              </a:rPr>
              <a:t>Biểu</a:t>
            </a:r>
            <a:r>
              <a:rPr lang="en-US" sz="2400" dirty="0">
                <a:solidFill>
                  <a:srgbClr val="3F3F3F"/>
                </a:solidFill>
                <a:latin typeface="Times New Roman" panose="02020603050405020304" pitchFamily="18" charset="0"/>
              </a:rPr>
              <a:t> </a:t>
            </a:r>
            <a:r>
              <a:rPr lang="en-US" sz="2400" dirty="0" err="1">
                <a:solidFill>
                  <a:srgbClr val="3F3F3F"/>
                </a:solidFill>
                <a:latin typeface="Times New Roman" panose="02020603050405020304" pitchFamily="18" charset="0"/>
              </a:rPr>
              <a:t>đồ</a:t>
            </a:r>
            <a:r>
              <a:rPr lang="en-US" sz="2400" dirty="0">
                <a:solidFill>
                  <a:srgbClr val="3F3F3F"/>
                </a:solidFill>
                <a:latin typeface="Times New Roman" panose="02020603050405020304" pitchFamily="18" charset="0"/>
              </a:rPr>
              <a:t> </a:t>
            </a:r>
            <a:r>
              <a:rPr lang="en-US" sz="2400" dirty="0" err="1" smtClean="0">
                <a:solidFill>
                  <a:srgbClr val="3F3F3F"/>
                </a:solidFill>
                <a:latin typeface="Times New Roman" panose="02020603050405020304" pitchFamily="18" charset="0"/>
              </a:rPr>
              <a:t>usecase</a:t>
            </a:r>
            <a:r>
              <a:rPr lang="en-US" sz="2400" dirty="0" smtClean="0">
                <a:solidFill>
                  <a:srgbClr val="3F3F3F"/>
                </a:solidFill>
                <a:latin typeface="Times New Roman" panose="02020603050405020304" pitchFamily="18" charset="0"/>
              </a:rPr>
              <a:t> </a:t>
            </a:r>
            <a:r>
              <a:rPr lang="en-US" sz="2400" dirty="0" err="1" smtClean="0">
                <a:solidFill>
                  <a:srgbClr val="3F3F3F"/>
                </a:solidFill>
                <a:latin typeface="Times New Roman" panose="02020603050405020304" pitchFamily="18" charset="0"/>
              </a:rPr>
              <a:t>tổng</a:t>
            </a:r>
            <a:r>
              <a:rPr lang="en-US" sz="2400" dirty="0" smtClean="0">
                <a:solidFill>
                  <a:srgbClr val="3F3F3F"/>
                </a:solidFill>
                <a:latin typeface="Times New Roman" panose="02020603050405020304" pitchFamily="18" charset="0"/>
              </a:rPr>
              <a:t> </a:t>
            </a:r>
            <a:r>
              <a:rPr lang="en-US" sz="2400" dirty="0" err="1" smtClean="0">
                <a:solidFill>
                  <a:srgbClr val="3F3F3F"/>
                </a:solidFill>
                <a:latin typeface="Times New Roman" panose="02020603050405020304" pitchFamily="18" charset="0"/>
              </a:rPr>
              <a:t>quát</a:t>
            </a:r>
            <a:r>
              <a:rPr lang="en-US" sz="2400" dirty="0" smtClean="0">
                <a:solidFill>
                  <a:srgbClr val="3F3F3F"/>
                </a:solidFill>
                <a:latin typeface="Times New Roman" panose="02020603050405020304" pitchFamily="18" charset="0"/>
              </a:rPr>
              <a:t> </a:t>
            </a:r>
            <a:r>
              <a:rPr lang="en-US" sz="2000" dirty="0">
                <a:solidFill>
                  <a:srgbClr val="90C226"/>
                </a:solidFill>
                <a:latin typeface="Noto Sans Symbols"/>
              </a:rPr>
              <a:t/>
            </a:r>
            <a:br>
              <a:rPr lang="en-US" sz="2000" dirty="0">
                <a:solidFill>
                  <a:srgbClr val="90C226"/>
                </a:solidFill>
                <a:latin typeface="Noto Sans Symbols"/>
              </a:rPr>
            </a:br>
            <a:endParaRPr lang="en-US" sz="25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5672665"/>
            <a:ext cx="939799" cy="1236617"/>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800" y="5655731"/>
            <a:ext cx="929005" cy="1219685"/>
          </a:xfrm>
          <a:prstGeom prst="rect">
            <a:avLst/>
          </a:prstGeom>
        </p:spPr>
      </p:pic>
      <p:pic>
        <p:nvPicPr>
          <p:cNvPr id="1026"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2350" y="2412125"/>
            <a:ext cx="5349875" cy="373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6463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267" y="609599"/>
            <a:ext cx="8706735" cy="4563533"/>
          </a:xfrm>
        </p:spPr>
        <p:txBody>
          <a:bodyPr>
            <a:normAutofit/>
          </a:bodyPr>
          <a:lstStyle/>
          <a:p>
            <a:pPr lvl="0"/>
            <a:endParaRPr lang="en-US" sz="25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5672665"/>
            <a:ext cx="939799" cy="1236617"/>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800" y="5655731"/>
            <a:ext cx="929005" cy="1219685"/>
          </a:xfrm>
          <a:prstGeom prst="rect">
            <a:avLst/>
          </a:prstGeom>
        </p:spPr>
      </p:pic>
    </p:spTree>
    <p:extLst>
      <p:ext uri="{BB962C8B-B14F-4D97-AF65-F5344CB8AC3E}">
        <p14:creationId xmlns:p14="http://schemas.microsoft.com/office/powerpoint/2010/main" val="1487797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5405377"/>
            <a:ext cx="929005" cy="1470040"/>
          </a:xfrm>
          <a:prstGeom prst="rect">
            <a:avLst/>
          </a:prstGeom>
        </p:spPr>
      </p:pic>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67" y="5404893"/>
            <a:ext cx="939799" cy="1470040"/>
          </a:xfrm>
          <a:prstGeom prst="rect">
            <a:avLst/>
          </a:prstGeom>
        </p:spPr>
      </p:pic>
      <p:sp>
        <p:nvSpPr>
          <p:cNvPr id="11" name="Content Placeholder 10"/>
          <p:cNvSpPr>
            <a:spLocks noGrp="1"/>
          </p:cNvSpPr>
          <p:nvPr>
            <p:ph idx="1"/>
          </p:nvPr>
        </p:nvSpPr>
        <p:spPr>
          <a:xfrm>
            <a:off x="939800" y="1447800"/>
            <a:ext cx="8334202" cy="3869268"/>
          </a:xfrm>
        </p:spPr>
        <p:txBody>
          <a:bodyPr>
            <a:normAutofit/>
          </a:bodyPr>
          <a:lstStyle/>
          <a:p>
            <a:pPr marL="0" indent="0" algn="ctr">
              <a:buNone/>
            </a:pPr>
            <a:r>
              <a:rPr lang="en-US" sz="4500" dirty="0" smtClean="0">
                <a:solidFill>
                  <a:schemeClr val="accent4"/>
                </a:solidFill>
                <a:latin typeface="Times New Roman" panose="02020603050405020304" pitchFamily="18" charset="0"/>
                <a:cs typeface="Times New Roman" panose="02020603050405020304" pitchFamily="18" charset="0"/>
              </a:rPr>
              <a:t>THANK YOU !</a:t>
            </a:r>
            <a:endParaRPr lang="en-US" sz="4500"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29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TotalTime>
  <Words>37</Words>
  <Application>Microsoft Office PowerPoint</Application>
  <PresentationFormat>Widescreen</PresentationFormat>
  <Paragraphs>19</Paragraphs>
  <Slides>8</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Cambria</vt:lpstr>
      <vt:lpstr>Candara</vt:lpstr>
      <vt:lpstr>Noto Sans Symbols</vt:lpstr>
      <vt:lpstr>Segoe UI Symbol</vt:lpstr>
      <vt:lpstr>Tahoma</vt:lpstr>
      <vt:lpstr>Times New Roman</vt:lpstr>
      <vt:lpstr>Trebuchet MS</vt:lpstr>
      <vt:lpstr>Wingdings 3</vt:lpstr>
      <vt:lpstr>Facet</vt:lpstr>
      <vt:lpstr>WELCOME</vt:lpstr>
      <vt:lpstr>ĐỒ ÁN 3</vt:lpstr>
      <vt:lpstr>Nội dung:  - Giới thiệu chung  - Mục tiêu công việc  - Nội dung  - Kết quả </vt:lpstr>
      <vt:lpstr>Giới thiệu chung  Kiểm thử phầm mềm vô cùng quan trọng trong một vòng đời phát triển phần mềm từ lúc lên kế hoạch cho đến khi chuyển giao cho khách hang thì phần mềm luôn phải được kiểm tra kĩ càng. Những giới hạn về thời gian và chi phí nên không đảm bảo được rằng các sản phẩm phần mềm đang được ứng dụng không có lỗi. Vì vậy, áp dụng kiểm thử và đảm bảo chất lượng phần mềm cho phần mềm Quản lý website bán đồ gốm Nokshi để đảm bảo rằng phần mềm thỏa mãn các yêu cầu thiết kế và các yêu cầu đó đáp ứng các nhu cầu của người dùng  </vt:lpstr>
      <vt:lpstr>Mục tiêu công việc  Website bán đồ gốm Nokshi có các chức năng của một website như: quản lý sản phẩm, quản lý khách hàng,…một cách rõ ràng nhất, tiện lợi nhất cho người chủ cửa hang có thể dễ Dàng quản lý. Hệ thống cũng cho phép thêm, sửa, xóa thông tin của một mặt hang. Phạm vi ứng dụng  Phần mềm này sẽ được áp dụng cho tất cả cả mọi người trên internet.   Tài liệu này sẽ mô tả đầy đủ yêu cầu về chức năng và các yêu cầu khác của hệ thống.   </vt:lpstr>
      <vt:lpstr>Nội dung  Biểu đồ usecase tổng quát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Admin</dc:creator>
  <cp:lastModifiedBy>Admin</cp:lastModifiedBy>
  <cp:revision>4</cp:revision>
  <dcterms:created xsi:type="dcterms:W3CDTF">2020-12-14T08:07:40Z</dcterms:created>
  <dcterms:modified xsi:type="dcterms:W3CDTF">2020-12-14T08:36:27Z</dcterms:modified>
</cp:coreProperties>
</file>