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56" r:id="rId3"/>
    <p:sldId id="262" r:id="rId4"/>
    <p:sldId id="259" r:id="rId5"/>
    <p:sldId id="290" r:id="rId6"/>
    <p:sldId id="278" r:id="rId7"/>
    <p:sldId id="275" r:id="rId8"/>
    <p:sldId id="272" r:id="rId9"/>
    <p:sldId id="276" r:id="rId10"/>
    <p:sldId id="291" r:id="rId11"/>
    <p:sldId id="274" r:id="rId12"/>
    <p:sldId id="26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showGuides="1">
      <p:cViewPr varScale="1">
        <p:scale>
          <a:sx n="111" d="100"/>
          <a:sy n="111" d="100"/>
        </p:scale>
        <p:origin x="91" y="240"/>
      </p:cViewPr>
      <p:guideLst>
        <p:guide orient="horz" pos="2180"/>
        <p:guide pos="38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panose="020F0502020204030204" charset="0"/>
                <a:ea typeface="Calibri" panose="020F0502020204030204" charset="0"/>
                <a:cs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libri" panose="020F0502020204030204" charset="0"/>
                <a:ea typeface="Calibri" panose="020F0502020204030204" charset="0"/>
                <a:cs typeface="Arial" panose="020B0604020202020204" pitchFamily="3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libri" panose="020F0502020204030204" charset="0"/>
                <a:ea typeface="Calibri" panose="020F0502020204030204" charset="0"/>
                <a:cs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libri" panose="020F0502020204030204" charset="0"/>
                <a:ea typeface="Calibri" panose="020F0502020204030204" charset="0"/>
                <a:cs typeface="Arial" panose="020B0604020202020204" pitchFamily="3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libri" panose="020F0502020204030204" charset="0"/>
        <a:ea typeface="Calibri" panose="020F0502020204030204" charset="0"/>
        <a:cs typeface="Arial" panose="020B0604020202020204" pitchFamily="34" charset="0"/>
      </a:defRPr>
    </a:lvl1pPr>
    <a:lvl2pPr marL="457200" algn="l" defTabSz="914400" rtl="0" eaLnBrk="1" latinLnBrk="0" hangingPunct="1">
      <a:defRPr sz="1200" kern="1200">
        <a:solidFill>
          <a:schemeClr val="tx1"/>
        </a:solidFill>
        <a:latin typeface="Calibri" panose="020F0502020204030204" charset="0"/>
        <a:ea typeface="Calibri" panose="020F0502020204030204" charset="0"/>
        <a:cs typeface="Arial" panose="020B0604020202020204" pitchFamily="34" charset="0"/>
      </a:defRPr>
    </a:lvl2pPr>
    <a:lvl3pPr marL="914400" algn="l" defTabSz="914400" rtl="0" eaLnBrk="1" latinLnBrk="0" hangingPunct="1">
      <a:defRPr sz="1200" kern="1200">
        <a:solidFill>
          <a:schemeClr val="tx1"/>
        </a:solidFill>
        <a:latin typeface="Calibri" panose="020F0502020204030204" charset="0"/>
        <a:ea typeface="Calibri" panose="020F0502020204030204" charset="0"/>
        <a:cs typeface="Arial" panose="020B0604020202020204" pitchFamily="34" charset="0"/>
      </a:defRPr>
    </a:lvl3pPr>
    <a:lvl4pPr marL="1371600" algn="l" defTabSz="914400" rtl="0" eaLnBrk="1" latinLnBrk="0" hangingPunct="1">
      <a:defRPr sz="1200" kern="1200">
        <a:solidFill>
          <a:schemeClr val="tx1"/>
        </a:solidFill>
        <a:latin typeface="Calibri" panose="020F0502020204030204" charset="0"/>
        <a:ea typeface="Calibri" panose="020F0502020204030204" charset="0"/>
        <a:cs typeface="Arial" panose="020B0604020202020204" pitchFamily="34" charset="0"/>
      </a:defRPr>
    </a:lvl4pPr>
    <a:lvl5pPr marL="1828800" algn="l" defTabSz="914400" rtl="0" eaLnBrk="1" latinLnBrk="0" hangingPunct="1">
      <a:defRPr sz="1200" kern="1200">
        <a:solidFill>
          <a:schemeClr val="tx1"/>
        </a:solidFill>
        <a:latin typeface="Calibri" panose="020F0502020204030204" charset="0"/>
        <a:ea typeface="Calibri" panose="020F0502020204030204" charset="0"/>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37700" t="-3" r="26422" b="847"/>
          <a:stretch>
            <a:fillRect/>
          </a:stretch>
        </p:blipFill>
        <p:spPr>
          <a:xfrm>
            <a:off x="-1" y="0"/>
            <a:ext cx="4764423"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71B2B81-7EE9-4552-937E-9F405397F09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8B3960-1D6E-4CF5-9CA5-4C8DE3D087E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71B2B81-7EE9-4552-937E-9F405397F09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8B3960-1D6E-4CF5-9CA5-4C8DE3D087E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2" name="组合 1"/>
          <p:cNvGrpSpPr/>
          <p:nvPr userDrawn="1"/>
        </p:nvGrpSpPr>
        <p:grpSpPr>
          <a:xfrm>
            <a:off x="1164102" y="1556941"/>
            <a:ext cx="4106224" cy="4106224"/>
            <a:chOff x="115274" y="1005334"/>
            <a:chExt cx="5107573" cy="5107573"/>
          </a:xfrm>
        </p:grpSpPr>
        <p:sp>
          <p:nvSpPr>
            <p:cNvPr id="3" name="泪滴形 2"/>
            <p:cNvSpPr/>
            <p:nvPr/>
          </p:nvSpPr>
          <p:spPr>
            <a:xfrm>
              <a:off x="115274" y="1005334"/>
              <a:ext cx="5107573" cy="5107573"/>
            </a:xfrm>
            <a:prstGeom prst="teardrop">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charset="0"/>
                <a:ea typeface="Calibri" panose="020F0502020204030204" charset="0"/>
                <a:cs typeface="Arial" panose="020B0604020202020204" pitchFamily="34" charset="0"/>
                <a:sym typeface="+mn-lt"/>
              </a:endParaRPr>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27923" t="5746" r="26422" b="6597"/>
            <a:stretch>
              <a:fillRect/>
            </a:stretch>
          </p:blipFill>
          <p:spPr>
            <a:xfrm>
              <a:off x="554511" y="1499087"/>
              <a:ext cx="4229100" cy="4229100"/>
            </a:xfrm>
            <a:prstGeom prst="teardrop">
              <a:avLst/>
            </a:prstGeom>
            <a:ln>
              <a:noFill/>
            </a:ln>
          </p:spPr>
        </p:pic>
      </p:grpSp>
      <p:sp>
        <p:nvSpPr>
          <p:cNvPr id="5" name="任意多边形: 形状 4"/>
          <p:cNvSpPr/>
          <p:nvPr userDrawn="1"/>
        </p:nvSpPr>
        <p:spPr>
          <a:xfrm>
            <a:off x="2062222" y="6498857"/>
            <a:ext cx="10129779" cy="359143"/>
          </a:xfrm>
          <a:custGeom>
            <a:avLst/>
            <a:gdLst>
              <a:gd name="connsiteX0" fmla="*/ 1422196 w 10129779"/>
              <a:gd name="connsiteY0" fmla="*/ 0 h 359143"/>
              <a:gd name="connsiteX1" fmla="*/ 10129779 w 10129779"/>
              <a:gd name="connsiteY1" fmla="*/ 0 h 359143"/>
              <a:gd name="connsiteX2" fmla="*/ 10129779 w 10129779"/>
              <a:gd name="connsiteY2" fmla="*/ 359143 h 359143"/>
              <a:gd name="connsiteX3" fmla="*/ 0 w 10129779"/>
              <a:gd name="connsiteY3" fmla="*/ 359143 h 359143"/>
              <a:gd name="connsiteX4" fmla="*/ 257349 w 10129779"/>
              <a:gd name="connsiteY4" fmla="*/ 235172 h 359143"/>
              <a:gd name="connsiteX5" fmla="*/ 1422196 w 10129779"/>
              <a:gd name="connsiteY5" fmla="*/ 0 h 35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29779" h="359143">
                <a:moveTo>
                  <a:pt x="1422196" y="0"/>
                </a:moveTo>
                <a:lnTo>
                  <a:pt x="10129779" y="0"/>
                </a:lnTo>
                <a:lnTo>
                  <a:pt x="10129779" y="359143"/>
                </a:lnTo>
                <a:lnTo>
                  <a:pt x="0" y="359143"/>
                </a:lnTo>
                <a:lnTo>
                  <a:pt x="257349" y="235172"/>
                </a:lnTo>
                <a:cubicBezTo>
                  <a:pt x="615376" y="83739"/>
                  <a:pt x="1009007" y="0"/>
                  <a:pt x="1422196"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charset="0"/>
              <a:ea typeface="Calibri" panose="020F0502020204030204" charset="0"/>
              <a:cs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371B2B81-7EE9-4552-937E-9F405397F09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8B3960-1D6E-4CF5-9CA5-4C8DE3D087E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371B2B81-7EE9-4552-937E-9F405397F09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8B3960-1D6E-4CF5-9CA5-4C8DE3D087E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71B2B81-7EE9-4552-937E-9F405397F09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8B3960-1D6E-4CF5-9CA5-4C8DE3D087E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71B2B81-7EE9-4552-937E-9F405397F09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8B3960-1D6E-4CF5-9CA5-4C8DE3D087E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1B2B81-7EE9-4552-937E-9F405397F09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5" name="泪滴形 4"/>
          <p:cNvSpPr/>
          <p:nvPr userDrawn="1"/>
        </p:nvSpPr>
        <p:spPr>
          <a:xfrm>
            <a:off x="525698" y="431800"/>
            <a:ext cx="567690" cy="567690"/>
          </a:xfrm>
          <a:prstGeom prst="teardrop">
            <a:avLst/>
          </a:prstGeom>
          <a:solidFill>
            <a:srgbClr val="C00000"/>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charset="0"/>
              <a:ea typeface="Calibri" panose="020F0502020204030204" charset="0"/>
              <a:cs typeface="Arial" panose="020B0604020202020204" pitchFamily="34" charset="0"/>
            </a:endParaRPr>
          </a:p>
        </p:txBody>
      </p:sp>
      <p:cxnSp>
        <p:nvCxnSpPr>
          <p:cNvPr id="6" name="直接连接符 5"/>
          <p:cNvCxnSpPr/>
          <p:nvPr userDrawn="1"/>
        </p:nvCxnSpPr>
        <p:spPr>
          <a:xfrm>
            <a:off x="1200609" y="999490"/>
            <a:ext cx="104790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灯片编号占位符 5"/>
          <p:cNvSpPr txBox="1"/>
          <p:nvPr userDrawn="1"/>
        </p:nvSpPr>
        <p:spPr>
          <a:xfrm>
            <a:off x="11592560" y="6438113"/>
            <a:ext cx="424475" cy="399578"/>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5F7A31D-843F-48B6-8729-41403A88BF99}" type="slidenum">
              <a:rPr lang="zh-CN" altLang="en-US" sz="1200" smtClean="0">
                <a:latin typeface="Calibri" panose="020F0502020204030204" charset="0"/>
                <a:ea typeface="Calibri" panose="020F0502020204030204" charset="0"/>
                <a:cs typeface="Arial" panose="020B0604020202020204" pitchFamily="34" charset="0"/>
              </a:rPr>
            </a:fld>
            <a:endParaRPr lang="zh-CN" altLang="en-US" sz="1200" dirty="0">
              <a:latin typeface="Calibri" panose="020F0502020204030204" charset="0"/>
              <a:ea typeface="Calibri" panose="020F0502020204030204" charset="0"/>
              <a:cs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371B2B81-7EE9-4552-937E-9F405397F09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8B3960-1D6E-4CF5-9CA5-4C8DE3D087E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371B2B81-7EE9-4552-937E-9F405397F09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8B3960-1D6E-4CF5-9CA5-4C8DE3D087E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charset="0"/>
                <a:ea typeface="Calibri" panose="020F0502020204030204" charset="0"/>
                <a:cs typeface="Arial" panose="020B0604020202020204" pitchFamily="34" charset="0"/>
              </a:defRPr>
            </a:lvl1pPr>
          </a:lstStyle>
          <a:p>
            <a:fld id="{371B2B81-7EE9-4552-937E-9F405397F09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alibri" panose="020F0502020204030204" charset="0"/>
                <a:ea typeface="Calibri" panose="020F0502020204030204" charset="0"/>
                <a:cs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charset="0"/>
                <a:ea typeface="Calibri" panose="020F0502020204030204" charset="0"/>
                <a:cs typeface="Arial" panose="020B0604020202020204" pitchFamily="34" charset="0"/>
              </a:defRPr>
            </a:lvl1pPr>
          </a:lstStyle>
          <a:p>
            <a:fld id="{B98B3960-1D6E-4CF5-9CA5-4C8DE3D087E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Calibri" panose="020F0502020204030204" charset="0"/>
          <a:ea typeface="Calibri" panose="020F0502020204030204" charset="0"/>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charset="0"/>
          <a:ea typeface="Calibri" panose="020F050202020403020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charset="0"/>
          <a:ea typeface="Calibri" panose="020F0502020204030204" charset="0"/>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charset="0"/>
          <a:ea typeface="Calibri" panose="020F0502020204030204" charset="0"/>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Calibri" panose="020F0502020204030204" charset="0"/>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Calibri" panose="020F050202020403020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4.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9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6" name="文本框 5"/>
          <p:cNvSpPr txBox="1"/>
          <p:nvPr/>
        </p:nvSpPr>
        <p:spPr>
          <a:xfrm>
            <a:off x="4619625" y="1186180"/>
            <a:ext cx="7504430" cy="1014730"/>
          </a:xfrm>
          <a:prstGeom prst="rect">
            <a:avLst/>
          </a:prstGeom>
          <a:noFill/>
        </p:spPr>
        <p:txBody>
          <a:bodyPr wrap="square" rtlCol="0">
            <a:spAutoFit/>
          </a:bodyPr>
          <a:lstStyle/>
          <a:p>
            <a:r>
              <a:rPr lang="en-US" sz="6000" b="1">
                <a:sym typeface="+mn-ea"/>
              </a:rPr>
              <a:t> </a:t>
            </a:r>
            <a:r>
              <a:rPr lang="en-US" sz="4400" b="1">
                <a:solidFill>
                  <a:srgbClr val="C00000"/>
                </a:solidFill>
                <a:sym typeface="+mn-ea"/>
              </a:rPr>
              <a:t>Online shopping website</a:t>
            </a:r>
            <a:endParaRPr sz="6000" b="1" dirty="0">
              <a:solidFill>
                <a:srgbClr val="C00000"/>
              </a:solidFill>
              <a:latin typeface="Calibri" panose="020F0502020204030204" charset="0"/>
              <a:ea typeface="Calibri" panose="020F0502020204030204" charset="0"/>
              <a:cs typeface="Arial" panose="020B0604020202020204" pitchFamily="34" charset="0"/>
              <a:sym typeface="+mn-lt"/>
            </a:endParaRPr>
          </a:p>
        </p:txBody>
      </p:sp>
      <p:sp>
        <p:nvSpPr>
          <p:cNvPr id="7" name="文本框 6"/>
          <p:cNvSpPr txBox="1"/>
          <p:nvPr/>
        </p:nvSpPr>
        <p:spPr>
          <a:xfrm>
            <a:off x="4841240" y="2561590"/>
            <a:ext cx="1890395" cy="583565"/>
          </a:xfrm>
          <a:prstGeom prst="rect">
            <a:avLst/>
          </a:prstGeom>
          <a:noFill/>
        </p:spPr>
        <p:txBody>
          <a:bodyPr wrap="square" rtlCol="0">
            <a:spAutoFit/>
          </a:bodyPr>
          <a:lstStyle/>
          <a:p>
            <a:r>
              <a:rPr lang="en-US" sz="3200" dirty="0">
                <a:solidFill>
                  <a:srgbClr val="FF0000"/>
                </a:solidFill>
                <a:latin typeface="Calibri" panose="020F0502020204030204" charset="0"/>
                <a:ea typeface="Calibri" panose="020F0502020204030204" charset="0"/>
                <a:cs typeface="Arial" panose="020B0604020202020204" pitchFamily="34" charset="0"/>
                <a:sym typeface="+mn-lt"/>
              </a:rPr>
              <a:t>Number :</a:t>
            </a:r>
            <a:endParaRPr lang="en-US" sz="3200" dirty="0">
              <a:solidFill>
                <a:srgbClr val="FF0000"/>
              </a:solidFill>
              <a:latin typeface="Calibri" panose="020F0502020204030204" charset="0"/>
              <a:ea typeface="Calibri" panose="020F0502020204030204" charset="0"/>
              <a:cs typeface="Arial" panose="020B0604020202020204" pitchFamily="34" charset="0"/>
              <a:sym typeface="+mn-lt"/>
            </a:endParaRPr>
          </a:p>
        </p:txBody>
      </p:sp>
      <p:sp>
        <p:nvSpPr>
          <p:cNvPr id="11" name="文本框 10"/>
          <p:cNvSpPr txBox="1"/>
          <p:nvPr>
            <p:custDataLst>
              <p:tags r:id="rId1"/>
            </p:custDataLst>
          </p:nvPr>
        </p:nvSpPr>
        <p:spPr>
          <a:xfrm>
            <a:off x="4928870" y="171450"/>
            <a:ext cx="6507480" cy="1014730"/>
          </a:xfrm>
          <a:prstGeom prst="rect">
            <a:avLst/>
          </a:prstGeom>
          <a:noFill/>
        </p:spPr>
        <p:txBody>
          <a:bodyPr wrap="square" rtlCol="0">
            <a:spAutoFit/>
          </a:bodyPr>
          <a:lstStyle/>
          <a:p>
            <a:r>
              <a:rPr lang="en-US" altLang="zh-CN" sz="6000" dirty="0">
                <a:solidFill>
                  <a:srgbClr val="C00000"/>
                </a:solidFill>
                <a:latin typeface="Calibri" panose="020F0502020204030204" charset="0"/>
                <a:ea typeface="Calibri" panose="020F0502020204030204" charset="0"/>
                <a:cs typeface="Arial" panose="020B0604020202020204" pitchFamily="34" charset="0"/>
                <a:sym typeface="+mn-lt"/>
              </a:rPr>
              <a:t>C1908G2-eProject 4 </a:t>
            </a:r>
            <a:endParaRPr lang="en-US" altLang="zh-CN" sz="6000" dirty="0">
              <a:solidFill>
                <a:srgbClr val="C00000"/>
              </a:solidFill>
              <a:latin typeface="Calibri" panose="020F0502020204030204" charset="0"/>
              <a:ea typeface="Calibri" panose="020F0502020204030204" charset="0"/>
              <a:cs typeface="Arial" panose="020B0604020202020204" pitchFamily="34" charset="0"/>
              <a:sym typeface="+mn-lt"/>
            </a:endParaRPr>
          </a:p>
        </p:txBody>
      </p:sp>
      <p:sp>
        <p:nvSpPr>
          <p:cNvPr id="4" name="Text Box 3"/>
          <p:cNvSpPr txBox="1"/>
          <p:nvPr/>
        </p:nvSpPr>
        <p:spPr>
          <a:xfrm rot="10800000" flipV="1">
            <a:off x="4921885" y="4836795"/>
            <a:ext cx="2778125" cy="583565"/>
          </a:xfrm>
          <a:prstGeom prst="rect">
            <a:avLst/>
          </a:prstGeom>
          <a:noFill/>
        </p:spPr>
        <p:txBody>
          <a:bodyPr wrap="square" rtlCol="0" anchor="t">
            <a:spAutoFit/>
          </a:bodyPr>
          <a:p>
            <a:r>
              <a:rPr lang="en-US" sz="3200" spc="140">
                <a:solidFill>
                  <a:srgbClr val="FF0000"/>
                </a:solidFill>
                <a:latin typeface="+mj-lt"/>
                <a:cs typeface="+mj-lt"/>
                <a:sym typeface="+mn-ea"/>
              </a:rPr>
              <a:t>Instructor :</a:t>
            </a:r>
            <a:endParaRPr lang="en-US" sz="3200" spc="140">
              <a:solidFill>
                <a:srgbClr val="FF0000"/>
              </a:solidFill>
              <a:latin typeface="+mj-lt"/>
              <a:cs typeface="+mj-lt"/>
              <a:sym typeface="+mn-ea"/>
            </a:endParaRPr>
          </a:p>
        </p:txBody>
      </p:sp>
      <p:sp>
        <p:nvSpPr>
          <p:cNvPr id="5" name="Text Box 4"/>
          <p:cNvSpPr txBox="1"/>
          <p:nvPr/>
        </p:nvSpPr>
        <p:spPr>
          <a:xfrm>
            <a:off x="5956935" y="5420360"/>
            <a:ext cx="3796030" cy="583565"/>
          </a:xfrm>
          <a:prstGeom prst="rect">
            <a:avLst/>
          </a:prstGeom>
          <a:noFill/>
        </p:spPr>
        <p:txBody>
          <a:bodyPr wrap="none" rtlCol="0" anchor="t">
            <a:spAutoFit/>
          </a:bodyPr>
          <a:p>
            <a:r>
              <a:rPr lang="en-US" spc="140">
                <a:solidFill>
                  <a:srgbClr val="8AABCA"/>
                </a:solidFill>
                <a:latin typeface="Tenor Sans Bold"/>
                <a:sym typeface="+mn-ea"/>
              </a:rPr>
              <a:t> </a:t>
            </a:r>
            <a:r>
              <a:rPr lang="en-US" sz="3200" spc="140">
                <a:latin typeface="+mj-ea"/>
                <a:ea typeface="+mj-ea"/>
                <a:sym typeface="+mn-ea"/>
              </a:rPr>
              <a:t>Mr. Phan Huu Tri</a:t>
            </a:r>
            <a:endParaRPr lang="en-US" sz="3200" spc="140">
              <a:latin typeface="+mj-ea"/>
              <a:ea typeface="+mj-ea"/>
              <a:sym typeface="+mn-ea"/>
            </a:endParaRPr>
          </a:p>
        </p:txBody>
      </p:sp>
      <p:pic>
        <p:nvPicPr>
          <p:cNvPr id="100" name="Picture 99"/>
          <p:cNvPicPr/>
          <p:nvPr/>
        </p:nvPicPr>
        <p:blipFill>
          <a:blip r:embed="rId2"/>
          <a:stretch>
            <a:fillRect/>
          </a:stretch>
        </p:blipFill>
        <p:spPr>
          <a:xfrm>
            <a:off x="6096000" y="3429000"/>
            <a:ext cx="0" cy="0"/>
          </a:xfrm>
          <a:prstGeom prst="rect">
            <a:avLst/>
          </a:prstGeom>
          <a:noFill/>
          <a:ln w="9525">
            <a:noFill/>
          </a:ln>
        </p:spPr>
      </p:pic>
      <p:pic>
        <p:nvPicPr>
          <p:cNvPr id="101" name="Picture 100"/>
          <p:cNvPicPr/>
          <p:nvPr/>
        </p:nvPicPr>
        <p:blipFill>
          <a:blip r:embed="rId2"/>
          <a:stretch>
            <a:fillRect/>
          </a:stretch>
        </p:blipFill>
        <p:spPr>
          <a:xfrm>
            <a:off x="163195" y="171450"/>
            <a:ext cx="4535805" cy="1821815"/>
          </a:xfrm>
          <a:prstGeom prst="rect">
            <a:avLst/>
          </a:prstGeom>
          <a:noFill/>
          <a:ln w="9525">
            <a:noFill/>
          </a:ln>
        </p:spPr>
      </p:pic>
      <p:sp>
        <p:nvSpPr>
          <p:cNvPr id="2" name="文本框 6"/>
          <p:cNvSpPr txBox="1"/>
          <p:nvPr/>
        </p:nvSpPr>
        <p:spPr>
          <a:xfrm rot="10800000" flipV="1">
            <a:off x="5652135" y="3268345"/>
            <a:ext cx="5605145" cy="1568450"/>
          </a:xfrm>
          <a:prstGeom prst="rect">
            <a:avLst/>
          </a:prstGeom>
          <a:noFill/>
        </p:spPr>
        <p:txBody>
          <a:bodyPr wrap="square" rtlCol="0">
            <a:spAutoFit/>
          </a:bodyPr>
          <a:p>
            <a:pPr marL="514350" indent="-514350">
              <a:buFont typeface="Arial" panose="020B0604020202020204" pitchFamily="34" charset="0"/>
              <a:buChar char="•"/>
            </a:pPr>
            <a:r>
              <a:rPr lang="en-US" sz="3200" dirty="0">
                <a:latin typeface="Calibri" panose="020F0502020204030204" charset="0"/>
                <a:ea typeface="Calibri" panose="020F0502020204030204" charset="0"/>
                <a:cs typeface="Arial" panose="020B0604020202020204" pitchFamily="34" charset="0"/>
                <a:sym typeface="+mn-lt"/>
              </a:rPr>
              <a:t> Hoang Minh Tien (leader)</a:t>
            </a:r>
            <a:endParaRPr lang="en-US" sz="3200" dirty="0">
              <a:latin typeface="Calibri" panose="020F0502020204030204" charset="0"/>
              <a:ea typeface="Calibri" panose="020F0502020204030204" charset="0"/>
              <a:cs typeface="Arial" panose="020B0604020202020204" pitchFamily="34" charset="0"/>
              <a:sym typeface="+mn-lt"/>
            </a:endParaRPr>
          </a:p>
          <a:p>
            <a:pPr marL="457200" indent="-457200">
              <a:buFont typeface="Arial" panose="020B0604020202020204" pitchFamily="34" charset="0"/>
              <a:buChar char="•"/>
            </a:pPr>
            <a:r>
              <a:rPr lang="en-US" sz="3200" dirty="0">
                <a:latin typeface="Calibri" panose="020F0502020204030204" charset="0"/>
                <a:ea typeface="Calibri" panose="020F0502020204030204" charset="0"/>
                <a:cs typeface="Arial" panose="020B0604020202020204" pitchFamily="34" charset="0"/>
                <a:sym typeface="+mn-lt"/>
              </a:rPr>
              <a:t>  Nguyen Hoang Bich</a:t>
            </a:r>
            <a:endParaRPr lang="en-US" sz="3200" dirty="0">
              <a:latin typeface="Calibri" panose="020F0502020204030204" charset="0"/>
              <a:ea typeface="Calibri" panose="020F0502020204030204" charset="0"/>
              <a:cs typeface="Arial" panose="020B0604020202020204" pitchFamily="34" charset="0"/>
              <a:sym typeface="+mn-lt"/>
            </a:endParaRPr>
          </a:p>
          <a:p>
            <a:pPr marL="457200" indent="-457200">
              <a:buFont typeface="Arial" panose="020B0604020202020204" pitchFamily="34" charset="0"/>
              <a:buChar char="•"/>
            </a:pPr>
            <a:r>
              <a:rPr lang="en-US" sz="3200" dirty="0">
                <a:latin typeface="Calibri" panose="020F0502020204030204" charset="0"/>
                <a:ea typeface="Calibri" panose="020F0502020204030204" charset="0"/>
                <a:cs typeface="Arial" panose="020B0604020202020204" pitchFamily="34" charset="0"/>
                <a:sym typeface="+mn-lt"/>
              </a:rPr>
              <a:t>  Vu Thi Thom</a:t>
            </a:r>
            <a:endParaRPr lang="en-US" sz="3200" dirty="0">
              <a:latin typeface="Calibri" panose="020F0502020204030204" charset="0"/>
              <a:ea typeface="Calibri" panose="020F0502020204030204" charset="0"/>
              <a:cs typeface="Arial" panose="020B0604020202020204" pitchFamily="34" charset="0"/>
              <a:sym typeface="+mn-lt"/>
            </a:endParaRPr>
          </a:p>
        </p:txBody>
      </p:sp>
    </p:spTree>
  </p:cSld>
  <p:clrMapOvr>
    <a:masterClrMapping/>
  </p:clrMapOvr>
  <mc:AlternateContent xmlns:mc="http://schemas.openxmlformats.org/markup-compatibility/2006">
    <mc:Choice xmlns:p14="http://schemas.microsoft.com/office/powerpoint/2010/main" Requires="p14">
      <p:transition p14:dur="2000">
        <p:blinds/>
      </p:transition>
    </mc:Choice>
    <mc:Fallback>
      <p:transition>
        <p:blind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ox(in)">
                                      <p:cBhvr>
                                        <p:cTn id="7" dur="20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to="" calcmode="lin" valueType="num">
                                      <p:cBhvr>
                                        <p:cTn id="17" dur="1" fill="hold"/>
                                        <p:tgtEl>
                                          <p:spTgt spid="7">
                                            <p:txEl>
                                              <p:pRg st="0" end="0"/>
                                            </p:txEl>
                                          </p:spTgt>
                                        </p:tgtEl>
                                      </p:cBhvr>
                                    </p:anim>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checkerboard(across)">
                                      <p:cBhvr>
                                        <p:cTn id="22" dur="500"/>
                                        <p:tgtEl>
                                          <p:spTgt spid="2">
                                            <p:txEl>
                                              <p:pRg st="0" end="0"/>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animEffect transition="in" filter="checkerboard(across)">
                                      <p:cBhvr>
                                        <p:cTn id="25" dur="500"/>
                                        <p:tgtEl>
                                          <p:spTgt spid="2">
                                            <p:txEl>
                                              <p:pRg st="1" end="1"/>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checkerboard(across)">
                                      <p:cBhvr>
                                        <p:cTn id="28" dur="500"/>
                                        <p:tgtEl>
                                          <p:spTgt spid="2">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4" presetClass="entr" presetSubtype="0" fill="hold"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anim to="" calcmode="lin" valueType="num">
                                      <p:cBhvr>
                                        <p:cTn id="33" dur="1" fill="hold"/>
                                        <p:tgtEl>
                                          <p:spTgt spid="4">
                                            <p:txEl>
                                              <p:pRg st="0" end="0"/>
                                            </p:txEl>
                                          </p:spTgt>
                                        </p:tgtEl>
                                      </p:cBhvr>
                                    </p:anim>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nodeType="clickEffect">
                                  <p:stCondLst>
                                    <p:cond delay="0"/>
                                  </p:stCondLst>
                                  <p:childTnLst>
                                    <p:set>
                                      <p:cBhvr>
                                        <p:cTn id="37" dur="1" fill="hold">
                                          <p:stCondLst>
                                            <p:cond delay="0"/>
                                          </p:stCondLst>
                                        </p:cTn>
                                        <p:tgtEl>
                                          <p:spTgt spid="5">
                                            <p:txEl>
                                              <p:pRg st="0" end="0"/>
                                            </p:txEl>
                                          </p:spTgt>
                                        </p:tgtEl>
                                        <p:attrNameLst>
                                          <p:attrName>style.visibility</p:attrName>
                                        </p:attrNameLst>
                                      </p:cBhvr>
                                      <p:to>
                                        <p:strVal val="visible"/>
                                      </p:to>
                                    </p:set>
                                    <p:animEffect transition="in" filter="wheel(1)">
                                      <p:cBhvr>
                                        <p:cTn id="38"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18" name="Text Box 17"/>
          <p:cNvSpPr txBox="1"/>
          <p:nvPr/>
        </p:nvSpPr>
        <p:spPr>
          <a:xfrm>
            <a:off x="851535" y="529590"/>
            <a:ext cx="10742295" cy="2676525"/>
          </a:xfrm>
          <a:prstGeom prst="rect">
            <a:avLst/>
          </a:prstGeom>
          <a:noFill/>
        </p:spPr>
        <p:txBody>
          <a:bodyPr wrap="square" rtlCol="0" anchor="t">
            <a:spAutoFit/>
          </a:bodyPr>
          <a:p>
            <a:r>
              <a:rPr lang="en-US" sz="2400" b="1">
                <a:solidFill>
                  <a:srgbClr val="FF0000"/>
                </a:solidFill>
                <a:sym typeface="+mn-ea"/>
              </a:rPr>
              <a:t>6. Search feature : </a:t>
            </a:r>
            <a:endParaRPr lang="en-US" sz="2400" b="1">
              <a:solidFill>
                <a:srgbClr val="FF0000"/>
              </a:solidFill>
              <a:sym typeface="+mn-ea"/>
            </a:endParaRPr>
          </a:p>
          <a:p>
            <a:endParaRPr lang="en-US" sz="2400" b="1">
              <a:solidFill>
                <a:srgbClr val="FF0000"/>
              </a:solidFill>
              <a:sym typeface="+mn-ea"/>
            </a:endParaRPr>
          </a:p>
          <a:p>
            <a:endParaRPr lang="en-US" sz="2400" b="1">
              <a:solidFill>
                <a:srgbClr val="FF0000"/>
              </a:solidFill>
              <a:sym typeface="+mn-ea"/>
            </a:endParaRPr>
          </a:p>
          <a:p>
            <a:endParaRPr lang="en-US" sz="2400" b="1">
              <a:solidFill>
                <a:srgbClr val="FF0000"/>
              </a:solidFill>
              <a:sym typeface="+mn-ea"/>
            </a:endParaRPr>
          </a:p>
          <a:p>
            <a:endParaRPr lang="en-US" sz="2400" b="1">
              <a:solidFill>
                <a:srgbClr val="FF0000"/>
              </a:solidFill>
              <a:sym typeface="+mn-ea"/>
            </a:endParaRPr>
          </a:p>
          <a:p>
            <a:endParaRPr lang="en-US" sz="2400" b="1">
              <a:solidFill>
                <a:srgbClr val="FF0000"/>
              </a:solidFill>
              <a:sym typeface="+mn-ea"/>
            </a:endParaRPr>
          </a:p>
          <a:p>
            <a:endParaRPr lang="en-US" sz="2400" b="1">
              <a:solidFill>
                <a:srgbClr val="FF0000"/>
              </a:solidFill>
              <a:sym typeface="+mn-ea"/>
            </a:endParaRPr>
          </a:p>
        </p:txBody>
      </p:sp>
      <p:sp>
        <p:nvSpPr>
          <p:cNvPr id="4" name="Text Box 3"/>
          <p:cNvSpPr txBox="1"/>
          <p:nvPr/>
        </p:nvSpPr>
        <p:spPr>
          <a:xfrm>
            <a:off x="1147445" y="1198245"/>
            <a:ext cx="8481060" cy="2061210"/>
          </a:xfrm>
          <a:prstGeom prst="rect">
            <a:avLst/>
          </a:prstGeom>
          <a:noFill/>
        </p:spPr>
        <p:txBody>
          <a:bodyPr wrap="square" rtlCol="0" anchor="t">
            <a:spAutoFit/>
          </a:bodyPr>
          <a:p>
            <a:r>
              <a:rPr lang="en-US"/>
              <a:t>    </a:t>
            </a:r>
            <a:r>
              <a:rPr lang="en-US" sz="2400"/>
              <a:t>   </a:t>
            </a:r>
            <a:r>
              <a:rPr lang="en-US" sz="3200"/>
              <a:t> The search feature incorporates smart filters that allow customers to search for exactly the right product for their needs from product name classification, by price....</a:t>
            </a:r>
            <a:endParaRPr lang="en-US" sz="3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5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6" name="文本框 5"/>
          <p:cNvSpPr txBox="1"/>
          <p:nvPr/>
        </p:nvSpPr>
        <p:spPr>
          <a:xfrm>
            <a:off x="4813935" y="1445260"/>
            <a:ext cx="7303135" cy="1568450"/>
          </a:xfrm>
          <a:prstGeom prst="rect">
            <a:avLst/>
          </a:prstGeom>
          <a:noFill/>
        </p:spPr>
        <p:txBody>
          <a:bodyPr wrap="square" rtlCol="0">
            <a:spAutoFit/>
          </a:bodyPr>
          <a:lstStyle/>
          <a:p>
            <a:r>
              <a:rPr lang="en-US" altLang="zh-CN" sz="9600" b="1" dirty="0">
                <a:solidFill>
                  <a:srgbClr val="C00000"/>
                </a:solidFill>
                <a:latin typeface="Calibri" panose="020F0502020204030204" charset="0"/>
                <a:ea typeface="Calibri" panose="020F0502020204030204" charset="0"/>
                <a:cs typeface="Arial" panose="020B0604020202020204" pitchFamily="34" charset="0"/>
                <a:sym typeface="+mn-lt"/>
              </a:rPr>
              <a:t> THANK YOU!</a:t>
            </a:r>
            <a:endParaRPr lang="en-US" altLang="zh-CN" sz="9600" b="1" dirty="0">
              <a:solidFill>
                <a:srgbClr val="C00000"/>
              </a:solidFill>
              <a:latin typeface="Calibri" panose="020F0502020204030204" charset="0"/>
              <a:ea typeface="Calibri" panose="020F0502020204030204" charset="0"/>
              <a:cs typeface="Arial" panose="020B0604020202020204" pitchFamily="34" charset="0"/>
              <a:sym typeface="+mn-lt"/>
            </a:endParaRPr>
          </a:p>
        </p:txBody>
      </p:sp>
    </p:spTree>
  </p:cSld>
  <p:clrMapOvr>
    <a:masterClrMapping/>
  </p:clrMapOvr>
  <mc:AlternateContent xmlns:mc="http://schemas.openxmlformats.org/markup-compatibility/2006">
    <mc:Choice xmlns:p14="http://schemas.microsoft.com/office/powerpoint/2010/main" Requires="p14">
      <p:transition p14:dur="2000">
        <p:dissolve/>
      </p:transition>
    </mc:Choice>
    <mc:Fallback>
      <p:transition>
        <p:dissolv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4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5" name="文本框 4"/>
          <p:cNvSpPr txBox="1"/>
          <p:nvPr/>
        </p:nvSpPr>
        <p:spPr>
          <a:xfrm>
            <a:off x="677463" y="515590"/>
            <a:ext cx="264160" cy="460375"/>
          </a:xfrm>
          <a:prstGeom prst="rect">
            <a:avLst/>
          </a:prstGeom>
          <a:noFill/>
        </p:spPr>
        <p:txBody>
          <a:bodyPr wrap="none" rtlCol="0">
            <a:spAutoFit/>
          </a:bodyPr>
          <a:lstStyle/>
          <a:p>
            <a:pPr algn="ctr"/>
            <a:r>
              <a:rPr lang="en-US" altLang="zh-CN" sz="2400" b="1" dirty="0">
                <a:solidFill>
                  <a:schemeClr val="bg1"/>
                </a:solidFill>
                <a:latin typeface="Calibri" panose="020F0502020204030204" charset="0"/>
                <a:ea typeface="Calibri" panose="020F0502020204030204" charset="0"/>
                <a:cs typeface="Arial" panose="020B0604020202020204" pitchFamily="34" charset="0"/>
                <a:sym typeface="+mn-lt"/>
              </a:rPr>
              <a:t>I</a:t>
            </a:r>
            <a:endParaRPr lang="zh-CN" altLang="en-US" sz="2400" b="1" dirty="0">
              <a:solidFill>
                <a:schemeClr val="bg1"/>
              </a:solidFill>
              <a:latin typeface="Calibri" panose="020F0502020204030204" charset="0"/>
              <a:ea typeface="Calibri" panose="020F0502020204030204" charset="0"/>
              <a:cs typeface="Arial" panose="020B0604020202020204" pitchFamily="34" charset="0"/>
              <a:sym typeface="+mn-lt"/>
            </a:endParaRPr>
          </a:p>
        </p:txBody>
      </p:sp>
      <p:sp>
        <p:nvSpPr>
          <p:cNvPr id="6" name="文本框 5"/>
          <p:cNvSpPr txBox="1"/>
          <p:nvPr/>
        </p:nvSpPr>
        <p:spPr>
          <a:xfrm>
            <a:off x="1313815" y="330835"/>
            <a:ext cx="2868930" cy="583565"/>
          </a:xfrm>
          <a:prstGeom prst="rect">
            <a:avLst/>
          </a:prstGeom>
          <a:noFill/>
        </p:spPr>
        <p:txBody>
          <a:bodyPr wrap="square" rtlCol="0">
            <a:spAutoFit/>
          </a:bodyPr>
          <a:lstStyle/>
          <a:p>
            <a:pPr algn="l"/>
            <a:r>
              <a:rPr lang="zh-CN" altLang="en-US" sz="3200" b="1" dirty="0">
                <a:solidFill>
                  <a:srgbClr val="C00000"/>
                </a:solidFill>
                <a:latin typeface="Calibri" panose="020F0502020204030204" charset="0"/>
                <a:ea typeface="Calibri" panose="020F0502020204030204" charset="0"/>
                <a:cs typeface="Arial" panose="020B0604020202020204" pitchFamily="34" charset="0"/>
                <a:sym typeface="+mn-lt"/>
              </a:rPr>
              <a:t>project content</a:t>
            </a:r>
            <a:endParaRPr lang="zh-CN" altLang="en-US" sz="3200" b="1" dirty="0">
              <a:solidFill>
                <a:srgbClr val="C00000"/>
              </a:solidFill>
              <a:latin typeface="Calibri" panose="020F0502020204030204" charset="0"/>
              <a:ea typeface="Calibri" panose="020F0502020204030204" charset="0"/>
              <a:cs typeface="Arial" panose="020B0604020202020204" pitchFamily="34" charset="0"/>
              <a:sym typeface="+mn-lt"/>
            </a:endParaRPr>
          </a:p>
        </p:txBody>
      </p:sp>
      <p:sp>
        <p:nvSpPr>
          <p:cNvPr id="2" name="Text Box 1"/>
          <p:cNvSpPr txBox="1"/>
          <p:nvPr/>
        </p:nvSpPr>
        <p:spPr>
          <a:xfrm>
            <a:off x="1079500" y="1217295"/>
            <a:ext cx="2285365" cy="583565"/>
          </a:xfrm>
          <a:prstGeom prst="rect">
            <a:avLst/>
          </a:prstGeom>
          <a:noFill/>
        </p:spPr>
        <p:txBody>
          <a:bodyPr wrap="square" rtlCol="0" anchor="t">
            <a:spAutoFit/>
          </a:bodyPr>
          <a:p>
            <a:r>
              <a:rPr lang="en-US" sz="3200" b="1">
                <a:solidFill>
                  <a:srgbClr val="FF0000"/>
                </a:solidFill>
              </a:rPr>
              <a:t>1. Topic :</a:t>
            </a:r>
            <a:r>
              <a:rPr lang="en-US" sz="2800" b="1">
                <a:solidFill>
                  <a:srgbClr val="FF0000"/>
                </a:solidFill>
              </a:rPr>
              <a:t>	</a:t>
            </a:r>
            <a:endParaRPr lang="en-US" sz="2800" b="1">
              <a:solidFill>
                <a:schemeClr val="tx1"/>
              </a:solidFill>
            </a:endParaRPr>
          </a:p>
        </p:txBody>
      </p:sp>
      <p:sp>
        <p:nvSpPr>
          <p:cNvPr id="4" name="Text Box 3"/>
          <p:cNvSpPr txBox="1"/>
          <p:nvPr/>
        </p:nvSpPr>
        <p:spPr>
          <a:xfrm>
            <a:off x="1079500" y="2360930"/>
            <a:ext cx="2540000" cy="583565"/>
          </a:xfrm>
          <a:prstGeom prst="rect">
            <a:avLst/>
          </a:prstGeom>
          <a:noFill/>
        </p:spPr>
        <p:txBody>
          <a:bodyPr wrap="square" rtlCol="0" anchor="t">
            <a:spAutoFit/>
          </a:bodyPr>
          <a:p>
            <a:r>
              <a:rPr lang="en-US" sz="3200" b="1">
                <a:solidFill>
                  <a:srgbClr val="FF0000"/>
                </a:solidFill>
              </a:rPr>
              <a:t>2. Purpose :</a:t>
            </a:r>
            <a:r>
              <a:rPr lang="en-US"/>
              <a:t> </a:t>
            </a:r>
            <a:endParaRPr lang="en-US"/>
          </a:p>
        </p:txBody>
      </p:sp>
      <p:sp>
        <p:nvSpPr>
          <p:cNvPr id="8" name="Text Box 7"/>
          <p:cNvSpPr txBox="1"/>
          <p:nvPr/>
        </p:nvSpPr>
        <p:spPr>
          <a:xfrm>
            <a:off x="1750695" y="1800860"/>
            <a:ext cx="9344025" cy="460375"/>
          </a:xfrm>
          <a:prstGeom prst="rect">
            <a:avLst/>
          </a:prstGeom>
          <a:noFill/>
        </p:spPr>
        <p:txBody>
          <a:bodyPr wrap="square" rtlCol="0" anchor="t">
            <a:spAutoFit/>
          </a:bodyPr>
          <a:p>
            <a:r>
              <a:rPr lang="en-US" sz="2400" b="1">
                <a:solidFill>
                  <a:schemeClr val="tx1"/>
                </a:solidFill>
                <a:sym typeface="+mn-ea"/>
              </a:rPr>
              <a:t> Online shopping website</a:t>
            </a:r>
            <a:endParaRPr lang="en-US" sz="2400" b="1">
              <a:solidFill>
                <a:schemeClr val="tx1"/>
              </a:solidFill>
              <a:sym typeface="+mn-ea"/>
            </a:endParaRPr>
          </a:p>
        </p:txBody>
      </p:sp>
      <p:sp>
        <p:nvSpPr>
          <p:cNvPr id="9" name="Text Box 8"/>
          <p:cNvSpPr txBox="1"/>
          <p:nvPr/>
        </p:nvSpPr>
        <p:spPr>
          <a:xfrm>
            <a:off x="1750695" y="3106420"/>
            <a:ext cx="9984105" cy="3784600"/>
          </a:xfrm>
          <a:prstGeom prst="rect">
            <a:avLst/>
          </a:prstGeom>
          <a:noFill/>
        </p:spPr>
        <p:txBody>
          <a:bodyPr wrap="square" rtlCol="0" anchor="t">
            <a:spAutoFit/>
          </a:bodyPr>
          <a:p>
            <a:r>
              <a:rPr lang="en-US" sz="2400" b="1"/>
              <a:t>The purpose of an online sales website is:</a:t>
            </a:r>
            <a:endParaRPr lang="en-US" sz="2400" b="1"/>
          </a:p>
          <a:p>
            <a:r>
              <a:rPr lang="en-US" sz="2400" b="1"/>
              <a:t>    - Increase customer base, reach new customers and increase conversion to leads</a:t>
            </a:r>
            <a:endParaRPr lang="en-US" sz="2400" b="1"/>
          </a:p>
          <a:p>
            <a:r>
              <a:rPr lang="en-US" sz="2400" b="1"/>
              <a:t>    - Increase interaction between seller and customer</a:t>
            </a:r>
            <a:endParaRPr lang="en-US" sz="2400" b="1"/>
          </a:p>
          <a:p>
            <a:r>
              <a:rPr lang="en-US" sz="2400" b="1"/>
              <a:t>    - A place to effectively communicate with customers</a:t>
            </a:r>
            <a:endParaRPr lang="en-US" sz="2400" b="1"/>
          </a:p>
          <a:p>
            <a:r>
              <a:rPr lang="en-US" sz="2400" b="1"/>
              <a:t>    - Provide customers with the opportunity to purchase goods and use services with the help of an electronic payment system without leaving home.</a:t>
            </a:r>
            <a:endParaRPr lang="en-US" sz="2400" b="1"/>
          </a:p>
          <a:p>
            <a:r>
              <a:rPr lang="en-US" sz="2400" b="1"/>
              <a:t>    - Provide information or inform customers, partners, employees about store operations and range of services provided</a:t>
            </a:r>
            <a:endParaRPr lang="en-US" sz="2400" b="1"/>
          </a:p>
          <a:p>
            <a:endParaRPr lang="en-US" sz="2400" b="1"/>
          </a:p>
        </p:txBody>
      </p:sp>
    </p:spTree>
  </p:cSld>
  <p:clrMapOvr>
    <a:masterClrMapping/>
  </p:clrMapOvr>
  <mc:AlternateContent xmlns:mc="http://schemas.openxmlformats.org/markup-compatibility/2006">
    <mc:Choice xmlns:p14="http://schemas.microsoft.com/office/powerpoint/2010/main" Requires="p14">
      <p:transition p14:dur="2000">
        <p:blinds/>
      </p:transition>
    </mc:Choice>
    <mc:Fallback>
      <p:transition>
        <p:blind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27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5" name="文本框 4"/>
          <p:cNvSpPr txBox="1"/>
          <p:nvPr/>
        </p:nvSpPr>
        <p:spPr>
          <a:xfrm>
            <a:off x="650159" y="515590"/>
            <a:ext cx="318770" cy="398780"/>
          </a:xfrm>
          <a:prstGeom prst="rect">
            <a:avLst/>
          </a:prstGeom>
          <a:noFill/>
        </p:spPr>
        <p:txBody>
          <a:bodyPr wrap="none" rtlCol="0">
            <a:spAutoFit/>
          </a:bodyPr>
          <a:lstStyle/>
          <a:p>
            <a:pPr algn="ctr"/>
            <a:r>
              <a:rPr lang="en-US" altLang="zh-CN" sz="2000" b="1" dirty="0">
                <a:solidFill>
                  <a:schemeClr val="bg1"/>
                </a:solidFill>
                <a:latin typeface="Calibri" panose="020F0502020204030204" charset="0"/>
                <a:ea typeface="Calibri" panose="020F0502020204030204" charset="0"/>
                <a:cs typeface="Arial" panose="020B0604020202020204" pitchFamily="34" charset="0"/>
                <a:sym typeface="+mn-lt"/>
              </a:rPr>
              <a:t>	II</a:t>
            </a:r>
            <a:endParaRPr lang="en-US" altLang="zh-CN" sz="2000" b="1" dirty="0">
              <a:solidFill>
                <a:schemeClr val="bg1"/>
              </a:solidFill>
              <a:latin typeface="Calibri" panose="020F0502020204030204" charset="0"/>
              <a:ea typeface="Calibri" panose="020F0502020204030204" charset="0"/>
              <a:cs typeface="Arial" panose="020B0604020202020204" pitchFamily="34" charset="0"/>
              <a:sym typeface="+mn-lt"/>
            </a:endParaRPr>
          </a:p>
        </p:txBody>
      </p:sp>
      <p:sp>
        <p:nvSpPr>
          <p:cNvPr id="6" name="文本框 5"/>
          <p:cNvSpPr txBox="1"/>
          <p:nvPr/>
        </p:nvSpPr>
        <p:spPr>
          <a:xfrm>
            <a:off x="1207594" y="311755"/>
            <a:ext cx="4920615" cy="583565"/>
          </a:xfrm>
          <a:prstGeom prst="rect">
            <a:avLst/>
          </a:prstGeom>
          <a:noFill/>
        </p:spPr>
        <p:txBody>
          <a:bodyPr wrap="none" rtlCol="0">
            <a:spAutoFit/>
          </a:bodyPr>
          <a:lstStyle/>
          <a:p>
            <a:pPr algn="l"/>
            <a:r>
              <a:rPr lang="en-US" altLang="zh-CN" sz="3200" b="1" dirty="0">
                <a:solidFill>
                  <a:srgbClr val="C00000"/>
                </a:solidFill>
                <a:latin typeface="Calibri" panose="020F0502020204030204" charset="0"/>
                <a:ea typeface="Calibri" panose="020F0502020204030204" charset="0"/>
                <a:cs typeface="Arial" panose="020B0604020202020204" pitchFamily="34" charset="0"/>
                <a:sym typeface="+mn-lt"/>
              </a:rPr>
              <a:t>I</a:t>
            </a:r>
            <a:r>
              <a:rPr lang="zh-CN" altLang="en-US" sz="3200" b="1" dirty="0">
                <a:solidFill>
                  <a:srgbClr val="C00000"/>
                </a:solidFill>
                <a:latin typeface="Calibri" panose="020F0502020204030204" charset="0"/>
                <a:ea typeface="Calibri" panose="020F0502020204030204" charset="0"/>
                <a:cs typeface="Arial" panose="020B0604020202020204" pitchFamily="34" charset="0"/>
                <a:sym typeface="+mn-lt"/>
              </a:rPr>
              <a:t>mplementation technology</a:t>
            </a:r>
            <a:r>
              <a:rPr lang="zh-CN" altLang="en-US" sz="2000" dirty="0">
                <a:latin typeface="Calibri" panose="020F0502020204030204" charset="0"/>
                <a:ea typeface="Calibri" panose="020F0502020204030204" charset="0"/>
                <a:cs typeface="Arial" panose="020B0604020202020204" pitchFamily="34" charset="0"/>
                <a:sym typeface="+mn-lt"/>
              </a:rPr>
              <a:t> </a:t>
            </a:r>
            <a:endParaRPr lang="zh-CN" altLang="en-US" sz="2000" dirty="0">
              <a:latin typeface="Calibri" panose="020F0502020204030204" charset="0"/>
              <a:ea typeface="Calibri" panose="020F0502020204030204" charset="0"/>
              <a:cs typeface="Arial" panose="020B0604020202020204" pitchFamily="34" charset="0"/>
              <a:sym typeface="+mn-lt"/>
            </a:endParaRPr>
          </a:p>
        </p:txBody>
      </p:sp>
      <p:sp>
        <p:nvSpPr>
          <p:cNvPr id="2" name="Text Box 1"/>
          <p:cNvSpPr txBox="1"/>
          <p:nvPr/>
        </p:nvSpPr>
        <p:spPr>
          <a:xfrm>
            <a:off x="1272540" y="1706880"/>
            <a:ext cx="5951855" cy="3415030"/>
          </a:xfrm>
          <a:prstGeom prst="rect">
            <a:avLst/>
          </a:prstGeom>
          <a:noFill/>
        </p:spPr>
        <p:txBody>
          <a:bodyPr wrap="square" rtlCol="0" anchor="t">
            <a:spAutoFit/>
          </a:bodyPr>
          <a:p>
            <a:pPr marL="285750" indent="-285750">
              <a:buFont typeface="Arial" panose="020B0604020202020204" pitchFamily="34" charset="0"/>
              <a:buChar char="•"/>
            </a:pPr>
            <a:r>
              <a:rPr lang="en-US" sz="3600"/>
              <a:t>   Spring Tool Suite 4</a:t>
            </a:r>
            <a:endParaRPr lang="en-US" sz="3600"/>
          </a:p>
          <a:p>
            <a:pPr marL="285750" indent="-285750">
              <a:buFont typeface="Arial" panose="020B0604020202020204" pitchFamily="34" charset="0"/>
              <a:buChar char="•"/>
            </a:pPr>
            <a:r>
              <a:rPr lang="en-US" sz="3600"/>
              <a:t>   Xampp</a:t>
            </a:r>
            <a:endParaRPr lang="en-US" sz="3600"/>
          </a:p>
          <a:p>
            <a:pPr marL="285750" indent="-285750">
              <a:buFont typeface="Arial" panose="020B0604020202020204" pitchFamily="34" charset="0"/>
              <a:buChar char="•"/>
            </a:pPr>
            <a:r>
              <a:rPr lang="en-US" sz="3600"/>
              <a:t>   Spring-MVC framework</a:t>
            </a:r>
            <a:endParaRPr lang="en-US" sz="3600"/>
          </a:p>
          <a:p>
            <a:pPr marL="285750" indent="-285750">
              <a:buFont typeface="Arial" panose="020B0604020202020204" pitchFamily="34" charset="0"/>
              <a:buChar char="•"/>
            </a:pPr>
            <a:r>
              <a:rPr lang="en-US" sz="3600"/>
              <a:t>   Spring Web API</a:t>
            </a:r>
            <a:endParaRPr lang="en-US" sz="3600"/>
          </a:p>
          <a:p>
            <a:pPr marL="571500" indent="-571500">
              <a:buFont typeface="Arial" panose="020B0604020202020204" pitchFamily="34" charset="0"/>
              <a:buChar char="•"/>
            </a:pPr>
            <a:r>
              <a:rPr lang="en-US" sz="3600"/>
              <a:t>mySQL</a:t>
            </a:r>
            <a:endParaRPr lang="en-US" sz="3600"/>
          </a:p>
          <a:p>
            <a:pPr marL="571500" indent="-571500">
              <a:buFont typeface="Arial" panose="020B0604020202020204" pitchFamily="34" charset="0"/>
              <a:buChar char="•"/>
            </a:pPr>
            <a:r>
              <a:rPr lang="en-US" sz="3600"/>
              <a:t>Bootstrap</a:t>
            </a:r>
            <a:endParaRPr lang="en-US" sz="3600"/>
          </a:p>
        </p:txBody>
      </p:sp>
    </p:spTree>
  </p:cSld>
  <p:clrMapOvr>
    <a:masterClrMapping/>
  </p:clrMapOvr>
  <mc:AlternateContent xmlns:mc="http://schemas.openxmlformats.org/markup-compatibility/2006">
    <mc:Choice xmlns:p14="http://schemas.microsoft.com/office/powerpoint/2010/main" Requires="p14">
      <p:transition>
        <p14:prism/>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29000">
              <a:schemeClr val="accent1">
                <a:lumMod val="5000"/>
                <a:lumOff val="95000"/>
              </a:schemeClr>
            </a:gs>
            <a:gs pos="74000">
              <a:schemeClr val="accent1">
                <a:lumMod val="45000"/>
                <a:lumOff val="55000"/>
              </a:schemeClr>
            </a:gs>
            <a:gs pos="100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ext Box 1"/>
          <p:cNvSpPr txBox="1"/>
          <p:nvPr/>
        </p:nvSpPr>
        <p:spPr>
          <a:xfrm>
            <a:off x="0" y="0"/>
            <a:ext cx="2741295" cy="645160"/>
          </a:xfrm>
          <a:prstGeom prst="rect">
            <a:avLst/>
          </a:prstGeom>
          <a:noFill/>
        </p:spPr>
        <p:txBody>
          <a:bodyPr wrap="square" rtlCol="0" anchor="t">
            <a:spAutoFit/>
          </a:bodyPr>
          <a:p>
            <a:pPr indent="0">
              <a:buFont typeface="Arial" panose="020B0604020202020204" pitchFamily="34" charset="0"/>
              <a:buNone/>
            </a:pPr>
            <a:r>
              <a:rPr lang="en-US" sz="3600" b="1">
                <a:solidFill>
                  <a:srgbClr val="C00000"/>
                </a:solidFill>
              </a:rPr>
              <a:t>III - Database</a:t>
            </a:r>
            <a:endParaRPr lang="en-US" sz="3600" b="1">
              <a:solidFill>
                <a:srgbClr val="C00000"/>
              </a:solidFill>
            </a:endParaRPr>
          </a:p>
        </p:txBody>
      </p:sp>
      <p:graphicFrame>
        <p:nvGraphicFramePr>
          <p:cNvPr id="15" name="Content Placeholder 14"/>
          <p:cNvGraphicFramePr>
            <a:graphicFrameLocks noChangeAspect="1"/>
          </p:cNvGraphicFramePr>
          <p:nvPr>
            <p:ph sz="half" idx="1"/>
          </p:nvPr>
        </p:nvGraphicFramePr>
        <p:xfrm>
          <a:off x="648970" y="752475"/>
          <a:ext cx="11169015" cy="5862320"/>
        </p:xfrm>
        <a:graphic>
          <a:graphicData uri="http://schemas.openxmlformats.org/presentationml/2006/ole">
            <mc:AlternateContent xmlns:mc="http://schemas.openxmlformats.org/markup-compatibility/2006">
              <mc:Choice xmlns:v="urn:schemas-microsoft-com:vml" Requires="v">
                <p:oleObj spid="_x0000_s16" name="" r:id="rId1" imgW="11736070" imgH="7117080" progId="Paint.Picture">
                  <p:embed/>
                </p:oleObj>
              </mc:Choice>
              <mc:Fallback>
                <p:oleObj name="" r:id="rId1" imgW="11736070" imgH="7117080" progId="Paint.Picture">
                  <p:embed/>
                  <p:pic>
                    <p:nvPicPr>
                      <p:cNvPr id="0" name="Picture 15"/>
                      <p:cNvPicPr/>
                      <p:nvPr/>
                    </p:nvPicPr>
                    <p:blipFill>
                      <a:blip r:embed="rId2"/>
                      <a:stretch>
                        <a:fillRect/>
                      </a:stretch>
                    </p:blipFill>
                    <p:spPr>
                      <a:xfrm>
                        <a:off x="648970" y="752475"/>
                        <a:ext cx="11169015" cy="5862320"/>
                      </a:xfrm>
                      <a:prstGeom prst="rect">
                        <a:avLst/>
                      </a:prstGeom>
                    </p:spPr>
                  </p:pic>
                </p:oleObj>
              </mc:Fallback>
            </mc:AlternateContent>
          </a:graphicData>
        </a:graphic>
      </p:graphicFrame>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5" name="文本框 4"/>
          <p:cNvSpPr txBox="1"/>
          <p:nvPr/>
        </p:nvSpPr>
        <p:spPr>
          <a:xfrm>
            <a:off x="587293" y="515590"/>
            <a:ext cx="444500" cy="460375"/>
          </a:xfrm>
          <a:prstGeom prst="rect">
            <a:avLst/>
          </a:prstGeom>
          <a:noFill/>
        </p:spPr>
        <p:txBody>
          <a:bodyPr wrap="none" rtlCol="0">
            <a:spAutoFit/>
          </a:bodyPr>
          <a:lstStyle/>
          <a:p>
            <a:pPr algn="ctr"/>
            <a:r>
              <a:rPr lang="en-US" altLang="zh-CN" sz="2400" b="1" dirty="0">
                <a:solidFill>
                  <a:schemeClr val="bg1"/>
                </a:solidFill>
                <a:latin typeface="Calibri" panose="020F0502020204030204" charset="0"/>
                <a:ea typeface="Calibri" panose="020F0502020204030204" charset="0"/>
                <a:cs typeface="Arial" panose="020B0604020202020204" pitchFamily="34" charset="0"/>
                <a:sym typeface="+mn-lt"/>
              </a:rPr>
              <a:t>IV</a:t>
            </a:r>
            <a:endParaRPr lang="zh-CN" altLang="en-US" sz="2400" b="1" dirty="0">
              <a:solidFill>
                <a:schemeClr val="bg1"/>
              </a:solidFill>
              <a:latin typeface="Calibri" panose="020F0502020204030204" charset="0"/>
              <a:ea typeface="Calibri" panose="020F0502020204030204" charset="0"/>
              <a:cs typeface="Arial" panose="020B0604020202020204" pitchFamily="34" charset="0"/>
              <a:sym typeface="+mn-lt"/>
            </a:endParaRPr>
          </a:p>
        </p:txBody>
      </p:sp>
      <p:sp>
        <p:nvSpPr>
          <p:cNvPr id="6" name="文本框 5"/>
          <p:cNvSpPr txBox="1"/>
          <p:nvPr/>
        </p:nvSpPr>
        <p:spPr>
          <a:xfrm>
            <a:off x="1323975" y="330835"/>
            <a:ext cx="2868930" cy="583565"/>
          </a:xfrm>
          <a:prstGeom prst="rect">
            <a:avLst/>
          </a:prstGeom>
          <a:noFill/>
        </p:spPr>
        <p:txBody>
          <a:bodyPr wrap="square" rtlCol="0">
            <a:spAutoFit/>
          </a:bodyPr>
          <a:lstStyle/>
          <a:p>
            <a:pPr algn="l"/>
            <a:r>
              <a:rPr lang="en-US" altLang="zh-CN" sz="3200" b="1" dirty="0">
                <a:solidFill>
                  <a:srgbClr val="C00000"/>
                </a:solidFill>
                <a:latin typeface="Calibri" panose="020F0502020204030204" charset="0"/>
                <a:ea typeface="Calibri" panose="020F0502020204030204" charset="0"/>
                <a:cs typeface="Arial" panose="020B0604020202020204" pitchFamily="34" charset="0"/>
                <a:sym typeface="+mn-lt"/>
              </a:rPr>
              <a:t>Functions :</a:t>
            </a:r>
            <a:endParaRPr lang="en-US" altLang="zh-CN" sz="3200" b="1" dirty="0">
              <a:solidFill>
                <a:srgbClr val="C00000"/>
              </a:solidFill>
              <a:latin typeface="Calibri" panose="020F0502020204030204" charset="0"/>
              <a:ea typeface="Calibri" panose="020F0502020204030204" charset="0"/>
              <a:cs typeface="Arial" panose="020B0604020202020204" pitchFamily="34" charset="0"/>
              <a:sym typeface="+mn-lt"/>
            </a:endParaRPr>
          </a:p>
        </p:txBody>
      </p:sp>
      <p:sp>
        <p:nvSpPr>
          <p:cNvPr id="7" name="Text Box 6"/>
          <p:cNvSpPr txBox="1"/>
          <p:nvPr/>
        </p:nvSpPr>
        <p:spPr>
          <a:xfrm>
            <a:off x="982345" y="1248410"/>
            <a:ext cx="10778490" cy="2953385"/>
          </a:xfrm>
          <a:prstGeom prst="rect">
            <a:avLst/>
          </a:prstGeom>
          <a:noFill/>
        </p:spPr>
        <p:txBody>
          <a:bodyPr wrap="square" rtlCol="0" anchor="t">
            <a:spAutoFit/>
          </a:bodyPr>
          <a:p>
            <a:r>
              <a:rPr lang="en-US" sz="2400" b="1">
                <a:solidFill>
                  <a:srgbClr val="FF0000"/>
                </a:solidFill>
                <a:sym typeface="+mn-ea"/>
              </a:rPr>
              <a:t>1 . Product Management:</a:t>
            </a:r>
            <a:endParaRPr lang="en-US" sz="2400" b="1">
              <a:solidFill>
                <a:srgbClr val="FF0000"/>
              </a:solidFill>
              <a:sym typeface="+mn-ea"/>
            </a:endParaRPr>
          </a:p>
          <a:p>
            <a:endParaRPr lang="en-US"/>
          </a:p>
          <a:p>
            <a:endParaRPr lang="en-US"/>
          </a:p>
          <a:p>
            <a:endParaRPr lang="en-US"/>
          </a:p>
          <a:p>
            <a:endParaRPr lang="en-US"/>
          </a:p>
          <a:p>
            <a:endParaRPr lang="en-US"/>
          </a:p>
          <a:p>
            <a:endParaRPr lang="en-US"/>
          </a:p>
          <a:p>
            <a:endParaRPr lang="en-US"/>
          </a:p>
          <a:p>
            <a:endParaRPr lang="en-US"/>
          </a:p>
          <a:p>
            <a:endParaRPr lang="en-US"/>
          </a:p>
        </p:txBody>
      </p:sp>
      <p:sp>
        <p:nvSpPr>
          <p:cNvPr id="10" name="Text Box 9"/>
          <p:cNvSpPr txBox="1"/>
          <p:nvPr/>
        </p:nvSpPr>
        <p:spPr>
          <a:xfrm>
            <a:off x="1200785" y="1910715"/>
            <a:ext cx="10067290" cy="3784600"/>
          </a:xfrm>
          <a:prstGeom prst="rect">
            <a:avLst/>
          </a:prstGeom>
          <a:noFill/>
        </p:spPr>
        <p:txBody>
          <a:bodyPr wrap="square" rtlCol="0" anchor="t">
            <a:spAutoFit/>
          </a:bodyPr>
          <a:p>
            <a:r>
              <a:rPr lang="en-US">
                <a:latin typeface="Times New Roman" panose="02020603050405020304" charset="0"/>
                <a:cs typeface="Times New Roman" panose="02020603050405020304" charset="0"/>
              </a:rPr>
              <a:t>        </a:t>
            </a:r>
            <a:r>
              <a:rPr lang="en-US" sz="2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The user is provided with a purchase account</a:t>
            </a:r>
            <a:r>
              <a:rPr lang="en-US" sz="2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lang="en-US">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lang="en-US" sz="2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endParaRPr lang="en-US" sz="2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endParaRPr lang="en-US" sz="2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r>
              <a:rPr lang="en-US" sz="2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This feature allows you to add, remove, edit multiple categories and categorize products that fit into categories easily.</a:t>
            </a:r>
            <a:endParaRPr lang="en-US" sz="2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endParaRPr lang="en-US" sz="2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r>
              <a:rPr lang="en-US" sz="2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With just a few steps, you can quickly update the product list on the Website, store and manage it.</a:t>
            </a:r>
            <a:endParaRPr lang="en-US" sz="2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endParaRPr lang="en-US" sz="2400" b="1"/>
          </a:p>
          <a:p>
            <a:r>
              <a:rPr lang="en-US" sz="2400" b="1"/>
              <a:t>     </a:t>
            </a:r>
            <a:endParaRPr lang="en-US" sz="2400" b="1"/>
          </a:p>
          <a:p>
            <a:endParaRPr lang="en-US" sz="2400" b="1"/>
          </a:p>
        </p:txBody>
      </p:sp>
    </p:spTree>
  </p:cSld>
  <p:clrMapOvr>
    <a:masterClrMapping/>
  </p:clrMapOvr>
  <mc:AlternateContent xmlns:mc="http://schemas.openxmlformats.org/markup-compatibility/2006">
    <mc:Choice xmlns:p14="http://schemas.microsoft.com/office/powerpoint/2010/main" Requires="p14">
      <p:transition p14:dur="2000">
        <p:wheel spokes="8"/>
      </p:transition>
    </mc:Choice>
    <mc:Fallback>
      <p:transition>
        <p:wheel spokes="8"/>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11" name="Text Box 10"/>
          <p:cNvSpPr txBox="1"/>
          <p:nvPr/>
        </p:nvSpPr>
        <p:spPr>
          <a:xfrm>
            <a:off x="890270" y="275590"/>
            <a:ext cx="10219055" cy="2676525"/>
          </a:xfrm>
          <a:prstGeom prst="rect">
            <a:avLst/>
          </a:prstGeom>
          <a:noFill/>
        </p:spPr>
        <p:txBody>
          <a:bodyPr wrap="square" rtlCol="0" anchor="t">
            <a:spAutoFit/>
          </a:bodyPr>
          <a:p>
            <a:r>
              <a:rPr lang="en-US" sz="2400" b="1">
                <a:solidFill>
                  <a:srgbClr val="FF0000"/>
                </a:solidFill>
                <a:sym typeface="+mn-ea"/>
              </a:rPr>
              <a:t>2. Online Payment : </a:t>
            </a:r>
            <a:endParaRPr lang="en-US" sz="2400" b="1">
              <a:solidFill>
                <a:srgbClr val="FF0000"/>
              </a:solidFill>
              <a:sym typeface="+mn-ea"/>
            </a:endParaRPr>
          </a:p>
          <a:p>
            <a:endParaRPr lang="en-US" sz="2400"/>
          </a:p>
          <a:p>
            <a:endParaRPr lang="en-US" sz="2400"/>
          </a:p>
          <a:p>
            <a:endParaRPr lang="en-US" sz="2400"/>
          </a:p>
          <a:p>
            <a:endParaRPr lang="en-US" sz="2400"/>
          </a:p>
          <a:p>
            <a:endParaRPr lang="en-US" sz="2400"/>
          </a:p>
          <a:p>
            <a:endParaRPr lang="en-US" sz="2400"/>
          </a:p>
        </p:txBody>
      </p:sp>
      <p:sp>
        <p:nvSpPr>
          <p:cNvPr id="3" name="Text Box 2"/>
          <p:cNvSpPr txBox="1"/>
          <p:nvPr/>
        </p:nvSpPr>
        <p:spPr>
          <a:xfrm>
            <a:off x="1247775" y="876300"/>
            <a:ext cx="9695815" cy="2738120"/>
          </a:xfrm>
          <a:prstGeom prst="rect">
            <a:avLst/>
          </a:prstGeom>
          <a:noFill/>
        </p:spPr>
        <p:txBody>
          <a:bodyPr wrap="square" rtlCol="0" anchor="t">
            <a:spAutoFit/>
          </a:bodyPr>
          <a:p>
            <a:r>
              <a:rPr lang="en-US"/>
              <a:t>  </a:t>
            </a:r>
            <a:r>
              <a:rPr lang="en-US" sz="2400"/>
              <a:t>   </a:t>
            </a:r>
            <a:r>
              <a:rPr lang="en-US" sz="2800">
                <a:latin typeface="Times New Roman" panose="02020603050405020304" charset="0"/>
                <a:cs typeface="Times New Roman" panose="02020603050405020304" charset="0"/>
              </a:rPr>
              <a:t> Currently, the web allows payment by paypal and direct payment in cash. </a:t>
            </a:r>
            <a:endParaRPr lang="en-US" sz="2800">
              <a:latin typeface="Times New Roman" panose="02020603050405020304" charset="0"/>
              <a:cs typeface="Times New Roman" panose="02020603050405020304" charset="0"/>
            </a:endParaRPr>
          </a:p>
          <a:p>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      In addition to the requirement of speed, safety and security requirements are also noted for customers to make transactions with peace of mind.</a:t>
            </a:r>
            <a:r>
              <a:rPr lang="en-US" sz="3200"/>
              <a:t> </a:t>
            </a:r>
            <a:endParaRPr lang="en-US" sz="3200"/>
          </a:p>
        </p:txBody>
      </p:sp>
    </p:spTree>
  </p:cSld>
  <p:clrMapOvr>
    <a:masterClrMapping/>
  </p:clrMapOvr>
  <mc:AlternateContent xmlns:mc="http://schemas.openxmlformats.org/markup-compatibility/2006">
    <mc:Choice xmlns:p14="http://schemas.microsoft.com/office/powerpoint/2010/main" Requires="p14">
      <p:transition p14:dur="2000">
        <p:checker/>
      </p:transition>
    </mc:Choice>
    <mc:Fallback>
      <p:transition>
        <p:check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14" name="Text Box 13"/>
          <p:cNvSpPr txBox="1"/>
          <p:nvPr/>
        </p:nvSpPr>
        <p:spPr>
          <a:xfrm>
            <a:off x="782320" y="455295"/>
            <a:ext cx="11040745" cy="3784600"/>
          </a:xfrm>
          <a:prstGeom prst="rect">
            <a:avLst/>
          </a:prstGeom>
          <a:noFill/>
        </p:spPr>
        <p:txBody>
          <a:bodyPr wrap="square" rtlCol="0" anchor="t">
            <a:spAutoFit/>
          </a:bodyPr>
          <a:p>
            <a:r>
              <a:rPr lang="en-US" sz="2400" b="1">
                <a:solidFill>
                  <a:srgbClr val="FF0000"/>
                </a:solidFill>
                <a:sym typeface="+mn-ea"/>
              </a:rPr>
              <a:t>3 . Manage shopping cart :</a:t>
            </a:r>
            <a:endParaRPr lang="en-US" sz="2400" b="1">
              <a:solidFill>
                <a:srgbClr val="FF0000"/>
              </a:solidFill>
              <a:sym typeface="+mn-ea"/>
            </a:endParaRPr>
          </a:p>
          <a:p>
            <a:endParaRPr lang="en-US" sz="2400" b="1">
              <a:solidFill>
                <a:srgbClr val="FF0000"/>
              </a:solidFill>
              <a:sym typeface="+mn-ea"/>
            </a:endParaRPr>
          </a:p>
          <a:p>
            <a:r>
              <a:rPr lang="en-US" sz="2400" b="1">
                <a:solidFill>
                  <a:srgbClr val="FF0000"/>
                </a:solidFill>
                <a:sym typeface="+mn-ea"/>
              </a:rPr>
              <a:t>  </a:t>
            </a:r>
            <a:endParaRPr lang="en-US" sz="2400" b="1">
              <a:solidFill>
                <a:srgbClr val="FF0000"/>
              </a:solidFill>
              <a:sym typeface="+mn-ea"/>
            </a:endParaRPr>
          </a:p>
          <a:p>
            <a:endParaRPr lang="en-US" sz="2400" b="1">
              <a:solidFill>
                <a:srgbClr val="FF0000"/>
              </a:solidFill>
              <a:sym typeface="+mn-ea"/>
            </a:endParaRPr>
          </a:p>
          <a:p>
            <a:endParaRPr lang="en-US" sz="2400" b="1">
              <a:solidFill>
                <a:srgbClr val="FF0000"/>
              </a:solidFill>
              <a:sym typeface="+mn-ea"/>
            </a:endParaRPr>
          </a:p>
          <a:p>
            <a:endParaRPr lang="en-US" sz="2400" b="1">
              <a:solidFill>
                <a:srgbClr val="FF0000"/>
              </a:solidFill>
              <a:sym typeface="+mn-ea"/>
            </a:endParaRPr>
          </a:p>
          <a:p>
            <a:endParaRPr lang="en-US" sz="2400" b="1">
              <a:solidFill>
                <a:srgbClr val="FF0000"/>
              </a:solidFill>
              <a:sym typeface="+mn-ea"/>
            </a:endParaRPr>
          </a:p>
          <a:p>
            <a:endParaRPr lang="en-US" sz="2400" b="1">
              <a:solidFill>
                <a:srgbClr val="FF0000"/>
              </a:solidFill>
              <a:sym typeface="+mn-ea"/>
            </a:endParaRPr>
          </a:p>
          <a:p>
            <a:endParaRPr lang="en-US" sz="2400" b="1">
              <a:solidFill>
                <a:srgbClr val="FF0000"/>
              </a:solidFill>
              <a:sym typeface="+mn-ea"/>
            </a:endParaRPr>
          </a:p>
          <a:p>
            <a:endParaRPr lang="en-US" sz="2400" b="1">
              <a:solidFill>
                <a:srgbClr val="FF0000"/>
              </a:solidFill>
              <a:sym typeface="+mn-ea"/>
            </a:endParaRPr>
          </a:p>
        </p:txBody>
      </p:sp>
      <p:sp>
        <p:nvSpPr>
          <p:cNvPr id="6" name="Text Box 5"/>
          <p:cNvSpPr txBox="1"/>
          <p:nvPr/>
        </p:nvSpPr>
        <p:spPr>
          <a:xfrm>
            <a:off x="1052830" y="916940"/>
            <a:ext cx="10086340" cy="5077460"/>
          </a:xfrm>
          <a:prstGeom prst="rect">
            <a:avLst/>
          </a:prstGeom>
          <a:noFill/>
        </p:spPr>
        <p:txBody>
          <a:bodyPr wrap="square" rtlCol="0" anchor="t">
            <a:spAutoFit/>
          </a:bodyPr>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sp>
        <p:nvSpPr>
          <p:cNvPr id="7" name="Text Box 6"/>
          <p:cNvSpPr txBox="1"/>
          <p:nvPr/>
        </p:nvSpPr>
        <p:spPr>
          <a:xfrm>
            <a:off x="1052830" y="983615"/>
            <a:ext cx="10086340" cy="5507990"/>
          </a:xfrm>
          <a:prstGeom prst="rect">
            <a:avLst/>
          </a:prstGeom>
          <a:noFill/>
        </p:spPr>
        <p:txBody>
          <a:bodyPr wrap="square" rtlCol="0" anchor="t">
            <a:spAutoFit/>
          </a:bodyPr>
          <a:p>
            <a:r>
              <a:rPr lang="en-US" sz="2400"/>
              <a:t>        </a:t>
            </a:r>
            <a:r>
              <a:rPr lang="en-US" sz="3200"/>
              <a:t>Cart management is a must-have feature for the Website. The purpose of this shopping cart helps to remind customers of the products they have selected as well as to help customers review the selected items, price, quantity, etc.</a:t>
            </a:r>
            <a:endParaRPr lang="en-US" sz="3200"/>
          </a:p>
          <a:p>
            <a:endParaRPr lang="en-US" sz="3200"/>
          </a:p>
          <a:p>
            <a:r>
              <a:rPr lang="en-US" sz="3200"/>
              <a:t>        A well-designed shopping cart should include criteria such as: product name, product description, product image, quantity (customers can add or remove easily), price of each product, total cost of all goods in the basket.</a:t>
            </a:r>
            <a:endParaRPr lang="en-US" sz="3200"/>
          </a:p>
          <a:p>
            <a:endParaRPr lang="en-US" sz="3200"/>
          </a:p>
        </p:txBody>
      </p:sp>
    </p:spTree>
  </p:cSld>
  <p:clrMapOvr>
    <a:masterClrMapping/>
  </p:clrMapOvr>
  <mc:AlternateContent xmlns:mc="http://schemas.openxmlformats.org/markup-compatibility/2006">
    <mc:Choice xmlns:p14="http://schemas.microsoft.com/office/powerpoint/2010/main" Requires="p14">
      <p:transition p14:dur="2000">
        <p:checker/>
      </p:transition>
    </mc:Choice>
    <mc:Fallback>
      <p:transition>
        <p:check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15" name="Text Box 14"/>
          <p:cNvSpPr txBox="1"/>
          <p:nvPr/>
        </p:nvSpPr>
        <p:spPr>
          <a:xfrm>
            <a:off x="1012190" y="514985"/>
            <a:ext cx="10594340" cy="1568450"/>
          </a:xfrm>
          <a:prstGeom prst="rect">
            <a:avLst/>
          </a:prstGeom>
          <a:noFill/>
        </p:spPr>
        <p:txBody>
          <a:bodyPr wrap="square" rtlCol="0" anchor="t">
            <a:spAutoFit/>
          </a:bodyPr>
          <a:p>
            <a:r>
              <a:rPr lang="en-US" sz="2400" b="1">
                <a:solidFill>
                  <a:srgbClr val="FF0000"/>
                </a:solidFill>
                <a:sym typeface="+mn-ea"/>
              </a:rPr>
              <a:t>4 . Order Management : </a:t>
            </a:r>
            <a:endParaRPr lang="en-US" sz="2400" b="1">
              <a:solidFill>
                <a:srgbClr val="FF0000"/>
              </a:solidFill>
              <a:sym typeface="+mn-ea"/>
            </a:endParaRPr>
          </a:p>
          <a:p>
            <a:endParaRPr lang="en-US" sz="2400" b="1">
              <a:solidFill>
                <a:srgbClr val="FF0000"/>
              </a:solidFill>
              <a:sym typeface="+mn-ea"/>
            </a:endParaRPr>
          </a:p>
          <a:p>
            <a:endParaRPr lang="en-US" sz="2400" b="1">
              <a:solidFill>
                <a:srgbClr val="FF0000"/>
              </a:solidFill>
              <a:sym typeface="+mn-ea"/>
            </a:endParaRPr>
          </a:p>
          <a:p>
            <a:endParaRPr lang="en-US" sz="2400" b="1">
              <a:solidFill>
                <a:srgbClr val="FF0000"/>
              </a:solidFill>
              <a:sym typeface="+mn-ea"/>
            </a:endParaRPr>
          </a:p>
        </p:txBody>
      </p:sp>
      <p:sp>
        <p:nvSpPr>
          <p:cNvPr id="2" name="Text Box 1"/>
          <p:cNvSpPr txBox="1"/>
          <p:nvPr/>
        </p:nvSpPr>
        <p:spPr>
          <a:xfrm>
            <a:off x="1320800" y="1197610"/>
            <a:ext cx="9285605" cy="1568450"/>
          </a:xfrm>
          <a:prstGeom prst="rect">
            <a:avLst/>
          </a:prstGeom>
          <a:noFill/>
        </p:spPr>
        <p:txBody>
          <a:bodyPr wrap="square" rtlCol="0" anchor="t">
            <a:spAutoFit/>
          </a:bodyPr>
          <a:p>
            <a:r>
              <a:rPr lang="en-US" sz="2400"/>
              <a:t>    </a:t>
            </a:r>
            <a:r>
              <a:rPr lang="en-US" sz="3200"/>
              <a:t> As soon as a customer places an order or cancels an order, the order will be sent to the admin page to help you quickly receive and process the order.</a:t>
            </a:r>
            <a:endParaRPr lang="en-US" sz="3200"/>
          </a:p>
        </p:txBody>
      </p:sp>
    </p:spTree>
  </p:cSld>
  <p:clrMapOvr>
    <a:masterClrMapping/>
  </p:clrMapOvr>
  <mc:AlternateContent xmlns:mc="http://schemas.openxmlformats.org/markup-compatibility/2006">
    <mc:Choice xmlns:p14="http://schemas.microsoft.com/office/powerpoint/2010/main" Requires="p14">
      <p:transition p14:dur="2000">
        <p:checker/>
      </p:transition>
    </mc:Choice>
    <mc:Fallback>
      <p:transition>
        <p:check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4" name="Text Box 3"/>
          <p:cNvSpPr txBox="1"/>
          <p:nvPr/>
        </p:nvSpPr>
        <p:spPr>
          <a:xfrm>
            <a:off x="362585" y="384810"/>
            <a:ext cx="11435715" cy="1845310"/>
          </a:xfrm>
          <a:prstGeom prst="rect">
            <a:avLst/>
          </a:prstGeom>
          <a:noFill/>
        </p:spPr>
        <p:txBody>
          <a:bodyPr wrap="square" rtlCol="0" anchor="t">
            <a:spAutoFit/>
          </a:bodyPr>
          <a:p>
            <a:r>
              <a:rPr lang="en-US" sz="2400" b="1">
                <a:solidFill>
                  <a:srgbClr val="FF0000"/>
                </a:solidFill>
              </a:rPr>
              <a:t>5. Buy quickly :</a:t>
            </a:r>
            <a:endParaRPr lang="en-US" sz="2400" b="1">
              <a:solidFill>
                <a:srgbClr val="FF0000"/>
              </a:solidFill>
            </a:endParaRPr>
          </a:p>
          <a:p>
            <a:endParaRPr lang="en-US" sz="2400" b="1">
              <a:solidFill>
                <a:srgbClr val="FF0000"/>
              </a:solidFill>
            </a:endParaRPr>
          </a:p>
          <a:p>
            <a:endParaRPr lang="en-US" sz="2400" b="1">
              <a:solidFill>
                <a:srgbClr val="FF0000"/>
              </a:solidFill>
            </a:endParaRPr>
          </a:p>
          <a:p>
            <a:endParaRPr lang="en-US" sz="2400" b="1">
              <a:solidFill>
                <a:srgbClr val="FF0000"/>
              </a:solidFill>
            </a:endParaRPr>
          </a:p>
          <a:p>
            <a:r>
              <a:rPr lang="en-US"/>
              <a:t> </a:t>
            </a:r>
            <a:endParaRPr lang="en-US"/>
          </a:p>
        </p:txBody>
      </p:sp>
      <p:sp>
        <p:nvSpPr>
          <p:cNvPr id="5" name="Text Box 4"/>
          <p:cNvSpPr txBox="1"/>
          <p:nvPr/>
        </p:nvSpPr>
        <p:spPr>
          <a:xfrm>
            <a:off x="931545" y="925830"/>
            <a:ext cx="9721850" cy="1568450"/>
          </a:xfrm>
          <a:prstGeom prst="rect">
            <a:avLst/>
          </a:prstGeom>
          <a:noFill/>
        </p:spPr>
        <p:txBody>
          <a:bodyPr wrap="square" rtlCol="0" anchor="t">
            <a:spAutoFit/>
          </a:bodyPr>
          <a:p>
            <a:r>
              <a:rPr lang="en-US">
                <a:sym typeface="+mn-ea"/>
              </a:rPr>
              <a:t> </a:t>
            </a:r>
            <a:r>
              <a:rPr lang="en-US" sz="3200">
                <a:sym typeface="+mn-ea"/>
              </a:rPr>
              <a:t>     With the development of technology, the sales website is integrated with many new technologies to help make purchases and payments faster.</a:t>
            </a:r>
            <a:endParaRPr lang="en-US" sz="3200"/>
          </a:p>
        </p:txBody>
      </p:sp>
    </p:spTree>
  </p:cSld>
  <p:clrMapOvr>
    <a:masterClrMapping/>
  </p:clrMapOvr>
</p:sld>
</file>

<file path=ppt/tags/tag1.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38849059838_1_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nn4rc1a">
      <a:majorFont>
        <a:latin typeface="Calibri"/>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Calibri"/>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Calibri"/>
        <a:font script="Hant" typeface="新細明體"/>
        <a:font script="Arab" typeface="Calibri"/>
        <a:font script="Hebr" typeface="Calibri"/>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Calibri"/>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Calibri"/>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Calibri"/>
        <a:font script="Hant" typeface="新細明體"/>
        <a:font script="Arab" typeface="Calibri"/>
        <a:font script="Hebr" typeface="Calibri"/>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Calibri"/>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2449</Words>
  <Application>WPS Presentation</Application>
  <PresentationFormat>宽屏</PresentationFormat>
  <Paragraphs>142</Paragraphs>
  <Slides>11</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11</vt:i4>
      </vt:variant>
    </vt:vector>
  </HeadingPairs>
  <TitlesOfParts>
    <vt:vector size="22" baseType="lpstr">
      <vt:lpstr>Arial</vt:lpstr>
      <vt:lpstr>SimSun</vt:lpstr>
      <vt:lpstr>Wingdings</vt:lpstr>
      <vt:lpstr>Calibri</vt:lpstr>
      <vt:lpstr>Tenor Sans Bold</vt:lpstr>
      <vt:lpstr>Segoe Print</vt:lpstr>
      <vt:lpstr>Times New Roman</vt:lpstr>
      <vt:lpstr>Microsoft YaHei</vt:lpstr>
      <vt:lpstr>Arial Unicode MS</vt:lpstr>
      <vt:lpstr>Office 主题​​</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NTanh</cp:lastModifiedBy>
  <cp:revision>62</cp:revision>
  <dcterms:created xsi:type="dcterms:W3CDTF">2019-05-29T08:48:00Z</dcterms:created>
  <dcterms:modified xsi:type="dcterms:W3CDTF">2021-12-12T10:12:25Z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1033-11.2.0.10382</vt:lpwstr>
  </property>
  <property fmtid="{D5CDD505-2E9C-101B-9397-08002B2CF9AE}" pid="3" name="ICV">
    <vt:lpwstr>E1F694BCF3D24C80939B0D0B4E350033</vt:lpwstr>
  </property>
</Properties>
</file>