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8C1B-D1B3-4824-B74F-E763DBC6C46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B1CF-1B61-4E7D-B21C-21D52F23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8C1B-D1B3-4824-B74F-E763DBC6C46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B1CF-1B61-4E7D-B21C-21D52F23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8C1B-D1B3-4824-B74F-E763DBC6C46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B1CF-1B61-4E7D-B21C-21D52F23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9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8C1B-D1B3-4824-B74F-E763DBC6C46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B1CF-1B61-4E7D-B21C-21D52F23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8C1B-D1B3-4824-B74F-E763DBC6C46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B1CF-1B61-4E7D-B21C-21D52F23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1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8C1B-D1B3-4824-B74F-E763DBC6C46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B1CF-1B61-4E7D-B21C-21D52F23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2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8C1B-D1B3-4824-B74F-E763DBC6C46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B1CF-1B61-4E7D-B21C-21D52F23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8C1B-D1B3-4824-B74F-E763DBC6C46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B1CF-1B61-4E7D-B21C-21D52F23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5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8C1B-D1B3-4824-B74F-E763DBC6C46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B1CF-1B61-4E7D-B21C-21D52F23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7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8C1B-D1B3-4824-B74F-E763DBC6C46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B1CF-1B61-4E7D-B21C-21D52F23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D8C1B-D1B3-4824-B74F-E763DBC6C46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B1CF-1B61-4E7D-B21C-21D52F23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8C1B-D1B3-4824-B74F-E763DBC6C46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B1CF-1B61-4E7D-B21C-21D52F23E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122" y="308757"/>
            <a:ext cx="9144000" cy="1229901"/>
          </a:xfrm>
        </p:spPr>
        <p:txBody>
          <a:bodyPr>
            <a:normAutofit/>
          </a:bodyPr>
          <a:lstStyle/>
          <a:p>
            <a:r>
              <a:rPr lang="en-US" sz="8000" b="1" smtClean="0"/>
              <a:t>Automation Test</a:t>
            </a:r>
            <a:endParaRPr lang="en-US" sz="8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4" y="153865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135" y="388877"/>
            <a:ext cx="10515600" cy="489898"/>
          </a:xfrm>
        </p:spPr>
        <p:txBody>
          <a:bodyPr>
            <a:normAutofit fontScale="90000"/>
          </a:bodyPr>
          <a:lstStyle/>
          <a:p>
            <a:r>
              <a:rPr lang="en-US" smtClean="0"/>
              <a:t>Cách tạo 1 request call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36" y="1009403"/>
            <a:ext cx="6115792" cy="552202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b="1" smtClean="0"/>
              <a:t>Public static void  </a:t>
            </a:r>
            <a:r>
              <a:rPr lang="en-US" sz="1600" smtClean="0"/>
              <a:t>getToken() 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smtClean="0"/>
              <a:t>RestMethod method = RestMethod.POST/GET/PUT…;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600"/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smtClean="0"/>
              <a:t>RestHeaders headers = new RestHeaders;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/>
              <a:t>h</a:t>
            </a:r>
            <a:r>
              <a:rPr lang="en-US" sz="1600" smtClean="0"/>
              <a:t>eaders.add( …);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600" smtClean="0"/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smtClean="0"/>
              <a:t>RestBody body = new RestBody;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smtClean="0"/>
              <a:t>body.add(…);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600"/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smtClean="0"/>
              <a:t>String hostname;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smtClean="0"/>
              <a:t>String path;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smtClean="0"/>
              <a:t>RestRequest request = new RestRequest( hostname, path, method);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600"/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smtClean="0"/>
              <a:t>request.setHeaders(headers);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smtClean="0"/>
              <a:t>request.setBody(body);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endParaRPr lang="en-US" sz="1600"/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smtClean="0"/>
              <a:t>RestResponse response = request.send();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None/>
            </a:pPr>
            <a:r>
              <a:rPr lang="en-US" sz="1600" smtClean="0"/>
              <a:t>response.extract().body().prettyPrint();  //in ra response nhận được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5036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Buổi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1. ADD thẳng api vào mà k cần ghi câu lệnh dài dòng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3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5" y="353249"/>
            <a:ext cx="10515600" cy="1582429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Buổi 1: </a:t>
            </a:r>
            <a:br>
              <a:rPr lang="en-US" b="1" smtClean="0"/>
            </a:br>
            <a:r>
              <a:rPr lang="en-US" b="1" smtClean="0"/>
              <a:t>- Các lý thuyết cơ bản về automation </a:t>
            </a:r>
            <a:br>
              <a:rPr lang="en-US" b="1" smtClean="0"/>
            </a:br>
            <a:r>
              <a:rPr lang="en-US" b="1" smtClean="0"/>
              <a:t>- Tạo một project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5" y="2125683"/>
            <a:ext cx="10515600" cy="4732317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300"/>
              </a:spcBef>
              <a:buAutoNum type="arabicPeriod"/>
            </a:pPr>
            <a:r>
              <a:rPr lang="en-US" sz="1600" smtClean="0"/>
              <a:t>Analysis: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600" smtClean="0"/>
              <a:t>Study business requirements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600" smtClean="0"/>
              <a:t>Analyze diagrams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600" smtClean="0"/>
              <a:t>System &amp;Integration architectures: kiến trúc hệ thống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600" smtClean="0"/>
              <a:t>Scan UI design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600" smtClean="0"/>
              <a:t>Project roadmap: sản phẩm phát triển ntn?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smtClean="0"/>
              <a:t>2. Test design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600" smtClean="0"/>
              <a:t>Base TC/Usercase: dựa vào bộ test case của manual test/ usercase, requirement để tính ra phần nào AT được, phần nào không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600" smtClean="0"/>
              <a:t>Design AT scenario: thiết kế kịch bản AT test. 1 AT scenario có thể kết hợp nhiều TC của manual hoặc ngược lại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600" smtClean="0"/>
              <a:t>Test data preparation: Tại test data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smtClean="0"/>
              <a:t>3. Creation(code)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600" smtClean="0"/>
              <a:t>Implement designed scenarios: triển khai test design phía trên thành code, 1 project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600" smtClean="0"/>
              <a:t>Using libraries/ fameworks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sz="1600" smtClean="0"/>
              <a:t>Structure test scenarios: maintainability/ Extendability/ Reusability: Tổ chức các kịch bản để dễ maintain/ mở rộng/ để có thể tái sử dụng được</a:t>
            </a:r>
          </a:p>
          <a:p>
            <a:pPr>
              <a:spcBef>
                <a:spcPts val="300"/>
              </a:spcBef>
              <a:buFontTx/>
              <a:buChar char="-"/>
            </a:pPr>
            <a:endParaRPr lang="en-US" sz="1600" smtClean="0"/>
          </a:p>
          <a:p>
            <a:pPr>
              <a:spcBef>
                <a:spcPts val="300"/>
              </a:spcBef>
              <a:buFontTx/>
              <a:buChar char="-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8881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6" y="281998"/>
            <a:ext cx="10515600" cy="513649"/>
          </a:xfrm>
        </p:spPr>
        <p:txBody>
          <a:bodyPr>
            <a:normAutofit fontScale="90000"/>
          </a:bodyPr>
          <a:lstStyle/>
          <a:p>
            <a:r>
              <a:rPr lang="en-US" smtClean="0"/>
              <a:t>Buổi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16" y="1089354"/>
            <a:ext cx="10515600" cy="5453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/>
              <a:t>4. CICD integration (khi dev tích hợp code </a:t>
            </a:r>
            <a:r>
              <a:rPr lang="en-US" sz="1800" smtClean="0">
                <a:sym typeface="Wingdings" panose="05000000000000000000" pitchFamily="2" charset="2"/>
              </a:rPr>
              <a:t> tets sử dụng AT test tạo ở bước 3 để test)</a:t>
            </a:r>
            <a:endParaRPr lang="en-US" sz="1800" smtClean="0"/>
          </a:p>
          <a:p>
            <a:pPr>
              <a:buFontTx/>
              <a:buChar char="-"/>
            </a:pPr>
            <a:r>
              <a:rPr lang="en-US" sz="1800" smtClean="0"/>
              <a:t>Tool: Jenkins/ Gitlab/ Github </a:t>
            </a:r>
          </a:p>
          <a:p>
            <a:pPr>
              <a:buFontTx/>
              <a:buChar char="-"/>
            </a:pPr>
            <a:r>
              <a:rPr lang="en-US" sz="1800" smtClean="0"/>
              <a:t>Product code control: DEV/ OC/ RC/ Pilot (</a:t>
            </a:r>
          </a:p>
          <a:p>
            <a:pPr>
              <a:buFontTx/>
              <a:buChar char="-"/>
            </a:pPr>
            <a:r>
              <a:rPr lang="en-US" sz="1800" smtClean="0"/>
              <a:t>Infrastructure: Local machines/ Cloud (GCP/ AWS/Azure) (nơi chạy code của mình)</a:t>
            </a:r>
          </a:p>
          <a:p>
            <a:pPr>
              <a:buFontTx/>
              <a:buChar char="-"/>
            </a:pPr>
            <a:r>
              <a:rPr lang="en-US" sz="1800" smtClean="0"/>
              <a:t>Scripting: Pipelines/ Jobs</a:t>
            </a:r>
          </a:p>
          <a:p>
            <a:pPr>
              <a:buFontTx/>
              <a:buChar char="-"/>
            </a:pPr>
            <a:r>
              <a:rPr lang="en-US" sz="1800" smtClean="0"/>
              <a:t>Trigger rule: khi nào chạy bộ test: Atomatically (tự động)/ Rest API (gọi API)/ Scheduled (setup thời gian chạy)/ 3</a:t>
            </a:r>
            <a:r>
              <a:rPr lang="en-US" sz="1800" baseline="30000" smtClean="0"/>
              <a:t>rd</a:t>
            </a:r>
            <a:r>
              <a:rPr lang="en-US" sz="1800" smtClean="0"/>
              <a:t> source (setup từ luồng khác)</a:t>
            </a:r>
          </a:p>
          <a:p>
            <a:pPr marL="0" indent="0">
              <a:buNone/>
            </a:pPr>
            <a:r>
              <a:rPr lang="en-US" sz="1800" smtClean="0"/>
              <a:t>5. Exceution</a:t>
            </a:r>
          </a:p>
          <a:p>
            <a:pPr>
              <a:buFontTx/>
              <a:buChar char="-"/>
            </a:pPr>
            <a:r>
              <a:rPr lang="en-US" sz="1800" smtClean="0"/>
              <a:t>Target: </a:t>
            </a:r>
          </a:p>
          <a:p>
            <a:pPr marL="628650" indent="166688"/>
            <a:r>
              <a:rPr lang="en-US" sz="1800" smtClean="0"/>
              <a:t>Environment: SIT/UAT/DEV</a:t>
            </a:r>
          </a:p>
          <a:p>
            <a:pPr marL="628650" indent="166688"/>
            <a:r>
              <a:rPr lang="en-US" sz="1800" smtClean="0"/>
              <a:t>API/ Mobile/ Web/ DB</a:t>
            </a:r>
          </a:p>
          <a:p>
            <a:pPr>
              <a:buFontTx/>
              <a:buChar char="-"/>
            </a:pPr>
            <a:r>
              <a:rPr lang="en-US" sz="1800" smtClean="0"/>
              <a:t>Scope: Project/ modules (toàn bộ project hay 1 vài module) / Smoke test/ Regression test</a:t>
            </a:r>
          </a:p>
          <a:p>
            <a:pPr>
              <a:buFontTx/>
              <a:buChar char="-"/>
            </a:pPr>
            <a:r>
              <a:rPr lang="en-US" sz="1800" smtClean="0"/>
              <a:t>Execution by command line (CLI): câu lệnh Command line được thể hiện trong phần scripting phần 4.</a:t>
            </a:r>
          </a:p>
          <a:p>
            <a:pPr>
              <a:buFontTx/>
              <a:buChar char="-"/>
            </a:pPr>
            <a:r>
              <a:rPr lang="en-US" sz="1800" smtClean="0"/>
              <a:t>Generate report: file báo cáo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945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6" y="281998"/>
            <a:ext cx="10515600" cy="513649"/>
          </a:xfrm>
        </p:spPr>
        <p:txBody>
          <a:bodyPr>
            <a:normAutofit fontScale="90000"/>
          </a:bodyPr>
          <a:lstStyle/>
          <a:p>
            <a:r>
              <a:rPr lang="en-US" smtClean="0"/>
              <a:t>Buổi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16" y="1089354"/>
            <a:ext cx="10515600" cy="5453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mtClean="0"/>
              <a:t>6. Maintenance</a:t>
            </a:r>
          </a:p>
          <a:p>
            <a:pPr>
              <a:buFontTx/>
              <a:buChar char="-"/>
            </a:pPr>
            <a:r>
              <a:rPr lang="en-US" sz="1800" smtClean="0"/>
              <a:t>Business requirement changed</a:t>
            </a:r>
          </a:p>
          <a:p>
            <a:pPr>
              <a:buFontTx/>
              <a:buChar char="-"/>
            </a:pPr>
            <a:r>
              <a:rPr lang="en-US" sz="1800" smtClean="0"/>
              <a:t>New UI updated</a:t>
            </a:r>
          </a:p>
          <a:p>
            <a:pPr>
              <a:buFontTx/>
              <a:buChar char="-"/>
            </a:pPr>
            <a:r>
              <a:rPr lang="en-US" sz="1800" smtClean="0"/>
              <a:t>Refactor test code</a:t>
            </a:r>
          </a:p>
          <a:p>
            <a:pPr>
              <a:buFontTx/>
              <a:buChar char="-"/>
            </a:pPr>
            <a:r>
              <a:rPr lang="en-US" sz="1800" smtClean="0"/>
              <a:t>CI/CD scripts updated</a:t>
            </a:r>
          </a:p>
          <a:p>
            <a:pPr>
              <a:buFontTx/>
              <a:buChar char="-"/>
            </a:pPr>
            <a:r>
              <a:rPr lang="en-US" sz="1800" smtClean="0"/>
              <a:t>Execution failures: phân tích test case fail là do test code đúng , do setup môi trường, hay đó thực sự là bug</a:t>
            </a:r>
          </a:p>
          <a:p>
            <a:pPr>
              <a:buFontTx/>
              <a:buChar char="-"/>
            </a:pPr>
            <a:r>
              <a:rPr lang="en-US" sz="1800" smtClean="0"/>
              <a:t>Test data mangement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2225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652"/>
          </a:xfrm>
        </p:spPr>
        <p:txBody>
          <a:bodyPr>
            <a:normAutofit fontScale="90000"/>
          </a:bodyPr>
          <a:lstStyle/>
          <a:p>
            <a:r>
              <a:rPr lang="en-US" smtClean="0"/>
              <a:t>Buổi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accent4"/>
                </a:solidFill>
              </a:rPr>
              <a:t>RestRequest </a:t>
            </a:r>
            <a:r>
              <a:rPr lang="en-US" sz="2400" smtClean="0"/>
              <a:t>(String url (host name: url cạnh “POST”), String path, RestMethod method)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911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6407"/>
            <a:ext cx="10515600" cy="608652"/>
          </a:xfrm>
        </p:spPr>
        <p:txBody>
          <a:bodyPr>
            <a:normAutofit fontScale="90000"/>
          </a:bodyPr>
          <a:lstStyle/>
          <a:p>
            <a:r>
              <a:rPr lang="en-US" smtClean="0"/>
              <a:t>Buổi 2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50749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Commands: </a:t>
            </a:r>
            <a:endParaRPr lang="en-US"/>
          </a:p>
          <a:p>
            <a:r>
              <a:rPr lang="en-US"/>
              <a:t/>
            </a:r>
            <a:br>
              <a:rPr lang="en-US"/>
            </a:br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.addMapToArray(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"parentKey"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"key1"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/>
          </a:p>
          <a:p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.addMapToArray(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"parentKey"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"key2"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/>
          </a:p>
          <a:p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.addMapToArray(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"parentKey"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"key3"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0080"/>
                </a:solidFill>
                <a:latin typeface="Arial" panose="020B0604020202020204" pitchFamily="34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/>
          </a:p>
          <a:p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.addMapToArray(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"parentKey"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"key4"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'c'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/>
          </a:p>
          <a:p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.addMapToArray(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"parentKey[1]"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"key1"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/>
          </a:p>
          <a:p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.addMapToArray(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"parentKey[1]"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"key2"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/>
          </a:p>
          <a:p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.addMapToArray(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"parentKey[1]"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"key3"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0080"/>
                </a:solidFill>
                <a:latin typeface="Arial" panose="020B0604020202020204" pitchFamily="34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/>
          </a:p>
          <a:p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.addMapToArray(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"parentKey[1]"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"key4"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'c'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55824" y="150749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"parentKey"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  {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"key1"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"key2"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"key3"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b="1">
                <a:solidFill>
                  <a:srgbClr val="000080"/>
                </a:solidFill>
                <a:latin typeface="Arial" panose="020B0604020202020204" pitchFamily="34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"key4"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"c"</a:t>
            </a:r>
            <a:endParaRPr lang="en-US"/>
          </a:p>
          <a:p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   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},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  {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"key1"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"key2"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"key3"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b="1">
                <a:solidFill>
                  <a:srgbClr val="000080"/>
                </a:solidFill>
                <a:latin typeface="Arial" panose="020B0604020202020204" pitchFamily="34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b="1">
                <a:solidFill>
                  <a:srgbClr val="660E7A"/>
                </a:solidFill>
                <a:latin typeface="Arial" panose="020B0604020202020204" pitchFamily="34" charset="0"/>
              </a:rPr>
              <a:t>"key4"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"c"</a:t>
            </a:r>
            <a:endParaRPr lang="en-US"/>
          </a:p>
          <a:p>
            <a:r>
              <a:rPr lang="en-US" b="1">
                <a:solidFill>
                  <a:srgbClr val="008000"/>
                </a:solidFill>
                <a:latin typeface="Arial" panose="020B0604020202020204" pitchFamily="34" charset="0"/>
              </a:rPr>
              <a:t>   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 ]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/>
          </a:p>
          <a:p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0114" y="5486400"/>
            <a:ext cx="3454400" cy="64633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Thêm chỉ số phía sau parentKey để them 1 object của cùng 1 mảng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020457" y="4528457"/>
            <a:ext cx="566057" cy="95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55513" y="2753992"/>
            <a:ext cx="1596573" cy="64633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Object 1 thuộc mảng 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595427" y="4439069"/>
            <a:ext cx="1596573" cy="64633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Object 2 thuộc mảng 1</a:t>
            </a:r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9463314" y="2624264"/>
            <a:ext cx="246743" cy="10906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9516424" y="4286374"/>
            <a:ext cx="246743" cy="10906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1"/>
          </p:cNvCxnSpPr>
          <p:nvPr/>
        </p:nvCxnSpPr>
        <p:spPr>
          <a:xfrm flipV="1">
            <a:off x="9710057" y="3169608"/>
            <a:ext cx="845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749971" y="4831717"/>
            <a:ext cx="845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780142" y="825537"/>
            <a:ext cx="10515600" cy="60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Tạo body json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028" y="1553580"/>
            <a:ext cx="91730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Commands: 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"level0[0].level1[0].level2[0]"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"key1"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"level0[0].level1[0].level2[0]"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"key2"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"value2"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"level0[0].level1[0].level2[0]"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"key3"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"value3"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10559143" y="23749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"level0"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"key3"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"value3"</a:t>
            </a:r>
            <a:endParaRPr lang="en-US" sz="1400"/>
          </a:p>
          <a:p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           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400"/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endParaRPr lang="en-US" sz="14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4085" y="115436"/>
            <a:ext cx="10515600" cy="608652"/>
          </a:xfrm>
        </p:spPr>
        <p:txBody>
          <a:bodyPr>
            <a:normAutofit fontScale="90000"/>
          </a:bodyPr>
          <a:lstStyle/>
          <a:p>
            <a:r>
              <a:rPr lang="en-US" smtClean="0"/>
              <a:t>Buổi 2: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5171" y="175472"/>
            <a:ext cx="10515600" cy="60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Tạo body json: mảng theo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17485" y="1170378"/>
            <a:ext cx="3454400" cy="64633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Thêm chỉ số phía sau level để tạo 1 json object khác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33486" y="1830593"/>
            <a:ext cx="156029" cy="21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2931886" y="3222171"/>
            <a:ext cx="362857" cy="3627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085" y="4173408"/>
            <a:ext cx="91730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Commands: 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"level0[0].level1[0].level2[0]"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"key1"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"level0[1].level1[0].level2[0]"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"key2"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"value2"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"level0[2].level1[0].level2[0]"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"key3"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"value3"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endParaRPr lang="en-US" sz="1400"/>
          </a:p>
        </p:txBody>
      </p:sp>
      <p:sp>
        <p:nvSpPr>
          <p:cNvPr id="15" name="Down Arrow 14"/>
          <p:cNvSpPr/>
          <p:nvPr/>
        </p:nvSpPr>
        <p:spPr>
          <a:xfrm rot="16200000">
            <a:off x="7198311" y="2181998"/>
            <a:ext cx="362857" cy="5935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998739" y="4892301"/>
            <a:ext cx="362857" cy="5935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50250" y="2660195"/>
            <a:ext cx="6096000" cy="136652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"level0"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"key3"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"value3"</a:t>
            </a:r>
            <a:endParaRPr lang="en-US" sz="1400"/>
          </a:p>
          <a:p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           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]</a:t>
            </a:r>
            <a:endParaRPr lang="en-US" sz="1400"/>
          </a:p>
          <a:p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},</a:t>
            </a:r>
          </a:p>
          <a:p>
            <a:endParaRPr lang="en-US" sz="1400"/>
          </a:p>
          <a:p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"level0"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"key3"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"value3"</a:t>
            </a:r>
            <a:endParaRPr lang="en-US" sz="1400"/>
          </a:p>
          <a:p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           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]</a:t>
            </a:r>
            <a:endParaRPr lang="en-US" sz="1400"/>
          </a:p>
          <a:p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},</a:t>
            </a:r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"level0"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"key3"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"value3"</a:t>
            </a:r>
            <a:endParaRPr lang="en-US" sz="1400"/>
          </a:p>
          <a:p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           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2264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028" y="1553580"/>
            <a:ext cx="91730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Commands: 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"level0[0].level1[0].level2[0]"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"key1"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"level0[0].level1[0].level2[0]"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"key2"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"value2"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"level0[0].level1[0].level2[0]"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"key3"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"value3"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10559143" y="23749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"level0"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"key3"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"value3"</a:t>
            </a:r>
            <a:endParaRPr lang="en-US" sz="1400"/>
          </a:p>
          <a:p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           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400"/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endParaRPr lang="en-US" sz="14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4085" y="115436"/>
            <a:ext cx="10515600" cy="608652"/>
          </a:xfrm>
        </p:spPr>
        <p:txBody>
          <a:bodyPr>
            <a:normAutofit fontScale="90000"/>
          </a:bodyPr>
          <a:lstStyle/>
          <a:p>
            <a:r>
              <a:rPr lang="en-US" smtClean="0"/>
              <a:t>Buổi 2: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5171" y="175472"/>
            <a:ext cx="10515600" cy="60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Tạo body json: mảng theo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17485" y="1170378"/>
            <a:ext cx="3454400" cy="64633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Thêm chỉ số phía sau level để tạo 1 json object khác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42971" y="1816709"/>
            <a:ext cx="156029" cy="21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2931886" y="3222171"/>
            <a:ext cx="362857" cy="3627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4085" y="4173408"/>
            <a:ext cx="91730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Commands: 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"level0[0].level1[0].level2[0]"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"key1"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"level0[0].level1[0].level2[1]"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"key2"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"value2"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"level0[0].level1[0].level2[2]"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"key3"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"value3"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endParaRPr lang="en-US" sz="1400"/>
          </a:p>
        </p:txBody>
      </p:sp>
      <p:sp>
        <p:nvSpPr>
          <p:cNvPr id="15" name="Down Arrow 14"/>
          <p:cNvSpPr/>
          <p:nvPr/>
        </p:nvSpPr>
        <p:spPr>
          <a:xfrm rot="16200000">
            <a:off x="7198311" y="2181998"/>
            <a:ext cx="362857" cy="5935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998739" y="4892301"/>
            <a:ext cx="362857" cy="5935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50250" y="2660195"/>
            <a:ext cx="6096000" cy="74174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"level0"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value1“</a:t>
            </a:r>
          </a:p>
          <a:p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           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},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</a:t>
            </a: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key2"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value2“</a:t>
            </a:r>
            <a:endParaRPr lang="en-US" sz="14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            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},</a:t>
            </a:r>
          </a:p>
          <a:p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</a:t>
            </a: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key3"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value3“</a:t>
            </a:r>
            <a:endParaRPr lang="en-US" sz="14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         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]</a:t>
            </a:r>
            <a:endParaRPr lang="en-US" sz="1400"/>
          </a:p>
          <a:p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603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4085" y="115436"/>
            <a:ext cx="10515600" cy="608652"/>
          </a:xfrm>
        </p:spPr>
        <p:txBody>
          <a:bodyPr>
            <a:normAutofit fontScale="90000"/>
          </a:bodyPr>
          <a:lstStyle/>
          <a:p>
            <a:r>
              <a:rPr lang="en-US" smtClean="0"/>
              <a:t>Buổi 2: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5171" y="175472"/>
            <a:ext cx="10515600" cy="608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Tạo body json: mảng theo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17485" y="1170378"/>
            <a:ext cx="3454400" cy="64633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Thêm chỉ số phía sau level để tạo 1 json object khác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42971" y="1816709"/>
            <a:ext cx="156029" cy="21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own Arrow 14"/>
          <p:cNvSpPr/>
          <p:nvPr/>
        </p:nvSpPr>
        <p:spPr>
          <a:xfrm rot="16200000">
            <a:off x="7198311" y="2181998"/>
            <a:ext cx="362857" cy="5935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142514" y="1281337"/>
            <a:ext cx="6096000" cy="74174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"level0"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"level2"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[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"key1"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value1“</a:t>
            </a:r>
          </a:p>
          <a:p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           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},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</a:t>
            </a: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key2"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value50“</a:t>
            </a:r>
            <a:endParaRPr lang="en-US" sz="14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            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},</a:t>
            </a:r>
          </a:p>
          <a:p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            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</a:t>
            </a: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"</a:t>
            </a: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key3"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value3“</a:t>
            </a:r>
            <a:endParaRPr lang="en-US" sz="1400" b="1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            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         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  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  ]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  }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 ]</a:t>
            </a:r>
            <a:endParaRPr lang="en-US" sz="1400"/>
          </a:p>
          <a:p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1625600" y="5328720"/>
            <a:ext cx="3454400" cy="92333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Nếu cùng 1 object, mà cùng key thì giá trị của map sau sẽ ghi đè lên giá trị của map trước</a:t>
            </a:r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617632" y="5355116"/>
            <a:ext cx="362857" cy="593536"/>
          </a:xfrm>
          <a:prstGeom prst="downArrow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18" idx="3"/>
          </p:cNvCxnSpPr>
          <p:nvPr/>
        </p:nvCxnSpPr>
        <p:spPr>
          <a:xfrm flipV="1">
            <a:off x="5080000" y="4064001"/>
            <a:ext cx="4383314" cy="1726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 rot="5400000">
            <a:off x="9506310" y="3294201"/>
            <a:ext cx="116115" cy="12493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093029" y="2297337"/>
            <a:ext cx="2523936" cy="910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5057" y="1514904"/>
            <a:ext cx="91730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Commands: 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"level0[0].level1[0].level2[0]"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"key1"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"value1"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"level0[0].level1[0].level2[1]"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"key2"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"value2"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r>
              <a:rPr lang="en-US" sz="1400"/>
              <a:t/>
            </a:r>
            <a:br>
              <a:rPr lang="en-US" sz="1400"/>
            </a:br>
            <a:r>
              <a:rPr lang="en-US" sz="1400" b="1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"level0[0].level1[0].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level2[1]"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"key2"</a:t>
            </a: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>
                <a:solidFill>
                  <a:srgbClr val="008000"/>
                </a:solidFill>
                <a:latin typeface="Arial" panose="020B0604020202020204" pitchFamily="34" charset="0"/>
              </a:rPr>
              <a:t>"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value50"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/>
          </a:p>
          <a:p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r>
              <a:rPr lang="en-US" sz="1400" b="1" smtClean="0">
                <a:solidFill>
                  <a:srgbClr val="660E7A"/>
                </a:solidFill>
                <a:latin typeface="Arial" panose="020B0604020202020204" pitchFamily="34" charset="0"/>
              </a:rPr>
              <a:t>body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.addMapWithJsonPath(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"level0[0].level1[0].level2[3]"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"key3"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1400" b="1" smtClean="0">
                <a:solidFill>
                  <a:srgbClr val="008000"/>
                </a:solidFill>
                <a:latin typeface="Arial" panose="020B0604020202020204" pitchFamily="34" charset="0"/>
              </a:rPr>
              <a:t>"value3"</a:t>
            </a:r>
            <a:r>
              <a:rPr lang="en-US" sz="1400" smtClean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endParaRPr lang="en-US" sz="1400" smtClean="0"/>
          </a:p>
          <a:p>
            <a:r>
              <a:rPr lang="en-US" sz="1400" smtClean="0"/>
              <a:t/>
            </a:r>
            <a:br>
              <a:rPr lang="en-US" sz="1400" smtClean="0"/>
            </a:b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188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2198</Words>
  <Application>Microsoft Office PowerPoint</Application>
  <PresentationFormat>Widescreen</PresentationFormat>
  <Paragraphs>278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Automation Test</vt:lpstr>
      <vt:lpstr>Buổi 1:  - Các lý thuyết cơ bản về automation  - Tạo một project </vt:lpstr>
      <vt:lpstr>Buổi 1</vt:lpstr>
      <vt:lpstr>Buổi 1</vt:lpstr>
      <vt:lpstr>Buổi 2</vt:lpstr>
      <vt:lpstr>Buổi 2</vt:lpstr>
      <vt:lpstr>Buổi 2:</vt:lpstr>
      <vt:lpstr>Buổi 2:</vt:lpstr>
      <vt:lpstr>Buổi 2:</vt:lpstr>
      <vt:lpstr>Cách tạo 1 request call API</vt:lpstr>
      <vt:lpstr>Buổi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</dc:title>
  <dc:creator>Vũ Thị Thu Hà</dc:creator>
  <cp:lastModifiedBy>Vũ Thị Thu Hà</cp:lastModifiedBy>
  <cp:revision>20</cp:revision>
  <dcterms:created xsi:type="dcterms:W3CDTF">2022-02-19T03:09:12Z</dcterms:created>
  <dcterms:modified xsi:type="dcterms:W3CDTF">2022-03-03T11:28:19Z</dcterms:modified>
</cp:coreProperties>
</file>