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handoutMasterIdLst>
    <p:handoutMasterId r:id="rId16"/>
  </p:handoutMasterIdLst>
  <p:sldIdLst>
    <p:sldId id="256" r:id="rId2"/>
    <p:sldId id="269" r:id="rId3"/>
    <p:sldId id="257" r:id="rId4"/>
    <p:sldId id="259" r:id="rId5"/>
    <p:sldId id="260" r:id="rId6"/>
    <p:sldId id="261" r:id="rId7"/>
    <p:sldId id="262" r:id="rId8"/>
    <p:sldId id="268"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705A"/>
    <a:srgbClr val="25388B"/>
    <a:srgbClr val="7AA0F6"/>
    <a:srgbClr val="3366FF"/>
    <a:srgbClr val="95A2DB"/>
    <a:srgbClr val="8FE1A4"/>
    <a:srgbClr val="AAC6AD"/>
    <a:srgbClr val="97D9A8"/>
    <a:srgbClr val="A0D0A6"/>
    <a:srgbClr val="0069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764" autoAdjust="0"/>
  </p:normalViewPr>
  <p:slideViewPr>
    <p:cSldViewPr>
      <p:cViewPr varScale="1">
        <p:scale>
          <a:sx n="74" d="100"/>
          <a:sy n="74" d="100"/>
        </p:scale>
        <p:origin x="-125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308031-8C07-4296-8B59-7B210B3FD3F5}" type="datetimeFigureOut">
              <a:rPr lang="en-US" smtClean="0"/>
              <a:t>5/9/2015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155FED-DFF1-49B4-989C-1437F86FF666}" type="slidenum">
              <a:rPr lang="en-US" smtClean="0"/>
              <a:t>‹#›</a:t>
            </a:fld>
            <a:endParaRPr lang="en-US"/>
          </a:p>
        </p:txBody>
      </p:sp>
    </p:spTree>
    <p:extLst>
      <p:ext uri="{BB962C8B-B14F-4D97-AF65-F5344CB8AC3E}">
        <p14:creationId xmlns:p14="http://schemas.microsoft.com/office/powerpoint/2010/main" val="21121320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A0120C-B660-445B-8A1D-277ED62EA7B4}" type="datetimeFigureOut">
              <a:rPr lang="en-US" smtClean="0"/>
              <a:t>5/9/2015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9C531-E736-4903-AEBF-941945BEB91B}" type="slidenum">
              <a:rPr lang="en-US" smtClean="0"/>
              <a:t>‹#›</a:t>
            </a:fld>
            <a:endParaRPr lang="en-US"/>
          </a:p>
        </p:txBody>
      </p:sp>
    </p:spTree>
    <p:extLst>
      <p:ext uri="{BB962C8B-B14F-4D97-AF65-F5344CB8AC3E}">
        <p14:creationId xmlns:p14="http://schemas.microsoft.com/office/powerpoint/2010/main" val="367727751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39C531-E736-4903-AEBF-941945BEB91B}"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4705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984A48-DF72-43AA-B95B-D785CCBD3EE6}" type="datetime1">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195863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AC456-2917-41C1-B43C-4E943EEF0011}" type="datetime1">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79377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C8F0D1-CE30-44F4-AF11-8B400B3BF2F0}" type="datetime1">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426191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94A71-3166-417D-8E3C-051252BD8C7B}" type="datetime1">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136199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200BDF-4CB8-4829-9FD4-771023D07C55}" type="datetime1">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161734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E86DFE-9E6B-4A92-B64B-F830D2EB7708}" type="datetime1">
              <a:rPr lang="en-US" smtClean="0"/>
              <a:t>5/9/2015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198643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948A43-7718-46C0-9E84-B8B489437DDF}" type="datetime1">
              <a:rPr lang="en-US" smtClean="0"/>
              <a:t>5/9/2015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379834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56D70C-5EDD-4731-A104-2E0358EE78B1}" type="datetime1">
              <a:rPr lang="en-US" smtClean="0"/>
              <a:t>5/9/2015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261642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A41C7-D1D5-4CAB-936F-310B55121075}" type="datetime1">
              <a:rPr lang="en-US" smtClean="0"/>
              <a:t>5/9/2015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233202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069B6-4006-47D7-AD2F-1370F3FE117C}" type="datetime1">
              <a:rPr lang="en-US" smtClean="0"/>
              <a:t>5/9/2015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68387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43753-B90F-4B6F-8BF3-F4B870BC7816}" type="datetime1">
              <a:rPr lang="en-US" smtClean="0"/>
              <a:t>5/9/2015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7489B-139D-4485-A044-2ED6894D52DE}" type="slidenum">
              <a:rPr lang="en-US" smtClean="0"/>
              <a:t>‹#›</a:t>
            </a:fld>
            <a:endParaRPr lang="en-US"/>
          </a:p>
        </p:txBody>
      </p:sp>
    </p:spTree>
    <p:extLst>
      <p:ext uri="{BB962C8B-B14F-4D97-AF65-F5344CB8AC3E}">
        <p14:creationId xmlns:p14="http://schemas.microsoft.com/office/powerpoint/2010/main" val="347001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F121B-D279-4052-85B7-8CACA3FAB83F}" type="datetime1">
              <a:rPr lang="en-US" smtClean="0"/>
              <a:t>5/9/2015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7489B-139D-4485-A044-2ED6894D52DE}" type="slidenum">
              <a:rPr lang="en-US" smtClean="0"/>
              <a:t>‹#›</a:t>
            </a:fld>
            <a:endParaRPr lang="en-US"/>
          </a:p>
        </p:txBody>
      </p:sp>
    </p:spTree>
    <p:extLst>
      <p:ext uri="{BB962C8B-B14F-4D97-AF65-F5344CB8AC3E}">
        <p14:creationId xmlns:p14="http://schemas.microsoft.com/office/powerpoint/2010/main" val="107860923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4419600"/>
          </a:xfrm>
          <a:prstGeom prst="rect">
            <a:avLst/>
          </a:prstGeom>
          <a:solidFill>
            <a:srgbClr val="7AA0F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7" name="Chevron 6"/>
          <p:cNvSpPr/>
          <p:nvPr/>
        </p:nvSpPr>
        <p:spPr>
          <a:xfrm rot="10800000">
            <a:off x="2225040" y="4202024"/>
            <a:ext cx="1341120" cy="566777"/>
          </a:xfrm>
          <a:prstGeom prst="chevron">
            <a:avLst/>
          </a:prstGeom>
          <a:solidFill>
            <a:srgbClr val="40705A"/>
          </a:solidFill>
          <a:effectLst>
            <a:outerShdw blurRad="50800" dist="50800" dir="5400000" sx="117000" sy="117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10800000">
            <a:off x="2514600" y="4149437"/>
            <a:ext cx="1356970" cy="623455"/>
          </a:xfrm>
          <a:prstGeom prst="chevron">
            <a:avLst/>
          </a:prstGeom>
          <a:solidFill>
            <a:schemeClr val="bg2"/>
          </a:solidFill>
          <a:effectLst>
            <a:outerShdw blurRad="50800" dist="50800" dir="5400000" algn="ctr" rotWithShape="0">
              <a:srgbClr val="000000">
                <a:alpha val="7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rot="10800000">
            <a:off x="2895600" y="4142826"/>
            <a:ext cx="6248400" cy="629752"/>
          </a:xfrm>
          <a:prstGeom prst="homePlate">
            <a:avLst/>
          </a:prstGeom>
          <a:solidFill>
            <a:schemeClr val="accent6">
              <a:lumMod val="75000"/>
            </a:schemeClr>
          </a:solidFill>
          <a:effectLst>
            <a:outerShdw blurRad="50800" dist="50800" dir="5400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26"/>
          <p:cNvSpPr txBox="1"/>
          <p:nvPr/>
        </p:nvSpPr>
        <p:spPr>
          <a:xfrm>
            <a:off x="495300" y="2209800"/>
            <a:ext cx="8153400"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a:solidFill>
                  <a:schemeClr val="bg1">
                    <a:lumMod val="95000"/>
                  </a:schemeClr>
                </a:solidFill>
                <a:latin typeface="Times New Roman" panose="02020603050405020304" pitchFamily="18" charset="0"/>
                <a:cs typeface="Times New Roman" panose="02020603050405020304" pitchFamily="18" charset="0"/>
              </a:rPr>
              <a:t>NGHIÊN CỨU MỘT SỐ KĨ THUẬT</a:t>
            </a:r>
          </a:p>
          <a:p>
            <a:pPr algn="ctr"/>
            <a:r>
              <a:rPr lang="en-US" sz="3200" b="1">
                <a:solidFill>
                  <a:schemeClr val="bg1">
                    <a:lumMod val="95000"/>
                  </a:schemeClr>
                </a:solidFill>
                <a:latin typeface="Times New Roman" panose="02020603050405020304" pitchFamily="18" charset="0"/>
                <a:cs typeface="Times New Roman" panose="02020603050405020304" pitchFamily="18" charset="0"/>
              </a:rPr>
              <a:t>PHÁT HIỆN BẤT THƯỜNG TRONG GIÁM SÁT CAMERA</a:t>
            </a:r>
          </a:p>
        </p:txBody>
      </p:sp>
      <p:sp>
        <p:nvSpPr>
          <p:cNvPr id="11" name="TextBox 26"/>
          <p:cNvSpPr txBox="1"/>
          <p:nvPr/>
        </p:nvSpPr>
        <p:spPr>
          <a:xfrm>
            <a:off x="1752600" y="1066800"/>
            <a:ext cx="5850444"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smtClean="0">
                <a:solidFill>
                  <a:schemeClr val="bg1">
                    <a:lumMod val="95000"/>
                  </a:schemeClr>
                </a:solidFill>
                <a:latin typeface="Times New Roman" panose="02020603050405020304" pitchFamily="18" charset="0"/>
                <a:ea typeface="Tahoma" pitchFamily="34" charset="0"/>
                <a:cs typeface="Times New Roman" panose="02020603050405020304" pitchFamily="18" charset="0"/>
              </a:rPr>
              <a:t>BÁO CÁO TIẾN ĐỘ </a:t>
            </a:r>
          </a:p>
          <a:p>
            <a:pPr algn="ctr"/>
            <a:r>
              <a:rPr lang="en-US" sz="2800" b="1" smtClean="0">
                <a:solidFill>
                  <a:schemeClr val="bg1">
                    <a:lumMod val="95000"/>
                  </a:schemeClr>
                </a:solidFill>
                <a:latin typeface="Times New Roman" panose="02020603050405020304" pitchFamily="18" charset="0"/>
                <a:ea typeface="Tahoma" pitchFamily="34" charset="0"/>
                <a:cs typeface="Times New Roman" panose="02020603050405020304" pitchFamily="18" charset="0"/>
              </a:rPr>
              <a:t>NGHIÊN CỨU KHOA HỌC</a:t>
            </a:r>
            <a:endParaRPr lang="en-US" sz="2800" b="1">
              <a:solidFill>
                <a:schemeClr val="bg1">
                  <a:lumMod val="95000"/>
                </a:schemeClr>
              </a:solidFill>
              <a:latin typeface="Times New Roman" pitchFamily="18" charset="0"/>
              <a:cs typeface="Times New Roman" pitchFamily="18" charset="0"/>
            </a:endParaRPr>
          </a:p>
        </p:txBody>
      </p:sp>
      <p:sp>
        <p:nvSpPr>
          <p:cNvPr id="12" name="TextBox 10"/>
          <p:cNvSpPr txBox="1"/>
          <p:nvPr/>
        </p:nvSpPr>
        <p:spPr>
          <a:xfrm>
            <a:off x="213787" y="4992335"/>
            <a:ext cx="4601621"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smtClean="0">
                <a:solidFill>
                  <a:schemeClr val="accent1"/>
                </a:solidFill>
                <a:latin typeface="Times New Roman" pitchFamily="18" charset="0"/>
                <a:cs typeface="Times New Roman" pitchFamily="18" charset="0"/>
              </a:rPr>
              <a:t>GVHD: </a:t>
            </a:r>
            <a:r>
              <a:rPr lang="en-US" sz="2400" b="1" err="1" smtClean="0">
                <a:solidFill>
                  <a:schemeClr val="accent1"/>
                </a:solidFill>
                <a:latin typeface="Times New Roman" pitchFamily="18" charset="0"/>
                <a:cs typeface="Times New Roman" pitchFamily="18" charset="0"/>
              </a:rPr>
              <a:t>Th.s</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Ngô</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Đức</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Vĩnh</a:t>
            </a:r>
            <a:endParaRPr lang="en-US" sz="2400"/>
          </a:p>
        </p:txBody>
      </p:sp>
      <p:sp>
        <p:nvSpPr>
          <p:cNvPr id="13" name="Rectangle 12"/>
          <p:cNvSpPr/>
          <p:nvPr/>
        </p:nvSpPr>
        <p:spPr>
          <a:xfrm>
            <a:off x="952500" y="0"/>
            <a:ext cx="7239000" cy="43088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200" b="1" smtClean="0">
                <a:solidFill>
                  <a:schemeClr val="bg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TRƯỜNG</a:t>
            </a:r>
            <a:r>
              <a:rPr lang="en-US" sz="2200" b="1" baseline="0" smtClean="0">
                <a:solidFill>
                  <a:schemeClr val="bg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 ĐẠI HỌC CÔNG NGHIỆP HÀ NỘI</a:t>
            </a:r>
            <a:endParaRPr lang="en-US" sz="2200" b="1">
              <a:solidFill>
                <a:schemeClr val="bg1">
                  <a:lumMod val="9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 name="TextBox 28"/>
          <p:cNvSpPr txBox="1"/>
          <p:nvPr/>
        </p:nvSpPr>
        <p:spPr>
          <a:xfrm>
            <a:off x="5098473" y="5632471"/>
            <a:ext cx="396240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buFont typeface="+mj-lt"/>
              <a:buAutoNum type="arabicPeriod"/>
            </a:pPr>
            <a:r>
              <a:rPr lang="en-US" sz="2400" b="1" err="1" smtClean="0">
                <a:solidFill>
                  <a:schemeClr val="accent1"/>
                </a:solidFill>
                <a:latin typeface="Times New Roman" pitchFamily="18" charset="0"/>
                <a:cs typeface="Times New Roman" pitchFamily="18" charset="0"/>
              </a:rPr>
              <a:t>Vũ</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Tiến</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Dũng</a:t>
            </a:r>
            <a:endParaRPr lang="en-US" sz="2400" b="1" smtClean="0">
              <a:solidFill>
                <a:schemeClr val="accent1"/>
              </a:solidFill>
              <a:latin typeface="Times New Roman" pitchFamily="18" charset="0"/>
              <a:cs typeface="Times New Roman" pitchFamily="18" charset="0"/>
            </a:endParaRPr>
          </a:p>
          <a:p>
            <a:pPr marL="514350" indent="-514350">
              <a:buFont typeface="+mj-lt"/>
              <a:buAutoNum type="arabicPeriod"/>
            </a:pPr>
            <a:r>
              <a:rPr lang="en-US" sz="2400" b="1" err="1" smtClean="0">
                <a:solidFill>
                  <a:schemeClr val="accent1"/>
                </a:solidFill>
                <a:latin typeface="Times New Roman" pitchFamily="18" charset="0"/>
                <a:cs typeface="Times New Roman" pitchFamily="18" charset="0"/>
              </a:rPr>
              <a:t>Vũ</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Tuấn</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Khắc</a:t>
            </a:r>
            <a:endParaRPr lang="en-US" sz="2400" b="1" smtClean="0">
              <a:solidFill>
                <a:schemeClr val="accent1"/>
              </a:solidFill>
              <a:latin typeface="Times New Roman" pitchFamily="18" charset="0"/>
              <a:cs typeface="Times New Roman" pitchFamily="18" charset="0"/>
            </a:endParaRPr>
          </a:p>
          <a:p>
            <a:pPr marL="514350" indent="-514350">
              <a:buFont typeface="+mj-lt"/>
              <a:buAutoNum type="arabicPeriod"/>
            </a:pPr>
            <a:r>
              <a:rPr lang="en-US" sz="2400" b="1" err="1" smtClean="0">
                <a:solidFill>
                  <a:schemeClr val="accent1"/>
                </a:solidFill>
                <a:latin typeface="Times New Roman" pitchFamily="18" charset="0"/>
                <a:cs typeface="Times New Roman" pitchFamily="18" charset="0"/>
              </a:rPr>
              <a:t>Dương</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Lê</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Phúc</a:t>
            </a:r>
            <a:r>
              <a:rPr lang="en-US" sz="2400" b="1" smtClean="0">
                <a:solidFill>
                  <a:schemeClr val="accent1"/>
                </a:solidFill>
                <a:latin typeface="Times New Roman" pitchFamily="18" charset="0"/>
                <a:cs typeface="Times New Roman" pitchFamily="18" charset="0"/>
              </a:rPr>
              <a:t> </a:t>
            </a:r>
            <a:r>
              <a:rPr lang="en-US" sz="2400" b="1" err="1" smtClean="0">
                <a:solidFill>
                  <a:schemeClr val="accent1"/>
                </a:solidFill>
                <a:latin typeface="Times New Roman" pitchFamily="18" charset="0"/>
                <a:cs typeface="Times New Roman" pitchFamily="18" charset="0"/>
              </a:rPr>
              <a:t>Nguyện</a:t>
            </a:r>
            <a:endParaRPr lang="en-US" sz="2400" b="1">
              <a:solidFill>
                <a:schemeClr val="accent1"/>
              </a:solidFill>
              <a:latin typeface="Times New Roman" pitchFamily="18" charset="0"/>
              <a:cs typeface="Times New Roman"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787" y="5431334"/>
            <a:ext cx="1828799" cy="1302025"/>
          </a:xfrm>
          <a:prstGeom prst="rect">
            <a:avLst/>
          </a:prstGeom>
        </p:spPr>
      </p:pic>
      <p:sp>
        <p:nvSpPr>
          <p:cNvPr id="20" name="Slide Number Placeholder 19"/>
          <p:cNvSpPr>
            <a:spLocks noGrp="1"/>
          </p:cNvSpPr>
          <p:nvPr>
            <p:ph type="sldNum" sz="quarter" idx="12"/>
          </p:nvPr>
        </p:nvSpPr>
        <p:spPr/>
        <p:txBody>
          <a:bodyPr/>
          <a:lstStyle/>
          <a:p>
            <a:fld id="{C6B7489B-139D-4485-A044-2ED6894D52DE}" type="slidenum">
              <a:rPr lang="en-US" smtClean="0"/>
              <a:t>1</a:t>
            </a:fld>
            <a:endParaRPr lang="en-US"/>
          </a:p>
        </p:txBody>
      </p:sp>
    </p:spTree>
    <p:extLst>
      <p:ext uri="{BB962C8B-B14F-4D97-AF65-F5344CB8AC3E}">
        <p14:creationId xmlns:p14="http://schemas.microsoft.com/office/powerpoint/2010/main" val="1018485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94A71-3166-417D-8E3C-051252BD8C7B}" type="datetime1">
              <a:rPr lang="en-US" smtClean="0"/>
              <a:t>5/9/2015</a:t>
            </a:fld>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10</a:t>
            </a:fld>
            <a:endParaRPr lang="en-US"/>
          </a:p>
        </p:txBody>
      </p:sp>
      <p:sp>
        <p:nvSpPr>
          <p:cNvPr id="6" name="Slide Number Placeholder 2"/>
          <p:cNvSpPr txBox="1">
            <a:spLocks/>
          </p:cNvSpPr>
          <p:nvPr/>
        </p:nvSpPr>
        <p:spPr>
          <a:xfrm>
            <a:off x="8610600" y="6492875"/>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43F6E-387A-47E9-A667-C3E7E93F3157}" type="slidenum">
              <a:rPr lang="en-US" smtClean="0"/>
              <a:pPr/>
              <a:t>10</a:t>
            </a:fld>
            <a:endParaRPr lang="en-US"/>
          </a:p>
        </p:txBody>
      </p:sp>
      <p:sp>
        <p:nvSpPr>
          <p:cNvPr id="7" name="Title 1"/>
          <p:cNvSpPr txBox="1">
            <a:spLocks/>
          </p:cNvSpPr>
          <p:nvPr/>
        </p:nvSpPr>
        <p:spPr>
          <a:xfrm>
            <a:off x="0" y="76200"/>
            <a:ext cx="91440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chemeClr val="bg1"/>
                </a:solidFill>
                <a:latin typeface="Times New Roman" pitchFamily="18" charset="0"/>
                <a:cs typeface="Times New Roman" pitchFamily="18" charset="0"/>
              </a:rPr>
              <a:t>KỸ THUẬT TRỪ NỀN</a:t>
            </a:r>
            <a:endParaRPr lang="en-US" sz="3200" b="1">
              <a:solidFill>
                <a:schemeClr val="bg1"/>
              </a:solidFill>
              <a:latin typeface="Times New Roman" pitchFamily="18" charset="0"/>
              <a:cs typeface="Times New Roman" pitchFamily="18" charset="0"/>
            </a:endParaRPr>
          </a:p>
        </p:txBody>
      </p:sp>
      <p:grpSp>
        <p:nvGrpSpPr>
          <p:cNvPr id="8" name="Group 7"/>
          <p:cNvGrpSpPr/>
          <p:nvPr/>
        </p:nvGrpSpPr>
        <p:grpSpPr>
          <a:xfrm>
            <a:off x="952500" y="1320014"/>
            <a:ext cx="3075709" cy="2206609"/>
            <a:chOff x="1347355" y="1600200"/>
            <a:chExt cx="3075709" cy="2206609"/>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55" y="1600200"/>
              <a:ext cx="3075709" cy="2206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1742209" y="3298023"/>
              <a:ext cx="2286000" cy="457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smtClean="0"/>
                <a:t>ẢNH NỀN</a:t>
              </a:r>
              <a:endParaRPr lang="en-US" sz="2000" b="1"/>
            </a:p>
          </p:txBody>
        </p:sp>
      </p:grpSp>
      <p:grpSp>
        <p:nvGrpSpPr>
          <p:cNvPr id="11" name="Group 10"/>
          <p:cNvGrpSpPr/>
          <p:nvPr/>
        </p:nvGrpSpPr>
        <p:grpSpPr>
          <a:xfrm>
            <a:off x="4558145" y="1287999"/>
            <a:ext cx="3387864" cy="2238624"/>
            <a:chOff x="4953000" y="1568185"/>
            <a:chExt cx="3387864" cy="22386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568185"/>
              <a:ext cx="3387864" cy="2238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a:xfrm>
              <a:off x="5503932" y="3298023"/>
              <a:ext cx="2420868" cy="457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smtClean="0"/>
                <a:t>ẢNH CÓ ĐỐI TƯỢNG</a:t>
              </a:r>
              <a:endParaRPr lang="en-US" sz="2000" b="1"/>
            </a:p>
          </p:txBody>
        </p:sp>
      </p:grpSp>
      <p:grpSp>
        <p:nvGrpSpPr>
          <p:cNvPr id="14" name="Group 13"/>
          <p:cNvGrpSpPr/>
          <p:nvPr/>
        </p:nvGrpSpPr>
        <p:grpSpPr>
          <a:xfrm>
            <a:off x="2615259" y="3880651"/>
            <a:ext cx="3505200" cy="2011363"/>
            <a:chOff x="3010114" y="4160837"/>
            <a:chExt cx="3505200" cy="2011363"/>
          </a:xfrm>
        </p:grpSpPr>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4160837"/>
              <a:ext cx="3429000" cy="2011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Rectangle 15"/>
            <p:cNvSpPr/>
            <p:nvPr/>
          </p:nvSpPr>
          <p:spPr>
            <a:xfrm>
              <a:off x="3010114" y="5715000"/>
              <a:ext cx="3505200" cy="457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smtClean="0"/>
                <a:t>ẢNH SAU KHI TRỪ NỀN &amp; XLA</a:t>
              </a:r>
              <a:endParaRPr lang="en-US" sz="2000" b="1"/>
            </a:p>
          </p:txBody>
        </p:sp>
      </p:grpSp>
    </p:spTree>
    <p:extLst>
      <p:ext uri="{BB962C8B-B14F-4D97-AF65-F5344CB8AC3E}">
        <p14:creationId xmlns:p14="http://schemas.microsoft.com/office/powerpoint/2010/main" val="160647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ppt_w</p:attrName>
                                        </p:attrNameLst>
                                      </p:cBhvr>
                                      <p:tavLst>
                                        <p:tav tm="0">
                                          <p:val>
                                            <p:strVal val="#ppt_w+.3"/>
                                          </p:val>
                                        </p:tav>
                                        <p:tav tm="100000">
                                          <p:val>
                                            <p:strVal val="#ppt_w"/>
                                          </p:val>
                                        </p:tav>
                                      </p:tavLst>
                                    </p:anim>
                                    <p:anim calcmode="lin" valueType="num">
                                      <p:cBhvr>
                                        <p:cTn id="8" dur="2000" fill="hold"/>
                                        <p:tgtEl>
                                          <p:spTgt spid="8"/>
                                        </p:tgtEl>
                                        <p:attrNameLst>
                                          <p:attrName>ppt_h</p:attrName>
                                        </p:attrNameLst>
                                      </p:cBhvr>
                                      <p:tavLst>
                                        <p:tav tm="0">
                                          <p:val>
                                            <p:strVal val="#ppt_h"/>
                                          </p:val>
                                        </p:tav>
                                        <p:tav tm="100000">
                                          <p:val>
                                            <p:strVal val="#ppt_h"/>
                                          </p:val>
                                        </p:tav>
                                      </p:tavLst>
                                    </p:anim>
                                    <p:animEffect transition="in" filter="fade">
                                      <p:cBhvr>
                                        <p:cTn id="9" dur="2000"/>
                                        <p:tgtEl>
                                          <p:spTgt spid="8"/>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2000" fill="hold"/>
                                        <p:tgtEl>
                                          <p:spTgt spid="11"/>
                                        </p:tgtEl>
                                        <p:attrNameLst>
                                          <p:attrName>ppt_w</p:attrName>
                                        </p:attrNameLst>
                                      </p:cBhvr>
                                      <p:tavLst>
                                        <p:tav tm="0">
                                          <p:val>
                                            <p:strVal val="#ppt_w+.3"/>
                                          </p:val>
                                        </p:tav>
                                        <p:tav tm="100000">
                                          <p:val>
                                            <p:strVal val="#ppt_w"/>
                                          </p:val>
                                        </p:tav>
                                      </p:tavLst>
                                    </p:anim>
                                    <p:anim calcmode="lin" valueType="num">
                                      <p:cBhvr>
                                        <p:cTn id="13" dur="2000" fill="hold"/>
                                        <p:tgtEl>
                                          <p:spTgt spid="11"/>
                                        </p:tgtEl>
                                        <p:attrNameLst>
                                          <p:attrName>ppt_h</p:attrName>
                                        </p:attrNameLst>
                                      </p:cBhvr>
                                      <p:tavLst>
                                        <p:tav tm="0">
                                          <p:val>
                                            <p:strVal val="#ppt_h"/>
                                          </p:val>
                                        </p:tav>
                                        <p:tav tm="100000">
                                          <p:val>
                                            <p:strVal val="#ppt_h"/>
                                          </p:val>
                                        </p:tav>
                                      </p:tavLst>
                                    </p:anim>
                                    <p:animEffect transition="in" filter="fade">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1343133" cy="365125"/>
          </a:xfrm>
        </p:spPr>
        <p:txBody>
          <a:bodyPr/>
          <a:lstStyle/>
          <a:p>
            <a:fld id="{44B94A71-3166-417D-8E3C-051252BD8C7B}" type="datetime1">
              <a:rPr lang="en-US" smtClean="0"/>
              <a:t>5/9/2015</a:t>
            </a:fld>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11</a:t>
            </a:fld>
            <a:endParaRPr lang="en-US"/>
          </a:p>
        </p:txBody>
      </p:sp>
      <p:sp>
        <p:nvSpPr>
          <p:cNvPr id="7" name="Title 1"/>
          <p:cNvSpPr txBox="1">
            <a:spLocks/>
          </p:cNvSpPr>
          <p:nvPr/>
        </p:nvSpPr>
        <p:spPr>
          <a:xfrm>
            <a:off x="-228600" y="228600"/>
            <a:ext cx="8839200" cy="86222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200" b="1" dirty="0" smtClean="0">
                <a:solidFill>
                  <a:schemeClr val="bg1"/>
                </a:solidFill>
                <a:latin typeface="Times New Roman" pitchFamily="18" charset="0"/>
                <a:cs typeface="Times New Roman" pitchFamily="18" charset="0"/>
              </a:rPr>
              <a:t>PHÁT HIỆN BẤT THƯỜNG VỀ TỐC ĐỘ DỰA VÀO TỌA ĐỘ TÂM</a:t>
            </a:r>
            <a:endParaRPr lang="en-US" sz="2200" b="1" dirty="0">
              <a:solidFill>
                <a:schemeClr val="bg1"/>
              </a:solidFill>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77" y="1781047"/>
            <a:ext cx="3895238" cy="2108775"/>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571" y="2106008"/>
            <a:ext cx="3895238" cy="21336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487" y="3311259"/>
            <a:ext cx="3895238" cy="2333333"/>
          </a:xfrm>
          <a:prstGeom prst="rect">
            <a:avLst/>
          </a:prstGeom>
        </p:spPr>
      </p:pic>
      <p:grpSp>
        <p:nvGrpSpPr>
          <p:cNvPr id="11" name="Group 10"/>
          <p:cNvGrpSpPr/>
          <p:nvPr/>
        </p:nvGrpSpPr>
        <p:grpSpPr>
          <a:xfrm rot="1698672">
            <a:off x="-97419" y="4761297"/>
            <a:ext cx="2249958" cy="281971"/>
            <a:chOff x="-48491" y="4457700"/>
            <a:chExt cx="2209073" cy="281970"/>
          </a:xfrm>
        </p:grpSpPr>
        <p:grpSp>
          <p:nvGrpSpPr>
            <p:cNvPr id="12" name="Group 11"/>
            <p:cNvGrpSpPr/>
            <p:nvPr/>
          </p:nvGrpSpPr>
          <p:grpSpPr>
            <a:xfrm>
              <a:off x="-48491" y="4457700"/>
              <a:ext cx="1980470" cy="228600"/>
              <a:chOff x="-48491" y="4457700"/>
              <a:chExt cx="1980470" cy="228600"/>
            </a:xfrm>
          </p:grpSpPr>
          <p:cxnSp>
            <p:nvCxnSpPr>
              <p:cNvPr id="14" name="Straight Connector 13"/>
              <p:cNvCxnSpPr>
                <a:endCxn id="13" idx="2"/>
              </p:cNvCxnSpPr>
              <p:nvPr/>
            </p:nvCxnSpPr>
            <p:spPr>
              <a:xfrm>
                <a:off x="89872" y="4625375"/>
                <a:ext cx="1842107" cy="1"/>
              </a:xfrm>
              <a:prstGeom prst="line">
                <a:avLst/>
              </a:prstGeom>
            </p:spPr>
            <p:style>
              <a:lnRef idx="3">
                <a:schemeClr val="dk1"/>
              </a:lnRef>
              <a:fillRef idx="0">
                <a:schemeClr val="dk1"/>
              </a:fillRef>
              <a:effectRef idx="2">
                <a:schemeClr val="dk1"/>
              </a:effectRef>
              <a:fontRef idx="minor">
                <a:schemeClr val="tx1"/>
              </a:fontRef>
            </p:style>
          </p:cxnSp>
          <p:sp>
            <p:nvSpPr>
              <p:cNvPr id="15" name="Flowchart: Connector 14"/>
              <p:cNvSpPr/>
              <p:nvPr/>
            </p:nvSpPr>
            <p:spPr>
              <a:xfrm>
                <a:off x="-48491" y="4457700"/>
                <a:ext cx="228600" cy="228600"/>
              </a:xfrm>
              <a:prstGeom prst="flowChartConnector">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13" name="Flowchart: Connector 12"/>
            <p:cNvSpPr/>
            <p:nvPr/>
          </p:nvSpPr>
          <p:spPr>
            <a:xfrm>
              <a:off x="1931982" y="4511070"/>
              <a:ext cx="228600" cy="228600"/>
            </a:xfrm>
            <a:prstGeom prst="flowChartConnector">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6" name="Group 15"/>
          <p:cNvGrpSpPr/>
          <p:nvPr/>
        </p:nvGrpSpPr>
        <p:grpSpPr>
          <a:xfrm rot="196621">
            <a:off x="2021349" y="5408421"/>
            <a:ext cx="2320607" cy="673775"/>
            <a:chOff x="1463286" y="4509555"/>
            <a:chExt cx="2320607" cy="673775"/>
          </a:xfrm>
        </p:grpSpPr>
        <p:cxnSp>
          <p:nvCxnSpPr>
            <p:cNvPr id="17" name="Straight Connector 16"/>
            <p:cNvCxnSpPr/>
            <p:nvPr/>
          </p:nvCxnSpPr>
          <p:spPr>
            <a:xfrm rot="21403379">
              <a:off x="1463286" y="4509555"/>
              <a:ext cx="2167527" cy="603827"/>
            </a:xfrm>
            <a:prstGeom prst="line">
              <a:avLst/>
            </a:prstGeom>
          </p:spPr>
          <p:style>
            <a:lnRef idx="3">
              <a:schemeClr val="dk1"/>
            </a:lnRef>
            <a:fillRef idx="0">
              <a:schemeClr val="dk1"/>
            </a:fillRef>
            <a:effectRef idx="2">
              <a:schemeClr val="dk1"/>
            </a:effectRef>
            <a:fontRef idx="minor">
              <a:schemeClr val="tx1"/>
            </a:fontRef>
          </p:style>
        </p:cxnSp>
        <p:sp>
          <p:nvSpPr>
            <p:cNvPr id="18" name="Flowchart: Connector 17"/>
            <p:cNvSpPr/>
            <p:nvPr/>
          </p:nvSpPr>
          <p:spPr>
            <a:xfrm>
              <a:off x="3555293" y="4954730"/>
              <a:ext cx="228600" cy="228600"/>
            </a:xfrm>
            <a:prstGeom prst="flowChartConnector">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 name="Group 18"/>
          <p:cNvGrpSpPr/>
          <p:nvPr/>
        </p:nvGrpSpPr>
        <p:grpSpPr>
          <a:xfrm rot="719010">
            <a:off x="4373591" y="5593149"/>
            <a:ext cx="4480951" cy="556070"/>
            <a:chOff x="4473904" y="5011008"/>
            <a:chExt cx="3766447" cy="556070"/>
          </a:xfrm>
        </p:grpSpPr>
        <p:cxnSp>
          <p:nvCxnSpPr>
            <p:cNvPr id="20" name="Straight Connector 19"/>
            <p:cNvCxnSpPr>
              <a:stCxn id="18" idx="6"/>
              <a:endCxn id="21" idx="2"/>
            </p:cNvCxnSpPr>
            <p:nvPr/>
          </p:nvCxnSpPr>
          <p:spPr>
            <a:xfrm rot="20880990">
              <a:off x="4473904" y="5481198"/>
              <a:ext cx="3569244" cy="85880"/>
            </a:xfrm>
            <a:prstGeom prst="line">
              <a:avLst/>
            </a:prstGeom>
          </p:spPr>
          <p:style>
            <a:lnRef idx="3">
              <a:schemeClr val="dk1"/>
            </a:lnRef>
            <a:fillRef idx="0">
              <a:schemeClr val="dk1"/>
            </a:fillRef>
            <a:effectRef idx="2">
              <a:schemeClr val="dk1"/>
            </a:effectRef>
            <a:fontRef idx="minor">
              <a:schemeClr val="tx1"/>
            </a:fontRef>
          </p:style>
        </p:cxnSp>
        <p:sp>
          <p:nvSpPr>
            <p:cNvPr id="21" name="Flowchart: Connector 20"/>
            <p:cNvSpPr/>
            <p:nvPr/>
          </p:nvSpPr>
          <p:spPr>
            <a:xfrm>
              <a:off x="8011751" y="5011008"/>
              <a:ext cx="228600" cy="228600"/>
            </a:xfrm>
            <a:prstGeom prst="flowChartConnector">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22" name="TextBox 21"/>
          <p:cNvSpPr txBox="1"/>
          <p:nvPr/>
        </p:nvSpPr>
        <p:spPr>
          <a:xfrm>
            <a:off x="639041" y="4131471"/>
            <a:ext cx="441146" cy="400110"/>
          </a:xfrm>
          <a:prstGeom prst="rect">
            <a:avLst/>
          </a:prstGeom>
          <a:noFill/>
        </p:spPr>
        <p:txBody>
          <a:bodyPr wrap="none" rtlCol="0">
            <a:spAutoFit/>
          </a:bodyPr>
          <a:lstStyle/>
          <a:p>
            <a:r>
              <a:rPr lang="en-US" sz="2000" b="1" smtClean="0"/>
              <a:t>T1</a:t>
            </a:r>
            <a:endParaRPr lang="en-US" sz="2000" b="1"/>
          </a:p>
        </p:txBody>
      </p:sp>
      <p:sp>
        <p:nvSpPr>
          <p:cNvPr id="23" name="TextBox 22"/>
          <p:cNvSpPr txBox="1"/>
          <p:nvPr/>
        </p:nvSpPr>
        <p:spPr>
          <a:xfrm>
            <a:off x="3508206" y="4448145"/>
            <a:ext cx="441146" cy="400110"/>
          </a:xfrm>
          <a:prstGeom prst="rect">
            <a:avLst/>
          </a:prstGeom>
          <a:noFill/>
        </p:spPr>
        <p:txBody>
          <a:bodyPr wrap="none" rtlCol="0">
            <a:spAutoFit/>
          </a:bodyPr>
          <a:lstStyle/>
          <a:p>
            <a:r>
              <a:rPr lang="en-US" sz="2000" b="1" smtClean="0"/>
              <a:t>T2</a:t>
            </a:r>
            <a:endParaRPr lang="en-US" sz="2000" b="1"/>
          </a:p>
        </p:txBody>
      </p:sp>
      <p:sp>
        <p:nvSpPr>
          <p:cNvPr id="24" name="TextBox 23"/>
          <p:cNvSpPr txBox="1"/>
          <p:nvPr/>
        </p:nvSpPr>
        <p:spPr>
          <a:xfrm>
            <a:off x="7010400" y="5609335"/>
            <a:ext cx="441146" cy="400110"/>
          </a:xfrm>
          <a:prstGeom prst="rect">
            <a:avLst/>
          </a:prstGeom>
          <a:noFill/>
        </p:spPr>
        <p:txBody>
          <a:bodyPr wrap="none" rtlCol="0">
            <a:spAutoFit/>
          </a:bodyPr>
          <a:lstStyle/>
          <a:p>
            <a:r>
              <a:rPr lang="en-US" sz="2000" b="1" smtClean="0"/>
              <a:t>T3</a:t>
            </a:r>
            <a:endParaRPr lang="en-US" sz="2000" b="1"/>
          </a:p>
        </p:txBody>
      </p:sp>
    </p:spTree>
    <p:extLst>
      <p:ext uri="{BB962C8B-B14F-4D97-AF65-F5344CB8AC3E}">
        <p14:creationId xmlns:p14="http://schemas.microsoft.com/office/powerpoint/2010/main" val="31016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94A71-3166-417D-8E3C-051252BD8C7B}" type="datetime1">
              <a:rPr lang="en-US" smtClean="0"/>
              <a:t>5/9/2015</a:t>
            </a:fld>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6" y="838200"/>
            <a:ext cx="7003473" cy="5271834"/>
          </a:xfrm>
          <a:prstGeom prst="rect">
            <a:avLst/>
          </a:prstGeom>
        </p:spPr>
      </p:pic>
      <p:sp>
        <p:nvSpPr>
          <p:cNvPr id="7" name="Title 1"/>
          <p:cNvSpPr txBox="1">
            <a:spLocks/>
          </p:cNvSpPr>
          <p:nvPr/>
        </p:nvSpPr>
        <p:spPr>
          <a:xfrm>
            <a:off x="-228600" y="228600"/>
            <a:ext cx="8839200" cy="86222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200" b="1" smtClean="0">
                <a:solidFill>
                  <a:schemeClr val="bg1"/>
                </a:solidFill>
                <a:latin typeface="Times New Roman" pitchFamily="18" charset="0"/>
                <a:cs typeface="Times New Roman" pitchFamily="18" charset="0"/>
              </a:rPr>
              <a:t>PHÁT HIỆN BẤT THƯỜNG VỀ TỐC ĐỘ DỰA VÀO TỌA ĐỘ TÂM</a:t>
            </a:r>
            <a:endParaRPr lang="en-US" sz="2200" b="1">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181961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94A71-3166-417D-8E3C-051252BD8C7B}" type="datetime1">
              <a:rPr lang="en-US" smtClean="0"/>
              <a:t>5/9/2015</a:t>
            </a:fld>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13</a:t>
            </a:fld>
            <a:endParaRPr lang="en-US"/>
          </a:p>
        </p:txBody>
      </p:sp>
      <p:sp>
        <p:nvSpPr>
          <p:cNvPr id="6" name="Title 1"/>
          <p:cNvSpPr txBox="1">
            <a:spLocks/>
          </p:cNvSpPr>
          <p:nvPr/>
        </p:nvSpPr>
        <p:spPr>
          <a:xfrm>
            <a:off x="23797" y="0"/>
            <a:ext cx="91440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05008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solidFill>
                  <a:schemeClr val="bg1"/>
                </a:solidFill>
              </a:rPr>
              <a:t>ĐẶT VẤN ĐỀ</a:t>
            </a:r>
            <a:endParaRPr lang="en-US" dirty="0">
              <a:solidFill>
                <a:schemeClr val="bg1"/>
              </a:solidFill>
            </a:endParaRPr>
          </a:p>
        </p:txBody>
      </p:sp>
      <p:sp>
        <p:nvSpPr>
          <p:cNvPr id="4" name="Date Placeholder 3"/>
          <p:cNvSpPr>
            <a:spLocks noGrp="1"/>
          </p:cNvSpPr>
          <p:nvPr>
            <p:ph type="dt" sz="half" idx="10"/>
          </p:nvPr>
        </p:nvSpPr>
        <p:spPr/>
        <p:txBody>
          <a:bodyPr/>
          <a:lstStyle/>
          <a:p>
            <a:fld id="{44B94A71-3166-417D-8E3C-051252BD8C7B}" type="datetime1">
              <a:rPr lang="en-US" smtClean="0"/>
              <a:t>5/9/2015</a:t>
            </a:fld>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2</a:t>
            </a:fld>
            <a:endParaRPr lang="en-US"/>
          </a:p>
        </p:txBody>
      </p:sp>
    </p:spTree>
    <p:extLst>
      <p:ext uri="{BB962C8B-B14F-4D97-AF65-F5344CB8AC3E}">
        <p14:creationId xmlns:p14="http://schemas.microsoft.com/office/powerpoint/2010/main" val="1823976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7730840" y="58253"/>
            <a:ext cx="1341120" cy="685801"/>
          </a:xfrm>
          <a:prstGeom prst="chevron">
            <a:avLst/>
          </a:prstGeom>
          <a:solidFill>
            <a:schemeClr val="accent6">
              <a:lumMod val="75000"/>
            </a:schemeClr>
          </a:solidFill>
          <a:effectLst>
            <a:outerShdw blurRad="50800" dist="50800" dir="5400000" sx="117000" sy="117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7377550" y="58882"/>
            <a:ext cx="1356970" cy="685801"/>
          </a:xfrm>
          <a:prstGeom prst="chevron">
            <a:avLst/>
          </a:prstGeom>
          <a:solidFill>
            <a:schemeClr val="bg2"/>
          </a:solidFill>
          <a:effectLst>
            <a:outerShdw blurRad="50800" dist="50800" dir="5400000" sx="92000" sy="92000" algn="ctr" rotWithShape="0">
              <a:srgbClr val="000000">
                <a:alpha val="7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entagon 5"/>
          <p:cNvSpPr/>
          <p:nvPr/>
        </p:nvSpPr>
        <p:spPr>
          <a:xfrm>
            <a:off x="0" y="51640"/>
            <a:ext cx="8332125" cy="692727"/>
          </a:xfrm>
          <a:prstGeom prst="homePlate">
            <a:avLst/>
          </a:prstGeom>
          <a:solidFill>
            <a:srgbClr val="40705A"/>
          </a:solidFill>
          <a:effectLst>
            <a:outerShdw blurRad="406400" dist="241300" dir="6600000" sx="96000" sy="96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6248400"/>
            <a:ext cx="9102435"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400" y="6302952"/>
            <a:ext cx="722446" cy="514350"/>
          </a:xfrm>
          <a:prstGeom prst="rect">
            <a:avLst/>
          </a:prstGeom>
        </p:spPr>
      </p:pic>
      <p:sp>
        <p:nvSpPr>
          <p:cNvPr id="13" name="Date Placeholder 12"/>
          <p:cNvSpPr>
            <a:spLocks noGrp="1"/>
          </p:cNvSpPr>
          <p:nvPr>
            <p:ph type="dt" sz="half" idx="10"/>
          </p:nvPr>
        </p:nvSpPr>
        <p:spPr/>
        <p:txBody>
          <a:bodyPr/>
          <a:lstStyle/>
          <a:p>
            <a:fld id="{5197A6E0-C1F3-43E6-B20E-2840D7F4EAAA}" type="datetime1">
              <a:rPr lang="en-US" smtClean="0"/>
              <a:t>5/9/2015</a:t>
            </a:fld>
            <a:endParaRPr lang="en-US"/>
          </a:p>
        </p:txBody>
      </p:sp>
      <p:sp>
        <p:nvSpPr>
          <p:cNvPr id="14" name="Slide Number Placeholder 13"/>
          <p:cNvSpPr>
            <a:spLocks noGrp="1"/>
          </p:cNvSpPr>
          <p:nvPr>
            <p:ph type="sldNum" sz="quarter" idx="12"/>
          </p:nvPr>
        </p:nvSpPr>
        <p:spPr/>
        <p:txBody>
          <a:bodyPr/>
          <a:lstStyle/>
          <a:p>
            <a:fld id="{C6B7489B-139D-4485-A044-2ED6894D52DE}" type="slidenum">
              <a:rPr lang="en-US" smtClean="0"/>
              <a:t>3</a:t>
            </a:fld>
            <a:endParaRPr lang="en-US"/>
          </a:p>
        </p:txBody>
      </p:sp>
      <p:sp>
        <p:nvSpPr>
          <p:cNvPr id="9" name="Title 1"/>
          <p:cNvSpPr txBox="1">
            <a:spLocks/>
          </p:cNvSpPr>
          <p:nvPr/>
        </p:nvSpPr>
        <p:spPr>
          <a:xfrm>
            <a:off x="457199" y="58883"/>
            <a:ext cx="7598835" cy="685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mtClean="0">
                <a:solidFill>
                  <a:schemeClr val="bg1"/>
                </a:solidFill>
                <a:latin typeface="Times New Roman" pitchFamily="18" charset="0"/>
                <a:cs typeface="Times New Roman" pitchFamily="18" charset="0"/>
              </a:rPr>
              <a:t>TÓM TẮT NỘI DUNG ĐỀ TÀI</a:t>
            </a:r>
            <a:endParaRPr lang="en-US" sz="3600" b="1">
              <a:solidFill>
                <a:schemeClr val="bg1"/>
              </a:solidFill>
              <a:latin typeface="Times New Roman" pitchFamily="18" charset="0"/>
              <a:cs typeface="Times New Roman" pitchFamily="18" charset="0"/>
            </a:endParaRPr>
          </a:p>
        </p:txBody>
      </p:sp>
      <p:sp>
        <p:nvSpPr>
          <p:cNvPr id="10" name="Content Placeholder 1"/>
          <p:cNvSpPr>
            <a:spLocks noGrp="1"/>
          </p:cNvSpPr>
          <p:nvPr>
            <p:ph idx="1"/>
          </p:nvPr>
        </p:nvSpPr>
        <p:spPr>
          <a:xfrm>
            <a:off x="381000" y="1600200"/>
            <a:ext cx="8610600" cy="3962400"/>
          </a:xfrm>
        </p:spPr>
        <p:txBody>
          <a:bodyPr anchor="ctr">
            <a:noAutofit/>
          </a:bodyPr>
          <a:lstStyle/>
          <a:p>
            <a:pPr marL="91440" indent="0" algn="just">
              <a:lnSpc>
                <a:spcPct val="150000"/>
              </a:lnSpc>
              <a:spcBef>
                <a:spcPts val="600"/>
              </a:spcBef>
              <a:buNone/>
            </a:pPr>
            <a:r>
              <a:rPr lang="en-US" sz="2800" b="1" smtClean="0">
                <a:solidFill>
                  <a:srgbClr val="0000CC"/>
                </a:solidFill>
                <a:latin typeface="Times New Roman" panose="02020603050405020304" pitchFamily="18" charset="0"/>
                <a:cs typeface="Times New Roman" panose="02020603050405020304" pitchFamily="18" charset="0"/>
              </a:rPr>
              <a:t>Xuất </a:t>
            </a:r>
            <a:r>
              <a:rPr lang="en-US" sz="2800" b="1" err="1">
                <a:solidFill>
                  <a:srgbClr val="0000CC"/>
                </a:solidFill>
                <a:latin typeface="Times New Roman" panose="02020603050405020304" pitchFamily="18" charset="0"/>
                <a:cs typeface="Times New Roman" panose="02020603050405020304" pitchFamily="18" charset="0"/>
              </a:rPr>
              <a:t>phát</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từ</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dữ</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liệu</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thu</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nhận</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được</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từ</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khâu</a:t>
            </a:r>
            <a:r>
              <a:rPr lang="en-US" sz="2800" b="1">
                <a:solidFill>
                  <a:srgbClr val="0000CC"/>
                </a:solidFill>
                <a:latin typeface="Times New Roman" panose="02020603050405020304" pitchFamily="18" charset="0"/>
                <a:cs typeface="Times New Roman" panose="02020603050405020304" pitchFamily="18" charset="0"/>
              </a:rPr>
              <a:t> </a:t>
            </a:r>
            <a:r>
              <a:rPr lang="en-US" sz="2800" b="1" smtClean="0">
                <a:solidFill>
                  <a:srgbClr val="0000CC"/>
                </a:solidFill>
                <a:latin typeface="Times New Roman" panose="02020603050405020304" pitchFamily="18" charset="0"/>
                <a:cs typeface="Times New Roman" panose="02020603050405020304" pitchFamily="18" charset="0"/>
              </a:rPr>
              <a:t>phát hiện đối tượng chuyển động và theo vết đối tượng. Cần mô hình hóa các hoạt động “bình thường” từ đó xây dựng được bộ phát hiện bất thường. Với đầu vào là thông tin chuyển động của đối tượng, cần đưa ra câu </a:t>
            </a:r>
            <a:r>
              <a:rPr lang="en-US" sz="2800" b="1" err="1">
                <a:solidFill>
                  <a:srgbClr val="0000CC"/>
                </a:solidFill>
                <a:latin typeface="Times New Roman" panose="02020603050405020304" pitchFamily="18" charset="0"/>
                <a:cs typeface="Times New Roman" panose="02020603050405020304" pitchFamily="18" charset="0"/>
              </a:rPr>
              <a:t>trả</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lời</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chuyển</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động</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đó</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là</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bất</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thường</a:t>
            </a:r>
            <a:r>
              <a:rPr lang="en-US" sz="2800" b="1">
                <a:solidFill>
                  <a:srgbClr val="0000CC"/>
                </a:solidFill>
                <a:latin typeface="Times New Roman" panose="02020603050405020304" pitchFamily="18" charset="0"/>
                <a:cs typeface="Times New Roman" panose="02020603050405020304" pitchFamily="18" charset="0"/>
              </a:rPr>
              <a:t>” hay “</a:t>
            </a:r>
            <a:r>
              <a:rPr lang="en-US" sz="2800" b="1" err="1">
                <a:solidFill>
                  <a:srgbClr val="0000CC"/>
                </a:solidFill>
                <a:latin typeface="Times New Roman" panose="02020603050405020304" pitchFamily="18" charset="0"/>
                <a:cs typeface="Times New Roman" panose="02020603050405020304" pitchFamily="18" charset="0"/>
              </a:rPr>
              <a:t>bình</a:t>
            </a:r>
            <a:r>
              <a:rPr lang="en-US" sz="2800" b="1">
                <a:solidFill>
                  <a:srgbClr val="0000CC"/>
                </a:solidFill>
                <a:latin typeface="Times New Roman" panose="02020603050405020304" pitchFamily="18" charset="0"/>
                <a:cs typeface="Times New Roman" panose="02020603050405020304" pitchFamily="18" charset="0"/>
              </a:rPr>
              <a:t> </a:t>
            </a:r>
            <a:r>
              <a:rPr lang="en-US" sz="2800" b="1" err="1">
                <a:solidFill>
                  <a:srgbClr val="0000CC"/>
                </a:solidFill>
                <a:latin typeface="Times New Roman" panose="02020603050405020304" pitchFamily="18" charset="0"/>
                <a:cs typeface="Times New Roman" panose="02020603050405020304" pitchFamily="18" charset="0"/>
              </a:rPr>
              <a:t>thường</a:t>
            </a:r>
            <a:r>
              <a:rPr lang="en-US" sz="2800" b="1">
                <a:solidFill>
                  <a:srgbClr val="0000CC"/>
                </a:solidFill>
                <a:latin typeface="Times New Roman" panose="02020603050405020304" pitchFamily="18" charset="0"/>
                <a:cs typeface="Times New Roman" panose="02020603050405020304" pitchFamily="18" charset="0"/>
              </a:rPr>
              <a:t>”.</a:t>
            </a:r>
            <a:endParaRPr lang="en-US" sz="2800" b="1" i="1">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313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4C98A8A-3E62-445E-855D-4DC34FD9A6AD}" type="datetime1">
              <a:rPr lang="en-US" smtClean="0"/>
              <a:t>5/9/2015</a:t>
            </a:fld>
            <a:endParaRPr lang="en-US"/>
          </a:p>
        </p:txBody>
      </p:sp>
      <p:sp>
        <p:nvSpPr>
          <p:cNvPr id="7" name="Slide Number Placeholder 6"/>
          <p:cNvSpPr>
            <a:spLocks noGrp="1"/>
          </p:cNvSpPr>
          <p:nvPr>
            <p:ph type="sldNum" sz="quarter" idx="12"/>
          </p:nvPr>
        </p:nvSpPr>
        <p:spPr/>
        <p:txBody>
          <a:bodyPr/>
          <a:lstStyle/>
          <a:p>
            <a:fld id="{C6B7489B-139D-4485-A044-2ED6894D52DE}" type="slidenum">
              <a:rPr lang="en-US" smtClean="0"/>
              <a:t>4</a:t>
            </a:fld>
            <a:endParaRPr lang="en-US"/>
          </a:p>
        </p:txBody>
      </p:sp>
      <p:sp>
        <p:nvSpPr>
          <p:cNvPr id="4" name="Title 1"/>
          <p:cNvSpPr txBox="1">
            <a:spLocks/>
          </p:cNvSpPr>
          <p:nvPr/>
        </p:nvSpPr>
        <p:spPr>
          <a:xfrm>
            <a:off x="0" y="152400"/>
            <a:ext cx="9144000" cy="68579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chemeClr val="bg1"/>
                </a:solidFill>
                <a:latin typeface="Times New Roman" pitchFamily="18" charset="0"/>
                <a:cs typeface="Times New Roman" pitchFamily="18" charset="0"/>
              </a:rPr>
              <a:t>MỤC TIÊU NGHIÊN CỨU</a:t>
            </a:r>
            <a:endParaRPr lang="en-US" sz="3200" b="1">
              <a:solidFill>
                <a:schemeClr val="bg1"/>
              </a:solidFill>
              <a:latin typeface="Times New Roman" pitchFamily="18" charset="0"/>
              <a:cs typeface="Times New Roman" pitchFamily="18" charset="0"/>
            </a:endParaRPr>
          </a:p>
        </p:txBody>
      </p:sp>
      <p:sp>
        <p:nvSpPr>
          <p:cNvPr id="5" name="Slide Number Placeholder 2"/>
          <p:cNvSpPr txBox="1">
            <a:spLocks/>
          </p:cNvSpPr>
          <p:nvPr/>
        </p:nvSpPr>
        <p:spPr>
          <a:xfrm>
            <a:off x="8610600" y="6492875"/>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43F6E-387A-47E9-A667-C3E7E93F3157}" type="slidenum">
              <a:rPr lang="en-US" smtClean="0"/>
              <a:pPr/>
              <a:t>4</a:t>
            </a:fld>
            <a:endParaRPr lang="en-US"/>
          </a:p>
        </p:txBody>
      </p:sp>
      <p:sp>
        <p:nvSpPr>
          <p:cNvPr id="8" name="AutoShape 3"/>
          <p:cNvSpPr>
            <a:spLocks noChangeArrowheads="1"/>
          </p:cNvSpPr>
          <p:nvPr/>
        </p:nvSpPr>
        <p:spPr bwMode="auto">
          <a:xfrm>
            <a:off x="2908300" y="3200400"/>
            <a:ext cx="1616075" cy="2590800"/>
          </a:xfrm>
          <a:prstGeom prst="roundRect">
            <a:avLst>
              <a:gd name="adj" fmla="val 13745"/>
            </a:avLst>
          </a:prstGeom>
          <a:ln>
            <a:headEnd/>
            <a:tailEnd/>
          </a:ln>
          <a:extLst/>
        </p:spPr>
        <p:style>
          <a:lnRef idx="2">
            <a:schemeClr val="accent5"/>
          </a:lnRef>
          <a:fillRef idx="1">
            <a:schemeClr val="lt1"/>
          </a:fillRef>
          <a:effectRef idx="0">
            <a:schemeClr val="accent5"/>
          </a:effectRef>
          <a:fontRef idx="minor">
            <a:schemeClr val="dk1"/>
          </a:fontRef>
        </p:style>
        <p:txBody>
          <a:bodyPr anchor="ctr"/>
          <a:lstStyle/>
          <a:p>
            <a:pPr algn="ctr"/>
            <a:r>
              <a:rPr lang="en-US" sz="2000" smtClean="0">
                <a:solidFill>
                  <a:srgbClr val="0000FF"/>
                </a:solidFill>
                <a:latin typeface="Verdana" panose="020B0604030504040204" pitchFamily="34" charset="0"/>
              </a:rPr>
              <a:t>Tìm hiểu các thuật toán về xử lý ảnh, nhận dạng...</a:t>
            </a:r>
            <a:endParaRPr lang="en-US" sz="2000">
              <a:solidFill>
                <a:srgbClr val="0000FF"/>
              </a:solidFill>
              <a:latin typeface="Verdana" panose="020B0604030504040204" pitchFamily="34" charset="0"/>
            </a:endParaRPr>
          </a:p>
        </p:txBody>
      </p:sp>
      <p:sp>
        <p:nvSpPr>
          <p:cNvPr id="9" name="AutoShape 4"/>
          <p:cNvSpPr>
            <a:spLocks noChangeArrowheads="1"/>
          </p:cNvSpPr>
          <p:nvPr/>
        </p:nvSpPr>
        <p:spPr bwMode="auto">
          <a:xfrm>
            <a:off x="1143000" y="3200400"/>
            <a:ext cx="1676400" cy="2590800"/>
          </a:xfrm>
          <a:prstGeom prst="roundRect">
            <a:avLst>
              <a:gd name="adj" fmla="val 13745"/>
            </a:avLst>
          </a:prstGeom>
          <a:ln>
            <a:headEnd/>
            <a:tailEnd/>
          </a:ln>
          <a:extLst/>
        </p:spPr>
        <p:style>
          <a:lnRef idx="2">
            <a:schemeClr val="accent6"/>
          </a:lnRef>
          <a:fillRef idx="1">
            <a:schemeClr val="lt1"/>
          </a:fillRef>
          <a:effectRef idx="0">
            <a:schemeClr val="accent6"/>
          </a:effectRef>
          <a:fontRef idx="minor">
            <a:schemeClr val="dk1"/>
          </a:fontRef>
        </p:style>
        <p:txBody>
          <a:bodyPr anchor="ctr"/>
          <a:lstStyle/>
          <a:p>
            <a:pPr algn="ctr"/>
            <a:r>
              <a:rPr lang="en-US" sz="2000" smtClean="0">
                <a:solidFill>
                  <a:srgbClr val="0000FF"/>
                </a:solidFill>
                <a:latin typeface="Verdana" panose="020B0604030504040204" pitchFamily="34" charset="0"/>
              </a:rPr>
              <a:t>Tìm hiểu một số kĩ thuật phát hiện bất thường và các bài toán có liên quan</a:t>
            </a:r>
            <a:endParaRPr lang="en-US" sz="2000">
              <a:solidFill>
                <a:srgbClr val="0000FF"/>
              </a:solidFill>
              <a:latin typeface="Verdana" panose="020B0604030504040204" pitchFamily="34" charset="0"/>
            </a:endParaRPr>
          </a:p>
        </p:txBody>
      </p:sp>
      <p:grpSp>
        <p:nvGrpSpPr>
          <p:cNvPr id="10" name="Group 9"/>
          <p:cNvGrpSpPr>
            <a:grpSpLocks/>
          </p:cNvGrpSpPr>
          <p:nvPr/>
        </p:nvGrpSpPr>
        <p:grpSpPr bwMode="auto">
          <a:xfrm>
            <a:off x="1371600" y="1905000"/>
            <a:ext cx="6096000" cy="990600"/>
            <a:chOff x="624" y="1152"/>
            <a:chExt cx="4080" cy="720"/>
          </a:xfrm>
        </p:grpSpPr>
        <p:sp>
          <p:nvSpPr>
            <p:cNvPr id="11" name="Rectangle 10"/>
            <p:cNvSpPr>
              <a:spLocks noChangeArrowheads="1"/>
            </p:cNvSpPr>
            <p:nvPr/>
          </p:nvSpPr>
          <p:spPr bwMode="gray">
            <a:xfrm rot="3419336">
              <a:off x="624" y="1200"/>
              <a:ext cx="672" cy="672"/>
            </a:xfrm>
            <a:prstGeom prst="rect">
              <a:avLst/>
            </a:prstGeom>
            <a:gradFill rotWithShape="1">
              <a:gsLst>
                <a:gs pos="0">
                  <a:srgbClr val="FF6600"/>
                </a:gs>
                <a:gs pos="100000">
                  <a:srgbClr val="FF66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FF6600"/>
              </a:extrusionClr>
              <a:contourClr>
                <a:srgbClr val="FF66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nvGrpSpPr>
            <p:cNvPr id="12" name="Group 11"/>
            <p:cNvGrpSpPr>
              <a:grpSpLocks/>
            </p:cNvGrpSpPr>
            <p:nvPr/>
          </p:nvGrpSpPr>
          <p:grpSpPr bwMode="auto">
            <a:xfrm>
              <a:off x="1296" y="1295"/>
              <a:ext cx="624" cy="99"/>
              <a:chOff x="2003" y="3439"/>
              <a:chExt cx="468" cy="252"/>
            </a:xfrm>
          </p:grpSpPr>
          <p:sp>
            <p:nvSpPr>
              <p:cNvPr id="26" name="Oval 8"/>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9"/>
              <p:cNvSpPr>
                <a:spLocks noChangeArrowheads="1"/>
              </p:cNvSpPr>
              <p:nvPr/>
            </p:nvSpPr>
            <p:spPr bwMode="gray">
              <a:xfrm>
                <a:off x="2048" y="3449"/>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0"/>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11"/>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Rectangle 12"/>
            <p:cNvSpPr>
              <a:spLocks noChangeArrowheads="1"/>
            </p:cNvSpPr>
            <p:nvPr/>
          </p:nvSpPr>
          <p:spPr bwMode="gray">
            <a:xfrm rot="3419336">
              <a:off x="1776" y="1152"/>
              <a:ext cx="672" cy="672"/>
            </a:xfrm>
            <a:prstGeom prst="rect">
              <a:avLst/>
            </a:prstGeom>
            <a:solidFill>
              <a:srgbClr val="5491D4"/>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5491D4"/>
              </a:extrusionClr>
              <a:contourClr>
                <a:srgbClr val="5491D4"/>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nvGrpSpPr>
            <p:cNvPr id="14" name="Group 13"/>
            <p:cNvGrpSpPr>
              <a:grpSpLocks/>
            </p:cNvGrpSpPr>
            <p:nvPr/>
          </p:nvGrpSpPr>
          <p:grpSpPr bwMode="auto">
            <a:xfrm>
              <a:off x="2448" y="1296"/>
              <a:ext cx="624" cy="96"/>
              <a:chOff x="2003" y="3439"/>
              <a:chExt cx="468" cy="244"/>
            </a:xfrm>
          </p:grpSpPr>
          <p:sp>
            <p:nvSpPr>
              <p:cNvPr id="22" name="Oval 14"/>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5"/>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16"/>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17"/>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18"/>
            <p:cNvSpPr>
              <a:spLocks noChangeArrowheads="1"/>
            </p:cNvSpPr>
            <p:nvPr/>
          </p:nvSpPr>
          <p:spPr bwMode="gray">
            <a:xfrm rot="3419336">
              <a:off x="2880" y="1152"/>
              <a:ext cx="672" cy="672"/>
            </a:xfrm>
            <a:prstGeom prst="rect">
              <a:avLst/>
            </a:prstGeom>
            <a:solidFill>
              <a:srgbClr val="99CC00"/>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99CC00"/>
              </a:extrusionClr>
              <a:contourClr>
                <a:srgbClr val="99CC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nvGrpSpPr>
            <p:cNvPr id="16" name="Group 19"/>
            <p:cNvGrpSpPr>
              <a:grpSpLocks/>
            </p:cNvGrpSpPr>
            <p:nvPr/>
          </p:nvGrpSpPr>
          <p:grpSpPr bwMode="auto">
            <a:xfrm>
              <a:off x="3600" y="1296"/>
              <a:ext cx="816" cy="96"/>
              <a:chOff x="2003" y="3439"/>
              <a:chExt cx="468" cy="244"/>
            </a:xfrm>
          </p:grpSpPr>
          <p:sp>
            <p:nvSpPr>
              <p:cNvPr id="18" name="Oval 2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2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2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2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Rectangle 24"/>
            <p:cNvSpPr>
              <a:spLocks noChangeArrowheads="1"/>
            </p:cNvSpPr>
            <p:nvPr/>
          </p:nvSpPr>
          <p:spPr bwMode="gray">
            <a:xfrm rot="3419336">
              <a:off x="4032" y="1152"/>
              <a:ext cx="672" cy="672"/>
            </a:xfrm>
            <a:prstGeom prst="rect">
              <a:avLst/>
            </a:prstGeom>
            <a:gradFill rotWithShape="1">
              <a:gsLst>
                <a:gs pos="0">
                  <a:srgbClr val="009999"/>
                </a:gs>
                <a:gs pos="100000">
                  <a:srgbClr val="0099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009999"/>
              </a:extrusionClr>
              <a:contourClr>
                <a:srgbClr val="0099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sp>
        <p:nvSpPr>
          <p:cNvPr id="30" name="AutoShape 29"/>
          <p:cNvSpPr>
            <a:spLocks noChangeArrowheads="1"/>
          </p:cNvSpPr>
          <p:nvPr/>
        </p:nvSpPr>
        <p:spPr bwMode="auto">
          <a:xfrm>
            <a:off x="6413500" y="3200400"/>
            <a:ext cx="1616075" cy="2590800"/>
          </a:xfrm>
          <a:prstGeom prst="roundRect">
            <a:avLst>
              <a:gd name="adj" fmla="val 13745"/>
            </a:avLst>
          </a:prstGeom>
          <a:ln>
            <a:headEnd/>
            <a:tailEnd/>
          </a:ln>
          <a:extLst/>
        </p:spPr>
        <p:style>
          <a:lnRef idx="2">
            <a:schemeClr val="accent1"/>
          </a:lnRef>
          <a:fillRef idx="1">
            <a:schemeClr val="lt1"/>
          </a:fillRef>
          <a:effectRef idx="0">
            <a:schemeClr val="accent1"/>
          </a:effectRef>
          <a:fontRef idx="minor">
            <a:schemeClr val="dk1"/>
          </a:fontRef>
        </p:style>
        <p:txBody>
          <a:bodyPr anchor="ctr"/>
          <a:lstStyle/>
          <a:p>
            <a:pPr algn="ctr"/>
            <a:r>
              <a:rPr lang="en-US" sz="2000" smtClean="0">
                <a:solidFill>
                  <a:srgbClr val="0000FF"/>
                </a:solidFill>
                <a:latin typeface="Verdana" panose="020B0604030504040204" pitchFamily="34" charset="0"/>
              </a:rPr>
              <a:t>Xây dựng hệ thống phát hiện bất thường</a:t>
            </a:r>
            <a:r>
              <a:rPr lang="en-US" sz="2000">
                <a:solidFill>
                  <a:srgbClr val="0000FF"/>
                </a:solidFill>
                <a:latin typeface="Verdana" panose="020B0604030504040204" pitchFamily="34" charset="0"/>
              </a:rPr>
              <a:t> </a:t>
            </a:r>
            <a:r>
              <a:rPr lang="en-US" sz="2000" smtClean="0">
                <a:solidFill>
                  <a:srgbClr val="0000FF"/>
                </a:solidFill>
                <a:latin typeface="Verdana" panose="020B0604030504040204" pitchFamily="34" charset="0"/>
              </a:rPr>
              <a:t>trong</a:t>
            </a:r>
          </a:p>
          <a:p>
            <a:pPr algn="ctr"/>
            <a:r>
              <a:rPr lang="en-US" sz="2000" smtClean="0">
                <a:solidFill>
                  <a:srgbClr val="0000FF"/>
                </a:solidFill>
                <a:latin typeface="Verdana" panose="020B0604030504040204" pitchFamily="34" charset="0"/>
              </a:rPr>
              <a:t>camera giám sát</a:t>
            </a:r>
            <a:endParaRPr lang="en-US" sz="2000">
              <a:solidFill>
                <a:srgbClr val="0000FF"/>
              </a:solidFill>
              <a:latin typeface="Verdana" panose="020B0604030504040204" pitchFamily="34" charset="0"/>
            </a:endParaRPr>
          </a:p>
        </p:txBody>
      </p:sp>
      <p:sp>
        <p:nvSpPr>
          <p:cNvPr id="31" name="AutoShape 30"/>
          <p:cNvSpPr>
            <a:spLocks noChangeArrowheads="1"/>
          </p:cNvSpPr>
          <p:nvPr/>
        </p:nvSpPr>
        <p:spPr bwMode="auto">
          <a:xfrm>
            <a:off x="4648200" y="3200400"/>
            <a:ext cx="1676400" cy="2590800"/>
          </a:xfrm>
          <a:prstGeom prst="roundRect">
            <a:avLst>
              <a:gd name="adj" fmla="val 13745"/>
            </a:avLst>
          </a:prstGeom>
          <a:ln>
            <a:headEnd/>
            <a:tailEnd/>
          </a:ln>
          <a:extLst/>
        </p:spPr>
        <p:style>
          <a:lnRef idx="2">
            <a:schemeClr val="accent3"/>
          </a:lnRef>
          <a:fillRef idx="1">
            <a:schemeClr val="lt1"/>
          </a:fillRef>
          <a:effectRef idx="0">
            <a:schemeClr val="accent3"/>
          </a:effectRef>
          <a:fontRef idx="minor">
            <a:schemeClr val="dk1"/>
          </a:fontRef>
        </p:style>
        <p:txBody>
          <a:bodyPr anchor="ctr"/>
          <a:lstStyle/>
          <a:p>
            <a:pPr algn="ctr"/>
            <a:r>
              <a:rPr lang="en-US" sz="2000" smtClean="0">
                <a:solidFill>
                  <a:srgbClr val="0000FF"/>
                </a:solidFill>
                <a:latin typeface="Verdana" panose="020B0604030504040204" pitchFamily="34" charset="0"/>
              </a:rPr>
              <a:t>Đưa ra một số kĩ thuật</a:t>
            </a:r>
            <a:r>
              <a:rPr lang="en-US" sz="2000">
                <a:solidFill>
                  <a:srgbClr val="0000FF"/>
                </a:solidFill>
                <a:latin typeface="Verdana" panose="020B0604030504040204" pitchFamily="34" charset="0"/>
              </a:rPr>
              <a:t> </a:t>
            </a:r>
            <a:r>
              <a:rPr lang="en-US" sz="2000" smtClean="0">
                <a:solidFill>
                  <a:srgbClr val="0000FF"/>
                </a:solidFill>
                <a:latin typeface="Verdana" panose="020B0604030504040204" pitchFamily="34" charset="0"/>
              </a:rPr>
              <a:t>cũng như đề xuất cải tiến và đánh giá hiệu quả</a:t>
            </a:r>
            <a:endParaRPr lang="en-US" sz="2000">
              <a:solidFill>
                <a:srgbClr val="0000FF"/>
              </a:solidFill>
              <a:latin typeface="Verdana" panose="020B0604030504040204" pitchFamily="34" charset="0"/>
            </a:endParaRPr>
          </a:p>
        </p:txBody>
      </p:sp>
      <p:sp>
        <p:nvSpPr>
          <p:cNvPr id="32" name="Text Box 25"/>
          <p:cNvSpPr txBox="1">
            <a:spLocks noChangeArrowheads="1"/>
          </p:cNvSpPr>
          <p:nvPr/>
        </p:nvSpPr>
        <p:spPr bwMode="gray">
          <a:xfrm>
            <a:off x="1676400" y="2057400"/>
            <a:ext cx="3930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smtClean="0">
                <a:solidFill>
                  <a:srgbClr val="FFFFFF"/>
                </a:solidFill>
              </a:rPr>
              <a:t>1</a:t>
            </a:r>
            <a:endParaRPr lang="en-US" sz="3200" b="1">
              <a:solidFill>
                <a:srgbClr val="FFFFFF"/>
              </a:solidFill>
            </a:endParaRPr>
          </a:p>
        </p:txBody>
      </p:sp>
      <p:sp>
        <p:nvSpPr>
          <p:cNvPr id="33" name="Text Box 26"/>
          <p:cNvSpPr txBox="1">
            <a:spLocks noChangeArrowheads="1"/>
          </p:cNvSpPr>
          <p:nvPr/>
        </p:nvSpPr>
        <p:spPr bwMode="gray">
          <a:xfrm>
            <a:off x="3429000" y="2057400"/>
            <a:ext cx="3930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smtClean="0">
                <a:solidFill>
                  <a:srgbClr val="FFFFFF"/>
                </a:solidFill>
              </a:rPr>
              <a:t>2</a:t>
            </a:r>
            <a:endParaRPr lang="en-US" sz="3200" b="1">
              <a:solidFill>
                <a:srgbClr val="FFFFFF"/>
              </a:solidFill>
            </a:endParaRPr>
          </a:p>
        </p:txBody>
      </p:sp>
      <p:sp>
        <p:nvSpPr>
          <p:cNvPr id="34" name="Text Box 27"/>
          <p:cNvSpPr txBox="1">
            <a:spLocks noChangeArrowheads="1"/>
          </p:cNvSpPr>
          <p:nvPr/>
        </p:nvSpPr>
        <p:spPr bwMode="gray">
          <a:xfrm>
            <a:off x="5105400" y="2057400"/>
            <a:ext cx="3930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smtClean="0">
                <a:solidFill>
                  <a:srgbClr val="FFFFFF"/>
                </a:solidFill>
              </a:rPr>
              <a:t>3</a:t>
            </a:r>
            <a:endParaRPr lang="en-US" sz="3200" b="1">
              <a:solidFill>
                <a:srgbClr val="FFFFFF"/>
              </a:solidFill>
            </a:endParaRPr>
          </a:p>
        </p:txBody>
      </p:sp>
      <p:sp>
        <p:nvSpPr>
          <p:cNvPr id="35" name="Text Box 28"/>
          <p:cNvSpPr txBox="1">
            <a:spLocks noChangeArrowheads="1"/>
          </p:cNvSpPr>
          <p:nvPr/>
        </p:nvSpPr>
        <p:spPr bwMode="gray">
          <a:xfrm>
            <a:off x="6781800" y="2057400"/>
            <a:ext cx="3930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smtClean="0">
                <a:solidFill>
                  <a:srgbClr val="FFFFFF"/>
                </a:solidFill>
              </a:rPr>
              <a:t>4</a:t>
            </a:r>
            <a:endParaRPr lang="en-US" sz="3200" b="1">
              <a:solidFill>
                <a:srgbClr val="FFFFFF"/>
              </a:solidFill>
            </a:endParaRPr>
          </a:p>
        </p:txBody>
      </p:sp>
    </p:spTree>
    <p:extLst>
      <p:ext uri="{BB962C8B-B14F-4D97-AF65-F5344CB8AC3E}">
        <p14:creationId xmlns:p14="http://schemas.microsoft.com/office/powerpoint/2010/main" val="33747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75B280F-E45F-4C19-A6B1-50A41919F9D0}" type="datetime1">
              <a:rPr lang="en-US" smtClean="0"/>
              <a:t>5/9/2015</a:t>
            </a:fld>
            <a:endParaRPr lang="en-US"/>
          </a:p>
        </p:txBody>
      </p:sp>
      <p:sp>
        <p:nvSpPr>
          <p:cNvPr id="7" name="Slide Number Placeholder 6"/>
          <p:cNvSpPr>
            <a:spLocks noGrp="1"/>
          </p:cNvSpPr>
          <p:nvPr>
            <p:ph type="sldNum" sz="quarter" idx="12"/>
          </p:nvPr>
        </p:nvSpPr>
        <p:spPr/>
        <p:txBody>
          <a:bodyPr/>
          <a:lstStyle/>
          <a:p>
            <a:fld id="{C6B7489B-139D-4485-A044-2ED6894D52DE}" type="slidenum">
              <a:rPr lang="en-US" smtClean="0"/>
              <a:t>5</a:t>
            </a:fld>
            <a:endParaRPr lang="en-US"/>
          </a:p>
        </p:txBody>
      </p:sp>
      <p:sp>
        <p:nvSpPr>
          <p:cNvPr id="8" name="Title 1"/>
          <p:cNvSpPr>
            <a:spLocks noGrp="1"/>
          </p:cNvSpPr>
          <p:nvPr>
            <p:ph type="title" idx="4294967295"/>
          </p:nvPr>
        </p:nvSpPr>
        <p:spPr>
          <a:xfrm>
            <a:off x="6927" y="76199"/>
            <a:ext cx="9144000" cy="533401"/>
          </a:xfrm>
          <a:prstGeom prst="rect">
            <a:avLst/>
          </a:prstGeom>
        </p:spPr>
        <p:txBody>
          <a:bodyPr>
            <a:noAutofit/>
          </a:bodyPr>
          <a:lstStyle/>
          <a:p>
            <a:r>
              <a:rPr lang="en-US" sz="3200" b="1" smtClean="0">
                <a:solidFill>
                  <a:schemeClr val="bg1"/>
                </a:solidFill>
                <a:latin typeface="Times New Roman" pitchFamily="18" charset="0"/>
                <a:cs typeface="Times New Roman" pitchFamily="18" charset="0"/>
              </a:rPr>
              <a:t>NỘI DUNG TRÌNH BÀY</a:t>
            </a:r>
            <a:endParaRPr lang="en-US" sz="3200" b="1">
              <a:solidFill>
                <a:schemeClr val="bg1"/>
              </a:solidFill>
              <a:latin typeface="Times New Roman" pitchFamily="18" charset="0"/>
              <a:cs typeface="Times New Roman" pitchFamily="18" charset="0"/>
            </a:endParaRPr>
          </a:p>
        </p:txBody>
      </p:sp>
      <p:sp>
        <p:nvSpPr>
          <p:cNvPr id="9" name="Slide Number Placeholder 4"/>
          <p:cNvSpPr txBox="1">
            <a:spLocks/>
          </p:cNvSpPr>
          <p:nvPr/>
        </p:nvSpPr>
        <p:spPr>
          <a:xfrm>
            <a:off x="8610600" y="6492875"/>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43F6E-387A-47E9-A667-C3E7E93F3157}" type="slidenum">
              <a:rPr lang="en-US" smtClean="0"/>
              <a:pPr/>
              <a:t>5</a:t>
            </a:fld>
            <a:endParaRPr lang="en-US"/>
          </a:p>
        </p:txBody>
      </p:sp>
      <p:grpSp>
        <p:nvGrpSpPr>
          <p:cNvPr id="10" name="Group 9"/>
          <p:cNvGrpSpPr/>
          <p:nvPr/>
        </p:nvGrpSpPr>
        <p:grpSpPr>
          <a:xfrm>
            <a:off x="-2442517" y="1513890"/>
            <a:ext cx="11562857" cy="4429711"/>
            <a:chOff x="-2444126" y="1513889"/>
            <a:chExt cx="11443805" cy="4429711"/>
          </a:xfrm>
        </p:grpSpPr>
        <p:grpSp>
          <p:nvGrpSpPr>
            <p:cNvPr id="11" name="Group 10"/>
            <p:cNvGrpSpPr/>
            <p:nvPr/>
          </p:nvGrpSpPr>
          <p:grpSpPr>
            <a:xfrm>
              <a:off x="-2444126" y="1513889"/>
              <a:ext cx="11443805" cy="4429711"/>
              <a:chOff x="-2418557" y="1442818"/>
              <a:chExt cx="11266626" cy="4429711"/>
            </a:xfrm>
          </p:grpSpPr>
          <p:sp>
            <p:nvSpPr>
              <p:cNvPr id="23" name="AutoShape 41"/>
              <p:cNvSpPr>
                <a:spLocks noChangeArrowheads="1"/>
              </p:cNvSpPr>
              <p:nvPr/>
            </p:nvSpPr>
            <p:spPr bwMode="ltGray">
              <a:xfrm rot="5400000">
                <a:off x="-2248194" y="1272455"/>
                <a:ext cx="442971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ln/>
              <a:extLst/>
            </p:spPr>
            <p:style>
              <a:lnRef idx="0">
                <a:schemeClr val="accent1"/>
              </a:lnRef>
              <a:fillRef idx="3">
                <a:schemeClr val="accent1"/>
              </a:fillRef>
              <a:effectRef idx="3">
                <a:schemeClr val="accent1"/>
              </a:effectRef>
              <a:fontRef idx="minor">
                <a:schemeClr val="lt1"/>
              </a:fontRef>
            </p:style>
            <p:txBody>
              <a:bodyPr wrap="none" anchor="ctr"/>
              <a:lstStyle/>
              <a:p>
                <a:endParaRPr lang="en-US">
                  <a:solidFill>
                    <a:srgbClr val="00B050"/>
                  </a:solidFill>
                </a:endParaRPr>
              </a:p>
            </p:txBody>
          </p:sp>
          <p:sp>
            <p:nvSpPr>
              <p:cNvPr id="24" name="AutoShape 42"/>
              <p:cNvSpPr>
                <a:spLocks noChangeArrowheads="1"/>
              </p:cNvSpPr>
              <p:nvPr/>
            </p:nvSpPr>
            <p:spPr bwMode="ltGray">
              <a:xfrm rot="5400000" flipH="1">
                <a:off x="-1924757" y="1688636"/>
                <a:ext cx="3884547"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ln/>
              <a:extLst/>
            </p:spPr>
            <p:style>
              <a:lnRef idx="0">
                <a:schemeClr val="accent1"/>
              </a:lnRef>
              <a:fillRef idx="3">
                <a:schemeClr val="accent1"/>
              </a:fillRef>
              <a:effectRef idx="3">
                <a:schemeClr val="accent1"/>
              </a:effectRef>
              <a:fontRef idx="minor">
                <a:schemeClr val="lt1"/>
              </a:fontRef>
            </p:style>
            <p:txBody>
              <a:bodyPr wrap="none" anchor="ctr"/>
              <a:lstStyle/>
              <a:p>
                <a:endParaRPr lang="en-US"/>
              </a:p>
            </p:txBody>
          </p:sp>
          <p:sp>
            <p:nvSpPr>
              <p:cNvPr id="25" name="AutoShape 45">
                <a:hlinkClick r:id="" action="ppaction://noaction"/>
              </p:cNvPr>
              <p:cNvSpPr>
                <a:spLocks noChangeArrowheads="1"/>
              </p:cNvSpPr>
              <p:nvPr/>
            </p:nvSpPr>
            <p:spPr bwMode="gray">
              <a:xfrm>
                <a:off x="2480323" y="3391675"/>
                <a:ext cx="6367745" cy="508000"/>
              </a:xfrm>
              <a:prstGeom prst="roundRect">
                <a:avLst>
                  <a:gd name="adj" fmla="val 50000"/>
                </a:avLst>
              </a:prstGeom>
              <a:ln>
                <a:solidFill>
                  <a:schemeClr val="tx1"/>
                </a:solidFill>
                <a:headEnd/>
                <a:tailEnd/>
              </a:ln>
              <a:extLst/>
            </p:spPr>
            <p:style>
              <a:lnRef idx="2">
                <a:schemeClr val="accent1"/>
              </a:lnRef>
              <a:fillRef idx="1">
                <a:schemeClr val="lt1"/>
              </a:fillRef>
              <a:effectRef idx="0">
                <a:schemeClr val="accent1"/>
              </a:effectRef>
              <a:fontRef idx="minor">
                <a:schemeClr val="dk1"/>
              </a:fontRef>
            </p:style>
            <p:txBody>
              <a:bodyPr wrap="none" anchor="ctr"/>
              <a:lstStyle/>
              <a:p>
                <a:pPr eaLnBrk="0" hangingPunct="0"/>
                <a:r>
                  <a:rPr lang="en-US" sz="2000" b="1" dirty="0" smtClean="0">
                    <a:solidFill>
                      <a:srgbClr val="0000CC"/>
                    </a:solidFill>
                    <a:latin typeface="Times New Roman" pitchFamily="18" charset="0"/>
                    <a:cs typeface="Times New Roman" pitchFamily="18" charset="0"/>
                  </a:rPr>
                  <a:t>KHÓ KHĂN, TỒN TẠI</a:t>
                </a:r>
                <a:endParaRPr lang="en-US" sz="2000" b="1" dirty="0">
                  <a:solidFill>
                    <a:srgbClr val="0000CC"/>
                  </a:solidFill>
                  <a:latin typeface="Times New Roman" pitchFamily="18" charset="0"/>
                  <a:cs typeface="Times New Roman" pitchFamily="18" charset="0"/>
                </a:endParaRPr>
              </a:p>
            </p:txBody>
          </p:sp>
          <p:sp>
            <p:nvSpPr>
              <p:cNvPr id="26" name="AutoShape 46">
                <a:hlinkClick r:id="" action="ppaction://noaction"/>
              </p:cNvPr>
              <p:cNvSpPr>
                <a:spLocks noChangeArrowheads="1"/>
              </p:cNvSpPr>
              <p:nvPr/>
            </p:nvSpPr>
            <p:spPr bwMode="gray">
              <a:xfrm>
                <a:off x="2256047" y="2447439"/>
                <a:ext cx="6592022" cy="508000"/>
              </a:xfrm>
              <a:prstGeom prst="roundRect">
                <a:avLst>
                  <a:gd name="adj" fmla="val 50000"/>
                </a:avLst>
              </a:prstGeom>
              <a:ln>
                <a:solidFill>
                  <a:schemeClr val="tx1"/>
                </a:solidFill>
                <a:headEnd/>
                <a:tailEnd/>
              </a:ln>
              <a:extLst/>
            </p:spPr>
            <p:style>
              <a:lnRef idx="2">
                <a:schemeClr val="accent3"/>
              </a:lnRef>
              <a:fillRef idx="1">
                <a:schemeClr val="lt1"/>
              </a:fillRef>
              <a:effectRef idx="0">
                <a:schemeClr val="accent3"/>
              </a:effectRef>
              <a:fontRef idx="minor">
                <a:schemeClr val="dk1"/>
              </a:fontRef>
            </p:style>
            <p:txBody>
              <a:bodyPr wrap="none" anchor="ctr"/>
              <a:lstStyle/>
              <a:p>
                <a:r>
                  <a:rPr lang="en-AU" sz="1900" b="1" dirty="0" smtClean="0">
                    <a:solidFill>
                      <a:srgbClr val="0000CC"/>
                    </a:solidFill>
                    <a:latin typeface="Times New Roman" pitchFamily="18" charset="0"/>
                    <a:cs typeface="Times New Roman" pitchFamily="18" charset="0"/>
                  </a:rPr>
                  <a:t>CÁC KỸ THUẬT TRIỂN KHAI</a:t>
                </a:r>
                <a:endParaRPr lang="en-US" sz="1900" b="1" dirty="0">
                  <a:solidFill>
                    <a:srgbClr val="0000CC"/>
                  </a:solidFill>
                  <a:latin typeface="Times New Roman" pitchFamily="18" charset="0"/>
                  <a:cs typeface="Times New Roman" pitchFamily="18" charset="0"/>
                </a:endParaRPr>
              </a:p>
            </p:txBody>
          </p:sp>
          <p:sp>
            <p:nvSpPr>
              <p:cNvPr id="27" name="AutoShape 47">
                <a:hlinkClick r:id="rId2" action="ppaction://hlinksldjump"/>
              </p:cNvPr>
              <p:cNvSpPr>
                <a:spLocks noChangeArrowheads="1"/>
              </p:cNvSpPr>
              <p:nvPr/>
            </p:nvSpPr>
            <p:spPr bwMode="gray">
              <a:xfrm>
                <a:off x="1654227" y="1584065"/>
                <a:ext cx="7185889" cy="508000"/>
              </a:xfrm>
              <a:prstGeom prst="roundRect">
                <a:avLst>
                  <a:gd name="adj" fmla="val 50000"/>
                </a:avLst>
              </a:prstGeom>
              <a:ln>
                <a:solidFill>
                  <a:schemeClr val="tx1"/>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rgbClr val="0000CC"/>
                    </a:solidFill>
                    <a:latin typeface="Times New Roman" pitchFamily="18" charset="0"/>
                    <a:cs typeface="Times New Roman" pitchFamily="18" charset="0"/>
                  </a:rPr>
                  <a:t>BÀI TOÁN P.H BẤT THƯỜNG TRONG CAMERA GIÁM SÁT</a:t>
                </a:r>
                <a:endParaRPr lang="en-US" sz="2000" b="1" dirty="0">
                  <a:solidFill>
                    <a:srgbClr val="0000CC"/>
                  </a:solidFill>
                  <a:latin typeface="Times New Roman" pitchFamily="18" charset="0"/>
                  <a:cs typeface="Times New Roman" pitchFamily="18" charset="0"/>
                </a:endParaRPr>
              </a:p>
            </p:txBody>
          </p:sp>
          <p:grpSp>
            <p:nvGrpSpPr>
              <p:cNvPr id="28" name="Group 48"/>
              <p:cNvGrpSpPr>
                <a:grpSpLocks/>
              </p:cNvGrpSpPr>
              <p:nvPr/>
            </p:nvGrpSpPr>
            <p:grpSpPr bwMode="auto">
              <a:xfrm>
                <a:off x="1273462" y="1679512"/>
                <a:ext cx="381001" cy="381000"/>
                <a:chOff x="1339" y="704"/>
                <a:chExt cx="1615" cy="1615"/>
              </a:xfrm>
            </p:grpSpPr>
            <p:sp>
              <p:nvSpPr>
                <p:cNvPr id="36" name="Oval 49"/>
                <p:cNvSpPr>
                  <a:spLocks noChangeArrowheads="1"/>
                </p:cNvSpPr>
                <p:nvPr/>
              </p:nvSpPr>
              <p:spPr bwMode="gray">
                <a:xfrm>
                  <a:off x="1339" y="70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7" name="Oval 52"/>
                <p:cNvSpPr>
                  <a:spLocks noChangeArrowheads="1"/>
                </p:cNvSpPr>
                <p:nvPr/>
              </p:nvSpPr>
              <p:spPr bwMode="gray">
                <a:xfrm>
                  <a:off x="1515" y="880"/>
                  <a:ext cx="1262" cy="1264"/>
                </a:xfrm>
                <a:prstGeom prst="ellipse">
                  <a:avLst/>
                </a:prstGeom>
                <a:solidFill>
                  <a:srgbClr val="0000CC"/>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grpSp>
          <p:grpSp>
            <p:nvGrpSpPr>
              <p:cNvPr id="29" name="Group 55"/>
              <p:cNvGrpSpPr>
                <a:grpSpLocks/>
              </p:cNvGrpSpPr>
              <p:nvPr/>
            </p:nvGrpSpPr>
            <p:grpSpPr bwMode="auto">
              <a:xfrm>
                <a:off x="1811106" y="2524239"/>
                <a:ext cx="381000" cy="381000"/>
                <a:chOff x="1357" y="947"/>
                <a:chExt cx="1615" cy="1615"/>
              </a:xfrm>
            </p:grpSpPr>
            <p:sp>
              <p:nvSpPr>
                <p:cNvPr id="34" name="Oval 56"/>
                <p:cNvSpPr>
                  <a:spLocks noChangeArrowheads="1"/>
                </p:cNvSpPr>
                <p:nvPr/>
              </p:nvSpPr>
              <p:spPr bwMode="gray">
                <a:xfrm>
                  <a:off x="1357" y="947"/>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5" name="Oval 60"/>
                <p:cNvSpPr>
                  <a:spLocks noChangeArrowheads="1"/>
                </p:cNvSpPr>
                <p:nvPr/>
              </p:nvSpPr>
              <p:spPr bwMode="gray">
                <a:xfrm>
                  <a:off x="1534" y="1206"/>
                  <a:ext cx="1096" cy="1098"/>
                </a:xfrm>
                <a:prstGeom prst="ellipse">
                  <a:avLst/>
                </a:prstGeom>
                <a:solidFill>
                  <a:srgbClr val="0000CC"/>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30" name="Group 62"/>
              <p:cNvGrpSpPr>
                <a:grpSpLocks/>
              </p:cNvGrpSpPr>
              <p:nvPr/>
            </p:nvGrpSpPr>
            <p:grpSpPr bwMode="auto">
              <a:xfrm>
                <a:off x="2072500" y="3467185"/>
                <a:ext cx="381001" cy="381001"/>
                <a:chOff x="1819" y="1391"/>
                <a:chExt cx="1615" cy="1615"/>
              </a:xfrm>
            </p:grpSpPr>
            <p:sp>
              <p:nvSpPr>
                <p:cNvPr id="32" name="Oval 63"/>
                <p:cNvSpPr>
                  <a:spLocks noChangeArrowheads="1"/>
                </p:cNvSpPr>
                <p:nvPr/>
              </p:nvSpPr>
              <p:spPr bwMode="gray">
                <a:xfrm>
                  <a:off x="1819" y="1391"/>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3" name="Oval 65"/>
                <p:cNvSpPr>
                  <a:spLocks noChangeArrowheads="1"/>
                </p:cNvSpPr>
                <p:nvPr/>
              </p:nvSpPr>
              <p:spPr bwMode="gray">
                <a:xfrm>
                  <a:off x="1995" y="1547"/>
                  <a:ext cx="1262" cy="1264"/>
                </a:xfrm>
                <a:prstGeom prst="ellipse">
                  <a:avLst/>
                </a:prstGeom>
                <a:solidFill>
                  <a:srgbClr val="0000CC"/>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grpSp>
        </p:grpSp>
        <p:sp>
          <p:nvSpPr>
            <p:cNvPr id="12" name="AutoShape 45">
              <a:hlinkClick r:id="" action="ppaction://noaction"/>
            </p:cNvPr>
            <p:cNvSpPr>
              <a:spLocks noChangeArrowheads="1"/>
            </p:cNvSpPr>
            <p:nvPr/>
          </p:nvSpPr>
          <p:spPr bwMode="gray">
            <a:xfrm>
              <a:off x="2370279" y="4289003"/>
              <a:ext cx="6629400" cy="508000"/>
            </a:xfrm>
            <a:prstGeom prst="roundRect">
              <a:avLst>
                <a:gd name="adj" fmla="val 50000"/>
              </a:avLst>
            </a:prstGeom>
            <a:ln>
              <a:solidFill>
                <a:schemeClr val="tx1"/>
              </a:solidFill>
              <a:headEnd/>
              <a:tailEnd/>
            </a:ln>
            <a:extLst/>
          </p:spPr>
          <p:style>
            <a:lnRef idx="2">
              <a:schemeClr val="accent1"/>
            </a:lnRef>
            <a:fillRef idx="1">
              <a:schemeClr val="lt1"/>
            </a:fillRef>
            <a:effectRef idx="0">
              <a:schemeClr val="accent1"/>
            </a:effectRef>
            <a:fontRef idx="minor">
              <a:schemeClr val="dk1"/>
            </a:fontRef>
          </p:style>
          <p:txBody>
            <a:bodyPr wrap="none" anchor="ctr"/>
            <a:lstStyle/>
            <a:p>
              <a:pPr eaLnBrk="0" hangingPunct="0"/>
              <a:r>
                <a:rPr lang="en-US" sz="2000" b="1" dirty="0" smtClean="0">
                  <a:solidFill>
                    <a:srgbClr val="0000CC"/>
                  </a:solidFill>
                  <a:latin typeface="Times New Roman" pitchFamily="18" charset="0"/>
                  <a:cs typeface="Times New Roman" pitchFamily="18" charset="0"/>
                </a:rPr>
                <a:t>CHƯƠNG TRÌNH MINH HỌA</a:t>
              </a:r>
              <a:endParaRPr lang="en-US" sz="2000" b="1" dirty="0">
                <a:solidFill>
                  <a:srgbClr val="0000CC"/>
                </a:solidFill>
                <a:latin typeface="Times New Roman" pitchFamily="18" charset="0"/>
                <a:cs typeface="Times New Roman" pitchFamily="18" charset="0"/>
              </a:endParaRPr>
            </a:p>
          </p:txBody>
        </p:sp>
        <p:grpSp>
          <p:nvGrpSpPr>
            <p:cNvPr id="13" name="Group 12"/>
            <p:cNvGrpSpPr/>
            <p:nvPr/>
          </p:nvGrpSpPr>
          <p:grpSpPr>
            <a:xfrm>
              <a:off x="1981200" y="4490985"/>
              <a:ext cx="381000" cy="381000"/>
              <a:chOff x="1616196" y="5366537"/>
              <a:chExt cx="381000" cy="381000"/>
            </a:xfrm>
          </p:grpSpPr>
          <p:sp>
            <p:nvSpPr>
              <p:cNvPr id="21" name="Oval 63"/>
              <p:cNvSpPr>
                <a:spLocks noChangeArrowheads="1"/>
              </p:cNvSpPr>
              <p:nvPr/>
            </p:nvSpPr>
            <p:spPr bwMode="gray">
              <a:xfrm>
                <a:off x="1616196" y="5366537"/>
                <a:ext cx="3810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2" name="Oval 68"/>
              <p:cNvSpPr>
                <a:spLocks noChangeArrowheads="1"/>
              </p:cNvSpPr>
              <p:nvPr/>
            </p:nvSpPr>
            <p:spPr bwMode="gray">
              <a:xfrm>
                <a:off x="1680426" y="5418555"/>
                <a:ext cx="258561" cy="259033"/>
              </a:xfrm>
              <a:prstGeom prst="ellipse">
                <a:avLst/>
              </a:prstGeom>
              <a:solidFill>
                <a:srgbClr val="0000CC"/>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14" name="AutoShape 45">
              <a:hlinkClick r:id="" action="ppaction://noaction"/>
            </p:cNvPr>
            <p:cNvSpPr>
              <a:spLocks noChangeArrowheads="1"/>
            </p:cNvSpPr>
            <p:nvPr/>
          </p:nvSpPr>
          <p:spPr bwMode="gray">
            <a:xfrm>
              <a:off x="2117557" y="5158510"/>
              <a:ext cx="6869970" cy="508000"/>
            </a:xfrm>
            <a:prstGeom prst="roundRect">
              <a:avLst>
                <a:gd name="adj" fmla="val 50000"/>
              </a:avLst>
            </a:prstGeom>
            <a:ln>
              <a:solidFill>
                <a:schemeClr val="tx1"/>
              </a:solidFill>
              <a:headEnd/>
              <a:tailEnd/>
            </a:ln>
            <a:extLst/>
          </p:spPr>
          <p:style>
            <a:lnRef idx="2">
              <a:schemeClr val="accent1"/>
            </a:lnRef>
            <a:fillRef idx="1">
              <a:schemeClr val="lt1"/>
            </a:fillRef>
            <a:effectRef idx="0">
              <a:schemeClr val="accent1"/>
            </a:effectRef>
            <a:fontRef idx="minor">
              <a:schemeClr val="dk1"/>
            </a:fontRef>
          </p:style>
          <p:txBody>
            <a:bodyPr wrap="none" anchor="ctr"/>
            <a:lstStyle/>
            <a:p>
              <a:pPr eaLnBrk="0" hangingPunct="0"/>
              <a:r>
                <a:rPr lang="en-US" sz="2000" b="1" smtClean="0">
                  <a:solidFill>
                    <a:srgbClr val="0000CC"/>
                  </a:solidFill>
                  <a:latin typeface="Times New Roman" pitchFamily="18" charset="0"/>
                  <a:cs typeface="Times New Roman" pitchFamily="18" charset="0"/>
                </a:rPr>
                <a:t>KẾT LUẬN – HƯỚNG PHÁT TRIỂN</a:t>
              </a:r>
              <a:endParaRPr lang="en-US" sz="2000" b="1">
                <a:solidFill>
                  <a:srgbClr val="0000CC"/>
                </a:solidFill>
                <a:latin typeface="Times New Roman" pitchFamily="18" charset="0"/>
                <a:cs typeface="Times New Roman" pitchFamily="18" charset="0"/>
              </a:endParaRPr>
            </a:p>
          </p:txBody>
        </p:sp>
        <p:grpSp>
          <p:nvGrpSpPr>
            <p:cNvPr id="15" name="Group 14"/>
            <p:cNvGrpSpPr/>
            <p:nvPr/>
          </p:nvGrpSpPr>
          <p:grpSpPr>
            <a:xfrm>
              <a:off x="1430811" y="5165343"/>
              <a:ext cx="381000" cy="381000"/>
              <a:chOff x="1370607" y="5366537"/>
              <a:chExt cx="381000" cy="381000"/>
            </a:xfrm>
          </p:grpSpPr>
          <p:sp>
            <p:nvSpPr>
              <p:cNvPr id="19" name="Oval 63"/>
              <p:cNvSpPr>
                <a:spLocks noChangeArrowheads="1"/>
              </p:cNvSpPr>
              <p:nvPr/>
            </p:nvSpPr>
            <p:spPr bwMode="gray">
              <a:xfrm>
                <a:off x="1370607" y="5366537"/>
                <a:ext cx="3810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0" name="Oval 68"/>
              <p:cNvSpPr>
                <a:spLocks noChangeArrowheads="1"/>
              </p:cNvSpPr>
              <p:nvPr/>
            </p:nvSpPr>
            <p:spPr bwMode="gray">
              <a:xfrm>
                <a:off x="1431825" y="5429588"/>
                <a:ext cx="258561" cy="259033"/>
              </a:xfrm>
              <a:prstGeom prst="ellipse">
                <a:avLst/>
              </a:prstGeom>
              <a:solidFill>
                <a:srgbClr val="0000CC"/>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spTree>
    <p:extLst>
      <p:ext uri="{BB962C8B-B14F-4D97-AF65-F5344CB8AC3E}">
        <p14:creationId xmlns:p14="http://schemas.microsoft.com/office/powerpoint/2010/main" val="292802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94A71-3166-417D-8E3C-051252BD8C7B}" type="datetime1">
              <a:rPr lang="en-US" smtClean="0"/>
              <a:t>5/9/2015</a:t>
            </a:fld>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6</a:t>
            </a:fld>
            <a:endParaRPr lang="en-US"/>
          </a:p>
        </p:txBody>
      </p:sp>
      <p:sp>
        <p:nvSpPr>
          <p:cNvPr id="6" name="Title 1"/>
          <p:cNvSpPr txBox="1">
            <a:spLocks/>
          </p:cNvSpPr>
          <p:nvPr/>
        </p:nvSpPr>
        <p:spPr>
          <a:xfrm>
            <a:off x="6927" y="152399"/>
            <a:ext cx="9144000" cy="58189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smtClean="0">
                <a:solidFill>
                  <a:schemeClr val="bg1"/>
                </a:solidFill>
                <a:latin typeface="Times New Roman" pitchFamily="18" charset="0"/>
                <a:cs typeface="Times New Roman" pitchFamily="18" charset="0"/>
              </a:rPr>
              <a:t>BÀI TOÁN PHÁT HIỆN BẤT THƯỜNG</a:t>
            </a:r>
            <a:endParaRPr lang="en-US" sz="2800" b="1">
              <a:solidFill>
                <a:schemeClr val="bg1"/>
              </a:solidFill>
              <a:latin typeface="Times New Roman" pitchFamily="18" charset="0"/>
              <a:cs typeface="Times New Roman"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799" y="1216064"/>
            <a:ext cx="3124201" cy="44956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50" y="1028700"/>
            <a:ext cx="5774080" cy="5222335"/>
          </a:xfrm>
          <a:prstGeom prst="rect">
            <a:avLst/>
          </a:prstGeom>
        </p:spPr>
      </p:pic>
      <p:sp>
        <p:nvSpPr>
          <p:cNvPr id="10" name="Pentagon 9"/>
          <p:cNvSpPr/>
          <p:nvPr/>
        </p:nvSpPr>
        <p:spPr>
          <a:xfrm>
            <a:off x="-3048000" y="2059094"/>
            <a:ext cx="2857500" cy="841588"/>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t>PHÁT HIỆN </a:t>
            </a:r>
            <a:r>
              <a:rPr lang="en-US" sz="2000" b="1" dirty="0" smtClean="0"/>
              <a:t>NGÃ</a:t>
            </a:r>
            <a:endParaRPr lang="en-US" sz="2000" b="1" dirty="0"/>
          </a:p>
        </p:txBody>
      </p:sp>
      <p:sp>
        <p:nvSpPr>
          <p:cNvPr id="11" name="Pentagon 10"/>
          <p:cNvSpPr/>
          <p:nvPr/>
        </p:nvSpPr>
        <p:spPr>
          <a:xfrm>
            <a:off x="-3048000" y="3276600"/>
            <a:ext cx="2857500" cy="841588"/>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t>PHÁT HIỆN HÀNH VI</a:t>
            </a:r>
            <a:endParaRPr lang="en-US" sz="2000" b="1" dirty="0"/>
          </a:p>
        </p:txBody>
      </p:sp>
      <p:sp>
        <p:nvSpPr>
          <p:cNvPr id="12" name="Pentagon 11"/>
          <p:cNvSpPr/>
          <p:nvPr/>
        </p:nvSpPr>
        <p:spPr>
          <a:xfrm>
            <a:off x="-3048000" y="4481455"/>
            <a:ext cx="2857500" cy="841588"/>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smtClean="0"/>
              <a:t>ÁP DỤNG TRONG AN NINH</a:t>
            </a:r>
            <a:endParaRPr lang="en-US" sz="2000" b="1"/>
          </a:p>
        </p:txBody>
      </p:sp>
    </p:spTree>
    <p:extLst>
      <p:ext uri="{BB962C8B-B14F-4D97-AF65-F5344CB8AC3E}">
        <p14:creationId xmlns:p14="http://schemas.microsoft.com/office/powerpoint/2010/main" val="23381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1.66667E-6 2.96296E-6 L -0.61771 0.01365 " pathEditMode="relative" rAng="0" ptsTypes="AA">
                                      <p:cBhvr>
                                        <p:cTn id="16" dur="2000" fill="hold"/>
                                        <p:tgtEl>
                                          <p:spTgt spid="9"/>
                                        </p:tgtEl>
                                        <p:attrNameLst>
                                          <p:attrName>ppt_x</p:attrName>
                                          <p:attrName>ppt_y</p:attrName>
                                        </p:attrNameLst>
                                      </p:cBhvr>
                                      <p:rCtr x="-30885" y="67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3.33333E-6 -4.07407E-6 L 0.36041 -0.00601 " pathEditMode="relative" rAng="0" ptsTypes="AA">
                                      <p:cBhvr>
                                        <p:cTn id="20" dur="2000" fill="hold"/>
                                        <p:tgtEl>
                                          <p:spTgt spid="10"/>
                                        </p:tgtEl>
                                        <p:attrNameLst>
                                          <p:attrName>ppt_x</p:attrName>
                                          <p:attrName>ppt_y</p:attrName>
                                        </p:attrNameLst>
                                      </p:cBhvr>
                                      <p:rCtr x="18021" y="-301"/>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3.33333E-6 -3.7037E-7 L 0.36041 -0.00579 " pathEditMode="relative" rAng="0" ptsTypes="AA">
                                      <p:cBhvr>
                                        <p:cTn id="24" dur="2000" fill="hold"/>
                                        <p:tgtEl>
                                          <p:spTgt spid="11"/>
                                        </p:tgtEl>
                                        <p:attrNameLst>
                                          <p:attrName>ppt_x</p:attrName>
                                          <p:attrName>ppt_y</p:attrName>
                                        </p:attrNameLst>
                                      </p:cBhvr>
                                      <p:rCtr x="18021" y="-301"/>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3.33333E-6 -4.81481E-6 L 0.36041 -0.0037 " pathEditMode="relative" rAng="0" ptsTypes="AA">
                                      <p:cBhvr>
                                        <p:cTn id="28" dur="2000" fill="hold"/>
                                        <p:tgtEl>
                                          <p:spTgt spid="12"/>
                                        </p:tgtEl>
                                        <p:attrNameLst>
                                          <p:attrName>ppt_x</p:attrName>
                                          <p:attrName>ppt_y</p:attrName>
                                        </p:attrNameLst>
                                      </p:cBhvr>
                                      <p:rCtr x="18021"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94A71-3166-417D-8E3C-051252BD8C7B}" type="datetime1">
              <a:rPr lang="en-US" smtClean="0"/>
              <a:t>5/9/2015</a:t>
            </a:fld>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7</a:t>
            </a:fld>
            <a:endParaRPr lang="en-US"/>
          </a:p>
        </p:txBody>
      </p:sp>
      <p:sp>
        <p:nvSpPr>
          <p:cNvPr id="6" name="Title 1"/>
          <p:cNvSpPr txBox="1">
            <a:spLocks/>
          </p:cNvSpPr>
          <p:nvPr/>
        </p:nvSpPr>
        <p:spPr>
          <a:xfrm>
            <a:off x="0" y="152400"/>
            <a:ext cx="9144000" cy="53650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chemeClr val="bg1"/>
                </a:solidFill>
                <a:latin typeface="Times New Roman" pitchFamily="18" charset="0"/>
                <a:cs typeface="Times New Roman" pitchFamily="18" charset="0"/>
              </a:rPr>
              <a:t>ỨNG</a:t>
            </a:r>
            <a:r>
              <a:rPr lang="en-US" sz="3200" b="1" smtClean="0">
                <a:solidFill>
                  <a:srgbClr val="FF0000"/>
                </a:solidFill>
                <a:latin typeface="Times New Roman" pitchFamily="18" charset="0"/>
                <a:cs typeface="Times New Roman" pitchFamily="18" charset="0"/>
              </a:rPr>
              <a:t> </a:t>
            </a:r>
            <a:r>
              <a:rPr lang="en-US" sz="3200" b="1" smtClean="0">
                <a:solidFill>
                  <a:schemeClr val="bg1"/>
                </a:solidFill>
                <a:latin typeface="Times New Roman" pitchFamily="18" charset="0"/>
                <a:cs typeface="Times New Roman" pitchFamily="18" charset="0"/>
              </a:rPr>
              <a:t>DỤNG</a:t>
            </a:r>
            <a:endParaRPr lang="en-US" sz="3200" b="1">
              <a:solidFill>
                <a:schemeClr val="bg1"/>
              </a:solidFill>
              <a:latin typeface="Times New Roman" pitchFamily="18" charset="0"/>
              <a:cs typeface="Times New Roman" pitchFamily="18" charset="0"/>
            </a:endParaRPr>
          </a:p>
        </p:txBody>
      </p:sp>
      <p:grpSp>
        <p:nvGrpSpPr>
          <p:cNvPr id="8" name="Group 7"/>
          <p:cNvGrpSpPr/>
          <p:nvPr/>
        </p:nvGrpSpPr>
        <p:grpSpPr>
          <a:xfrm>
            <a:off x="2270125" y="1399626"/>
            <a:ext cx="3962400" cy="1196529"/>
            <a:chOff x="1447800" y="1503215"/>
            <a:chExt cx="3962400" cy="1447800"/>
          </a:xfrm>
        </p:grpSpPr>
        <p:sp>
          <p:nvSpPr>
            <p:cNvPr id="9" name="AutoShape 3"/>
            <p:cNvSpPr>
              <a:spLocks noChangeArrowheads="1"/>
            </p:cNvSpPr>
            <p:nvPr/>
          </p:nvSpPr>
          <p:spPr bwMode="gray">
            <a:xfrm>
              <a:off x="1447800" y="1503215"/>
              <a:ext cx="3962400" cy="1447800"/>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10" name="AutoShape 4"/>
            <p:cNvSpPr>
              <a:spLocks noChangeArrowheads="1"/>
            </p:cNvSpPr>
            <p:nvPr/>
          </p:nvSpPr>
          <p:spPr bwMode="gray">
            <a:xfrm>
              <a:off x="1585913" y="1636565"/>
              <a:ext cx="1096962" cy="1184275"/>
            </a:xfrm>
            <a:prstGeom prst="roundRect">
              <a:avLst>
                <a:gd name="adj" fmla="val 11921"/>
              </a:avLst>
            </a:prstGeom>
            <a:gradFill rotWithShape="1">
              <a:gsLst>
                <a:gs pos="0">
                  <a:srgbClr val="99CC00"/>
                </a:gs>
                <a:gs pos="100000">
                  <a:srgbClr val="99CC00">
                    <a:gamma/>
                    <a:shade val="69804"/>
                    <a:invGamma/>
                  </a:srgbClr>
                </a:gs>
              </a:gsLst>
              <a:lin ang="5400000" scaled="1"/>
            </a:gra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5"/>
            <p:cNvSpPr>
              <a:spLocks/>
            </p:cNvSpPr>
            <p:nvPr/>
          </p:nvSpPr>
          <p:spPr bwMode="gray">
            <a:xfrm>
              <a:off x="1662113" y="1809750"/>
              <a:ext cx="608012" cy="59213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9CC00">
                    <a:gamma/>
                    <a:tint val="54510"/>
                    <a:invGamma/>
                  </a:srgbClr>
                </a:gs>
                <a:gs pos="50000">
                  <a:srgbClr val="99CC00">
                    <a:alpha val="0"/>
                  </a:srgbClr>
                </a:gs>
                <a:gs pos="100000">
                  <a:srgbClr val="99CC00">
                    <a:gamma/>
                    <a:tint val="54510"/>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2" name="Text Box 6"/>
            <p:cNvSpPr txBox="1">
              <a:spLocks noChangeArrowheads="1"/>
            </p:cNvSpPr>
            <p:nvPr/>
          </p:nvSpPr>
          <p:spPr bwMode="gray">
            <a:xfrm>
              <a:off x="1923922" y="1813576"/>
              <a:ext cx="4443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smtClean="0">
                  <a:solidFill>
                    <a:srgbClr val="FFFFFF"/>
                  </a:solidFill>
                </a:rPr>
                <a:t>1</a:t>
              </a:r>
              <a:endParaRPr lang="en-US" sz="4000" b="1">
                <a:solidFill>
                  <a:srgbClr val="FFFFFF"/>
                </a:solidFill>
              </a:endParaRPr>
            </a:p>
          </p:txBody>
        </p:sp>
        <p:sp>
          <p:nvSpPr>
            <p:cNvPr id="13" name="Text Box 7"/>
            <p:cNvSpPr txBox="1">
              <a:spLocks noChangeArrowheads="1"/>
            </p:cNvSpPr>
            <p:nvPr/>
          </p:nvSpPr>
          <p:spPr bwMode="gray">
            <a:xfrm>
              <a:off x="2886123" y="1996282"/>
              <a:ext cx="2524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400" b="1" smtClean="0">
                  <a:solidFill>
                    <a:srgbClr val="000000"/>
                  </a:solidFill>
                </a:rPr>
                <a:t>Trật tự </a:t>
              </a:r>
              <a:r>
                <a:rPr lang="en-US" sz="2400" b="1">
                  <a:solidFill>
                    <a:srgbClr val="000000"/>
                  </a:solidFill>
                </a:rPr>
                <a:t>a</a:t>
              </a:r>
              <a:r>
                <a:rPr lang="en-US" sz="2400" b="1" smtClean="0">
                  <a:solidFill>
                    <a:srgbClr val="000000"/>
                  </a:solidFill>
                </a:rPr>
                <a:t>n ninh</a:t>
              </a:r>
              <a:endParaRPr lang="en-US" sz="2000">
                <a:solidFill>
                  <a:srgbClr val="000000"/>
                </a:solidFill>
              </a:endParaRPr>
            </a:p>
          </p:txBody>
        </p:sp>
      </p:grpSp>
      <p:grpSp>
        <p:nvGrpSpPr>
          <p:cNvPr id="14" name="Group 13"/>
          <p:cNvGrpSpPr/>
          <p:nvPr/>
        </p:nvGrpSpPr>
        <p:grpSpPr>
          <a:xfrm>
            <a:off x="2270125" y="2866338"/>
            <a:ext cx="3962400" cy="1196529"/>
            <a:chOff x="1447800" y="3172690"/>
            <a:chExt cx="3962400" cy="1447800"/>
          </a:xfrm>
        </p:grpSpPr>
        <p:sp>
          <p:nvSpPr>
            <p:cNvPr id="15" name="AutoShape 8"/>
            <p:cNvSpPr>
              <a:spLocks noChangeArrowheads="1"/>
            </p:cNvSpPr>
            <p:nvPr/>
          </p:nvSpPr>
          <p:spPr bwMode="gray">
            <a:xfrm>
              <a:off x="1447800" y="3172690"/>
              <a:ext cx="3962400" cy="1447800"/>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16" name="AutoShape 9"/>
            <p:cNvSpPr>
              <a:spLocks noChangeArrowheads="1"/>
            </p:cNvSpPr>
            <p:nvPr/>
          </p:nvSpPr>
          <p:spPr bwMode="gray">
            <a:xfrm>
              <a:off x="1585913" y="3306040"/>
              <a:ext cx="1096962" cy="1184275"/>
            </a:xfrm>
            <a:prstGeom prst="roundRect">
              <a:avLst>
                <a:gd name="adj" fmla="val 11921"/>
              </a:avLst>
            </a:prstGeom>
            <a:gradFill rotWithShape="1">
              <a:gsLst>
                <a:gs pos="0">
                  <a:srgbClr val="009999"/>
                </a:gs>
                <a:gs pos="100000">
                  <a:srgbClr val="009999">
                    <a:gamma/>
                    <a:shade val="69804"/>
                    <a:invGamma/>
                  </a:srgbClr>
                </a:gs>
              </a:gsLst>
              <a:lin ang="5400000" scaled="1"/>
            </a:gra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10"/>
            <p:cNvSpPr>
              <a:spLocks/>
            </p:cNvSpPr>
            <p:nvPr/>
          </p:nvSpPr>
          <p:spPr bwMode="gray">
            <a:xfrm>
              <a:off x="1662113" y="3409950"/>
              <a:ext cx="608012" cy="59213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9999">
                    <a:gamma/>
                    <a:tint val="42353"/>
                    <a:invGamma/>
                  </a:srgbClr>
                </a:gs>
                <a:gs pos="100000">
                  <a:srgbClr val="009999">
                    <a:alpha val="0"/>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8" name="Text Box 11"/>
            <p:cNvSpPr txBox="1">
              <a:spLocks noChangeArrowheads="1"/>
            </p:cNvSpPr>
            <p:nvPr/>
          </p:nvSpPr>
          <p:spPr bwMode="gray">
            <a:xfrm>
              <a:off x="1923922" y="3460035"/>
              <a:ext cx="4443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smtClean="0">
                  <a:solidFill>
                    <a:srgbClr val="FFFFFF"/>
                  </a:solidFill>
                </a:rPr>
                <a:t>2</a:t>
              </a:r>
              <a:endParaRPr lang="en-US" sz="4000" b="1">
                <a:solidFill>
                  <a:srgbClr val="FFFFFF"/>
                </a:solidFill>
              </a:endParaRPr>
            </a:p>
          </p:txBody>
        </p:sp>
        <p:sp>
          <p:nvSpPr>
            <p:cNvPr id="19" name="Text Box 12"/>
            <p:cNvSpPr txBox="1">
              <a:spLocks noChangeArrowheads="1"/>
            </p:cNvSpPr>
            <p:nvPr/>
          </p:nvSpPr>
          <p:spPr bwMode="gray">
            <a:xfrm>
              <a:off x="2926814" y="3409950"/>
              <a:ext cx="16764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smtClean="0">
                  <a:solidFill>
                    <a:srgbClr val="000000"/>
                  </a:solidFill>
                </a:rPr>
                <a:t>Phát hiện hành vi</a:t>
              </a:r>
            </a:p>
            <a:p>
              <a:endParaRPr lang="en-US" sz="2000">
                <a:solidFill>
                  <a:srgbClr val="000000"/>
                </a:solidFill>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22" y="1324959"/>
            <a:ext cx="6458930" cy="4416057"/>
          </a:xfrm>
          <a:prstGeom prst="rect">
            <a:avLst/>
          </a:prstGeom>
          <a:ln>
            <a:solidFill>
              <a:schemeClr val="tx1"/>
            </a:solidFill>
          </a:ln>
        </p:spPr>
      </p:pic>
      <p:grpSp>
        <p:nvGrpSpPr>
          <p:cNvPr id="22" name="Group 21"/>
          <p:cNvGrpSpPr/>
          <p:nvPr/>
        </p:nvGrpSpPr>
        <p:grpSpPr>
          <a:xfrm>
            <a:off x="2270125" y="4292494"/>
            <a:ext cx="3962400" cy="1334855"/>
            <a:chOff x="1447800" y="3172690"/>
            <a:chExt cx="3962400" cy="1615175"/>
          </a:xfrm>
        </p:grpSpPr>
        <p:sp>
          <p:nvSpPr>
            <p:cNvPr id="23" name="AutoShape 8"/>
            <p:cNvSpPr>
              <a:spLocks noChangeArrowheads="1"/>
            </p:cNvSpPr>
            <p:nvPr/>
          </p:nvSpPr>
          <p:spPr bwMode="gray">
            <a:xfrm>
              <a:off x="1447800" y="3172690"/>
              <a:ext cx="3962400" cy="1447800"/>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24" name="AutoShape 9"/>
            <p:cNvSpPr>
              <a:spLocks noChangeArrowheads="1"/>
            </p:cNvSpPr>
            <p:nvPr/>
          </p:nvSpPr>
          <p:spPr bwMode="gray">
            <a:xfrm>
              <a:off x="1585913" y="3306041"/>
              <a:ext cx="1096962" cy="1184275"/>
            </a:xfrm>
            <a:prstGeom prst="roundRect">
              <a:avLst>
                <a:gd name="adj" fmla="val 11921"/>
              </a:avLst>
            </a:prstGeom>
            <a:solidFill>
              <a:schemeClr val="accent6">
                <a:lumMod val="75000"/>
              </a:scheme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10"/>
            <p:cNvSpPr>
              <a:spLocks/>
            </p:cNvSpPr>
            <p:nvPr/>
          </p:nvSpPr>
          <p:spPr bwMode="gray">
            <a:xfrm>
              <a:off x="1662113" y="3409950"/>
              <a:ext cx="608012" cy="59213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9999">
                    <a:gamma/>
                    <a:tint val="42353"/>
                    <a:invGamma/>
                  </a:srgbClr>
                </a:gs>
                <a:gs pos="100000">
                  <a:srgbClr val="009999">
                    <a:alpha val="0"/>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26" name="Text Box 11"/>
            <p:cNvSpPr txBox="1">
              <a:spLocks noChangeArrowheads="1"/>
            </p:cNvSpPr>
            <p:nvPr/>
          </p:nvSpPr>
          <p:spPr bwMode="gray">
            <a:xfrm>
              <a:off x="1912218" y="3469906"/>
              <a:ext cx="444352" cy="8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FFFFF"/>
                  </a:solidFill>
                </a:rPr>
                <a:t>3</a:t>
              </a:r>
            </a:p>
          </p:txBody>
        </p:sp>
        <p:sp>
          <p:nvSpPr>
            <p:cNvPr id="27" name="Text Box 12"/>
            <p:cNvSpPr txBox="1">
              <a:spLocks noChangeArrowheads="1"/>
            </p:cNvSpPr>
            <p:nvPr/>
          </p:nvSpPr>
          <p:spPr bwMode="gray">
            <a:xfrm>
              <a:off x="2926814" y="3409950"/>
              <a:ext cx="1676400" cy="137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smtClean="0">
                  <a:solidFill>
                    <a:srgbClr val="000000"/>
                  </a:solidFill>
                </a:rPr>
                <a:t>Phát hiện ngã</a:t>
              </a:r>
            </a:p>
            <a:p>
              <a:endParaRPr lang="en-US" sz="2000">
                <a:solidFill>
                  <a:srgbClr val="000000"/>
                </a:solidFill>
              </a:endParaRPr>
            </a:p>
          </p:txBody>
        </p:sp>
      </p:gr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2535" y="1268852"/>
            <a:ext cx="6381504" cy="4528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248" y="1343194"/>
            <a:ext cx="6381504" cy="44171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282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94A71-3166-417D-8E3C-051252BD8C7B}" type="datetime1">
              <a:rPr lang="en-US" smtClean="0"/>
              <a:t>5/9/2015</a:t>
            </a:fld>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8</a:t>
            </a:fld>
            <a:endParaRPr lang="en-US"/>
          </a:p>
        </p:txBody>
      </p:sp>
      <p:sp>
        <p:nvSpPr>
          <p:cNvPr id="6" name="Title 1"/>
          <p:cNvSpPr txBox="1">
            <a:spLocks/>
          </p:cNvSpPr>
          <p:nvPr/>
        </p:nvSpPr>
        <p:spPr>
          <a:xfrm>
            <a:off x="607204" y="110836"/>
            <a:ext cx="9144000" cy="5406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smtClean="0">
                <a:solidFill>
                  <a:schemeClr val="bg1"/>
                </a:solidFill>
                <a:latin typeface="Times New Roman" pitchFamily="18" charset="0"/>
                <a:cs typeface="Times New Roman" pitchFamily="18" charset="0"/>
              </a:rPr>
              <a:t>MÔ HÌNH PHÁT HIỆN BẤT THƯỜNG</a:t>
            </a:r>
            <a:endParaRPr lang="en-US" sz="2800" b="1">
              <a:solidFill>
                <a:schemeClr val="bg1"/>
              </a:solidFill>
              <a:latin typeface="Times New Roman" pitchFamily="18" charset="0"/>
              <a:cs typeface="Times New Roman" pitchFamily="18" charset="0"/>
            </a:endParaRPr>
          </a:p>
        </p:txBody>
      </p:sp>
      <p:sp>
        <p:nvSpPr>
          <p:cNvPr id="7" name="AutoShape 5"/>
          <p:cNvSpPr>
            <a:spLocks noChangeArrowheads="1"/>
          </p:cNvSpPr>
          <p:nvPr/>
        </p:nvSpPr>
        <p:spPr bwMode="gray">
          <a:xfrm>
            <a:off x="607204" y="1627661"/>
            <a:ext cx="1599101" cy="514183"/>
          </a:xfrm>
          <a:prstGeom prst="roundRect">
            <a:avLst>
              <a:gd name="adj" fmla="val 5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2000" b="1" smtClean="0">
                <a:solidFill>
                  <a:srgbClr val="FFFFFF"/>
                </a:solidFill>
                <a:effectLst>
                  <a:outerShdw blurRad="38100" dist="38100" dir="2700000" algn="tl">
                    <a:srgbClr val="000000"/>
                  </a:outerShdw>
                </a:effectLst>
              </a:rPr>
              <a:t>BƯỚC 1</a:t>
            </a:r>
            <a:endParaRPr lang="en-US" sz="2000" b="1">
              <a:solidFill>
                <a:srgbClr val="FFFFFF"/>
              </a:solidFill>
              <a:effectLst>
                <a:outerShdw blurRad="38100" dist="38100" dir="2700000" algn="tl">
                  <a:srgbClr val="000000"/>
                </a:outerShdw>
              </a:effectLst>
            </a:endParaRPr>
          </a:p>
        </p:txBody>
      </p:sp>
      <p:sp>
        <p:nvSpPr>
          <p:cNvPr id="8" name="AutoShape 6"/>
          <p:cNvSpPr>
            <a:spLocks noChangeArrowheads="1"/>
          </p:cNvSpPr>
          <p:nvPr/>
        </p:nvSpPr>
        <p:spPr bwMode="gray">
          <a:xfrm>
            <a:off x="4674360" y="1629654"/>
            <a:ext cx="1599101" cy="514183"/>
          </a:xfrm>
          <a:prstGeom prst="roundRect">
            <a:avLst>
              <a:gd name="adj" fmla="val 50000"/>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2000" b="1" smtClean="0">
                <a:solidFill>
                  <a:srgbClr val="FFFFFF"/>
                </a:solidFill>
                <a:effectLst>
                  <a:outerShdw blurRad="38100" dist="38100" dir="2700000" algn="tl">
                    <a:srgbClr val="000000"/>
                  </a:outerShdw>
                </a:effectLst>
              </a:rPr>
              <a:t>BƯỚC 3</a:t>
            </a:r>
            <a:endParaRPr lang="en-US" sz="2000" b="1">
              <a:solidFill>
                <a:srgbClr val="FFFFFF"/>
              </a:solidFill>
              <a:effectLst>
                <a:outerShdw blurRad="38100" dist="38100" dir="2700000" algn="tl">
                  <a:srgbClr val="000000"/>
                </a:outerShdw>
              </a:effectLst>
            </a:endParaRPr>
          </a:p>
        </p:txBody>
      </p:sp>
      <p:sp>
        <p:nvSpPr>
          <p:cNvPr id="9" name="AutoShape 7"/>
          <p:cNvSpPr>
            <a:spLocks noChangeArrowheads="1"/>
          </p:cNvSpPr>
          <p:nvPr/>
        </p:nvSpPr>
        <p:spPr bwMode="gray">
          <a:xfrm>
            <a:off x="2669039" y="1627661"/>
            <a:ext cx="1599101" cy="514183"/>
          </a:xfrm>
          <a:prstGeom prst="roundRect">
            <a:avLst>
              <a:gd name="adj" fmla="val 5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2000" b="1" smtClean="0">
                <a:solidFill>
                  <a:srgbClr val="FFFFFF"/>
                </a:solidFill>
                <a:effectLst>
                  <a:outerShdw blurRad="38100" dist="38100" dir="2700000" algn="tl">
                    <a:srgbClr val="000000"/>
                  </a:outerShdw>
                </a:effectLst>
              </a:rPr>
              <a:t>BƯỚC 2</a:t>
            </a:r>
            <a:endParaRPr lang="en-US" sz="2000" b="1">
              <a:solidFill>
                <a:srgbClr val="FFFFFF"/>
              </a:solidFill>
              <a:effectLst>
                <a:outerShdw blurRad="38100" dist="38100" dir="2700000" algn="tl">
                  <a:srgbClr val="000000"/>
                </a:outerShdw>
              </a:effectLst>
            </a:endParaRPr>
          </a:p>
        </p:txBody>
      </p:sp>
      <p:grpSp>
        <p:nvGrpSpPr>
          <p:cNvPr id="10" name="Group 9"/>
          <p:cNvGrpSpPr/>
          <p:nvPr/>
        </p:nvGrpSpPr>
        <p:grpSpPr>
          <a:xfrm>
            <a:off x="2512204" y="2324707"/>
            <a:ext cx="2324618" cy="2590800"/>
            <a:chOff x="2409844" y="2839496"/>
            <a:chExt cx="2324618" cy="2590800"/>
          </a:xfrm>
        </p:grpSpPr>
        <p:sp>
          <p:nvSpPr>
            <p:cNvPr id="21" name="AutoShape 3"/>
            <p:cNvSpPr>
              <a:spLocks noChangeArrowheads="1"/>
            </p:cNvSpPr>
            <p:nvPr/>
          </p:nvSpPr>
          <p:spPr bwMode="gray">
            <a:xfrm>
              <a:off x="2409844" y="2839496"/>
              <a:ext cx="2324618" cy="2590800"/>
            </a:xfrm>
            <a:prstGeom prst="chevron">
              <a:avLst>
                <a:gd name="adj" fmla="val 17009"/>
              </a:avLst>
            </a:prstGeom>
            <a:ln>
              <a:headEnd/>
              <a:tailEnd/>
            </a:ln>
          </p:spPr>
          <p:style>
            <a:lnRef idx="0">
              <a:schemeClr val="accent4"/>
            </a:lnRef>
            <a:fillRef idx="3">
              <a:schemeClr val="accent4"/>
            </a:fillRef>
            <a:effectRef idx="3">
              <a:schemeClr val="accent4"/>
            </a:effectRef>
            <a:fontRef idx="minor">
              <a:schemeClr val="lt1"/>
            </a:fontRef>
          </p:style>
          <p:txBody>
            <a:bodyPr wrap="square"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22" name="Text Box 8"/>
            <p:cNvSpPr txBox="1">
              <a:spLocks noChangeArrowheads="1"/>
            </p:cNvSpPr>
            <p:nvPr/>
          </p:nvSpPr>
          <p:spPr bwMode="gray">
            <a:xfrm>
              <a:off x="2831046" y="3802707"/>
              <a:ext cx="1729766" cy="707886"/>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b="1" dirty="0" smtClean="0">
                  <a:solidFill>
                    <a:schemeClr val="bg1"/>
                  </a:solidFill>
                </a:rPr>
                <a:t>PHÂN LOẠI ĐỐI TƯỢNG</a:t>
              </a:r>
              <a:endParaRPr lang="en-US" sz="2000" b="1" dirty="0">
                <a:solidFill>
                  <a:schemeClr val="bg1"/>
                </a:solidFill>
              </a:endParaRPr>
            </a:p>
          </p:txBody>
        </p:sp>
      </p:grpSp>
      <p:grpSp>
        <p:nvGrpSpPr>
          <p:cNvPr id="11" name="Group 10"/>
          <p:cNvGrpSpPr/>
          <p:nvPr/>
        </p:nvGrpSpPr>
        <p:grpSpPr>
          <a:xfrm>
            <a:off x="454804" y="2324707"/>
            <a:ext cx="2309812" cy="2590800"/>
            <a:chOff x="352444" y="2839496"/>
            <a:chExt cx="2309812" cy="2590800"/>
          </a:xfrm>
        </p:grpSpPr>
        <p:sp>
          <p:nvSpPr>
            <p:cNvPr id="19" name="AutoShape 10"/>
            <p:cNvSpPr>
              <a:spLocks noChangeArrowheads="1"/>
            </p:cNvSpPr>
            <p:nvPr/>
          </p:nvSpPr>
          <p:spPr bwMode="gray">
            <a:xfrm>
              <a:off x="352444" y="2839496"/>
              <a:ext cx="2309812" cy="2590800"/>
            </a:xfrm>
            <a:prstGeom prst="chevron">
              <a:avLst>
                <a:gd name="adj" fmla="val 17842"/>
              </a:avLst>
            </a:prstGeom>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20" name="Text Box 11"/>
            <p:cNvSpPr txBox="1">
              <a:spLocks noChangeArrowheads="1"/>
            </p:cNvSpPr>
            <p:nvPr/>
          </p:nvSpPr>
          <p:spPr bwMode="gray">
            <a:xfrm>
              <a:off x="680269" y="3780953"/>
              <a:ext cx="1856412" cy="707886"/>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b="1" smtClean="0">
                  <a:solidFill>
                    <a:schemeClr val="bg1"/>
                  </a:solidFill>
                </a:rPr>
                <a:t>PHÁT HIỆN ĐỐI TƯỢNG</a:t>
              </a:r>
              <a:endParaRPr lang="en-US" sz="2000" b="1">
                <a:solidFill>
                  <a:schemeClr val="bg1"/>
                </a:solidFill>
              </a:endParaRPr>
            </a:p>
          </p:txBody>
        </p:sp>
      </p:grpSp>
      <p:grpSp>
        <p:nvGrpSpPr>
          <p:cNvPr id="12" name="Group 11"/>
          <p:cNvGrpSpPr/>
          <p:nvPr/>
        </p:nvGrpSpPr>
        <p:grpSpPr>
          <a:xfrm>
            <a:off x="6721213" y="2324707"/>
            <a:ext cx="2309812" cy="2590800"/>
            <a:chOff x="6577032" y="2839496"/>
            <a:chExt cx="2309812" cy="2590800"/>
          </a:xfrm>
        </p:grpSpPr>
        <p:sp>
          <p:nvSpPr>
            <p:cNvPr id="17" name="AutoShape 4"/>
            <p:cNvSpPr>
              <a:spLocks noChangeArrowheads="1"/>
            </p:cNvSpPr>
            <p:nvPr/>
          </p:nvSpPr>
          <p:spPr bwMode="gray">
            <a:xfrm>
              <a:off x="6577032" y="2839496"/>
              <a:ext cx="2309812" cy="2590800"/>
            </a:xfrm>
            <a:prstGeom prst="chevron">
              <a:avLst>
                <a:gd name="adj" fmla="val 17842"/>
              </a:avLst>
            </a:prstGeom>
            <a:ln>
              <a:headEnd/>
              <a:tailEnd/>
            </a:ln>
          </p:spPr>
          <p:style>
            <a:lnRef idx="0">
              <a:schemeClr val="accent3"/>
            </a:lnRef>
            <a:fillRef idx="3">
              <a:schemeClr val="accent3"/>
            </a:fillRef>
            <a:effectRef idx="3">
              <a:schemeClr val="accent3"/>
            </a:effectRef>
            <a:fontRef idx="minor">
              <a:schemeClr val="lt1"/>
            </a:fontRef>
          </p:style>
          <p:txBody>
            <a:bodyPr wrap="square"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8" name="Text Box 9"/>
            <p:cNvSpPr txBox="1">
              <a:spLocks noChangeArrowheads="1"/>
            </p:cNvSpPr>
            <p:nvPr/>
          </p:nvSpPr>
          <p:spPr bwMode="gray">
            <a:xfrm>
              <a:off x="6791862" y="3384818"/>
              <a:ext cx="2003721" cy="1323439"/>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bg1"/>
                  </a:solidFill>
                </a:rPr>
                <a:t>PHÂN TÍCH HÀNH VI VÀ </a:t>
              </a:r>
            </a:p>
            <a:p>
              <a:pPr algn="ctr"/>
              <a:r>
                <a:rPr lang="en-US" sz="2000" b="1" dirty="0" smtClean="0">
                  <a:solidFill>
                    <a:schemeClr val="bg1"/>
                  </a:solidFill>
                </a:rPr>
                <a:t>ĐƯA RA KẾT</a:t>
              </a:r>
            </a:p>
            <a:p>
              <a:pPr algn="ctr"/>
              <a:r>
                <a:rPr lang="en-US" sz="2000" b="1" dirty="0" smtClean="0">
                  <a:solidFill>
                    <a:schemeClr val="bg1"/>
                  </a:solidFill>
                </a:rPr>
                <a:t>LUẬN</a:t>
              </a:r>
              <a:endParaRPr lang="en-US" sz="2000" b="1" dirty="0">
                <a:solidFill>
                  <a:schemeClr val="bg1"/>
                </a:solidFill>
              </a:endParaRPr>
            </a:p>
          </p:txBody>
        </p:sp>
      </p:grpSp>
      <p:grpSp>
        <p:nvGrpSpPr>
          <p:cNvPr id="13" name="Group 12"/>
          <p:cNvGrpSpPr/>
          <p:nvPr/>
        </p:nvGrpSpPr>
        <p:grpSpPr>
          <a:xfrm>
            <a:off x="4597314" y="2324707"/>
            <a:ext cx="2309812" cy="2590800"/>
            <a:chOff x="4494954" y="2839496"/>
            <a:chExt cx="2309812" cy="2590800"/>
          </a:xfrm>
        </p:grpSpPr>
        <p:sp>
          <p:nvSpPr>
            <p:cNvPr id="15" name="AutoShape 4"/>
            <p:cNvSpPr>
              <a:spLocks noChangeArrowheads="1"/>
            </p:cNvSpPr>
            <p:nvPr/>
          </p:nvSpPr>
          <p:spPr bwMode="gray">
            <a:xfrm>
              <a:off x="4494954" y="2839496"/>
              <a:ext cx="2309812" cy="2590800"/>
            </a:xfrm>
            <a:prstGeom prst="chevron">
              <a:avLst>
                <a:gd name="adj" fmla="val 17842"/>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6" name="Text Box 9"/>
            <p:cNvSpPr txBox="1">
              <a:spLocks noChangeArrowheads="1"/>
            </p:cNvSpPr>
            <p:nvPr/>
          </p:nvSpPr>
          <p:spPr bwMode="gray">
            <a:xfrm>
              <a:off x="4859323" y="3787515"/>
              <a:ext cx="1832355" cy="707886"/>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000" b="1" dirty="0" smtClean="0">
                  <a:solidFill>
                    <a:schemeClr val="bg1"/>
                  </a:solidFill>
                </a:rPr>
                <a:t>THEO VẾT ĐỐI TƯỢNG</a:t>
              </a:r>
              <a:endParaRPr lang="en-US" sz="2000" b="1" dirty="0">
                <a:solidFill>
                  <a:schemeClr val="bg1"/>
                </a:solidFill>
              </a:endParaRPr>
            </a:p>
          </p:txBody>
        </p:sp>
      </p:grpSp>
      <p:sp>
        <p:nvSpPr>
          <p:cNvPr id="14" name="AutoShape 6"/>
          <p:cNvSpPr>
            <a:spLocks noChangeArrowheads="1"/>
          </p:cNvSpPr>
          <p:nvPr/>
        </p:nvSpPr>
        <p:spPr bwMode="gray">
          <a:xfrm>
            <a:off x="6736195" y="1625502"/>
            <a:ext cx="1599101" cy="514183"/>
          </a:xfrm>
          <a:prstGeom prst="roundRect">
            <a:avLst>
              <a:gd name="adj" fmla="val 50000"/>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2000" b="1" smtClean="0">
                <a:solidFill>
                  <a:srgbClr val="FFFFFF"/>
                </a:solidFill>
                <a:effectLst>
                  <a:outerShdw blurRad="38100" dist="38100" dir="2700000" algn="tl">
                    <a:srgbClr val="000000"/>
                  </a:outerShdw>
                </a:effectLst>
              </a:rPr>
              <a:t>BƯỚC 4</a:t>
            </a:r>
            <a:endParaRPr lang="en-US" sz="2000" b="1">
              <a:solidFill>
                <a:srgbClr val="FFFFFF"/>
              </a:solidFill>
              <a:effectLst>
                <a:outerShdw blurRad="38100" dist="38100" dir="2700000" algn="tl">
                  <a:srgbClr val="000000"/>
                </a:outerShdw>
              </a:effectLst>
            </a:endParaRPr>
          </a:p>
        </p:txBody>
      </p:sp>
    </p:spTree>
    <p:extLst>
      <p:ext uri="{BB962C8B-B14F-4D97-AF65-F5344CB8AC3E}">
        <p14:creationId xmlns:p14="http://schemas.microsoft.com/office/powerpoint/2010/main" val="84183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11"/>
                                        </p:tgtEl>
                                        <p:attrNameLst>
                                          <p:attrName>r</p:attrName>
                                        </p:attrNameLst>
                                      </p:cBhvr>
                                    </p:animRot>
                                    <p:animRot by="-240000">
                                      <p:cBhvr>
                                        <p:cTn id="23" dur="200" fill="hold">
                                          <p:stCondLst>
                                            <p:cond delay="200"/>
                                          </p:stCondLst>
                                        </p:cTn>
                                        <p:tgtEl>
                                          <p:spTgt spid="11"/>
                                        </p:tgtEl>
                                        <p:attrNameLst>
                                          <p:attrName>r</p:attrName>
                                        </p:attrNameLst>
                                      </p:cBhvr>
                                    </p:animRot>
                                    <p:animRot by="240000">
                                      <p:cBhvr>
                                        <p:cTn id="24" dur="200" fill="hold">
                                          <p:stCondLst>
                                            <p:cond delay="400"/>
                                          </p:stCondLst>
                                        </p:cTn>
                                        <p:tgtEl>
                                          <p:spTgt spid="11"/>
                                        </p:tgtEl>
                                        <p:attrNameLst>
                                          <p:attrName>r</p:attrName>
                                        </p:attrNameLst>
                                      </p:cBhvr>
                                    </p:animRot>
                                    <p:animRot by="-240000">
                                      <p:cBhvr>
                                        <p:cTn id="25" dur="200" fill="hold">
                                          <p:stCondLst>
                                            <p:cond delay="600"/>
                                          </p:stCondLst>
                                        </p:cTn>
                                        <p:tgtEl>
                                          <p:spTgt spid="11"/>
                                        </p:tgtEl>
                                        <p:attrNameLst>
                                          <p:attrName>r</p:attrName>
                                        </p:attrNameLst>
                                      </p:cBhvr>
                                    </p:animRot>
                                    <p:animRot by="120000">
                                      <p:cBhvr>
                                        <p:cTn id="26" dur="200" fill="hold">
                                          <p:stCondLst>
                                            <p:cond delay="800"/>
                                          </p:stCondLst>
                                        </p:cTn>
                                        <p:tgtEl>
                                          <p:spTgt spid="11"/>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7"/>
                                        </p:tgtEl>
                                        <p:attrNameLst>
                                          <p:attrName>r</p:attrName>
                                        </p:attrNameLst>
                                      </p:cBhvr>
                                    </p:animRot>
                                    <p:animRot by="-240000">
                                      <p:cBhvr>
                                        <p:cTn id="29" dur="200" fill="hold">
                                          <p:stCondLst>
                                            <p:cond delay="200"/>
                                          </p:stCondLst>
                                        </p:cTn>
                                        <p:tgtEl>
                                          <p:spTgt spid="7"/>
                                        </p:tgtEl>
                                        <p:attrNameLst>
                                          <p:attrName>r</p:attrName>
                                        </p:attrNameLst>
                                      </p:cBhvr>
                                    </p:animRot>
                                    <p:animRot by="240000">
                                      <p:cBhvr>
                                        <p:cTn id="30" dur="200" fill="hold">
                                          <p:stCondLst>
                                            <p:cond delay="400"/>
                                          </p:stCondLst>
                                        </p:cTn>
                                        <p:tgtEl>
                                          <p:spTgt spid="7"/>
                                        </p:tgtEl>
                                        <p:attrNameLst>
                                          <p:attrName>r</p:attrName>
                                        </p:attrNameLst>
                                      </p:cBhvr>
                                    </p:animRot>
                                    <p:animRot by="-240000">
                                      <p:cBhvr>
                                        <p:cTn id="31" dur="200" fill="hold">
                                          <p:stCondLst>
                                            <p:cond delay="600"/>
                                          </p:stCondLst>
                                        </p:cTn>
                                        <p:tgtEl>
                                          <p:spTgt spid="7"/>
                                        </p:tgtEl>
                                        <p:attrNameLst>
                                          <p:attrName>r</p:attrName>
                                        </p:attrNameLst>
                                      </p:cBhvr>
                                    </p:animRot>
                                    <p:animRot by="120000">
                                      <p:cBhvr>
                                        <p:cTn id="32"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94A71-3166-417D-8E3C-051252BD8C7B}" type="datetime1">
              <a:rPr lang="en-US" smtClean="0"/>
              <a:t>5/9/2015</a:t>
            </a:fld>
            <a:endParaRPr lang="en-US"/>
          </a:p>
        </p:txBody>
      </p:sp>
      <p:sp>
        <p:nvSpPr>
          <p:cNvPr id="5" name="Slide Number Placeholder 4"/>
          <p:cNvSpPr>
            <a:spLocks noGrp="1"/>
          </p:cNvSpPr>
          <p:nvPr>
            <p:ph type="sldNum" sz="quarter" idx="12"/>
          </p:nvPr>
        </p:nvSpPr>
        <p:spPr/>
        <p:txBody>
          <a:bodyPr/>
          <a:lstStyle/>
          <a:p>
            <a:fld id="{C6B7489B-139D-4485-A044-2ED6894D52DE}" type="slidenum">
              <a:rPr lang="en-US" smtClean="0"/>
              <a:t>9</a:t>
            </a:fld>
            <a:endParaRPr lang="en-US"/>
          </a:p>
        </p:txBody>
      </p:sp>
      <p:sp>
        <p:nvSpPr>
          <p:cNvPr id="26" name="Title 1"/>
          <p:cNvSpPr txBox="1">
            <a:spLocks/>
          </p:cNvSpPr>
          <p:nvPr/>
        </p:nvSpPr>
        <p:spPr>
          <a:xfrm>
            <a:off x="-15831" y="64831"/>
            <a:ext cx="91440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chemeClr val="bg1"/>
                </a:solidFill>
                <a:latin typeface="Times New Roman" pitchFamily="18" charset="0"/>
                <a:cs typeface="Times New Roman" pitchFamily="18" charset="0"/>
              </a:rPr>
              <a:t>CÁC KỸ THUẬT TRIỂN KHAI</a:t>
            </a:r>
            <a:endParaRPr lang="en-US" sz="3200" b="1">
              <a:solidFill>
                <a:schemeClr val="bg1"/>
              </a:solidFill>
              <a:latin typeface="Times New Roman" pitchFamily="18" charset="0"/>
              <a:cs typeface="Times New Roman" pitchFamily="18" charset="0"/>
            </a:endParaRPr>
          </a:p>
        </p:txBody>
      </p:sp>
      <p:sp>
        <p:nvSpPr>
          <p:cNvPr id="28" name="AutoShape 21"/>
          <p:cNvSpPr>
            <a:spLocks noChangeArrowheads="1"/>
          </p:cNvSpPr>
          <p:nvPr/>
        </p:nvSpPr>
        <p:spPr bwMode="gray">
          <a:xfrm>
            <a:off x="3124200" y="2473469"/>
            <a:ext cx="2798763" cy="2420938"/>
          </a:xfrm>
          <a:prstGeom prst="triangle">
            <a:avLst>
              <a:gd name="adj" fmla="val 50000"/>
            </a:avLst>
          </a:prstGeom>
          <a:noFill/>
          <a:ln w="25400" algn="ctr">
            <a:solidFill>
              <a:srgbClr val="92915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 name="Group 28"/>
          <p:cNvGrpSpPr/>
          <p:nvPr/>
        </p:nvGrpSpPr>
        <p:grpSpPr>
          <a:xfrm>
            <a:off x="3124201" y="1057419"/>
            <a:ext cx="2798762" cy="2370092"/>
            <a:chOff x="3429000" y="1752600"/>
            <a:chExt cx="2125663" cy="1852613"/>
          </a:xfrm>
        </p:grpSpPr>
        <p:grpSp>
          <p:nvGrpSpPr>
            <p:cNvPr id="30" name="Group 5"/>
            <p:cNvGrpSpPr>
              <a:grpSpLocks/>
            </p:cNvGrpSpPr>
            <p:nvPr/>
          </p:nvGrpSpPr>
          <p:grpSpPr bwMode="auto">
            <a:xfrm>
              <a:off x="3429000" y="1752600"/>
              <a:ext cx="2125663" cy="1852613"/>
              <a:chOff x="2057" y="862"/>
              <a:chExt cx="1549" cy="1351"/>
            </a:xfrm>
          </p:grpSpPr>
          <p:sp>
            <p:nvSpPr>
              <p:cNvPr id="32" name="AutoShape 6"/>
              <p:cNvSpPr>
                <a:spLocks noChangeArrowheads="1"/>
              </p:cNvSpPr>
              <p:nvPr/>
            </p:nvSpPr>
            <p:spPr bwMode="gray">
              <a:xfrm>
                <a:off x="2070" y="885"/>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utoShape 7"/>
              <p:cNvSpPr>
                <a:spLocks noChangeArrowheads="1"/>
              </p:cNvSpPr>
              <p:nvPr/>
            </p:nvSpPr>
            <p:spPr bwMode="gray">
              <a:xfrm>
                <a:off x="2057" y="862"/>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utoShape 8"/>
              <p:cNvSpPr>
                <a:spLocks noChangeArrowheads="1"/>
              </p:cNvSpPr>
              <p:nvPr/>
            </p:nvSpPr>
            <p:spPr bwMode="gray">
              <a:xfrm>
                <a:off x="2147" y="942"/>
                <a:ext cx="1350" cy="1168"/>
              </a:xfrm>
              <a:prstGeom prst="hexagon">
                <a:avLst>
                  <a:gd name="adj" fmla="val 28896"/>
                  <a:gd name="vf" fmla="val 115470"/>
                </a:avLst>
              </a:prstGeom>
              <a:gradFill rotWithShape="1">
                <a:gsLst>
                  <a:gs pos="0">
                    <a:srgbClr val="7262EC"/>
                  </a:gs>
                  <a:gs pos="100000">
                    <a:srgbClr val="2614AA"/>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 name="Text Box 17"/>
            <p:cNvSpPr txBox="1">
              <a:spLocks noChangeArrowheads="1"/>
            </p:cNvSpPr>
            <p:nvPr/>
          </p:nvSpPr>
          <p:spPr bwMode="gray">
            <a:xfrm>
              <a:off x="3941063" y="2509011"/>
              <a:ext cx="11705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smtClean="0">
                  <a:solidFill>
                    <a:srgbClr val="FFFFFF"/>
                  </a:solidFill>
                </a:rPr>
                <a:t>TRỪ NỀN</a:t>
              </a:r>
              <a:endParaRPr lang="en-US" sz="1200">
                <a:solidFill>
                  <a:srgbClr val="FFFFFF"/>
                </a:solidFill>
              </a:endParaRPr>
            </a:p>
          </p:txBody>
        </p:sp>
      </p:grpSp>
      <p:grpSp>
        <p:nvGrpSpPr>
          <p:cNvPr id="35" name="Group 34"/>
          <p:cNvGrpSpPr/>
          <p:nvPr/>
        </p:nvGrpSpPr>
        <p:grpSpPr>
          <a:xfrm>
            <a:off x="1371600" y="3572019"/>
            <a:ext cx="2811463" cy="2362200"/>
            <a:chOff x="2057400" y="4144963"/>
            <a:chExt cx="2125663" cy="1852612"/>
          </a:xfrm>
        </p:grpSpPr>
        <p:grpSp>
          <p:nvGrpSpPr>
            <p:cNvPr id="36" name="Group 9"/>
            <p:cNvGrpSpPr>
              <a:grpSpLocks/>
            </p:cNvGrpSpPr>
            <p:nvPr/>
          </p:nvGrpSpPr>
          <p:grpSpPr bwMode="auto">
            <a:xfrm>
              <a:off x="2057400" y="4144963"/>
              <a:ext cx="2125663" cy="1852612"/>
              <a:chOff x="1110" y="2656"/>
              <a:chExt cx="1549" cy="1351"/>
            </a:xfrm>
          </p:grpSpPr>
          <p:sp>
            <p:nvSpPr>
              <p:cNvPr id="38" name="AutoShape 10"/>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AutoShape 11"/>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12"/>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Text Box 18"/>
            <p:cNvSpPr txBox="1">
              <a:spLocks noChangeArrowheads="1"/>
            </p:cNvSpPr>
            <p:nvPr/>
          </p:nvSpPr>
          <p:spPr bwMode="gray">
            <a:xfrm>
              <a:off x="3031834" y="4731608"/>
              <a:ext cx="1847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200">
                <a:solidFill>
                  <a:srgbClr val="FFFFFF"/>
                </a:solidFill>
              </a:endParaRPr>
            </a:p>
          </p:txBody>
        </p:sp>
      </p:grpSp>
      <p:grpSp>
        <p:nvGrpSpPr>
          <p:cNvPr id="41" name="Group 13"/>
          <p:cNvGrpSpPr>
            <a:grpSpLocks/>
          </p:cNvGrpSpPr>
          <p:nvPr/>
        </p:nvGrpSpPr>
        <p:grpSpPr bwMode="auto">
          <a:xfrm>
            <a:off x="5205680" y="3572019"/>
            <a:ext cx="2871519" cy="2362200"/>
            <a:chOff x="3174" y="2449"/>
            <a:chExt cx="1549" cy="1558"/>
          </a:xfrm>
        </p:grpSpPr>
        <p:sp>
          <p:nvSpPr>
            <p:cNvPr id="42"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AutoShape 15"/>
            <p:cNvSpPr>
              <a:spLocks noChangeArrowheads="1"/>
            </p:cNvSpPr>
            <p:nvPr/>
          </p:nvSpPr>
          <p:spPr bwMode="gray">
            <a:xfrm>
              <a:off x="3174" y="2449"/>
              <a:ext cx="1536" cy="1535"/>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AutoShape 16"/>
            <p:cNvSpPr>
              <a:spLocks noChangeArrowheads="1"/>
            </p:cNvSpPr>
            <p:nvPr/>
          </p:nvSpPr>
          <p:spPr bwMode="gray">
            <a:xfrm>
              <a:off x="3264" y="2590"/>
              <a:ext cx="1354" cy="1294"/>
            </a:xfrm>
            <a:prstGeom prst="hexagon">
              <a:avLst>
                <a:gd name="adj" fmla="val 28896"/>
                <a:gd name="vf" fmla="val 115470"/>
              </a:avLst>
            </a:prstGeom>
            <a:gradFill rotWithShape="1">
              <a:gsLst>
                <a:gs pos="0">
                  <a:srgbClr val="CC7032"/>
                </a:gs>
                <a:gs pos="100000">
                  <a:srgbClr val="844820"/>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solidFill>
                    <a:schemeClr val="bg1"/>
                  </a:solidFill>
                  <a:latin typeface="+mj-lt"/>
                  <a:cs typeface="Times New Roman" panose="02020603050405020304" pitchFamily="18" charset="0"/>
                </a:rPr>
                <a:t>PHÁT HIỆN</a:t>
              </a:r>
            </a:p>
            <a:p>
              <a:pPr algn="ctr"/>
              <a:r>
                <a:rPr lang="en-US" b="1" dirty="0" smtClean="0">
                  <a:solidFill>
                    <a:schemeClr val="bg1"/>
                  </a:solidFill>
                  <a:latin typeface="+mj-lt"/>
                  <a:cs typeface="Times New Roman" panose="02020603050405020304" pitchFamily="18" charset="0"/>
                </a:rPr>
                <a:t> BẤT THƯỜNG </a:t>
              </a:r>
            </a:p>
            <a:p>
              <a:pPr algn="ctr"/>
              <a:r>
                <a:rPr lang="en-US" b="1" dirty="0" smtClean="0">
                  <a:solidFill>
                    <a:schemeClr val="bg1"/>
                  </a:solidFill>
                  <a:latin typeface="+mj-lt"/>
                  <a:cs typeface="Times New Roman" panose="02020603050405020304" pitchFamily="18" charset="0"/>
                </a:rPr>
                <a:t>DỰA VÀO </a:t>
              </a:r>
            </a:p>
            <a:p>
              <a:pPr algn="ctr"/>
              <a:r>
                <a:rPr lang="en-US" b="1" smtClean="0">
                  <a:solidFill>
                    <a:schemeClr val="bg1"/>
                  </a:solidFill>
                  <a:latin typeface="+mj-lt"/>
                  <a:cs typeface="Times New Roman" panose="02020603050405020304" pitchFamily="18" charset="0"/>
                </a:rPr>
                <a:t>VẬN TỐC VÀ </a:t>
              </a:r>
              <a:endParaRPr lang="en-US" b="1" dirty="0">
                <a:solidFill>
                  <a:schemeClr val="bg1"/>
                </a:solidFill>
                <a:latin typeface="+mj-lt"/>
                <a:cs typeface="Times New Roman" panose="02020603050405020304" pitchFamily="18" charset="0"/>
              </a:endParaRPr>
            </a:p>
          </p:txBody>
        </p:sp>
      </p:grpSp>
      <p:sp>
        <p:nvSpPr>
          <p:cNvPr id="45" name="Text Box 19"/>
          <p:cNvSpPr txBox="1">
            <a:spLocks noChangeArrowheads="1"/>
          </p:cNvSpPr>
          <p:nvPr/>
        </p:nvSpPr>
        <p:spPr bwMode="gray">
          <a:xfrm>
            <a:off x="1747426" y="3911109"/>
            <a:ext cx="206257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b="1" dirty="0" smtClean="0">
                <a:solidFill>
                  <a:srgbClr val="FFFFFF"/>
                </a:solidFill>
              </a:rPr>
              <a:t>THEO VẾT </a:t>
            </a:r>
          </a:p>
          <a:p>
            <a:pPr algn="ctr"/>
            <a:r>
              <a:rPr lang="en-US" sz="2000" b="1" dirty="0" smtClean="0">
                <a:solidFill>
                  <a:srgbClr val="FFFFFF"/>
                </a:solidFill>
              </a:rPr>
              <a:t>BẰNG KC </a:t>
            </a:r>
          </a:p>
          <a:p>
            <a:pPr algn="ctr"/>
            <a:r>
              <a:rPr lang="en-US" sz="2000" b="1" dirty="0" smtClean="0">
                <a:solidFill>
                  <a:srgbClr val="FFFFFF"/>
                </a:solidFill>
              </a:rPr>
              <a:t>NHỎ NHẤT &amp; MÀU </a:t>
            </a:r>
          </a:p>
          <a:p>
            <a:pPr algn="ctr"/>
            <a:r>
              <a:rPr lang="en-US" sz="2000" b="1" dirty="0" smtClean="0">
                <a:solidFill>
                  <a:srgbClr val="FFFFFF"/>
                </a:solidFill>
              </a:rPr>
              <a:t>SẮC</a:t>
            </a:r>
            <a:endParaRPr lang="en-US" sz="2000" dirty="0">
              <a:solidFill>
                <a:srgbClr val="FFFFFF"/>
              </a:solidFill>
            </a:endParaRPr>
          </a:p>
        </p:txBody>
      </p:sp>
    </p:spTree>
    <p:extLst>
      <p:ext uri="{BB962C8B-B14F-4D97-AF65-F5344CB8AC3E}">
        <p14:creationId xmlns:p14="http://schemas.microsoft.com/office/powerpoint/2010/main" val="79541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9"/>
                                        </p:tgtEl>
                                        <p:attrNameLst>
                                          <p:attrName>r</p:attrName>
                                        </p:attrNameLst>
                                      </p:cBhvr>
                                    </p:animRot>
                                    <p:animRot by="-240000">
                                      <p:cBhvr>
                                        <p:cTn id="7" dur="200" fill="hold">
                                          <p:stCondLst>
                                            <p:cond delay="200"/>
                                          </p:stCondLst>
                                        </p:cTn>
                                        <p:tgtEl>
                                          <p:spTgt spid="29"/>
                                        </p:tgtEl>
                                        <p:attrNameLst>
                                          <p:attrName>r</p:attrName>
                                        </p:attrNameLst>
                                      </p:cBhvr>
                                    </p:animRot>
                                    <p:animRot by="240000">
                                      <p:cBhvr>
                                        <p:cTn id="8" dur="200" fill="hold">
                                          <p:stCondLst>
                                            <p:cond delay="400"/>
                                          </p:stCondLst>
                                        </p:cTn>
                                        <p:tgtEl>
                                          <p:spTgt spid="29"/>
                                        </p:tgtEl>
                                        <p:attrNameLst>
                                          <p:attrName>r</p:attrName>
                                        </p:attrNameLst>
                                      </p:cBhvr>
                                    </p:animRot>
                                    <p:animRot by="-240000">
                                      <p:cBhvr>
                                        <p:cTn id="9" dur="200" fill="hold">
                                          <p:stCondLst>
                                            <p:cond delay="600"/>
                                          </p:stCondLst>
                                        </p:cTn>
                                        <p:tgtEl>
                                          <p:spTgt spid="29"/>
                                        </p:tgtEl>
                                        <p:attrNameLst>
                                          <p:attrName>r</p:attrName>
                                        </p:attrNameLst>
                                      </p:cBhvr>
                                    </p:animRot>
                                    <p:animRot by="120000">
                                      <p:cBhvr>
                                        <p:cTn id="10" dur="200" fill="hold">
                                          <p:stCondLst>
                                            <p:cond delay="800"/>
                                          </p:stCondLst>
                                        </p:cTn>
                                        <p:tgtEl>
                                          <p:spTgt spid="2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35"/>
                                        </p:tgtEl>
                                        <p:attrNameLst>
                                          <p:attrName>r</p:attrName>
                                        </p:attrNameLst>
                                      </p:cBhvr>
                                    </p:animRot>
                                    <p:animRot by="-240000">
                                      <p:cBhvr>
                                        <p:cTn id="15" dur="200" fill="hold">
                                          <p:stCondLst>
                                            <p:cond delay="200"/>
                                          </p:stCondLst>
                                        </p:cTn>
                                        <p:tgtEl>
                                          <p:spTgt spid="35"/>
                                        </p:tgtEl>
                                        <p:attrNameLst>
                                          <p:attrName>r</p:attrName>
                                        </p:attrNameLst>
                                      </p:cBhvr>
                                    </p:animRot>
                                    <p:animRot by="240000">
                                      <p:cBhvr>
                                        <p:cTn id="16" dur="200" fill="hold">
                                          <p:stCondLst>
                                            <p:cond delay="400"/>
                                          </p:stCondLst>
                                        </p:cTn>
                                        <p:tgtEl>
                                          <p:spTgt spid="35"/>
                                        </p:tgtEl>
                                        <p:attrNameLst>
                                          <p:attrName>r</p:attrName>
                                        </p:attrNameLst>
                                      </p:cBhvr>
                                    </p:animRot>
                                    <p:animRot by="-240000">
                                      <p:cBhvr>
                                        <p:cTn id="17" dur="200" fill="hold">
                                          <p:stCondLst>
                                            <p:cond delay="600"/>
                                          </p:stCondLst>
                                        </p:cTn>
                                        <p:tgtEl>
                                          <p:spTgt spid="35"/>
                                        </p:tgtEl>
                                        <p:attrNameLst>
                                          <p:attrName>r</p:attrName>
                                        </p:attrNameLst>
                                      </p:cBhvr>
                                    </p:animRot>
                                    <p:animRot by="120000">
                                      <p:cBhvr>
                                        <p:cTn id="18" dur="200" fill="hold">
                                          <p:stCondLst>
                                            <p:cond delay="800"/>
                                          </p:stCondLst>
                                        </p:cTn>
                                        <p:tgtEl>
                                          <p:spTgt spid="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41"/>
                                        </p:tgtEl>
                                        <p:attrNameLst>
                                          <p:attrName>r</p:attrName>
                                        </p:attrNameLst>
                                      </p:cBhvr>
                                    </p:animRot>
                                    <p:animRot by="-240000">
                                      <p:cBhvr>
                                        <p:cTn id="23" dur="200" fill="hold">
                                          <p:stCondLst>
                                            <p:cond delay="200"/>
                                          </p:stCondLst>
                                        </p:cTn>
                                        <p:tgtEl>
                                          <p:spTgt spid="41"/>
                                        </p:tgtEl>
                                        <p:attrNameLst>
                                          <p:attrName>r</p:attrName>
                                        </p:attrNameLst>
                                      </p:cBhvr>
                                    </p:animRot>
                                    <p:animRot by="240000">
                                      <p:cBhvr>
                                        <p:cTn id="24" dur="200" fill="hold">
                                          <p:stCondLst>
                                            <p:cond delay="400"/>
                                          </p:stCondLst>
                                        </p:cTn>
                                        <p:tgtEl>
                                          <p:spTgt spid="41"/>
                                        </p:tgtEl>
                                        <p:attrNameLst>
                                          <p:attrName>r</p:attrName>
                                        </p:attrNameLst>
                                      </p:cBhvr>
                                    </p:animRot>
                                    <p:animRot by="-240000">
                                      <p:cBhvr>
                                        <p:cTn id="25" dur="200" fill="hold">
                                          <p:stCondLst>
                                            <p:cond delay="600"/>
                                          </p:stCondLst>
                                        </p:cTn>
                                        <p:tgtEl>
                                          <p:spTgt spid="41"/>
                                        </p:tgtEl>
                                        <p:attrNameLst>
                                          <p:attrName>r</p:attrName>
                                        </p:attrNameLst>
                                      </p:cBhvr>
                                    </p:animRot>
                                    <p:animRot by="120000">
                                      <p:cBhvr>
                                        <p:cTn id="26" dur="200" fill="hold">
                                          <p:stCondLst>
                                            <p:cond delay="80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397</Words>
  <Application>Microsoft Office PowerPoint</Application>
  <PresentationFormat>On-screen Show (4:3)</PresentationFormat>
  <Paragraphs>98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ĐẶT VẤN ĐỀ</vt:lpstr>
      <vt:lpstr>PowerPoint Presentation</vt:lpstr>
      <vt:lpstr>PowerPoint Presentation</vt:lpstr>
      <vt:lpstr>NỘI DUNG TRÌNH BÀY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NguyenDuong</dc:creator>
  <cp:lastModifiedBy>Nguyen Duong</cp:lastModifiedBy>
  <cp:revision>94</cp:revision>
  <dcterms:created xsi:type="dcterms:W3CDTF">2015-04-01T14:07:15Z</dcterms:created>
  <dcterms:modified xsi:type="dcterms:W3CDTF">2015-05-09T14:35:15Z</dcterms:modified>
</cp:coreProperties>
</file>