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Vuti%20Baloyi\School\Brighlearn%20Data%20Analytics\Bright%20coffee%20shop%20study\Query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Vuti%20Baloyi\School\Brighlearn%20Data%20Analytics\Bright%20coffee%20shop%20study\Query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Vuti%20Baloyi\School\Brighlearn%20Data%20Analytics\Bright%20coffee%20shop%20study\Query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 results.xlsx]Data Analysis!PivotTable7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'Data Analysis'!$B$3:$B$4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'Data Analysis'!$A$5:$A$14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'Data Analysis'!$B$5:$B$14</c:f>
              <c:numCache>
                <c:formatCode>_(* #,##0.00_);_(* \(#,##0.00\);_(* "-"??_);_(@_)</c:formatCode>
                <c:ptCount val="9"/>
                <c:pt idx="0">
                  <c:v>3266</c:v>
                </c:pt>
                <c:pt idx="1">
                  <c:v>119</c:v>
                </c:pt>
                <c:pt idx="2">
                  <c:v>9086</c:v>
                </c:pt>
                <c:pt idx="3">
                  <c:v>230</c:v>
                </c:pt>
                <c:pt idx="4">
                  <c:v>1933</c:v>
                </c:pt>
                <c:pt idx="5">
                  <c:v>683</c:v>
                </c:pt>
                <c:pt idx="6">
                  <c:v>153</c:v>
                </c:pt>
                <c:pt idx="7">
                  <c:v>47</c:v>
                </c:pt>
                <c:pt idx="8">
                  <c:v>7395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3-4B9C-B36C-BF0DC92E00BB}"/>
            </c:ext>
          </c:extLst>
        </c:ser>
        <c:ser>
          <c:idx val="1"/>
          <c:order val="1"/>
          <c:tx>
            <c:strRef>
              <c:f>'Data Analysis'!$C$3:$C$4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'Data Analysis'!$A$5:$A$14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'Data Analysis'!$C$5:$C$14</c:f>
              <c:numCache>
                <c:formatCode>_(* #,##0.00_);_(* \(#,##0.00\);_(* "-"??_);_(@_)</c:formatCode>
                <c:ptCount val="9"/>
                <c:pt idx="0">
                  <c:v>3373</c:v>
                </c:pt>
                <c:pt idx="1">
                  <c:v>57</c:v>
                </c:pt>
                <c:pt idx="2">
                  <c:v>9111</c:v>
                </c:pt>
                <c:pt idx="3">
                  <c:v>329</c:v>
                </c:pt>
                <c:pt idx="4">
                  <c:v>1706</c:v>
                </c:pt>
                <c:pt idx="5">
                  <c:v>1121</c:v>
                </c:pt>
                <c:pt idx="6">
                  <c:v>230</c:v>
                </c:pt>
                <c:pt idx="7">
                  <c:v>91</c:v>
                </c:pt>
                <c:pt idx="8">
                  <c:v>6868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3-4B9C-B36C-BF0DC92E00BB}"/>
            </c:ext>
          </c:extLst>
        </c:ser>
        <c:ser>
          <c:idx val="2"/>
          <c:order val="2"/>
          <c:tx>
            <c:strRef>
              <c:f>'Data Analysis'!$D$3:$D$4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'Data Analysis'!$A$5:$A$14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'Data Analysis'!$D$5:$D$14</c:f>
              <c:numCache>
                <c:formatCode>_(* #,##0.00_);_(* \(#,##0.00\);_(* "-"??_);_(@_)</c:formatCode>
                <c:ptCount val="9"/>
                <c:pt idx="0">
                  <c:v>3467</c:v>
                </c:pt>
                <c:pt idx="1">
                  <c:v>168</c:v>
                </c:pt>
                <c:pt idx="2">
                  <c:v>8288</c:v>
                </c:pt>
                <c:pt idx="3">
                  <c:v>233</c:v>
                </c:pt>
                <c:pt idx="4">
                  <c:v>1534</c:v>
                </c:pt>
                <c:pt idx="5">
                  <c:v>1359</c:v>
                </c:pt>
                <c:pt idx="6">
                  <c:v>174</c:v>
                </c:pt>
                <c:pt idx="7">
                  <c:v>81</c:v>
                </c:pt>
                <c:pt idx="8">
                  <c:v>6294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3-4B9C-B36C-BF0DC92E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5785552"/>
        <c:axId val="455790832"/>
        <c:axId val="0"/>
      </c:bar3DChart>
      <c:catAx>
        <c:axId val="45578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790832"/>
        <c:crosses val="autoZero"/>
        <c:auto val="1"/>
        <c:lblAlgn val="ctr"/>
        <c:lblOffset val="100"/>
        <c:noMultiLvlLbl val="0"/>
      </c:catAx>
      <c:valAx>
        <c:axId val="45579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78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 results.xlsx]Data Analysis!PivotTable8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Analysis'!$B$19:$B$20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Analysis'!$A$21:$A$25</c:f>
              <c:strCache>
                <c:ptCount val="4"/>
                <c:pt idx="0">
                  <c:v>01.Morning</c:v>
                </c:pt>
                <c:pt idx="1">
                  <c:v>02.Afternoon</c:v>
                </c:pt>
                <c:pt idx="2">
                  <c:v>03.Evening</c:v>
                </c:pt>
                <c:pt idx="3">
                  <c:v>04.Night</c:v>
                </c:pt>
              </c:strCache>
            </c:strRef>
          </c:cat>
          <c:val>
            <c:numRef>
              <c:f>'Data Analysis'!$B$21:$B$25</c:f>
              <c:numCache>
                <c:formatCode>_(* #,##0.00_);_(* \(#,##0.00\);_(* "-"??_);_(@_)</c:formatCode>
                <c:ptCount val="4"/>
                <c:pt idx="0">
                  <c:v>10394</c:v>
                </c:pt>
                <c:pt idx="1">
                  <c:v>6194</c:v>
                </c:pt>
                <c:pt idx="2">
                  <c:v>6324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6F-47A6-8199-BBB0921F998C}"/>
            </c:ext>
          </c:extLst>
        </c:ser>
        <c:ser>
          <c:idx val="1"/>
          <c:order val="1"/>
          <c:tx>
            <c:strRef>
              <c:f>'Data Analysis'!$C$19:$C$20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 Analysis'!$A$21:$A$25</c:f>
              <c:strCache>
                <c:ptCount val="4"/>
                <c:pt idx="0">
                  <c:v>01.Morning</c:v>
                </c:pt>
                <c:pt idx="1">
                  <c:v>02.Afternoon</c:v>
                </c:pt>
                <c:pt idx="2">
                  <c:v>03.Evening</c:v>
                </c:pt>
                <c:pt idx="3">
                  <c:v>04.Night</c:v>
                </c:pt>
              </c:strCache>
            </c:strRef>
          </c:cat>
          <c:val>
            <c:numRef>
              <c:f>'Data Analysis'!$C$21:$C$25</c:f>
              <c:numCache>
                <c:formatCode>_(* #,##0.00_);_(* \(#,##0.00\);_(* "-"??_);_(@_)</c:formatCode>
                <c:ptCount val="4"/>
                <c:pt idx="0">
                  <c:v>13300</c:v>
                </c:pt>
                <c:pt idx="1">
                  <c:v>4663</c:v>
                </c:pt>
                <c:pt idx="2">
                  <c:v>4667</c:v>
                </c:pt>
                <c:pt idx="3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6F-47A6-8199-BBB0921F998C}"/>
            </c:ext>
          </c:extLst>
        </c:ser>
        <c:ser>
          <c:idx val="2"/>
          <c:order val="2"/>
          <c:tx>
            <c:strRef>
              <c:f>'Data Analysis'!$D$19:$D$20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 Analysis'!$A$21:$A$25</c:f>
              <c:strCache>
                <c:ptCount val="4"/>
                <c:pt idx="0">
                  <c:v>01.Morning</c:v>
                </c:pt>
                <c:pt idx="1">
                  <c:v>02.Afternoon</c:v>
                </c:pt>
                <c:pt idx="2">
                  <c:v>03.Evening</c:v>
                </c:pt>
                <c:pt idx="3">
                  <c:v>04.Night</c:v>
                </c:pt>
              </c:strCache>
            </c:strRef>
          </c:cat>
          <c:val>
            <c:numRef>
              <c:f>'Data Analysis'!$D$21:$D$25</c:f>
              <c:numCache>
                <c:formatCode>_(* #,##0.00_);_(* \(#,##0.00\);_(* "-"??_);_(@_)</c:formatCode>
                <c:ptCount val="4"/>
                <c:pt idx="0">
                  <c:v>13343</c:v>
                </c:pt>
                <c:pt idx="1">
                  <c:v>5114</c:v>
                </c:pt>
                <c:pt idx="2">
                  <c:v>3109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6F-47A6-8199-BBB0921F9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778832"/>
        <c:axId val="455765872"/>
      </c:barChart>
      <c:catAx>
        <c:axId val="45577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765872"/>
        <c:crosses val="autoZero"/>
        <c:auto val="1"/>
        <c:lblAlgn val="ctr"/>
        <c:lblOffset val="100"/>
        <c:noMultiLvlLbl val="0"/>
      </c:catAx>
      <c:valAx>
        <c:axId val="45576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77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[Query results.xlsx]Data Analysis!PivotTable9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460301972663855E-2"/>
          <c:y val="3.6963062404272579E-2"/>
          <c:w val="0.80784952799498222"/>
          <c:h val="0.80988179823843354"/>
        </c:manualLayout>
      </c:layout>
      <c:lineChart>
        <c:grouping val="standard"/>
        <c:varyColors val="0"/>
        <c:ser>
          <c:idx val="0"/>
          <c:order val="0"/>
          <c:tx>
            <c:strRef>
              <c:f>'Data Analysis'!$B$35:$B$36</c:f>
              <c:strCache>
                <c:ptCount val="1"/>
                <c:pt idx="0">
                  <c:v>Bakery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'Data Analysis'!$A$37:$A$52</c:f>
              <c:multiLvlStrCache>
                <c:ptCount val="11"/>
                <c:lvl>
                  <c:pt idx="0">
                    <c:v>Astoria</c:v>
                  </c:pt>
                  <c:pt idx="1">
                    <c:v>Hell's Kitchen</c:v>
                  </c:pt>
                  <c:pt idx="2">
                    <c:v>Lower Manhattan</c:v>
                  </c:pt>
                  <c:pt idx="3">
                    <c:v>Astoria</c:v>
                  </c:pt>
                  <c:pt idx="4">
                    <c:v>Hell's Kitchen</c:v>
                  </c:pt>
                  <c:pt idx="5">
                    <c:v>Lower Manhattan</c:v>
                  </c:pt>
                  <c:pt idx="6">
                    <c:v>Astoria</c:v>
                  </c:pt>
                  <c:pt idx="7">
                    <c:v>Hell's Kitchen</c:v>
                  </c:pt>
                  <c:pt idx="8">
                    <c:v>Lower Manhattan</c:v>
                  </c:pt>
                  <c:pt idx="9">
                    <c:v>Hell's Kitchen</c:v>
                  </c:pt>
                  <c:pt idx="10">
                    <c:v>Lower Manhattan</c:v>
                  </c:pt>
                </c:lvl>
                <c:lvl>
                  <c:pt idx="0">
                    <c:v>01.Morning</c:v>
                  </c:pt>
                  <c:pt idx="3">
                    <c:v>02.Afternoon</c:v>
                  </c:pt>
                  <c:pt idx="6">
                    <c:v>03.Evening</c:v>
                  </c:pt>
                  <c:pt idx="9">
                    <c:v>04.Night</c:v>
                  </c:pt>
                </c:lvl>
              </c:multiLvlStrCache>
            </c:multiLvlStrRef>
          </c:cat>
          <c:val>
            <c:numRef>
              <c:f>'Data Analysis'!$B$37:$B$52</c:f>
              <c:numCache>
                <c:formatCode>General</c:formatCode>
                <c:ptCount val="11"/>
                <c:pt idx="0">
                  <c:v>1482</c:v>
                </c:pt>
                <c:pt idx="1">
                  <c:v>2218</c:v>
                </c:pt>
                <c:pt idx="2">
                  <c:v>2176</c:v>
                </c:pt>
                <c:pt idx="3">
                  <c:v>876</c:v>
                </c:pt>
                <c:pt idx="4">
                  <c:v>549</c:v>
                </c:pt>
                <c:pt idx="5">
                  <c:v>824</c:v>
                </c:pt>
                <c:pt idx="6">
                  <c:v>908</c:v>
                </c:pt>
                <c:pt idx="7">
                  <c:v>572</c:v>
                </c:pt>
                <c:pt idx="8">
                  <c:v>464</c:v>
                </c:pt>
                <c:pt idx="9">
                  <c:v>34</c:v>
                </c:pt>
                <c:pt idx="1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98-442A-BADD-BD199930430D}"/>
            </c:ext>
          </c:extLst>
        </c:ser>
        <c:ser>
          <c:idx val="1"/>
          <c:order val="1"/>
          <c:tx>
            <c:strRef>
              <c:f>'Data Analysis'!$C$35:$C$36</c:f>
              <c:strCache>
                <c:ptCount val="1"/>
                <c:pt idx="0">
                  <c:v>Branded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'Data Analysis'!$A$37:$A$52</c:f>
              <c:multiLvlStrCache>
                <c:ptCount val="11"/>
                <c:lvl>
                  <c:pt idx="0">
                    <c:v>Astoria</c:v>
                  </c:pt>
                  <c:pt idx="1">
                    <c:v>Hell's Kitchen</c:v>
                  </c:pt>
                  <c:pt idx="2">
                    <c:v>Lower Manhattan</c:v>
                  </c:pt>
                  <c:pt idx="3">
                    <c:v>Astoria</c:v>
                  </c:pt>
                  <c:pt idx="4">
                    <c:v>Hell's Kitchen</c:v>
                  </c:pt>
                  <c:pt idx="5">
                    <c:v>Lower Manhattan</c:v>
                  </c:pt>
                  <c:pt idx="6">
                    <c:v>Astoria</c:v>
                  </c:pt>
                  <c:pt idx="7">
                    <c:v>Hell's Kitchen</c:v>
                  </c:pt>
                  <c:pt idx="8">
                    <c:v>Lower Manhattan</c:v>
                  </c:pt>
                  <c:pt idx="9">
                    <c:v>Hell's Kitchen</c:v>
                  </c:pt>
                  <c:pt idx="10">
                    <c:v>Lower Manhattan</c:v>
                  </c:pt>
                </c:lvl>
                <c:lvl>
                  <c:pt idx="0">
                    <c:v>01.Morning</c:v>
                  </c:pt>
                  <c:pt idx="3">
                    <c:v>02.Afternoon</c:v>
                  </c:pt>
                  <c:pt idx="6">
                    <c:v>03.Evening</c:v>
                  </c:pt>
                  <c:pt idx="9">
                    <c:v>04.Night</c:v>
                  </c:pt>
                </c:lvl>
              </c:multiLvlStrCache>
            </c:multiLvlStrRef>
          </c:cat>
          <c:val>
            <c:numRef>
              <c:f>'Data Analysis'!$C$37:$C$52</c:f>
              <c:numCache>
                <c:formatCode>General</c:formatCode>
                <c:ptCount val="11"/>
                <c:pt idx="0">
                  <c:v>72</c:v>
                </c:pt>
                <c:pt idx="1">
                  <c:v>39</c:v>
                </c:pt>
                <c:pt idx="2">
                  <c:v>102</c:v>
                </c:pt>
                <c:pt idx="3">
                  <c:v>22</c:v>
                </c:pt>
                <c:pt idx="4">
                  <c:v>7</c:v>
                </c:pt>
                <c:pt idx="5">
                  <c:v>36</c:v>
                </c:pt>
                <c:pt idx="6">
                  <c:v>25</c:v>
                </c:pt>
                <c:pt idx="7">
                  <c:v>9</c:v>
                </c:pt>
                <c:pt idx="8">
                  <c:v>30</c:v>
                </c:pt>
                <c:pt idx="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98-442A-BADD-BD199930430D}"/>
            </c:ext>
          </c:extLst>
        </c:ser>
        <c:ser>
          <c:idx val="2"/>
          <c:order val="2"/>
          <c:tx>
            <c:strRef>
              <c:f>'Data Analysis'!$D$35:$D$36</c:f>
              <c:strCache>
                <c:ptCount val="1"/>
                <c:pt idx="0">
                  <c:v>Coffee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'Data Analysis'!$A$37:$A$52</c:f>
              <c:multiLvlStrCache>
                <c:ptCount val="11"/>
                <c:lvl>
                  <c:pt idx="0">
                    <c:v>Astoria</c:v>
                  </c:pt>
                  <c:pt idx="1">
                    <c:v>Hell's Kitchen</c:v>
                  </c:pt>
                  <c:pt idx="2">
                    <c:v>Lower Manhattan</c:v>
                  </c:pt>
                  <c:pt idx="3">
                    <c:v>Astoria</c:v>
                  </c:pt>
                  <c:pt idx="4">
                    <c:v>Hell's Kitchen</c:v>
                  </c:pt>
                  <c:pt idx="5">
                    <c:v>Lower Manhattan</c:v>
                  </c:pt>
                  <c:pt idx="6">
                    <c:v>Astoria</c:v>
                  </c:pt>
                  <c:pt idx="7">
                    <c:v>Hell's Kitchen</c:v>
                  </c:pt>
                  <c:pt idx="8">
                    <c:v>Lower Manhattan</c:v>
                  </c:pt>
                  <c:pt idx="9">
                    <c:v>Hell's Kitchen</c:v>
                  </c:pt>
                  <c:pt idx="10">
                    <c:v>Lower Manhattan</c:v>
                  </c:pt>
                </c:lvl>
                <c:lvl>
                  <c:pt idx="0">
                    <c:v>01.Morning</c:v>
                  </c:pt>
                  <c:pt idx="3">
                    <c:v>02.Afternoon</c:v>
                  </c:pt>
                  <c:pt idx="6">
                    <c:v>03.Evening</c:v>
                  </c:pt>
                  <c:pt idx="9">
                    <c:v>04.Night</c:v>
                  </c:pt>
                </c:lvl>
              </c:multiLvlStrCache>
            </c:multiLvlStrRef>
          </c:cat>
          <c:val>
            <c:numRef>
              <c:f>'Data Analysis'!$D$37:$D$52</c:f>
              <c:numCache>
                <c:formatCode>General</c:formatCode>
                <c:ptCount val="11"/>
                <c:pt idx="0">
                  <c:v>4042</c:v>
                </c:pt>
                <c:pt idx="1">
                  <c:v>5032</c:v>
                </c:pt>
                <c:pt idx="2">
                  <c:v>4965</c:v>
                </c:pt>
                <c:pt idx="3">
                  <c:v>2475</c:v>
                </c:pt>
                <c:pt idx="4">
                  <c:v>2032</c:v>
                </c:pt>
                <c:pt idx="5">
                  <c:v>2029</c:v>
                </c:pt>
                <c:pt idx="6">
                  <c:v>2569</c:v>
                </c:pt>
                <c:pt idx="7">
                  <c:v>1959</c:v>
                </c:pt>
                <c:pt idx="8">
                  <c:v>1280</c:v>
                </c:pt>
                <c:pt idx="9">
                  <c:v>88</c:v>
                </c:pt>
                <c:pt idx="10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98-442A-BADD-BD199930430D}"/>
            </c:ext>
          </c:extLst>
        </c:ser>
        <c:ser>
          <c:idx val="3"/>
          <c:order val="3"/>
          <c:tx>
            <c:strRef>
              <c:f>'Data Analysis'!$E$35:$E$36</c:f>
              <c:strCache>
                <c:ptCount val="1"/>
                <c:pt idx="0">
                  <c:v>Coffee beans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'Data Analysis'!$A$37:$A$52</c:f>
              <c:multiLvlStrCache>
                <c:ptCount val="11"/>
                <c:lvl>
                  <c:pt idx="0">
                    <c:v>Astoria</c:v>
                  </c:pt>
                  <c:pt idx="1">
                    <c:v>Hell's Kitchen</c:v>
                  </c:pt>
                  <c:pt idx="2">
                    <c:v>Lower Manhattan</c:v>
                  </c:pt>
                  <c:pt idx="3">
                    <c:v>Astoria</c:v>
                  </c:pt>
                  <c:pt idx="4">
                    <c:v>Hell's Kitchen</c:v>
                  </c:pt>
                  <c:pt idx="5">
                    <c:v>Lower Manhattan</c:v>
                  </c:pt>
                  <c:pt idx="6">
                    <c:v>Astoria</c:v>
                  </c:pt>
                  <c:pt idx="7">
                    <c:v>Hell's Kitchen</c:v>
                  </c:pt>
                  <c:pt idx="8">
                    <c:v>Lower Manhattan</c:v>
                  </c:pt>
                  <c:pt idx="9">
                    <c:v>Hell's Kitchen</c:v>
                  </c:pt>
                  <c:pt idx="10">
                    <c:v>Lower Manhattan</c:v>
                  </c:pt>
                </c:lvl>
                <c:lvl>
                  <c:pt idx="0">
                    <c:v>01.Morning</c:v>
                  </c:pt>
                  <c:pt idx="3">
                    <c:v>02.Afternoon</c:v>
                  </c:pt>
                  <c:pt idx="6">
                    <c:v>03.Evening</c:v>
                  </c:pt>
                  <c:pt idx="9">
                    <c:v>04.Night</c:v>
                  </c:pt>
                </c:lvl>
              </c:multiLvlStrCache>
            </c:multiLvlStrRef>
          </c:cat>
          <c:val>
            <c:numRef>
              <c:f>'Data Analysis'!$E$37:$E$52</c:f>
              <c:numCache>
                <c:formatCode>General</c:formatCode>
                <c:ptCount val="11"/>
                <c:pt idx="0">
                  <c:v>133</c:v>
                </c:pt>
                <c:pt idx="1">
                  <c:v>237</c:v>
                </c:pt>
                <c:pt idx="2">
                  <c:v>162</c:v>
                </c:pt>
                <c:pt idx="3">
                  <c:v>35</c:v>
                </c:pt>
                <c:pt idx="4">
                  <c:v>46</c:v>
                </c:pt>
                <c:pt idx="5">
                  <c:v>53</c:v>
                </c:pt>
                <c:pt idx="6">
                  <c:v>62</c:v>
                </c:pt>
                <c:pt idx="7">
                  <c:v>41</c:v>
                </c:pt>
                <c:pt idx="8">
                  <c:v>18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98-442A-BADD-BD199930430D}"/>
            </c:ext>
          </c:extLst>
        </c:ser>
        <c:ser>
          <c:idx val="4"/>
          <c:order val="4"/>
          <c:tx>
            <c:strRef>
              <c:f>'Data Analysis'!$F$35:$F$36</c:f>
              <c:strCache>
                <c:ptCount val="1"/>
                <c:pt idx="0">
                  <c:v>Drinking Chocolate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'Data Analysis'!$A$37:$A$52</c:f>
              <c:multiLvlStrCache>
                <c:ptCount val="11"/>
                <c:lvl>
                  <c:pt idx="0">
                    <c:v>Astoria</c:v>
                  </c:pt>
                  <c:pt idx="1">
                    <c:v>Hell's Kitchen</c:v>
                  </c:pt>
                  <c:pt idx="2">
                    <c:v>Lower Manhattan</c:v>
                  </c:pt>
                  <c:pt idx="3">
                    <c:v>Astoria</c:v>
                  </c:pt>
                  <c:pt idx="4">
                    <c:v>Hell's Kitchen</c:v>
                  </c:pt>
                  <c:pt idx="5">
                    <c:v>Lower Manhattan</c:v>
                  </c:pt>
                  <c:pt idx="6">
                    <c:v>Astoria</c:v>
                  </c:pt>
                  <c:pt idx="7">
                    <c:v>Hell's Kitchen</c:v>
                  </c:pt>
                  <c:pt idx="8">
                    <c:v>Lower Manhattan</c:v>
                  </c:pt>
                  <c:pt idx="9">
                    <c:v>Hell's Kitchen</c:v>
                  </c:pt>
                  <c:pt idx="10">
                    <c:v>Lower Manhattan</c:v>
                  </c:pt>
                </c:lvl>
                <c:lvl>
                  <c:pt idx="0">
                    <c:v>01.Morning</c:v>
                  </c:pt>
                  <c:pt idx="3">
                    <c:v>02.Afternoon</c:v>
                  </c:pt>
                  <c:pt idx="6">
                    <c:v>03.Evening</c:v>
                  </c:pt>
                  <c:pt idx="9">
                    <c:v>04.Night</c:v>
                  </c:pt>
                </c:lvl>
              </c:multiLvlStrCache>
            </c:multiLvlStrRef>
          </c:cat>
          <c:val>
            <c:numRef>
              <c:f>'Data Analysis'!$F$37:$F$52</c:f>
              <c:numCache>
                <c:formatCode>General</c:formatCode>
                <c:ptCount val="11"/>
                <c:pt idx="0">
                  <c:v>851</c:v>
                </c:pt>
                <c:pt idx="1">
                  <c:v>941</c:v>
                </c:pt>
                <c:pt idx="2">
                  <c:v>933</c:v>
                </c:pt>
                <c:pt idx="3">
                  <c:v>552</c:v>
                </c:pt>
                <c:pt idx="4">
                  <c:v>370</c:v>
                </c:pt>
                <c:pt idx="5">
                  <c:v>379</c:v>
                </c:pt>
                <c:pt idx="6">
                  <c:v>530</c:v>
                </c:pt>
                <c:pt idx="7">
                  <c:v>371</c:v>
                </c:pt>
                <c:pt idx="8">
                  <c:v>222</c:v>
                </c:pt>
                <c:pt idx="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98-442A-BADD-BD199930430D}"/>
            </c:ext>
          </c:extLst>
        </c:ser>
        <c:ser>
          <c:idx val="5"/>
          <c:order val="5"/>
          <c:tx>
            <c:strRef>
              <c:f>'Data Analysis'!$G$35:$G$36</c:f>
              <c:strCache>
                <c:ptCount val="1"/>
                <c:pt idx="0">
                  <c:v>Flavours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'Data Analysis'!$A$37:$A$52</c:f>
              <c:multiLvlStrCache>
                <c:ptCount val="11"/>
                <c:lvl>
                  <c:pt idx="0">
                    <c:v>Astoria</c:v>
                  </c:pt>
                  <c:pt idx="1">
                    <c:v>Hell's Kitchen</c:v>
                  </c:pt>
                  <c:pt idx="2">
                    <c:v>Lower Manhattan</c:v>
                  </c:pt>
                  <c:pt idx="3">
                    <c:v>Astoria</c:v>
                  </c:pt>
                  <c:pt idx="4">
                    <c:v>Hell's Kitchen</c:v>
                  </c:pt>
                  <c:pt idx="5">
                    <c:v>Lower Manhattan</c:v>
                  </c:pt>
                  <c:pt idx="6">
                    <c:v>Astoria</c:v>
                  </c:pt>
                  <c:pt idx="7">
                    <c:v>Hell's Kitchen</c:v>
                  </c:pt>
                  <c:pt idx="8">
                    <c:v>Lower Manhattan</c:v>
                  </c:pt>
                  <c:pt idx="9">
                    <c:v>Hell's Kitchen</c:v>
                  </c:pt>
                  <c:pt idx="10">
                    <c:v>Lower Manhattan</c:v>
                  </c:pt>
                </c:lvl>
                <c:lvl>
                  <c:pt idx="0">
                    <c:v>01.Morning</c:v>
                  </c:pt>
                  <c:pt idx="3">
                    <c:v>02.Afternoon</c:v>
                  </c:pt>
                  <c:pt idx="6">
                    <c:v>03.Evening</c:v>
                  </c:pt>
                  <c:pt idx="9">
                    <c:v>04.Night</c:v>
                  </c:pt>
                </c:lvl>
              </c:multiLvlStrCache>
            </c:multiLvlStrRef>
          </c:cat>
          <c:val>
            <c:numRef>
              <c:f>'Data Analysis'!$G$37:$G$52</c:f>
              <c:numCache>
                <c:formatCode>General</c:formatCode>
                <c:ptCount val="11"/>
                <c:pt idx="0">
                  <c:v>497</c:v>
                </c:pt>
                <c:pt idx="1">
                  <c:v>770</c:v>
                </c:pt>
                <c:pt idx="2">
                  <c:v>922</c:v>
                </c:pt>
                <c:pt idx="3">
                  <c:v>92</c:v>
                </c:pt>
                <c:pt idx="4">
                  <c:v>171</c:v>
                </c:pt>
                <c:pt idx="5">
                  <c:v>253</c:v>
                </c:pt>
                <c:pt idx="6">
                  <c:v>94</c:v>
                </c:pt>
                <c:pt idx="7">
                  <c:v>157</c:v>
                </c:pt>
                <c:pt idx="8">
                  <c:v>184</c:v>
                </c:pt>
                <c:pt idx="9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E98-442A-BADD-BD199930430D}"/>
            </c:ext>
          </c:extLst>
        </c:ser>
        <c:ser>
          <c:idx val="6"/>
          <c:order val="6"/>
          <c:tx>
            <c:strRef>
              <c:f>'Data Analysis'!$H$35:$H$36</c:f>
              <c:strCache>
                <c:ptCount val="1"/>
                <c:pt idx="0">
                  <c:v>Loose Tea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'Data Analysis'!$A$37:$A$52</c:f>
              <c:multiLvlStrCache>
                <c:ptCount val="11"/>
                <c:lvl>
                  <c:pt idx="0">
                    <c:v>Astoria</c:v>
                  </c:pt>
                  <c:pt idx="1">
                    <c:v>Hell's Kitchen</c:v>
                  </c:pt>
                  <c:pt idx="2">
                    <c:v>Lower Manhattan</c:v>
                  </c:pt>
                  <c:pt idx="3">
                    <c:v>Astoria</c:v>
                  </c:pt>
                  <c:pt idx="4">
                    <c:v>Hell's Kitchen</c:v>
                  </c:pt>
                  <c:pt idx="5">
                    <c:v>Lower Manhattan</c:v>
                  </c:pt>
                  <c:pt idx="6">
                    <c:v>Astoria</c:v>
                  </c:pt>
                  <c:pt idx="7">
                    <c:v>Hell's Kitchen</c:v>
                  </c:pt>
                  <c:pt idx="8">
                    <c:v>Lower Manhattan</c:v>
                  </c:pt>
                  <c:pt idx="9">
                    <c:v>Hell's Kitchen</c:v>
                  </c:pt>
                  <c:pt idx="10">
                    <c:v>Lower Manhattan</c:v>
                  </c:pt>
                </c:lvl>
                <c:lvl>
                  <c:pt idx="0">
                    <c:v>01.Morning</c:v>
                  </c:pt>
                  <c:pt idx="3">
                    <c:v>02.Afternoon</c:v>
                  </c:pt>
                  <c:pt idx="6">
                    <c:v>03.Evening</c:v>
                  </c:pt>
                  <c:pt idx="9">
                    <c:v>04.Night</c:v>
                  </c:pt>
                </c:lvl>
              </c:multiLvlStrCache>
            </c:multiLvlStrRef>
          </c:cat>
          <c:val>
            <c:numRef>
              <c:f>'Data Analysis'!$H$37:$H$52</c:f>
              <c:numCache>
                <c:formatCode>General</c:formatCode>
                <c:ptCount val="11"/>
                <c:pt idx="0">
                  <c:v>87</c:v>
                </c:pt>
                <c:pt idx="1">
                  <c:v>163</c:v>
                </c:pt>
                <c:pt idx="2">
                  <c:v>116</c:v>
                </c:pt>
                <c:pt idx="3">
                  <c:v>25</c:v>
                </c:pt>
                <c:pt idx="4">
                  <c:v>35</c:v>
                </c:pt>
                <c:pt idx="5">
                  <c:v>30</c:v>
                </c:pt>
                <c:pt idx="6">
                  <c:v>41</c:v>
                </c:pt>
                <c:pt idx="7">
                  <c:v>31</c:v>
                </c:pt>
                <c:pt idx="8">
                  <c:v>28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98-442A-BADD-BD199930430D}"/>
            </c:ext>
          </c:extLst>
        </c:ser>
        <c:ser>
          <c:idx val="7"/>
          <c:order val="7"/>
          <c:tx>
            <c:strRef>
              <c:f>'Data Analysis'!$I$35:$I$36</c:f>
              <c:strCache>
                <c:ptCount val="1"/>
                <c:pt idx="0">
                  <c:v>Packaged Chocolate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'Data Analysis'!$A$37:$A$52</c:f>
              <c:multiLvlStrCache>
                <c:ptCount val="11"/>
                <c:lvl>
                  <c:pt idx="0">
                    <c:v>Astoria</c:v>
                  </c:pt>
                  <c:pt idx="1">
                    <c:v>Hell's Kitchen</c:v>
                  </c:pt>
                  <c:pt idx="2">
                    <c:v>Lower Manhattan</c:v>
                  </c:pt>
                  <c:pt idx="3">
                    <c:v>Astoria</c:v>
                  </c:pt>
                  <c:pt idx="4">
                    <c:v>Hell's Kitchen</c:v>
                  </c:pt>
                  <c:pt idx="5">
                    <c:v>Lower Manhattan</c:v>
                  </c:pt>
                  <c:pt idx="6">
                    <c:v>Astoria</c:v>
                  </c:pt>
                  <c:pt idx="7">
                    <c:v>Hell's Kitchen</c:v>
                  </c:pt>
                  <c:pt idx="8">
                    <c:v>Lower Manhattan</c:v>
                  </c:pt>
                  <c:pt idx="9">
                    <c:v>Hell's Kitchen</c:v>
                  </c:pt>
                  <c:pt idx="10">
                    <c:v>Lower Manhattan</c:v>
                  </c:pt>
                </c:lvl>
                <c:lvl>
                  <c:pt idx="0">
                    <c:v>01.Morning</c:v>
                  </c:pt>
                  <c:pt idx="3">
                    <c:v>02.Afternoon</c:v>
                  </c:pt>
                  <c:pt idx="6">
                    <c:v>03.Evening</c:v>
                  </c:pt>
                  <c:pt idx="9">
                    <c:v>04.Night</c:v>
                  </c:pt>
                </c:lvl>
              </c:multiLvlStrCache>
            </c:multiLvlStrRef>
          </c:cat>
          <c:val>
            <c:numRef>
              <c:f>'Data Analysis'!$I$37:$I$52</c:f>
              <c:numCache>
                <c:formatCode>General</c:formatCode>
                <c:ptCount val="11"/>
                <c:pt idx="0">
                  <c:v>29</c:v>
                </c:pt>
                <c:pt idx="1">
                  <c:v>58</c:v>
                </c:pt>
                <c:pt idx="2">
                  <c:v>56</c:v>
                </c:pt>
                <c:pt idx="3">
                  <c:v>9</c:v>
                </c:pt>
                <c:pt idx="4">
                  <c:v>17</c:v>
                </c:pt>
                <c:pt idx="5">
                  <c:v>18</c:v>
                </c:pt>
                <c:pt idx="6">
                  <c:v>9</c:v>
                </c:pt>
                <c:pt idx="7">
                  <c:v>12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E98-442A-BADD-BD199930430D}"/>
            </c:ext>
          </c:extLst>
        </c:ser>
        <c:ser>
          <c:idx val="8"/>
          <c:order val="8"/>
          <c:tx>
            <c:strRef>
              <c:f>'Data Analysis'!$J$35:$J$36</c:f>
              <c:strCache>
                <c:ptCount val="1"/>
                <c:pt idx="0">
                  <c:v>Tea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'Data Analysis'!$A$37:$A$52</c:f>
              <c:multiLvlStrCache>
                <c:ptCount val="11"/>
                <c:lvl>
                  <c:pt idx="0">
                    <c:v>Astoria</c:v>
                  </c:pt>
                  <c:pt idx="1">
                    <c:v>Hell's Kitchen</c:v>
                  </c:pt>
                  <c:pt idx="2">
                    <c:v>Lower Manhattan</c:v>
                  </c:pt>
                  <c:pt idx="3">
                    <c:v>Astoria</c:v>
                  </c:pt>
                  <c:pt idx="4">
                    <c:v>Hell's Kitchen</c:v>
                  </c:pt>
                  <c:pt idx="5">
                    <c:v>Lower Manhattan</c:v>
                  </c:pt>
                  <c:pt idx="6">
                    <c:v>Astoria</c:v>
                  </c:pt>
                  <c:pt idx="7">
                    <c:v>Hell's Kitchen</c:v>
                  </c:pt>
                  <c:pt idx="8">
                    <c:v>Lower Manhattan</c:v>
                  </c:pt>
                  <c:pt idx="9">
                    <c:v>Hell's Kitchen</c:v>
                  </c:pt>
                  <c:pt idx="10">
                    <c:v>Lower Manhattan</c:v>
                  </c:pt>
                </c:lvl>
                <c:lvl>
                  <c:pt idx="0">
                    <c:v>01.Morning</c:v>
                  </c:pt>
                  <c:pt idx="3">
                    <c:v>02.Afternoon</c:v>
                  </c:pt>
                  <c:pt idx="6">
                    <c:v>03.Evening</c:v>
                  </c:pt>
                  <c:pt idx="9">
                    <c:v>04.Night</c:v>
                  </c:pt>
                </c:lvl>
              </c:multiLvlStrCache>
            </c:multiLvlStrRef>
          </c:cat>
          <c:val>
            <c:numRef>
              <c:f>'Data Analysis'!$J$37:$J$52</c:f>
              <c:numCache>
                <c:formatCode>General</c:formatCode>
                <c:ptCount val="11"/>
                <c:pt idx="0">
                  <c:v>3201</c:v>
                </c:pt>
                <c:pt idx="1">
                  <c:v>3842</c:v>
                </c:pt>
                <c:pt idx="2">
                  <c:v>3911</c:v>
                </c:pt>
                <c:pt idx="3">
                  <c:v>2108</c:v>
                </c:pt>
                <c:pt idx="4">
                  <c:v>1436</c:v>
                </c:pt>
                <c:pt idx="5">
                  <c:v>1492</c:v>
                </c:pt>
                <c:pt idx="6">
                  <c:v>2086</c:v>
                </c:pt>
                <c:pt idx="7">
                  <c:v>1515</c:v>
                </c:pt>
                <c:pt idx="8">
                  <c:v>876</c:v>
                </c:pt>
                <c:pt idx="9">
                  <c:v>75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E98-442A-BADD-BD1999304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843679"/>
        <c:axId val="1251844639"/>
      </c:lineChart>
      <c:catAx>
        <c:axId val="125184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44639"/>
        <c:crosses val="autoZero"/>
        <c:auto val="1"/>
        <c:lblAlgn val="ctr"/>
        <c:lblOffset val="100"/>
        <c:noMultiLvlLbl val="0"/>
      </c:catAx>
      <c:valAx>
        <c:axId val="125184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4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FF5-24DA-9736-AE23-B8425ED3B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45041-E4EF-DC9A-984A-683D7EA3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E6DC-6E80-A96B-00CD-36C36F07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B5C1A-AE83-098D-F3E9-F7F6475E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7863-F44F-5940-1234-6CE92292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391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2FCC-A807-1DEB-ADC9-3455F5D0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E5408-5EF2-711E-91C9-85AD62AF9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264B-D578-ABAF-1EEB-9E25ED30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6680-BCFC-E2E6-C1DA-524A1974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B683-C62F-B81B-CD43-6151AB5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10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24E8-3977-C0BF-6125-2ADEDB4ED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2FB4-7E2F-5CA9-6D49-3CB5E957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42F3-7C90-9CFD-8F45-678971B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60AF-6809-040F-5634-00CD2CDC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407C-3A2E-E5A7-56BC-E07F7748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560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32C9-8596-5B49-B0CF-6ED55AC7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923-3A39-6AC2-8119-9A6B9D7D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AB6-818C-2B4D-F66B-1C7BB812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5F82-F1E1-4F5A-E0FC-2662E1D9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F217-77B3-BF53-F263-97C15C51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711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8CA8-05FC-1E07-A3FE-400BE4C4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895B-CE9B-A691-7A44-56E71E5B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17380-430F-E832-C7AB-646C662B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9E3B-AAB4-9806-2569-3BBB6B64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7EB-39EB-B0BB-8C36-385BF937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760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41D3-98CD-9E37-FCF6-6AEFC891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BCFE-2DB5-5F60-1893-F7A599141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CE795-213B-63AA-FE03-716B3932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A2850-64A2-9386-400B-05A28DBC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12A5-5153-CB93-2D54-0EC130E6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C8DF1-26DE-55A4-CD89-168342F2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23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327B-3D0C-5272-FBC8-1D380C4C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A7F35-799D-C58E-AD82-24C7363D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E171B-512E-4FE2-217D-89A248825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6DDE0-2D69-2176-C572-C11D5684D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84C09-1968-D8E8-431D-9B9953F79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B45A2-0C4C-8D22-FDB4-A75D1996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CA5D5-E648-3D2A-7AC9-FFCD5022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ACA5A-7F7B-AC55-4406-7C9D3905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26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EF72-9EB3-3C20-D7FB-D277D40B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09705-4227-4A34-AE5E-FF33946B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2A76A-2CDA-DABF-F5E5-0A6A7250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E17F-3010-3273-2C51-26845A53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2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C8888-81DF-F082-A9C6-1C554C0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F9F1D-074F-3AD4-D264-95740F15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147FC-01AB-F117-82C3-489D8575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31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D0F7-3B8B-201C-A0CD-B9D076BF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B27B-DD75-B7D2-4522-12D1EB47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0F145-8455-4457-F45E-89726B60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79AA5-2752-D30F-7DDD-57AB3675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256AD-F001-D65B-9937-A31D534F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F815A-245D-86FF-1716-7B230E5C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36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7A27-6088-1E71-FFCB-F45C2A45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97BA3-D8D1-4DCB-2A5E-0AED2D3F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FA54C-78EF-CD75-CEA2-FA94BB5C5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B4555-0580-34B4-CA8D-6A216728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4635-A4B9-6401-1A90-BC132896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E386-D32B-8DCC-320A-394E70B7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499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BCBA9-BDFB-E016-FFAB-EE88F72B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8E341-83CE-708D-D2C7-8C0EDBE63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5AF5-00D5-C6B4-0E2A-9EF91C820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F3A156-8E3E-477E-A098-69E593D4D42A}" type="datetimeFigureOut">
              <a:rPr lang="en-ZA" smtClean="0"/>
              <a:t>2025/10/28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B034-0E96-9985-F39D-F2B7F7B74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D4D4-0108-6351-0A59-B8BA62D16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3D147-9C67-40A1-99FD-A0DCBE2A05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98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F944-69AC-393C-4CEB-3E0A0184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BRIGHT COFFEE SHOP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8471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0B9-C4BC-69B8-6A66-4B1256FD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2"/>
            <a:ext cx="10515600" cy="1325563"/>
          </a:xfrm>
        </p:spPr>
        <p:txBody>
          <a:bodyPr/>
          <a:lstStyle/>
          <a:p>
            <a:r>
              <a:rPr lang="en-ZA" dirty="0"/>
              <a:t>PRODUCTS THAT GENERATE THE MOST REVENUE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1981E0-4DA6-A744-8D10-A39F39EE1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769157"/>
              </p:ext>
            </p:extLst>
          </p:nvPr>
        </p:nvGraphicFramePr>
        <p:xfrm>
          <a:off x="1042219" y="1848464"/>
          <a:ext cx="9507794" cy="447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302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A825-D45D-C913-83EA-7D5800DC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PRODUCTS THAT GENERATE THE MOST REVENUE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B56B-5C05-AC11-BDD0-410F2BED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Overall the products that generate the most revenue is coffee and tea in all the stores. </a:t>
            </a:r>
          </a:p>
          <a:p>
            <a:pPr marL="0" indent="0">
              <a:buNone/>
            </a:pPr>
            <a:r>
              <a:rPr lang="en-ZA" dirty="0"/>
              <a:t>Bakery products are also not performing badly. </a:t>
            </a:r>
          </a:p>
          <a:p>
            <a:pPr marL="0" indent="0">
              <a:buNone/>
            </a:pPr>
            <a:r>
              <a:rPr lang="en-ZA" dirty="0"/>
              <a:t>However this shows that customers are purchasing drinks without the bakery item. </a:t>
            </a:r>
          </a:p>
          <a:p>
            <a:pPr marL="0" indent="0">
              <a:buNone/>
            </a:pP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510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D31F-B1E5-F968-B9CA-EB3767C5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TIME THE STORE PERFOMS BETTER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BDCB55-6B74-B89D-374E-29AF456C1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478983"/>
              </p:ext>
            </p:extLst>
          </p:nvPr>
        </p:nvGraphicFramePr>
        <p:xfrm>
          <a:off x="1612490" y="1690688"/>
          <a:ext cx="8780207" cy="4297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075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CFB0-CE5A-205F-18F2-7B2607A4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TIME THE STORE PERFOMS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5283-A21F-273C-795C-C3451511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Morning is, unsurprisingly, your highest revenue period across all locations. This is typical for a coffee shop and confirms your core business is healthy.</a:t>
            </a:r>
            <a:r>
              <a:rPr lang="en-ZA" dirty="0"/>
              <a:t>In the afternoon and evening the store performance is not as good as the morning but It is still </a:t>
            </a:r>
            <a:r>
              <a:rPr lang="en-ZA" dirty="0" err="1"/>
              <a:t>perfoming</a:t>
            </a:r>
            <a:r>
              <a:rPr lang="en-ZA" dirty="0"/>
              <a:t> well.</a:t>
            </a:r>
          </a:p>
          <a:p>
            <a:r>
              <a:rPr lang="en-US" dirty="0"/>
              <a:t>Revenue falls sharply in the Afternoon. This represents a major opportunity for growth.</a:t>
            </a:r>
            <a:endParaRPr lang="en-ZA" dirty="0"/>
          </a:p>
          <a:p>
            <a:r>
              <a:rPr lang="en-US" dirty="0"/>
              <a:t>The Evening and Night periods generate very little income, suggesting your shops not promoting the right products, or not seen as an evening destination.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010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863B-7D3A-C187-C02C-4D357DF1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TRENDS ACROSS PRODUCTS AND TIME INTERVALS</a:t>
            </a:r>
            <a:endParaRPr lang="en-Z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2D7BEA-8A93-D965-F34F-660D3830CE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738746"/>
              </p:ext>
            </p:extLst>
          </p:nvPr>
        </p:nvGraphicFramePr>
        <p:xfrm>
          <a:off x="629265" y="1687829"/>
          <a:ext cx="11149779" cy="4722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99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3CDF-12A7-71E1-32D1-73860D6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TRENDS ACROSS PRODUCTS AND TIME INTERVALS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EAAD-CC02-75DD-6A2D-82232992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Branded products, coffee beans, loose tea and packaged chocolate are not performing well in all stores in all the time intervals. </a:t>
            </a:r>
          </a:p>
          <a:p>
            <a:r>
              <a:rPr lang="en-ZA" dirty="0"/>
              <a:t>However the other products perform outstanding in the morning, then the performance slows a bit down during the afternoon, pick up a bit in the evening and decrease towards the night. </a:t>
            </a:r>
          </a:p>
        </p:txBody>
      </p:sp>
    </p:spTree>
    <p:extLst>
      <p:ext uri="{BB962C8B-B14F-4D97-AF65-F5344CB8AC3E}">
        <p14:creationId xmlns:p14="http://schemas.microsoft.com/office/powerpoint/2010/main" val="35899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B96B-16A1-5149-0C61-E323854A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9DC3-7E24-77B8-32BE-8837100E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Implement Combos &amp; Bundles e.g. coffee and bakery items combo.</a:t>
            </a:r>
          </a:p>
          <a:p>
            <a:r>
              <a:rPr lang="en-ZA" b="1" dirty="0"/>
              <a:t>Encourage employees to ask customers to add a flavour to their drinks.</a:t>
            </a:r>
          </a:p>
          <a:p>
            <a:r>
              <a:rPr lang="en-ZA" b="1" dirty="0"/>
              <a:t>Grow the Loose tea revenue by giving away samples and drinking chocolate revenue by making it with real chocolate. </a:t>
            </a:r>
          </a:p>
          <a:p>
            <a:endParaRPr lang="en-ZA" b="1" dirty="0"/>
          </a:p>
          <a:p>
            <a:endParaRPr lang="en-ZA" b="1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235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9424-7866-9D60-6C0F-095DA583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9E48-374E-27A3-C409-3B47B3FC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Secure the Morning:</a:t>
            </a:r>
            <a:r>
              <a:rPr lang="en-US" dirty="0"/>
              <a:t> Ensure operations in all three locations are flawless during the morning rush.</a:t>
            </a:r>
          </a:p>
          <a:p>
            <a:r>
              <a:rPr lang="en-US" b="1" dirty="0"/>
              <a:t>Launch an Afternoon Offensive:</a:t>
            </a:r>
            <a:r>
              <a:rPr lang="en-US" dirty="0"/>
              <a:t> Implement a store-wide "Afternoon Combo" promotion to increase traffic and average sales.</a:t>
            </a:r>
          </a:p>
          <a:p>
            <a:r>
              <a:rPr lang="en-US" b="1" dirty="0"/>
              <a:t>Make a Decision on Evenings:</a:t>
            </a:r>
            <a:r>
              <a:rPr lang="en-US" dirty="0"/>
              <a:t> Based on your staffing capacity and costs, decide whether to aggressively re-purpose as an evening destination or to close early to save on labor. Testing an evening strategy in Astoria first is the safest bet.</a:t>
            </a:r>
          </a:p>
          <a:p>
            <a:r>
              <a:rPr lang="en-US" b="1" dirty="0"/>
              <a:t>Diagnose the Underperformers:</a:t>
            </a:r>
            <a:r>
              <a:rPr lang="en-US" dirty="0"/>
              <a:t> Dedicate time to understanding the local market and competition in Hell's Kitchen and Lower Manhattan. A one-size-fits-all approach is not working.</a:t>
            </a:r>
          </a:p>
        </p:txBody>
      </p:sp>
    </p:spTree>
    <p:extLst>
      <p:ext uri="{BB962C8B-B14F-4D97-AF65-F5344CB8AC3E}">
        <p14:creationId xmlns:p14="http://schemas.microsoft.com/office/powerpoint/2010/main" val="412650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BRIGHT COFFEE SHOP SALES ANALYSIS</vt:lpstr>
      <vt:lpstr>PRODUCTS THAT GENERATE THE MOST REVENUE </vt:lpstr>
      <vt:lpstr>PRODUCTS THAT GENERATE THE MOST REVENUE </vt:lpstr>
      <vt:lpstr>THE TIME THE STORE PERFOMS BETTER</vt:lpstr>
      <vt:lpstr>THE TIME THE STORE PERFOMS BETTER</vt:lpstr>
      <vt:lpstr>SALES TRENDS ACROSS PRODUCTS AND TIME INTERVALS</vt:lpstr>
      <vt:lpstr>SALES TRENDS ACROSS PRODUCTS AND TIME INTERVALS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Vutihlamuleri Baloyi</dc:creator>
  <cp:lastModifiedBy>Vutihlamuleri Baloyi</cp:lastModifiedBy>
  <cp:revision>3</cp:revision>
  <dcterms:created xsi:type="dcterms:W3CDTF">2025-10-28T11:55:52Z</dcterms:created>
  <dcterms:modified xsi:type="dcterms:W3CDTF">2025-10-28T19:54:34Z</dcterms:modified>
</cp:coreProperties>
</file>