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81" r:id="rId7"/>
    <p:sldId id="318" r:id="rId8"/>
    <p:sldId id="260" r:id="rId9"/>
    <p:sldId id="315" r:id="rId10"/>
    <p:sldId id="316" r:id="rId11"/>
    <p:sldId id="317" r:id="rId12"/>
    <p:sldId id="279" r:id="rId13"/>
  </p:sldIdLst>
  <p:sldSz cx="9144000" cy="5143500" type="screen16x9"/>
  <p:notesSz cx="6858000" cy="9144000"/>
  <p:embeddedFontLst>
    <p:embeddedFont>
      <p:font typeface="Roboto" panose="02000000000000000000"/>
      <p:regular r:id="rId17"/>
      <p:bold r:id="rId18"/>
      <p:italic r:id="rId19"/>
      <p:boldItalic r:id="rId20"/>
    </p:embeddedFont>
    <p:embeddedFont>
      <p:font typeface="Roboto Medium" panose="02000000000000000000"/>
      <p:regular r:id="rId21"/>
      <p:bold r:id="rId22"/>
      <p:italic r:id="rId23"/>
      <p:boldItalic r:id="rId24"/>
    </p:embeddedFont>
    <p:embeddedFont>
      <p:font typeface="Roboto Black" panose="02000000000000000000"/>
      <p:bold r:id="rId25"/>
    </p:embeddedFont>
    <p:embeddedFont>
      <p:font typeface="Roboto Light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18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72" userDrawn="1">
          <p15:clr>
            <a:srgbClr val="A4A3A4"/>
          </p15:clr>
        </p15:guide>
        <p15:guide id="4" orient="horz" pos="3195" userDrawn="1">
          <p15:clr>
            <a:srgbClr val="A4A3A4"/>
          </p15:clr>
        </p15:guide>
        <p15:guide id="5" pos="5688" userDrawn="1">
          <p15:clr>
            <a:srgbClr val="A4A3A4"/>
          </p15:clr>
        </p15:guide>
        <p15:guide id="6" orient="horz" pos="89" userDrawn="1">
          <p15:clr>
            <a:srgbClr val="A4A3A4"/>
          </p15:clr>
        </p15:guide>
        <p15:guide id="7" pos="2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598" autoAdjust="0"/>
  </p:normalViewPr>
  <p:slideViewPr>
    <p:cSldViewPr snapToGrid="0" showGuides="1">
      <p:cViewPr>
        <p:scale>
          <a:sx n="125" d="100"/>
          <a:sy n="125" d="100"/>
        </p:scale>
        <p:origin x="72" y="72"/>
      </p:cViewPr>
      <p:guideLst>
        <p:guide orient="horz" pos="1618"/>
        <p:guide pos="2880"/>
        <p:guide pos="72"/>
        <p:guide orient="horz" pos="3195"/>
        <p:guide pos="5688"/>
        <p:guide orient="horz" pos="89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font" Target="fonts/font13.fntdata"/><Relationship Id="rId28" Type="http://schemas.openxmlformats.org/officeDocument/2006/relationships/font" Target="fonts/font12.fntdata"/><Relationship Id="rId27" Type="http://schemas.openxmlformats.org/officeDocument/2006/relationships/font" Target="fonts/font11.fntdata"/><Relationship Id="rId26" Type="http://schemas.openxmlformats.org/officeDocument/2006/relationships/font" Target="fonts/font10.fntdata"/><Relationship Id="rId25" Type="http://schemas.openxmlformats.org/officeDocument/2006/relationships/font" Target="fonts/font9.fntdata"/><Relationship Id="rId24" Type="http://schemas.openxmlformats.org/officeDocument/2006/relationships/font" Target="fonts/font8.fntdata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23574bb2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23574bb2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330345b6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330345b6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330345b6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330345b6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330345b6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330345b6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330345b6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330345b6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https://learn.microsoft.com/en-us/dotnet/core/introduction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3574bb244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3574bb244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3574bb244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3574bb244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3574bb244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3574bb244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3574bb244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3574bb244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B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3"/>
          <p:cNvPicPr preferRelativeResize="0"/>
          <p:nvPr/>
        </p:nvPicPr>
        <p:blipFill rotWithShape="1">
          <a:blip r:embed="rId1"/>
          <a:srcRect l="-17330" r="17330"/>
          <a:stretch>
            <a:fillRect/>
          </a:stretch>
        </p:blipFill>
        <p:spPr>
          <a:xfrm>
            <a:off x="7294" y="0"/>
            <a:ext cx="9143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114299"/>
            <a:ext cx="2220452" cy="5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11050" y="1929188"/>
            <a:ext cx="5386500" cy="132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 b="1" dirty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C# Evolution</a:t>
            </a:r>
            <a:endParaRPr lang="en-US" altLang="en-GB" sz="5400" b="1" dirty="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 dirty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From Version 10 -&gt; 12</a:t>
            </a:r>
            <a:endParaRPr lang="en-US" altLang="en-GB" sz="2000" b="1" dirty="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37875" y="4506150"/>
            <a:ext cx="1032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rPr>
              <a:t>09/2022</a:t>
            </a:r>
            <a:endParaRPr sz="1200" dirty="0">
              <a:solidFill>
                <a:schemeClr val="lt1"/>
              </a:solidFill>
              <a:latin typeface="Roboto Medium" panose="02000000000000000000"/>
              <a:ea typeface="Roboto Medium" panose="02000000000000000000"/>
              <a:cs typeface="Roboto Medium" panose="02000000000000000000"/>
              <a:sym typeface="Roboto Medium" panose="0200000000000000000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B22"/>
        </a:solidFill>
        <a:effectLst/>
      </p:bgPr>
    </p:bg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3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36"/>
          <p:cNvSpPr txBox="1"/>
          <p:nvPr/>
        </p:nvSpPr>
        <p:spPr>
          <a:xfrm>
            <a:off x="1895400" y="2202308"/>
            <a:ext cx="5353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THANK YOU!</a:t>
            </a:r>
            <a:endParaRPr sz="3600" b="1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21" name="Google Shape;521;p36"/>
          <p:cNvSpPr/>
          <p:nvPr/>
        </p:nvSpPr>
        <p:spPr>
          <a:xfrm>
            <a:off x="0" y="4557200"/>
            <a:ext cx="9153000" cy="58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522" name="Google Shape;522;p3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4689483"/>
            <a:ext cx="1518224" cy="3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36"/>
          <p:cNvSpPr/>
          <p:nvPr/>
        </p:nvSpPr>
        <p:spPr>
          <a:xfrm>
            <a:off x="1760625" y="4964175"/>
            <a:ext cx="7269000" cy="3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DC63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 rotWithShape="1">
          <a:blip r:embed="rId1"/>
          <a:srcRect l="-28029" r="28030"/>
          <a:stretch>
            <a:fillRect/>
          </a:stretch>
        </p:blipFill>
        <p:spPr>
          <a:xfrm>
            <a:off x="-206943" y="35303"/>
            <a:ext cx="9143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2"/>
          <a:srcRect t="49" b="39"/>
          <a:stretch>
            <a:fillRect/>
          </a:stretch>
        </p:blipFill>
        <p:spPr>
          <a:xfrm>
            <a:off x="114300" y="4689483"/>
            <a:ext cx="1518224" cy="383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14"/>
          <p:cNvGrpSpPr/>
          <p:nvPr/>
        </p:nvGrpSpPr>
        <p:grpSpPr>
          <a:xfrm>
            <a:off x="394875" y="1013997"/>
            <a:ext cx="3341100" cy="972605"/>
            <a:chOff x="394875" y="1014000"/>
            <a:chExt cx="3341100" cy="972605"/>
          </a:xfrm>
        </p:grpSpPr>
        <p:sp>
          <p:nvSpPr>
            <p:cNvPr id="66" name="Google Shape;66;p14"/>
            <p:cNvSpPr txBox="1"/>
            <p:nvPr/>
          </p:nvSpPr>
          <p:spPr>
            <a:xfrm>
              <a:off x="394875" y="1014000"/>
              <a:ext cx="870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lt1"/>
                  </a:solidFill>
                  <a:latin typeface="Roboto Black" panose="02000000000000000000"/>
                  <a:ea typeface="Roboto Black" panose="02000000000000000000"/>
                  <a:cs typeface="Roboto Black" panose="02000000000000000000"/>
                  <a:sym typeface="Roboto Black" panose="02000000000000000000"/>
                </a:rPr>
                <a:t>01.</a:t>
              </a:r>
              <a:endParaRPr sz="3000">
                <a:solidFill>
                  <a:schemeClr val="l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endParaRPr>
            </a:p>
          </p:txBody>
        </p:sp>
        <p:sp>
          <p:nvSpPr>
            <p:cNvPr id="67" name="Google Shape;67;p14"/>
            <p:cNvSpPr txBox="1"/>
            <p:nvPr/>
          </p:nvSpPr>
          <p:spPr>
            <a:xfrm>
              <a:off x="394875" y="1559250"/>
              <a:ext cx="3341100" cy="4273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rgbClr val="151B22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About C# and Dotnet</a:t>
              </a:r>
              <a:endParaRPr sz="1600" b="1" dirty="0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pic>
        <p:nvPicPr>
          <p:cNvPr id="68" name="Google Shape;68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oogle Shape;69;p14"/>
          <p:cNvGrpSpPr/>
          <p:nvPr/>
        </p:nvGrpSpPr>
        <p:grpSpPr>
          <a:xfrm>
            <a:off x="394875" y="2150155"/>
            <a:ext cx="3341100" cy="972605"/>
            <a:chOff x="394875" y="1014000"/>
            <a:chExt cx="3341100" cy="972605"/>
          </a:xfrm>
        </p:grpSpPr>
        <p:sp>
          <p:nvSpPr>
            <p:cNvPr id="70" name="Google Shape;70;p14"/>
            <p:cNvSpPr txBox="1"/>
            <p:nvPr/>
          </p:nvSpPr>
          <p:spPr>
            <a:xfrm>
              <a:off x="394875" y="1014000"/>
              <a:ext cx="870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lt1"/>
                  </a:solidFill>
                  <a:latin typeface="Roboto Black" panose="02000000000000000000"/>
                  <a:ea typeface="Roboto Black" panose="02000000000000000000"/>
                  <a:cs typeface="Roboto Black" panose="02000000000000000000"/>
                  <a:sym typeface="Roboto Black" panose="02000000000000000000"/>
                </a:rPr>
                <a:t>02.</a:t>
              </a:r>
              <a:endParaRPr sz="3000">
                <a:solidFill>
                  <a:schemeClr val="l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endParaRPr>
            </a:p>
          </p:txBody>
        </p:sp>
        <p:sp>
          <p:nvSpPr>
            <p:cNvPr id="71" name="Google Shape;71;p14"/>
            <p:cNvSpPr txBox="1"/>
            <p:nvPr/>
          </p:nvSpPr>
          <p:spPr>
            <a:xfrm>
              <a:off x="394875" y="1559250"/>
              <a:ext cx="3341100" cy="4273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600" b="1" dirty="0">
                  <a:solidFill>
                    <a:srgbClr val="151B22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What’s new in C# 10?</a:t>
              </a:r>
              <a:endParaRPr lang="en-US" altLang="en-GB" sz="1600" b="1" dirty="0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72" name="Google Shape;72;p14"/>
          <p:cNvGrpSpPr/>
          <p:nvPr/>
        </p:nvGrpSpPr>
        <p:grpSpPr>
          <a:xfrm>
            <a:off x="394875" y="3264118"/>
            <a:ext cx="3341100" cy="972605"/>
            <a:chOff x="394875" y="1014000"/>
            <a:chExt cx="3341100" cy="972605"/>
          </a:xfrm>
        </p:grpSpPr>
        <p:sp>
          <p:nvSpPr>
            <p:cNvPr id="73" name="Google Shape;73;p14"/>
            <p:cNvSpPr txBox="1"/>
            <p:nvPr/>
          </p:nvSpPr>
          <p:spPr>
            <a:xfrm>
              <a:off x="394875" y="1014000"/>
              <a:ext cx="870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lt1"/>
                  </a:solidFill>
                  <a:latin typeface="Roboto Black" panose="02000000000000000000"/>
                  <a:ea typeface="Roboto Black" panose="02000000000000000000"/>
                  <a:cs typeface="Roboto Black" panose="02000000000000000000"/>
                  <a:sym typeface="Roboto Black" panose="02000000000000000000"/>
                </a:rPr>
                <a:t>03.</a:t>
              </a:r>
              <a:endParaRPr sz="3000">
                <a:solidFill>
                  <a:schemeClr val="l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endParaRPr>
            </a:p>
          </p:txBody>
        </p:sp>
        <p:sp>
          <p:nvSpPr>
            <p:cNvPr id="74" name="Google Shape;74;p14"/>
            <p:cNvSpPr txBox="1"/>
            <p:nvPr/>
          </p:nvSpPr>
          <p:spPr>
            <a:xfrm>
              <a:off x="394875" y="1559250"/>
              <a:ext cx="3341100" cy="4273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600" b="1" dirty="0">
                  <a:solidFill>
                    <a:srgbClr val="151B22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What’s new in C# 11?</a:t>
              </a:r>
              <a:endParaRPr sz="1600" b="1" dirty="0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2901450" y="1025579"/>
            <a:ext cx="3341100" cy="972605"/>
            <a:chOff x="394875" y="1014000"/>
            <a:chExt cx="3341100" cy="972605"/>
          </a:xfrm>
        </p:grpSpPr>
        <p:sp>
          <p:nvSpPr>
            <p:cNvPr id="76" name="Google Shape;76;p14"/>
            <p:cNvSpPr txBox="1"/>
            <p:nvPr/>
          </p:nvSpPr>
          <p:spPr>
            <a:xfrm>
              <a:off x="394875" y="1014000"/>
              <a:ext cx="870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dirty="0">
                  <a:solidFill>
                    <a:schemeClr val="lt1"/>
                  </a:solidFill>
                  <a:latin typeface="Roboto Black" panose="02000000000000000000"/>
                  <a:ea typeface="Roboto Black" panose="02000000000000000000"/>
                  <a:cs typeface="Roboto Black" panose="02000000000000000000"/>
                  <a:sym typeface="Roboto Black" panose="02000000000000000000"/>
                </a:rPr>
                <a:t>04.</a:t>
              </a:r>
              <a:endParaRPr sz="3000" dirty="0">
                <a:solidFill>
                  <a:schemeClr val="l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endParaRPr>
            </a:p>
          </p:txBody>
        </p:sp>
        <p:sp>
          <p:nvSpPr>
            <p:cNvPr id="77" name="Google Shape;77;p14"/>
            <p:cNvSpPr txBox="1"/>
            <p:nvPr/>
          </p:nvSpPr>
          <p:spPr>
            <a:xfrm>
              <a:off x="394875" y="1559250"/>
              <a:ext cx="3341100" cy="4273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600" b="1" dirty="0">
                  <a:solidFill>
                    <a:srgbClr val="151B22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What’s new in C# 12?</a:t>
              </a:r>
              <a:endParaRPr sz="1600" b="1" dirty="0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81" name="Google Shape;81;p14"/>
          <p:cNvGrpSpPr/>
          <p:nvPr/>
        </p:nvGrpSpPr>
        <p:grpSpPr>
          <a:xfrm>
            <a:off x="5985300" y="1013997"/>
            <a:ext cx="2654100" cy="972605"/>
            <a:chOff x="3200025" y="3153150"/>
            <a:chExt cx="2654100" cy="972605"/>
          </a:xfrm>
        </p:grpSpPr>
        <p:sp>
          <p:nvSpPr>
            <p:cNvPr id="82" name="Google Shape;82;p14"/>
            <p:cNvSpPr txBox="1"/>
            <p:nvPr/>
          </p:nvSpPr>
          <p:spPr>
            <a:xfrm>
              <a:off x="3200025" y="3153150"/>
              <a:ext cx="870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dirty="0">
                  <a:solidFill>
                    <a:schemeClr val="lt1"/>
                  </a:solidFill>
                  <a:latin typeface="Roboto Black" panose="02000000000000000000"/>
                  <a:ea typeface="Roboto Black" panose="02000000000000000000"/>
                  <a:cs typeface="Roboto Black" panose="02000000000000000000"/>
                  <a:sym typeface="Roboto Black" panose="02000000000000000000"/>
                </a:rPr>
                <a:t>06.</a:t>
              </a:r>
              <a:endParaRPr sz="3000" dirty="0">
                <a:solidFill>
                  <a:schemeClr val="l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endParaRPr>
            </a:p>
          </p:txBody>
        </p:sp>
        <p:sp>
          <p:nvSpPr>
            <p:cNvPr id="83" name="Google Shape;83;p14"/>
            <p:cNvSpPr txBox="1"/>
            <p:nvPr/>
          </p:nvSpPr>
          <p:spPr>
            <a:xfrm>
              <a:off x="3200025" y="3698400"/>
              <a:ext cx="2654100" cy="4273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rgbClr val="151B22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Discussion</a:t>
              </a:r>
              <a:endParaRPr lang="en-US" sz="1600" b="1" dirty="0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sp>
        <p:nvSpPr>
          <p:cNvPr id="84" name="Google Shape;84;p14"/>
          <p:cNvSpPr txBox="1"/>
          <p:nvPr/>
        </p:nvSpPr>
        <p:spPr>
          <a:xfrm>
            <a:off x="393000" y="141075"/>
            <a:ext cx="5636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TABLE OF CONTENTS</a:t>
            </a:r>
            <a:endParaRPr sz="2000" b="1">
              <a:solidFill>
                <a:srgbClr val="8DC6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grpSp>
        <p:nvGrpSpPr>
          <p:cNvPr id="2" name="Google Shape;81;p14"/>
          <p:cNvGrpSpPr/>
          <p:nvPr/>
        </p:nvGrpSpPr>
        <p:grpSpPr>
          <a:xfrm>
            <a:off x="2901450" y="2084241"/>
            <a:ext cx="2654100" cy="972605"/>
            <a:chOff x="3200025" y="3153150"/>
            <a:chExt cx="2654100" cy="972605"/>
          </a:xfrm>
        </p:grpSpPr>
        <p:sp>
          <p:nvSpPr>
            <p:cNvPr id="3" name="Google Shape;82;p14"/>
            <p:cNvSpPr txBox="1"/>
            <p:nvPr/>
          </p:nvSpPr>
          <p:spPr>
            <a:xfrm>
              <a:off x="3200025" y="3153150"/>
              <a:ext cx="870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dirty="0">
                  <a:solidFill>
                    <a:schemeClr val="lt1"/>
                  </a:solidFill>
                  <a:latin typeface="Roboto Black" panose="02000000000000000000"/>
                  <a:ea typeface="Roboto Black" panose="02000000000000000000"/>
                  <a:cs typeface="Roboto Black" panose="02000000000000000000"/>
                  <a:sym typeface="Roboto Black" panose="02000000000000000000"/>
                </a:rPr>
                <a:t>05.</a:t>
              </a:r>
              <a:endParaRPr sz="3000" dirty="0">
                <a:solidFill>
                  <a:schemeClr val="l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endParaRPr>
            </a:p>
          </p:txBody>
        </p:sp>
        <p:sp>
          <p:nvSpPr>
            <p:cNvPr id="4" name="Google Shape;83;p14"/>
            <p:cNvSpPr txBox="1"/>
            <p:nvPr/>
          </p:nvSpPr>
          <p:spPr>
            <a:xfrm>
              <a:off x="3200025" y="3698400"/>
              <a:ext cx="2654100" cy="4273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600" b="1" dirty="0">
                  <a:solidFill>
                    <a:srgbClr val="151B22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What’s next?</a:t>
              </a:r>
              <a:endParaRPr lang="en-US" altLang="en-GB" sz="1600" b="1" dirty="0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5" y="0"/>
            <a:ext cx="9143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4689483"/>
            <a:ext cx="1518224" cy="3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/>
        </p:nvSpPr>
        <p:spPr>
          <a:xfrm>
            <a:off x="357300" y="2202312"/>
            <a:ext cx="5353200" cy="735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About </a:t>
            </a:r>
            <a:r>
              <a:rPr lang="en-US" sz="3600" b="1" dirty="0">
                <a:solidFill>
                  <a:srgbClr val="92D05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C#</a:t>
            </a:r>
            <a:r>
              <a:rPr lang="en-US" sz="3600" b="1" dirty="0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and </a:t>
            </a:r>
            <a:r>
              <a:rPr lang="en-US" sz="3600" b="1" dirty="0">
                <a:solidFill>
                  <a:srgbClr val="92D05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Dotnet</a:t>
            </a:r>
            <a:endParaRPr sz="3600" b="1" dirty="0">
              <a:solidFill>
                <a:srgbClr val="92D05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6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100" name="Google Shape;100;p16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6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102" name="Google Shape;102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/>
        </p:nvSpPr>
        <p:spPr>
          <a:xfrm>
            <a:off x="393000" y="141075"/>
            <a:ext cx="56367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About </a:t>
            </a:r>
            <a:r>
              <a:rPr lang="en-US" sz="2000" b="1" dirty="0">
                <a:solidFill>
                  <a:srgbClr val="92D05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C#</a:t>
            </a:r>
            <a:r>
              <a:rPr lang="en-US" sz="2000" b="1" dirty="0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and </a:t>
            </a:r>
            <a:r>
              <a:rPr lang="en-US" sz="2000" b="1" dirty="0">
                <a:solidFill>
                  <a:srgbClr val="92D05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Dotnet</a:t>
            </a:r>
            <a:endParaRPr sz="2000" b="1" dirty="0">
              <a:solidFill>
                <a:srgbClr val="8DC6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316800" y="710132"/>
            <a:ext cx="4179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b="1" dirty="0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C# is a programming language</a:t>
            </a:r>
            <a:endParaRPr lang="en-US" altLang="en-GB" b="1" dirty="0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" name="Google Shape;108;p16"/>
          <p:cNvSpPr txBox="1"/>
          <p:nvPr/>
        </p:nvSpPr>
        <p:spPr>
          <a:xfrm>
            <a:off x="383540" y="1118235"/>
            <a:ext cx="7613650" cy="1150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Char char="Ø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C# is a programming language.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Char char="Ø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sym typeface="+mn-ea"/>
              </a:rPr>
              <a:t>C# is a programming language.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sym typeface="+mn-ea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Char char="Ø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sym typeface="+mn-ea"/>
              </a:rPr>
              <a:t>C# is a programming language.</a:t>
            </a:r>
            <a:endParaRPr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6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100" name="Google Shape;100;p16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6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102" name="Google Shape;102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/>
        </p:nvSpPr>
        <p:spPr>
          <a:xfrm>
            <a:off x="393000" y="141075"/>
            <a:ext cx="56367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About </a:t>
            </a:r>
            <a:r>
              <a:rPr lang="en-US" sz="2000" b="1" dirty="0">
                <a:solidFill>
                  <a:srgbClr val="92D05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C#</a:t>
            </a:r>
            <a:r>
              <a:rPr lang="en-US" sz="2000" b="1" dirty="0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and </a:t>
            </a:r>
            <a:r>
              <a:rPr lang="en-US" sz="2000" b="1" dirty="0">
                <a:solidFill>
                  <a:srgbClr val="92D05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Dotnet</a:t>
            </a:r>
            <a:endParaRPr sz="2000" b="1" dirty="0">
              <a:solidFill>
                <a:srgbClr val="8DC6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316865" y="709930"/>
            <a:ext cx="604456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b="1" dirty="0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Dotnet is a free, cross-platform, open-source developer platform</a:t>
            </a:r>
            <a:endParaRPr lang="en-US" altLang="en-GB" b="1" dirty="0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" name="Google Shape;108;p16"/>
          <p:cNvSpPr txBox="1"/>
          <p:nvPr/>
        </p:nvSpPr>
        <p:spPr>
          <a:xfrm>
            <a:off x="383540" y="1118235"/>
            <a:ext cx="7613650" cy="179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Char char="Ø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.NET source and binaries are licensed with the MIT license.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Char char="Ø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sym typeface="+mn-ea"/>
              </a:rPr>
              <a:t>Microsoft supports .NET on Android, Apple, Linux, and Windows operating systems.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sym typeface="+mn-ea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Char char="Ø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sym typeface="+mn-ea"/>
              </a:rPr>
              <a:t>The Common Language Runtime (CLR) is the foundation all .NET apps are built on.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sym typeface="+mn-ea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Char char="Ø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Supported programming languages: C#, F# and Visual Basic.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Char char="Ø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.NET implementations: .NET Framework, Mono, UWP, and .NET (Core)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5" y="0"/>
            <a:ext cx="9143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4689483"/>
            <a:ext cx="1518224" cy="3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357300" y="2202308"/>
            <a:ext cx="5353200" cy="735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600" b="1" dirty="0">
                <a:solidFill>
                  <a:schemeClr val="tx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What’s new in</a:t>
            </a:r>
            <a:r>
              <a:rPr lang="en-US" altLang="en-GB" sz="3600" b="1" dirty="0">
                <a:solidFill>
                  <a:srgbClr val="8DC6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C# 10?</a:t>
            </a:r>
            <a:endParaRPr lang="en-US" altLang="en-GB" sz="3600" b="1" dirty="0">
              <a:solidFill>
                <a:schemeClr val="tx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5" y="0"/>
            <a:ext cx="9143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4689483"/>
            <a:ext cx="1518224" cy="3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357300" y="2202308"/>
            <a:ext cx="5353200" cy="735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600" b="1" dirty="0">
                <a:solidFill>
                  <a:schemeClr val="tx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What’s new in</a:t>
            </a:r>
            <a:r>
              <a:rPr lang="en-US" altLang="en-GB" sz="3600" b="1" dirty="0">
                <a:solidFill>
                  <a:srgbClr val="8DC6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C# 11?</a:t>
            </a:r>
            <a:endParaRPr lang="en-US" altLang="en-GB" sz="3600" b="1" dirty="0">
              <a:solidFill>
                <a:schemeClr val="tx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5" y="0"/>
            <a:ext cx="9143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4689483"/>
            <a:ext cx="1518224" cy="3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357300" y="2202308"/>
            <a:ext cx="5353200" cy="735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600" b="1" dirty="0">
                <a:solidFill>
                  <a:schemeClr val="tx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What’s new in</a:t>
            </a:r>
            <a:r>
              <a:rPr lang="en-US" altLang="en-GB" sz="3600" b="1" dirty="0">
                <a:solidFill>
                  <a:srgbClr val="8DC6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C# 12?</a:t>
            </a:r>
            <a:endParaRPr lang="en-US" altLang="en-GB" sz="3600" b="1" dirty="0">
              <a:solidFill>
                <a:schemeClr val="tx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5" y="0"/>
            <a:ext cx="9143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4689483"/>
            <a:ext cx="1518224" cy="3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357300" y="2202308"/>
            <a:ext cx="5353200" cy="735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600" b="1" dirty="0">
                <a:solidFill>
                  <a:schemeClr val="tx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What’s </a:t>
            </a:r>
            <a:r>
              <a:rPr lang="en-US" altLang="en-GB" sz="3600" b="1" dirty="0">
                <a:solidFill>
                  <a:srgbClr val="8DC6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next?</a:t>
            </a:r>
            <a:endParaRPr lang="en-US" altLang="en-GB" sz="3600" b="1" dirty="0">
              <a:solidFill>
                <a:schemeClr val="tx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833</Words>
  <Application>WPS Presentation</Application>
  <PresentationFormat>On-screen Show (16:9)</PresentationFormat>
  <Paragraphs>61</Paragraphs>
  <Slides>10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SimSun</vt:lpstr>
      <vt:lpstr>Wingdings</vt:lpstr>
      <vt:lpstr>Arial</vt:lpstr>
      <vt:lpstr>Roboto</vt:lpstr>
      <vt:lpstr>Roboto Medium</vt:lpstr>
      <vt:lpstr>Roboto Black</vt:lpstr>
      <vt:lpstr>Roboto Light</vt:lpstr>
      <vt:lpstr>Roboto</vt:lpstr>
      <vt:lpstr>Microsoft YaHei</vt:lpstr>
      <vt:lpstr>Arial Unicode MS</vt:lpstr>
      <vt:lpstr>Varela Round</vt:lpstr>
      <vt:lpstr>Segoe Print</vt:lpstr>
      <vt:lpstr>Wingdings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vu.truong</cp:lastModifiedBy>
  <cp:revision>9</cp:revision>
  <dcterms:created xsi:type="dcterms:W3CDTF">2022-08-28T19:13:00Z</dcterms:created>
  <dcterms:modified xsi:type="dcterms:W3CDTF">2023-12-09T04:51:47Z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6131B9B84C4E486A902285268C5981A8</vt:lpwstr>
  </property>
  <property fmtid="{D5CDD505-2E9C-101B-9397-08002B2CF9AE}" pid="3" name="KSOProductBuildVer">
    <vt:lpwstr>1033-12.2.0.13306</vt:lpwstr>
  </property>
</Properties>
</file>