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oboto Black"/>
      <p:bold r:id="rId37"/>
      <p:boldItalic r:id="rId38"/>
    </p:embeddedFont>
    <p:embeddedFont>
      <p:font typeface="Roboto"/>
      <p:regular r:id="rId39"/>
      <p:bold r:id="rId40"/>
      <p:italic r:id="rId41"/>
      <p:boldItalic r:id="rId42"/>
    </p:embeddedFont>
    <p:embeddedFont>
      <p:font typeface="Roboto Medium"/>
      <p:regular r:id="rId43"/>
      <p:bold r:id="rId44"/>
      <p:italic r:id="rId45"/>
      <p:boldItalic r:id="rId46"/>
    </p:embeddedFont>
    <p:embeddedFont>
      <p:font typeface="Roboto Light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  <p15:guide id="3" pos="72">
          <p15:clr>
            <a:srgbClr val="A4A3A4"/>
          </p15:clr>
        </p15:guide>
        <p15:guide id="4" orient="horz" pos="3195">
          <p15:clr>
            <a:srgbClr val="A4A3A4"/>
          </p15:clr>
        </p15:guide>
        <p15:guide id="5" pos="5688">
          <p15:clr>
            <a:srgbClr val="A4A3A4"/>
          </p15:clr>
        </p15:guide>
        <p15:guide id="6" orient="horz" pos="89">
          <p15:clr>
            <a:srgbClr val="A4A3A4"/>
          </p15:clr>
        </p15:guide>
        <p15:guide id="7" pos="241">
          <p15:clr>
            <a:srgbClr val="A4A3A4"/>
          </p15:clr>
        </p15:guide>
      </p15:sldGuideLst>
    </p:ext>
    <p:ext uri="GoogleSlidesCustomDataVersion2">
      <go:slidesCustomData xmlns:go="http://customooxmlschemas.google.com/" r:id="rId51" roundtripDataSignature="AMtx7miy8Q72OxMhFoITzLmDPQyDzoDz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19" orient="horz"/>
        <p:guide pos="2880"/>
        <p:guide pos="72"/>
        <p:guide pos="3195" orient="horz"/>
        <p:guide pos="5688"/>
        <p:guide pos="89" orient="horz"/>
        <p:guide pos="24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44" Type="http://schemas.openxmlformats.org/officeDocument/2006/relationships/font" Target="fonts/RobotoMedium-bold.fntdata"/><Relationship Id="rId43" Type="http://schemas.openxmlformats.org/officeDocument/2006/relationships/font" Target="fonts/RobotoMedium-regular.fntdata"/><Relationship Id="rId46" Type="http://schemas.openxmlformats.org/officeDocument/2006/relationships/font" Target="fonts/RobotoMedium-boldItalic.fntdata"/><Relationship Id="rId45" Type="http://schemas.openxmlformats.org/officeDocument/2006/relationships/font" Target="fonts/Robot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Light-bold.fntdata"/><Relationship Id="rId47" Type="http://schemas.openxmlformats.org/officeDocument/2006/relationships/font" Target="fonts/RobotoLight-regular.fntdata"/><Relationship Id="rId49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RobotoBlack-bold.fntdata"/><Relationship Id="rId36" Type="http://schemas.openxmlformats.org/officeDocument/2006/relationships/slide" Target="slides/slide31.xml"/><Relationship Id="rId39" Type="http://schemas.openxmlformats.org/officeDocument/2006/relationships/font" Target="fonts/Roboto-regular.fntdata"/><Relationship Id="rId38" Type="http://schemas.openxmlformats.org/officeDocument/2006/relationships/font" Target="fonts/RobotoBlack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customschemas.google.com/relationships/presentationmetadata" Target="metadata"/><Relationship Id="rId50" Type="http://schemas.openxmlformats.org/officeDocument/2006/relationships/font" Target="fonts/Robo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da726cf43_0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ada726cf4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da726cf43_0_1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2ada726cf4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da726cf43_0_1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2ada726cf4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da726cf43_0_1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2ada726cf4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ae049a408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2ae049a40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/>
              <a:t>https://learn.microsoft.com/en-us/dotnet/core/introduction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e049a408a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2ae049a408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ae049a408a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2ae049a408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ae049a408a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2ae049a408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ae049a408a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2ae049a408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e049a408a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2ae049a408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ae049a408a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2ae049a408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/>
              <a:t>https://learn.microsoft.com/en-us/dotnet/core/introduction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ada726cf43_0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2ada726cf4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/>
              <a:t>https://learn.microsoft.com/en-us/dotnet/core/introduction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ada726cf43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2ada726cf4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ada726cf43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2ada726cf4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ada726cf43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g2ada726cf4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ada726cf43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2ada726cf4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ada726cf43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2ada726cf4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None/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Object-Oriented Programming (OOP): C# is a fully object-oriented language, supporting concepts like encapsulation, inheritance, and polymorphism.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None/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Type Safety: C# is a statically-typed language, meaning that types are known at compile-time, reducing runtime errors and improving code reliability.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None/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Garbage Collection: C# features automatic memory management through a garbage collector, reducing the burden on developers to manually manage memory.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None/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Language Integration with .NET Framework: C# is tightly integrated with the .NET Framework, providing access to a vast set of libraries and tools for building robust and scalable applications.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None/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Cross-Language Integration: C# can interoperate with other languages, especially those within the .NET ecosystem, promoting language interoperability.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None/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Asynchronous Programming: C# includes the </a:t>
            </a:r>
            <a:r>
              <a:rPr lang="en-US" sz="105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US" sz="105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keywords, making it easier to write asynchronous code for efficient handling of I/O-bound operations.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None/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LINQ (Language-Integrated Query): LINQ allows developers to query various data sources (collections, databases, XML) using a unified syntax within the language.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None/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Properties and Indexers: C# provides properties for encapsulating data, and indexers for defining objects that can be indexed like arrays.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None/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Delegates and Events: Delegates allow the creation of type-safe function pointers, and events provide a convenient way to implement the observer pattern for event-driven programming.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None/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Exception Handling: C# has a robust exception-handling mechanism that helps in writing reliable and fault-tolerant code.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None/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Pattern Matching: Introduced in later versions (C# 7.0 and later), pattern matching allows more expressive and concise code when working with types and structures.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None/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Nullable Value Types: Nullable value types allow value types to represent the absence of a value, helping to handle scenarios where a value may be undefined or missing.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None/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Attributes and Reflection: C# supports custom attributes and reflection, enabling powerful metadata-driven programming and runtime introspection.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None/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Dynamic Typing: Introduced with the </a:t>
            </a:r>
            <a:r>
              <a:rPr lang="en-US" sz="105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dynamic</a:t>
            </a: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keyword, C# allows dynamic typing for scenarios where the type is determined at runtime, enhancing interoperability.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None/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Modern Language Features: C# continues to evolve with each version, introducing modern language features like records, pattern matching, and improved syntax.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/>
              <a:t>https://learn.microsoft.com/en-us/dotnet/core/introduction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e049a408a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2ae049a408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Out Variables: C# 7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Pattern Matching: C# 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Tuple types and tuple literals: C# 7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Deconstruction: C# 7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Indices and Ranges</a:t>
            </a: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 C# 8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switch expression: C# 8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Async/Await: C# 5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Records: C# 9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 Tuples: C# 7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#define DEBUG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using System;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class Program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static void Main()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#if DEBUG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Console.WriteLine("Debug mode is enabled.");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#else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Console.WriteLine("Debug mode is not enabled.");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#endif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Console.WriteLine("This line is always executed.");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da726cf43_0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2ada726cf4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/>
              <a:t>https://learn.microsoft.com/en-us/dotnet/core/introduction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da726cf43_0_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ada726cf4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hyperlink" Target="https://learn.microsoft.com/en-us/dotnet/csharp/programming-guide/generics/generic-classes" TargetMode="External"/><Relationship Id="rId6" Type="http://schemas.openxmlformats.org/officeDocument/2006/relationships/hyperlink" Target="https://learn.microsoft.com/en-us/dotnet/api/system.attribute" TargetMode="External"/><Relationship Id="rId7" Type="http://schemas.openxmlformats.org/officeDocument/2006/relationships/hyperlink" Target="https://learn.microsoft.com/en-us/dotnet/api/system.type" TargetMode="External"/><Relationship Id="rId8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hyperlink" Target="https://learn.microsoft.com/en-us/dotnet/csharp/language-reference/keywords/required" TargetMode="External"/><Relationship Id="rId6" Type="http://schemas.openxmlformats.org/officeDocument/2006/relationships/hyperlink" Target="https://learn.microsoft.com/en-us/dotnet/api/system.diagnostics.codeanalysis.setsrequiredmembersattribut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1B2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-17330" r="17330" t="0"/>
          <a:stretch/>
        </p:blipFill>
        <p:spPr>
          <a:xfrm>
            <a:off x="7294" y="0"/>
            <a:ext cx="914369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" y="114299"/>
            <a:ext cx="2220452" cy="5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511050" y="1929188"/>
            <a:ext cx="5386500" cy="13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C# Evolution</a:t>
            </a:r>
            <a:endParaRPr b="1" i="0" sz="5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 Version 10 -&gt; 12</a:t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637875" y="4506150"/>
            <a:ext cx="103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09/2022</a:t>
            </a:r>
            <a:endParaRPr b="0" i="0" sz="12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g2ada726cf43_0_123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157" name="Google Shape;157;g2ada726cf43_0_1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g2ada726cf43_0_123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9" name="Google Shape;159;g2ada726cf43_0_1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2ada726cf43_0_123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What’s new in C# 10?</a:t>
            </a:r>
            <a:endParaRPr b="1" sz="20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g2ada726cf43_0_123"/>
          <p:cNvSpPr txBox="1"/>
          <p:nvPr/>
        </p:nvSpPr>
        <p:spPr>
          <a:xfrm>
            <a:off x="316800" y="710132"/>
            <a:ext cx="41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Constant interpolated strings</a:t>
            </a:r>
            <a:endParaRPr b="1" i="0" sz="1400" u="none" cap="none" strike="noStrike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g2ada726cf43_0_123"/>
          <p:cNvSpPr txBox="1"/>
          <p:nvPr/>
        </p:nvSpPr>
        <p:spPr>
          <a:xfrm>
            <a:off x="382590" y="1260285"/>
            <a:ext cx="76137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Constant interpolated strings allow you to use string interpolation in constant expressions, such as attributes, switch cases, or default parameters.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Constant interpolated strings are evaluated at compile time and must only contain constant expressions or literals.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g2ada726cf43_0_133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168" name="Google Shape;168;g2ada726cf43_0_1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Google Shape;169;g2ada726cf43_0_133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0" name="Google Shape;170;g2ada726cf43_0_1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2ada726cf43_0_133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What’s new in C# 10?</a:t>
            </a:r>
            <a:endParaRPr b="1" sz="20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g2ada726cf43_0_133"/>
          <p:cNvSpPr txBox="1"/>
          <p:nvPr/>
        </p:nvSpPr>
        <p:spPr>
          <a:xfrm>
            <a:off x="316800" y="710132"/>
            <a:ext cx="41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Global using directives</a:t>
            </a:r>
            <a:endParaRPr b="1" i="0" sz="1400" u="none" cap="none" strike="noStrike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g2ada726cf43_0_133"/>
          <p:cNvSpPr txBox="1"/>
          <p:nvPr/>
        </p:nvSpPr>
        <p:spPr>
          <a:xfrm>
            <a:off x="382590" y="1260285"/>
            <a:ext cx="76137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Global using directives allow you to apply a using directive to all source files in the compilation, using the global modifier.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Global using directives can help you avoid repeating common using directives in every source file, and reduce the clutter and indentation of your code.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g2ada726cf43_0_143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179" name="Google Shape;179;g2ada726cf43_0_1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Google Shape;180;g2ada726cf43_0_143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1" name="Google Shape;181;g2ada726cf43_0_1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2ada726cf43_0_143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What’s new in C# 10?</a:t>
            </a:r>
            <a:endParaRPr b="1" sz="20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g2ada726cf43_0_143"/>
          <p:cNvSpPr txBox="1"/>
          <p:nvPr/>
        </p:nvSpPr>
        <p:spPr>
          <a:xfrm>
            <a:off x="316800" y="710132"/>
            <a:ext cx="41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File-scoped namespace declaration</a:t>
            </a:r>
            <a:endParaRPr b="1" i="0" sz="1400" u="none" cap="none" strike="noStrike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g2ada726cf43_0_143"/>
          <p:cNvSpPr txBox="1"/>
          <p:nvPr/>
        </p:nvSpPr>
        <p:spPr>
          <a:xfrm>
            <a:off x="382590" y="1260285"/>
            <a:ext cx="76137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File-scoped namespace declaration allows you to declare that all types in a source file belong to a namespace, using a simplified syntax that omits the braces { and }.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File-scoped namespace declaration can help you save both horizontal and vertical space for your code, and avoid unnecessary nesting and indentation.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g2ada726cf43_0_153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190" name="Google Shape;190;g2ada726cf43_0_15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g2ada726cf43_0_153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2" name="Google Shape;192;g2ada726cf43_0_1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2ada726cf43_0_153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What’s new in C# 10?</a:t>
            </a:r>
            <a:endParaRPr b="1" sz="20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g2ada726cf43_0_153"/>
          <p:cNvSpPr txBox="1"/>
          <p:nvPr/>
        </p:nvSpPr>
        <p:spPr>
          <a:xfrm>
            <a:off x="316800" y="710125"/>
            <a:ext cx="602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Assignment and declaration in the same deconstruction</a:t>
            </a:r>
            <a:endParaRPr b="1" i="0" sz="1400" u="none" cap="none" strike="noStrike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g2ada726cf43_0_153"/>
          <p:cNvSpPr txBox="1"/>
          <p:nvPr/>
        </p:nvSpPr>
        <p:spPr>
          <a:xfrm>
            <a:off x="382590" y="1260285"/>
            <a:ext cx="76137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 Assignment and declaration in the same deconstruction allow you to mix existing variables and new variables in a deconstruction assignment, using the var keyword.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Assignment and declaration in the same deconstruction can help you simplify your code and avoid creating temporary variables or tuples.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7"/>
          <p:cNvSpPr txBox="1"/>
          <p:nvPr/>
        </p:nvSpPr>
        <p:spPr>
          <a:xfrm>
            <a:off x="357300" y="2202308"/>
            <a:ext cx="5353200" cy="7353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What’s new in</a:t>
            </a:r>
            <a:r>
              <a:rPr b="1" i="0" lang="en-US" sz="3600" u="none" cap="none" strike="noStrike">
                <a:solidFill>
                  <a:srgbClr val="8DC63F"/>
                </a:solidFill>
                <a:latin typeface="Roboto"/>
                <a:ea typeface="Roboto"/>
                <a:cs typeface="Roboto"/>
                <a:sym typeface="Roboto"/>
              </a:rPr>
              <a:t> C# 11?</a:t>
            </a:r>
            <a:endParaRPr b="1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g2ae049a408a_0_0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208" name="Google Shape;208;g2ae049a408a_0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g2ae049a408a_0_0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0" name="Google Shape;210;g2ae049a408a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2ae049a408a_0_0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What’s new in C# 1</a:t>
            </a:r>
            <a:r>
              <a:rPr b="1" lang="en-US" sz="20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1" i="0" lang="en-US" sz="2000" u="none" cap="none" strike="noStrike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1" i="0" sz="2000" u="none" cap="none" strike="noStrike">
              <a:solidFill>
                <a:srgbClr val="8DC6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g2ae049a408a_0_0"/>
          <p:cNvSpPr txBox="1"/>
          <p:nvPr/>
        </p:nvSpPr>
        <p:spPr>
          <a:xfrm>
            <a:off x="240676" y="759450"/>
            <a:ext cx="6614700" cy="24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Light"/>
              <a:buChar char="⮚"/>
            </a:pPr>
            <a:r>
              <a:rPr lang="en-US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Generic Attribute</a:t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8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Light"/>
              <a:buChar char="⮚"/>
            </a:pPr>
            <a:r>
              <a:rPr lang="en-US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Static abstract interface methods</a:t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8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Light"/>
              <a:buChar char="⮚"/>
            </a:pPr>
            <a:r>
              <a:rPr lang="en-US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Pattern matching - List patterns</a:t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8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Light"/>
              <a:buChar char="⮚"/>
            </a:pPr>
            <a:r>
              <a:rPr lang="en-US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Required properties</a:t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8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Light"/>
              <a:buChar char="⮚"/>
            </a:pPr>
            <a:r>
              <a:rPr lang="en-US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Raw string literals (""") with interpolation</a:t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8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Light"/>
              <a:buChar char="⮚"/>
            </a:pPr>
            <a:r>
              <a:rPr lang="en-US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File local types</a:t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8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Light"/>
              <a:buChar char="⮚"/>
            </a:pPr>
            <a:r>
              <a:rPr lang="en-US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UTF-8 string literals</a:t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8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Light"/>
              <a:buChar char="⮚"/>
            </a:pPr>
            <a:r>
              <a:rPr lang="en-US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Developer productivity</a:t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g2ae049a408a_0_9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218" name="Google Shape;218;g2ae049a408a_0_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" name="Google Shape;219;g2ae049a408a_0_9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0" name="Google Shape;220;g2ae049a408a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2ae049a408a_0_9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What’s new in C# 11?</a:t>
            </a:r>
            <a:endParaRPr b="1" sz="20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g2ae049a408a_0_9"/>
          <p:cNvSpPr txBox="1"/>
          <p:nvPr/>
        </p:nvSpPr>
        <p:spPr>
          <a:xfrm>
            <a:off x="316800" y="710132"/>
            <a:ext cx="41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Generic Attributes</a:t>
            </a:r>
            <a:endParaRPr b="1" i="0" sz="1400" u="none" cap="none" strike="noStrike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g2ae049a408a_0_9"/>
          <p:cNvSpPr txBox="1"/>
          <p:nvPr/>
        </p:nvSpPr>
        <p:spPr>
          <a:xfrm>
            <a:off x="392990" y="1186785"/>
            <a:ext cx="761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You can declare a </a:t>
            </a:r>
            <a:r>
              <a:rPr lang="en-US">
                <a:uFill>
                  <a:noFill/>
                </a:uFill>
                <a:latin typeface="Roboto Light"/>
                <a:ea typeface="Roboto Light"/>
                <a:cs typeface="Roboto Light"/>
                <a:sym typeface="Roboto Light"/>
                <a:hlinkClick r:id="rId5"/>
              </a:rPr>
              <a:t>generic class</a:t>
            </a: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 whose base class is </a:t>
            </a:r>
            <a:r>
              <a:rPr i="1" lang="en-US">
                <a:uFill>
                  <a:noFill/>
                </a:uFill>
                <a:latin typeface="Roboto Light"/>
                <a:ea typeface="Roboto Light"/>
                <a:cs typeface="Roboto Light"/>
                <a:sym typeface="Roboto Light"/>
                <a:hlinkClick r:id="rId6"/>
              </a:rPr>
              <a:t>System.Attribute</a:t>
            </a: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. 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This feature provides a more convenient syntax for attributes that require a </a:t>
            </a:r>
            <a:r>
              <a:rPr i="1" lang="en-US">
                <a:uFill>
                  <a:noFill/>
                </a:uFill>
                <a:latin typeface="Roboto Light"/>
                <a:ea typeface="Roboto Light"/>
                <a:cs typeface="Roboto Light"/>
                <a:sym typeface="Roboto Light"/>
                <a:hlinkClick r:id="rId7"/>
              </a:rPr>
              <a:t>System.Type</a:t>
            </a: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 parameter.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24" name="Google Shape;224;g2ae049a408a_0_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52325" y="2233485"/>
            <a:ext cx="5133975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g2ae049a408a_0_22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230" name="Google Shape;230;g2ae049a408a_0_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1" name="Google Shape;231;g2ae049a408a_0_22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2" name="Google Shape;232;g2ae049a408a_0_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2ae049a408a_0_22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What’s new in C# 11?</a:t>
            </a:r>
            <a:endParaRPr b="1" sz="20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g2ae049a408a_0_22"/>
          <p:cNvSpPr txBox="1"/>
          <p:nvPr/>
        </p:nvSpPr>
        <p:spPr>
          <a:xfrm>
            <a:off x="316800" y="710132"/>
            <a:ext cx="4179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Static abstract interface methods</a:t>
            </a:r>
            <a:endParaRPr b="1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g2ae049a408a_0_22"/>
          <p:cNvSpPr txBox="1"/>
          <p:nvPr/>
        </p:nvSpPr>
        <p:spPr>
          <a:xfrm>
            <a:off x="382590" y="1260285"/>
            <a:ext cx="76137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⮚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An interface is allowed to specify abstract static members that implementing classes and structs are then required to provide an explicit or implicit implementation of. 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⮚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The members can be accessed off of type parameters that are constrained by the interface.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g2ae049a408a_0_32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241" name="Google Shape;241;g2ae049a408a_0_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2" name="Google Shape;242;g2ae049a408a_0_32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3" name="Google Shape;243;g2ae049a408a_0_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2ae049a408a_0_32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What’s new in C# 11?</a:t>
            </a:r>
            <a:endParaRPr b="1" sz="20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g2ae049a408a_0_32"/>
          <p:cNvSpPr txBox="1"/>
          <p:nvPr/>
        </p:nvSpPr>
        <p:spPr>
          <a:xfrm>
            <a:off x="316800" y="710132"/>
            <a:ext cx="41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Pattern matching - List patterns</a:t>
            </a:r>
            <a:endParaRPr b="1" i="0" sz="1400" u="none" cap="none" strike="noStrike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g2ae049a408a_0_32"/>
          <p:cNvSpPr txBox="1"/>
          <p:nvPr/>
        </p:nvSpPr>
        <p:spPr>
          <a:xfrm>
            <a:off x="382590" y="1260285"/>
            <a:ext cx="76137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⮚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Lets you to match an array or a list with a sequence of patterns e.g. </a:t>
            </a:r>
            <a:r>
              <a:rPr b="1" lang="en-US" sz="1200">
                <a:latin typeface="Roboto"/>
                <a:ea typeface="Roboto"/>
                <a:cs typeface="Roboto"/>
                <a:sym typeface="Roboto"/>
              </a:rPr>
              <a:t>array is [1, 2, 3]</a:t>
            </a: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 will match an integer array of the length three with 1, 2, 3 as its elements, respectively.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⮚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You can match elements using any pattern, including constant, type, property and relational patterns. 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⮚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The discard pattern (_) matches any single element, and the new range pattern (..) matches any sequence of zero or more elements.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g2ae049a408a_0_42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252" name="Google Shape;252;g2ae049a408a_0_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3" name="Google Shape;253;g2ae049a408a_0_42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4" name="Google Shape;254;g2ae049a408a_0_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2ae049a408a_0_42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What’s new in C# 11?</a:t>
            </a:r>
            <a:endParaRPr b="1" sz="20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g2ae049a408a_0_42"/>
          <p:cNvSpPr txBox="1"/>
          <p:nvPr/>
        </p:nvSpPr>
        <p:spPr>
          <a:xfrm>
            <a:off x="316800" y="710132"/>
            <a:ext cx="41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Required properties</a:t>
            </a:r>
            <a:endParaRPr b="1" i="0" sz="1400" u="none" cap="none" strike="noStrike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g2ae049a408a_0_42"/>
          <p:cNvSpPr txBox="1"/>
          <p:nvPr/>
        </p:nvSpPr>
        <p:spPr>
          <a:xfrm>
            <a:off x="382590" y="1260285"/>
            <a:ext cx="76137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You can add the </a:t>
            </a:r>
            <a:r>
              <a:rPr b="1" i="1" lang="en-US"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/>
              </a:rPr>
              <a:t>required modifier</a:t>
            </a: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 to properties and fields to enforce constructors and callers to initialize those values. 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The </a:t>
            </a:r>
            <a:r>
              <a:rPr b="1" i="1" lang="en-US"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/>
              </a:rPr>
              <a:t>System.Diagnostics.CodeAnalysis.SetsRequiredMembersAttribute</a:t>
            </a: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 can be added to constructors to inform the compiler that a constructor initializes all required members.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DC63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 b="0" l="-28029" r="28029" t="0"/>
          <a:stretch/>
        </p:blipFill>
        <p:spPr>
          <a:xfrm>
            <a:off x="-206943" y="35303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"/>
          <p:cNvPicPr preferRelativeResize="0"/>
          <p:nvPr/>
        </p:nvPicPr>
        <p:blipFill rotWithShape="1">
          <a:blip r:embed="rId4">
            <a:alphaModFix/>
          </a:blip>
          <a:srcRect b="39" l="0" r="0" t="49"/>
          <a:stretch/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" name="Google Shape;64;p2"/>
          <p:cNvGrpSpPr/>
          <p:nvPr/>
        </p:nvGrpSpPr>
        <p:grpSpPr>
          <a:xfrm>
            <a:off x="394875" y="1013997"/>
            <a:ext cx="3341100" cy="972605"/>
            <a:chOff x="394875" y="1014000"/>
            <a:chExt cx="3341100" cy="972605"/>
          </a:xfrm>
        </p:grpSpPr>
        <p:sp>
          <p:nvSpPr>
            <p:cNvPr id="65" name="Google Shape;65;p2"/>
            <p:cNvSpPr txBox="1"/>
            <p:nvPr/>
          </p:nvSpPr>
          <p:spPr>
            <a:xfrm>
              <a:off x="394875" y="1014000"/>
              <a:ext cx="870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01.</a:t>
              </a:r>
              <a:endParaRPr b="0" i="0" sz="30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endParaRPr>
            </a:p>
          </p:txBody>
        </p:sp>
        <p:sp>
          <p:nvSpPr>
            <p:cNvPr id="66" name="Google Shape;66;p2"/>
            <p:cNvSpPr txBox="1"/>
            <p:nvPr/>
          </p:nvSpPr>
          <p:spPr>
            <a:xfrm>
              <a:off x="394875" y="1559250"/>
              <a:ext cx="3341100" cy="427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151B22"/>
                  </a:solidFill>
                  <a:latin typeface="Roboto"/>
                  <a:ea typeface="Roboto"/>
                  <a:cs typeface="Roboto"/>
                  <a:sym typeface="Roboto"/>
                </a:rPr>
                <a:t>About C# and Dotnet</a:t>
              </a:r>
              <a:endParaRPr b="1" i="0" sz="1600" u="none" cap="none" strike="noStrike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67" name="Google Shape;6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" name="Google Shape;68;p2"/>
          <p:cNvGrpSpPr/>
          <p:nvPr/>
        </p:nvGrpSpPr>
        <p:grpSpPr>
          <a:xfrm>
            <a:off x="394875" y="2150155"/>
            <a:ext cx="3341100" cy="972605"/>
            <a:chOff x="394875" y="1014000"/>
            <a:chExt cx="3341100" cy="972605"/>
          </a:xfrm>
        </p:grpSpPr>
        <p:sp>
          <p:nvSpPr>
            <p:cNvPr id="69" name="Google Shape;69;p2"/>
            <p:cNvSpPr txBox="1"/>
            <p:nvPr/>
          </p:nvSpPr>
          <p:spPr>
            <a:xfrm>
              <a:off x="394875" y="1014000"/>
              <a:ext cx="870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02.</a:t>
              </a:r>
              <a:endParaRPr b="0" i="0" sz="30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endParaRPr>
            </a:p>
          </p:txBody>
        </p:sp>
        <p:sp>
          <p:nvSpPr>
            <p:cNvPr id="70" name="Google Shape;70;p2"/>
            <p:cNvSpPr txBox="1"/>
            <p:nvPr/>
          </p:nvSpPr>
          <p:spPr>
            <a:xfrm>
              <a:off x="394875" y="1559250"/>
              <a:ext cx="3341100" cy="427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151B22"/>
                  </a:solidFill>
                  <a:latin typeface="Roboto"/>
                  <a:ea typeface="Roboto"/>
                  <a:cs typeface="Roboto"/>
                  <a:sym typeface="Roboto"/>
                </a:rPr>
                <a:t>What’s new in C# 10?</a:t>
              </a:r>
              <a:endParaRPr b="1" i="0" sz="1600" u="none" cap="none" strike="noStrike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1" name="Google Shape;71;p2"/>
          <p:cNvGrpSpPr/>
          <p:nvPr/>
        </p:nvGrpSpPr>
        <p:grpSpPr>
          <a:xfrm>
            <a:off x="394875" y="3264118"/>
            <a:ext cx="3341100" cy="972605"/>
            <a:chOff x="394875" y="1014000"/>
            <a:chExt cx="3341100" cy="972605"/>
          </a:xfrm>
        </p:grpSpPr>
        <p:sp>
          <p:nvSpPr>
            <p:cNvPr id="72" name="Google Shape;72;p2"/>
            <p:cNvSpPr txBox="1"/>
            <p:nvPr/>
          </p:nvSpPr>
          <p:spPr>
            <a:xfrm>
              <a:off x="394875" y="1014000"/>
              <a:ext cx="870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03.</a:t>
              </a:r>
              <a:endParaRPr b="0" i="0" sz="30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endParaRPr>
            </a:p>
          </p:txBody>
        </p:sp>
        <p:sp>
          <p:nvSpPr>
            <p:cNvPr id="73" name="Google Shape;73;p2"/>
            <p:cNvSpPr txBox="1"/>
            <p:nvPr/>
          </p:nvSpPr>
          <p:spPr>
            <a:xfrm>
              <a:off x="394875" y="1559250"/>
              <a:ext cx="3341100" cy="427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151B22"/>
                  </a:solidFill>
                  <a:latin typeface="Roboto"/>
                  <a:ea typeface="Roboto"/>
                  <a:cs typeface="Roboto"/>
                  <a:sym typeface="Roboto"/>
                </a:rPr>
                <a:t>What’s new in C# 11?</a:t>
              </a:r>
              <a:endParaRPr b="1" i="0" sz="1600" u="none" cap="none" strike="noStrike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901450" y="1025579"/>
            <a:ext cx="3341100" cy="972605"/>
            <a:chOff x="394875" y="1014000"/>
            <a:chExt cx="3341100" cy="972605"/>
          </a:xfrm>
        </p:grpSpPr>
        <p:sp>
          <p:nvSpPr>
            <p:cNvPr id="75" name="Google Shape;75;p2"/>
            <p:cNvSpPr txBox="1"/>
            <p:nvPr/>
          </p:nvSpPr>
          <p:spPr>
            <a:xfrm>
              <a:off x="394875" y="1014000"/>
              <a:ext cx="870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04.</a:t>
              </a:r>
              <a:endParaRPr b="0" i="0" sz="30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endParaRPr>
            </a:p>
          </p:txBody>
        </p:sp>
        <p:sp>
          <p:nvSpPr>
            <p:cNvPr id="76" name="Google Shape;76;p2"/>
            <p:cNvSpPr txBox="1"/>
            <p:nvPr/>
          </p:nvSpPr>
          <p:spPr>
            <a:xfrm>
              <a:off x="394875" y="1559250"/>
              <a:ext cx="3341100" cy="427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151B22"/>
                  </a:solidFill>
                  <a:latin typeface="Roboto"/>
                  <a:ea typeface="Roboto"/>
                  <a:cs typeface="Roboto"/>
                  <a:sym typeface="Roboto"/>
                </a:rPr>
                <a:t>What’s new in C# 12?</a:t>
              </a:r>
              <a:endParaRPr b="1" i="0" sz="1600" u="none" cap="none" strike="noStrike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" name="Google Shape;77;p2"/>
          <p:cNvGrpSpPr/>
          <p:nvPr/>
        </p:nvGrpSpPr>
        <p:grpSpPr>
          <a:xfrm>
            <a:off x="5985300" y="1013997"/>
            <a:ext cx="2654100" cy="972605"/>
            <a:chOff x="3200025" y="3153150"/>
            <a:chExt cx="2654100" cy="972605"/>
          </a:xfrm>
        </p:grpSpPr>
        <p:sp>
          <p:nvSpPr>
            <p:cNvPr id="78" name="Google Shape;78;p2"/>
            <p:cNvSpPr txBox="1"/>
            <p:nvPr/>
          </p:nvSpPr>
          <p:spPr>
            <a:xfrm>
              <a:off x="3200025" y="3153150"/>
              <a:ext cx="870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06.</a:t>
              </a:r>
              <a:endParaRPr b="0" i="0" sz="30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endParaRPr>
            </a:p>
          </p:txBody>
        </p:sp>
        <p:sp>
          <p:nvSpPr>
            <p:cNvPr id="79" name="Google Shape;79;p2"/>
            <p:cNvSpPr txBox="1"/>
            <p:nvPr/>
          </p:nvSpPr>
          <p:spPr>
            <a:xfrm>
              <a:off x="3200025" y="3698400"/>
              <a:ext cx="2654100" cy="427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151B22"/>
                  </a:solidFill>
                  <a:latin typeface="Roboto"/>
                  <a:ea typeface="Roboto"/>
                  <a:cs typeface="Roboto"/>
                  <a:sym typeface="Roboto"/>
                </a:rPr>
                <a:t>Discussion</a:t>
              </a:r>
              <a:endParaRPr b="1" i="0" sz="1600" u="none" cap="none" strike="noStrike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0" name="Google Shape;80;p2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TABLE OF CONTENTS</a:t>
            </a:r>
            <a:endParaRPr b="1" i="0" sz="2000" u="none" cap="none" strike="noStrike">
              <a:solidFill>
                <a:srgbClr val="8DC6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1" name="Google Shape;81;p2"/>
          <p:cNvGrpSpPr/>
          <p:nvPr/>
        </p:nvGrpSpPr>
        <p:grpSpPr>
          <a:xfrm>
            <a:off x="2901450" y="2084241"/>
            <a:ext cx="2654100" cy="972605"/>
            <a:chOff x="3200025" y="3153150"/>
            <a:chExt cx="2654100" cy="972605"/>
          </a:xfrm>
        </p:grpSpPr>
        <p:sp>
          <p:nvSpPr>
            <p:cNvPr id="82" name="Google Shape;82;p2"/>
            <p:cNvSpPr txBox="1"/>
            <p:nvPr/>
          </p:nvSpPr>
          <p:spPr>
            <a:xfrm>
              <a:off x="3200025" y="3153150"/>
              <a:ext cx="870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05.</a:t>
              </a:r>
              <a:endParaRPr b="0" i="0" sz="30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endParaRPr>
            </a:p>
          </p:txBody>
        </p:sp>
        <p:sp>
          <p:nvSpPr>
            <p:cNvPr id="83" name="Google Shape;83;p2"/>
            <p:cNvSpPr txBox="1"/>
            <p:nvPr/>
          </p:nvSpPr>
          <p:spPr>
            <a:xfrm>
              <a:off x="3200025" y="3698400"/>
              <a:ext cx="2654100" cy="427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151B22"/>
                  </a:solidFill>
                  <a:latin typeface="Roboto"/>
                  <a:ea typeface="Roboto"/>
                  <a:cs typeface="Roboto"/>
                  <a:sym typeface="Roboto"/>
                </a:rPr>
                <a:t>What’s next?</a:t>
              </a:r>
              <a:endParaRPr b="1" i="0" sz="1600" u="none" cap="none" strike="noStrike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g2ae049a408a_0_52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263" name="Google Shape;263;g2ae049a408a_0_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4" name="Google Shape;264;g2ae049a408a_0_52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5" name="Google Shape;265;g2ae049a408a_0_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2ae049a408a_0_52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What’s new in C# 11?</a:t>
            </a:r>
            <a:endParaRPr b="1" sz="20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g2ae049a408a_0_52"/>
          <p:cNvSpPr txBox="1"/>
          <p:nvPr/>
        </p:nvSpPr>
        <p:spPr>
          <a:xfrm>
            <a:off x="316800" y="710132"/>
            <a:ext cx="41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Raw string literals (""") with interpolation</a:t>
            </a:r>
            <a:endParaRPr b="1" i="0" sz="1400" u="none" cap="none" strike="noStrike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g2ae049a408a_0_52"/>
          <p:cNvSpPr txBox="1"/>
          <p:nvPr/>
        </p:nvSpPr>
        <p:spPr>
          <a:xfrm>
            <a:off x="382590" y="1260285"/>
            <a:ext cx="76137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⮚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Raw string literals can contain arbitrary text, including whitespace, new lines, embedded quotes, and other special characters without requiring escape sequences. 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⮚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A raw string literal starts with at least three double-quote (""") characters. It ends with the same number of double-quote characters.</a:t>
            </a:r>
            <a:r>
              <a:rPr lang="en-US" sz="1200">
                <a:solidFill>
                  <a:srgbClr val="161616"/>
                </a:solidFill>
                <a:highlight>
                  <a:srgbClr val="FFFFFF"/>
                </a:highlight>
              </a:rPr>
              <a:t> 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g2ae049a408a_0_62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274" name="Google Shape;274;g2ae049a408a_0_6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5" name="Google Shape;275;g2ae049a408a_0_62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6" name="Google Shape;276;g2ae049a408a_0_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2ae049a408a_0_62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What’s new in C# 11?</a:t>
            </a:r>
            <a:endParaRPr b="1" sz="20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g2ae049a408a_0_62"/>
          <p:cNvSpPr txBox="1"/>
          <p:nvPr/>
        </p:nvSpPr>
        <p:spPr>
          <a:xfrm>
            <a:off x="316800" y="710132"/>
            <a:ext cx="41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File local types</a:t>
            </a:r>
            <a:endParaRPr b="1" i="0" sz="1400" u="none" cap="none" strike="noStrike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g2ae049a408a_0_62"/>
          <p:cNvSpPr txBox="1"/>
          <p:nvPr/>
        </p:nvSpPr>
        <p:spPr>
          <a:xfrm>
            <a:off x="382590" y="1260285"/>
            <a:ext cx="761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⮚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Y</a:t>
            </a: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ou can use the file access modifier to create a type whose visibility is scoped to the source file in which it is declared. 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⮚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This feature helps library authors avoid naming collisions.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8"/>
          <p:cNvSpPr txBox="1"/>
          <p:nvPr/>
        </p:nvSpPr>
        <p:spPr>
          <a:xfrm>
            <a:off x="357300" y="2202308"/>
            <a:ext cx="5353200" cy="7353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What’s new in</a:t>
            </a:r>
            <a:r>
              <a:rPr b="1" i="0" lang="en-US" sz="3600" u="none" cap="none" strike="noStrike">
                <a:solidFill>
                  <a:srgbClr val="8DC63F"/>
                </a:solidFill>
                <a:latin typeface="Roboto"/>
                <a:ea typeface="Roboto"/>
                <a:cs typeface="Roboto"/>
                <a:sym typeface="Roboto"/>
              </a:rPr>
              <a:t> C# 12?</a:t>
            </a:r>
            <a:endParaRPr b="1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9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292" name="Google Shape;292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Google Shape;293;p9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4" name="Google Shape;29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9"/>
          <p:cNvSpPr txBox="1"/>
          <p:nvPr/>
        </p:nvSpPr>
        <p:spPr>
          <a:xfrm>
            <a:off x="393000" y="141075"/>
            <a:ext cx="56367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What’s new in C# 12?</a:t>
            </a:r>
            <a:endParaRPr b="1" i="0" sz="2000" u="none" cap="none" strike="noStrike">
              <a:solidFill>
                <a:srgbClr val="8DC6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9"/>
          <p:cNvSpPr txBox="1"/>
          <p:nvPr/>
        </p:nvSpPr>
        <p:spPr>
          <a:xfrm>
            <a:off x="393065" y="759460"/>
            <a:ext cx="7613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b="0" i="0" lang="en-US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C# 12 is the latest version of the C# programming language, released with .NET 8 and Visual Studio 2022.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It simplifies your code by introducing new features that reduce boilerplate code and improve readability, such as collection expressions, primary constructors, alias any type, and default parameters for lambda expressions.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It makes your code faster by enhancing your ability to work with raw memory and avoid unnecessary copying or allocations, such as ref readonly parameter</a:t>
            </a:r>
            <a:endParaRPr b="0" i="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g2ada726cf43_0_77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302" name="Google Shape;302;g2ada726cf43_0_7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3" name="Google Shape;303;g2ada726cf43_0_77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4" name="Google Shape;304;g2ada726cf43_0_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2ada726cf43_0_77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What’s new in C# 12?</a:t>
            </a:r>
            <a:endParaRPr b="1" i="0" sz="2000" u="none" cap="none" strike="noStrike">
              <a:solidFill>
                <a:srgbClr val="8DC6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g2ada726cf43_0_77"/>
          <p:cNvSpPr txBox="1"/>
          <p:nvPr/>
        </p:nvSpPr>
        <p:spPr>
          <a:xfrm>
            <a:off x="240671" y="759450"/>
            <a:ext cx="47727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Light"/>
              <a:buChar char="⮚"/>
            </a:pPr>
            <a:r>
              <a:rPr lang="en-US" sz="1300">
                <a:latin typeface="Roboto Light"/>
                <a:ea typeface="Roboto Light"/>
                <a:cs typeface="Roboto Light"/>
                <a:sym typeface="Roboto Light"/>
              </a:rPr>
              <a:t>Some of the new features:</a:t>
            </a:r>
            <a:endParaRPr sz="13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○"/>
            </a:pPr>
            <a:r>
              <a:rPr lang="en-US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Primary constructors for all classes and structs</a:t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○"/>
            </a:pPr>
            <a:r>
              <a:rPr lang="en-US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Collection expressions for arrays, lists, and spans</a:t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○"/>
            </a:pPr>
            <a:r>
              <a:rPr lang="en-US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Alias any type with the using keyword</a:t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○"/>
            </a:pPr>
            <a:r>
              <a:rPr lang="en-US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Default parameters for lambda expressions</a:t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○"/>
            </a:pPr>
            <a:r>
              <a:rPr lang="en-US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ref readonly parameters for better performance</a:t>
            </a:r>
            <a:endParaRPr sz="13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8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Light"/>
              <a:buChar char="⮚"/>
            </a:pPr>
            <a:r>
              <a:rPr lang="en-US" sz="1300">
                <a:latin typeface="Roboto Light"/>
                <a:ea typeface="Roboto Light"/>
                <a:cs typeface="Roboto Light"/>
                <a:sym typeface="Roboto Light"/>
              </a:rPr>
              <a:t>Others: </a:t>
            </a:r>
            <a:endParaRPr sz="13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21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○"/>
            </a:pPr>
            <a:r>
              <a:rPr lang="en-US" sz="1300">
                <a:latin typeface="Roboto Light"/>
                <a:ea typeface="Roboto Light"/>
                <a:cs typeface="Roboto Light"/>
                <a:sym typeface="Roboto Light"/>
              </a:rPr>
              <a:t>Inline Arrays</a:t>
            </a:r>
            <a:endParaRPr sz="13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21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○"/>
            </a:pPr>
            <a:r>
              <a:rPr lang="en-US" sz="1300">
                <a:latin typeface="Roboto Light"/>
                <a:ea typeface="Roboto Light"/>
                <a:cs typeface="Roboto Light"/>
                <a:sym typeface="Roboto Light"/>
              </a:rPr>
              <a:t>Experimental Attributes</a:t>
            </a:r>
            <a:endParaRPr sz="13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21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○"/>
            </a:pPr>
            <a:r>
              <a:rPr lang="en-US" sz="1300">
                <a:latin typeface="Roboto Light"/>
                <a:ea typeface="Roboto Light"/>
                <a:cs typeface="Roboto Light"/>
                <a:sym typeface="Roboto Light"/>
              </a:rPr>
              <a:t>Interceptors</a:t>
            </a:r>
            <a:endParaRPr sz="13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g2ada726cf43_0_9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312" name="Google Shape;312;g2ada726cf43_0_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3" name="Google Shape;313;g2ada726cf43_0_9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4" name="Google Shape;314;g2ada726cf43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g2ada726cf43_0_9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What’s new in C# 12?</a:t>
            </a:r>
            <a:endParaRPr b="1" sz="20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g2ada726cf43_0_9"/>
          <p:cNvSpPr txBox="1"/>
          <p:nvPr/>
        </p:nvSpPr>
        <p:spPr>
          <a:xfrm>
            <a:off x="316800" y="710132"/>
            <a:ext cx="41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Primary Constructors</a:t>
            </a:r>
            <a:endParaRPr b="1" i="0" sz="1400" u="none" cap="none" strike="noStrike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g2ada726cf43_0_9"/>
          <p:cNvSpPr txBox="1"/>
          <p:nvPr/>
        </p:nvSpPr>
        <p:spPr>
          <a:xfrm>
            <a:off x="382590" y="1260285"/>
            <a:ext cx="76137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Primary constructors allow you to declare constructor parameters in the class or struct header, without the need for a separate constructor body.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Primary constructor parameters are in scope for the entire body of the class or struct, and can be used to initialize fields, properties, or methods.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Primary constructors are no longer restricted to record types, and can be used in any class or struct.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g2ada726cf43_0_20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323" name="Google Shape;323;g2ada726cf43_0_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4" name="Google Shape;324;g2ada726cf43_0_20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5" name="Google Shape;325;g2ada726cf43_0_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g2ada726cf43_0_20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What’s new in C# 12?</a:t>
            </a:r>
            <a:endParaRPr b="1" sz="20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g2ada726cf43_0_20"/>
          <p:cNvSpPr txBox="1"/>
          <p:nvPr/>
        </p:nvSpPr>
        <p:spPr>
          <a:xfrm>
            <a:off x="316800" y="710132"/>
            <a:ext cx="41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Collection Expressions</a:t>
            </a:r>
            <a:endParaRPr b="1" i="0" sz="1400" u="none" cap="none" strike="noStrike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g2ada726cf43_0_20"/>
          <p:cNvSpPr txBox="1"/>
          <p:nvPr/>
        </p:nvSpPr>
        <p:spPr>
          <a:xfrm>
            <a:off x="382590" y="1260285"/>
            <a:ext cx="76137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 Collection expressions introduce a new terse syntax to create common collection values, such as arrays, lists, and spans.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Collection expressions use square brackets [ and ] to enclose a comma-separated list of elements, optionally preceded by a type name.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Collection expressions can also use the spread operator .. to include the elements of another collection or Enumerable expression within the collection expression.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g2ada726cf43_0_31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334" name="Google Shape;334;g2ada726cf43_0_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5" name="Google Shape;335;g2ada726cf43_0_31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36" name="Google Shape;336;g2ada726cf43_0_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2ada726cf43_0_31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What’s new in C# 12?</a:t>
            </a:r>
            <a:endParaRPr b="1" sz="20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g2ada726cf43_0_31"/>
          <p:cNvSpPr txBox="1"/>
          <p:nvPr/>
        </p:nvSpPr>
        <p:spPr>
          <a:xfrm>
            <a:off x="316800" y="710132"/>
            <a:ext cx="41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Alias any type</a:t>
            </a:r>
            <a:endParaRPr b="1" i="0" sz="1400" u="none" cap="none" strike="noStrike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g2ada726cf43_0_31"/>
          <p:cNvSpPr txBox="1"/>
          <p:nvPr/>
        </p:nvSpPr>
        <p:spPr>
          <a:xfrm>
            <a:off x="382590" y="1260285"/>
            <a:ext cx="76137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Alias any type allows you to create an alias for any type using the using keyword, similar to how you can alias a namespace.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Alias any type can be useful to avoid name conflicts, simplify long type names, or create more descriptive names for types.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g2ada726cf43_0_41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345" name="Google Shape;345;g2ada726cf43_0_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g2ada726cf43_0_41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47" name="Google Shape;347;g2ada726cf43_0_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g2ada726cf43_0_41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What’s new in C# 12?</a:t>
            </a:r>
            <a:endParaRPr b="1" sz="20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g2ada726cf43_0_41"/>
          <p:cNvSpPr txBox="1"/>
          <p:nvPr/>
        </p:nvSpPr>
        <p:spPr>
          <a:xfrm>
            <a:off x="316800" y="710132"/>
            <a:ext cx="41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Default parameters for lambda expressions</a:t>
            </a:r>
            <a:endParaRPr b="1" i="0" sz="1400" u="none" cap="none" strike="noStrike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g2ada726cf43_0_41"/>
          <p:cNvSpPr txBox="1"/>
          <p:nvPr/>
        </p:nvSpPr>
        <p:spPr>
          <a:xfrm>
            <a:off x="382590" y="1260285"/>
            <a:ext cx="7613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Default parameters for lambda expressions allow you to specify default values for parameters in lambda expressions, similar to how you can specify default values for parameters in methods.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Default parameters for lambda expressions can be useful to simplify your code, avoid unnecessary overloads, or provide optional arguments for delegates.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g2ada726cf43_0_51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356" name="Google Shape;356;g2ada726cf43_0_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7" name="Google Shape;357;g2ada726cf43_0_51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58" name="Google Shape;358;g2ada726cf43_0_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g2ada726cf43_0_51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What’s new in C# 12?</a:t>
            </a:r>
            <a:endParaRPr b="1" sz="20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g2ada726cf43_0_51"/>
          <p:cNvSpPr txBox="1"/>
          <p:nvPr/>
        </p:nvSpPr>
        <p:spPr>
          <a:xfrm>
            <a:off x="316800" y="710132"/>
            <a:ext cx="41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ref </a:t>
            </a:r>
            <a:r>
              <a:rPr b="1" lang="en-US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readonly</a:t>
            </a:r>
            <a:r>
              <a:rPr b="1" lang="en-US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 parameters</a:t>
            </a:r>
            <a:endParaRPr b="1" i="0" sz="1400" u="none" cap="none" strike="noStrike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g2ada726cf43_0_51"/>
          <p:cNvSpPr txBox="1"/>
          <p:nvPr/>
        </p:nvSpPr>
        <p:spPr>
          <a:xfrm>
            <a:off x="382590" y="1260285"/>
            <a:ext cx="76137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ref readonly parameters allow you to pass parameters by reference, but prevent the callee from modifying the parameter value.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ref readonly parameters can be useful to improve performance by avoiding unnecessary copying of large structs, while ensuring immutability and safety.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 txBox="1"/>
          <p:nvPr/>
        </p:nvSpPr>
        <p:spPr>
          <a:xfrm>
            <a:off x="357300" y="2202312"/>
            <a:ext cx="5353200" cy="7353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About </a:t>
            </a:r>
            <a:r>
              <a:rPr b="1" i="0" lang="en-US" sz="3600" u="none" cap="none" strike="noStrike">
                <a:solidFill>
                  <a:srgbClr val="92D050"/>
                </a:solidFill>
                <a:latin typeface="Roboto"/>
                <a:ea typeface="Roboto"/>
                <a:cs typeface="Roboto"/>
                <a:sym typeface="Roboto"/>
              </a:rPr>
              <a:t>C#</a:t>
            </a:r>
            <a:r>
              <a:rPr b="1" i="0" lang="en-US" sz="3600" u="none" cap="none" strike="noStrike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i="0" lang="en-US" sz="3600" u="none" cap="none" strike="noStrike">
                <a:solidFill>
                  <a:srgbClr val="92D050"/>
                </a:solidFill>
                <a:latin typeface="Roboto"/>
                <a:ea typeface="Roboto"/>
                <a:cs typeface="Roboto"/>
                <a:sym typeface="Roboto"/>
              </a:rPr>
              <a:t>Dotnet</a:t>
            </a:r>
            <a:endParaRPr b="1" i="0" sz="3600" u="none" cap="none" strike="noStrike">
              <a:solidFill>
                <a:srgbClr val="92D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10"/>
          <p:cNvSpPr txBox="1"/>
          <p:nvPr/>
        </p:nvSpPr>
        <p:spPr>
          <a:xfrm>
            <a:off x="357300" y="2202308"/>
            <a:ext cx="5353200" cy="7353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What’s </a:t>
            </a:r>
            <a:r>
              <a:rPr b="1" i="0" lang="en-US" sz="3600" u="none" cap="none" strike="noStrike">
                <a:solidFill>
                  <a:srgbClr val="8DC63F"/>
                </a:solidFill>
                <a:latin typeface="Roboto"/>
                <a:ea typeface="Roboto"/>
                <a:cs typeface="Roboto"/>
                <a:sym typeface="Roboto"/>
              </a:rPr>
              <a:t>next?</a:t>
            </a:r>
            <a:endParaRPr b="1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1B22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11"/>
          <p:cNvSpPr txBox="1"/>
          <p:nvPr/>
        </p:nvSpPr>
        <p:spPr>
          <a:xfrm>
            <a:off x="1895400" y="2202308"/>
            <a:ext cx="5353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 b="1" i="0" sz="3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11"/>
          <p:cNvSpPr/>
          <p:nvPr/>
        </p:nvSpPr>
        <p:spPr>
          <a:xfrm>
            <a:off x="0" y="4557200"/>
            <a:ext cx="9153000" cy="58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1"/>
          <p:cNvSpPr/>
          <p:nvPr/>
        </p:nvSpPr>
        <p:spPr>
          <a:xfrm>
            <a:off x="1760625" y="4964175"/>
            <a:ext cx="7269000" cy="3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4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96" name="Google Shape;96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4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8" name="Google Shape;9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4"/>
          <p:cNvSpPr txBox="1"/>
          <p:nvPr/>
        </p:nvSpPr>
        <p:spPr>
          <a:xfrm>
            <a:off x="393000" y="141075"/>
            <a:ext cx="56367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About </a:t>
            </a:r>
            <a:r>
              <a:rPr b="1" i="0" lang="en-US" sz="2000" u="none" cap="none" strike="noStrike">
                <a:solidFill>
                  <a:srgbClr val="92D050"/>
                </a:solidFill>
                <a:latin typeface="Roboto"/>
                <a:ea typeface="Roboto"/>
                <a:cs typeface="Roboto"/>
                <a:sym typeface="Roboto"/>
              </a:rPr>
              <a:t>C#</a:t>
            </a:r>
            <a:r>
              <a:rPr b="1" i="0" lang="en-US" sz="2000" u="none" cap="none" strike="noStrike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i="0" lang="en-US" sz="2000" u="none" cap="none" strike="noStrike">
                <a:solidFill>
                  <a:srgbClr val="92D050"/>
                </a:solidFill>
                <a:latin typeface="Roboto"/>
                <a:ea typeface="Roboto"/>
                <a:cs typeface="Roboto"/>
                <a:sym typeface="Roboto"/>
              </a:rPr>
              <a:t>Dotnet</a:t>
            </a:r>
            <a:endParaRPr b="1" i="0" sz="2000" u="none" cap="none" strike="noStrike">
              <a:solidFill>
                <a:srgbClr val="8DC6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316800" y="710132"/>
            <a:ext cx="41790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400" u="none" cap="none" strike="noStrike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C# is a programming language</a:t>
            </a:r>
            <a:endParaRPr b="1" i="0" sz="1400" u="none" cap="none" strike="noStrike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383540" y="1118235"/>
            <a:ext cx="7613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lang="en-US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C# introduces new features and improvements that simplify your code, enhance your productivity, and optimize your performance.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lang="en-US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C# is designed to be a high-level language, which means it takes care of a lot of the code you would have to write in other languages like Java and C++.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lang="en-US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C# provides you with libraries that make writing code quicker and easier, such as the .NET Core, which supports cross-platform development, cloud-native applications, and machine learning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5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107" name="Google Shape;107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5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9" name="Google Shape;10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5"/>
          <p:cNvSpPr txBox="1"/>
          <p:nvPr/>
        </p:nvSpPr>
        <p:spPr>
          <a:xfrm>
            <a:off x="393000" y="141075"/>
            <a:ext cx="56367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About </a:t>
            </a:r>
            <a:r>
              <a:rPr b="1" i="0" lang="en-US" sz="2000" u="none" cap="none" strike="noStrike">
                <a:solidFill>
                  <a:srgbClr val="92D050"/>
                </a:solidFill>
                <a:latin typeface="Roboto"/>
                <a:ea typeface="Roboto"/>
                <a:cs typeface="Roboto"/>
                <a:sym typeface="Roboto"/>
              </a:rPr>
              <a:t>C#</a:t>
            </a:r>
            <a:r>
              <a:rPr b="1" i="0" lang="en-US" sz="2000" u="none" cap="none" strike="noStrike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i="0" lang="en-US" sz="2000" u="none" cap="none" strike="noStrike">
                <a:solidFill>
                  <a:srgbClr val="92D050"/>
                </a:solidFill>
                <a:latin typeface="Roboto"/>
                <a:ea typeface="Roboto"/>
                <a:cs typeface="Roboto"/>
                <a:sym typeface="Roboto"/>
              </a:rPr>
              <a:t>Dotnet</a:t>
            </a:r>
            <a:endParaRPr b="1" i="0" sz="2000" u="none" cap="none" strike="noStrike">
              <a:solidFill>
                <a:srgbClr val="8DC6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316865" y="709930"/>
            <a:ext cx="604456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400" u="none" cap="none" strike="noStrike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Dotnet is a free, cross-platform, open-source developer platform</a:t>
            </a:r>
            <a:endParaRPr b="1" i="0" sz="1400" u="none" cap="none" strike="noStrike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383540" y="1118235"/>
            <a:ext cx="7613650" cy="17970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.NET source and binaries are licensed with the MIT license.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Microsoft supports .NET on Android, Apple, Linux, and Windows operating systems.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The Common Language Runtime (CLR) is the foundation all .NET apps are built on.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Supported programming languages: C#, F# and Visual Basic.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.NET implementations: .NET Framework, Mono, UWP, and .NET (Core)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g2ae049a408a_0_76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118" name="Google Shape;118;g2ae049a408a_0_7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g2ae049a408a_0_76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0" name="Google Shape;120;g2ae049a408a_0_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2ae049a408a_0_76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Key features</a:t>
            </a:r>
            <a:endParaRPr b="1" i="0" sz="2000" u="none" cap="none" strike="noStrike">
              <a:solidFill>
                <a:srgbClr val="8DC6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g2ae049a408a_0_76"/>
          <p:cNvSpPr txBox="1"/>
          <p:nvPr/>
        </p:nvSpPr>
        <p:spPr>
          <a:xfrm>
            <a:off x="275376" y="733450"/>
            <a:ext cx="3055200" cy="38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1625" lvl="0" marL="457200" rtl="0" algn="l">
              <a:lnSpc>
                <a:spcPct val="15652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⮚"/>
            </a:pPr>
            <a:r>
              <a:rPr lang="en-US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OOP</a:t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1625" lvl="0" marL="45720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⮚"/>
            </a:pPr>
            <a:r>
              <a:rPr lang="en-US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Boolean Conditions</a:t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1625" lvl="0" marL="45720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⮚"/>
            </a:pPr>
            <a:r>
              <a:rPr lang="en-US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Automatic Garbage Collection</a:t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1625" lvl="0" marL="45720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⮚"/>
            </a:pPr>
            <a:r>
              <a:rPr lang="en-US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Dynamic</a:t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1625" lvl="0" marL="45720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⮚"/>
            </a:pPr>
            <a:r>
              <a:rPr lang="en-US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Assembly (+ Versioning)</a:t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1625" lvl="0" marL="45720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⮚"/>
            </a:pPr>
            <a:r>
              <a:rPr lang="en-US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Properties and Events</a:t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1625" lvl="0" marL="45720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⮚"/>
            </a:pPr>
            <a:r>
              <a:rPr lang="en-US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Delegates</a:t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1625" lvl="0" marL="45720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⮚"/>
            </a:pPr>
            <a:r>
              <a:rPr lang="en-US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Generics</a:t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1625" lvl="0" marL="45720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⮚"/>
            </a:pPr>
            <a:r>
              <a:rPr lang="en-US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Indexers</a:t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1625" lvl="0" marL="45720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⮚"/>
            </a:pPr>
            <a:r>
              <a:rPr lang="en-US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Conditional Compilation</a:t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1625" lvl="0" marL="45720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⮚"/>
            </a:pPr>
            <a:r>
              <a:rPr lang="en-US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Simple Multithreading</a:t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1625" lvl="0" marL="45720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⮚"/>
            </a:pPr>
            <a:r>
              <a:rPr lang="en-US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LINQ and Lambda Expressions</a:t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3" name="Google Shape;123;g2ae049a408a_0_76"/>
          <p:cNvSpPr txBox="1"/>
          <p:nvPr/>
        </p:nvSpPr>
        <p:spPr>
          <a:xfrm>
            <a:off x="5102900" y="656700"/>
            <a:ext cx="3692100" cy="28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1625" lvl="0" marL="457200" rtl="0" algn="l">
              <a:lnSpc>
                <a:spcPct val="15652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⮚"/>
            </a:pPr>
            <a:r>
              <a:rPr lang="en-US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Out Variables</a:t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1150" lvl="0" marL="45720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Char char="⮚"/>
            </a:pPr>
            <a:r>
              <a:rPr lang="en-US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Pattern Matching</a:t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1150" lvl="0" marL="45720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Char char="⮚"/>
            </a:pPr>
            <a:r>
              <a:rPr lang="en-US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Tuple (+ Types &amp; Literals)</a:t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1150" lvl="0" marL="45720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Char char="⮚"/>
            </a:pPr>
            <a:r>
              <a:rPr lang="en-US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Deconstruction</a:t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1150" lvl="0" marL="45720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Char char="⮚"/>
            </a:pPr>
            <a:r>
              <a:rPr lang="en-US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Indices and Ranges</a:t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1150" lvl="0" marL="45720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Char char="⮚"/>
            </a:pPr>
            <a:r>
              <a:rPr lang="en-US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Switch expressions</a:t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1150" lvl="0" marL="45720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Char char="⮚"/>
            </a:pPr>
            <a:r>
              <a:rPr lang="en-US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Async/Await</a:t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1150" lvl="0" marL="45720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Char char="⮚"/>
            </a:pPr>
            <a:r>
              <a:rPr lang="en-US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Value Tuples</a:t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1150" lvl="0" marL="45720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Char char="⮚"/>
            </a:pPr>
            <a:r>
              <a:rPr lang="en-US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Records</a:t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6"/>
          <p:cNvSpPr txBox="1"/>
          <p:nvPr/>
        </p:nvSpPr>
        <p:spPr>
          <a:xfrm>
            <a:off x="357300" y="2202308"/>
            <a:ext cx="5353200" cy="7353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What’s new in</a:t>
            </a:r>
            <a:r>
              <a:rPr b="1" i="0" lang="en-US" sz="3600" u="none" cap="none" strike="noStrike">
                <a:solidFill>
                  <a:srgbClr val="8DC63F"/>
                </a:solidFill>
                <a:latin typeface="Roboto"/>
                <a:ea typeface="Roboto"/>
                <a:cs typeface="Roboto"/>
                <a:sym typeface="Roboto"/>
              </a:rPr>
              <a:t> C# 10?</a:t>
            </a:r>
            <a:endParaRPr b="1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g2ada726cf43_0_104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136" name="Google Shape;136;g2ada726cf43_0_10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g2ada726cf43_0_104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8" name="Google Shape;138;g2ada726cf43_0_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2ada726cf43_0_104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What’s new in C# 1</a:t>
            </a:r>
            <a:r>
              <a:rPr b="1" lang="en-US" sz="20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b="1" i="0" lang="en-US" sz="2000" u="none" cap="none" strike="noStrike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1" i="0" sz="2000" u="none" cap="none" strike="noStrike">
              <a:solidFill>
                <a:srgbClr val="8DC6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g2ada726cf43_0_104"/>
          <p:cNvSpPr txBox="1"/>
          <p:nvPr/>
        </p:nvSpPr>
        <p:spPr>
          <a:xfrm>
            <a:off x="240676" y="759450"/>
            <a:ext cx="6614700" cy="18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Light"/>
              <a:buChar char="⮚"/>
            </a:pPr>
            <a:r>
              <a:rPr lang="en-US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Constant interpolated strings</a:t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8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Light"/>
              <a:buChar char="⮚"/>
            </a:pPr>
            <a:r>
              <a:rPr lang="en-US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Extended property patterns</a:t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8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Light"/>
              <a:buChar char="⮚"/>
            </a:pPr>
            <a:r>
              <a:rPr lang="en-US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Global using directives</a:t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8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Light"/>
              <a:buChar char="⮚"/>
            </a:pPr>
            <a:r>
              <a:rPr lang="en-US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File-scoped namespace declaration</a:t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8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Light"/>
              <a:buChar char="⮚"/>
            </a:pPr>
            <a:r>
              <a:rPr lang="en-US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Assignment and declaration in the same deconstruction</a:t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8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Light"/>
              <a:buChar char="⮚"/>
            </a:pPr>
            <a:r>
              <a:rPr lang="en-US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Lambda expression improvements</a:t>
            </a:r>
            <a:endParaRPr sz="13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g2ada726cf43_0_113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146" name="Google Shape;146;g2ada726cf43_0_1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g2ada726cf43_0_113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8" name="Google Shape;148;g2ada726cf43_0_1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2ada726cf43_0_113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What’s new in C# 10?</a:t>
            </a:r>
            <a:endParaRPr b="1" sz="20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g2ada726cf43_0_113"/>
          <p:cNvSpPr txBox="1"/>
          <p:nvPr/>
        </p:nvSpPr>
        <p:spPr>
          <a:xfrm>
            <a:off x="316800" y="710132"/>
            <a:ext cx="41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Extended property patterns</a:t>
            </a:r>
            <a:endParaRPr b="1" i="0" sz="1400" u="none" cap="none" strike="noStrike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g2ada726cf43_0_113"/>
          <p:cNvSpPr txBox="1"/>
          <p:nvPr/>
        </p:nvSpPr>
        <p:spPr>
          <a:xfrm>
            <a:off x="382590" y="1260285"/>
            <a:ext cx="76137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Extended property patterns allow you to reference nested properties or fields within a property pattern, using the dot . operator.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Extended property patterns can help you write more concise and readable patterns for complex types.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2022-08-28T19:13:00Z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6131B9B84C4E486A902285268C5981A8</vt:lpwstr>
  </property>
  <property fmtid="{D5CDD505-2E9C-101B-9397-08002B2CF9AE}" pid="3" name="KSOProductBuildVer">
    <vt:lpwstr>1033-12.2.0.13359</vt:lpwstr>
  </property>
</Properties>
</file>