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71" r:id="rId5"/>
    <p:sldId id="257" r:id="rId6"/>
    <p:sldId id="268" r:id="rId7"/>
    <p:sldId id="269" r:id="rId8"/>
    <p:sldId id="260" r:id="rId9"/>
    <p:sldId id="261" r:id="rId10"/>
    <p:sldId id="266" r:id="rId11"/>
    <p:sldId id="267" r:id="rId12"/>
    <p:sldId id="262" r:id="rId13"/>
    <p:sldId id="270" r:id="rId14"/>
    <p:sldId id="273" r:id="rId15"/>
    <p:sldId id="265" r:id="rId16"/>
    <p:sldId id="263" r:id="rId17"/>
    <p:sldId id="272" r:id="rId18"/>
    <p:sldId id="275" r:id="rId19"/>
    <p:sldId id="258" r:id="rId20"/>
    <p:sldId id="274" r:id="rId21"/>
    <p:sldId id="259"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1" name="Google Shape;141;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eea522d09e_0_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9" name="Google Shape;149;geea522d09e_0_1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eea522d09e_0_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t>In the diagram, the gray oval indicates that the app isn't loaded into memory. The light blue ovals indicate that the app is in memory. Text on arcs indicates events that are raised by .NET MAUI, that provide notifications to the running app.</a:t>
            </a:r>
          </a:p>
        </p:txBody>
      </p:sp>
      <p:sp>
        <p:nvSpPr>
          <p:cNvPr id="149" name="Google Shape;149;geea522d09e_0_1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eea522d09e_0_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t>In the diagram, the gray oval indicates that the app isn't loaded into memory. The light blue ovals indicate that the app is in memory. Text on arcs indicates events that are raised by .NET MAUI, that provide notifications to the running app.</a:t>
            </a:r>
          </a:p>
        </p:txBody>
      </p:sp>
      <p:sp>
        <p:nvSpPr>
          <p:cNvPr id="149" name="Google Shape;149;geea522d09e_0_1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eea522d09e_0_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9" name="Google Shape;149;geea522d09e_0_1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eea522d09e_0_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9" name="Google Shape;149;geea522d09e_0_1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eea522d09e_0_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9" name="Google Shape;149;geea522d09e_0_1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eea522d09e_0_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9" name="Google Shape;149;geea522d09e_0_1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eef53d5d55_1_34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57" name="Google Shape;157;geef53d5d55_1_34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eef53d5d55_1_34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57" name="Google Shape;157;geef53d5d55_1_34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eef53d5d55_1_25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65" name="Google Shape;165;geef53d5d55_1_253: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eea522d09e_0_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9" name="Google Shape;149;geea522d09e_0_1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eea522d09e_0_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9" name="Google Shape;149;geea522d09e_0_1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eea522d09e_0_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t>In a .NET MAUI app, you write code that primarily interacts with the .NET MAUI API (1). .NET MAUI then directly consumes the native platform APIs (3). In addition, app code may directly exercise platform APIs (2), if required.</a:t>
            </a:r>
          </a:p>
          <a:p>
            <a:pPr marL="0" lvl="0" indent="0" algn="l" rtl="0">
              <a:lnSpc>
                <a:spcPct val="100000"/>
              </a:lnSpc>
              <a:spcBef>
                <a:spcPts val="0"/>
              </a:spcBef>
              <a:spcAft>
                <a:spcPts val="0"/>
              </a:spcAft>
              <a:buSzPts val="1100"/>
              <a:buNone/>
            </a:pPr>
          </a:p>
          <a:p>
            <a:pPr marL="0" lvl="0" indent="0" algn="l" rtl="0">
              <a:lnSpc>
                <a:spcPct val="100000"/>
              </a:lnSpc>
              <a:spcBef>
                <a:spcPts val="0"/>
              </a:spcBef>
              <a:spcAft>
                <a:spcPts val="0"/>
              </a:spcAft>
              <a:buSzPts val="1100"/>
              <a:buNone/>
            </a:pPr>
            <a:r>
              <a:t>.NET MAUI apps can be written on PC or Mac, and compile into native app packages:</a:t>
            </a:r>
          </a:p>
          <a:p>
            <a:pPr marL="0" lvl="0" indent="0" algn="l" rtl="0">
              <a:lnSpc>
                <a:spcPct val="100000"/>
              </a:lnSpc>
              <a:spcBef>
                <a:spcPts val="0"/>
              </a:spcBef>
              <a:spcAft>
                <a:spcPts val="0"/>
              </a:spcAft>
              <a:buSzPts val="1100"/>
              <a:buNone/>
            </a:pPr>
          </a:p>
          <a:p>
            <a:pPr marL="0" lvl="0" indent="0" algn="l" rtl="0">
              <a:lnSpc>
                <a:spcPct val="100000"/>
              </a:lnSpc>
              <a:spcBef>
                <a:spcPts val="0"/>
              </a:spcBef>
              <a:spcAft>
                <a:spcPts val="0"/>
              </a:spcAft>
              <a:buSzPts val="1100"/>
              <a:buNone/>
            </a:pPr>
            <a:r>
              <a:t>Android apps built using .NET MAUI compile from C# into intermediate language (IL) which is then just-in-time (JIT) compiled to a native assembly when the app launches.</a:t>
            </a:r>
          </a:p>
          <a:p>
            <a:pPr marL="0" lvl="0" indent="0" algn="l" rtl="0">
              <a:lnSpc>
                <a:spcPct val="100000"/>
              </a:lnSpc>
              <a:spcBef>
                <a:spcPts val="0"/>
              </a:spcBef>
              <a:spcAft>
                <a:spcPts val="0"/>
              </a:spcAft>
              <a:buSzPts val="1100"/>
              <a:buNone/>
            </a:pPr>
            <a:r>
              <a:t>iOS apps built using .NET MAUI are fully ahead-of-time (AOT) compiled from C# into native ARM assembly code.</a:t>
            </a:r>
          </a:p>
          <a:p>
            <a:pPr marL="0" lvl="0" indent="0" algn="l" rtl="0">
              <a:lnSpc>
                <a:spcPct val="100000"/>
              </a:lnSpc>
              <a:spcBef>
                <a:spcPts val="0"/>
              </a:spcBef>
              <a:spcAft>
                <a:spcPts val="0"/>
              </a:spcAft>
              <a:buSzPts val="1100"/>
              <a:buNone/>
            </a:pPr>
            <a:r>
              <a:t>macOS apps built using .NET MAUI use Mac Catalyst, a solution from Apple that brings your iOS app built with UIKit to the desktop, and augments it with additional AppKit and platform APIs as required.</a:t>
            </a:r>
          </a:p>
          <a:p>
            <a:pPr marL="0" lvl="0" indent="0" algn="l" rtl="0">
              <a:lnSpc>
                <a:spcPct val="100000"/>
              </a:lnSpc>
              <a:spcBef>
                <a:spcPts val="0"/>
              </a:spcBef>
              <a:spcAft>
                <a:spcPts val="0"/>
              </a:spcAft>
              <a:buSzPts val="1100"/>
              <a:buNone/>
            </a:pPr>
            <a:r>
              <a:t>Windows apps built using .NET MAUI use Windows UI 3 (WinUI 3) library to create native apps that target the Windows desktop. For more information about WinUI 3, see Windows UI Library.</a:t>
            </a:r>
          </a:p>
        </p:txBody>
      </p:sp>
      <p:sp>
        <p:nvSpPr>
          <p:cNvPr id="149" name="Google Shape;149;geea522d09e_0_1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eea522d09e_0_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9" name="Google Shape;149;geea522d09e_0_1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eea522d09e_0_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9" name="Google Shape;149;geea522d09e_0_1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eea522d09e_0_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9" name="Google Shape;149;geea522d09e_0_1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eea522d09e_0_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9" name="Google Shape;149;geea522d09e_0_1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eea522d09e_0_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9" name="Google Shape;149;geea522d09e_0_1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2" name="Shape 22"/>
        <p:cNvGrpSpPr/>
        <p:nvPr/>
      </p:nvGrpSpPr>
      <p:grpSpPr>
        <a:xfrm>
          <a:off x="0" y="0"/>
          <a:ext cx="0" cy="0"/>
          <a:chOff x="0" y="0"/>
          <a:chExt cx="0" cy="0"/>
        </a:xfrm>
      </p:grpSpPr>
      <p:grpSp>
        <p:nvGrpSpPr>
          <p:cNvPr id="23" name="Google Shape;23;p5"/>
          <p:cNvGrpSpPr/>
          <p:nvPr/>
        </p:nvGrpSpPr>
        <p:grpSpPr>
          <a:xfrm>
            <a:off x="0" y="-8467"/>
            <a:ext cx="12192000" cy="6866467"/>
            <a:chOff x="0" y="-8467"/>
            <a:chExt cx="12192000" cy="6866467"/>
          </a:xfrm>
        </p:grpSpPr>
        <p:cxnSp>
          <p:nvCxnSpPr>
            <p:cNvPr id="24" name="Google Shape;24;p5"/>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5"/>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019"/>
              </a:schemeClr>
            </a:solidFill>
            <a:ln>
              <a:noFill/>
            </a:ln>
          </p:spPr>
        </p:sp>
        <p:sp>
          <p:nvSpPr>
            <p:cNvPr id="27" name="Google Shape;27;p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5"/>
            <p:cNvSpPr/>
            <p:nvPr/>
          </p:nvSpPr>
          <p:spPr>
            <a:xfrm>
              <a:off x="8932333" y="3048000"/>
              <a:ext cx="3259667" cy="3810000"/>
            </a:xfrm>
            <a:prstGeom prst="triangle">
              <a:avLst>
                <a:gd name="adj" fmla="val 100000"/>
              </a:avLst>
            </a:prstGeom>
            <a:solidFill>
              <a:schemeClr val="accent2">
                <a:alpha val="7098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 name="Google Shape;29;p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019"/>
              </a:srgbClr>
            </a:solidFill>
            <a:ln>
              <a:noFill/>
            </a:ln>
          </p:spPr>
        </p:sp>
        <p:sp>
          <p:nvSpPr>
            <p:cNvPr id="30" name="Google Shape;30;p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019"/>
              </a:srgbClr>
            </a:solidFill>
            <a:ln>
              <a:noFill/>
            </a:ln>
          </p:spPr>
        </p:sp>
        <p:sp>
          <p:nvSpPr>
            <p:cNvPr id="31" name="Google Shape;31;p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3921"/>
              </a:schemeClr>
            </a:solidFill>
            <a:ln>
              <a:noFill/>
            </a:ln>
          </p:spPr>
        </p:sp>
        <p:sp>
          <p:nvSpPr>
            <p:cNvPr id="32" name="Google Shape;32;p5"/>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 name="Google Shape;33;p5"/>
            <p:cNvSpPr/>
            <p:nvPr/>
          </p:nvSpPr>
          <p:spPr>
            <a:xfrm rot="10800000">
              <a:off x="0" y="0"/>
              <a:ext cx="842596" cy="5666154"/>
            </a:xfrm>
            <a:prstGeom prst="triangle">
              <a:avLst>
                <a:gd name="adj" fmla="val 100000"/>
              </a:avLst>
            </a:prstGeom>
            <a:solidFill>
              <a:schemeClr val="accent1">
                <a:alpha val="8392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4" name="Google Shape;34;p5"/>
          <p:cNvSpPr txBox="1"/>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chemeClr val="accent1"/>
              </a:buClr>
              <a:buSzPts val="5400"/>
              <a:buFont typeface="Trebuchet MS" panose="020B0603020202020204"/>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36" name="Google Shape;36;p5"/>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90" name="Shape 90"/>
        <p:cNvGrpSpPr/>
        <p:nvPr/>
      </p:nvGrpSpPr>
      <p:grpSpPr>
        <a:xfrm>
          <a:off x="0" y="0"/>
          <a:ext cx="0" cy="0"/>
          <a:chOff x="0" y="0"/>
          <a:chExt cx="0" cy="0"/>
        </a:xfrm>
      </p:grpSpPr>
      <p:sp>
        <p:nvSpPr>
          <p:cNvPr id="91" name="Google Shape;91;p14"/>
          <p:cNvSpPr txBox="1"/>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panose="020B0603020202020204"/>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4"/>
          <p:cNvSpPr txBox="1"/>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p:txBody>
      </p:sp>
      <p:sp>
        <p:nvSpPr>
          <p:cNvPr id="93" name="Google Shape;93;p14"/>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4"/>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4"/>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96" name="Shape 96"/>
        <p:cNvGrpSpPr/>
        <p:nvPr/>
      </p:nvGrpSpPr>
      <p:grpSpPr>
        <a:xfrm>
          <a:off x="0" y="0"/>
          <a:ext cx="0" cy="0"/>
          <a:chOff x="0" y="0"/>
          <a:chExt cx="0" cy="0"/>
        </a:xfrm>
      </p:grpSpPr>
      <p:sp>
        <p:nvSpPr>
          <p:cNvPr id="97" name="Google Shape;97;p15"/>
          <p:cNvSpPr txBox="1"/>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panose="020B0603020202020204"/>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5"/>
          <p:cNvSpPr txBox="1"/>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280"/>
              <a:buFont typeface="Trebuchet MS" panose="020B0603020202020204"/>
              <a:buNone/>
              <a:defRPr sz="1600">
                <a:solidFill>
                  <a:srgbClr val="7F7F7F"/>
                </a:solidFill>
              </a:defRPr>
            </a:lvl1pPr>
            <a:lvl2pPr marL="914400" lvl="1" indent="-228600" algn="l">
              <a:lnSpc>
                <a:spcPct val="100000"/>
              </a:lnSpc>
              <a:spcBef>
                <a:spcPts val="1000"/>
              </a:spcBef>
              <a:spcAft>
                <a:spcPts val="0"/>
              </a:spcAft>
              <a:buSzPts val="1280"/>
              <a:buFont typeface="Trebuchet MS" panose="020B0603020202020204"/>
              <a:buNone/>
              <a:defRPr/>
            </a:lvl2pPr>
            <a:lvl3pPr marL="1371600" lvl="2" indent="-228600" algn="l">
              <a:lnSpc>
                <a:spcPct val="100000"/>
              </a:lnSpc>
              <a:spcBef>
                <a:spcPts val="1000"/>
              </a:spcBef>
              <a:spcAft>
                <a:spcPts val="0"/>
              </a:spcAft>
              <a:buSzPts val="1120"/>
              <a:buFont typeface="Trebuchet MS" panose="020B0603020202020204"/>
              <a:buNone/>
              <a:defRPr/>
            </a:lvl3pPr>
            <a:lvl4pPr marL="1828800" lvl="3" indent="-228600" algn="l">
              <a:lnSpc>
                <a:spcPct val="100000"/>
              </a:lnSpc>
              <a:spcBef>
                <a:spcPts val="1000"/>
              </a:spcBef>
              <a:spcAft>
                <a:spcPts val="0"/>
              </a:spcAft>
              <a:buSzPts val="960"/>
              <a:buFont typeface="Trebuchet MS" panose="020B0603020202020204"/>
              <a:buNone/>
              <a:defRPr/>
            </a:lvl4pPr>
            <a:lvl5pPr marL="2286000" lvl="4" indent="-228600" algn="l">
              <a:lnSpc>
                <a:spcPct val="100000"/>
              </a:lnSpc>
              <a:spcBef>
                <a:spcPts val="1000"/>
              </a:spcBef>
              <a:spcAft>
                <a:spcPts val="0"/>
              </a:spcAft>
              <a:buSzPts val="960"/>
              <a:buFont typeface="Trebuchet MS" panose="020B0603020202020204"/>
              <a:buNone/>
              <a:defRPr/>
            </a:lvl5pPr>
            <a:lvl6pPr marL="2743200" lvl="5" indent="-320040" algn="l">
              <a:lnSpc>
                <a:spcPct val="100000"/>
              </a:lnSpc>
              <a:spcBef>
                <a:spcPts val="1000"/>
              </a:spcBef>
              <a:spcAft>
                <a:spcPts val="0"/>
              </a:spcAft>
              <a:buSzPts val="1440"/>
              <a:buChar char="►"/>
              <a:defRPr/>
            </a:lvl6pPr>
            <a:lvl7pPr marL="3200400" lvl="6" indent="-320040"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p:txBody>
      </p:sp>
      <p:sp>
        <p:nvSpPr>
          <p:cNvPr id="99" name="Google Shape;99;p15"/>
          <p:cNvSpPr txBox="1"/>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p:txBody>
      </p:sp>
      <p:sp>
        <p:nvSpPr>
          <p:cNvPr id="100" name="Google Shape;100;p15"/>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5"/>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5"/>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
        <p:nvSpPr>
          <p:cNvPr id="103" name="Google Shape;103;p15"/>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panose="020B0604020202020204"/>
              <a:buNone/>
            </a:pPr>
            <a:r>
              <a:rPr lang="en-US" sz="8000" b="0" i="0" u="none" strike="noStrike" cap="none">
                <a:solidFill>
                  <a:srgbClr val="BFE471"/>
                </a:solidFill>
                <a:latin typeface="Arial" panose="020B0604020202020204"/>
                <a:ea typeface="Arial" panose="020B0604020202020204"/>
                <a:cs typeface="Arial" panose="020B0604020202020204"/>
                <a:sym typeface="Arial" panose="020B0604020202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 name="Google Shape;104;p15"/>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panose="020B0604020202020204"/>
              <a:buNone/>
            </a:pPr>
            <a:r>
              <a:rPr lang="en-US" sz="8000" b="0" i="0" u="none" strike="noStrike" cap="none">
                <a:solidFill>
                  <a:srgbClr val="BFE471"/>
                </a:solidFill>
                <a:latin typeface="Arial" panose="020B0604020202020204"/>
                <a:ea typeface="Arial" panose="020B0604020202020204"/>
                <a:cs typeface="Arial" panose="020B0604020202020204"/>
                <a:sym typeface="Arial" panose="020B0604020202020204"/>
              </a:rPr>
              <a:t>”</a:t>
            </a:r>
            <a:endParaRPr sz="1800" b="0" i="0" u="none" strike="noStrike" cap="none">
              <a:solidFill>
                <a:srgbClr val="BFE47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05" name="Shape 105"/>
        <p:cNvGrpSpPr/>
        <p:nvPr/>
      </p:nvGrpSpPr>
      <p:grpSpPr>
        <a:xfrm>
          <a:off x="0" y="0"/>
          <a:ext cx="0" cy="0"/>
          <a:chOff x="0" y="0"/>
          <a:chExt cx="0" cy="0"/>
        </a:xfrm>
      </p:grpSpPr>
      <p:sp>
        <p:nvSpPr>
          <p:cNvPr id="106" name="Google Shape;106;p16"/>
          <p:cNvSpPr txBox="1"/>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400"/>
              <a:buFont typeface="Trebuchet MS" panose="020B0603020202020204"/>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6"/>
          <p:cNvSpPr txBox="1"/>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p:txBody>
      </p:sp>
      <p:sp>
        <p:nvSpPr>
          <p:cNvPr id="108" name="Google Shape;108;p16"/>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6"/>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6"/>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11" name="Shape 111"/>
        <p:cNvGrpSpPr/>
        <p:nvPr/>
      </p:nvGrpSpPr>
      <p:grpSpPr>
        <a:xfrm>
          <a:off x="0" y="0"/>
          <a:ext cx="0" cy="0"/>
          <a:chOff x="0" y="0"/>
          <a:chExt cx="0" cy="0"/>
        </a:xfrm>
      </p:grpSpPr>
      <p:sp>
        <p:nvSpPr>
          <p:cNvPr id="112" name="Google Shape;112;p17"/>
          <p:cNvSpPr txBox="1"/>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panose="020B0603020202020204"/>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7"/>
          <p:cNvSpPr txBox="1"/>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panose="020B0603020202020204"/>
              <a:buNone/>
              <a:defRPr sz="2400">
                <a:solidFill>
                  <a:srgbClr val="3F3F3F"/>
                </a:solidFill>
              </a:defRPr>
            </a:lvl1pPr>
            <a:lvl2pPr marL="914400" lvl="1" indent="-228600" algn="l">
              <a:lnSpc>
                <a:spcPct val="100000"/>
              </a:lnSpc>
              <a:spcBef>
                <a:spcPts val="1000"/>
              </a:spcBef>
              <a:spcAft>
                <a:spcPts val="0"/>
              </a:spcAft>
              <a:buSzPts val="1280"/>
              <a:buFont typeface="Trebuchet MS" panose="020B0603020202020204"/>
              <a:buNone/>
              <a:defRPr/>
            </a:lvl2pPr>
            <a:lvl3pPr marL="1371600" lvl="2" indent="-228600" algn="l">
              <a:lnSpc>
                <a:spcPct val="100000"/>
              </a:lnSpc>
              <a:spcBef>
                <a:spcPts val="1000"/>
              </a:spcBef>
              <a:spcAft>
                <a:spcPts val="0"/>
              </a:spcAft>
              <a:buSzPts val="1120"/>
              <a:buFont typeface="Trebuchet MS" panose="020B0603020202020204"/>
              <a:buNone/>
              <a:defRPr/>
            </a:lvl3pPr>
            <a:lvl4pPr marL="1828800" lvl="3" indent="-228600" algn="l">
              <a:lnSpc>
                <a:spcPct val="100000"/>
              </a:lnSpc>
              <a:spcBef>
                <a:spcPts val="1000"/>
              </a:spcBef>
              <a:spcAft>
                <a:spcPts val="0"/>
              </a:spcAft>
              <a:buSzPts val="960"/>
              <a:buFont typeface="Trebuchet MS" panose="020B0603020202020204"/>
              <a:buNone/>
              <a:defRPr/>
            </a:lvl4pPr>
            <a:lvl5pPr marL="2286000" lvl="4" indent="-228600" algn="l">
              <a:lnSpc>
                <a:spcPct val="100000"/>
              </a:lnSpc>
              <a:spcBef>
                <a:spcPts val="1000"/>
              </a:spcBef>
              <a:spcAft>
                <a:spcPts val="0"/>
              </a:spcAft>
              <a:buSzPts val="960"/>
              <a:buFont typeface="Trebuchet MS" panose="020B0603020202020204"/>
              <a:buNone/>
              <a:defRPr/>
            </a:lvl5pPr>
            <a:lvl6pPr marL="2743200" lvl="5" indent="-320040" algn="l">
              <a:lnSpc>
                <a:spcPct val="100000"/>
              </a:lnSpc>
              <a:spcBef>
                <a:spcPts val="1000"/>
              </a:spcBef>
              <a:spcAft>
                <a:spcPts val="0"/>
              </a:spcAft>
              <a:buSzPts val="1440"/>
              <a:buChar char="►"/>
              <a:defRPr/>
            </a:lvl6pPr>
            <a:lvl7pPr marL="3200400" lvl="6" indent="-320040"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p:txBody>
      </p:sp>
      <p:sp>
        <p:nvSpPr>
          <p:cNvPr id="114" name="Google Shape;114;p17"/>
          <p:cNvSpPr txBox="1"/>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p:txBody>
      </p:sp>
      <p:sp>
        <p:nvSpPr>
          <p:cNvPr id="115" name="Google Shape;115;p17"/>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7"/>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7"/>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
        <p:nvSpPr>
          <p:cNvPr id="118" name="Google Shape;118;p17"/>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panose="020B0604020202020204"/>
              <a:buNone/>
            </a:pPr>
            <a:r>
              <a:rPr lang="en-US" sz="8000" b="0" i="0" u="none" strike="noStrike" cap="none">
                <a:solidFill>
                  <a:srgbClr val="BFE471"/>
                </a:solidFill>
                <a:latin typeface="Arial" panose="020B0604020202020204"/>
                <a:ea typeface="Arial" panose="020B0604020202020204"/>
                <a:cs typeface="Arial" panose="020B0604020202020204"/>
                <a:sym typeface="Arial" panose="020B0604020202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17"/>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panose="020B0604020202020204"/>
              <a:buNone/>
            </a:pPr>
            <a:r>
              <a:rPr lang="en-US" sz="8000" b="0" i="0" u="none" strike="noStrike" cap="none">
                <a:solidFill>
                  <a:srgbClr val="BFE471"/>
                </a:solidFill>
                <a:latin typeface="Arial" panose="020B0604020202020204"/>
                <a:ea typeface="Arial" panose="020B0604020202020204"/>
                <a:cs typeface="Arial" panose="020B0604020202020204"/>
                <a:sym typeface="Arial" panose="020B0604020202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20" name="Shape 120"/>
        <p:cNvGrpSpPr/>
        <p:nvPr/>
      </p:nvGrpSpPr>
      <p:grpSpPr>
        <a:xfrm>
          <a:off x="0" y="0"/>
          <a:ext cx="0" cy="0"/>
          <a:chOff x="0" y="0"/>
          <a:chExt cx="0" cy="0"/>
        </a:xfrm>
      </p:grpSpPr>
      <p:sp>
        <p:nvSpPr>
          <p:cNvPr id="121" name="Google Shape;121;p18"/>
          <p:cNvSpPr txBox="1"/>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panose="020B0603020202020204"/>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8"/>
          <p:cNvSpPr txBox="1"/>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panose="020B0603020202020204"/>
              <a:buNone/>
              <a:defRPr sz="2400">
                <a:solidFill>
                  <a:schemeClr val="accent1"/>
                </a:solidFill>
              </a:defRPr>
            </a:lvl1pPr>
            <a:lvl2pPr marL="914400" lvl="1" indent="-228600" algn="l">
              <a:lnSpc>
                <a:spcPct val="100000"/>
              </a:lnSpc>
              <a:spcBef>
                <a:spcPts val="1000"/>
              </a:spcBef>
              <a:spcAft>
                <a:spcPts val="0"/>
              </a:spcAft>
              <a:buSzPts val="1280"/>
              <a:buFont typeface="Trebuchet MS" panose="020B0603020202020204"/>
              <a:buNone/>
              <a:defRPr/>
            </a:lvl2pPr>
            <a:lvl3pPr marL="1371600" lvl="2" indent="-228600" algn="l">
              <a:lnSpc>
                <a:spcPct val="100000"/>
              </a:lnSpc>
              <a:spcBef>
                <a:spcPts val="1000"/>
              </a:spcBef>
              <a:spcAft>
                <a:spcPts val="0"/>
              </a:spcAft>
              <a:buSzPts val="1120"/>
              <a:buFont typeface="Trebuchet MS" panose="020B0603020202020204"/>
              <a:buNone/>
              <a:defRPr/>
            </a:lvl3pPr>
            <a:lvl4pPr marL="1828800" lvl="3" indent="-228600" algn="l">
              <a:lnSpc>
                <a:spcPct val="100000"/>
              </a:lnSpc>
              <a:spcBef>
                <a:spcPts val="1000"/>
              </a:spcBef>
              <a:spcAft>
                <a:spcPts val="0"/>
              </a:spcAft>
              <a:buSzPts val="960"/>
              <a:buFont typeface="Trebuchet MS" panose="020B0603020202020204"/>
              <a:buNone/>
              <a:defRPr/>
            </a:lvl4pPr>
            <a:lvl5pPr marL="2286000" lvl="4" indent="-228600" algn="l">
              <a:lnSpc>
                <a:spcPct val="100000"/>
              </a:lnSpc>
              <a:spcBef>
                <a:spcPts val="1000"/>
              </a:spcBef>
              <a:spcAft>
                <a:spcPts val="0"/>
              </a:spcAft>
              <a:buSzPts val="960"/>
              <a:buFont typeface="Trebuchet MS" panose="020B0603020202020204"/>
              <a:buNone/>
              <a:defRPr/>
            </a:lvl5pPr>
            <a:lvl6pPr marL="2743200" lvl="5" indent="-320040" algn="l">
              <a:lnSpc>
                <a:spcPct val="100000"/>
              </a:lnSpc>
              <a:spcBef>
                <a:spcPts val="1000"/>
              </a:spcBef>
              <a:spcAft>
                <a:spcPts val="0"/>
              </a:spcAft>
              <a:buSzPts val="1440"/>
              <a:buChar char="►"/>
              <a:defRPr/>
            </a:lvl6pPr>
            <a:lvl7pPr marL="3200400" lvl="6" indent="-320040"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p:txBody>
      </p:sp>
      <p:sp>
        <p:nvSpPr>
          <p:cNvPr id="123" name="Google Shape;123;p18"/>
          <p:cNvSpPr txBox="1"/>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p:txBody>
      </p:sp>
      <p:sp>
        <p:nvSpPr>
          <p:cNvPr id="124" name="Google Shape;124;p18"/>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8"/>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8"/>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27" name="Shape 127"/>
        <p:cNvGrpSpPr/>
        <p:nvPr/>
      </p:nvGrpSpPr>
      <p:grpSpPr>
        <a:xfrm>
          <a:off x="0" y="0"/>
          <a:ext cx="0" cy="0"/>
          <a:chOff x="0" y="0"/>
          <a:chExt cx="0" cy="0"/>
        </a:xfrm>
      </p:grpSpPr>
      <p:sp>
        <p:nvSpPr>
          <p:cNvPr id="128" name="Google Shape;128;p19"/>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9"/>
          <p:cNvSpPr txBox="1"/>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40" algn="l">
              <a:lnSpc>
                <a:spcPct val="100000"/>
              </a:lnSpc>
              <a:spcBef>
                <a:spcPts val="1000"/>
              </a:spcBef>
              <a:spcAft>
                <a:spcPts val="0"/>
              </a:spcAft>
              <a:buSzPts val="1440"/>
              <a:buChar char="►"/>
              <a:defRPr/>
            </a:lvl3pPr>
            <a:lvl4pPr marL="1828800" lvl="3" indent="-320040" algn="l">
              <a:lnSpc>
                <a:spcPct val="100000"/>
              </a:lnSpc>
              <a:spcBef>
                <a:spcPts val="1000"/>
              </a:spcBef>
              <a:spcAft>
                <a:spcPts val="0"/>
              </a:spcAft>
              <a:buSzPts val="1440"/>
              <a:buChar char="►"/>
              <a:defRPr/>
            </a:lvl4pPr>
            <a:lvl5pPr marL="2286000" lvl="4" indent="-320040" algn="l">
              <a:lnSpc>
                <a:spcPct val="100000"/>
              </a:lnSpc>
              <a:spcBef>
                <a:spcPts val="1000"/>
              </a:spcBef>
              <a:spcAft>
                <a:spcPts val="0"/>
              </a:spcAft>
              <a:buSzPts val="1440"/>
              <a:buChar char="►"/>
              <a:defRPr/>
            </a:lvl5pPr>
            <a:lvl6pPr marL="2743200" lvl="5" indent="-320040" algn="l">
              <a:lnSpc>
                <a:spcPct val="100000"/>
              </a:lnSpc>
              <a:spcBef>
                <a:spcPts val="1000"/>
              </a:spcBef>
              <a:spcAft>
                <a:spcPts val="0"/>
              </a:spcAft>
              <a:buSzPts val="1440"/>
              <a:buChar char="►"/>
              <a:defRPr/>
            </a:lvl6pPr>
            <a:lvl7pPr marL="3200400" lvl="6" indent="-320040"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p:txBody>
      </p:sp>
      <p:sp>
        <p:nvSpPr>
          <p:cNvPr id="130" name="Google Shape;130;p19"/>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9"/>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9"/>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33" name="Shape 133"/>
        <p:cNvGrpSpPr/>
        <p:nvPr/>
      </p:nvGrpSpPr>
      <p:grpSpPr>
        <a:xfrm>
          <a:off x="0" y="0"/>
          <a:ext cx="0" cy="0"/>
          <a:chOff x="0" y="0"/>
          <a:chExt cx="0" cy="0"/>
        </a:xfrm>
      </p:grpSpPr>
      <p:sp>
        <p:nvSpPr>
          <p:cNvPr id="134" name="Google Shape;134;p20"/>
          <p:cNvSpPr txBox="1"/>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0"/>
          <p:cNvSpPr txBox="1"/>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40" algn="l">
              <a:lnSpc>
                <a:spcPct val="100000"/>
              </a:lnSpc>
              <a:spcBef>
                <a:spcPts val="1000"/>
              </a:spcBef>
              <a:spcAft>
                <a:spcPts val="0"/>
              </a:spcAft>
              <a:buSzPts val="1440"/>
              <a:buChar char="►"/>
              <a:defRPr/>
            </a:lvl3pPr>
            <a:lvl4pPr marL="1828800" lvl="3" indent="-320040" algn="l">
              <a:lnSpc>
                <a:spcPct val="100000"/>
              </a:lnSpc>
              <a:spcBef>
                <a:spcPts val="1000"/>
              </a:spcBef>
              <a:spcAft>
                <a:spcPts val="0"/>
              </a:spcAft>
              <a:buSzPts val="1440"/>
              <a:buChar char="►"/>
              <a:defRPr/>
            </a:lvl4pPr>
            <a:lvl5pPr marL="2286000" lvl="4" indent="-320040" algn="l">
              <a:lnSpc>
                <a:spcPct val="100000"/>
              </a:lnSpc>
              <a:spcBef>
                <a:spcPts val="1000"/>
              </a:spcBef>
              <a:spcAft>
                <a:spcPts val="0"/>
              </a:spcAft>
              <a:buSzPts val="1440"/>
              <a:buChar char="►"/>
              <a:defRPr/>
            </a:lvl5pPr>
            <a:lvl6pPr marL="2743200" lvl="5" indent="-320040" algn="l">
              <a:lnSpc>
                <a:spcPct val="100000"/>
              </a:lnSpc>
              <a:spcBef>
                <a:spcPts val="1000"/>
              </a:spcBef>
              <a:spcAft>
                <a:spcPts val="0"/>
              </a:spcAft>
              <a:buSzPts val="1440"/>
              <a:buChar char="►"/>
              <a:defRPr/>
            </a:lvl6pPr>
            <a:lvl7pPr marL="3200400" lvl="6" indent="-320040"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p:txBody>
      </p:sp>
      <p:sp>
        <p:nvSpPr>
          <p:cNvPr id="136" name="Google Shape;136;p20"/>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0"/>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0"/>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9" name="Shape 39"/>
        <p:cNvGrpSpPr/>
        <p:nvPr/>
      </p:nvGrpSpPr>
      <p:grpSpPr>
        <a:xfrm>
          <a:off x="0" y="0"/>
          <a:ext cx="0" cy="0"/>
          <a:chOff x="0" y="0"/>
          <a:chExt cx="0" cy="0"/>
        </a:xfrm>
      </p:grpSpPr>
      <p:sp>
        <p:nvSpPr>
          <p:cNvPr id="40" name="Google Shape;40;p6"/>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600"/>
              <a:buFont typeface="Trebuchet MS" panose="020B0603020202020204"/>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40" algn="l">
              <a:lnSpc>
                <a:spcPct val="100000"/>
              </a:lnSpc>
              <a:spcBef>
                <a:spcPts val="1000"/>
              </a:spcBef>
              <a:spcAft>
                <a:spcPts val="0"/>
              </a:spcAft>
              <a:buSzPts val="1440"/>
              <a:buChar char="►"/>
              <a:defRPr/>
            </a:lvl3pPr>
            <a:lvl4pPr marL="1828800" lvl="3" indent="-320040" algn="l">
              <a:lnSpc>
                <a:spcPct val="100000"/>
              </a:lnSpc>
              <a:spcBef>
                <a:spcPts val="1000"/>
              </a:spcBef>
              <a:spcAft>
                <a:spcPts val="0"/>
              </a:spcAft>
              <a:buSzPts val="1440"/>
              <a:buChar char="►"/>
              <a:defRPr/>
            </a:lvl4pPr>
            <a:lvl5pPr marL="2286000" lvl="4" indent="-320040" algn="l">
              <a:lnSpc>
                <a:spcPct val="100000"/>
              </a:lnSpc>
              <a:spcBef>
                <a:spcPts val="1000"/>
              </a:spcBef>
              <a:spcAft>
                <a:spcPts val="0"/>
              </a:spcAft>
              <a:buSzPts val="1440"/>
              <a:buChar char="►"/>
              <a:defRPr/>
            </a:lvl5pPr>
            <a:lvl6pPr marL="2743200" lvl="5" indent="-320040" algn="l">
              <a:lnSpc>
                <a:spcPct val="100000"/>
              </a:lnSpc>
              <a:spcBef>
                <a:spcPts val="1000"/>
              </a:spcBef>
              <a:spcAft>
                <a:spcPts val="0"/>
              </a:spcAft>
              <a:buSzPts val="1440"/>
              <a:buChar char="►"/>
              <a:defRPr/>
            </a:lvl6pPr>
            <a:lvl7pPr marL="3200400" lvl="6" indent="-320040"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p:txBody>
      </p:sp>
      <p:sp>
        <p:nvSpPr>
          <p:cNvPr id="42" name="Google Shape;42;p6"/>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5" name="Shape 45"/>
        <p:cNvGrpSpPr/>
        <p:nvPr/>
      </p:nvGrpSpPr>
      <p:grpSpPr>
        <a:xfrm>
          <a:off x="0" y="0"/>
          <a:ext cx="0" cy="0"/>
          <a:chOff x="0" y="0"/>
          <a:chExt cx="0" cy="0"/>
        </a:xfrm>
      </p:grpSpPr>
      <p:sp>
        <p:nvSpPr>
          <p:cNvPr id="46" name="Google Shape;46;p7"/>
          <p:cNvSpPr txBox="1"/>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000"/>
              <a:buFont typeface="Trebuchet MS" panose="020B0603020202020204"/>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p:txBody>
      </p:sp>
      <p:sp>
        <p:nvSpPr>
          <p:cNvPr id="48" name="Google Shape;48;p7"/>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51" name="Shape 51"/>
        <p:cNvGrpSpPr/>
        <p:nvPr/>
      </p:nvGrpSpPr>
      <p:grpSpPr>
        <a:xfrm>
          <a:off x="0" y="0"/>
          <a:ext cx="0" cy="0"/>
          <a:chOff x="0" y="0"/>
          <a:chExt cx="0" cy="0"/>
        </a:xfrm>
      </p:grpSpPr>
      <p:sp>
        <p:nvSpPr>
          <p:cNvPr id="52" name="Google Shape;52;p8"/>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40" algn="l">
              <a:lnSpc>
                <a:spcPct val="100000"/>
              </a:lnSpc>
              <a:spcBef>
                <a:spcPts val="1000"/>
              </a:spcBef>
              <a:spcAft>
                <a:spcPts val="0"/>
              </a:spcAft>
              <a:buSzPts val="1440"/>
              <a:buChar char="►"/>
              <a:defRPr/>
            </a:lvl3pPr>
            <a:lvl4pPr marL="1828800" lvl="3" indent="-320040" algn="l">
              <a:lnSpc>
                <a:spcPct val="100000"/>
              </a:lnSpc>
              <a:spcBef>
                <a:spcPts val="1000"/>
              </a:spcBef>
              <a:spcAft>
                <a:spcPts val="0"/>
              </a:spcAft>
              <a:buSzPts val="1440"/>
              <a:buChar char="►"/>
              <a:defRPr/>
            </a:lvl4pPr>
            <a:lvl5pPr marL="2286000" lvl="4" indent="-320040" algn="l">
              <a:lnSpc>
                <a:spcPct val="100000"/>
              </a:lnSpc>
              <a:spcBef>
                <a:spcPts val="1000"/>
              </a:spcBef>
              <a:spcAft>
                <a:spcPts val="0"/>
              </a:spcAft>
              <a:buSzPts val="1440"/>
              <a:buChar char="►"/>
              <a:defRPr/>
            </a:lvl5pPr>
            <a:lvl6pPr marL="2743200" lvl="5" indent="-320040" algn="l">
              <a:lnSpc>
                <a:spcPct val="100000"/>
              </a:lnSpc>
              <a:spcBef>
                <a:spcPts val="1000"/>
              </a:spcBef>
              <a:spcAft>
                <a:spcPts val="0"/>
              </a:spcAft>
              <a:buSzPts val="1440"/>
              <a:buChar char="►"/>
              <a:defRPr/>
            </a:lvl6pPr>
            <a:lvl7pPr marL="3200400" lvl="6" indent="-320040"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p:txBody>
      </p:sp>
      <p:sp>
        <p:nvSpPr>
          <p:cNvPr id="54" name="Google Shape;54;p8"/>
          <p:cNvSpPr txBox="1"/>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40" algn="l">
              <a:lnSpc>
                <a:spcPct val="100000"/>
              </a:lnSpc>
              <a:spcBef>
                <a:spcPts val="1000"/>
              </a:spcBef>
              <a:spcAft>
                <a:spcPts val="0"/>
              </a:spcAft>
              <a:buSzPts val="1440"/>
              <a:buChar char="►"/>
              <a:defRPr/>
            </a:lvl3pPr>
            <a:lvl4pPr marL="1828800" lvl="3" indent="-320040" algn="l">
              <a:lnSpc>
                <a:spcPct val="100000"/>
              </a:lnSpc>
              <a:spcBef>
                <a:spcPts val="1000"/>
              </a:spcBef>
              <a:spcAft>
                <a:spcPts val="0"/>
              </a:spcAft>
              <a:buSzPts val="1440"/>
              <a:buChar char="►"/>
              <a:defRPr/>
            </a:lvl4pPr>
            <a:lvl5pPr marL="2286000" lvl="4" indent="-320040" algn="l">
              <a:lnSpc>
                <a:spcPct val="100000"/>
              </a:lnSpc>
              <a:spcBef>
                <a:spcPts val="1000"/>
              </a:spcBef>
              <a:spcAft>
                <a:spcPts val="0"/>
              </a:spcAft>
              <a:buSzPts val="1440"/>
              <a:buChar char="►"/>
              <a:defRPr/>
            </a:lvl5pPr>
            <a:lvl6pPr marL="2743200" lvl="5" indent="-320040" algn="l">
              <a:lnSpc>
                <a:spcPct val="100000"/>
              </a:lnSpc>
              <a:spcBef>
                <a:spcPts val="1000"/>
              </a:spcBef>
              <a:spcAft>
                <a:spcPts val="0"/>
              </a:spcAft>
              <a:buSzPts val="1440"/>
              <a:buChar char="►"/>
              <a:defRPr/>
            </a:lvl6pPr>
            <a:lvl7pPr marL="3200400" lvl="6" indent="-320040"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p:txBody>
      </p:sp>
      <p:sp>
        <p:nvSpPr>
          <p:cNvPr id="55" name="Google Shape;55;p8"/>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8" name="Shape 58"/>
        <p:cNvGrpSpPr/>
        <p:nvPr/>
      </p:nvGrpSpPr>
      <p:grpSpPr>
        <a:xfrm>
          <a:off x="0" y="0"/>
          <a:ext cx="0" cy="0"/>
          <a:chOff x="0" y="0"/>
          <a:chExt cx="0" cy="0"/>
        </a:xfrm>
      </p:grpSpPr>
      <p:sp>
        <p:nvSpPr>
          <p:cNvPr id="59" name="Google Shape;59;p9"/>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600"/>
              <a:buFont typeface="Trebuchet MS" panose="020B060302020202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p:txBody>
      </p:sp>
      <p:sp>
        <p:nvSpPr>
          <p:cNvPr id="61" name="Google Shape;61;p9"/>
          <p:cNvSpPr txBox="1"/>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40" algn="l">
              <a:lnSpc>
                <a:spcPct val="100000"/>
              </a:lnSpc>
              <a:spcBef>
                <a:spcPts val="1000"/>
              </a:spcBef>
              <a:spcAft>
                <a:spcPts val="0"/>
              </a:spcAft>
              <a:buSzPts val="1440"/>
              <a:buChar char="►"/>
              <a:defRPr/>
            </a:lvl3pPr>
            <a:lvl4pPr marL="1828800" lvl="3" indent="-320040" algn="l">
              <a:lnSpc>
                <a:spcPct val="100000"/>
              </a:lnSpc>
              <a:spcBef>
                <a:spcPts val="1000"/>
              </a:spcBef>
              <a:spcAft>
                <a:spcPts val="0"/>
              </a:spcAft>
              <a:buSzPts val="1440"/>
              <a:buChar char="►"/>
              <a:defRPr/>
            </a:lvl4pPr>
            <a:lvl5pPr marL="2286000" lvl="4" indent="-320040" algn="l">
              <a:lnSpc>
                <a:spcPct val="100000"/>
              </a:lnSpc>
              <a:spcBef>
                <a:spcPts val="1000"/>
              </a:spcBef>
              <a:spcAft>
                <a:spcPts val="0"/>
              </a:spcAft>
              <a:buSzPts val="1440"/>
              <a:buChar char="►"/>
              <a:defRPr/>
            </a:lvl5pPr>
            <a:lvl6pPr marL="2743200" lvl="5" indent="-320040" algn="l">
              <a:lnSpc>
                <a:spcPct val="100000"/>
              </a:lnSpc>
              <a:spcBef>
                <a:spcPts val="1000"/>
              </a:spcBef>
              <a:spcAft>
                <a:spcPts val="0"/>
              </a:spcAft>
              <a:buSzPts val="1440"/>
              <a:buChar char="►"/>
              <a:defRPr/>
            </a:lvl6pPr>
            <a:lvl7pPr marL="3200400" lvl="6" indent="-320040"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p:txBody>
      </p:sp>
      <p:sp>
        <p:nvSpPr>
          <p:cNvPr id="62" name="Google Shape;62;p9"/>
          <p:cNvSpPr txBox="1"/>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p:txBody>
      </p:sp>
      <p:sp>
        <p:nvSpPr>
          <p:cNvPr id="63" name="Google Shape;63;p9"/>
          <p:cNvSpPr txBox="1"/>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40" algn="l">
              <a:lnSpc>
                <a:spcPct val="100000"/>
              </a:lnSpc>
              <a:spcBef>
                <a:spcPts val="1000"/>
              </a:spcBef>
              <a:spcAft>
                <a:spcPts val="0"/>
              </a:spcAft>
              <a:buSzPts val="1440"/>
              <a:buChar char="►"/>
              <a:defRPr/>
            </a:lvl3pPr>
            <a:lvl4pPr marL="1828800" lvl="3" indent="-320040" algn="l">
              <a:lnSpc>
                <a:spcPct val="100000"/>
              </a:lnSpc>
              <a:spcBef>
                <a:spcPts val="1000"/>
              </a:spcBef>
              <a:spcAft>
                <a:spcPts val="0"/>
              </a:spcAft>
              <a:buSzPts val="1440"/>
              <a:buChar char="►"/>
              <a:defRPr/>
            </a:lvl4pPr>
            <a:lvl5pPr marL="2286000" lvl="4" indent="-320040" algn="l">
              <a:lnSpc>
                <a:spcPct val="100000"/>
              </a:lnSpc>
              <a:spcBef>
                <a:spcPts val="1000"/>
              </a:spcBef>
              <a:spcAft>
                <a:spcPts val="0"/>
              </a:spcAft>
              <a:buSzPts val="1440"/>
              <a:buChar char="►"/>
              <a:defRPr/>
            </a:lvl5pPr>
            <a:lvl6pPr marL="2743200" lvl="5" indent="-320040" algn="l">
              <a:lnSpc>
                <a:spcPct val="100000"/>
              </a:lnSpc>
              <a:spcBef>
                <a:spcPts val="1000"/>
              </a:spcBef>
              <a:spcAft>
                <a:spcPts val="0"/>
              </a:spcAft>
              <a:buSzPts val="1440"/>
              <a:buChar char="►"/>
              <a:defRPr/>
            </a:lvl6pPr>
            <a:lvl7pPr marL="3200400" lvl="6" indent="-320040"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p:txBody>
      </p:sp>
      <p:sp>
        <p:nvSpPr>
          <p:cNvPr id="64" name="Google Shape;64;p9"/>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7" name="Shape 67"/>
        <p:cNvGrpSpPr/>
        <p:nvPr/>
      </p:nvGrpSpPr>
      <p:grpSpPr>
        <a:xfrm>
          <a:off x="0" y="0"/>
          <a:ext cx="0" cy="0"/>
          <a:chOff x="0" y="0"/>
          <a:chExt cx="0" cy="0"/>
        </a:xfrm>
      </p:grpSpPr>
      <p:sp>
        <p:nvSpPr>
          <p:cNvPr id="68" name="Google Shape;68;p10"/>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2" name="Shape 72"/>
        <p:cNvGrpSpPr/>
        <p:nvPr/>
      </p:nvGrpSpPr>
      <p:grpSpPr>
        <a:xfrm>
          <a:off x="0" y="0"/>
          <a:ext cx="0" cy="0"/>
          <a:chOff x="0" y="0"/>
          <a:chExt cx="0" cy="0"/>
        </a:xfrm>
      </p:grpSpPr>
      <p:sp>
        <p:nvSpPr>
          <p:cNvPr id="73" name="Google Shape;73;p11"/>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76" name="Shape 76"/>
        <p:cNvGrpSpPr/>
        <p:nvPr/>
      </p:nvGrpSpPr>
      <p:grpSpPr>
        <a:xfrm>
          <a:off x="0" y="0"/>
          <a:ext cx="0" cy="0"/>
          <a:chOff x="0" y="0"/>
          <a:chExt cx="0" cy="0"/>
        </a:xfrm>
      </p:grpSpPr>
      <p:sp>
        <p:nvSpPr>
          <p:cNvPr id="77" name="Google Shape;77;p12"/>
          <p:cNvSpPr txBox="1"/>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000"/>
              <a:buFont typeface="Trebuchet MS" panose="020B0603020202020204"/>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40" algn="l">
              <a:lnSpc>
                <a:spcPct val="100000"/>
              </a:lnSpc>
              <a:spcBef>
                <a:spcPts val="1000"/>
              </a:spcBef>
              <a:spcAft>
                <a:spcPts val="0"/>
              </a:spcAft>
              <a:buSzPts val="1440"/>
              <a:buChar char="►"/>
              <a:defRPr/>
            </a:lvl3pPr>
            <a:lvl4pPr marL="1828800" lvl="3" indent="-320040" algn="l">
              <a:lnSpc>
                <a:spcPct val="100000"/>
              </a:lnSpc>
              <a:spcBef>
                <a:spcPts val="1000"/>
              </a:spcBef>
              <a:spcAft>
                <a:spcPts val="0"/>
              </a:spcAft>
              <a:buSzPts val="1440"/>
              <a:buChar char="►"/>
              <a:defRPr/>
            </a:lvl4pPr>
            <a:lvl5pPr marL="2286000" lvl="4" indent="-320040" algn="l">
              <a:lnSpc>
                <a:spcPct val="100000"/>
              </a:lnSpc>
              <a:spcBef>
                <a:spcPts val="1000"/>
              </a:spcBef>
              <a:spcAft>
                <a:spcPts val="0"/>
              </a:spcAft>
              <a:buSzPts val="1440"/>
              <a:buChar char="►"/>
              <a:defRPr/>
            </a:lvl5pPr>
            <a:lvl6pPr marL="2743200" lvl="5" indent="-320040" algn="l">
              <a:lnSpc>
                <a:spcPct val="100000"/>
              </a:lnSpc>
              <a:spcBef>
                <a:spcPts val="1000"/>
              </a:spcBef>
              <a:spcAft>
                <a:spcPts val="0"/>
              </a:spcAft>
              <a:buSzPts val="1440"/>
              <a:buChar char="►"/>
              <a:defRPr/>
            </a:lvl6pPr>
            <a:lvl7pPr marL="3200400" lvl="6" indent="-320040"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p:txBody>
      </p:sp>
      <p:sp>
        <p:nvSpPr>
          <p:cNvPr id="79" name="Google Shape;79;p12"/>
          <p:cNvSpPr txBox="1"/>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1120"/>
              <a:buNone/>
              <a:defRPr sz="1400"/>
            </a:lvl2pPr>
            <a:lvl3pPr marL="1371600" lvl="2" indent="-228600" algn="l">
              <a:lnSpc>
                <a:spcPct val="100000"/>
              </a:lnSpc>
              <a:spcBef>
                <a:spcPts val="1000"/>
              </a:spcBef>
              <a:spcAft>
                <a:spcPts val="0"/>
              </a:spcAft>
              <a:buSzPts val="960"/>
              <a:buNone/>
              <a:defRPr sz="1200"/>
            </a:lvl3pPr>
            <a:lvl4pPr marL="1828800" lvl="3" indent="-228600" algn="l">
              <a:lnSpc>
                <a:spcPct val="100000"/>
              </a:lnSpc>
              <a:spcBef>
                <a:spcPts val="1000"/>
              </a:spcBef>
              <a:spcAft>
                <a:spcPts val="0"/>
              </a:spcAft>
              <a:buSzPts val="800"/>
              <a:buNone/>
              <a:defRPr sz="1000"/>
            </a:lvl4pPr>
            <a:lvl5pPr marL="2286000" lvl="4" indent="-228600" algn="l">
              <a:lnSpc>
                <a:spcPct val="100000"/>
              </a:lnSpc>
              <a:spcBef>
                <a:spcPts val="1000"/>
              </a:spcBef>
              <a:spcAft>
                <a:spcPts val="0"/>
              </a:spcAft>
              <a:buSzPts val="800"/>
              <a:buNone/>
              <a:defRPr sz="1000"/>
            </a:lvl5pPr>
            <a:lvl6pPr marL="2743200" lvl="5" indent="-228600" algn="l">
              <a:lnSpc>
                <a:spcPct val="100000"/>
              </a:lnSpc>
              <a:spcBef>
                <a:spcPts val="1000"/>
              </a:spcBef>
              <a:spcAft>
                <a:spcPts val="0"/>
              </a:spcAft>
              <a:buSzPts val="800"/>
              <a:buNone/>
              <a:defRPr sz="1000"/>
            </a:lvl6pPr>
            <a:lvl7pPr marL="3200400" lvl="6" indent="-228600" algn="l">
              <a:lnSpc>
                <a:spcPct val="100000"/>
              </a:lnSpc>
              <a:spcBef>
                <a:spcPts val="1000"/>
              </a:spcBef>
              <a:spcAft>
                <a:spcPts val="0"/>
              </a:spcAft>
              <a:buSzPts val="800"/>
              <a:buNone/>
              <a:defRPr sz="1000"/>
            </a:lvl7pPr>
            <a:lvl8pPr marL="3657600" lvl="7" indent="-228600" algn="l">
              <a:lnSpc>
                <a:spcPct val="100000"/>
              </a:lnSpc>
              <a:spcBef>
                <a:spcPts val="1000"/>
              </a:spcBef>
              <a:spcAft>
                <a:spcPts val="0"/>
              </a:spcAft>
              <a:buSzPts val="800"/>
              <a:buNone/>
              <a:defRPr sz="1000"/>
            </a:lvl8pPr>
            <a:lvl9pPr marL="4114800" lvl="8" indent="-228600" algn="l">
              <a:lnSpc>
                <a:spcPct val="100000"/>
              </a:lnSpc>
              <a:spcBef>
                <a:spcPts val="1000"/>
              </a:spcBef>
              <a:spcAft>
                <a:spcPts val="0"/>
              </a:spcAft>
              <a:buSzPts val="800"/>
              <a:buNone/>
              <a:defRPr sz="1000"/>
            </a:lvl9pPr>
          </a:lstStyle>
          <a:p/>
        </p:txBody>
      </p:sp>
      <p:sp>
        <p:nvSpPr>
          <p:cNvPr id="80" name="Google Shape;80;p12"/>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83" name="Shape 83"/>
        <p:cNvGrpSpPr/>
        <p:nvPr/>
      </p:nvGrpSpPr>
      <p:grpSpPr>
        <a:xfrm>
          <a:off x="0" y="0"/>
          <a:ext cx="0" cy="0"/>
          <a:chOff x="0" y="0"/>
          <a:chExt cx="0" cy="0"/>
        </a:xfrm>
      </p:grpSpPr>
      <p:sp>
        <p:nvSpPr>
          <p:cNvPr id="84" name="Google Shape;84;p13"/>
          <p:cNvSpPr txBox="1"/>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400"/>
              <a:buFont typeface="Trebuchet MS" panose="020B0603020202020204"/>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3"/>
          <p:cNvSpPr/>
          <p:nvPr>
            <p:ph type="pic" idx="2"/>
          </p:nvPr>
        </p:nvSpPr>
        <p:spPr>
          <a:xfrm>
            <a:off x="677334" y="609600"/>
            <a:ext cx="8596668" cy="3845718"/>
          </a:xfrm>
          <a:prstGeom prst="rect">
            <a:avLst/>
          </a:prstGeom>
          <a:noFill/>
          <a:ln>
            <a:noFill/>
          </a:ln>
        </p:spPr>
      </p:sp>
      <p:sp>
        <p:nvSpPr>
          <p:cNvPr id="86" name="Google Shape;86;p13"/>
          <p:cNvSpPr txBox="1"/>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p:txBody>
      </p:sp>
      <p:sp>
        <p:nvSpPr>
          <p:cNvPr id="87" name="Google Shape;87;p13"/>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3"/>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D32"/>
        </a:solidFill>
        <a:effectLst/>
      </p:bgPr>
    </p:bg>
    <p:spTree>
      <p:nvGrpSpPr>
        <p:cNvPr id="5" name="Shape 5"/>
        <p:cNvGrpSpPr/>
        <p:nvPr/>
      </p:nvGrpSpPr>
      <p:grpSpPr>
        <a:xfrm>
          <a:off x="0" y="0"/>
          <a:ext cx="0" cy="0"/>
          <a:chOff x="0" y="0"/>
          <a:chExt cx="0" cy="0"/>
        </a:xfrm>
      </p:grpSpPr>
      <p:grpSp>
        <p:nvGrpSpPr>
          <p:cNvPr id="6" name="Google Shape;6;p4"/>
          <p:cNvGrpSpPr/>
          <p:nvPr/>
        </p:nvGrpSpPr>
        <p:grpSpPr>
          <a:xfrm>
            <a:off x="0" y="-8467"/>
            <a:ext cx="12192000" cy="6866467"/>
            <a:chOff x="0" y="-8467"/>
            <a:chExt cx="12192000" cy="6866467"/>
          </a:xfrm>
        </p:grpSpPr>
        <p:cxnSp>
          <p:nvCxnSpPr>
            <p:cNvPr id="7" name="Google Shape;7;p4"/>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4"/>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019"/>
              </a:schemeClr>
            </a:solidFill>
            <a:ln>
              <a:noFill/>
            </a:ln>
          </p:spPr>
        </p:sp>
        <p:sp>
          <p:nvSpPr>
            <p:cNvPr id="10" name="Google Shape;10;p4"/>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4"/>
            <p:cNvSpPr/>
            <p:nvPr/>
          </p:nvSpPr>
          <p:spPr>
            <a:xfrm>
              <a:off x="8932333" y="3048000"/>
              <a:ext cx="3259667" cy="3810000"/>
            </a:xfrm>
            <a:prstGeom prst="triangle">
              <a:avLst>
                <a:gd name="adj" fmla="val 100000"/>
              </a:avLst>
            </a:prstGeom>
            <a:solidFill>
              <a:schemeClr val="accent2">
                <a:alpha val="7098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4"/>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019"/>
              </a:srgbClr>
            </a:solidFill>
            <a:ln>
              <a:noFill/>
            </a:ln>
          </p:spPr>
        </p:sp>
        <p:sp>
          <p:nvSpPr>
            <p:cNvPr id="13" name="Google Shape;13;p4"/>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019"/>
              </a:srgbClr>
            </a:solidFill>
            <a:ln>
              <a:noFill/>
            </a:ln>
          </p:spPr>
        </p:sp>
        <p:sp>
          <p:nvSpPr>
            <p:cNvPr id="14" name="Google Shape;14;p4"/>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3921"/>
              </a:schemeClr>
            </a:solidFill>
            <a:ln>
              <a:noFill/>
            </a:ln>
          </p:spPr>
        </p:sp>
        <p:sp>
          <p:nvSpPr>
            <p:cNvPr id="15" name="Google Shape;15;p4"/>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4"/>
            <p:cNvSpPr/>
            <p:nvPr/>
          </p:nvSpPr>
          <p:spPr>
            <a:xfrm>
              <a:off x="0" y="4013200"/>
              <a:ext cx="448733" cy="2844800"/>
            </a:xfrm>
            <a:prstGeom prst="triangle">
              <a:avLst>
                <a:gd name="adj" fmla="val 0"/>
              </a:avLst>
            </a:prstGeom>
            <a:solidFill>
              <a:schemeClr val="accent1">
                <a:alpha val="8392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7" name="Google Shape;17;p4"/>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accent1"/>
              </a:buClr>
              <a:buSzPts val="3600"/>
              <a:buFont typeface="Trebuchet MS" panose="020B0603020202020204"/>
              <a:buNone/>
              <a:defRPr sz="36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8" name="Google Shape;18;p4"/>
          <p:cNvSpPr txBox="1"/>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2pPr>
            <a:lvl3pPr marL="1371600" marR="0" lvl="2"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7pPr>
            <a:lvl8pPr marL="3657600" marR="0" lvl="7"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8pPr>
            <a:lvl9pPr marL="4114800" marR="0" lvl="8"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9pPr>
          </a:lstStyle>
          <a:p/>
        </p:txBody>
      </p:sp>
      <p:sp>
        <p:nvSpPr>
          <p:cNvPr id="19" name="Google Shape;19;p4"/>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900" b="0" i="0" u="none" strike="noStrike" cap="none">
                <a:solidFill>
                  <a:srgbClr val="888888"/>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p:txBody>
      </p:sp>
      <p:sp>
        <p:nvSpPr>
          <p:cNvPr id="20" name="Google Shape;20;p4"/>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900" b="0" i="0" u="none" strike="noStrike" cap="none">
                <a:solidFill>
                  <a:srgbClr val="888888"/>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p:txBody>
      </p:sp>
      <p:sp>
        <p:nvSpPr>
          <p:cNvPr id="21" name="Google Shape;21;p4"/>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07067" y="1523999"/>
            <a:ext cx="7766936" cy="858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5400"/>
              <a:buFont typeface="Trebuchet MS" panose="020B0603020202020204"/>
              <a:buNone/>
            </a:pPr>
            <a:r>
              <a:rPr lang="en-US">
                <a:latin typeface="Times New Roman" panose="02020603050405020304"/>
                <a:ea typeface="Times New Roman" panose="02020603050405020304"/>
                <a:cs typeface="Times New Roman" panose="02020603050405020304"/>
                <a:sym typeface="Times New Roman" panose="02020603050405020304"/>
              </a:rPr>
              <a:t>.NET MAUI</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44" name="Google Shape;144;p1"/>
          <p:cNvSpPr txBox="1"/>
          <p:nvPr>
            <p:ph type="subTitle" idx="1"/>
          </p:nvPr>
        </p:nvSpPr>
        <p:spPr>
          <a:xfrm>
            <a:off x="1631950" y="2564130"/>
            <a:ext cx="7766685" cy="1083945"/>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Clr>
                <a:schemeClr val="lt1"/>
              </a:buClr>
              <a:buSzPts val="2240"/>
              <a:buFont typeface="Times New Roman" panose="02020603050405020304"/>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.NET Multi-platform App UI (.NET MAUI) lets you build native apps using a .NET cross-platform UI toolkit that targets the mobile and desktop form factors on Android, iOS, macOS, Windows, and Tizen.</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5" name="Google Shape;145;p1"/>
          <p:cNvPicPr preferRelativeResize="0"/>
          <p:nvPr/>
        </p:nvPicPr>
        <p:blipFill rotWithShape="1">
          <a:blip r:embed="rId1"/>
          <a:srcRect/>
          <a:stretch>
            <a:fillRect/>
          </a:stretch>
        </p:blipFill>
        <p:spPr>
          <a:xfrm>
            <a:off x="1005022" y="331825"/>
            <a:ext cx="2265400" cy="571874"/>
          </a:xfrm>
          <a:prstGeom prst="rect">
            <a:avLst/>
          </a:prstGeom>
          <a:noFill/>
          <a:ln>
            <a:noFill/>
          </a:ln>
        </p:spPr>
      </p:pic>
      <p:sp>
        <p:nvSpPr>
          <p:cNvPr id="146" name="Google Shape;146;p1"/>
          <p:cNvSpPr txBox="1"/>
          <p:nvPr>
            <p:ph type="subTitle" idx="1"/>
          </p:nvPr>
        </p:nvSpPr>
        <p:spPr>
          <a:xfrm>
            <a:off x="1614650" y="6029500"/>
            <a:ext cx="7767000" cy="733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Author: Vu.Truong</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00" name="Picture 99"/>
          <p:cNvPicPr/>
          <p:nvPr/>
        </p:nvPicPr>
        <p:blipFill>
          <a:blip r:embed="rId2"/>
          <a:stretch>
            <a:fillRect/>
          </a:stretch>
        </p:blipFill>
        <p:spPr>
          <a:xfrm>
            <a:off x="6456045" y="3356610"/>
            <a:ext cx="2734310" cy="241490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geea522d09e_0_15"/>
          <p:cNvSpPr txBox="1"/>
          <p:nvPr>
            <p:ph type="body" idx="1"/>
          </p:nvPr>
        </p:nvSpPr>
        <p:spPr>
          <a:xfrm>
            <a:off x="677334" y="1556704"/>
            <a:ext cx="8596800" cy="3880800"/>
          </a:xfrm>
          <a:prstGeom prst="rect">
            <a:avLst/>
          </a:prstGeom>
          <a:noFill/>
          <a:ln>
            <a:noFill/>
          </a:ln>
        </p:spPr>
        <p:txBody>
          <a:bodyPr spcFirstLastPara="1" wrap="square" lIns="91425" tIns="45700" rIns="91425" bIns="45700" anchor="t" anchorCtr="0">
            <a:normAutofit lnSpcReduction="10000"/>
          </a:bodyPr>
          <a:lstStyle/>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A</a:t>
            </a:r>
            <a:r>
              <a:rPr>
                <a:solidFill>
                  <a:schemeClr val="lt1"/>
                </a:solidFill>
                <a:latin typeface="Times New Roman" panose="02020603050405020304"/>
                <a:ea typeface="Times New Roman" panose="02020603050405020304"/>
                <a:cs typeface="Times New Roman" panose="02020603050405020304"/>
                <a:sym typeface="Times New Roman" panose="02020603050405020304"/>
              </a:rPr>
              <a:t>ccessib</a:t>
            </a: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ility</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App Lifecycle</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App Startup</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Dependency Injection</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Platform Integration</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Essentials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geea522d09e_0_15"/>
          <p:cNvSpPr txBox="1"/>
          <p:nvPr/>
        </p:nvSpPr>
        <p:spPr>
          <a:xfrm>
            <a:off x="677334" y="681413"/>
            <a:ext cx="609600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a:solidFill>
                  <a:srgbClr val="93DF5F"/>
                </a:solidFill>
                <a:latin typeface="Times New Roman" panose="02020603050405020304"/>
                <a:ea typeface="Times New Roman" panose="02020603050405020304"/>
                <a:cs typeface="Times New Roman" panose="02020603050405020304"/>
                <a:sym typeface="Times New Roman" panose="02020603050405020304"/>
              </a:rPr>
              <a:t>Fundamentals</a:t>
            </a:r>
            <a:endParaRPr sz="3600" b="0" i="0" u="none" strike="noStrike" cap="none">
              <a:solidFill>
                <a:srgbClr val="93DF5F"/>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53" name="Google Shape;153;geea522d09e_0_15"/>
          <p:cNvCxnSpPr/>
          <p:nvPr/>
        </p:nvCxnSpPr>
        <p:spPr>
          <a:xfrm>
            <a:off x="815879" y="1325204"/>
            <a:ext cx="5210700" cy="0"/>
          </a:xfrm>
          <a:prstGeom prst="straightConnector1">
            <a:avLst/>
          </a:prstGeom>
          <a:noFill/>
          <a:ln w="25400" cap="flat" cmpd="sng">
            <a:solidFill>
              <a:schemeClr val="accent1"/>
            </a:solidFill>
            <a:prstDash val="solid"/>
            <a:round/>
            <a:headEnd type="none" w="sm" len="sm"/>
            <a:tailEnd type="none" w="sm" len="sm"/>
          </a:ln>
        </p:spPr>
      </p:cxnSp>
      <p:pic>
        <p:nvPicPr>
          <p:cNvPr id="154" name="Google Shape;154;geea522d09e_0_15"/>
          <p:cNvPicPr preferRelativeResize="0"/>
          <p:nvPr/>
        </p:nvPicPr>
        <p:blipFill rotWithShape="1">
          <a:blip r:embed="rId1"/>
          <a:srcRect/>
          <a:stretch>
            <a:fillRect/>
          </a:stretch>
        </p:blipFill>
        <p:spPr>
          <a:xfrm>
            <a:off x="677316" y="6274352"/>
            <a:ext cx="1639649" cy="413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geea522d09e_0_15"/>
          <p:cNvSpPr txBox="1"/>
          <p:nvPr>
            <p:ph type="body" idx="1"/>
          </p:nvPr>
        </p:nvSpPr>
        <p:spPr>
          <a:xfrm>
            <a:off x="677545" y="1557020"/>
            <a:ext cx="8596630" cy="2419985"/>
          </a:xfrm>
          <a:prstGeom prst="rect">
            <a:avLst/>
          </a:prstGeom>
          <a:noFill/>
          <a:ln>
            <a:noFill/>
          </a:ln>
        </p:spPr>
        <p:txBody>
          <a:bodyPr spcFirstLastPara="1" wrap="square" lIns="91425" tIns="45700" rIns="91425" bIns="45700" anchor="t" anchorCtr="0">
            <a:normAutofit lnSpcReduction="10000"/>
          </a:bodyPr>
          <a:lstStyle/>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App lifecycle</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Cross-platform lifecycle events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Platform lifecycle events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Custom lifecycle events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geea522d09e_0_15"/>
          <p:cNvSpPr txBox="1"/>
          <p:nvPr/>
        </p:nvSpPr>
        <p:spPr>
          <a:xfrm>
            <a:off x="677334" y="681413"/>
            <a:ext cx="6096000" cy="643890"/>
          </a:xfrm>
          <a:prstGeom prst="rect">
            <a:avLst/>
          </a:prstGeom>
          <a:noFill/>
          <a:ln>
            <a:noFill/>
          </a:ln>
        </p:spPr>
        <p:txBody>
          <a:bodyPr spcFirstLastPara="1" wrap="square" lIns="91425" tIns="45700" rIns="91425" bIns="45700" anchor="t" anchorCtr="0">
            <a:spAutoFit/>
          </a:bodyPr>
          <a:lstStyle/>
          <a:p>
            <a:pPr marL="0" indent="0">
              <a:buClr>
                <a:srgbClr val="000000"/>
              </a:buClr>
              <a:buSzPts val="3600"/>
              <a:buFont typeface="Arial" panose="020B0604020202020204"/>
              <a:buNone/>
            </a:pPr>
            <a:r>
              <a:rPr lang="en-US" sz="3600">
                <a:solidFill>
                  <a:srgbClr val="93DF5F"/>
                </a:solidFill>
                <a:latin typeface="Times New Roman" panose="02020603050405020304"/>
                <a:ea typeface="Times New Roman" panose="02020603050405020304"/>
                <a:cs typeface="Times New Roman" panose="02020603050405020304"/>
                <a:sym typeface="Times New Roman" panose="02020603050405020304"/>
              </a:rPr>
              <a:t>Fundamentals - App Lifecycle</a:t>
            </a:r>
            <a:endParaRPr sz="3600" cap="none">
              <a:solidFill>
                <a:srgbClr val="93DF5F"/>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53" name="Google Shape;153;geea522d09e_0_15"/>
          <p:cNvCxnSpPr/>
          <p:nvPr/>
        </p:nvCxnSpPr>
        <p:spPr>
          <a:xfrm>
            <a:off x="815975" y="1325245"/>
            <a:ext cx="6097270" cy="0"/>
          </a:xfrm>
          <a:prstGeom prst="straightConnector1">
            <a:avLst/>
          </a:prstGeom>
          <a:noFill/>
          <a:ln w="25400" cap="flat" cmpd="sng">
            <a:solidFill>
              <a:schemeClr val="accent1"/>
            </a:solidFill>
            <a:prstDash val="solid"/>
            <a:round/>
            <a:headEnd type="none" w="sm" len="sm"/>
            <a:tailEnd type="none" w="sm" len="sm"/>
          </a:ln>
        </p:spPr>
      </p:cxnSp>
      <p:pic>
        <p:nvPicPr>
          <p:cNvPr id="154" name="Google Shape;154;geea522d09e_0_15"/>
          <p:cNvPicPr preferRelativeResize="0"/>
          <p:nvPr/>
        </p:nvPicPr>
        <p:blipFill rotWithShape="1">
          <a:blip r:embed="rId1"/>
          <a:srcRect/>
          <a:stretch>
            <a:fillRect/>
          </a:stretch>
        </p:blipFill>
        <p:spPr>
          <a:xfrm>
            <a:off x="677316" y="6274352"/>
            <a:ext cx="1639649" cy="413900"/>
          </a:xfrm>
          <a:prstGeom prst="rect">
            <a:avLst/>
          </a:prstGeom>
          <a:noFill/>
          <a:ln>
            <a:noFill/>
          </a:ln>
        </p:spPr>
      </p:pic>
      <p:pic>
        <p:nvPicPr>
          <p:cNvPr id="104" name="Picture 103"/>
          <p:cNvPicPr/>
          <p:nvPr/>
        </p:nvPicPr>
        <p:blipFill>
          <a:blip r:embed="rId2"/>
          <a:stretch>
            <a:fillRect/>
          </a:stretch>
        </p:blipFill>
        <p:spPr>
          <a:xfrm>
            <a:off x="6096000" y="3429000"/>
            <a:ext cx="0" cy="0"/>
          </a:xfrm>
          <a:prstGeom prst="rect">
            <a:avLst/>
          </a:prstGeom>
          <a:noFill/>
          <a:ln w="9525">
            <a:noFill/>
          </a:ln>
        </p:spPr>
      </p:pic>
      <p:pic>
        <p:nvPicPr>
          <p:cNvPr id="105" name="Picture 104"/>
          <p:cNvPicPr/>
          <p:nvPr/>
        </p:nvPicPr>
        <p:blipFill>
          <a:blip r:embed="rId2"/>
          <a:stretch>
            <a:fillRect/>
          </a:stretch>
        </p:blipFill>
        <p:spPr>
          <a:xfrm>
            <a:off x="4665345" y="1484630"/>
            <a:ext cx="4608830" cy="2345690"/>
          </a:xfrm>
          <a:prstGeom prst="rect">
            <a:avLst/>
          </a:prstGeom>
          <a:noFill/>
          <a:ln w="9525">
            <a:noFill/>
          </a:ln>
        </p:spPr>
      </p:pic>
      <p:pic>
        <p:nvPicPr>
          <p:cNvPr id="3" name="Picture 2"/>
          <p:cNvPicPr>
            <a:picLocks noChangeAspect="1"/>
          </p:cNvPicPr>
          <p:nvPr/>
        </p:nvPicPr>
        <p:blipFill>
          <a:blip r:embed="rId3"/>
          <a:stretch>
            <a:fillRect/>
          </a:stretch>
        </p:blipFill>
        <p:spPr>
          <a:xfrm>
            <a:off x="946150" y="3908425"/>
            <a:ext cx="5836920" cy="22879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geea522d09e_0_15"/>
          <p:cNvSpPr txBox="1"/>
          <p:nvPr>
            <p:ph type="body" idx="1"/>
          </p:nvPr>
        </p:nvSpPr>
        <p:spPr>
          <a:xfrm>
            <a:off x="677545" y="1557020"/>
            <a:ext cx="8596630" cy="4537710"/>
          </a:xfrm>
          <a:prstGeom prst="rect">
            <a:avLst/>
          </a:prstGeom>
          <a:noFill/>
          <a:ln>
            <a:noFill/>
          </a:ln>
        </p:spPr>
        <p:txBody>
          <a:bodyPr spcFirstLastPara="1" wrap="square" lIns="91425" tIns="45700" rIns="91425" bIns="45700" anchor="t" anchorCtr="0">
            <a:normAutofit lnSpcReduction="20000"/>
          </a:bodyPr>
          <a:lstStyle/>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Access to sensors, such as the accelerometer, compass, and gyroscope on devices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Ability to check the device's network connectivity state, and detect changes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Provide information about the device the app is running on</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Copy and paste text to the system clipboard, between apps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Pick single or multiple files from the device</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Store data securely as key/value pairs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Utilize built-in text-to-speech engines to read text from the device</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Initiate browser-based authentication flows that listen for a callback to a specific app registered URL</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geea522d09e_0_15"/>
          <p:cNvSpPr txBox="1"/>
          <p:nvPr/>
        </p:nvSpPr>
        <p:spPr>
          <a:xfrm>
            <a:off x="677334" y="681413"/>
            <a:ext cx="6096000" cy="643890"/>
          </a:xfrm>
          <a:prstGeom prst="rect">
            <a:avLst/>
          </a:prstGeom>
          <a:noFill/>
          <a:ln>
            <a:noFill/>
          </a:ln>
        </p:spPr>
        <p:txBody>
          <a:bodyPr spcFirstLastPara="1" wrap="square" lIns="91425" tIns="45700" rIns="91425" bIns="45700" anchor="t" anchorCtr="0">
            <a:spAutoFit/>
          </a:bodyPr>
          <a:lstStyle/>
          <a:p>
            <a:pPr marL="0" indent="0">
              <a:buClr>
                <a:srgbClr val="000000"/>
              </a:buClr>
              <a:buSzPts val="3600"/>
              <a:buFont typeface="Arial" panose="020B0604020202020204"/>
              <a:buNone/>
            </a:pPr>
            <a:r>
              <a:rPr lang="en-US" sz="3600">
                <a:solidFill>
                  <a:srgbClr val="93DF5F"/>
                </a:solidFill>
                <a:latin typeface="Times New Roman" panose="02020603050405020304"/>
                <a:ea typeface="Times New Roman" panose="02020603050405020304"/>
                <a:cs typeface="Times New Roman" panose="02020603050405020304"/>
                <a:sym typeface="Times New Roman" panose="02020603050405020304"/>
              </a:rPr>
              <a:t>Fundamentals - </a:t>
            </a:r>
            <a:r>
              <a:rPr lang="en-US" sz="3600">
                <a:solidFill>
                  <a:srgbClr val="93DF5F"/>
                </a:solidFill>
                <a:latin typeface="Times New Roman" panose="02020603050405020304"/>
                <a:ea typeface="Times New Roman" panose="02020603050405020304"/>
                <a:cs typeface="Times New Roman" panose="02020603050405020304"/>
                <a:sym typeface="Times New Roman" panose="02020603050405020304"/>
              </a:rPr>
              <a:t>Essentials</a:t>
            </a:r>
            <a:endParaRPr sz="3600" cap="none">
              <a:solidFill>
                <a:srgbClr val="93DF5F"/>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53" name="Google Shape;153;geea522d09e_0_15"/>
          <p:cNvCxnSpPr/>
          <p:nvPr/>
        </p:nvCxnSpPr>
        <p:spPr>
          <a:xfrm>
            <a:off x="815975" y="1325245"/>
            <a:ext cx="6097270" cy="0"/>
          </a:xfrm>
          <a:prstGeom prst="straightConnector1">
            <a:avLst/>
          </a:prstGeom>
          <a:noFill/>
          <a:ln w="25400" cap="flat" cmpd="sng">
            <a:solidFill>
              <a:schemeClr val="accent1"/>
            </a:solidFill>
            <a:prstDash val="solid"/>
            <a:round/>
            <a:headEnd type="none" w="sm" len="sm"/>
            <a:tailEnd type="none" w="sm" len="sm"/>
          </a:ln>
        </p:spPr>
      </p:cxnSp>
      <p:pic>
        <p:nvPicPr>
          <p:cNvPr id="154" name="Google Shape;154;geea522d09e_0_15"/>
          <p:cNvPicPr preferRelativeResize="0"/>
          <p:nvPr/>
        </p:nvPicPr>
        <p:blipFill rotWithShape="1">
          <a:blip r:embed="rId1"/>
          <a:srcRect/>
          <a:stretch>
            <a:fillRect/>
          </a:stretch>
        </p:blipFill>
        <p:spPr>
          <a:xfrm>
            <a:off x="677316" y="6274352"/>
            <a:ext cx="1639649" cy="413900"/>
          </a:xfrm>
          <a:prstGeom prst="rect">
            <a:avLst/>
          </a:prstGeom>
          <a:noFill/>
          <a:ln>
            <a:noFill/>
          </a:ln>
        </p:spPr>
      </p:pic>
      <p:pic>
        <p:nvPicPr>
          <p:cNvPr id="104" name="Picture 103"/>
          <p:cNvPicPr/>
          <p:nvPr/>
        </p:nvPicPr>
        <p:blipFill>
          <a:blip r:embed="rId2"/>
          <a:stretch>
            <a:fillRect/>
          </a:stretch>
        </p:blipFill>
        <p:spPr>
          <a:xfrm>
            <a:off x="6096000" y="3429000"/>
            <a:ext cx="0" cy="0"/>
          </a:xfrm>
          <a:prstGeom prst="rect">
            <a:avLst/>
          </a:prstGeom>
          <a:noFill/>
          <a:ln w="9525">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geea522d09e_0_15"/>
          <p:cNvSpPr txBox="1"/>
          <p:nvPr>
            <p:ph type="body" idx="1"/>
          </p:nvPr>
        </p:nvSpPr>
        <p:spPr>
          <a:xfrm>
            <a:off x="677545" y="1557020"/>
            <a:ext cx="8596630" cy="4671060"/>
          </a:xfrm>
          <a:prstGeom prst="rect">
            <a:avLst/>
          </a:prstGeom>
          <a:noFill/>
          <a:ln>
            <a:noFill/>
          </a:ln>
        </p:spPr>
        <p:txBody>
          <a:bodyPr spcFirstLastPara="1" wrap="square" lIns="91425" tIns="45700" rIns="91425" bIns="45700" anchor="t" anchorCtr="0">
            <a:normAutofit/>
          </a:bodyPr>
          <a:lstStyle/>
          <a:p>
            <a:pPr marL="457200" lvl="0" indent="-320040" algn="l" rtl="0">
              <a:lnSpc>
                <a:spcPct val="15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Shell: </a:t>
            </a: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provide the fundamental features that most apps require</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15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Data binding: </a:t>
            </a: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link a pair of properties between two objects, target and source</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150000"/>
              </a:lnSpc>
              <a:spcBef>
                <a:spcPts val="0"/>
              </a:spcBef>
              <a:spcAft>
                <a:spcPts val="0"/>
              </a:spcAft>
              <a:buClr>
                <a:schemeClr val="lt1"/>
              </a:buClr>
              <a:buSzPts val="1440"/>
              <a:buFont typeface="Times New Roman" panose="02020603050405020304"/>
              <a:buChar char="►"/>
            </a:pP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Property</a:t>
            </a:r>
            <a:endPar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150000"/>
              </a:lnSpc>
              <a:spcBef>
                <a:spcPts val="0"/>
              </a:spcBef>
              <a:spcAft>
                <a:spcPts val="0"/>
              </a:spcAft>
              <a:buClr>
                <a:schemeClr val="lt1"/>
              </a:buClr>
              <a:buSzPts val="1440"/>
              <a:buFont typeface="Times New Roman" panose="02020603050405020304"/>
              <a:buChar char="►"/>
            </a:pP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Command</a:t>
            </a:r>
            <a:endPar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150000"/>
              </a:lnSpc>
              <a:spcBef>
                <a:spcPts val="0"/>
              </a:spcBef>
              <a:spcAft>
                <a:spcPts val="0"/>
              </a:spcAft>
              <a:buClr>
                <a:schemeClr val="lt1"/>
              </a:buClr>
              <a:buSzPts val="1440"/>
              <a:buFont typeface="Times New Roman" panose="02020603050405020304"/>
              <a:buChar char="►"/>
            </a:pP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Binding Context</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15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Gestures: </a:t>
            </a: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drag drop, pan, swipe, tap...</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15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Resource Dictionary: </a:t>
            </a: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define styles, colors, converters, </a:t>
            </a: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controle templates</a:t>
            </a: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15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MessagingCenter: </a:t>
            </a: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the publish-subscribe pattern</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15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Allowing message-based communication between components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15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Method: Send, Subscribe, Unsubscribe</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15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Others: behaviors, properties, handlers, templates, triggers, converters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geea522d09e_0_15"/>
          <p:cNvSpPr txBox="1"/>
          <p:nvPr/>
        </p:nvSpPr>
        <p:spPr>
          <a:xfrm>
            <a:off x="677334" y="678873"/>
            <a:ext cx="609600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a:solidFill>
                  <a:srgbClr val="93DF5F"/>
                </a:solidFill>
                <a:latin typeface="Times New Roman" panose="02020603050405020304"/>
                <a:ea typeface="Times New Roman" panose="02020603050405020304"/>
                <a:cs typeface="Times New Roman" panose="02020603050405020304"/>
                <a:sym typeface="Times New Roman" panose="02020603050405020304"/>
              </a:rPr>
              <a:t>Fundamentals</a:t>
            </a:r>
            <a:endParaRPr sz="3600" b="0" i="0" u="none" strike="noStrike" cap="none">
              <a:solidFill>
                <a:srgbClr val="93DF5F"/>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53" name="Google Shape;153;geea522d09e_0_15"/>
          <p:cNvCxnSpPr/>
          <p:nvPr/>
        </p:nvCxnSpPr>
        <p:spPr>
          <a:xfrm>
            <a:off x="815879" y="1325204"/>
            <a:ext cx="5210700" cy="0"/>
          </a:xfrm>
          <a:prstGeom prst="straightConnector1">
            <a:avLst/>
          </a:prstGeom>
          <a:noFill/>
          <a:ln w="25400" cap="flat" cmpd="sng">
            <a:solidFill>
              <a:schemeClr val="accent1"/>
            </a:solidFill>
            <a:prstDash val="solid"/>
            <a:round/>
            <a:headEnd type="none" w="sm" len="sm"/>
            <a:tailEnd type="none" w="sm" len="sm"/>
          </a:ln>
        </p:spPr>
      </p:cxnSp>
      <p:pic>
        <p:nvPicPr>
          <p:cNvPr id="154" name="Google Shape;154;geea522d09e_0_15"/>
          <p:cNvPicPr preferRelativeResize="0"/>
          <p:nvPr/>
        </p:nvPicPr>
        <p:blipFill rotWithShape="1">
          <a:blip r:embed="rId1"/>
          <a:srcRect/>
          <a:stretch>
            <a:fillRect/>
          </a:stretch>
        </p:blipFill>
        <p:spPr>
          <a:xfrm>
            <a:off x="677316" y="6274352"/>
            <a:ext cx="1639649" cy="413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geea522d09e_0_15"/>
          <p:cNvSpPr txBox="1"/>
          <p:nvPr>
            <p:ph type="body" idx="1"/>
          </p:nvPr>
        </p:nvSpPr>
        <p:spPr>
          <a:xfrm>
            <a:off x="677545" y="1484630"/>
            <a:ext cx="8596630" cy="4648835"/>
          </a:xfrm>
          <a:prstGeom prst="rect">
            <a:avLst/>
          </a:prstGeom>
          <a:noFill/>
          <a:ln>
            <a:noFill/>
          </a:ln>
        </p:spPr>
        <p:txBody>
          <a:bodyPr spcFirstLastPara="1" wrap="square" lIns="91425" tIns="45700" rIns="91425" bIns="45700" anchor="t" anchorCtr="0">
            <a:normAutofit lnSpcReduction="10000"/>
          </a:bodyPr>
          <a:lstStyle/>
          <a:p>
            <a:pPr marL="457200" lvl="0" indent="-320040" algn="l" rtl="0">
              <a:lnSpc>
                <a:spcPct val="15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Layouts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15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Pages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15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Menu bar (WinUI)</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15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Popup: Alert, ActionSheet, Prompt</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15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Navigation: Routes and Stacks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15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Views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150000"/>
              </a:lnSpc>
              <a:spcBef>
                <a:spcPts val="0"/>
              </a:spcBef>
              <a:spcAft>
                <a:spcPts val="0"/>
              </a:spcAft>
              <a:buClr>
                <a:schemeClr val="lt1"/>
              </a:buClr>
              <a:buSzPts val="1440"/>
              <a:buFont typeface="Times New Roman" panose="02020603050405020304"/>
              <a:buChar char="►"/>
            </a:pP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Built-in Controls or widgets</a:t>
            </a:r>
            <a:endPar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150000"/>
              </a:lnSpc>
              <a:spcBef>
                <a:spcPts val="0"/>
              </a:spcBef>
              <a:spcAft>
                <a:spcPts val="0"/>
              </a:spcAft>
              <a:buClr>
                <a:schemeClr val="lt1"/>
              </a:buClr>
              <a:buSzPts val="1440"/>
              <a:buFont typeface="Times New Roman" panose="02020603050405020304"/>
              <a:buChar char="►"/>
            </a:pP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Content Views</a:t>
            </a:r>
            <a:endPar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150000"/>
              </a:lnSpc>
              <a:spcBef>
                <a:spcPts val="0"/>
              </a:spcBef>
              <a:spcAft>
                <a:spcPts val="0"/>
              </a:spcAft>
              <a:buClr>
                <a:schemeClr val="lt1"/>
              </a:buClr>
              <a:buSzPts val="1440"/>
              <a:buFont typeface="Times New Roman" panose="02020603050405020304"/>
              <a:buChar char="►"/>
            </a:pP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Customize Control</a:t>
            </a:r>
            <a:endPar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150000"/>
              </a:lnSpc>
              <a:spcBef>
                <a:spcPts val="0"/>
              </a:spcBef>
              <a:spcAft>
                <a:spcPts val="0"/>
              </a:spcAft>
              <a:buClr>
                <a:schemeClr val="lt1"/>
              </a:buClr>
              <a:buSzPts val="1440"/>
              <a:buFont typeface="Times New Roman" panose="02020603050405020304"/>
              <a:buChar char="►"/>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Others:</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150000"/>
              </a:lnSpc>
              <a:spcBef>
                <a:spcPts val="0"/>
              </a:spcBef>
              <a:spcAft>
                <a:spcPts val="0"/>
              </a:spcAft>
              <a:buClr>
                <a:schemeClr val="lt1"/>
              </a:buClr>
              <a:buSzPts val="1440"/>
              <a:buFont typeface="Times New Roman" panose="02020603050405020304"/>
              <a:buChar char="►"/>
            </a:pP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Animation, Brushes, </a:t>
            </a: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Graphic, </a:t>
            </a: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Font</a:t>
            </a: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 Images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15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Styles, Theming, Visual States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geea522d09e_0_15"/>
          <p:cNvSpPr txBox="1"/>
          <p:nvPr/>
        </p:nvSpPr>
        <p:spPr>
          <a:xfrm>
            <a:off x="677334" y="678873"/>
            <a:ext cx="609600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a:solidFill>
                  <a:srgbClr val="93DF5F"/>
                </a:solidFill>
                <a:latin typeface="Times New Roman" panose="02020603050405020304"/>
                <a:ea typeface="Times New Roman" panose="02020603050405020304"/>
                <a:cs typeface="Times New Roman" panose="02020603050405020304"/>
                <a:sym typeface="Times New Roman" panose="02020603050405020304"/>
              </a:rPr>
              <a:t>User Interface</a:t>
            </a:r>
            <a:endParaRPr sz="3600" b="0" i="0" u="none" strike="noStrike" cap="none">
              <a:solidFill>
                <a:srgbClr val="93DF5F"/>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53" name="Google Shape;153;geea522d09e_0_15"/>
          <p:cNvCxnSpPr/>
          <p:nvPr/>
        </p:nvCxnSpPr>
        <p:spPr>
          <a:xfrm>
            <a:off x="815879" y="1325204"/>
            <a:ext cx="5210700" cy="0"/>
          </a:xfrm>
          <a:prstGeom prst="straightConnector1">
            <a:avLst/>
          </a:prstGeom>
          <a:noFill/>
          <a:ln w="25400" cap="flat" cmpd="sng">
            <a:solidFill>
              <a:schemeClr val="accent1"/>
            </a:solidFill>
            <a:prstDash val="solid"/>
            <a:round/>
            <a:headEnd type="none" w="sm" len="sm"/>
            <a:tailEnd type="none" w="sm" len="sm"/>
          </a:ln>
        </p:spPr>
      </p:cxnSp>
      <p:pic>
        <p:nvPicPr>
          <p:cNvPr id="154" name="Google Shape;154;geea522d09e_0_15"/>
          <p:cNvPicPr preferRelativeResize="0"/>
          <p:nvPr/>
        </p:nvPicPr>
        <p:blipFill rotWithShape="1">
          <a:blip r:embed="rId1"/>
          <a:srcRect/>
          <a:stretch>
            <a:fillRect/>
          </a:stretch>
        </p:blipFill>
        <p:spPr>
          <a:xfrm>
            <a:off x="677316" y="6274352"/>
            <a:ext cx="1639649" cy="4139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2" name="Google Shape;152;geea522d09e_0_15"/>
          <p:cNvSpPr txBox="1"/>
          <p:nvPr/>
        </p:nvSpPr>
        <p:spPr>
          <a:xfrm>
            <a:off x="677334" y="678873"/>
            <a:ext cx="609600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a:solidFill>
                  <a:srgbClr val="93DF5F"/>
                </a:solidFill>
                <a:latin typeface="Times New Roman" panose="02020603050405020304"/>
                <a:ea typeface="Times New Roman" panose="02020603050405020304"/>
                <a:cs typeface="Times New Roman" panose="02020603050405020304"/>
                <a:sym typeface="Times New Roman" panose="02020603050405020304"/>
              </a:rPr>
              <a:t>User Interface</a:t>
            </a:r>
            <a:endParaRPr sz="3600" b="0" i="0" u="none" strike="noStrike" cap="none">
              <a:solidFill>
                <a:srgbClr val="93DF5F"/>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53" name="Google Shape;153;geea522d09e_0_15"/>
          <p:cNvCxnSpPr/>
          <p:nvPr/>
        </p:nvCxnSpPr>
        <p:spPr>
          <a:xfrm>
            <a:off x="815879" y="1325204"/>
            <a:ext cx="5210700" cy="0"/>
          </a:xfrm>
          <a:prstGeom prst="straightConnector1">
            <a:avLst/>
          </a:prstGeom>
          <a:noFill/>
          <a:ln w="25400" cap="flat" cmpd="sng">
            <a:solidFill>
              <a:schemeClr val="accent1"/>
            </a:solidFill>
            <a:prstDash val="solid"/>
            <a:round/>
            <a:headEnd type="none" w="sm" len="sm"/>
            <a:tailEnd type="none" w="sm" len="sm"/>
          </a:ln>
        </p:spPr>
      </p:cxnSp>
      <p:pic>
        <p:nvPicPr>
          <p:cNvPr id="154" name="Google Shape;154;geea522d09e_0_15"/>
          <p:cNvPicPr preferRelativeResize="0"/>
          <p:nvPr/>
        </p:nvPicPr>
        <p:blipFill rotWithShape="1">
          <a:blip r:embed="rId1"/>
          <a:srcRect/>
          <a:stretch>
            <a:fillRect/>
          </a:stretch>
        </p:blipFill>
        <p:spPr>
          <a:xfrm>
            <a:off x="677316" y="6274352"/>
            <a:ext cx="1639649" cy="413900"/>
          </a:xfrm>
          <a:prstGeom prst="rect">
            <a:avLst/>
          </a:prstGeom>
          <a:noFill/>
          <a:ln>
            <a:noFill/>
          </a:ln>
        </p:spPr>
      </p:pic>
      <p:pic>
        <p:nvPicPr>
          <p:cNvPr id="2" name="Picture 1"/>
          <p:cNvPicPr>
            <a:picLocks noChangeAspect="1"/>
          </p:cNvPicPr>
          <p:nvPr/>
        </p:nvPicPr>
        <p:blipFill>
          <a:blip r:embed="rId2"/>
          <a:stretch>
            <a:fillRect/>
          </a:stretch>
        </p:blipFill>
        <p:spPr>
          <a:xfrm>
            <a:off x="815975" y="1628775"/>
            <a:ext cx="5283200" cy="43243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geea522d09e_0_15"/>
          <p:cNvSpPr txBox="1"/>
          <p:nvPr>
            <p:ph type="body" idx="1"/>
          </p:nvPr>
        </p:nvSpPr>
        <p:spPr>
          <a:xfrm>
            <a:off x="677545" y="1484630"/>
            <a:ext cx="8596630" cy="4648835"/>
          </a:xfrm>
          <a:prstGeom prst="rect">
            <a:avLst/>
          </a:prstGeom>
          <a:noFill/>
          <a:ln>
            <a:noFill/>
          </a:ln>
        </p:spPr>
        <p:txBody>
          <a:bodyPr spcFirstLastPara="1" wrap="square" lIns="91425" tIns="45700" rIns="91425" bIns="45700" anchor="t" anchorCtr="0">
            <a:normAutofit/>
          </a:bodyPr>
          <a:lstStyle/>
          <a:p>
            <a:pPr marL="457200" lvl="0" indent="-320040" algn="l" rtl="0">
              <a:lnSpc>
                <a:spcPct val="15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Links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15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https://docs.microsoft.com/vi-vn/dotnet/maui/</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15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https://devblogs.microsoft.com/dotnet/dotnet-maui-rc-1/</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15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https://github.com/dotnet/Comet</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15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https://github.com/dotnet/maui</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geea522d09e_0_15"/>
          <p:cNvSpPr txBox="1"/>
          <p:nvPr/>
        </p:nvSpPr>
        <p:spPr>
          <a:xfrm>
            <a:off x="677334" y="678873"/>
            <a:ext cx="609600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a:solidFill>
                  <a:srgbClr val="93DF5F"/>
                </a:solidFill>
                <a:latin typeface="Times New Roman" panose="02020603050405020304"/>
                <a:ea typeface="Times New Roman" panose="02020603050405020304"/>
                <a:cs typeface="Times New Roman" panose="02020603050405020304"/>
                <a:sym typeface="Times New Roman" panose="02020603050405020304"/>
              </a:rPr>
              <a:t>Resource References</a:t>
            </a:r>
            <a:endParaRPr sz="3600" b="0" i="0" u="none" strike="noStrike" cap="none">
              <a:solidFill>
                <a:srgbClr val="93DF5F"/>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53" name="Google Shape;153;geea522d09e_0_15"/>
          <p:cNvCxnSpPr/>
          <p:nvPr/>
        </p:nvCxnSpPr>
        <p:spPr>
          <a:xfrm>
            <a:off x="815879" y="1325204"/>
            <a:ext cx="5210700" cy="0"/>
          </a:xfrm>
          <a:prstGeom prst="straightConnector1">
            <a:avLst/>
          </a:prstGeom>
          <a:noFill/>
          <a:ln w="25400" cap="flat" cmpd="sng">
            <a:solidFill>
              <a:schemeClr val="accent1"/>
            </a:solidFill>
            <a:prstDash val="solid"/>
            <a:round/>
            <a:headEnd type="none" w="sm" len="sm"/>
            <a:tailEnd type="none" w="sm" len="sm"/>
          </a:ln>
        </p:spPr>
      </p:cxnSp>
      <p:pic>
        <p:nvPicPr>
          <p:cNvPr id="154" name="Google Shape;154;geea522d09e_0_15"/>
          <p:cNvPicPr preferRelativeResize="0"/>
          <p:nvPr/>
        </p:nvPicPr>
        <p:blipFill rotWithShape="1">
          <a:blip r:embed="rId1"/>
          <a:srcRect/>
          <a:stretch>
            <a:fillRect/>
          </a:stretch>
        </p:blipFill>
        <p:spPr>
          <a:xfrm>
            <a:off x="677316" y="6274352"/>
            <a:ext cx="1639649" cy="4139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pic>
        <p:nvPicPr>
          <p:cNvPr id="161" name="Google Shape;161;geef53d5d55_1_345"/>
          <p:cNvPicPr preferRelativeResize="0"/>
          <p:nvPr/>
        </p:nvPicPr>
        <p:blipFill rotWithShape="1">
          <a:blip r:embed="rId1"/>
          <a:srcRect/>
          <a:stretch>
            <a:fillRect/>
          </a:stretch>
        </p:blipFill>
        <p:spPr>
          <a:xfrm>
            <a:off x="677316" y="6274352"/>
            <a:ext cx="1639649" cy="413900"/>
          </a:xfrm>
          <a:prstGeom prst="rect">
            <a:avLst/>
          </a:prstGeom>
          <a:noFill/>
          <a:ln>
            <a:noFill/>
          </a:ln>
        </p:spPr>
      </p:pic>
      <p:sp>
        <p:nvSpPr>
          <p:cNvPr id="162" name="Google Shape;162;geef53d5d55_1_345"/>
          <p:cNvSpPr txBox="1"/>
          <p:nvPr/>
        </p:nvSpPr>
        <p:spPr>
          <a:xfrm>
            <a:off x="4195050" y="2735425"/>
            <a:ext cx="1992000" cy="828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panose="020B0604020202020204"/>
              <a:buNone/>
            </a:pPr>
            <a:r>
              <a:rPr lang="en-US" sz="48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Demo</a:t>
            </a:r>
            <a:endParaRPr sz="48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pic>
        <p:nvPicPr>
          <p:cNvPr id="161" name="Google Shape;161;geef53d5d55_1_345"/>
          <p:cNvPicPr preferRelativeResize="0"/>
          <p:nvPr/>
        </p:nvPicPr>
        <p:blipFill rotWithShape="1">
          <a:blip r:embed="rId1"/>
          <a:srcRect/>
          <a:stretch>
            <a:fillRect/>
          </a:stretch>
        </p:blipFill>
        <p:spPr>
          <a:xfrm>
            <a:off x="677316" y="6274352"/>
            <a:ext cx="1639649" cy="413900"/>
          </a:xfrm>
          <a:prstGeom prst="rect">
            <a:avLst/>
          </a:prstGeom>
          <a:noFill/>
          <a:ln>
            <a:noFill/>
          </a:ln>
        </p:spPr>
      </p:pic>
      <p:sp>
        <p:nvSpPr>
          <p:cNvPr id="162" name="Google Shape;162;geef53d5d55_1_345"/>
          <p:cNvSpPr txBox="1"/>
          <p:nvPr/>
        </p:nvSpPr>
        <p:spPr>
          <a:xfrm>
            <a:off x="4195050" y="2735425"/>
            <a:ext cx="19920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panose="020B0604020202020204"/>
              <a:buNone/>
            </a:pPr>
            <a:r>
              <a:rPr lang="en-US" sz="48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Q &amp; A</a:t>
            </a:r>
            <a:endParaRPr sz="48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pic>
        <p:nvPicPr>
          <p:cNvPr id="169" name="Google Shape;169;geef53d5d55_1_253"/>
          <p:cNvPicPr preferRelativeResize="0"/>
          <p:nvPr/>
        </p:nvPicPr>
        <p:blipFill rotWithShape="1">
          <a:blip r:embed="rId1"/>
          <a:srcRect/>
          <a:stretch>
            <a:fillRect/>
          </a:stretch>
        </p:blipFill>
        <p:spPr>
          <a:xfrm>
            <a:off x="677316" y="6274352"/>
            <a:ext cx="1639649" cy="413900"/>
          </a:xfrm>
          <a:prstGeom prst="rect">
            <a:avLst/>
          </a:prstGeom>
          <a:noFill/>
          <a:ln>
            <a:noFill/>
          </a:ln>
        </p:spPr>
      </p:pic>
      <p:sp>
        <p:nvSpPr>
          <p:cNvPr id="170" name="Google Shape;170;geef53d5d55_1_253"/>
          <p:cNvSpPr txBox="1"/>
          <p:nvPr/>
        </p:nvSpPr>
        <p:spPr>
          <a:xfrm>
            <a:off x="3601700" y="3130125"/>
            <a:ext cx="45096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panose="020B0604020202020204"/>
              <a:buNone/>
            </a:pPr>
            <a:r>
              <a:rPr lang="en-US" sz="4800">
                <a:solidFill>
                  <a:schemeClr val="lt1"/>
                </a:solidFill>
                <a:latin typeface="Times New Roman" panose="02020603050405020304"/>
                <a:ea typeface="Times New Roman" panose="02020603050405020304"/>
                <a:cs typeface="Times New Roman" panose="02020603050405020304"/>
                <a:sym typeface="Times New Roman" panose="02020603050405020304"/>
              </a:rPr>
              <a:t>THANK YOU!!!</a:t>
            </a:r>
            <a:endParaRPr sz="48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geea522d09e_0_15"/>
          <p:cNvSpPr txBox="1"/>
          <p:nvPr>
            <p:ph type="body" idx="1"/>
          </p:nvPr>
        </p:nvSpPr>
        <p:spPr>
          <a:xfrm>
            <a:off x="695325" y="1450340"/>
            <a:ext cx="8596630" cy="4840605"/>
          </a:xfrm>
          <a:prstGeom prst="rect">
            <a:avLst/>
          </a:prstGeom>
          <a:noFill/>
          <a:ln>
            <a:noFill/>
          </a:ln>
        </p:spPr>
        <p:txBody>
          <a:bodyPr spcFirstLastPara="1" wrap="square" lIns="91425" tIns="45700" rIns="91425" bIns="45700" anchor="t" anchorCtr="0">
            <a:noAutofit/>
          </a:bodyPr>
          <a:lstStyle/>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What is .NET MAUI?</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Supported Platforms</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XAML Introduction</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Single Project</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Application Pattern</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Fundamentals</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Demo</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geea522d09e_0_15"/>
          <p:cNvSpPr txBox="1"/>
          <p:nvPr/>
        </p:nvSpPr>
        <p:spPr>
          <a:xfrm>
            <a:off x="677334" y="678873"/>
            <a:ext cx="609600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a:solidFill>
                  <a:srgbClr val="93DF5F"/>
                </a:solidFill>
                <a:latin typeface="Times New Roman" panose="02020603050405020304"/>
                <a:ea typeface="Times New Roman" panose="02020603050405020304"/>
                <a:cs typeface="Times New Roman" panose="02020603050405020304"/>
                <a:sym typeface="Times New Roman" panose="02020603050405020304"/>
              </a:rPr>
              <a:t>Agensda</a:t>
            </a:r>
            <a:endParaRPr sz="3600" b="0" i="0" u="none" strike="noStrike" cap="none">
              <a:solidFill>
                <a:srgbClr val="93DF5F"/>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53" name="Google Shape;153;geea522d09e_0_15"/>
          <p:cNvCxnSpPr/>
          <p:nvPr/>
        </p:nvCxnSpPr>
        <p:spPr>
          <a:xfrm>
            <a:off x="815879" y="1325204"/>
            <a:ext cx="5210700" cy="0"/>
          </a:xfrm>
          <a:prstGeom prst="straightConnector1">
            <a:avLst/>
          </a:prstGeom>
          <a:noFill/>
          <a:ln w="25400" cap="flat" cmpd="sng">
            <a:solidFill>
              <a:schemeClr val="accent1"/>
            </a:solidFill>
            <a:prstDash val="solid"/>
            <a:round/>
            <a:headEnd type="none" w="sm" len="sm"/>
            <a:tailEnd type="none" w="sm" len="sm"/>
          </a:ln>
        </p:spPr>
      </p:cxnSp>
      <p:pic>
        <p:nvPicPr>
          <p:cNvPr id="154" name="Google Shape;154;geea522d09e_0_15"/>
          <p:cNvPicPr preferRelativeResize="0"/>
          <p:nvPr/>
        </p:nvPicPr>
        <p:blipFill rotWithShape="1">
          <a:blip r:embed="rId1"/>
          <a:srcRect/>
          <a:stretch>
            <a:fillRect/>
          </a:stretch>
        </p:blipFill>
        <p:spPr>
          <a:xfrm>
            <a:off x="677316" y="6274352"/>
            <a:ext cx="1639649" cy="413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geea522d09e_0_15"/>
          <p:cNvSpPr txBox="1"/>
          <p:nvPr>
            <p:ph type="body" idx="1"/>
          </p:nvPr>
        </p:nvSpPr>
        <p:spPr>
          <a:xfrm>
            <a:off x="677334" y="1556704"/>
            <a:ext cx="8596800" cy="3880800"/>
          </a:xfrm>
          <a:prstGeom prst="rect">
            <a:avLst/>
          </a:prstGeom>
          <a:noFill/>
          <a:ln>
            <a:noFill/>
          </a:ln>
        </p:spPr>
        <p:txBody>
          <a:bodyPr spcFirstLastPara="1" wrap="square" lIns="91425" tIns="45700" rIns="91425" bIns="45700" anchor="t" anchorCtr="0">
            <a:normAutofit/>
          </a:bodyPr>
          <a:lstStyle/>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Cross-platform framework for creating native mobile and desktop apps</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Using C# and XAML</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Develop apps from a single shared code-base</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MAUI is open-source and is the evolution of Xamarin.Forms</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200000"/>
              </a:lnSpc>
              <a:spcBef>
                <a:spcPts val="0"/>
              </a:spcBef>
              <a:spcAft>
                <a:spcPts val="0"/>
              </a:spcAft>
              <a:buClr>
                <a:schemeClr val="lt1"/>
              </a:buClr>
              <a:buSzPts val="1440"/>
              <a:buFont typeface="Times New Roman" panose="02020603050405020304"/>
              <a:buChar char="►"/>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Allow developer to implement as much of app logic and UI layout as possible in single code-base</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geea522d09e_0_15"/>
          <p:cNvSpPr txBox="1"/>
          <p:nvPr/>
        </p:nvSpPr>
        <p:spPr>
          <a:xfrm>
            <a:off x="677334" y="678873"/>
            <a:ext cx="609600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a:solidFill>
                  <a:srgbClr val="93DF5F"/>
                </a:solidFill>
                <a:latin typeface="Times New Roman" panose="02020603050405020304"/>
                <a:ea typeface="Times New Roman" panose="02020603050405020304"/>
                <a:cs typeface="Times New Roman" panose="02020603050405020304"/>
                <a:sym typeface="Times New Roman" panose="02020603050405020304"/>
              </a:rPr>
              <a:t>What is .NET MAUI</a:t>
            </a:r>
            <a:endParaRPr sz="3600" b="0" i="0" u="none" strike="noStrike" cap="none">
              <a:solidFill>
                <a:srgbClr val="93DF5F"/>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53" name="Google Shape;153;geea522d09e_0_15"/>
          <p:cNvCxnSpPr/>
          <p:nvPr/>
        </p:nvCxnSpPr>
        <p:spPr>
          <a:xfrm>
            <a:off x="815879" y="1325204"/>
            <a:ext cx="5210700" cy="0"/>
          </a:xfrm>
          <a:prstGeom prst="straightConnector1">
            <a:avLst/>
          </a:prstGeom>
          <a:noFill/>
          <a:ln w="25400" cap="flat" cmpd="sng">
            <a:solidFill>
              <a:schemeClr val="accent1"/>
            </a:solidFill>
            <a:prstDash val="solid"/>
            <a:round/>
            <a:headEnd type="none" w="sm" len="sm"/>
            <a:tailEnd type="none" w="sm" len="sm"/>
          </a:ln>
        </p:spPr>
      </p:cxnSp>
      <p:pic>
        <p:nvPicPr>
          <p:cNvPr id="154" name="Google Shape;154;geea522d09e_0_15"/>
          <p:cNvPicPr preferRelativeResize="0"/>
          <p:nvPr/>
        </p:nvPicPr>
        <p:blipFill rotWithShape="1">
          <a:blip r:embed="rId1"/>
          <a:srcRect/>
          <a:stretch>
            <a:fillRect/>
          </a:stretch>
        </p:blipFill>
        <p:spPr>
          <a:xfrm>
            <a:off x="677316" y="6274352"/>
            <a:ext cx="1639649" cy="413900"/>
          </a:xfrm>
          <a:prstGeom prst="rect">
            <a:avLst/>
          </a:prstGeom>
          <a:noFill/>
          <a:ln>
            <a:noFill/>
          </a:ln>
        </p:spPr>
      </p:pic>
      <p:sp>
        <p:nvSpPr>
          <p:cNvPr id="2" name="Google Shape;151;geea522d09e_0_15"/>
          <p:cNvSpPr txBox="1"/>
          <p:nvPr/>
        </p:nvSpPr>
        <p:spPr>
          <a:xfrm>
            <a:off x="767080" y="5603240"/>
            <a:ext cx="5789930" cy="641350"/>
          </a:xfrm>
          <a:prstGeom prst="rect">
            <a:avLst/>
          </a:prstGeom>
          <a:noFill/>
          <a:ln>
            <a:noFill/>
          </a:ln>
        </p:spPr>
        <p:txBody>
          <a:bodyPr wrap="square" lIns="91425" tIns="45700" rIns="91425" bIns="45700" anchor="t" anchorCtr="0">
            <a:normAutofit/>
          </a:bodyPr>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1pPr>
            <a:lvl2pPr marL="914400" marR="0" lvl="1" indent="-320040" algn="l" rtl="0">
              <a:lnSpc>
                <a:spcPct val="100000"/>
              </a:lnSpc>
              <a:spcBef>
                <a:spcPts val="1000"/>
              </a:spcBef>
              <a:spcAft>
                <a:spcPts val="0"/>
              </a:spcAft>
              <a:buClr>
                <a:schemeClr val="accent1"/>
              </a:buClr>
              <a:buSzPts val="1440"/>
              <a:buFont typeface="Noto Sans Symbols"/>
              <a:buChar char="►"/>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2pPr>
            <a:lvl3pPr marL="1371600" marR="0" lvl="2" indent="-320040" algn="l" rtl="0">
              <a:lnSpc>
                <a:spcPct val="100000"/>
              </a:lnSpc>
              <a:spcBef>
                <a:spcPts val="1000"/>
              </a:spcBef>
              <a:spcAft>
                <a:spcPts val="0"/>
              </a:spcAft>
              <a:buClr>
                <a:schemeClr val="accent1"/>
              </a:buClr>
              <a:buSzPts val="1440"/>
              <a:buFont typeface="Noto Sans Symbols"/>
              <a:buChar char="►"/>
              <a:defRPr sz="14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3pPr>
            <a:lvl4pPr marL="1828800" marR="0" lvl="3" indent="-320040"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4pPr>
            <a:lvl5pPr marL="2286000" marR="0" lvl="4" indent="-320040"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5pPr>
            <a:lvl6pPr marL="2743200" marR="0" lvl="5" indent="-320040"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6pPr>
            <a:lvl7pPr marL="3200400" marR="0" lvl="6" indent="-320040"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7pPr>
            <a:lvl8pPr marL="3657600" marR="0" lvl="7" indent="-320040"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8pPr>
            <a:lvl9pPr marL="4114800" marR="0" lvl="8" indent="-320040"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9pPr>
          </a:lstStyle>
          <a:p>
            <a:pPr marL="137160" lvl="0" indent="0" algn="l" rtl="0">
              <a:lnSpc>
                <a:spcPct val="200000"/>
              </a:lnSpc>
              <a:spcBef>
                <a:spcPts val="0"/>
              </a:spcBef>
              <a:spcAft>
                <a:spcPts val="0"/>
              </a:spcAft>
              <a:buClr>
                <a:schemeClr val="lt1"/>
              </a:buClr>
              <a:buSzPts val="1440"/>
              <a:buFont typeface="Times New Roman" panose="02020603050405020304"/>
              <a:buNone/>
            </a:pPr>
            <a:r>
              <a:rPr lang="en-US" sz="1400">
                <a:solidFill>
                  <a:srgbClr val="FF0000"/>
                </a:solidFill>
                <a:latin typeface="Times New Roman" panose="02020603050405020304"/>
                <a:ea typeface="Times New Roman" panose="02020603050405020304"/>
                <a:cs typeface="Times New Roman" panose="02020603050405020304"/>
                <a:sym typeface="Times New Roman" panose="02020603050405020304"/>
              </a:rPr>
              <a:t>* .NET Multi-platform App UI (.NET MAUI) is currently in preview</a:t>
            </a:r>
            <a:endParaRPr lang="en-US" sz="14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geea522d09e_0_15"/>
          <p:cNvSpPr txBox="1"/>
          <p:nvPr>
            <p:ph type="body" idx="1"/>
          </p:nvPr>
        </p:nvSpPr>
        <p:spPr>
          <a:xfrm>
            <a:off x="815975" y="1628775"/>
            <a:ext cx="8596630" cy="1319530"/>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Write cross-platform apps in XAML and C#, from a single shared code-base in Visual Studio</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1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Share UI layout and design across platforms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1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Share code, tests, and business logic across platforms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geea522d09e_0_15"/>
          <p:cNvSpPr txBox="1"/>
          <p:nvPr/>
        </p:nvSpPr>
        <p:spPr>
          <a:xfrm>
            <a:off x="677334" y="678873"/>
            <a:ext cx="6096000" cy="643890"/>
          </a:xfrm>
          <a:prstGeom prst="rect">
            <a:avLst/>
          </a:prstGeom>
          <a:noFill/>
          <a:ln>
            <a:noFill/>
          </a:ln>
        </p:spPr>
        <p:txBody>
          <a:bodyPr spcFirstLastPara="1" wrap="square" lIns="91425" tIns="45700" rIns="91425" bIns="45700" anchor="t" anchorCtr="0">
            <a:spAutoFit/>
          </a:bodyPr>
          <a:lstStyle/>
          <a:p>
            <a:pPr marL="0" indent="0">
              <a:buClr>
                <a:srgbClr val="000000"/>
              </a:buClr>
              <a:buSzPts val="3600"/>
              <a:buFont typeface="Arial" panose="020B0604020202020204"/>
              <a:buNone/>
            </a:pPr>
            <a:r>
              <a:rPr lang="en-US" sz="3600">
                <a:solidFill>
                  <a:srgbClr val="93DF5F"/>
                </a:solidFill>
                <a:latin typeface="Times New Roman" panose="02020603050405020304"/>
                <a:ea typeface="Times New Roman" panose="02020603050405020304"/>
                <a:cs typeface="Times New Roman" panose="02020603050405020304"/>
                <a:sym typeface="Times New Roman" panose="02020603050405020304"/>
              </a:rPr>
              <a:t>Why is .NET MAUI</a:t>
            </a:r>
            <a:endParaRPr sz="3600" cap="none">
              <a:solidFill>
                <a:srgbClr val="93DF5F"/>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53" name="Google Shape;153;geea522d09e_0_15"/>
          <p:cNvCxnSpPr/>
          <p:nvPr/>
        </p:nvCxnSpPr>
        <p:spPr>
          <a:xfrm>
            <a:off x="815879" y="1325204"/>
            <a:ext cx="5210700" cy="0"/>
          </a:xfrm>
          <a:prstGeom prst="straightConnector1">
            <a:avLst/>
          </a:prstGeom>
          <a:noFill/>
          <a:ln w="25400" cap="flat" cmpd="sng">
            <a:solidFill>
              <a:schemeClr val="accent1"/>
            </a:solidFill>
            <a:prstDash val="solid"/>
            <a:round/>
            <a:headEnd type="none" w="sm" len="sm"/>
            <a:tailEnd type="none" w="sm" len="sm"/>
          </a:ln>
        </p:spPr>
      </p:cxnSp>
      <p:pic>
        <p:nvPicPr>
          <p:cNvPr id="154" name="Google Shape;154;geea522d09e_0_15"/>
          <p:cNvPicPr preferRelativeResize="0"/>
          <p:nvPr/>
        </p:nvPicPr>
        <p:blipFill rotWithShape="1">
          <a:blip r:embed="rId1"/>
          <a:srcRect/>
          <a:stretch>
            <a:fillRect/>
          </a:stretch>
        </p:blipFill>
        <p:spPr>
          <a:xfrm>
            <a:off x="677316" y="6274352"/>
            <a:ext cx="1639649" cy="413900"/>
          </a:xfrm>
          <a:prstGeom prst="rect">
            <a:avLst/>
          </a:prstGeom>
          <a:noFill/>
          <a:ln>
            <a:noFill/>
          </a:ln>
        </p:spPr>
      </p:pic>
      <p:pic>
        <p:nvPicPr>
          <p:cNvPr id="101" name="Picture 100"/>
          <p:cNvPicPr/>
          <p:nvPr/>
        </p:nvPicPr>
        <p:blipFill>
          <a:blip r:embed="rId2"/>
          <a:stretch>
            <a:fillRect/>
          </a:stretch>
        </p:blipFill>
        <p:spPr>
          <a:xfrm>
            <a:off x="6096000" y="3429000"/>
            <a:ext cx="0" cy="0"/>
          </a:xfrm>
          <a:prstGeom prst="rect">
            <a:avLst/>
          </a:prstGeom>
          <a:noFill/>
          <a:ln w="9525">
            <a:noFill/>
          </a:ln>
        </p:spPr>
      </p:pic>
      <p:pic>
        <p:nvPicPr>
          <p:cNvPr id="103" name="Picture 102"/>
          <p:cNvPicPr/>
          <p:nvPr/>
        </p:nvPicPr>
        <p:blipFill>
          <a:blip r:embed="rId2"/>
          <a:stretch>
            <a:fillRect/>
          </a:stretch>
        </p:blipFill>
        <p:spPr>
          <a:xfrm>
            <a:off x="1352550" y="2997200"/>
            <a:ext cx="4745990" cy="299847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geea522d09e_0_15"/>
          <p:cNvSpPr txBox="1"/>
          <p:nvPr>
            <p:ph type="body" idx="1"/>
          </p:nvPr>
        </p:nvSpPr>
        <p:spPr>
          <a:xfrm>
            <a:off x="695325" y="1450340"/>
            <a:ext cx="8596630" cy="4840605"/>
          </a:xfrm>
          <a:prstGeom prst="rect">
            <a:avLst/>
          </a:prstGeom>
          <a:noFill/>
          <a:ln>
            <a:noFill/>
          </a:ln>
        </p:spPr>
        <p:txBody>
          <a:bodyPr spcFirstLastPara="1" wrap="square" lIns="91425" tIns="45700" rIns="91425" bIns="45700" anchor="t" anchorCtr="0">
            <a:noAutofit/>
          </a:bodyPr>
          <a:lstStyle/>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Controls that can be used to display data, initiate actions, pick data...</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Elaborate layout engine for designing pages</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Data-binding, handlers, converters, triggers...</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Essential cross-platform APIs for accessing native device features</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Cross-platform graphics functionality</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A single project system</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.NET hot reload</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geea522d09e_0_15"/>
          <p:cNvSpPr txBox="1"/>
          <p:nvPr/>
        </p:nvSpPr>
        <p:spPr>
          <a:xfrm>
            <a:off x="677334" y="678873"/>
            <a:ext cx="609600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a:solidFill>
                  <a:srgbClr val="93DF5F"/>
                </a:solidFill>
                <a:latin typeface="Times New Roman" panose="02020603050405020304"/>
                <a:ea typeface="Times New Roman" panose="02020603050405020304"/>
                <a:cs typeface="Times New Roman" panose="02020603050405020304"/>
                <a:sym typeface="Times New Roman" panose="02020603050405020304"/>
              </a:rPr>
              <a:t>What .NET MAUI provides</a:t>
            </a:r>
            <a:endParaRPr sz="3600" b="0" i="0" u="none" strike="noStrike" cap="none">
              <a:solidFill>
                <a:srgbClr val="93DF5F"/>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53" name="Google Shape;153;geea522d09e_0_15"/>
          <p:cNvCxnSpPr/>
          <p:nvPr/>
        </p:nvCxnSpPr>
        <p:spPr>
          <a:xfrm>
            <a:off x="815879" y="1325204"/>
            <a:ext cx="5210700" cy="0"/>
          </a:xfrm>
          <a:prstGeom prst="straightConnector1">
            <a:avLst/>
          </a:prstGeom>
          <a:noFill/>
          <a:ln w="25400" cap="flat" cmpd="sng">
            <a:solidFill>
              <a:schemeClr val="accent1"/>
            </a:solidFill>
            <a:prstDash val="solid"/>
            <a:round/>
            <a:headEnd type="none" w="sm" len="sm"/>
            <a:tailEnd type="none" w="sm" len="sm"/>
          </a:ln>
        </p:spPr>
      </p:cxnSp>
      <p:pic>
        <p:nvPicPr>
          <p:cNvPr id="154" name="Google Shape;154;geea522d09e_0_15"/>
          <p:cNvPicPr preferRelativeResize="0"/>
          <p:nvPr/>
        </p:nvPicPr>
        <p:blipFill rotWithShape="1">
          <a:blip r:embed="rId1"/>
          <a:srcRect/>
          <a:stretch>
            <a:fillRect/>
          </a:stretch>
        </p:blipFill>
        <p:spPr>
          <a:xfrm>
            <a:off x="677316" y="6274352"/>
            <a:ext cx="1639649" cy="413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geea522d09e_0_15"/>
          <p:cNvSpPr txBox="1"/>
          <p:nvPr>
            <p:ph type="body" idx="1"/>
          </p:nvPr>
        </p:nvSpPr>
        <p:spPr>
          <a:xfrm>
            <a:off x="695114" y="1628459"/>
            <a:ext cx="8596800" cy="3880800"/>
          </a:xfrm>
          <a:prstGeom prst="rect">
            <a:avLst/>
          </a:prstGeom>
          <a:noFill/>
          <a:ln>
            <a:noFill/>
          </a:ln>
        </p:spPr>
        <p:txBody>
          <a:bodyPr spcFirstLastPara="1" wrap="square" lIns="91425" tIns="45700" rIns="91425" bIns="45700" anchor="t" anchorCtr="0">
            <a:normAutofit lnSpcReduction="10000"/>
          </a:bodyPr>
          <a:lstStyle/>
          <a:p>
            <a:pPr marL="457200" lvl="0" indent="-320040" algn="l" rtl="0">
              <a:lnSpc>
                <a:spcPct val="15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Android 5.0 (API 21) or higher. For .NET MAUI Blazor apps, Android 6 (API 23) or higher is required</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15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iOS 10 or higher. For .NET MAUI Blazor apps, iOS 11 or higher is required</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15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macOS 10.13 or higher, using Mac Catalyst</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15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Windows 11 and Windows 10 version 1809 or higher, using Windows UI Library (WinUI) 3</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15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Additional platforms:</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150000"/>
              </a:lnSpc>
              <a:spcBef>
                <a:spcPts val="0"/>
              </a:spcBef>
              <a:spcAft>
                <a:spcPts val="0"/>
              </a:spcAft>
              <a:buClr>
                <a:schemeClr val="lt1"/>
              </a:buClr>
              <a:buSzPts val="1440"/>
              <a:buFont typeface="Times New Roman" panose="02020603050405020304"/>
              <a:buChar char="►"/>
            </a:pPr>
            <a:r>
              <a:rPr lang="en-US" sz="1775">
                <a:solidFill>
                  <a:schemeClr val="lt1"/>
                </a:solidFill>
                <a:latin typeface="Times New Roman" panose="02020603050405020304"/>
                <a:ea typeface="Times New Roman" panose="02020603050405020304"/>
                <a:cs typeface="Times New Roman" panose="02020603050405020304"/>
                <a:sym typeface="Times New Roman" panose="02020603050405020304"/>
              </a:rPr>
              <a:t>Tizen (Samsung)</a:t>
            </a:r>
            <a:endParaRPr lang="en-US" sz="1775">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150000"/>
              </a:lnSpc>
              <a:spcBef>
                <a:spcPts val="0"/>
              </a:spcBef>
              <a:spcAft>
                <a:spcPts val="0"/>
              </a:spcAft>
              <a:buClr>
                <a:schemeClr val="lt1"/>
              </a:buClr>
              <a:buSzPts val="1440"/>
              <a:buFont typeface="Times New Roman" panose="02020603050405020304"/>
              <a:buChar char="►"/>
            </a:pPr>
            <a:r>
              <a:rPr lang="en-US" sz="1775">
                <a:solidFill>
                  <a:schemeClr val="lt1"/>
                </a:solidFill>
                <a:latin typeface="Times New Roman" panose="02020603050405020304"/>
                <a:ea typeface="Times New Roman" panose="02020603050405020304"/>
                <a:cs typeface="Times New Roman" panose="02020603050405020304"/>
                <a:sym typeface="Times New Roman" panose="02020603050405020304"/>
              </a:rPr>
              <a:t>Linux (supported by the community)</a:t>
            </a:r>
            <a:endParaRPr lang="en-US" sz="1775">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geea522d09e_0_15"/>
          <p:cNvSpPr txBox="1"/>
          <p:nvPr/>
        </p:nvSpPr>
        <p:spPr>
          <a:xfrm>
            <a:off x="677334" y="678873"/>
            <a:ext cx="609600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a:solidFill>
                  <a:srgbClr val="93DF5F"/>
                </a:solidFill>
                <a:latin typeface="Times New Roman" panose="02020603050405020304"/>
                <a:ea typeface="Times New Roman" panose="02020603050405020304"/>
                <a:cs typeface="Times New Roman" panose="02020603050405020304"/>
                <a:sym typeface="Times New Roman" panose="02020603050405020304"/>
              </a:rPr>
              <a:t>Supported Platforms</a:t>
            </a:r>
            <a:endParaRPr sz="3600" b="0" i="0" u="none" strike="noStrike" cap="none">
              <a:solidFill>
                <a:srgbClr val="93DF5F"/>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53" name="Google Shape;153;geea522d09e_0_15"/>
          <p:cNvCxnSpPr/>
          <p:nvPr/>
        </p:nvCxnSpPr>
        <p:spPr>
          <a:xfrm>
            <a:off x="815879" y="1325204"/>
            <a:ext cx="5210700" cy="0"/>
          </a:xfrm>
          <a:prstGeom prst="straightConnector1">
            <a:avLst/>
          </a:prstGeom>
          <a:noFill/>
          <a:ln w="25400" cap="flat" cmpd="sng">
            <a:solidFill>
              <a:schemeClr val="accent1"/>
            </a:solidFill>
            <a:prstDash val="solid"/>
            <a:round/>
            <a:headEnd type="none" w="sm" len="sm"/>
            <a:tailEnd type="none" w="sm" len="sm"/>
          </a:ln>
        </p:spPr>
      </p:cxnSp>
      <p:pic>
        <p:nvPicPr>
          <p:cNvPr id="154" name="Google Shape;154;geea522d09e_0_15"/>
          <p:cNvPicPr preferRelativeResize="0"/>
          <p:nvPr/>
        </p:nvPicPr>
        <p:blipFill rotWithShape="1">
          <a:blip r:embed="rId1"/>
          <a:srcRect/>
          <a:stretch>
            <a:fillRect/>
          </a:stretch>
        </p:blipFill>
        <p:spPr>
          <a:xfrm>
            <a:off x="677316" y="6274352"/>
            <a:ext cx="1639649" cy="41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geea522d09e_0_15"/>
          <p:cNvSpPr txBox="1"/>
          <p:nvPr>
            <p:ph type="body" idx="1"/>
          </p:nvPr>
        </p:nvSpPr>
        <p:spPr>
          <a:xfrm>
            <a:off x="677334" y="1628459"/>
            <a:ext cx="8596800" cy="3880800"/>
          </a:xfrm>
          <a:prstGeom prst="rect">
            <a:avLst/>
          </a:prstGeom>
          <a:noFill/>
          <a:ln>
            <a:noFill/>
          </a:ln>
        </p:spPr>
        <p:txBody>
          <a:bodyPr spcFirstLastPara="1" wrap="square" lIns="91425" tIns="45700" rIns="91425" bIns="45700" anchor="t" anchorCtr="0">
            <a:normAutofit/>
          </a:bodyPr>
          <a:lstStyle/>
          <a:p>
            <a:pPr marL="457200" lvl="0" indent="-320040" algn="l" rtl="0">
              <a:lnSpc>
                <a:spcPct val="15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Stand for eXtensible Application Markup Language </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15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Define UI using all views, layouts, pages...</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15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Suited for use with the MVVM pattern</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15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All XAML must be hand-written (use XAML hot-reload to view UI as edit)</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150000"/>
              </a:lnSpc>
              <a:spcBef>
                <a:spcPts val="0"/>
              </a:spcBef>
              <a:spcAft>
                <a:spcPts val="0"/>
              </a:spcAft>
              <a:buClr>
                <a:schemeClr val="lt1"/>
              </a:buClr>
              <a:buSzPts val="1440"/>
              <a:buFont typeface="Times New Roman" panose="020206030504050203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The most important syntax features:</a:t>
            </a:r>
            <a:endPar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150000"/>
              </a:lnSpc>
              <a:spcBef>
                <a:spcPts val="0"/>
              </a:spcBef>
              <a:spcAft>
                <a:spcPts val="0"/>
              </a:spcAft>
              <a:buClr>
                <a:schemeClr val="lt1"/>
              </a:buClr>
              <a:buSzPts val="1440"/>
              <a:buFont typeface="Times New Roman" panose="02020603050405020304"/>
              <a:buChar char="►"/>
            </a:pPr>
            <a:r>
              <a:rPr lang="en-US" sz="1775">
                <a:solidFill>
                  <a:schemeClr val="lt1"/>
                </a:solidFill>
                <a:latin typeface="Times New Roman" panose="02020603050405020304"/>
                <a:ea typeface="Times New Roman" panose="02020603050405020304"/>
                <a:cs typeface="Times New Roman" panose="02020603050405020304"/>
                <a:sym typeface="Times New Roman" panose="02020603050405020304"/>
              </a:rPr>
              <a:t>Property elements</a:t>
            </a:r>
            <a:endParaRPr lang="en-US" sz="1775">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150000"/>
              </a:lnSpc>
              <a:spcBef>
                <a:spcPts val="0"/>
              </a:spcBef>
              <a:spcAft>
                <a:spcPts val="0"/>
              </a:spcAft>
              <a:buClr>
                <a:schemeClr val="lt1"/>
              </a:buClr>
              <a:buSzPts val="1440"/>
              <a:buFont typeface="Times New Roman" panose="02020603050405020304"/>
              <a:buChar char="►"/>
            </a:pPr>
            <a:r>
              <a:rPr lang="en-US" sz="1775">
                <a:solidFill>
                  <a:schemeClr val="lt1"/>
                </a:solidFill>
                <a:latin typeface="Times New Roman" panose="02020603050405020304"/>
                <a:ea typeface="Times New Roman" panose="02020603050405020304"/>
                <a:cs typeface="Times New Roman" panose="02020603050405020304"/>
                <a:sym typeface="Times New Roman" panose="02020603050405020304"/>
              </a:rPr>
              <a:t>Attached properties</a:t>
            </a:r>
            <a:endParaRPr lang="en-US" sz="1775">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150000"/>
              </a:lnSpc>
              <a:spcBef>
                <a:spcPts val="0"/>
              </a:spcBef>
              <a:spcAft>
                <a:spcPts val="0"/>
              </a:spcAft>
              <a:buClr>
                <a:schemeClr val="lt1"/>
              </a:buClr>
              <a:buSzPts val="1440"/>
              <a:buFont typeface="Times New Roman" panose="02020603050405020304"/>
              <a:buChar char="►"/>
            </a:pPr>
            <a:r>
              <a:rPr lang="en-US" sz="1775">
                <a:solidFill>
                  <a:schemeClr val="lt1"/>
                </a:solidFill>
                <a:latin typeface="Times New Roman" panose="02020603050405020304"/>
                <a:ea typeface="Times New Roman" panose="02020603050405020304"/>
                <a:cs typeface="Times New Roman" panose="02020603050405020304"/>
                <a:sym typeface="Times New Roman" panose="02020603050405020304"/>
              </a:rPr>
              <a:t>Markup extensions</a:t>
            </a:r>
            <a:endParaRPr lang="en-US" sz="1775">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geea522d09e_0_15"/>
          <p:cNvSpPr txBox="1"/>
          <p:nvPr/>
        </p:nvSpPr>
        <p:spPr>
          <a:xfrm>
            <a:off x="677334" y="678873"/>
            <a:ext cx="609600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a:solidFill>
                  <a:srgbClr val="93DF5F"/>
                </a:solidFill>
                <a:latin typeface="Times New Roman" panose="02020603050405020304"/>
                <a:ea typeface="Times New Roman" panose="02020603050405020304"/>
                <a:cs typeface="Times New Roman" panose="02020603050405020304"/>
                <a:sym typeface="Times New Roman" panose="02020603050405020304"/>
              </a:rPr>
              <a:t>XAML</a:t>
            </a:r>
            <a:endParaRPr sz="3600" b="0" i="0" u="none" strike="noStrike" cap="none">
              <a:solidFill>
                <a:srgbClr val="93DF5F"/>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53" name="Google Shape;153;geea522d09e_0_15"/>
          <p:cNvCxnSpPr/>
          <p:nvPr/>
        </p:nvCxnSpPr>
        <p:spPr>
          <a:xfrm>
            <a:off x="815879" y="1325204"/>
            <a:ext cx="5210700" cy="0"/>
          </a:xfrm>
          <a:prstGeom prst="straightConnector1">
            <a:avLst/>
          </a:prstGeom>
          <a:noFill/>
          <a:ln w="25400" cap="flat" cmpd="sng">
            <a:solidFill>
              <a:schemeClr val="accent1"/>
            </a:solidFill>
            <a:prstDash val="solid"/>
            <a:round/>
            <a:headEnd type="none" w="sm" len="sm"/>
            <a:tailEnd type="none" w="sm" len="sm"/>
          </a:ln>
        </p:spPr>
      </p:cxnSp>
      <p:pic>
        <p:nvPicPr>
          <p:cNvPr id="154" name="Google Shape;154;geea522d09e_0_15"/>
          <p:cNvPicPr preferRelativeResize="0"/>
          <p:nvPr/>
        </p:nvPicPr>
        <p:blipFill rotWithShape="1">
          <a:blip r:embed="rId1"/>
          <a:srcRect/>
          <a:stretch>
            <a:fillRect/>
          </a:stretch>
        </p:blipFill>
        <p:spPr>
          <a:xfrm>
            <a:off x="677316" y="6274352"/>
            <a:ext cx="1639649" cy="413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geea522d09e_0_15"/>
          <p:cNvSpPr txBox="1"/>
          <p:nvPr>
            <p:ph type="body" idx="1"/>
          </p:nvPr>
        </p:nvSpPr>
        <p:spPr>
          <a:xfrm>
            <a:off x="677545" y="1628775"/>
            <a:ext cx="9141460" cy="4479290"/>
          </a:xfrm>
          <a:prstGeom prst="rect">
            <a:avLst/>
          </a:prstGeom>
          <a:noFill/>
          <a:ln>
            <a:noFill/>
          </a:ln>
        </p:spPr>
        <p:txBody>
          <a:bodyPr spcFirstLastPara="1" wrap="square" lIns="91425" tIns="45700" rIns="91425" bIns="45700" anchor="t" anchorCtr="0">
            <a:normAutofit lnSpcReduction="20000"/>
          </a:bodyPr>
          <a:lstStyle/>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NET MAUI single project is enabled using multi-targeting and the use of SDK-style projects in .NET 6</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Features: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One project that targets multiple platforms and devices: android, iOS, macOS and Windows </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One location to manage resources such as fonts and images, share resource files within the project</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App manifest that specifies the app title, id and version</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Access to platform-specific APIs and tools when required</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A single cross-platform app entry point</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geea522d09e_0_15"/>
          <p:cNvSpPr txBox="1"/>
          <p:nvPr/>
        </p:nvSpPr>
        <p:spPr>
          <a:xfrm>
            <a:off x="677334" y="678873"/>
            <a:ext cx="6096000" cy="643890"/>
          </a:xfrm>
          <a:prstGeom prst="rect">
            <a:avLst/>
          </a:prstGeom>
          <a:noFill/>
          <a:ln>
            <a:noFill/>
          </a:ln>
        </p:spPr>
        <p:txBody>
          <a:bodyPr spcFirstLastPara="1" wrap="square" lIns="91425" tIns="45700" rIns="91425" bIns="45700" anchor="t" anchorCtr="0">
            <a:spAutoFit/>
          </a:bodyPr>
          <a:lstStyle/>
          <a:p>
            <a:pPr marL="0" indent="0">
              <a:buClr>
                <a:srgbClr val="000000"/>
              </a:buClr>
              <a:buSzPts val="3600"/>
              <a:buFont typeface="Arial" panose="020B0604020202020204"/>
              <a:buNone/>
            </a:pPr>
            <a:r>
              <a:rPr lang="en-US" sz="3600">
                <a:solidFill>
                  <a:srgbClr val="93DF5F"/>
                </a:solidFill>
                <a:latin typeface="Times New Roman" panose="02020603050405020304"/>
                <a:ea typeface="Times New Roman" panose="02020603050405020304"/>
                <a:cs typeface="Times New Roman" panose="02020603050405020304"/>
                <a:sym typeface="Times New Roman" panose="02020603050405020304"/>
              </a:rPr>
              <a:t>Single Project</a:t>
            </a:r>
            <a:endParaRPr sz="3600" cap="none">
              <a:solidFill>
                <a:srgbClr val="93DF5F"/>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53" name="Google Shape;153;geea522d09e_0_15"/>
          <p:cNvCxnSpPr/>
          <p:nvPr/>
        </p:nvCxnSpPr>
        <p:spPr>
          <a:xfrm>
            <a:off x="815879" y="1325204"/>
            <a:ext cx="5210700" cy="0"/>
          </a:xfrm>
          <a:prstGeom prst="straightConnector1">
            <a:avLst/>
          </a:prstGeom>
          <a:noFill/>
          <a:ln w="25400" cap="flat" cmpd="sng">
            <a:solidFill>
              <a:schemeClr val="accent1"/>
            </a:solidFill>
            <a:prstDash val="solid"/>
            <a:round/>
            <a:headEnd type="none" w="sm" len="sm"/>
            <a:tailEnd type="none" w="sm" len="sm"/>
          </a:ln>
        </p:spPr>
      </p:cxnSp>
      <p:pic>
        <p:nvPicPr>
          <p:cNvPr id="154" name="Google Shape;154;geea522d09e_0_15"/>
          <p:cNvPicPr preferRelativeResize="0"/>
          <p:nvPr/>
        </p:nvPicPr>
        <p:blipFill rotWithShape="1">
          <a:blip r:embed="rId1"/>
          <a:srcRect/>
          <a:stretch>
            <a:fillRect/>
          </a:stretch>
        </p:blipFill>
        <p:spPr>
          <a:xfrm>
            <a:off x="677316" y="6274352"/>
            <a:ext cx="1639649" cy="413900"/>
          </a:xfrm>
          <a:prstGeom prst="rect">
            <a:avLst/>
          </a:prstGeom>
          <a:noFill/>
          <a:ln>
            <a:noFill/>
          </a:ln>
        </p:spPr>
      </p:pic>
      <p:pic>
        <p:nvPicPr>
          <p:cNvPr id="106" name="Picture 105"/>
          <p:cNvPicPr/>
          <p:nvPr/>
        </p:nvPicPr>
        <p:blipFill>
          <a:blip r:embed="rId2"/>
          <a:stretch>
            <a:fillRect/>
          </a:stretch>
        </p:blipFill>
        <p:spPr>
          <a:xfrm>
            <a:off x="6096000" y="3429000"/>
            <a:ext cx="0" cy="0"/>
          </a:xfrm>
          <a:prstGeom prst="rect">
            <a:avLst/>
          </a:prstGeom>
          <a:noFill/>
          <a:ln w="9525">
            <a:noFill/>
          </a:ln>
        </p:spPr>
      </p:pic>
      <p:pic>
        <p:nvPicPr>
          <p:cNvPr id="107" name="Picture 106"/>
          <p:cNvPicPr/>
          <p:nvPr/>
        </p:nvPicPr>
        <p:blipFill>
          <a:blip r:embed="rId2"/>
          <a:stretch>
            <a:fillRect/>
          </a:stretch>
        </p:blipFill>
        <p:spPr>
          <a:xfrm>
            <a:off x="4368165" y="1700530"/>
            <a:ext cx="4860290" cy="454279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geea522d09e_0_15"/>
          <p:cNvSpPr txBox="1"/>
          <p:nvPr>
            <p:ph type="body" idx="1"/>
          </p:nvPr>
        </p:nvSpPr>
        <p:spPr>
          <a:xfrm>
            <a:off x="677545" y="1412875"/>
            <a:ext cx="8596630" cy="4481830"/>
          </a:xfrm>
          <a:prstGeom prst="rect">
            <a:avLst/>
          </a:prstGeom>
          <a:noFill/>
          <a:ln>
            <a:noFill/>
          </a:ln>
        </p:spPr>
        <p:txBody>
          <a:bodyPr spcFirstLastPara="1" wrap="square" lIns="91425" tIns="45700" rIns="91425" bIns="45700" anchor="t" anchorCtr="0">
            <a:normAutofit/>
          </a:bodyPr>
          <a:lstStyle/>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sz="2000" b="1">
                <a:solidFill>
                  <a:srgbClr val="FFFF00"/>
                </a:solidFill>
                <a:latin typeface="Times New Roman" panose="02020603050405020304"/>
                <a:ea typeface="Times New Roman" panose="02020603050405020304"/>
                <a:cs typeface="Times New Roman" panose="02020603050405020304"/>
                <a:sym typeface="Times New Roman" panose="02020603050405020304"/>
              </a:rPr>
              <a:t>MVVM with C# and XAML</a:t>
            </a: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Model-View-ViewModel)</a:t>
            </a:r>
            <a:endPar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200000"/>
              </a:lnSpc>
              <a:spcBef>
                <a:spcPts val="0"/>
              </a:spcBef>
              <a:spcAft>
                <a:spcPts val="0"/>
              </a:spcAft>
              <a:buClr>
                <a:schemeClr val="lt1"/>
              </a:buClr>
              <a:buSzPts val="1440"/>
              <a:buFont typeface="Times New Roman" panose="02020603050405020304"/>
              <a:buChar char="►"/>
            </a:pPr>
            <a:r>
              <a:rPr>
                <a:solidFill>
                  <a:schemeClr val="lt1"/>
                </a:solidFill>
                <a:latin typeface="Times New Roman" panose="02020603050405020304"/>
                <a:ea typeface="Times New Roman" panose="02020603050405020304"/>
                <a:cs typeface="Times New Roman" panose="02020603050405020304"/>
                <a:sym typeface="Times New Roman" panose="02020603050405020304"/>
              </a:rPr>
              <a:t>The view and the viewmodel are often connected through data bindings defined in XAML</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200000"/>
              </a:lnSpc>
              <a:spcBef>
                <a:spcPts val="0"/>
              </a:spcBef>
              <a:spcAft>
                <a:spcPts val="0"/>
              </a:spcAft>
              <a:buClr>
                <a:schemeClr val="lt1"/>
              </a:buClr>
              <a:buSzPts val="1440"/>
              <a:buFont typeface="Times New Roman" panose="02020603050405020304"/>
              <a:buChar char="►"/>
            </a:pPr>
            <a:r>
              <a:rPr>
                <a:solidFill>
                  <a:schemeClr val="lt1"/>
                </a:solidFill>
                <a:latin typeface="Times New Roman" panose="02020603050405020304"/>
                <a:ea typeface="Times New Roman" panose="02020603050405020304"/>
                <a:cs typeface="Times New Roman" panose="02020603050405020304"/>
                <a:sym typeface="Times New Roman" panose="02020603050405020304"/>
              </a:rPr>
              <a:t>The BindingContext for the view is usually an instance of the viewmodel</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200000"/>
              </a:lnSpc>
              <a:spcBef>
                <a:spcPts val="0"/>
              </a:spcBef>
              <a:spcAft>
                <a:spcPts val="0"/>
              </a:spcAft>
              <a:buClr>
                <a:schemeClr val="lt1"/>
              </a:buClr>
              <a:buSzPts val="1440"/>
              <a:buFont typeface="Times New Roman" panose="02020603050405020304"/>
              <a:buChar char="►"/>
            </a:pPr>
            <a:r>
              <a:rPr>
                <a:solidFill>
                  <a:schemeClr val="lt1"/>
                </a:solidFill>
                <a:latin typeface="Times New Roman" panose="02020603050405020304"/>
                <a:ea typeface="Times New Roman" panose="02020603050405020304"/>
                <a:cs typeface="Times New Roman" panose="02020603050405020304"/>
                <a:sym typeface="Times New Roman" panose="02020603050405020304"/>
              </a:rPr>
              <a:t>INotifyPropertyChanged</a:t>
            </a: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 fire the PropertyChanged event whenever one of its properties changes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040" algn="l" rtl="0">
              <a:lnSpc>
                <a:spcPct val="200000"/>
              </a:lnSpc>
              <a:spcBef>
                <a:spcPts val="0"/>
              </a:spcBef>
              <a:spcAft>
                <a:spcPts val="0"/>
              </a:spcAft>
              <a:buClr>
                <a:schemeClr val="lt1"/>
              </a:buClr>
              <a:buSzPts val="1440"/>
              <a:buFont typeface="Times New Roman" panose="02020603050405020304"/>
              <a:buChar char="►"/>
            </a:pPr>
            <a:r>
              <a:rPr lang="en-US" sz="2000" b="1">
                <a:solidFill>
                  <a:srgbClr val="FFFF00"/>
                </a:solidFill>
                <a:latin typeface="Times New Roman" panose="02020603050405020304"/>
                <a:ea typeface="Times New Roman" panose="02020603050405020304"/>
                <a:cs typeface="Times New Roman" panose="02020603050405020304"/>
                <a:sym typeface="Times New Roman" panose="02020603050405020304"/>
              </a:rPr>
              <a:t>MVU with C# and Comet</a:t>
            </a: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 (Model-View-Update)</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A model state object is the source of truth</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200000"/>
              </a:lnSpc>
              <a:spcBef>
                <a:spcPts val="0"/>
              </a:spcBef>
              <a:spcAft>
                <a:spcPts val="0"/>
              </a:spcAft>
              <a:buClr>
                <a:schemeClr val="lt1"/>
              </a:buClr>
              <a:buSzPts val="1440"/>
              <a:buFont typeface="Times New Roman" panose="02020603050405020304"/>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Comet re-evaluate the View and Updating only what has changed</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20040" algn="l" rtl="0">
              <a:lnSpc>
                <a:spcPct val="200000"/>
              </a:lnSpc>
              <a:spcBef>
                <a:spcPts val="0"/>
              </a:spcBef>
              <a:spcAft>
                <a:spcPts val="0"/>
              </a:spcAft>
              <a:buClr>
                <a:schemeClr val="lt1"/>
              </a:buClr>
              <a:buSzPts val="1440"/>
              <a:buFont typeface="Times New Roman" panose="02020603050405020304"/>
              <a:buChar char="►"/>
            </a:pP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geea522d09e_0_15"/>
          <p:cNvSpPr txBox="1"/>
          <p:nvPr/>
        </p:nvSpPr>
        <p:spPr>
          <a:xfrm>
            <a:off x="677334" y="678873"/>
            <a:ext cx="609600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a:solidFill>
                  <a:srgbClr val="93DF5F"/>
                </a:solidFill>
                <a:latin typeface="Times New Roman" panose="02020603050405020304"/>
                <a:ea typeface="Times New Roman" panose="02020603050405020304"/>
                <a:cs typeface="Times New Roman" panose="02020603050405020304"/>
                <a:sym typeface="Times New Roman" panose="02020603050405020304"/>
              </a:rPr>
              <a:t>Application Patterns</a:t>
            </a:r>
            <a:endParaRPr sz="3600" b="0" i="0" u="none" strike="noStrike" cap="none">
              <a:solidFill>
                <a:srgbClr val="93DF5F"/>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53" name="Google Shape;153;geea522d09e_0_15"/>
          <p:cNvCxnSpPr/>
          <p:nvPr/>
        </p:nvCxnSpPr>
        <p:spPr>
          <a:xfrm>
            <a:off x="815879" y="1325204"/>
            <a:ext cx="5210700" cy="0"/>
          </a:xfrm>
          <a:prstGeom prst="straightConnector1">
            <a:avLst/>
          </a:prstGeom>
          <a:noFill/>
          <a:ln w="25400" cap="flat" cmpd="sng">
            <a:solidFill>
              <a:schemeClr val="accent1"/>
            </a:solidFill>
            <a:prstDash val="solid"/>
            <a:round/>
            <a:headEnd type="none" w="sm" len="sm"/>
            <a:tailEnd type="none" w="sm" len="sm"/>
          </a:ln>
        </p:spPr>
      </p:cxnSp>
      <p:pic>
        <p:nvPicPr>
          <p:cNvPr id="154" name="Google Shape;154;geea522d09e_0_15"/>
          <p:cNvPicPr preferRelativeResize="0"/>
          <p:nvPr/>
        </p:nvPicPr>
        <p:blipFill rotWithShape="1">
          <a:blip r:embed="rId1"/>
          <a:srcRect/>
          <a:stretch>
            <a:fillRect/>
          </a:stretch>
        </p:blipFill>
        <p:spPr>
          <a:xfrm>
            <a:off x="677316" y="6274352"/>
            <a:ext cx="1639649" cy="413900"/>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4559</Words>
  <Application>WPS Presentation</Application>
  <PresentationFormat/>
  <Paragraphs>157</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Arial</vt:lpstr>
      <vt:lpstr>Trebuchet MS</vt:lpstr>
      <vt:lpstr>Noto Sans Symbols</vt:lpstr>
      <vt:lpstr>Segoe Print</vt:lpstr>
      <vt:lpstr>Times New Roman</vt:lpstr>
      <vt:lpstr>Microsoft YaHei</vt:lpstr>
      <vt:lpstr>Arial Unicode MS</vt:lpstr>
      <vt:lpstr>Facet</vt:lpstr>
      <vt:lpstr>.NET MAUI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MAUI</dc:title>
  <dc:creator>Hai Do</dc:creator>
  <cp:lastModifiedBy>vu.truong</cp:lastModifiedBy>
  <cp:revision>64</cp:revision>
  <dcterms:created xsi:type="dcterms:W3CDTF">2022-04-20T20:46:00Z</dcterms:created>
  <dcterms:modified xsi:type="dcterms:W3CDTF">2022-04-21T09:41:21Z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E9583D3E96DB4706999BD7719204E531</vt:lpwstr>
  </property>
  <property fmtid="{D5CDD505-2E9C-101B-9397-08002B2CF9AE}" pid="3" name="KSOProductBuildVer">
    <vt:lpwstr>1033-11.2.0.11074</vt:lpwstr>
  </property>
</Properties>
</file>