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3" r:id="rId6"/>
    <p:sldId id="258" r:id="rId7"/>
    <p:sldId id="297" r:id="rId8"/>
    <p:sldId id="318" r:id="rId9"/>
    <p:sldId id="314" r:id="rId10"/>
    <p:sldId id="315" r:id="rId11"/>
    <p:sldId id="324" r:id="rId12"/>
    <p:sldId id="316" r:id="rId13"/>
    <p:sldId id="317" r:id="rId14"/>
    <p:sldId id="326" r:id="rId15"/>
    <p:sldId id="298" r:id="rId16"/>
    <p:sldId id="299" r:id="rId17"/>
    <p:sldId id="319" r:id="rId18"/>
    <p:sldId id="320" r:id="rId19"/>
    <p:sldId id="321" r:id="rId20"/>
    <p:sldId id="322" r:id="rId21"/>
    <p:sldId id="301" r:id="rId22"/>
    <p:sldId id="302" r:id="rId23"/>
    <p:sldId id="323" r:id="rId24"/>
    <p:sldId id="327" r:id="rId25"/>
    <p:sldId id="309" r:id="rId26"/>
    <p:sldId id="312" r:id="rId27"/>
    <p:sldId id="305" r:id="rId28"/>
    <p:sldId id="303" r:id="rId29"/>
    <p:sldId id="306" r:id="rId30"/>
    <p:sldId id="310" r:id="rId31"/>
    <p:sldId id="294" r:id="rId32"/>
    <p:sldId id="295" r:id="rId33"/>
    <p:sldId id="296" r:id="rId34"/>
  </p:sldIdLst>
  <p:sldSz cx="9144000" cy="5143500"/>
  <p:notesSz cx="6858000" cy="9144000"/>
  <p:embeddedFontLst>
    <p:embeddedFont>
      <p:font typeface="Roboto" panose="02000000000000000000"/>
      <p:italic r:id="rId38"/>
      <p:boldItalic r:id="rId39"/>
    </p:embeddedFont>
    <p:embeddedFont>
      <p:font typeface="Roboto Light" panose="02000000000000000000"/>
      <p:italic r:id="rId40"/>
      <p:boldItalic r:id="rId41"/>
    </p:embeddedFont>
    <p:embeddedFont>
      <p:font typeface="Roboto Medium" panose="02000000000000000000"/>
      <p:italic r:id="rId42"/>
      <p:boldItalic r:id="rId43"/>
    </p:embeddedFont>
    <p:embeddedFont>
      <p:font typeface="Roboto Black" panose="02000000000000000000"/>
      <p:bold r:id="rId44"/>
      <p:boldItalic r:id="rId45"/>
    </p:embeddedFont>
    <p:embeddedFont>
      <p:font typeface="Roboto" panose="02000000000000000000" charset="0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  <p:guide pos="72"/>
        <p:guide orient="horz" pos="3195"/>
        <p:guide pos="5688"/>
        <p:guide orient="horz" pos="89"/>
        <p:guide pos="32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font" Target="fonts/font10.fntdata"/><Relationship Id="rId46" Type="http://schemas.openxmlformats.org/officeDocument/2006/relationships/font" Target="fonts/font9.fntdata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lang="en-US" alt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30345b61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30345b61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None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None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None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None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30345b61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30345b61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30345b61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330345b61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https://devblogs.microsoft.com/dotnet/announcing-rate-limiting-for-dotnet/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https://learn.microsoft.com/en-us/aspnet/core/performance/rate-limit?preserve-view=true&amp;view=aspnetcore-7.0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https://learn.microsoft.com/en-us/aspnet/core/performance/caching/overview?view=aspnetcore-7.0#output-caching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30345b61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30345b61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https://learn.microsoft.com/en-us/ef/core/what-is-new/ef-core-7.0/whatsnew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https://learn.microsoft.com/en-us/ef/core/managing-schemas/scaffolding/templates?tabs=dotnet-core-cli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30345b61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30345b61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https://devblogs.microsoft.com/dotnet/use-net-7-from-any-javascript-app-in-net-7/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3574bb244_1_3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23574bb244_1_3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468f8b546_0_1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468f8b546_0_1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code về process và validate trong method, gán các giá trị ko đưa vào constant, gán các giá trị không đặt enum</a:t>
            </a:r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3574bb24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3574bb24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30345b61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30345b61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vutruong2003/dotnet7csharp11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hyperlink" Target="https://learn.microsoft.com/en-us/dotnet/orleans/whats-new-in-orleans" TargetMode="External"/><Relationship Id="rId8" Type="http://schemas.openxmlformats.org/officeDocument/2006/relationships/hyperlink" Target="https://devblogs.microsoft.com/dotnet/introducing-the-ml-dotnet-text-classification-api-preview/" TargetMode="External"/><Relationship Id="rId7" Type="http://schemas.openxmlformats.org/officeDocument/2006/relationships/hyperlink" Target="https://devblogs.microsoft.com/dotnet/whats-new-with-mldotnet-automl/" TargetMode="External"/><Relationship Id="rId6" Type="http://schemas.openxmlformats.org/officeDocument/2006/relationships/hyperlink" Target="https://devblogs.microsoft.com/dotnet/wpf-on-dotnet-7/" TargetMode="External"/><Relationship Id="rId5" Type="http://schemas.openxmlformats.org/officeDocument/2006/relationships/hyperlink" Target="https://devblogs.microsoft.com/dotnet/winforms-enhancements-in-dotnet-7" TargetMode="External"/><Relationship Id="rId4" Type="http://schemas.openxmlformats.org/officeDocument/2006/relationships/hyperlink" Target="https://learn.microsoft.com/en-us/dotnet/maui/whats-new/dotnet-7?view=net-maui-7.0" TargetMode="External"/><Relationship Id="rId3" Type="http://schemas.openxmlformats.org/officeDocument/2006/relationships/hyperlink" Target="https://devblogs.microsoft.com/dotnet/announcing-fsharp-7/" TargetMode="External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28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domainlanguage.com/wp-content/uploads/2016/05/DDD_Reference_2015-03.pdf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devblogs.microsoft.com/dotnet/performance_improvements_in_net_7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1"/>
          <a:srcRect l="-17330" r="17330"/>
          <a:stretch>
            <a:fillRect/>
          </a:stretch>
        </p:blipFill>
        <p:spPr>
          <a:xfrm>
            <a:off x="150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14299"/>
            <a:ext cx="2220452" cy="5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1050" y="1929200"/>
            <a:ext cx="7744200" cy="10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US" altLang="en-GB" sz="54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and C# 11</a:t>
            </a:r>
            <a:endParaRPr lang="en-US" altLang="en-GB" sz="54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8175" y="4109085"/>
            <a:ext cx="176403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GB">
                <a:solidFill>
                  <a:schemeClr val="lt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Author: </a:t>
            </a:r>
            <a:r>
              <a:rPr lang="en-US" altLang="en-GB">
                <a:solidFill>
                  <a:schemeClr val="lt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Vu.Truong</a:t>
            </a:r>
            <a:endParaRPr lang="en-US" altLang="en-GB">
              <a:solidFill>
                <a:schemeClr val="lt1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876875" y="4506150"/>
            <a:ext cx="1032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US" altLang="en-GB" sz="12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Dec</a:t>
            </a:r>
            <a:r>
              <a:rPr lang="en-GB" sz="12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/2022</a:t>
            </a:r>
            <a:endParaRPr sz="1200">
              <a:solidFill>
                <a:schemeClr val="lt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sp>
        <p:nvSpPr>
          <p:cNvPr id="1" name="Google Shape;57;p13"/>
          <p:cNvSpPr txBox="1"/>
          <p:nvPr/>
        </p:nvSpPr>
        <p:spPr>
          <a:xfrm>
            <a:off x="581995" y="2844670"/>
            <a:ext cx="464670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indent="0">
              <a:buNone/>
            </a:pPr>
            <a:r>
              <a:rPr lang="en-US" sz="1800" b="1">
                <a:solidFill>
                  <a:schemeClr val="lt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What’s new?</a:t>
            </a:r>
            <a:endParaRPr lang="en-US" sz="1800" b="1">
              <a:solidFill>
                <a:schemeClr val="lt1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sp>
        <p:nvSpPr>
          <p:cNvPr id="3" name="Google Shape;57;p13"/>
          <p:cNvSpPr txBox="1"/>
          <p:nvPr/>
        </p:nvSpPr>
        <p:spPr>
          <a:xfrm>
            <a:off x="638175" y="4505960"/>
            <a:ext cx="568896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chemeClr val="lt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Source: </a:t>
            </a:r>
            <a:r>
              <a:rPr lang="en-US">
                <a:solidFill>
                  <a:schemeClr val="lt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 tooltip="" action="ppaction://hlinkfile"/>
              </a:rPr>
              <a:t>Github</a:t>
            </a:r>
            <a:endParaRPr lang="en-US">
              <a:solidFill>
                <a:schemeClr val="lt1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Native AOT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" y="909320"/>
            <a:ext cx="3967480" cy="1475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" y="2865120"/>
            <a:ext cx="5091430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Reflection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896620"/>
            <a:ext cx="5454650" cy="15233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0" y="2884805"/>
            <a:ext cx="566737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System.IO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775970"/>
            <a:ext cx="5400040" cy="1595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5" y="2694940"/>
            <a:ext cx="6765290" cy="1518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C#11</a:t>
            </a:r>
            <a:endParaRPr lang="en-US" sz="36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 11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93065" y="850265"/>
            <a:ext cx="3981450" cy="325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Static Virtual Member in Interface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Generic Math support </a:t>
            </a:r>
            <a:endParaRPr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Generic Attributes</a:t>
            </a:r>
            <a:endParaRPr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String Literals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UTF-8 string literals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New line in interpolations</a:t>
            </a:r>
            <a:endParaRPr sz="10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File-local types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List patterns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Pattern match Span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" name="Google Shape;444;p49"/>
          <p:cNvSpPr txBox="1"/>
          <p:nvPr/>
        </p:nvSpPr>
        <p:spPr>
          <a:xfrm>
            <a:off x="4544060" y="850265"/>
            <a:ext cx="398145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Required members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Auto-default structs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Extened nameof scope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Improved Method group conversion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Numeric IntPtr and UIntPtr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ref fields and ref scoped variables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Static Virtual Memeber in Interface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6865" y="942340"/>
            <a:ext cx="8217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Roboto" panose="02000000000000000000" charset="0"/>
                <a:cs typeface="Roboto" panose="02000000000000000000" charset="0"/>
              </a:rPr>
              <a:t>This feature enables you to define interfaces that include overloaded operators or other static members.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35" y="1410335"/>
            <a:ext cx="5328920" cy="3010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Generic Attributes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" y="730885"/>
            <a:ext cx="5279390" cy="1278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5" y="2110105"/>
            <a:ext cx="3751580" cy="2343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730885"/>
            <a:ext cx="5279390" cy="12782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String Literals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55" y="913765"/>
            <a:ext cx="381381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File-local Type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40" y="1240155"/>
            <a:ext cx="3924300" cy="1938020"/>
          </a:xfrm>
          <a:prstGeom prst="rect">
            <a:avLst/>
          </a:prstGeom>
        </p:spPr>
      </p:pic>
      <p:sp>
        <p:nvSpPr>
          <p:cNvPr id="3" name="Google Shape;444;p49"/>
          <p:cNvSpPr txBox="1"/>
          <p:nvPr/>
        </p:nvSpPr>
        <p:spPr>
          <a:xfrm>
            <a:off x="4295140" y="659765"/>
            <a:ext cx="398145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File B.cs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" name="Google Shape;444;p49"/>
          <p:cNvSpPr txBox="1"/>
          <p:nvPr/>
        </p:nvSpPr>
        <p:spPr>
          <a:xfrm>
            <a:off x="393065" y="629920"/>
            <a:ext cx="398145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File A.cs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" y="1240155"/>
            <a:ext cx="2702560" cy="31140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ASP.NET Core 7</a:t>
            </a:r>
            <a:endParaRPr lang="en-US" sz="36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C63F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1"/>
          <a:srcRect l="-28029" r="28030"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2"/>
          <a:srcRect t="49" b="39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>
            <a:off x="394875" y="1013997"/>
            <a:ext cx="3341100" cy="972605"/>
            <a:chOff x="394875" y="1014000"/>
            <a:chExt cx="3341100" cy="97260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</a:t>
              </a: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1.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.NET 7</a:t>
              </a:r>
              <a:endParaRPr lang="en-US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pic>
        <p:nvPicPr>
          <p:cNvPr id="68" name="Google Shape;68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394875" y="2150155"/>
            <a:ext cx="3341100" cy="972605"/>
            <a:chOff x="394875" y="1014000"/>
            <a:chExt cx="3341100" cy="972605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02.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C# 11</a:t>
              </a:r>
              <a:endParaRPr lang="en-US" altLang="en-GB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394875" y="3264118"/>
            <a:ext cx="3341100" cy="972605"/>
            <a:chOff x="394875" y="1014000"/>
            <a:chExt cx="3341100" cy="972605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03.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ASP.NET Core 7</a:t>
              </a:r>
              <a:endParaRPr lang="en-US" altLang="en-GB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200025" y="1013997"/>
            <a:ext cx="3341100" cy="972605"/>
            <a:chOff x="394875" y="1014000"/>
            <a:chExt cx="3341100" cy="972605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04.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Entity Framework 7</a:t>
              </a:r>
              <a:endParaRPr lang="en-US" altLang="en-GB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3200025" y="2150155"/>
            <a:ext cx="3341100" cy="972605"/>
            <a:chOff x="394875" y="1014000"/>
            <a:chExt cx="3341100" cy="972605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05.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US" altLang="en-GB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Other updates</a:t>
              </a:r>
              <a:endParaRPr lang="en-US" altLang="en-GB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985300" y="1013997"/>
            <a:ext cx="2654100" cy="972605"/>
            <a:chOff x="3200025" y="3153150"/>
            <a:chExt cx="2654100" cy="972605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06.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US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Demo</a:t>
              </a:r>
              <a:endParaRPr lang="en-US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TABLE OF CONTENTS</a:t>
            </a:r>
            <a:endParaRPr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ASP.NET Core 7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865" y="850265"/>
            <a:ext cx="4335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Rate limiting</a:t>
            </a:r>
            <a:endParaRPr 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Output caching middlewares</a:t>
            </a:r>
            <a:endParaRPr 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Default authentication scheme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Added metrics for Microsoft.Extensions.Caching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Parameter binding with DI in API controllers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Support for nullable models in MVC views and Razor Pages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New problem details service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" name="Google Shape;444;p49"/>
          <p:cNvSpPr txBox="1"/>
          <p:nvPr/>
        </p:nvSpPr>
        <p:spPr>
          <a:xfrm>
            <a:off x="4808220" y="850265"/>
            <a:ext cx="4051300" cy="387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Kestrel performance improvements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Improve console out for dotnet watch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Developer exception page dark mode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Updated Angular and React templates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Option to use Program.Main method instead of top-level statements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Request decompression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HTTP/3 Improvements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HTTP/2 Performance improvements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HTTP/2 WebSockets support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Rate Limiter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865" y="850265"/>
            <a:ext cx="7329805" cy="20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Rate limiting is the concept of limiting how much a resource can be accessed</a:t>
            </a:r>
            <a:endParaRPr 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Fixed window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Sliding window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Token bucket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Concurrency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Output Cache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865" y="850265"/>
            <a:ext cx="7329805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output caching middleware enables caching of HTTP response</a:t>
            </a: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caching behavior is configurable on the server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cache storage medium is extensible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programmatically invalidate selected cache entries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Resource locking mitigates the risk of cache stampede and thundering herd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Cache revalidation minimizes bandwidth usage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ASP.NET Core 7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230" y="629920"/>
            <a:ext cx="4335780" cy="399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Blazor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Web Assembly Experimental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Custom Elements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Hot Reload Improvements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System.Security.Cryptography support on WebAssembly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Experimental QuickGrid component</a:t>
            </a:r>
            <a:endParaRPr lang="en-GB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@bind enhancement</a:t>
            </a:r>
            <a:endParaRPr lang="en-GB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New Blazor loading page</a:t>
            </a:r>
            <a:endParaRPr lang="en-GB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gRPC</a:t>
            </a: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RESTful HTTP APIs for gRPC</a:t>
            </a:r>
            <a:endParaRPr 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Built-in support for health checks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Credentials </a:t>
            </a:r>
            <a:endParaRPr lang="en-GB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" name="Google Shape;444;p49"/>
          <p:cNvSpPr txBox="1"/>
          <p:nvPr/>
        </p:nvSpPr>
        <p:spPr>
          <a:xfrm>
            <a:off x="5019040" y="607695"/>
            <a:ext cx="3953510" cy="399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Minimal APIs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Group Routes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3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Open API improvements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3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Provide endpoint descriptions and summaries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Filters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Typed Results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File Uploads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New Results.Stream overloads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New HttpResult interfaces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SignalR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Requesting client results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 for SignalR hub methods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gRPC Performance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865" y="911225"/>
            <a:ext cx="4335780" cy="2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HTTP/2 re-architecture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Significant concurrency improvements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 streaming: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6 - 0.5 ms RPS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7 - 4.5 ms RPS  (8x increase)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Upload speed: 108mb upload with latency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6 - 26.9s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7 - 4.3s ( 6x faster)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0" y="864235"/>
            <a:ext cx="3907155" cy="29838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107305" y="3963670"/>
            <a:ext cx="3288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00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</a:rPr>
              <a:t>Source</a:t>
            </a:r>
            <a:r>
              <a:rPr lang="en-US" sz="1200"/>
              <a:t>: </a:t>
            </a:r>
            <a:r>
              <a:rPr lang="en-US" altLang="en-GB" sz="100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</a:rPr>
              <a:t>https://github.com/LesnyRumcajs/grpc_bench</a:t>
            </a:r>
            <a:endParaRPr lang="en-US" altLang="en-GB" sz="1000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Entity Framework 7</a:t>
            </a:r>
            <a:endParaRPr lang="en-US" sz="36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Entity Framework 7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865" y="746760"/>
            <a:ext cx="4114165" cy="313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JSON Columns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ExecuteUpdate and ExecuteDelete (Bulk updates)</a:t>
            </a:r>
            <a:endParaRPr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Faster Savechanges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Table-per-concrete-type (TPC) inheritance mapping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Model building conventions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Model building enhancements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Stored procedure mapping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sp>
        <p:nvSpPr>
          <p:cNvPr id="1" name="Google Shape;444;p49"/>
          <p:cNvSpPr txBox="1"/>
          <p:nvPr/>
        </p:nvSpPr>
        <p:spPr>
          <a:xfrm>
            <a:off x="4823460" y="746760"/>
            <a:ext cx="4114165" cy="313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Custom Reverse Engineering Templates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New and improved interceptors and events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Query Enhancements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DbContext API and behavior enhancements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Improved value generation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Migrations tooling improvements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Performance enhancements for proxies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First-class Windows Forms data binding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Other updates</a:t>
            </a:r>
            <a:endParaRPr lang="en-US" sz="36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Other updates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23850" y="746760"/>
            <a:ext cx="4114165" cy="2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F# 11 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 tooltip="" action="ppaction://hlinkfile"/>
              </a:rPr>
              <a:t>Announcing F# 7 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.NET MAUI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4" tooltip="" action="ppaction://hlinkfile"/>
              </a:rPr>
              <a:t>What's new?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Windows Forms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5" tooltip="" action="ppaction://hlinkfile"/>
              </a:rPr>
              <a:t>What's new?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5" tooltip="" action="ppaction://hlinkfile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WPF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6" action="ppaction://hlinkfile"/>
              </a:rPr>
              <a:t>What's new?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6" tooltip="" action="ppaction://hlinkfile"/>
            </a:endParaRPr>
          </a:p>
        </p:txBody>
      </p:sp>
      <p:sp>
        <p:nvSpPr>
          <p:cNvPr id="1" name="Google Shape;444;p49"/>
          <p:cNvSpPr txBox="1"/>
          <p:nvPr/>
        </p:nvSpPr>
        <p:spPr>
          <a:xfrm>
            <a:off x="4100830" y="746760"/>
            <a:ext cx="4688205" cy="221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.NET Upgrade Assistant and CoreWCF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ML.NET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7" tooltip="" action="ppaction://hlinkfile"/>
              </a:rPr>
              <a:t>What's new?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7" tooltip="" action="ppaction://hlinkfile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8" tooltip="" action="ppaction://hlinkfile"/>
              </a:rPr>
              <a:t>Introducing the ML.NET Text Classification API (preview)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Orleans 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9" tooltip="" action="ppaction://hlinkfile"/>
              </a:rPr>
              <a:t>What's new?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9" tooltip="" action="ppaction://hlinkfi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1"/>
          <p:cNvSpPr txBox="1"/>
          <p:nvPr/>
        </p:nvSpPr>
        <p:spPr>
          <a:xfrm>
            <a:off x="357300" y="2202300"/>
            <a:ext cx="665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 &amp; A</a:t>
            </a:r>
            <a:endParaRPr sz="36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52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67" name="Google Shape;467;p52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52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69" name="Google Shape;469;p5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2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References</a:t>
            </a:r>
            <a:endParaRPr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71" name="Google Shape;471;p52"/>
          <p:cNvSpPr txBox="1"/>
          <p:nvPr/>
        </p:nvSpPr>
        <p:spPr>
          <a:xfrm>
            <a:off x="393000" y="835845"/>
            <a:ext cx="8115900" cy="221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/>
              </a:rPr>
              <a:t>https://learn.microsoft.com/en-us/dotnet/core/compatibility/7.0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3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https://learn.microsoft.com/en-us/dotnet/whats-new/dotnet-7-docs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https://learn.microsoft.com/en-us/dotnet/csharp/whats-new/tutorials/static-virtual-interface-members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https://devblogs.microsoft.com/dotnet/announcing-dotnet-7-preview-5/#analyzer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https://learn.microsoft.com/en-us/aspnet/core/release-notes/aspnetcore-7.0?view=aspnetcore-7.0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https://learn.microsoft.com/en-us/aspnet/core/performance/rate-limit?preserve-view=true&amp;view=aspnetcore-7.0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https://learn.microsoft.com/en-us/aspnet/core/fundamentals/middleware/request-decompression?preserve-view=true&amp;view=aspnetcore-7.0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https://learn.microsoft.com/en-us/aspnet/core/performance/caching/overview?view=aspnetcore-7.0#output-caching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3"/>
          <p:cNvSpPr txBox="1"/>
          <p:nvPr/>
        </p:nvSpPr>
        <p:spPr>
          <a:xfrm>
            <a:off x="1895400" y="2202308"/>
            <a:ext cx="535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THANK YOU!</a:t>
            </a:r>
            <a:endParaRPr sz="36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78" name="Google Shape;478;p53"/>
          <p:cNvSpPr/>
          <p:nvPr/>
        </p:nvSpPr>
        <p:spPr>
          <a:xfrm>
            <a:off x="0" y="4557200"/>
            <a:ext cx="9153000" cy="5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79" name="Google Shape;479;p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3"/>
          <p:cNvSpPr/>
          <p:nvPr/>
        </p:nvSpPr>
        <p:spPr>
          <a:xfrm>
            <a:off x="1753640" y="4956555"/>
            <a:ext cx="7269000" cy="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</a:t>
            </a:r>
            <a:endParaRPr lang="en-US" sz="36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" name="Google Shape;91;p15"/>
          <p:cNvSpPr txBox="1"/>
          <p:nvPr/>
        </p:nvSpPr>
        <p:spPr>
          <a:xfrm>
            <a:off x="357300" y="2874777"/>
            <a:ext cx="53532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new?</a:t>
            </a:r>
            <a:endParaRPr lang="en-US" sz="24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7 - What’s new?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93065" y="852170"/>
            <a:ext cx="3989705" cy="325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Performance improvements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Linq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Native AOT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Reflection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OSR, Tiered PGO...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System.Text.Json</a:t>
            </a:r>
            <a:endParaRPr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Generic Math</a:t>
            </a:r>
            <a:endParaRPr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Regular expressions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Built-in container support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" name="Google Shape;444;p49"/>
          <p:cNvSpPr txBox="1"/>
          <p:nvPr/>
        </p:nvSpPr>
        <p:spPr>
          <a:xfrm>
            <a:off x="4382770" y="913765"/>
            <a:ext cx="4355465" cy="313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Libraries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P/Invoke source generation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Hot reload improvements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Tar File APIs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gRPC JSON transcoding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Observability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Copy UTF-8 &amp; UTF-16 Strings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New Roslyn analyzer and fixer for RegexGenerator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7 - Performance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>
            <a:hlinkClick r:id="rId3" tooltip="" action="ppaction://hlinkfile"/>
          </p:cNvPr>
          <p:cNvSpPr txBox="1"/>
          <p:nvPr/>
        </p:nvSpPr>
        <p:spPr>
          <a:xfrm>
            <a:off x="393065" y="838200"/>
            <a:ext cx="7430135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 tooltip="" action="ppaction://hlinkfile"/>
              </a:rPr>
              <a:t>https://devblogs.microsoft.com/dotnet/performance_improvements_in_net_7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7 - API Performance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93065" y="845185"/>
            <a:ext cx="3989705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Focus on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Plain text: 8% more RPS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JSON: 16% more RPS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165" y="774065"/>
            <a:ext cx="3961130" cy="3595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Linq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93065" y="629920"/>
            <a:ext cx="3989705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Linq method improvements: 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" y="1261745"/>
            <a:ext cx="7910830" cy="3070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Linq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93065" y="629920"/>
            <a:ext cx="4476750" cy="8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New Order method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System.Collections.Generic.IComparer&lt;T&gt; </a:t>
            </a:r>
            <a:endParaRPr lang="en-US" altLang="en-GB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190" y="1687830"/>
            <a:ext cx="4324985" cy="1120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190" y="3087370"/>
            <a:ext cx="4325620" cy="1356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4686</Words>
  <Application>WPS Presentation</Application>
  <PresentationFormat/>
  <Paragraphs>258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Arial</vt:lpstr>
      <vt:lpstr>Roboto</vt:lpstr>
      <vt:lpstr>Roboto Light</vt:lpstr>
      <vt:lpstr>Roboto Medium</vt:lpstr>
      <vt:lpstr>Roboto Black</vt:lpstr>
      <vt:lpstr>Microsoft YaHei</vt:lpstr>
      <vt:lpstr>Arial Unicode MS</vt:lpstr>
      <vt:lpstr>Rockwell</vt:lpstr>
      <vt:lpstr>Roboto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vu.truong</cp:lastModifiedBy>
  <cp:revision>52</cp:revision>
  <dcterms:created xsi:type="dcterms:W3CDTF">2022-12-21T01:25:03Z</dcterms:created>
  <dcterms:modified xsi:type="dcterms:W3CDTF">2022-12-22T04:20:55Z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CE4F01F5CA124F4F94F4A26D8F8264C6</vt:lpwstr>
  </property>
  <property fmtid="{D5CDD505-2E9C-101B-9397-08002B2CF9AE}" pid="3" name="KSOProductBuildVer">
    <vt:lpwstr>1033-11.2.0.11341</vt:lpwstr>
  </property>
</Properties>
</file>