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2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77" r:id="rId8"/>
    <p:sldId id="261" r:id="rId9"/>
    <p:sldId id="263" r:id="rId10"/>
    <p:sldId id="264" r:id="rId11"/>
    <p:sldId id="265" r:id="rId12"/>
    <p:sldId id="278" r:id="rId13"/>
    <p:sldId id="266" r:id="rId14"/>
    <p:sldId id="268" r:id="rId15"/>
    <p:sldId id="267" r:id="rId16"/>
    <p:sldId id="269" r:id="rId17"/>
    <p:sldId id="270" r:id="rId18"/>
    <p:sldId id="271" r:id="rId19"/>
    <p:sldId id="262" r:id="rId20"/>
    <p:sldId id="281" r:id="rId21"/>
    <p:sldId id="282" r:id="rId22"/>
    <p:sldId id="283" r:id="rId23"/>
    <p:sldId id="284" r:id="rId24"/>
    <p:sldId id="285" r:id="rId25"/>
    <p:sldId id="272" r:id="rId26"/>
    <p:sldId id="276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A91C4-499B-9E4D-8FBD-0437D53562E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D6A00-4149-5848-AF00-D285FD3C0BB4}">
      <dgm:prSet phldrT="[Text]"/>
      <dgm:spPr/>
      <dgm:t>
        <a:bodyPr/>
        <a:lstStyle/>
        <a:p>
          <a:r>
            <a:rPr lang="en-US" dirty="0"/>
            <a:t>Understand</a:t>
          </a:r>
        </a:p>
      </dgm:t>
    </dgm:pt>
    <dgm:pt modelId="{19C96242-5498-3F41-9F22-0E193B81A22A}" type="parTrans" cxnId="{D022F321-D107-884F-8F49-46FEE89CB971}">
      <dgm:prSet/>
      <dgm:spPr/>
      <dgm:t>
        <a:bodyPr/>
        <a:lstStyle/>
        <a:p>
          <a:endParaRPr lang="en-US"/>
        </a:p>
      </dgm:t>
    </dgm:pt>
    <dgm:pt modelId="{EB95954D-85EB-494D-989E-76029B076C81}" type="sibTrans" cxnId="{D022F321-D107-884F-8F49-46FEE89CB971}">
      <dgm:prSet/>
      <dgm:spPr/>
      <dgm:t>
        <a:bodyPr/>
        <a:lstStyle/>
        <a:p>
          <a:endParaRPr lang="en-US"/>
        </a:p>
      </dgm:t>
    </dgm:pt>
    <dgm:pt modelId="{9B430BE8-C88B-0B45-98B1-F3046C893860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5822DFC6-7857-F640-9C06-A185E13A0287}" type="parTrans" cxnId="{1E4590AD-8295-0A4C-8845-77B4799C55A8}">
      <dgm:prSet/>
      <dgm:spPr/>
      <dgm:t>
        <a:bodyPr/>
        <a:lstStyle/>
        <a:p>
          <a:endParaRPr lang="en-US"/>
        </a:p>
      </dgm:t>
    </dgm:pt>
    <dgm:pt modelId="{5CAB624E-4540-FE43-869C-EFF08BAC54ED}" type="sibTrans" cxnId="{1E4590AD-8295-0A4C-8845-77B4799C55A8}">
      <dgm:prSet/>
      <dgm:spPr/>
      <dgm:t>
        <a:bodyPr/>
        <a:lstStyle/>
        <a:p>
          <a:endParaRPr lang="en-US"/>
        </a:p>
      </dgm:t>
    </dgm:pt>
    <dgm:pt modelId="{F942EEEB-F37B-3840-87E4-250C1699CEA5}">
      <dgm:prSet phldrT="[Text]"/>
      <dgm:spPr/>
      <dgm:t>
        <a:bodyPr/>
        <a:lstStyle/>
        <a:p>
          <a:r>
            <a:rPr lang="en-US" dirty="0"/>
            <a:t>Apply</a:t>
          </a:r>
        </a:p>
      </dgm:t>
    </dgm:pt>
    <dgm:pt modelId="{65378048-7E91-A248-AF68-E3C4CB1C05F9}" type="parTrans" cxnId="{37282E2D-4684-3848-8ADD-7D0B5B3122C0}">
      <dgm:prSet/>
      <dgm:spPr/>
      <dgm:t>
        <a:bodyPr/>
        <a:lstStyle/>
        <a:p>
          <a:endParaRPr lang="en-US"/>
        </a:p>
      </dgm:t>
    </dgm:pt>
    <dgm:pt modelId="{1B5EC92B-7C15-AD42-87C7-A02C8D476B79}" type="sibTrans" cxnId="{37282E2D-4684-3848-8ADD-7D0B5B3122C0}">
      <dgm:prSet/>
      <dgm:spPr/>
      <dgm:t>
        <a:bodyPr/>
        <a:lstStyle/>
        <a:p>
          <a:endParaRPr lang="en-US"/>
        </a:p>
      </dgm:t>
    </dgm:pt>
    <dgm:pt modelId="{6DAC24F8-D145-3641-8143-2C46A1F7E9E0}">
      <dgm:prSet/>
      <dgm:spPr/>
      <dgm:t>
        <a:bodyPr/>
        <a:lstStyle/>
        <a:p>
          <a:r>
            <a:rPr lang="en-US" dirty="0"/>
            <a:t>Reuse</a:t>
          </a:r>
        </a:p>
      </dgm:t>
    </dgm:pt>
    <dgm:pt modelId="{1872CC0A-26CA-E045-854F-0D0FC450CAF4}" type="parTrans" cxnId="{2239D876-7910-5A43-BC68-876A1E894B16}">
      <dgm:prSet/>
      <dgm:spPr/>
      <dgm:t>
        <a:bodyPr/>
        <a:lstStyle/>
        <a:p>
          <a:endParaRPr lang="en-US"/>
        </a:p>
      </dgm:t>
    </dgm:pt>
    <dgm:pt modelId="{9822FA69-31B0-5744-A6F6-A94C5B758AED}" type="sibTrans" cxnId="{2239D876-7910-5A43-BC68-876A1E894B16}">
      <dgm:prSet/>
      <dgm:spPr/>
      <dgm:t>
        <a:bodyPr/>
        <a:lstStyle/>
        <a:p>
          <a:endParaRPr lang="en-US"/>
        </a:p>
      </dgm:t>
    </dgm:pt>
    <dgm:pt modelId="{DADF15FA-3ADA-3640-8187-25D176BC5077}" type="pres">
      <dgm:prSet presAssocID="{0DCA91C4-499B-9E4D-8FBD-0437D53562E9}" presName="Name0" presStyleCnt="0">
        <dgm:presLayoutVars>
          <dgm:dir/>
          <dgm:animLvl val="lvl"/>
          <dgm:resizeHandles val="exact"/>
        </dgm:presLayoutVars>
      </dgm:prSet>
      <dgm:spPr/>
    </dgm:pt>
    <dgm:pt modelId="{79022A2E-E3E3-B641-A797-91CC745DF300}" type="pres">
      <dgm:prSet presAssocID="{F27D6A00-4149-5848-AF00-D285FD3C0B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083755-FBE9-834E-9B19-347201E0869B}" type="pres">
      <dgm:prSet presAssocID="{EB95954D-85EB-494D-989E-76029B076C81}" presName="parTxOnlySpace" presStyleCnt="0"/>
      <dgm:spPr/>
    </dgm:pt>
    <dgm:pt modelId="{40BC7393-84CC-814D-88C4-11F6068FBAC9}" type="pres">
      <dgm:prSet presAssocID="{9B430BE8-C88B-0B45-98B1-F3046C89386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80AB4C3-38CB-ED44-BEEA-E1AA863C4C36}" type="pres">
      <dgm:prSet presAssocID="{5CAB624E-4540-FE43-869C-EFF08BAC54ED}" presName="parTxOnlySpace" presStyleCnt="0"/>
      <dgm:spPr/>
    </dgm:pt>
    <dgm:pt modelId="{C8FBE00D-BEEA-4F4B-88FA-92E3D42350DA}" type="pres">
      <dgm:prSet presAssocID="{F942EEEB-F37B-3840-87E4-250C1699CEA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9A3BAF7-C1F1-9B49-8EE4-D17C1F3393A8}" type="pres">
      <dgm:prSet presAssocID="{1B5EC92B-7C15-AD42-87C7-A02C8D476B79}" presName="parTxOnlySpace" presStyleCnt="0"/>
      <dgm:spPr/>
    </dgm:pt>
    <dgm:pt modelId="{82E7FE48-7891-C54E-90AB-A0820E40C5DB}" type="pres">
      <dgm:prSet presAssocID="{6DAC24F8-D145-3641-8143-2C46A1F7E9E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22F321-D107-884F-8F49-46FEE89CB971}" srcId="{0DCA91C4-499B-9E4D-8FBD-0437D53562E9}" destId="{F27D6A00-4149-5848-AF00-D285FD3C0BB4}" srcOrd="0" destOrd="0" parTransId="{19C96242-5498-3F41-9F22-0E193B81A22A}" sibTransId="{EB95954D-85EB-494D-989E-76029B076C81}"/>
    <dgm:cxn modelId="{37282E2D-4684-3848-8ADD-7D0B5B3122C0}" srcId="{0DCA91C4-499B-9E4D-8FBD-0437D53562E9}" destId="{F942EEEB-F37B-3840-87E4-250C1699CEA5}" srcOrd="2" destOrd="0" parTransId="{65378048-7E91-A248-AF68-E3C4CB1C05F9}" sibTransId="{1B5EC92B-7C15-AD42-87C7-A02C8D476B79}"/>
    <dgm:cxn modelId="{8EADB544-6BB2-3B47-979F-CD6FBC99C25C}" type="presOf" srcId="{F942EEEB-F37B-3840-87E4-250C1699CEA5}" destId="{C8FBE00D-BEEA-4F4B-88FA-92E3D42350DA}" srcOrd="0" destOrd="0" presId="urn:microsoft.com/office/officeart/2005/8/layout/chevron1"/>
    <dgm:cxn modelId="{61E3494E-8B51-8144-AB94-BB369FE75589}" type="presOf" srcId="{6DAC24F8-D145-3641-8143-2C46A1F7E9E0}" destId="{82E7FE48-7891-C54E-90AB-A0820E40C5DB}" srcOrd="0" destOrd="0" presId="urn:microsoft.com/office/officeart/2005/8/layout/chevron1"/>
    <dgm:cxn modelId="{78FF3C5D-DC93-7242-901E-A3D9E0762648}" type="presOf" srcId="{F27D6A00-4149-5848-AF00-D285FD3C0BB4}" destId="{79022A2E-E3E3-B641-A797-91CC745DF300}" srcOrd="0" destOrd="0" presId="urn:microsoft.com/office/officeart/2005/8/layout/chevron1"/>
    <dgm:cxn modelId="{2239D876-7910-5A43-BC68-876A1E894B16}" srcId="{0DCA91C4-499B-9E4D-8FBD-0437D53562E9}" destId="{6DAC24F8-D145-3641-8143-2C46A1F7E9E0}" srcOrd="3" destOrd="0" parTransId="{1872CC0A-26CA-E045-854F-0D0FC450CAF4}" sibTransId="{9822FA69-31B0-5744-A6F6-A94C5B758AED}"/>
    <dgm:cxn modelId="{426C8388-02AB-0E4F-81DC-995FFE18FAF8}" type="presOf" srcId="{0DCA91C4-499B-9E4D-8FBD-0437D53562E9}" destId="{DADF15FA-3ADA-3640-8187-25D176BC5077}" srcOrd="0" destOrd="0" presId="urn:microsoft.com/office/officeart/2005/8/layout/chevron1"/>
    <dgm:cxn modelId="{1E4590AD-8295-0A4C-8845-77B4799C55A8}" srcId="{0DCA91C4-499B-9E4D-8FBD-0437D53562E9}" destId="{9B430BE8-C88B-0B45-98B1-F3046C893860}" srcOrd="1" destOrd="0" parTransId="{5822DFC6-7857-F640-9C06-A185E13A0287}" sibTransId="{5CAB624E-4540-FE43-869C-EFF08BAC54ED}"/>
    <dgm:cxn modelId="{4BB4DBE6-DA23-244D-9A0C-66C2737B92D5}" type="presOf" srcId="{9B430BE8-C88B-0B45-98B1-F3046C893860}" destId="{40BC7393-84CC-814D-88C4-11F6068FBAC9}" srcOrd="0" destOrd="0" presId="urn:microsoft.com/office/officeart/2005/8/layout/chevron1"/>
    <dgm:cxn modelId="{18A2D836-9C0B-414F-8436-F561A7B27C75}" type="presParOf" srcId="{DADF15FA-3ADA-3640-8187-25D176BC5077}" destId="{79022A2E-E3E3-B641-A797-91CC745DF300}" srcOrd="0" destOrd="0" presId="urn:microsoft.com/office/officeart/2005/8/layout/chevron1"/>
    <dgm:cxn modelId="{1DAE12D2-E6BC-C440-B1C5-04A99A0707F0}" type="presParOf" srcId="{DADF15FA-3ADA-3640-8187-25D176BC5077}" destId="{62083755-FBE9-834E-9B19-347201E0869B}" srcOrd="1" destOrd="0" presId="urn:microsoft.com/office/officeart/2005/8/layout/chevron1"/>
    <dgm:cxn modelId="{CE59B509-0E26-6E4F-AD16-4ED0F2CAD006}" type="presParOf" srcId="{DADF15FA-3ADA-3640-8187-25D176BC5077}" destId="{40BC7393-84CC-814D-88C4-11F6068FBAC9}" srcOrd="2" destOrd="0" presId="urn:microsoft.com/office/officeart/2005/8/layout/chevron1"/>
    <dgm:cxn modelId="{E6189933-DA3C-C240-B9F5-4DF699DF6A67}" type="presParOf" srcId="{DADF15FA-3ADA-3640-8187-25D176BC5077}" destId="{A80AB4C3-38CB-ED44-BEEA-E1AA863C4C36}" srcOrd="3" destOrd="0" presId="urn:microsoft.com/office/officeart/2005/8/layout/chevron1"/>
    <dgm:cxn modelId="{24BF9EB2-F5C3-D148-9D0B-D13BB6CC57E7}" type="presParOf" srcId="{DADF15FA-3ADA-3640-8187-25D176BC5077}" destId="{C8FBE00D-BEEA-4F4B-88FA-92E3D42350DA}" srcOrd="4" destOrd="0" presId="urn:microsoft.com/office/officeart/2005/8/layout/chevron1"/>
    <dgm:cxn modelId="{984AEE7B-276A-A84D-9C3B-B94CE6B968AD}" type="presParOf" srcId="{DADF15FA-3ADA-3640-8187-25D176BC5077}" destId="{29A3BAF7-C1F1-9B49-8EE4-D17C1F3393A8}" srcOrd="5" destOrd="0" presId="urn:microsoft.com/office/officeart/2005/8/layout/chevron1"/>
    <dgm:cxn modelId="{D5FD8381-828C-CE4A-83E8-5CC0C03D9287}" type="presParOf" srcId="{DADF15FA-3ADA-3640-8187-25D176BC5077}" destId="{82E7FE48-7891-C54E-90AB-A0820E40C5D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22A2E-E3E3-B641-A797-91CC745DF300}">
      <dsp:nvSpPr>
        <dsp:cNvPr id="0" name=""/>
        <dsp:cNvSpPr/>
      </dsp:nvSpPr>
      <dsp:spPr>
        <a:xfrm>
          <a:off x="5070" y="391372"/>
          <a:ext cx="2951773" cy="118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Understand</a:t>
          </a:r>
        </a:p>
      </dsp:txBody>
      <dsp:txXfrm>
        <a:off x="595425" y="391372"/>
        <a:ext cx="1771064" cy="1180709"/>
      </dsp:txXfrm>
    </dsp:sp>
    <dsp:sp modelId="{40BC7393-84CC-814D-88C4-11F6068FBAC9}">
      <dsp:nvSpPr>
        <dsp:cNvPr id="0" name=""/>
        <dsp:cNvSpPr/>
      </dsp:nvSpPr>
      <dsp:spPr>
        <a:xfrm>
          <a:off x="2661667" y="391372"/>
          <a:ext cx="2951773" cy="118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Example</a:t>
          </a:r>
        </a:p>
      </dsp:txBody>
      <dsp:txXfrm>
        <a:off x="3252022" y="391372"/>
        <a:ext cx="1771064" cy="1180709"/>
      </dsp:txXfrm>
    </dsp:sp>
    <dsp:sp modelId="{C8FBE00D-BEEA-4F4B-88FA-92E3D42350DA}">
      <dsp:nvSpPr>
        <dsp:cNvPr id="0" name=""/>
        <dsp:cNvSpPr/>
      </dsp:nvSpPr>
      <dsp:spPr>
        <a:xfrm>
          <a:off x="5318263" y="391372"/>
          <a:ext cx="2951773" cy="118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Apply</a:t>
          </a:r>
        </a:p>
      </dsp:txBody>
      <dsp:txXfrm>
        <a:off x="5908618" y="391372"/>
        <a:ext cx="1771064" cy="1180709"/>
      </dsp:txXfrm>
    </dsp:sp>
    <dsp:sp modelId="{82E7FE48-7891-C54E-90AB-A0820E40C5DB}">
      <dsp:nvSpPr>
        <dsp:cNvPr id="0" name=""/>
        <dsp:cNvSpPr/>
      </dsp:nvSpPr>
      <dsp:spPr>
        <a:xfrm>
          <a:off x="7974859" y="391372"/>
          <a:ext cx="2951773" cy="118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Reuse</a:t>
          </a:r>
        </a:p>
      </dsp:txBody>
      <dsp:txXfrm>
        <a:off x="8565214" y="391372"/>
        <a:ext cx="1771064" cy="1180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3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7F8D86-35D4-994E-8282-7608BA4AF1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8968FC-B554-2F4F-9BFB-EDE958C4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espi@usc.edu" TargetMode="External"/><Relationship Id="rId2" Type="http://schemas.openxmlformats.org/officeDocument/2006/relationships/hyperlink" Target="mailto:khider@usc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r.usc.edu/services/grades/gradinghandbook/gradingpolicies.html#Definitions%20of%20Grades%20and%20Mark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4all.org/wings-portal-new/" TargetMode="External"/><Relationship Id="rId2" Type="http://schemas.openxmlformats.org/officeDocument/2006/relationships/hyperlink" Target="https://github.com/khider/INF54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ampus.usc.edu/b/11-00-behavior-violating-university-standards-and-appropriate-sanctions/" TargetMode="External"/><Relationship Id="rId2" Type="http://schemas.openxmlformats.org/officeDocument/2006/relationships/hyperlink" Target="http://viterbi.usc.edu/academics/integ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licy.usc.edu/scientific-misconduc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sas.usc.ed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chundur@usc.edu" TargetMode="External"/><Relationship Id="rId2" Type="http://schemas.openxmlformats.org/officeDocument/2006/relationships/hyperlink" Target="mailto:narulas@usc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E006-CE65-CE45-80DC-DE294794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5406"/>
            <a:ext cx="9569986" cy="13631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DSCI-549: Introduction to Computational Thinking and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CA01-65E3-9945-8C7A-FC980A2A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513" y="2855291"/>
            <a:ext cx="9144000" cy="1655762"/>
          </a:xfrm>
        </p:spPr>
        <p:txBody>
          <a:bodyPr/>
          <a:lstStyle/>
          <a:p>
            <a:r>
              <a:rPr lang="en-US" sz="3600" dirty="0"/>
              <a:t>Course Overview and Logistics</a:t>
            </a:r>
          </a:p>
        </p:txBody>
      </p:sp>
    </p:spTree>
    <p:extLst>
      <p:ext uri="{BB962C8B-B14F-4D97-AF65-F5344CB8AC3E}">
        <p14:creationId xmlns:p14="http://schemas.microsoft.com/office/powerpoint/2010/main" val="65701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394C-221A-8949-94D1-AB22638D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1F54-C7F4-4046-9DDF-6FF06BBC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Pre-recorded</a:t>
            </a:r>
          </a:p>
          <a:p>
            <a:r>
              <a:rPr lang="en-US" sz="2400" dirty="0"/>
              <a:t>Available through Blackboard a week in advance</a:t>
            </a:r>
          </a:p>
          <a:p>
            <a:r>
              <a:rPr lang="en-US" sz="2400" dirty="0"/>
              <a:t>~1-3hours/week</a:t>
            </a:r>
          </a:p>
          <a:p>
            <a:r>
              <a:rPr lang="en-US" sz="2400" b="1" dirty="0"/>
              <a:t>You are expected to listen to the lectures before coming to class</a:t>
            </a:r>
          </a:p>
        </p:txBody>
      </p:sp>
    </p:spTree>
    <p:extLst>
      <p:ext uri="{BB962C8B-B14F-4D97-AF65-F5344CB8AC3E}">
        <p14:creationId xmlns:p14="http://schemas.microsoft.com/office/powerpoint/2010/main" val="109424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7A06-3550-BB48-A81F-01E364BC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exercises (synchronous)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4A9F-4EC6-BE45-B3B0-E3B36D51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90" y="2217910"/>
            <a:ext cx="11964317" cy="3416300"/>
          </a:xfrm>
        </p:spPr>
        <p:txBody>
          <a:bodyPr>
            <a:noAutofit/>
          </a:bodyPr>
          <a:lstStyle/>
          <a:p>
            <a:r>
              <a:rPr lang="en-US" sz="2400" dirty="0"/>
              <a:t>Designed to test your understanding of the concepts presented in the lectures</a:t>
            </a:r>
          </a:p>
          <a:p>
            <a:r>
              <a:rPr lang="en-US" sz="2400" dirty="0"/>
              <a:t>Activities:</a:t>
            </a:r>
          </a:p>
          <a:p>
            <a:pPr lvl="1"/>
            <a:r>
              <a:rPr lang="en-US" sz="2000" dirty="0"/>
              <a:t>Quizzes</a:t>
            </a:r>
          </a:p>
          <a:p>
            <a:pPr lvl="1"/>
            <a:r>
              <a:rPr lang="en-US" sz="2000" dirty="0"/>
              <a:t>Work through a data science problem</a:t>
            </a:r>
          </a:p>
          <a:p>
            <a:pPr lvl="1"/>
            <a:r>
              <a:rPr lang="en-US" sz="2000" dirty="0"/>
              <a:t>Learn new software</a:t>
            </a:r>
          </a:p>
          <a:p>
            <a:r>
              <a:rPr lang="en-US" sz="2400" b="1" dirty="0"/>
              <a:t>All software used for this class will be freely available either to install on a personal computer or through a web interface</a:t>
            </a:r>
          </a:p>
          <a:p>
            <a:r>
              <a:rPr lang="en-US" sz="2400" dirty="0"/>
              <a:t>Bring a computer to class</a:t>
            </a:r>
          </a:p>
          <a:p>
            <a:r>
              <a:rPr lang="en-US" sz="2400" dirty="0"/>
              <a:t>~2-3 hours/week</a:t>
            </a:r>
          </a:p>
        </p:txBody>
      </p:sp>
    </p:spTree>
    <p:extLst>
      <p:ext uri="{BB962C8B-B14F-4D97-AF65-F5344CB8AC3E}">
        <p14:creationId xmlns:p14="http://schemas.microsoft.com/office/powerpoint/2010/main" val="111718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7A06-3550-BB48-A81F-01E364BC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exercises (asynchronous)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4A9F-4EC6-BE45-B3B0-E3B36D51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2603499"/>
            <a:ext cx="11160086" cy="3709165"/>
          </a:xfrm>
        </p:spPr>
        <p:txBody>
          <a:bodyPr>
            <a:noAutofit/>
          </a:bodyPr>
          <a:lstStyle/>
          <a:p>
            <a:r>
              <a:rPr lang="en-US" sz="2400" dirty="0"/>
              <a:t>All materials (with answers) will be shared on Blackboard after the course</a:t>
            </a:r>
          </a:p>
          <a:p>
            <a:r>
              <a:rPr lang="en-US" sz="2400" dirty="0"/>
              <a:t>Class time will also be recorded.</a:t>
            </a:r>
          </a:p>
          <a:p>
            <a:r>
              <a:rPr lang="en-US" sz="2400" b="1" dirty="0"/>
              <a:t>I encourage you to try to do the exercises while watching the video as if you were in class.</a:t>
            </a:r>
          </a:p>
          <a:p>
            <a:r>
              <a:rPr lang="en-US" sz="2400" dirty="0"/>
              <a:t>Find a classmate in your time zone and work together. </a:t>
            </a:r>
          </a:p>
          <a:p>
            <a:r>
              <a:rPr lang="en-US" sz="2400" dirty="0"/>
              <a:t>You can use Blackboard to email all students participants in the course to organize study sessions. </a:t>
            </a:r>
          </a:p>
          <a:p>
            <a:r>
              <a:rPr lang="en-US" sz="2400" b="1" dirty="0"/>
              <a:t>YOU ARE RESPONSIBLE FOR THE MATERIAL COVERED IN CLASS</a:t>
            </a:r>
          </a:p>
        </p:txBody>
      </p:sp>
    </p:spTree>
    <p:extLst>
      <p:ext uri="{BB962C8B-B14F-4D97-AF65-F5344CB8AC3E}">
        <p14:creationId xmlns:p14="http://schemas.microsoft.com/office/powerpoint/2010/main" val="126955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62FA-56F8-3A42-B034-DDD741F3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(i.e. quizzes)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7CB4-A878-E547-B2FF-2146F8F1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5" y="2118758"/>
            <a:ext cx="12164438" cy="4337126"/>
          </a:xfrm>
        </p:spPr>
        <p:txBody>
          <a:bodyPr>
            <a:noAutofit/>
          </a:bodyPr>
          <a:lstStyle/>
          <a:p>
            <a:r>
              <a:rPr lang="en-US" sz="2400" dirty="0"/>
              <a:t>Direct applications of the lecture and in-class exercises</a:t>
            </a:r>
          </a:p>
          <a:p>
            <a:r>
              <a:rPr lang="en-US" sz="2400" dirty="0"/>
              <a:t>7 homework assignments throughout the semester</a:t>
            </a:r>
          </a:p>
          <a:p>
            <a:pPr lvl="1"/>
            <a:r>
              <a:rPr lang="en-US" sz="2000" dirty="0"/>
              <a:t>Homework will be due on Fridays at </a:t>
            </a:r>
            <a:r>
              <a:rPr lang="en-US" sz="2000" b="1" dirty="0"/>
              <a:t>12pm PT</a:t>
            </a:r>
            <a:r>
              <a:rPr lang="en-US" sz="2000" dirty="0"/>
              <a:t> (</a:t>
            </a:r>
            <a:r>
              <a:rPr lang="en-US" sz="2000" b="1" dirty="0"/>
              <a:t>BEFORE</a:t>
            </a:r>
            <a:r>
              <a:rPr lang="en-US" sz="2000" dirty="0"/>
              <a:t> class)</a:t>
            </a:r>
          </a:p>
          <a:p>
            <a:pPr lvl="1"/>
            <a:r>
              <a:rPr lang="en-US" sz="2000" dirty="0"/>
              <a:t>Late assignments will be accepted up to 1 week after the deadline; 20% less than possible points. </a:t>
            </a:r>
          </a:p>
          <a:p>
            <a:pPr lvl="1"/>
            <a:r>
              <a:rPr lang="en-US" sz="2000" dirty="0"/>
              <a:t>Once the assignments have been graded for the class, the homework won’t be accepted.</a:t>
            </a:r>
          </a:p>
          <a:p>
            <a:pPr lvl="1"/>
            <a:r>
              <a:rPr lang="en-US" sz="2000" b="1" dirty="0"/>
              <a:t>DO NOT WAIT UNTIL WEEKS AFTER THE ASSIGNMENTS ARE DUE TO CONTACT ME. </a:t>
            </a:r>
          </a:p>
          <a:p>
            <a:pPr lvl="1"/>
            <a:r>
              <a:rPr lang="en-US" sz="2000" dirty="0"/>
              <a:t>You will be allowed to drop your two lowest scores</a:t>
            </a:r>
          </a:p>
          <a:p>
            <a:r>
              <a:rPr lang="en-US" sz="2400" dirty="0"/>
              <a:t>~1-4 hours/week</a:t>
            </a:r>
          </a:p>
          <a:p>
            <a:r>
              <a:rPr lang="en-US" sz="2400" i="1" dirty="0"/>
              <a:t>You may work collaboratively</a:t>
            </a:r>
            <a:r>
              <a:rPr lang="en-US" sz="2400" dirty="0"/>
              <a:t>* but in the end, each assignment must be turned in as an </a:t>
            </a:r>
            <a:r>
              <a:rPr lang="en-US" sz="2400" b="1" dirty="0"/>
              <a:t>individual </a:t>
            </a:r>
            <a:r>
              <a:rPr lang="en-US" sz="2400" dirty="0"/>
              <a:t>contribution.</a:t>
            </a:r>
          </a:p>
        </p:txBody>
      </p:sp>
    </p:spTree>
    <p:extLst>
      <p:ext uri="{BB962C8B-B14F-4D97-AF65-F5344CB8AC3E}">
        <p14:creationId xmlns:p14="http://schemas.microsoft.com/office/powerpoint/2010/main" val="110290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2983-4522-0644-80AB-E6DC73A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collaboration: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B6D4-9118-A04B-8794-EEECD1C0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70" y="2603500"/>
            <a:ext cx="11556694" cy="3416300"/>
          </a:xfrm>
        </p:spPr>
        <p:txBody>
          <a:bodyPr>
            <a:normAutofit/>
          </a:bodyPr>
          <a:lstStyle/>
          <a:p>
            <a:r>
              <a:rPr lang="en-US" sz="2400" dirty="0"/>
              <a:t>You may choose to work with your classmates to complete the assignment</a:t>
            </a:r>
          </a:p>
          <a:p>
            <a:r>
              <a:rPr lang="en-US" sz="2400" dirty="0"/>
              <a:t>BUT this is an </a:t>
            </a:r>
            <a:r>
              <a:rPr lang="en-US" sz="2400" b="1" i="1" dirty="0"/>
              <a:t>individual</a:t>
            </a:r>
            <a:r>
              <a:rPr lang="en-US" sz="2400" dirty="0"/>
              <a:t> submission. If answers are exactly the same, you will get a grade of zero. </a:t>
            </a:r>
          </a:p>
          <a:p>
            <a:r>
              <a:rPr lang="en-US" sz="2400" dirty="0"/>
              <a:t>Not understanding the homework will penalize you for your project. </a:t>
            </a:r>
          </a:p>
        </p:txBody>
      </p:sp>
    </p:spTree>
    <p:extLst>
      <p:ext uri="{BB962C8B-B14F-4D97-AF65-F5344CB8AC3E}">
        <p14:creationId xmlns:p14="http://schemas.microsoft.com/office/powerpoint/2010/main" val="283416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9673-E76C-3B4F-B400-60589114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(midterm/final)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9C82-0A90-064D-9E64-9E6B195C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94" y="2272994"/>
            <a:ext cx="11492410" cy="43591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project will consist of two assignments, guiding you through completing your </a:t>
            </a:r>
            <a:r>
              <a:rPr lang="en-US" sz="2400" i="1" dirty="0"/>
              <a:t>own</a:t>
            </a:r>
            <a:r>
              <a:rPr lang="en-US" sz="2400" dirty="0"/>
              <a:t> data science project*.</a:t>
            </a:r>
          </a:p>
          <a:p>
            <a:r>
              <a:rPr lang="en-US" sz="2400" dirty="0"/>
              <a:t>You will get to choose the subject but make sure you can answer the questions in the project assignment with the questions/datasets of your choosing. </a:t>
            </a:r>
          </a:p>
          <a:p>
            <a:r>
              <a:rPr lang="en-US" sz="2400" dirty="0"/>
              <a:t>Due dates:</a:t>
            </a:r>
          </a:p>
          <a:p>
            <a:pPr lvl="1"/>
            <a:r>
              <a:rPr lang="en-US" sz="2400" dirty="0"/>
              <a:t>Part 1: Monday Nov, 1</a:t>
            </a:r>
            <a:r>
              <a:rPr lang="en-US" sz="2400" baseline="30000" dirty="0"/>
              <a:t>st</a:t>
            </a:r>
            <a:r>
              <a:rPr lang="en-US" sz="2400" dirty="0"/>
              <a:t> 5pm</a:t>
            </a:r>
          </a:p>
          <a:p>
            <a:pPr lvl="1"/>
            <a:r>
              <a:rPr lang="en-US" sz="2400" dirty="0"/>
              <a:t>Part 2: Wednesday Dec, 15</a:t>
            </a:r>
            <a:r>
              <a:rPr lang="en-US" sz="2400" baseline="30000" dirty="0"/>
              <a:t>th</a:t>
            </a:r>
            <a:r>
              <a:rPr lang="en-US" sz="2400" dirty="0"/>
              <a:t> 5pm</a:t>
            </a:r>
          </a:p>
          <a:p>
            <a:pPr lvl="1"/>
            <a:r>
              <a:rPr lang="en-US" sz="2400" b="1" dirty="0"/>
              <a:t>NO LATE REPORTS WILL BE ACCEPTED EXCEPT IN THE CASE OF A DOCUMENTED EMERGENCY. In the case of the final, you will need to ask for an Incomplete for the course</a:t>
            </a:r>
          </a:p>
          <a:p>
            <a:r>
              <a:rPr lang="en-US" sz="2400" i="1" dirty="0"/>
              <a:t>You may work collaboratively</a:t>
            </a:r>
            <a:r>
              <a:rPr lang="en-US" sz="2400" dirty="0"/>
              <a:t>* but the project must be individual. </a:t>
            </a:r>
          </a:p>
          <a:p>
            <a:r>
              <a:rPr lang="en-US" sz="2400" dirty="0"/>
              <a:t>~2-5hrs/week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99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EAD6-9E62-8D45-9605-061BFD68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collaborations: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894-01D0-6149-B83A-8A77E32E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46" y="2405197"/>
            <a:ext cx="11239022" cy="37973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You may (it is actually encouraged) to work with others</a:t>
            </a:r>
          </a:p>
          <a:p>
            <a:r>
              <a:rPr lang="en-US" sz="2400" dirty="0"/>
              <a:t>However, this is an </a:t>
            </a:r>
            <a:r>
              <a:rPr lang="en-US" sz="2400" b="1" dirty="0"/>
              <a:t>individual</a:t>
            </a:r>
            <a:r>
              <a:rPr lang="en-US" sz="2400" i="1" dirty="0"/>
              <a:t> </a:t>
            </a:r>
            <a:r>
              <a:rPr lang="en-US" sz="2400" dirty="0"/>
              <a:t>assignment. Therefore, you may not choose questions/datasets similar in nature to your classmates.</a:t>
            </a:r>
          </a:p>
          <a:p>
            <a:r>
              <a:rPr lang="en-US" sz="2400" dirty="0"/>
              <a:t>What is too similar:</a:t>
            </a:r>
          </a:p>
          <a:p>
            <a:pPr lvl="1"/>
            <a:r>
              <a:rPr lang="en-US" sz="2400" dirty="0"/>
              <a:t>Essentially, any subjects for which the analysis (including pre-processing steps) would be similar, and/or using a portion of the same datasets.</a:t>
            </a:r>
          </a:p>
          <a:p>
            <a:pPr lvl="1"/>
            <a:r>
              <a:rPr lang="en-US" sz="2400" dirty="0"/>
              <a:t>Understand how people feel about wearing masks (vs vaccines) in United States (vs China)</a:t>
            </a:r>
          </a:p>
          <a:p>
            <a:r>
              <a:rPr lang="en-US" sz="2400" dirty="0"/>
              <a:t>Encouraged collaboration</a:t>
            </a:r>
          </a:p>
          <a:p>
            <a:pPr lvl="1"/>
            <a:r>
              <a:rPr lang="en-US" sz="2400" dirty="0"/>
              <a:t>Read each other’s answers and provide feedback (e.g., ”I don’t think this is appropriate for your data”, “I don’t understand what you mean here.”)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EEC8-7015-EE49-9346-A962379B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665D-D167-B24F-BEE5-1C5D01E0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3" y="2494656"/>
            <a:ext cx="10963745" cy="3797300"/>
          </a:xfrm>
        </p:spPr>
        <p:txBody>
          <a:bodyPr>
            <a:noAutofit/>
          </a:bodyPr>
          <a:lstStyle/>
          <a:p>
            <a:r>
              <a:rPr lang="en-US" sz="2000" dirty="0"/>
              <a:t>Can be anything of your choosing (as long as you can answer all the questions)</a:t>
            </a:r>
          </a:p>
          <a:p>
            <a:r>
              <a:rPr lang="en-US" sz="2000" dirty="0"/>
              <a:t>Needs to answer </a:t>
            </a:r>
            <a:r>
              <a:rPr lang="en-US" sz="2000" b="1" dirty="0"/>
              <a:t>1</a:t>
            </a:r>
            <a:r>
              <a:rPr lang="en-US" sz="2000" dirty="0"/>
              <a:t> question (try to keep it simple)</a:t>
            </a:r>
          </a:p>
          <a:p>
            <a:pPr lvl="1"/>
            <a:r>
              <a:rPr lang="en-US" sz="2000" dirty="0"/>
              <a:t>How people feel about masks </a:t>
            </a:r>
            <a:r>
              <a:rPr lang="en-US" sz="2000" b="1" dirty="0"/>
              <a:t>OR</a:t>
            </a:r>
            <a:r>
              <a:rPr lang="en-US" sz="2000" dirty="0"/>
              <a:t> vaccines, not both</a:t>
            </a:r>
          </a:p>
          <a:p>
            <a:r>
              <a:rPr lang="en-US" sz="2000" dirty="0"/>
              <a:t>Concerns about similarity? Think outside the obvious (COVID is probably a bad idea).</a:t>
            </a:r>
          </a:p>
          <a:p>
            <a:r>
              <a:rPr lang="en-US" sz="2000" dirty="0"/>
              <a:t>No cross-projects (e.g. “My friend will use method X while I will use method Y and we will compare”) </a:t>
            </a:r>
          </a:p>
          <a:p>
            <a:r>
              <a:rPr lang="en-US" sz="2000" dirty="0"/>
              <a:t>You </a:t>
            </a:r>
            <a:r>
              <a:rPr lang="en-US" sz="2000" b="1" dirty="0"/>
              <a:t>ARE ALLOWED</a:t>
            </a:r>
            <a:r>
              <a:rPr lang="en-US" sz="2000" dirty="0"/>
              <a:t> to expand further on an example we have worked on in class/homework as long as you change the dataset or you re-use the same dataset with another analysis. </a:t>
            </a:r>
          </a:p>
        </p:txBody>
      </p:sp>
    </p:spTree>
    <p:extLst>
      <p:ext uri="{BB962C8B-B14F-4D97-AF65-F5344CB8AC3E}">
        <p14:creationId xmlns:p14="http://schemas.microsoft.com/office/powerpoint/2010/main" val="301363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43106-952B-0544-B509-ECFC6C5F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Schedule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5B7883-F715-F54E-85A7-38F45C73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3" y="801998"/>
            <a:ext cx="8093913" cy="56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9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C31D-BF55-8344-AD41-69594BDE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0250-9899-3549-97A5-6583D946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992455"/>
          </a:xfrm>
        </p:spPr>
        <p:txBody>
          <a:bodyPr/>
          <a:lstStyle/>
          <a:p>
            <a:r>
              <a:rPr lang="en-US" b="1" dirty="0"/>
              <a:t>Homework</a:t>
            </a:r>
            <a:r>
              <a:rPr lang="en-US" dirty="0"/>
              <a:t>: 500 points (7x100 = 700 points, 2 grades dropped)</a:t>
            </a:r>
          </a:p>
          <a:p>
            <a:r>
              <a:rPr lang="en-US" b="1" dirty="0"/>
              <a:t>Project</a:t>
            </a:r>
            <a:r>
              <a:rPr lang="en-US" dirty="0"/>
              <a:t>: 500 points (2x250 points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3C7DA-BF26-4D41-9842-1480EC74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25" y="3459181"/>
            <a:ext cx="4985209" cy="199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60D1E-C691-CC4A-8612-7E96B28D9DA7}"/>
              </a:ext>
            </a:extLst>
          </p:cNvPr>
          <p:cNvSpPr txBox="1"/>
          <p:nvPr/>
        </p:nvSpPr>
        <p:spPr>
          <a:xfrm>
            <a:off x="1154954" y="5944006"/>
            <a:ext cx="483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rounding up will be applied.</a:t>
            </a:r>
          </a:p>
        </p:txBody>
      </p:sp>
    </p:spTree>
    <p:extLst>
      <p:ext uri="{BB962C8B-B14F-4D97-AF65-F5344CB8AC3E}">
        <p14:creationId xmlns:p14="http://schemas.microsoft.com/office/powerpoint/2010/main" val="314327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EFFE-D31C-814C-A3B5-0E89AFD5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BB8A-62C9-CD4D-B18E-07FB2542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Deborah </a:t>
            </a:r>
            <a:r>
              <a:rPr lang="en-US" sz="2400" dirty="0" err="1"/>
              <a:t>Khider</a:t>
            </a:r>
            <a:endParaRPr lang="en-US" sz="2400" dirty="0"/>
          </a:p>
          <a:p>
            <a:pPr lvl="1"/>
            <a:r>
              <a:rPr lang="en-US" sz="2400" dirty="0">
                <a:hlinkClick r:id="rId2"/>
              </a:rPr>
              <a:t>khider@usc.edu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Office hours: M/W 4-5pm PT Zoom: 917 9463 3637 </a:t>
            </a:r>
          </a:p>
          <a:p>
            <a:r>
              <a:rPr lang="en-US" sz="2600" dirty="0"/>
              <a:t>Dr. Valentino </a:t>
            </a:r>
            <a:r>
              <a:rPr lang="en-US" sz="2600" dirty="0" err="1"/>
              <a:t>Crespi</a:t>
            </a:r>
            <a:endParaRPr lang="en-US" sz="2600" dirty="0"/>
          </a:p>
          <a:p>
            <a:pPr lvl="1"/>
            <a:r>
              <a:rPr lang="en-US" sz="2400" dirty="0">
                <a:hlinkClick r:id="rId3"/>
              </a:rPr>
              <a:t>crespi@usc.edu</a:t>
            </a:r>
            <a:endParaRPr lang="en-US" sz="2400" dirty="0"/>
          </a:p>
          <a:p>
            <a:pPr lvl="1"/>
            <a:r>
              <a:rPr lang="en-US" sz="2400" dirty="0"/>
              <a:t>Office hours: T-W 6:30-7:30am PT Zoom: 931 8767 5656</a:t>
            </a:r>
          </a:p>
        </p:txBody>
      </p:sp>
    </p:spTree>
    <p:extLst>
      <p:ext uri="{BB962C8B-B14F-4D97-AF65-F5344CB8AC3E}">
        <p14:creationId xmlns:p14="http://schemas.microsoft.com/office/powerpoint/2010/main" val="360455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C26C-0BFD-8E4B-8D06-0714AEF0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5110-D471-3E4F-9F4B-A8ABFA0F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824" y="2468031"/>
            <a:ext cx="10148352" cy="3635313"/>
          </a:xfrm>
        </p:spPr>
        <p:txBody>
          <a:bodyPr>
            <a:normAutofit/>
          </a:bodyPr>
          <a:lstStyle/>
          <a:p>
            <a:r>
              <a:rPr lang="en-US" sz="2400" dirty="0"/>
              <a:t>All assignments will have number of points associated with the questions (no further breakdown). </a:t>
            </a:r>
          </a:p>
          <a:p>
            <a:pPr lvl="1"/>
            <a:r>
              <a:rPr lang="en-US" sz="2200" dirty="0"/>
              <a:t>If you have questions regarding grading of </a:t>
            </a:r>
            <a:r>
              <a:rPr lang="en-US" sz="2200" dirty="0" err="1"/>
              <a:t>homeworks</a:t>
            </a:r>
            <a:r>
              <a:rPr lang="en-US" sz="2200" dirty="0"/>
              <a:t>, please contact the graders</a:t>
            </a:r>
          </a:p>
          <a:p>
            <a:pPr lvl="1"/>
            <a:r>
              <a:rPr lang="en-US" sz="2200" dirty="0"/>
              <a:t>For reports, contact instructors</a:t>
            </a:r>
          </a:p>
          <a:p>
            <a:r>
              <a:rPr lang="en-US" sz="2400" dirty="0"/>
              <a:t>Number of points doesn’t correlate with length of answers but importance of the concept. </a:t>
            </a:r>
          </a:p>
        </p:txBody>
      </p:sp>
    </p:spTree>
    <p:extLst>
      <p:ext uri="{BB962C8B-B14F-4D97-AF65-F5344CB8AC3E}">
        <p14:creationId xmlns:p14="http://schemas.microsoft.com/office/powerpoint/2010/main" val="132105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728-20C7-144D-8CD0-14E66A79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945A-2BD7-8E42-A9C1-3FFE3DAC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Students are expected to attend synchronously either in-person or online (exception: international students)</a:t>
            </a:r>
          </a:p>
          <a:p>
            <a:r>
              <a:rPr lang="en-US" sz="2400" dirty="0"/>
              <a:t>Students who choose to attend asynchronously are responsible to review ALL the materials on their own time. </a:t>
            </a:r>
          </a:p>
        </p:txBody>
      </p:sp>
    </p:spTree>
    <p:extLst>
      <p:ext uri="{BB962C8B-B14F-4D97-AF65-F5344CB8AC3E}">
        <p14:creationId xmlns:p14="http://schemas.microsoft.com/office/powerpoint/2010/main" val="257386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DC30-A9EE-014B-B1CE-332E1110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E8A4-B51C-BC46-B247-00680191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12757" cy="3621030"/>
          </a:xfrm>
        </p:spPr>
        <p:txBody>
          <a:bodyPr>
            <a:normAutofit/>
          </a:bodyPr>
          <a:lstStyle/>
          <a:p>
            <a:r>
              <a:rPr lang="en-US" sz="2400" b="1" dirty="0"/>
              <a:t>DO NOT </a:t>
            </a:r>
            <a:r>
              <a:rPr lang="en-US" sz="2400" dirty="0"/>
              <a:t>attend class if you are feeling sick or have received a positive COVID-19 test.</a:t>
            </a:r>
          </a:p>
          <a:p>
            <a:r>
              <a:rPr lang="en-US" sz="2400" dirty="0"/>
              <a:t>Students attending in person are </a:t>
            </a:r>
            <a:r>
              <a:rPr lang="en-US" sz="2400" b="1" dirty="0"/>
              <a:t>REQUIRED</a:t>
            </a:r>
            <a:r>
              <a:rPr lang="en-US" sz="2400" dirty="0"/>
              <a:t> to wear a mask at all times</a:t>
            </a:r>
          </a:p>
          <a:p>
            <a:pPr lvl="1"/>
            <a:r>
              <a:rPr lang="en-US" sz="2200" dirty="0"/>
              <a:t>Failure to do so will result in </a:t>
            </a:r>
            <a:r>
              <a:rPr lang="en-US" sz="2200" b="1" dirty="0"/>
              <a:t>disciplinary action</a:t>
            </a:r>
          </a:p>
          <a:p>
            <a:r>
              <a:rPr lang="en-US" sz="2400" dirty="0"/>
              <a:t>There will be </a:t>
            </a:r>
            <a:r>
              <a:rPr lang="en-US" sz="2400" b="1" dirty="0"/>
              <a:t>ABSOLUTELY NO EATING IN CLASS</a:t>
            </a:r>
          </a:p>
          <a:p>
            <a:r>
              <a:rPr lang="en-US" sz="2400" dirty="0"/>
              <a:t>Drinking: take a sip and put your mask back on </a:t>
            </a:r>
            <a:r>
              <a:rPr lang="en-US" sz="2400" b="1" dirty="0"/>
              <a:t>immediately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25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A674-A32C-2A41-AAE9-768B244D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B00A-3DFC-3748-84D3-197DAACF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2379643"/>
            <a:ext cx="11292289" cy="396607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All material-related questions (lectures + in-class exercises) will be covered in office hours. </a:t>
            </a:r>
          </a:p>
          <a:p>
            <a:r>
              <a:rPr lang="en-US" sz="2400" dirty="0"/>
              <a:t>First-come, first-served basis</a:t>
            </a:r>
          </a:p>
          <a:p>
            <a:r>
              <a:rPr lang="en-US" sz="2400" dirty="0"/>
              <a:t>Other times are on a case-by-case basis by appointment contingent on instructor’s availability</a:t>
            </a:r>
          </a:p>
          <a:p>
            <a:r>
              <a:rPr lang="en-US" sz="2400" dirty="0"/>
              <a:t>Come prepared with specific question:</a:t>
            </a:r>
          </a:p>
          <a:p>
            <a:pPr lvl="1"/>
            <a:r>
              <a:rPr lang="en-US" sz="2200" dirty="0"/>
              <a:t>We cannot go over a 45-min exercise on an individual basis</a:t>
            </a:r>
          </a:p>
          <a:p>
            <a:r>
              <a:rPr lang="en-US" sz="2400" dirty="0"/>
              <a:t>Only clarifying comments about the questions in the homework/project </a:t>
            </a:r>
          </a:p>
          <a:p>
            <a:pPr lvl="1"/>
            <a:r>
              <a:rPr lang="en-US" sz="2200" dirty="0"/>
              <a:t>No: “Am I doing this right?” , ”Is this the right answer?”, “Did I forget anything?”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F618-401E-7547-90FD-6A46914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6CAC-26D3-A04C-8EF7-19D3252F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will be no Slack channel for this class</a:t>
            </a:r>
          </a:p>
          <a:p>
            <a:r>
              <a:rPr lang="en-US" sz="2400" dirty="0"/>
              <a:t>Email should be limited to administrative questions, requests for extension, appointments.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915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FB71-BB1A-0247-B1C0-E508422D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46D6-5DA2-9545-AE6C-49D0EEE6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63" y="2526381"/>
            <a:ext cx="10622077" cy="390746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Sept 10</a:t>
            </a:r>
            <a:r>
              <a:rPr lang="en-US" sz="2400" baseline="30000" dirty="0"/>
              <a:t>th</a:t>
            </a:r>
            <a:r>
              <a:rPr lang="en-US" sz="2400" dirty="0"/>
              <a:t>:  Last day to add/drop the class</a:t>
            </a:r>
          </a:p>
          <a:p>
            <a:r>
              <a:rPr lang="en-US" sz="2400" dirty="0"/>
              <a:t>Oct 8</a:t>
            </a:r>
            <a:r>
              <a:rPr lang="en-US" sz="2400" baseline="30000" dirty="0"/>
              <a:t>th</a:t>
            </a:r>
            <a:r>
              <a:rPr lang="en-US" sz="2400" dirty="0"/>
              <a:t> : Last day to drop without W </a:t>
            </a:r>
          </a:p>
          <a:p>
            <a:r>
              <a:rPr lang="en-US" sz="2400" dirty="0"/>
              <a:t>Nov 12</a:t>
            </a:r>
            <a:r>
              <a:rPr lang="en-US" sz="2400" baseline="30000" dirty="0"/>
              <a:t>th</a:t>
            </a:r>
            <a:r>
              <a:rPr lang="en-US" sz="2400" dirty="0"/>
              <a:t>: Last day to drop with W</a:t>
            </a:r>
          </a:p>
          <a:p>
            <a:pPr lvl="1"/>
            <a:r>
              <a:rPr lang="en-US" sz="2200" dirty="0"/>
              <a:t>If you have missed more than 2 </a:t>
            </a:r>
            <a:r>
              <a:rPr lang="en-US" sz="2200" dirty="0" err="1"/>
              <a:t>homeworks</a:t>
            </a:r>
            <a:r>
              <a:rPr lang="en-US" sz="2200" dirty="0"/>
              <a:t> or1 project assignment with approved extensions, please use this option. </a:t>
            </a:r>
          </a:p>
          <a:p>
            <a:pPr lvl="1"/>
            <a:r>
              <a:rPr lang="en-US" sz="2200" dirty="0"/>
              <a:t>If you are not getting the grade that you want, this is also the option. </a:t>
            </a:r>
          </a:p>
          <a:p>
            <a:pPr lvl="1"/>
            <a:r>
              <a:rPr lang="en-US" sz="2200" dirty="0"/>
              <a:t>After Nov 12</a:t>
            </a:r>
            <a:r>
              <a:rPr lang="en-US" sz="2200" baseline="30000" dirty="0"/>
              <a:t>th</a:t>
            </a:r>
            <a:r>
              <a:rPr lang="en-US" sz="2200" dirty="0"/>
              <a:t>, only requests for an incomplete will be honored based on University Policies (</a:t>
            </a:r>
            <a:r>
              <a:rPr lang="en-US" sz="2200" dirty="0">
                <a:hlinkClick r:id="rId2"/>
              </a:rPr>
              <a:t>https://arr.usc.edu/services/grades/gradinghandbook/gradingpolicies.html#Definitions%20of%20Grades%20and%20Marks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7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63C2-2C9D-FA47-BCA2-63E9500C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A457-C048-794D-819B-30431CB4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94" y="2603500"/>
            <a:ext cx="10983817" cy="3416300"/>
          </a:xfrm>
        </p:spPr>
        <p:txBody>
          <a:bodyPr>
            <a:normAutofit/>
          </a:bodyPr>
          <a:lstStyle/>
          <a:p>
            <a:r>
              <a:rPr lang="en-US" sz="2400" dirty="0"/>
              <a:t>Lectures, homework and project assignments will be shared through Blackboard</a:t>
            </a:r>
          </a:p>
          <a:p>
            <a:r>
              <a:rPr lang="en-US" sz="2400" dirty="0"/>
              <a:t>Other platforms:</a:t>
            </a:r>
          </a:p>
          <a:p>
            <a:pPr lvl="1"/>
            <a:r>
              <a:rPr lang="en-US" sz="2400" dirty="0">
                <a:hlinkClick r:id="rId2"/>
              </a:rPr>
              <a:t>https://github.com/khider/INF549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https://datascience4all.org/wings-portal-new/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56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831E-823B-7B46-8C1E-A2730685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 code and 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3857-9B2E-864A-A493-5D588B31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http://viterbi.usc.edu/academics/integrity/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https://scampus.usc.edu/b/11-00-behavior-violating-university-standards-and-appropriate-sanctions/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http://policy.usc.edu/scientific-misconduct/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6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4F6B-1F5B-5744-AD0E-9F217CCA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FB03-A0FA-7440-BF8C-2CD0305E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8183" cy="3416300"/>
          </a:xfrm>
        </p:spPr>
        <p:txBody>
          <a:bodyPr/>
          <a:lstStyle/>
          <a:p>
            <a:r>
              <a:rPr lang="en-US" sz="2400" dirty="0"/>
              <a:t>Office of student accessibility services: </a:t>
            </a:r>
            <a:r>
              <a:rPr lang="en-US" sz="2400" dirty="0">
                <a:hlinkClick r:id="rId2"/>
              </a:rPr>
              <a:t>https://osas.usc.edu</a:t>
            </a:r>
            <a:r>
              <a:rPr lang="en-US" sz="2400" dirty="0"/>
              <a:t> </a:t>
            </a:r>
          </a:p>
          <a:p>
            <a:r>
              <a:rPr lang="en-US" sz="2400" dirty="0"/>
              <a:t>(213) 740-0776 (Phone)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52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D5D1-67D6-AF4B-981E-B2D5A6DA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preparedness/Course continuity in a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FD6D-523E-8644-9E5B-C99B57D8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60217" cy="3416300"/>
          </a:xfrm>
        </p:spPr>
        <p:txBody>
          <a:bodyPr/>
          <a:lstStyle/>
          <a:p>
            <a:r>
              <a:rPr lang="en-US" sz="2400" dirty="0"/>
              <a:t>All communications regarding this course will be made via Blackboard</a:t>
            </a:r>
          </a:p>
          <a:p>
            <a:r>
              <a:rPr lang="en-US" sz="2400" dirty="0"/>
              <a:t>Lectures will be held through Zoom and recorded for asynchronous viewing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8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1BDE-FD0A-FD4B-BD0F-D217C7B8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3CC5-DAB6-584B-8D73-F1855483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12757" cy="3416300"/>
          </a:xfrm>
        </p:spPr>
        <p:txBody>
          <a:bodyPr/>
          <a:lstStyle/>
          <a:p>
            <a:r>
              <a:rPr lang="en-US" sz="2400" dirty="0" err="1"/>
              <a:t>Siddarth</a:t>
            </a:r>
            <a:r>
              <a:rPr lang="en-US" sz="2400" dirty="0"/>
              <a:t> Narula</a:t>
            </a:r>
          </a:p>
          <a:p>
            <a:pPr lvl="1"/>
            <a:r>
              <a:rPr lang="en-US" sz="2400" dirty="0">
                <a:hlinkClick r:id="rId2"/>
              </a:rPr>
              <a:t>narulas@usc.edu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600" dirty="0" err="1"/>
              <a:t>Manikanta</a:t>
            </a:r>
            <a:r>
              <a:rPr lang="en-US" sz="2600" dirty="0"/>
              <a:t> </a:t>
            </a:r>
            <a:r>
              <a:rPr lang="en-US" sz="2600" dirty="0" err="1"/>
              <a:t>Chunduru</a:t>
            </a:r>
            <a:r>
              <a:rPr lang="en-US" sz="2600" dirty="0"/>
              <a:t> Balaji</a:t>
            </a:r>
          </a:p>
          <a:p>
            <a:pPr lvl="1"/>
            <a:r>
              <a:rPr lang="en-US" sz="2400" dirty="0">
                <a:hlinkClick r:id="rId3"/>
              </a:rPr>
              <a:t>mchundur@usc.edu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77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F7EE-8883-344D-8340-D218C9E5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modality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D63B-7C22-9B41-8EB8-DEF0F015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In-person: THH 210 F 1:00-4:20pm PT</a:t>
            </a:r>
          </a:p>
          <a:p>
            <a:r>
              <a:rPr lang="en-US" sz="2400" dirty="0"/>
              <a:t>Online</a:t>
            </a:r>
          </a:p>
          <a:p>
            <a:pPr lvl="1"/>
            <a:r>
              <a:rPr lang="en-US" sz="2400" dirty="0"/>
              <a:t>Synchronous through Zoom (use Blackboard for connection information)</a:t>
            </a:r>
          </a:p>
          <a:p>
            <a:pPr lvl="1"/>
            <a:r>
              <a:rPr lang="en-US" sz="2400" dirty="0"/>
              <a:t>Make sure you are logged in with your USC ID </a:t>
            </a:r>
          </a:p>
          <a:p>
            <a:pPr lvl="1"/>
            <a:r>
              <a:rPr lang="en-US" sz="2400" dirty="0"/>
              <a:t>Recordings available after class</a:t>
            </a:r>
          </a:p>
          <a:p>
            <a:r>
              <a:rPr lang="en-US" sz="2600" b="1" dirty="0"/>
              <a:t>SOME LECTURES WILL BE ONLINE ONLY</a:t>
            </a:r>
          </a:p>
        </p:txBody>
      </p:sp>
    </p:spTree>
    <p:extLst>
      <p:ext uri="{BB962C8B-B14F-4D97-AF65-F5344CB8AC3E}">
        <p14:creationId xmlns:p14="http://schemas.microsoft.com/office/powerpoint/2010/main" val="137690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031-D395-8E4E-A93B-CFA961F2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9EC1-E0DC-4A46-8FE6-6439018C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241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All materials are made available through Blackboard</a:t>
            </a:r>
          </a:p>
          <a:p>
            <a:pPr lvl="1"/>
            <a:r>
              <a:rPr lang="en-US" sz="2200" dirty="0"/>
              <a:t>Syllabus</a:t>
            </a:r>
          </a:p>
          <a:p>
            <a:pPr lvl="1"/>
            <a:r>
              <a:rPr lang="en-US" sz="2200" dirty="0"/>
              <a:t>Lecture slides + recordings</a:t>
            </a:r>
          </a:p>
          <a:p>
            <a:pPr lvl="1"/>
            <a:r>
              <a:rPr lang="en-US" sz="2200" dirty="0"/>
              <a:t>Readings (if any)</a:t>
            </a:r>
          </a:p>
          <a:p>
            <a:pPr lvl="1"/>
            <a:r>
              <a:rPr lang="en-US" sz="2200" dirty="0"/>
              <a:t>Assignments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DO NOT DISTRIBUTE ANY MATERIAL OUTSIDE OF CLASS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6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7F15-2974-B641-B548-A351083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course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3E9FBD-F123-8745-ACE9-19DC1522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Course is </a:t>
            </a:r>
            <a:r>
              <a:rPr lang="en-US" sz="2800" b="1" dirty="0"/>
              <a:t>designed for students with no programming background</a:t>
            </a:r>
            <a:r>
              <a:rPr lang="en-US" sz="2800" dirty="0"/>
              <a:t> who want to have literacy in data and computing to better approach data science projects.</a:t>
            </a:r>
          </a:p>
        </p:txBody>
      </p:sp>
    </p:spTree>
    <p:extLst>
      <p:ext uri="{BB962C8B-B14F-4D97-AF65-F5344CB8AC3E}">
        <p14:creationId xmlns:p14="http://schemas.microsoft.com/office/powerpoint/2010/main" val="407421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7202-4EE8-734F-AFE0-AE6417D3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A3BD-7BEA-6543-B1A2-10F2C5B3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9939032" cy="2476500"/>
          </a:xfrm>
        </p:spPr>
        <p:txBody>
          <a:bodyPr>
            <a:normAutofit/>
          </a:bodyPr>
          <a:lstStyle/>
          <a:p>
            <a:r>
              <a:rPr lang="en-US" sz="2400" dirty="0"/>
              <a:t>None; but a statistics/logic class will be helpful</a:t>
            </a:r>
          </a:p>
          <a:p>
            <a:r>
              <a:rPr lang="en-US" sz="2400" dirty="0"/>
              <a:t>There is </a:t>
            </a:r>
            <a:r>
              <a:rPr lang="en-US" sz="2400" b="1" dirty="0"/>
              <a:t>NO CODING</a:t>
            </a:r>
            <a:r>
              <a:rPr lang="en-US" sz="2400" dirty="0"/>
              <a:t> required for this class. </a:t>
            </a:r>
            <a:r>
              <a:rPr lang="en-US" sz="2400" b="1" dirty="0"/>
              <a:t>However,</a:t>
            </a:r>
            <a:r>
              <a:rPr lang="en-US" sz="2400" dirty="0"/>
              <a:t> you will be expected to develop recipes (see week3)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51021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BA5B-B540-0945-88D8-51EC58F7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1DC2A-C673-D443-903D-818BFF0E4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Computational thinking and data science</a:t>
            </a:r>
          </a:p>
          <a:p>
            <a:r>
              <a:rPr lang="en-US" sz="2400" dirty="0"/>
              <a:t>Data analysis: data and software</a:t>
            </a:r>
          </a:p>
          <a:p>
            <a:r>
              <a:rPr lang="en-US" sz="2400" dirty="0"/>
              <a:t>Data analysis in practice</a:t>
            </a:r>
          </a:p>
          <a:p>
            <a:pPr lvl="1"/>
            <a:r>
              <a:rPr lang="en-US" sz="1800" dirty="0"/>
              <a:t>Probability and statistics</a:t>
            </a:r>
          </a:p>
          <a:p>
            <a:pPr lvl="1"/>
            <a:r>
              <a:rPr lang="en-US" sz="1800" dirty="0"/>
              <a:t>Machine learning</a:t>
            </a:r>
          </a:p>
          <a:p>
            <a:pPr lvl="1"/>
            <a:r>
              <a:rPr lang="en-US" sz="1800" dirty="0"/>
              <a:t>Analyzing various types of data</a:t>
            </a:r>
          </a:p>
          <a:p>
            <a:pPr lvl="1"/>
            <a:r>
              <a:rPr lang="en-US" sz="1800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54BE00-9C1A-5248-976B-F72376FC4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analysis at scale</a:t>
            </a:r>
          </a:p>
          <a:p>
            <a:r>
              <a:rPr lang="en-US" sz="2400" dirty="0"/>
              <a:t>Metadata</a:t>
            </a:r>
          </a:p>
          <a:p>
            <a:r>
              <a:rPr lang="en-US" sz="2400" dirty="0"/>
              <a:t>Data dissemination</a:t>
            </a:r>
          </a:p>
          <a:p>
            <a:r>
              <a:rPr lang="en-US" sz="2400" dirty="0"/>
              <a:t>Data Stewardship</a:t>
            </a:r>
          </a:p>
          <a:p>
            <a:r>
              <a:rPr lang="en-US" sz="2400" dirty="0"/>
              <a:t>Communicating data science</a:t>
            </a:r>
          </a:p>
        </p:txBody>
      </p:sp>
    </p:spTree>
    <p:extLst>
      <p:ext uri="{BB962C8B-B14F-4D97-AF65-F5344CB8AC3E}">
        <p14:creationId xmlns:p14="http://schemas.microsoft.com/office/powerpoint/2010/main" val="67385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9370-B251-D342-AAA2-BB65AF9C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5666F-26A6-C040-BB53-69940A789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414314"/>
              </p:ext>
            </p:extLst>
          </p:nvPr>
        </p:nvGraphicFramePr>
        <p:xfrm>
          <a:off x="708917" y="1961273"/>
          <a:ext cx="10931704" cy="196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9D46E-941D-8741-A520-2DC4CFD3BCD9}"/>
              </a:ext>
            </a:extLst>
          </p:cNvPr>
          <p:cNvGrpSpPr/>
          <p:nvPr/>
        </p:nvGrpSpPr>
        <p:grpSpPr>
          <a:xfrm>
            <a:off x="851770" y="4205369"/>
            <a:ext cx="2342367" cy="2408373"/>
            <a:chOff x="851770" y="4205369"/>
            <a:chExt cx="2342367" cy="24083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BCCB61-E2CA-F94A-B651-0872C5088762}"/>
                </a:ext>
              </a:extLst>
            </p:cNvPr>
            <p:cNvSpPr/>
            <p:nvPr/>
          </p:nvSpPr>
          <p:spPr>
            <a:xfrm>
              <a:off x="851770" y="4650286"/>
              <a:ext cx="2342367" cy="1963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5F383-A1B3-7349-ABC6-1E794E4C9970}"/>
                </a:ext>
              </a:extLst>
            </p:cNvPr>
            <p:cNvSpPr/>
            <p:nvPr/>
          </p:nvSpPr>
          <p:spPr>
            <a:xfrm>
              <a:off x="851770" y="4205369"/>
              <a:ext cx="2342367" cy="444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Lectures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14C737-3AED-B346-AF30-5346FFC3B533}"/>
              </a:ext>
            </a:extLst>
          </p:cNvPr>
          <p:cNvSpPr txBox="1"/>
          <p:nvPr/>
        </p:nvSpPr>
        <p:spPr>
          <a:xfrm>
            <a:off x="851770" y="4737967"/>
            <a:ext cx="234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concepts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D0652-D359-A049-A300-4D9161CA0671}"/>
              </a:ext>
            </a:extLst>
          </p:cNvPr>
          <p:cNvGrpSpPr/>
          <p:nvPr/>
        </p:nvGrpSpPr>
        <p:grpSpPr>
          <a:xfrm>
            <a:off x="3634636" y="4205369"/>
            <a:ext cx="2342367" cy="2408373"/>
            <a:chOff x="851770" y="4205369"/>
            <a:chExt cx="2342367" cy="24083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D4AC67-A0A5-9C43-9DF0-A986047CCF4D}"/>
                </a:ext>
              </a:extLst>
            </p:cNvPr>
            <p:cNvSpPr/>
            <p:nvPr/>
          </p:nvSpPr>
          <p:spPr>
            <a:xfrm>
              <a:off x="851770" y="4650286"/>
              <a:ext cx="2342367" cy="1963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605DD-38C0-DF4A-B241-4F957F7FB399}"/>
                </a:ext>
              </a:extLst>
            </p:cNvPr>
            <p:cNvSpPr/>
            <p:nvPr/>
          </p:nvSpPr>
          <p:spPr>
            <a:xfrm>
              <a:off x="851770" y="4205369"/>
              <a:ext cx="2342367" cy="444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 class exercises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ED7CF4-D2FF-7246-9796-C2B1B419D0B4}"/>
              </a:ext>
            </a:extLst>
          </p:cNvPr>
          <p:cNvSpPr txBox="1"/>
          <p:nvPr/>
        </p:nvSpPr>
        <p:spPr>
          <a:xfrm>
            <a:off x="3634636" y="4737967"/>
            <a:ext cx="234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Illustrations of the concepts from the lectures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741225-F008-6148-9C60-4E8C419160A4}"/>
              </a:ext>
            </a:extLst>
          </p:cNvPr>
          <p:cNvGrpSpPr/>
          <p:nvPr/>
        </p:nvGrpSpPr>
        <p:grpSpPr>
          <a:xfrm>
            <a:off x="6417502" y="4205369"/>
            <a:ext cx="2342367" cy="2408373"/>
            <a:chOff x="851770" y="4205369"/>
            <a:chExt cx="2342367" cy="24083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A3586-7F9C-504B-81C3-267A72C0FF82}"/>
                </a:ext>
              </a:extLst>
            </p:cNvPr>
            <p:cNvSpPr/>
            <p:nvPr/>
          </p:nvSpPr>
          <p:spPr>
            <a:xfrm>
              <a:off x="851770" y="4650286"/>
              <a:ext cx="2342367" cy="1963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4670FC-01E8-F14C-A8CA-B7B3182E500A}"/>
                </a:ext>
              </a:extLst>
            </p:cNvPr>
            <p:cNvSpPr/>
            <p:nvPr/>
          </p:nvSpPr>
          <p:spPr>
            <a:xfrm>
              <a:off x="851770" y="4205369"/>
              <a:ext cx="2342367" cy="444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Homework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18DD50-C062-1640-B75F-52E58112ABC1}"/>
              </a:ext>
            </a:extLst>
          </p:cNvPr>
          <p:cNvSpPr txBox="1"/>
          <p:nvPr/>
        </p:nvSpPr>
        <p:spPr>
          <a:xfrm>
            <a:off x="6417502" y="4737967"/>
            <a:ext cx="234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Appy concepts directly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5EB1C5-F02C-2948-A2B7-E2ED50FBBF46}"/>
              </a:ext>
            </a:extLst>
          </p:cNvPr>
          <p:cNvGrpSpPr/>
          <p:nvPr/>
        </p:nvGrpSpPr>
        <p:grpSpPr>
          <a:xfrm>
            <a:off x="9200368" y="4205369"/>
            <a:ext cx="2342367" cy="2408373"/>
            <a:chOff x="851770" y="4205369"/>
            <a:chExt cx="2342367" cy="24083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D4630-8616-3343-A4BF-6BFD59E03F62}"/>
                </a:ext>
              </a:extLst>
            </p:cNvPr>
            <p:cNvSpPr/>
            <p:nvPr/>
          </p:nvSpPr>
          <p:spPr>
            <a:xfrm>
              <a:off x="851770" y="4650286"/>
              <a:ext cx="2342367" cy="1963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5F7B33-F4F0-6E40-9C40-F72EA5066DC5}"/>
                </a:ext>
              </a:extLst>
            </p:cNvPr>
            <p:cNvSpPr/>
            <p:nvPr/>
          </p:nvSpPr>
          <p:spPr>
            <a:xfrm>
              <a:off x="851770" y="4205369"/>
              <a:ext cx="2342367" cy="444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F7BFC6-0DB3-0D43-B30A-EE4017366FB7}"/>
              </a:ext>
            </a:extLst>
          </p:cNvPr>
          <p:cNvSpPr txBox="1"/>
          <p:nvPr/>
        </p:nvSpPr>
        <p:spPr>
          <a:xfrm>
            <a:off x="9200368" y="4737967"/>
            <a:ext cx="234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Reuse the concepts as part of a larger problem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36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{2BAE5AF5-AA48-4A4B-B5B7-8AA874481CB7}tf10001076</Template>
  <TotalTime>307</TotalTime>
  <Words>1510</Words>
  <Application>Microsoft Macintosh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 Boardroom</vt:lpstr>
      <vt:lpstr>DSCI-549: Introduction to Computational Thinking and Data Science</vt:lpstr>
      <vt:lpstr>Contact information</vt:lpstr>
      <vt:lpstr>Graders</vt:lpstr>
      <vt:lpstr>Class modality</vt:lpstr>
      <vt:lpstr>Class Materials</vt:lpstr>
      <vt:lpstr>Goals of the course</vt:lpstr>
      <vt:lpstr>Pre-requisite</vt:lpstr>
      <vt:lpstr>Topics to be covered</vt:lpstr>
      <vt:lpstr>Active learning</vt:lpstr>
      <vt:lpstr>Lectures</vt:lpstr>
      <vt:lpstr>In class exercises (synchronous)</vt:lpstr>
      <vt:lpstr>In class exercises (asynchronous)</vt:lpstr>
      <vt:lpstr>Homework (i.e. quizzes)</vt:lpstr>
      <vt:lpstr>Allowed collaboration: Homework</vt:lpstr>
      <vt:lpstr>Project (midterm/final)</vt:lpstr>
      <vt:lpstr>Allowed collaborations: Project</vt:lpstr>
      <vt:lpstr>Project: subject</vt:lpstr>
      <vt:lpstr>Schedule</vt:lpstr>
      <vt:lpstr>Grading</vt:lpstr>
      <vt:lpstr>Grading </vt:lpstr>
      <vt:lpstr>Attendance</vt:lpstr>
      <vt:lpstr>COVID-19 policy</vt:lpstr>
      <vt:lpstr>Office hours</vt:lpstr>
      <vt:lpstr>Communication</vt:lpstr>
      <vt:lpstr>Important Dates</vt:lpstr>
      <vt:lpstr>Class materials</vt:lpstr>
      <vt:lpstr>Honor code and academic integrity</vt:lpstr>
      <vt:lpstr>Support system</vt:lpstr>
      <vt:lpstr>Emergency preparedness/Course continuity in a crisis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INF549: Introduction to Computational Thinking and Data Science</dc:title>
  <dc:creator>Deborah Khider</dc:creator>
  <cp:lastModifiedBy>Deborah Khider</cp:lastModifiedBy>
  <cp:revision>33</cp:revision>
  <dcterms:created xsi:type="dcterms:W3CDTF">2020-01-09T23:09:24Z</dcterms:created>
  <dcterms:modified xsi:type="dcterms:W3CDTF">2021-08-26T18:38:59Z</dcterms:modified>
</cp:coreProperties>
</file>