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5" r:id="rId3"/>
    <p:sldId id="267" r:id="rId4"/>
    <p:sldId id="26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433D-0C5D-FF47-BECC-361278DCF3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2424-C5EB-374F-9F85-C1450A00B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2424-C5EB-374F-9F85-C1450A00B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E006-CE65-CE45-80DC-DE294794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35406"/>
            <a:ext cx="9579429" cy="13631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DSCI-549: Introduction to Computational Thinking and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CA01-65E3-9945-8C7A-FC980A2A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513" y="2855291"/>
            <a:ext cx="9144000" cy="1655762"/>
          </a:xfrm>
        </p:spPr>
        <p:txBody>
          <a:bodyPr/>
          <a:lstStyle/>
          <a:p>
            <a:r>
              <a:rPr lang="en-US" sz="3600" dirty="0"/>
              <a:t>1E – Data and accessibility of data</a:t>
            </a:r>
          </a:p>
        </p:txBody>
      </p:sp>
    </p:spTree>
    <p:extLst>
      <p:ext uri="{BB962C8B-B14F-4D97-AF65-F5344CB8AC3E}">
        <p14:creationId xmlns:p14="http://schemas.microsoft.com/office/powerpoint/2010/main" val="1493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3E39-833F-E746-AD6B-319B3178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35A877-D956-C74C-94EA-43DD4572B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9452" y="2603500"/>
            <a:ext cx="4496908" cy="3416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173477-B57C-0B4D-8FE7-6E58C4B50F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Units of information collected for reference or analysis</a:t>
            </a:r>
          </a:p>
          <a:p>
            <a:r>
              <a:rPr lang="en-US" sz="2400" dirty="0"/>
              <a:t>Information processable by computer</a:t>
            </a:r>
          </a:p>
          <a:p>
            <a:pPr lvl="1"/>
            <a:r>
              <a:rPr lang="en-US" sz="2400" dirty="0"/>
              <a:t>Information in digital form</a:t>
            </a:r>
          </a:p>
          <a:p>
            <a:pPr lvl="1"/>
            <a:r>
              <a:rPr lang="en-US" sz="2400" dirty="0"/>
              <a:t>A  program can read and analyze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84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7381-753E-7547-ABA7-D8FD0DBC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Accessible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D9C0DE-E828-E047-971C-79F3FA8121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Right to access the data</a:t>
            </a:r>
          </a:p>
          <a:p>
            <a:r>
              <a:rPr lang="en-US" sz="2400" dirty="0"/>
              <a:t>Procedure to obtain or use the data</a:t>
            </a:r>
          </a:p>
          <a:p>
            <a:pPr lvl="1"/>
            <a:r>
              <a:rPr lang="en-US" sz="2200" dirty="0"/>
              <a:t>Option 1:  locally</a:t>
            </a:r>
          </a:p>
          <a:p>
            <a:pPr lvl="1"/>
            <a:r>
              <a:rPr lang="en-US" sz="2200" dirty="0"/>
              <a:t>Option 2: Remotely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A757DB-80BA-484A-9B25-B4D7610DD0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608029"/>
            <a:ext cx="4824413" cy="34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3B07-E4FD-7548-929A-03CDFBF4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accessible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A35C1-4687-8940-9224-B9386384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53" y="1877176"/>
            <a:ext cx="8315893" cy="4879223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CD25BBFA-FD32-7B4B-8476-CB8E001D71FC}"/>
              </a:ext>
            </a:extLst>
          </p:cNvPr>
          <p:cNvSpPr/>
          <p:nvPr/>
        </p:nvSpPr>
        <p:spPr>
          <a:xfrm>
            <a:off x="5439777" y="5677465"/>
            <a:ext cx="2482400" cy="413733"/>
          </a:xfrm>
          <a:prstGeom prst="wedgeRectCallout">
            <a:avLst>
              <a:gd name="adj1" fmla="val -72793"/>
              <a:gd name="adj2" fmla="val 7062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Accessible!</a:t>
            </a:r>
          </a:p>
        </p:txBody>
      </p:sp>
    </p:spTree>
    <p:extLst>
      <p:ext uri="{BB962C8B-B14F-4D97-AF65-F5344CB8AC3E}">
        <p14:creationId xmlns:p14="http://schemas.microsoft.com/office/powerpoint/2010/main" val="338451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E787-86F1-EF4A-AD01-4A3CCA5B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can access lots of data directly through an “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API</a:t>
            </a:r>
            <a:r>
              <a:rPr lang="en-US" dirty="0"/>
              <a:t>”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B22E79BA-B16E-2B41-B797-DE9159310404}"/>
              </a:ext>
            </a:extLst>
          </p:cNvPr>
          <p:cNvSpPr txBox="1">
            <a:spLocks/>
          </p:cNvSpPr>
          <p:nvPr/>
        </p:nvSpPr>
        <p:spPr>
          <a:xfrm>
            <a:off x="490854" y="2241389"/>
            <a:ext cx="11512459" cy="763684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90"/>
                </a:solidFill>
              </a:rPr>
              <a:t>An </a:t>
            </a:r>
            <a:r>
              <a:rPr lang="en-US" sz="2000" dirty="0">
                <a:solidFill>
                  <a:srgbClr val="FF0000"/>
                </a:solidFill>
              </a:rPr>
              <a:t>API </a:t>
            </a:r>
            <a:r>
              <a:rPr lang="en-US" sz="2000" dirty="0">
                <a:solidFill>
                  <a:srgbClr val="000090"/>
                </a:solidFill>
              </a:rPr>
              <a:t>(Application Programming Interface) is a document that specifies what queries are possible and their format, and the format of the responses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3A0667-E8DB-314B-A0C4-12FBBAECF753}"/>
              </a:ext>
            </a:extLst>
          </p:cNvPr>
          <p:cNvSpPr/>
          <p:nvPr/>
        </p:nvSpPr>
        <p:spPr>
          <a:xfrm>
            <a:off x="8316684" y="4157160"/>
            <a:ext cx="1778000" cy="11260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0C0655-2C46-FE46-BA63-C50026DD6BAF}"/>
              </a:ext>
            </a:extLst>
          </p:cNvPr>
          <p:cNvSpPr/>
          <p:nvPr/>
        </p:nvSpPr>
        <p:spPr>
          <a:xfrm>
            <a:off x="2051350" y="4157158"/>
            <a:ext cx="2235200" cy="11006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Program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E14D3102-518D-9540-B0C2-58D253EE6978}"/>
              </a:ext>
            </a:extLst>
          </p:cNvPr>
          <p:cNvSpPr/>
          <p:nvPr/>
        </p:nvSpPr>
        <p:spPr>
          <a:xfrm rot="16200000" flipH="1">
            <a:off x="6394067" y="3551793"/>
            <a:ext cx="1058335" cy="2336800"/>
          </a:xfrm>
          <a:prstGeom prst="trapezoid">
            <a:avLst>
              <a:gd name="adj" fmla="val 304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CCEEB-C015-B147-82D7-30E606759588}"/>
              </a:ext>
            </a:extLst>
          </p:cNvPr>
          <p:cNvSpPr txBox="1"/>
          <p:nvPr/>
        </p:nvSpPr>
        <p:spPr>
          <a:xfrm>
            <a:off x="6657214" y="4405495"/>
            <a:ext cx="81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D45F8E2C-3A71-2249-8C27-816DAF3FC2FD}"/>
              </a:ext>
            </a:extLst>
          </p:cNvPr>
          <p:cNvSpPr/>
          <p:nvPr/>
        </p:nvSpPr>
        <p:spPr>
          <a:xfrm>
            <a:off x="4472814" y="4296858"/>
            <a:ext cx="1146739" cy="86360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476B31C-6888-0B41-9E23-13BF86F8ECBF}"/>
              </a:ext>
            </a:extLst>
          </p:cNvPr>
          <p:cNvSpPr/>
          <p:nvPr/>
        </p:nvSpPr>
        <p:spPr>
          <a:xfrm rot="16200000">
            <a:off x="2910717" y="2700892"/>
            <a:ext cx="381000" cy="2370666"/>
          </a:xfrm>
          <a:prstGeom prst="rightBrace">
            <a:avLst>
              <a:gd name="adj1" fmla="val 15000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48FD1CE-7866-5546-AB26-9F19CB0CE335}"/>
              </a:ext>
            </a:extLst>
          </p:cNvPr>
          <p:cNvSpPr/>
          <p:nvPr/>
        </p:nvSpPr>
        <p:spPr>
          <a:xfrm rot="16200000">
            <a:off x="7806569" y="1648910"/>
            <a:ext cx="381000" cy="4474630"/>
          </a:xfrm>
          <a:prstGeom prst="rightBrace">
            <a:avLst>
              <a:gd name="adj1" fmla="val 15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4EA7B-48FA-1A43-B9CD-142D6638B17C}"/>
              </a:ext>
            </a:extLst>
          </p:cNvPr>
          <p:cNvSpPr txBox="1"/>
          <p:nvPr/>
        </p:nvSpPr>
        <p:spPr>
          <a:xfrm>
            <a:off x="2193588" y="3262908"/>
            <a:ext cx="181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Your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67917-C61A-D64F-A87C-CDF16C7B2A1B}"/>
              </a:ext>
            </a:extLst>
          </p:cNvPr>
          <p:cNvSpPr txBox="1"/>
          <p:nvPr/>
        </p:nvSpPr>
        <p:spPr>
          <a:xfrm>
            <a:off x="7080310" y="3364198"/>
            <a:ext cx="18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Their data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F8D72-6DD2-E346-9F15-CF361753ECCB}"/>
              </a:ext>
            </a:extLst>
          </p:cNvPr>
          <p:cNvSpPr txBox="1"/>
          <p:nvPr/>
        </p:nvSpPr>
        <p:spPr>
          <a:xfrm>
            <a:off x="4588502" y="3695724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Give me </a:t>
            </a:r>
          </a:p>
          <a:p>
            <a:r>
              <a:rPr lang="en-US" sz="1600" i="1" dirty="0">
                <a:solidFill>
                  <a:srgbClr val="0000FF"/>
                </a:solidFill>
              </a:rPr>
              <a:t>xyz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F4A2B0-E4DD-7A41-AA0B-23ACC5B4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50" y="5410197"/>
            <a:ext cx="8271934" cy="1449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6E8AB-5BCB-8443-98BF-8035BEAD4946}"/>
              </a:ext>
            </a:extLst>
          </p:cNvPr>
          <p:cNvSpPr txBox="1"/>
          <p:nvPr/>
        </p:nvSpPr>
        <p:spPr>
          <a:xfrm>
            <a:off x="4612514" y="5015109"/>
            <a:ext cx="9611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D77C01"/>
                </a:solidFill>
              </a:rPr>
              <a:t>Here is </a:t>
            </a:r>
          </a:p>
          <a:p>
            <a:r>
              <a:rPr lang="en-US" sz="1600" i="1" dirty="0">
                <a:solidFill>
                  <a:srgbClr val="D77C01"/>
                </a:solidFill>
              </a:rPr>
              <a:t>that data</a:t>
            </a:r>
          </a:p>
        </p:txBody>
      </p:sp>
    </p:spTree>
    <p:extLst>
      <p:ext uri="{BB962C8B-B14F-4D97-AF65-F5344CB8AC3E}">
        <p14:creationId xmlns:p14="http://schemas.microsoft.com/office/powerpoint/2010/main" val="243104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FC10-A364-2746-ADC2-F9B0824D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Licenses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for data</a:t>
            </a:r>
            <a:br>
              <a:rPr lang="en-US" dirty="0"/>
            </a:br>
            <a:r>
              <a:rPr lang="en-US" sz="1800" dirty="0"/>
              <a:t>(https://</a:t>
            </a:r>
            <a:r>
              <a:rPr lang="en-US" sz="1800" dirty="0" err="1"/>
              <a:t>creativecommons.org</a:t>
            </a:r>
            <a:r>
              <a:rPr lang="en-US" sz="1800" dirty="0"/>
              <a:t>/licenses/)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1EEB5-9B72-5946-910B-966153C9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2367853"/>
            <a:ext cx="6438900" cy="4446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7E3FE-22DF-FD41-9EC0-733F2CF6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0" y="3035300"/>
            <a:ext cx="11176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9742E-C85D-9444-A7EC-17B2FBC7A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600" y="4203700"/>
            <a:ext cx="11176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85C05-7639-4B46-8675-56FB96011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1600" y="3619500"/>
            <a:ext cx="11176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55831-5F88-804B-9388-17EAC3142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1600" y="4813300"/>
            <a:ext cx="1117600" cy="39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72F80-B8FF-F240-BEC6-6AE336000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1600" y="5448300"/>
            <a:ext cx="1117600" cy="39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3A146-AE5E-E54A-9958-3E06AF29D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1600" y="6070600"/>
            <a:ext cx="11176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A77BF-641B-2E4C-8989-3DFF5544D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1600" y="2367853"/>
            <a:ext cx="1117600" cy="374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C82856-43C7-AA46-8AC4-6AE3625E1A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01" y="2882900"/>
            <a:ext cx="2070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5CA0-101C-C640-B846-973313FA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open license?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B407C-195E-ED4A-859F-64529E7B09FD}"/>
              </a:ext>
            </a:extLst>
          </p:cNvPr>
          <p:cNvSpPr txBox="1"/>
          <p:nvPr/>
        </p:nvSpPr>
        <p:spPr>
          <a:xfrm>
            <a:off x="296214" y="6284890"/>
            <a:ext cx="615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resources.data.gov</a:t>
            </a:r>
            <a:r>
              <a:rPr lang="en-US" dirty="0"/>
              <a:t>/open-licenses/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204104C-8461-654E-8AC1-0F7345B2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8" y="1817916"/>
            <a:ext cx="9423042" cy="41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4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153</Words>
  <Application>Microsoft Macintosh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DSCI-549: Introduction to Computational Thinking and Data Science</vt:lpstr>
      <vt:lpstr>Data</vt:lpstr>
      <vt:lpstr>Accessible Data</vt:lpstr>
      <vt:lpstr>Manually accessible data</vt:lpstr>
      <vt:lpstr>A program can access lots of data directly through an “API”</vt:lpstr>
      <vt:lpstr>Licenses for data (https://creativecommons.org/licenses/)</vt:lpstr>
      <vt:lpstr>What is an open license?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INF549: Introduction to Computational Thinking and Data Science</dc:title>
  <dc:creator>Deborah Khider</dc:creator>
  <cp:lastModifiedBy>Deborah Khider</cp:lastModifiedBy>
  <cp:revision>10</cp:revision>
  <dcterms:created xsi:type="dcterms:W3CDTF">2020-01-10T03:54:57Z</dcterms:created>
  <dcterms:modified xsi:type="dcterms:W3CDTF">2021-07-27T19:05:30Z</dcterms:modified>
</cp:coreProperties>
</file>