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7" r:id="rId2"/>
    <p:sldId id="315" r:id="rId3"/>
    <p:sldId id="340" r:id="rId4"/>
    <p:sldId id="331" r:id="rId5"/>
    <p:sldId id="332" r:id="rId6"/>
    <p:sldId id="333" r:id="rId7"/>
    <p:sldId id="334" r:id="rId8"/>
    <p:sldId id="335" r:id="rId9"/>
    <p:sldId id="336" r:id="rId10"/>
    <p:sldId id="345" r:id="rId11"/>
    <p:sldId id="33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/>
    <p:restoredTop sz="89524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43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F433D-0C5D-FF47-BECC-361278DCF355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A2424-C5EB-374F-9F85-C1450A00B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4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A2424-C5EB-374F-9F85-C1450A00B5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7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F253B4-6D59-F846-827A-E413DB4B095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8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7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65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95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46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18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83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BF253B4-6D59-F846-827A-E413DB4B095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57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BF253B4-6D59-F846-827A-E413DB4B095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24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5234" y="381001"/>
            <a:ext cx="4847167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5234" y="2649071"/>
            <a:ext cx="4847167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2F33A4-D5CB-AF49-95C0-6DD1B4FE2197}" type="datetime1"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719484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4800" y="1143000"/>
            <a:ext cx="56896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482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1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1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8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6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0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9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0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F253B4-6D59-F846-827A-E413DB4B095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5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E006-CE65-CE45-80DC-DE294794B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5406"/>
            <a:ext cx="9144000" cy="136311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DSCI49: Introduction to Computational Thinking and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3CA01-65E3-9945-8C7A-FC980A2AD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513" y="2855291"/>
            <a:ext cx="9144000" cy="1655762"/>
          </a:xfrm>
        </p:spPr>
        <p:txBody>
          <a:bodyPr/>
          <a:lstStyle/>
          <a:p>
            <a:r>
              <a:rPr lang="en-US" sz="3600" dirty="0"/>
              <a:t>10d – Representing Provenance</a:t>
            </a:r>
          </a:p>
        </p:txBody>
      </p:sp>
    </p:spTree>
    <p:extLst>
      <p:ext uri="{BB962C8B-B14F-4D97-AF65-F5344CB8AC3E}">
        <p14:creationId xmlns:p14="http://schemas.microsoft.com/office/powerpoint/2010/main" val="149331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as a Direct Link Between Entities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14962"/>
            <a:ext cx="9144000" cy="2666026"/>
          </a:xfrm>
          <a:prstGeom prst="rect">
            <a:avLst/>
          </a:prstGeom>
        </p:spPr>
      </p:pic>
      <p:sp>
        <p:nvSpPr>
          <p:cNvPr id="16" name="Freeform 15"/>
          <p:cNvSpPr/>
          <p:nvPr/>
        </p:nvSpPr>
        <p:spPr>
          <a:xfrm>
            <a:off x="2780996" y="3213882"/>
            <a:ext cx="7428217" cy="1101119"/>
          </a:xfrm>
          <a:custGeom>
            <a:avLst/>
            <a:gdLst>
              <a:gd name="connsiteX0" fmla="*/ 0 w 7645648"/>
              <a:gd name="connsiteY0" fmla="*/ 816044 h 1101119"/>
              <a:gd name="connsiteX1" fmla="*/ 1775346 w 7645648"/>
              <a:gd name="connsiteY1" fmla="*/ 155188 h 1101119"/>
              <a:gd name="connsiteX2" fmla="*/ 5909179 w 7645648"/>
              <a:gd name="connsiteY2" fmla="*/ 77440 h 1101119"/>
              <a:gd name="connsiteX3" fmla="*/ 7645648 w 7645648"/>
              <a:gd name="connsiteY3" fmla="*/ 1101119 h 1101119"/>
              <a:gd name="connsiteX4" fmla="*/ 7645648 w 7645648"/>
              <a:gd name="connsiteY4" fmla="*/ 1101119 h 110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5648" h="1101119">
                <a:moveTo>
                  <a:pt x="0" y="816044"/>
                </a:moveTo>
                <a:cubicBezTo>
                  <a:pt x="395241" y="547166"/>
                  <a:pt x="790483" y="278289"/>
                  <a:pt x="1775346" y="155188"/>
                </a:cubicBezTo>
                <a:cubicBezTo>
                  <a:pt x="2760209" y="32087"/>
                  <a:pt x="4930795" y="-80215"/>
                  <a:pt x="5909179" y="77440"/>
                </a:cubicBezTo>
                <a:cubicBezTo>
                  <a:pt x="6887563" y="235095"/>
                  <a:pt x="7645648" y="1101119"/>
                  <a:pt x="7645648" y="1101119"/>
                </a:cubicBezTo>
                <a:lnTo>
                  <a:pt x="7645648" y="1101119"/>
                </a:lnTo>
              </a:path>
            </a:pathLst>
          </a:cu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87510" y="2778073"/>
            <a:ext cx="2223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entury"/>
                <a:cs typeface="Century"/>
              </a:rPr>
              <a:t>wasDerivedFrom</a:t>
            </a:r>
          </a:p>
        </p:txBody>
      </p:sp>
    </p:spTree>
    <p:extLst>
      <p:ext uri="{BB962C8B-B14F-4D97-AF65-F5344CB8AC3E}">
        <p14:creationId xmlns:p14="http://schemas.microsoft.com/office/powerpoint/2010/main" val="1630196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877" y="499378"/>
            <a:ext cx="8229600" cy="1379284"/>
          </a:xfrm>
        </p:spPr>
        <p:txBody>
          <a:bodyPr/>
          <a:lstStyle/>
          <a:p>
            <a:r>
              <a:rPr lang="en-US" dirty="0"/>
              <a:t>PROV Scenario (VI): </a:t>
            </a:r>
            <a:r>
              <a:rPr lang="en-US" dirty="0">
                <a:solidFill>
                  <a:schemeClr val="accent2"/>
                </a:solidFill>
              </a:rPr>
              <a:t>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877" y="2272169"/>
            <a:ext cx="10234246" cy="168783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An agent executing an activity may follow a pre-defined procedure, such as a recipe, a tutorial, an instruction set, or a workflow.</a:t>
            </a:r>
          </a:p>
          <a:p>
            <a:r>
              <a:rPr lang="en-US" sz="2000" i="1" dirty="0"/>
              <a:t>The correction was done by Edith (</a:t>
            </a:r>
            <a:r>
              <a:rPr lang="en-US" sz="2000" i="1" dirty="0" err="1"/>
              <a:t>exg:edith</a:t>
            </a:r>
            <a:r>
              <a:rPr lang="en-US" sz="2000" i="1" dirty="0"/>
              <a:t>) following clearly defined correction instructions (</a:t>
            </a:r>
            <a:r>
              <a:rPr lang="en-US" sz="2000" i="1" dirty="0" err="1"/>
              <a:t>exg:instructions</a:t>
            </a:r>
            <a:r>
              <a:rPr lang="en-US" sz="2000" i="1" dirty="0"/>
              <a:t>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53" y="4353507"/>
            <a:ext cx="8123255" cy="1998134"/>
          </a:xfrm>
          <a:prstGeom prst="rect">
            <a:avLst/>
          </a:prstGeom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6595254"/>
            <a:ext cx="406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http://www.w3.org/TR/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prov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-primer/</a:t>
            </a:r>
          </a:p>
        </p:txBody>
      </p:sp>
    </p:spTree>
    <p:extLst>
      <p:ext uri="{BB962C8B-B14F-4D97-AF65-F5344CB8AC3E}">
        <p14:creationId xmlns:p14="http://schemas.microsoft.com/office/powerpoint/2010/main" val="231953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66585" y="2473569"/>
            <a:ext cx="4330295" cy="1813951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The Dublin Core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4675" y="6584191"/>
            <a:ext cx="37577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700" dirty="0" err="1">
                <a:solidFill>
                  <a:schemeClr val="bg1">
                    <a:lumMod val="50000"/>
                  </a:schemeClr>
                </a:solidFill>
              </a:rPr>
              <a:t>dublincore.org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/documents/</a:t>
            </a:r>
            <a:r>
              <a:rPr lang="en-US" sz="700" dirty="0" err="1">
                <a:solidFill>
                  <a:schemeClr val="bg1">
                    <a:lumMod val="50000"/>
                  </a:schemeClr>
                </a:solidFill>
              </a:rPr>
              <a:t>dcq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700" dirty="0" err="1">
                <a:solidFill>
                  <a:schemeClr val="bg1">
                    <a:lumMod val="50000"/>
                  </a:schemeClr>
                </a:solidFill>
              </a:rPr>
              <a:t>rdf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-xml/</a:t>
            </a:r>
          </a:p>
        </p:txBody>
      </p:sp>
      <p:pic>
        <p:nvPicPr>
          <p:cNvPr id="5" name="Picture Placeholder 4" descr="DublinCore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216" y="2199640"/>
            <a:ext cx="4267200" cy="4267200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266585" y="5191761"/>
            <a:ext cx="4202119" cy="11038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From library sciences</a:t>
            </a:r>
          </a:p>
          <a:p>
            <a:endParaRPr lang="en-US" sz="1300" dirty="0"/>
          </a:p>
          <a:p>
            <a:r>
              <a:rPr lang="en-US" sz="1600" dirty="0"/>
              <a:t>http://</a:t>
            </a:r>
            <a:r>
              <a:rPr lang="en-US" sz="1600" dirty="0" err="1"/>
              <a:t>dublincore.org</a:t>
            </a:r>
            <a:r>
              <a:rPr lang="en-US" sz="1600" dirty="0"/>
              <a:t>/documents/</a:t>
            </a:r>
            <a:r>
              <a:rPr lang="en-US" sz="1600" dirty="0" err="1"/>
              <a:t>dcmi</a:t>
            </a:r>
            <a:r>
              <a:rPr lang="en-US" sz="1600" dirty="0"/>
              <a:t>-terms/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4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001261" y="578260"/>
            <a:ext cx="91440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 Widely-Used Provenance Representation: 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PROV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1524000" y="6552903"/>
            <a:ext cx="406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http://www.w3.org/TR/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prov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-primer/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867" y="1805685"/>
            <a:ext cx="7112000" cy="43942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2925868" y="4262725"/>
            <a:ext cx="736600" cy="800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08516" y="3948923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entury"/>
                <a:cs typeface="Century"/>
              </a:rPr>
              <a:t>actedOnBehalfOf</a:t>
            </a:r>
          </a:p>
        </p:txBody>
      </p:sp>
    </p:spTree>
    <p:extLst>
      <p:ext uri="{BB962C8B-B14F-4D97-AF65-F5344CB8AC3E}">
        <p14:creationId xmlns:p14="http://schemas.microsoft.com/office/powerpoint/2010/main" val="39969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Provenance Scenario 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3859" y="2007249"/>
            <a:ext cx="11219556" cy="4412362"/>
          </a:xfrm>
          <a:solidFill>
            <a:schemeClr val="bg1"/>
          </a:solidFill>
          <a:ln w="19050" cmpd="sng">
            <a:solidFill>
              <a:srgbClr val="74A510"/>
            </a:solidFill>
          </a:ln>
        </p:spPr>
        <p:txBody>
          <a:bodyPr>
            <a:noAutofit/>
          </a:bodyPr>
          <a:lstStyle/>
          <a:p>
            <a:r>
              <a:rPr lang="en-US" sz="2800" i="1"/>
              <a:t>A blogger looking over an online newspaper article spots what she thinks to be an error in a chart that the article includes.  The chart was produced by a chart generator company from a government agency dataset.  </a:t>
            </a:r>
          </a:p>
          <a:p>
            <a:r>
              <a:rPr lang="en-US" sz="2800" i="1"/>
              <a:t>The blogger explores the provenance records for the article, which combine provenance provided by the newspaper, the chart generator company, and the government agency. </a:t>
            </a:r>
          </a:p>
          <a:p>
            <a:r>
              <a:rPr lang="en-US" sz="2800" i="1"/>
              <a:t>The provenance provided by each source uses a different prefix: </a:t>
            </a:r>
            <a:r>
              <a:rPr lang="en-US" sz="2800" b="1" i="1"/>
              <a:t>exn</a:t>
            </a:r>
            <a:r>
              <a:rPr lang="en-US" sz="2800" i="1"/>
              <a:t>, </a:t>
            </a:r>
            <a:r>
              <a:rPr lang="en-US" sz="2800" b="1" i="1"/>
              <a:t>exc</a:t>
            </a:r>
            <a:r>
              <a:rPr lang="en-US" sz="2800" i="1"/>
              <a:t>, and </a:t>
            </a:r>
            <a:r>
              <a:rPr lang="en-US" sz="2800" b="1" i="1"/>
              <a:t>exg</a:t>
            </a:r>
            <a:r>
              <a:rPr lang="en-US" sz="2800" i="1"/>
              <a:t> respectively.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6550223"/>
            <a:ext cx="406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http://www.w3.org/TR/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prov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-primer/</a:t>
            </a:r>
          </a:p>
        </p:txBody>
      </p:sp>
    </p:spTree>
    <p:extLst>
      <p:ext uri="{BB962C8B-B14F-4D97-AF65-F5344CB8AC3E}">
        <p14:creationId xmlns:p14="http://schemas.microsoft.com/office/powerpoint/2010/main" val="122896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953" y="594837"/>
            <a:ext cx="9209539" cy="937157"/>
          </a:xfrm>
        </p:spPr>
        <p:txBody>
          <a:bodyPr/>
          <a:lstStyle/>
          <a:p>
            <a:r>
              <a:rPr lang="en-US" dirty="0"/>
              <a:t>PROV Scenario (I):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6147" y="2310869"/>
            <a:ext cx="8336037" cy="319556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Entities are physical, digital, conceptual, or other kinds of things. Provenance records describe the provenance of entities, and an entity’s provenance may refer to many other entities.</a:t>
            </a:r>
          </a:p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An online newspaper publishes an </a:t>
            </a:r>
            <a:r>
              <a:rPr lang="en-US" sz="2000" i="1" dirty="0">
                <a:solidFill>
                  <a:srgbClr val="0000FF"/>
                </a:solidFill>
              </a:rPr>
              <a:t>article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with a chart about crime statistics based on </a:t>
            </a:r>
            <a:r>
              <a:rPr lang="en-US" sz="2000" i="1" dirty="0">
                <a:solidFill>
                  <a:srgbClr val="0070C0"/>
                </a:solidFill>
              </a:rPr>
              <a:t>data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provided by a government portal. </a:t>
            </a:r>
          </a:p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The article includes a </a:t>
            </a:r>
            <a:r>
              <a:rPr lang="en-US" sz="2000" i="1" dirty="0">
                <a:solidFill>
                  <a:srgbClr val="0000FF"/>
                </a:solidFill>
              </a:rPr>
              <a:t>chart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based on the data, with data values </a:t>
            </a:r>
            <a:r>
              <a:rPr lang="en-US" sz="2000" i="1" dirty="0">
                <a:solidFill>
                  <a:srgbClr val="0070C0"/>
                </a:solidFill>
              </a:rPr>
              <a:t>composed (aggregated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) by geographical </a:t>
            </a:r>
            <a:r>
              <a:rPr lang="en-US" sz="2000" i="1" dirty="0">
                <a:solidFill>
                  <a:srgbClr val="0000FF"/>
                </a:solidFill>
              </a:rPr>
              <a:t>regions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38" y="5824830"/>
            <a:ext cx="9024295" cy="462643"/>
          </a:xfrm>
          <a:prstGeom prst="rect">
            <a:avLst/>
          </a:prstGeom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6552903"/>
            <a:ext cx="406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http://www.w3.org/TR/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prov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-primer/</a:t>
            </a:r>
          </a:p>
        </p:txBody>
      </p:sp>
    </p:spTree>
    <p:extLst>
      <p:ext uri="{BB962C8B-B14F-4D97-AF65-F5344CB8AC3E}">
        <p14:creationId xmlns:p14="http://schemas.microsoft.com/office/powerpoint/2010/main" val="137574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 Scenario (II):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334" y="2597737"/>
            <a:ext cx="11289322" cy="275096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Activities are how entities come into existence and how their attributes change to become new entities, often making use of previously existing entities to achieve this.</a:t>
            </a:r>
          </a:p>
          <a:p>
            <a:r>
              <a:rPr lang="en-US" sz="2000" i="1" dirty="0"/>
              <a:t>There was an activity done by the chart agency (exc:compile1) denoting the compilation of the chart from the data set.  </a:t>
            </a:r>
          </a:p>
          <a:p>
            <a:r>
              <a:rPr lang="en-US" sz="2000" i="1" dirty="0"/>
              <a:t>This activity includes more specific steps involved in this compilation, which are first composing the data by region (exc:compose1) and then generating the chart graphic (exc:illustrate1).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43" y="5884332"/>
            <a:ext cx="5565913" cy="533400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550223"/>
            <a:ext cx="406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http://www.w3.org/TR/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prov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-primer/</a:t>
            </a:r>
          </a:p>
        </p:txBody>
      </p:sp>
    </p:spTree>
    <p:extLst>
      <p:ext uri="{BB962C8B-B14F-4D97-AF65-F5344CB8AC3E}">
        <p14:creationId xmlns:p14="http://schemas.microsoft.com/office/powerpoint/2010/main" val="337352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 Scenario (III):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2"/>
                </a:solidFill>
              </a:rPr>
              <a:t>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797" y="2491564"/>
            <a:ext cx="9483968" cy="229809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Activities generate new entities. Activities make use of entities.</a:t>
            </a:r>
          </a:p>
          <a:p>
            <a:r>
              <a:rPr lang="en-US" sz="2000" i="1" dirty="0"/>
              <a:t>The composition activity (exc:compose1) used the original data set, the list of regions.  The composed data was generated by this activity.  </a:t>
            </a:r>
          </a:p>
          <a:p>
            <a:r>
              <a:rPr lang="en-US" sz="2000" i="1" dirty="0"/>
              <a:t>Similarly, the chart graphic creation activity (exc:illustrate1) used the composed data, and the chart was generated by this activity.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781" y="5090048"/>
            <a:ext cx="9144000" cy="1159786"/>
          </a:xfrm>
          <a:prstGeom prst="rect">
            <a:avLst/>
          </a:prstGeom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6550223"/>
            <a:ext cx="406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http://www.w3.org/TR/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prov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-primer/</a:t>
            </a:r>
          </a:p>
        </p:txBody>
      </p:sp>
    </p:spTree>
    <p:extLst>
      <p:ext uri="{BB962C8B-B14F-4D97-AF65-F5344CB8AC3E}">
        <p14:creationId xmlns:p14="http://schemas.microsoft.com/office/powerpoint/2010/main" val="139521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721" y="557252"/>
            <a:ext cx="9378463" cy="1143000"/>
          </a:xfrm>
        </p:spPr>
        <p:txBody>
          <a:bodyPr/>
          <a:lstStyle/>
          <a:p>
            <a:r>
              <a:rPr lang="en-US" dirty="0"/>
              <a:t>PROV Scenario (IV): </a:t>
            </a:r>
            <a:r>
              <a:rPr lang="en-US" dirty="0">
                <a:solidFill>
                  <a:schemeClr val="accent2"/>
                </a:solidFill>
              </a:rPr>
              <a:t>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722" y="1614714"/>
            <a:ext cx="11019693" cy="181428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An agent takes a role in an activity such that the agent can be assigned some degree of responsibility for the activity taking place. An agent can be a person, a piece of software, an organization, etc.</a:t>
            </a:r>
          </a:p>
          <a:p>
            <a:r>
              <a:rPr lang="en-US" sz="2000" i="1" dirty="0"/>
              <a:t>Betty sees that Derek was involved composing the data and creating the chart.</a:t>
            </a:r>
          </a:p>
          <a:p>
            <a:r>
              <a:rPr lang="en-US" sz="2000" i="1" dirty="0"/>
              <a:t>Derek is a person who works for an organization called </a:t>
            </a:r>
            <a:r>
              <a:rPr lang="en-US" sz="2000" i="1" dirty="0" err="1"/>
              <a:t>ChartGen</a:t>
            </a:r>
            <a:r>
              <a:rPr lang="en-US" sz="2000" i="1" dirty="0"/>
              <a:t> (Chart Generators).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14962"/>
            <a:ext cx="9144000" cy="26660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1" y="5047164"/>
            <a:ext cx="1850571" cy="15562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6591777"/>
            <a:ext cx="406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http://www.w3.org/TR/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prov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-primer/</a:t>
            </a:r>
          </a:p>
        </p:txBody>
      </p:sp>
    </p:spTree>
    <p:extLst>
      <p:ext uri="{BB962C8B-B14F-4D97-AF65-F5344CB8AC3E}">
        <p14:creationId xmlns:p14="http://schemas.microsoft.com/office/powerpoint/2010/main" val="107301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326146"/>
            <a:ext cx="10292862" cy="1355093"/>
          </a:xfrm>
        </p:spPr>
        <p:txBody>
          <a:bodyPr/>
          <a:lstStyle/>
          <a:p>
            <a:r>
              <a:rPr lang="en-US" dirty="0"/>
              <a:t>PROV Scenario (V): </a:t>
            </a:r>
            <a:r>
              <a:rPr lang="en-US" dirty="0">
                <a:solidFill>
                  <a:schemeClr val="accent2"/>
                </a:solidFill>
              </a:rPr>
              <a:t>Revision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2"/>
                </a:solidFill>
              </a:rPr>
              <a:t>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414" y="1805627"/>
            <a:ext cx="10632830" cy="274561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An entity’s characteristics can derived from another one’s characteristics.  An entity is revised when its characteristics change over time.</a:t>
            </a:r>
          </a:p>
          <a:p>
            <a:r>
              <a:rPr lang="en-US" sz="2000" i="1" dirty="0"/>
              <a:t>Betty looks at the dataset exg:dataset1, and sees that it is missing data from one of the </a:t>
            </a:r>
            <a:r>
              <a:rPr lang="en-US" sz="2000" i="1" dirty="0" err="1"/>
              <a:t>zipcodes</a:t>
            </a:r>
            <a:r>
              <a:rPr lang="en-US" sz="2000" i="1" dirty="0"/>
              <a:t> in the area. She contacts the government agency.</a:t>
            </a:r>
          </a:p>
          <a:p>
            <a:r>
              <a:rPr lang="en-US" sz="2000" i="1" dirty="0"/>
              <a:t>The government agency creates a new version of the dataset. The provenance of this new dataset, exg:dataset2, states that it is a revision of the old data set, exg:dataset1.</a:t>
            </a:r>
          </a:p>
          <a:p>
            <a:r>
              <a:rPr lang="en-US" sz="2000" i="1" dirty="0"/>
              <a:t>Derek notices that there is a new dataset available and creates a new chart exc:chart2 based on the revised data, using another compilation activity.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381" y="5632875"/>
            <a:ext cx="9026897" cy="522515"/>
          </a:xfrm>
          <a:prstGeom prst="rect">
            <a:avLst/>
          </a:prstGeom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6552903"/>
            <a:ext cx="406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http://www.w3.org/TR/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prov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-primer/</a:t>
            </a:r>
          </a:p>
        </p:txBody>
      </p:sp>
    </p:spTree>
    <p:extLst>
      <p:ext uri="{BB962C8B-B14F-4D97-AF65-F5344CB8AC3E}">
        <p14:creationId xmlns:p14="http://schemas.microsoft.com/office/powerpoint/2010/main" val="2534552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750</Words>
  <Application>Microsoft Macintosh PowerPoint</Application>
  <PresentationFormat>Widescreen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</vt:lpstr>
      <vt:lpstr>Century Gothic</vt:lpstr>
      <vt:lpstr>Wingdings 3</vt:lpstr>
      <vt:lpstr>Ion Boardroom</vt:lpstr>
      <vt:lpstr>DSCI49: Introduction to Computational Thinking and Data Science</vt:lpstr>
      <vt:lpstr>  The Dublin Core</vt:lpstr>
      <vt:lpstr>A Widely-Used Provenance Representation: PROV</vt:lpstr>
      <vt:lpstr>Provenance Scenario Overview</vt:lpstr>
      <vt:lpstr>PROV Scenario (I): Entities</vt:lpstr>
      <vt:lpstr>PROV Scenario (II): Activities</vt:lpstr>
      <vt:lpstr>PROV Scenario (III): Use and Generation</vt:lpstr>
      <vt:lpstr>PROV Scenario (IV): Agents</vt:lpstr>
      <vt:lpstr>PROV Scenario (V): Revision and Derivation</vt:lpstr>
      <vt:lpstr>Derivation as a Direct Link Between Entities</vt:lpstr>
      <vt:lpstr>PROV Scenario (VI):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INF549: Introduction to Computational Thinking and Data Science</dc:title>
  <dc:creator>Deborah Khider</dc:creator>
  <cp:lastModifiedBy>Deborah Khider</cp:lastModifiedBy>
  <cp:revision>36</cp:revision>
  <dcterms:created xsi:type="dcterms:W3CDTF">2020-04-02T22:05:31Z</dcterms:created>
  <dcterms:modified xsi:type="dcterms:W3CDTF">2021-10-29T02:17:28Z</dcterms:modified>
</cp:coreProperties>
</file>