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7" r:id="rId2"/>
    <p:sldId id="345" r:id="rId3"/>
    <p:sldId id="346" r:id="rId4"/>
    <p:sldId id="347" r:id="rId5"/>
    <p:sldId id="348" r:id="rId6"/>
    <p:sldId id="350" r:id="rId7"/>
    <p:sldId id="351" r:id="rId8"/>
    <p:sldId id="353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441" r:id="rId17"/>
    <p:sldId id="363" r:id="rId18"/>
    <p:sldId id="364" r:id="rId19"/>
    <p:sldId id="3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89524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43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433D-0C5D-FF47-BECC-361278DCF355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A2424-C5EB-374F-9F85-C1450A00B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sistent_identifier#cite_note-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A2424-C5EB-374F-9F85-C1450A00B5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identifier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(PI or PID) is a long-lasting reference to a document, file, web page, or other object.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 "persistent identifier" is usually used in the context of digital objects that are accessible over the Internet. Typically, such an identifier is not only persistent but actionable: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can plug it into a web browser and be taken to the identified 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Curated resources may not accept direct submission of data.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PANGAEA Curator Amelie Driemel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7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WaterOneFlow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have been developed as a standard mechanism for the TRANSFER of hydrologic data between hydrologic data servers (databases) and users computers. Web services streamline the often time consuming tasks of extracting data from a data source, transforming it into a usable format and loading it in to an analysis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URL: Uniform Resource Locator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2BCB-1494-0045-9C99-7607970578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75"/>
            <a:r>
              <a:rPr lang="en-US" dirty="0"/>
              <a:t>URI: Uniform</a:t>
            </a:r>
            <a:r>
              <a:rPr lang="en-US" baseline="0" dirty="0"/>
              <a:t> Resource Identifier  /  </a:t>
            </a:r>
            <a:r>
              <a:rPr lang="en-US" dirty="0"/>
              <a:t>URL:</a:t>
            </a:r>
            <a:r>
              <a:rPr lang="en-US" baseline="0" dirty="0"/>
              <a:t> Uniform Resource Locator (a type of URI)</a:t>
            </a:r>
            <a:endParaRPr lang="en-US" dirty="0"/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2BCB-1494-0045-9C99-7607970578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8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90"/>
                </a:solidFill>
                <a:latin typeface="Book Antiqua"/>
                <a:cs typeface="Book Antiqua"/>
              </a:rPr>
              <a:t>DOIs can only be issued by a DOI authority (</a:t>
            </a:r>
            <a:r>
              <a:rPr lang="en-US" sz="1200" dirty="0" err="1">
                <a:solidFill>
                  <a:srgbClr val="000090"/>
                </a:solidFill>
                <a:latin typeface="Book Antiqua"/>
                <a:cs typeface="Book Antiqua"/>
              </a:rPr>
              <a:t>eg</a:t>
            </a:r>
            <a:r>
              <a:rPr lang="en-US" sz="1200" dirty="0">
                <a:solidFill>
                  <a:srgbClr val="000090"/>
                </a:solidFill>
                <a:latin typeface="Book Antiqua"/>
                <a:cs typeface="Book Antiqua"/>
              </a:rPr>
              <a:t> a journal publisher)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90"/>
                </a:solidFill>
                <a:latin typeface="Book Antiqua"/>
                <a:cs typeface="Book Antiqua"/>
              </a:rPr>
              <a:t>Data repositories can issue DOIs for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A06-DAB2-2649-96E2-82E5DB3F7A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6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3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4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234" y="381001"/>
            <a:ext cx="4847167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5234" y="2649071"/>
            <a:ext cx="4847167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EDB8C1-4EED-0345-8A55-73649C273B9D}" type="datetime1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19484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4800" y="1143000"/>
            <a:ext cx="56896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6390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234" y="381001"/>
            <a:ext cx="4847167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5234" y="2649071"/>
            <a:ext cx="4847167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EDB8C1-4EED-0345-8A55-73649C273B9D}" type="datetime1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19484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4800" y="1143000"/>
            <a:ext cx="56896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942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1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234" y="381001"/>
            <a:ext cx="4847167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5234" y="2649071"/>
            <a:ext cx="4847167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EDB8C1-4EED-0345-8A55-73649C273B9D}" type="datetime1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19484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4800" y="1143000"/>
            <a:ext cx="56896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9040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234" y="381001"/>
            <a:ext cx="4847167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5234" y="2649071"/>
            <a:ext cx="4847167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EDB8C1-4EED-0345-8A55-73649C273B9D}" type="datetime1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19484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4800" y="1143000"/>
            <a:ext cx="56896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833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234" y="381001"/>
            <a:ext cx="4847167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5234" y="2649071"/>
            <a:ext cx="4847167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EDB8C1-4EED-0345-8A55-73649C273B9D}" type="datetime1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19484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4800" y="1143000"/>
            <a:ext cx="56896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87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F253B4-6D59-F846-827A-E413DB4B095B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7E263C-D54E-B347-9112-48F826A8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E006-CE65-CE45-80DC-DE294794B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5406"/>
            <a:ext cx="9144000" cy="136311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DSCI549: Introduction to Computational Thinking and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CA01-65E3-9945-8C7A-FC980A2A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513" y="2855291"/>
            <a:ext cx="9144000" cy="1655762"/>
          </a:xfrm>
        </p:spPr>
        <p:txBody>
          <a:bodyPr/>
          <a:lstStyle/>
          <a:p>
            <a:r>
              <a:rPr lang="en-US" sz="3600" dirty="0"/>
              <a:t>10g – publishing Data</a:t>
            </a:r>
          </a:p>
        </p:txBody>
      </p:sp>
    </p:spTree>
    <p:extLst>
      <p:ext uri="{BB962C8B-B14F-4D97-AF65-F5344CB8AC3E}">
        <p14:creationId xmlns:p14="http://schemas.microsoft.com/office/powerpoint/2010/main" val="14933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Accessibility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00098" y="2333170"/>
            <a:ext cx="4231895" cy="41526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UNIQUE ID &amp; METADATA</a:t>
            </a:r>
          </a:p>
          <a:p>
            <a:r>
              <a:rPr lang="en-US" dirty="0"/>
              <a:t>http://</a:t>
            </a:r>
            <a:r>
              <a:rPr lang="en-US" dirty="0" err="1"/>
              <a:t>figshare.com</a:t>
            </a:r>
            <a:r>
              <a:rPr lang="en-US" dirty="0"/>
              <a:t>/articles/</a:t>
            </a:r>
            <a:r>
              <a:rPr lang="en-US" dirty="0" err="1"/>
              <a:t>Highly_connected_drug_file</a:t>
            </a:r>
            <a:r>
              <a:rPr lang="en-US" dirty="0"/>
              <a:t>/776887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32582" y="2333170"/>
            <a:ext cx="4231895" cy="41526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</a:t>
            </a:r>
          </a:p>
          <a:p>
            <a:r>
              <a:rPr lang="en-US" dirty="0"/>
              <a:t>http://</a:t>
            </a:r>
            <a:r>
              <a:rPr lang="en-US" dirty="0" err="1"/>
              <a:t>files.figshare.com</a:t>
            </a:r>
            <a:r>
              <a:rPr lang="en-US" dirty="0"/>
              <a:t>/1175525/</a:t>
            </a:r>
            <a:r>
              <a:rPr lang="en-US" dirty="0" err="1"/>
              <a:t>highlConnectedDrugs.txt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4757" y="3976866"/>
            <a:ext cx="3289602" cy="238403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24326" y="3196062"/>
            <a:ext cx="2258998" cy="1894734"/>
          </a:xfrm>
          <a:prstGeom prst="straightConnector1">
            <a:avLst/>
          </a:prstGeom>
          <a:ln>
            <a:solidFill>
              <a:srgbClr val="E29F1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3449872" y="3518792"/>
            <a:ext cx="478866" cy="458074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974529" y="3518792"/>
            <a:ext cx="478866" cy="458074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82" y="4080937"/>
            <a:ext cx="4018167" cy="176985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4695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56" y="668619"/>
            <a:ext cx="9717863" cy="70696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Machine Accessibility</a:t>
            </a:r>
            <a:r>
              <a:rPr lang="en-US" dirty="0"/>
              <a:t>: Metadata is a Necessity!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67" y="2844330"/>
            <a:ext cx="8088675" cy="3930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461" y="1732140"/>
            <a:ext cx="4455539" cy="1112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0140" y="654569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www.cuahsi.org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/Standards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5915890" y="-204896"/>
            <a:ext cx="906379" cy="798968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70568" y="3308801"/>
            <a:ext cx="10783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mechanism for the TRANSFER of hydrologic data between hydrologic data servers (databases) and users computers, streamlining the tasks of extracting data from a data source, transforming it into a usable format and loading it in to an analysis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4406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3" y="5738895"/>
            <a:ext cx="3911600" cy="5576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48" y="2088165"/>
            <a:ext cx="1999973" cy="469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5104599"/>
            <a:ext cx="3784600" cy="6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1" y="1494738"/>
            <a:ext cx="4198847" cy="36060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180" y="5788369"/>
            <a:ext cx="993336" cy="1025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181" y="2549182"/>
            <a:ext cx="1411203" cy="323918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916333" y="4420975"/>
            <a:ext cx="2587315" cy="1016000"/>
          </a:xfrm>
          <a:prstGeom prst="wedgeRoundRectCallout">
            <a:avLst>
              <a:gd name="adj1" fmla="val -201028"/>
              <a:gd name="adj2" fmla="val 60579"/>
              <a:gd name="adj3" fmla="val 16667"/>
            </a:avLst>
          </a:prstGeom>
          <a:solidFill>
            <a:srgbClr val="E298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</a:rPr>
              <a:t>Unique persistent</a:t>
            </a:r>
          </a:p>
          <a:p>
            <a:pPr algn="ctr"/>
            <a:r>
              <a:rPr lang="en-US" sz="1600" b="1" dirty="0">
                <a:solidFill>
                  <a:srgbClr val="800000"/>
                </a:solidFill>
              </a:rPr>
              <a:t>identifier (PID)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952746" y="2199366"/>
            <a:ext cx="2587315" cy="878542"/>
          </a:xfrm>
          <a:prstGeom prst="wedgeRoundRectCallout">
            <a:avLst>
              <a:gd name="adj1" fmla="val -84487"/>
              <a:gd name="adj2" fmla="val 588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General &amp; domain metadata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52746" y="3350998"/>
            <a:ext cx="2587315" cy="878542"/>
          </a:xfrm>
          <a:prstGeom prst="wedgeRoundRectCallout">
            <a:avLst>
              <a:gd name="adj1" fmla="val -148566"/>
              <a:gd name="adj2" fmla="val 1142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Accessibility of 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data (manual &amp; machine)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25421" y="2180772"/>
            <a:ext cx="357790" cy="461665"/>
            <a:chOff x="5470558" y="1405982"/>
            <a:chExt cx="357790" cy="461665"/>
          </a:xfrm>
        </p:grpSpPr>
        <p:sp>
          <p:nvSpPr>
            <p:cNvPr id="15" name="Oval 1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2711" y="3342069"/>
            <a:ext cx="357790" cy="461665"/>
            <a:chOff x="5470558" y="1405982"/>
            <a:chExt cx="357790" cy="461665"/>
          </a:xfrm>
        </p:grpSpPr>
        <p:sp>
          <p:nvSpPr>
            <p:cNvPr id="18" name="Oval 17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3280" y="4429513"/>
            <a:ext cx="357790" cy="461665"/>
            <a:chOff x="5470558" y="1405982"/>
            <a:chExt cx="357790" cy="461665"/>
          </a:xfrm>
        </p:grpSpPr>
        <p:sp>
          <p:nvSpPr>
            <p:cNvPr id="21" name="Oval 20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7916333" y="5727865"/>
            <a:ext cx="2587315" cy="878542"/>
          </a:xfrm>
          <a:prstGeom prst="wedgeRoundRectCallout">
            <a:avLst>
              <a:gd name="adj1" fmla="val -154513"/>
              <a:gd name="adj2" fmla="val -463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Citation preference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52745" y="5701349"/>
            <a:ext cx="357790" cy="461665"/>
            <a:chOff x="5470558" y="1405982"/>
            <a:chExt cx="357790" cy="461665"/>
          </a:xfrm>
        </p:grpSpPr>
        <p:sp>
          <p:nvSpPr>
            <p:cNvPr id="25" name="Oval 2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5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1" y="6301105"/>
            <a:ext cx="2286000" cy="513522"/>
          </a:xfrm>
          <a:prstGeom prst="rect">
            <a:avLst/>
          </a:prstGeom>
        </p:spPr>
      </p:pic>
      <p:sp>
        <p:nvSpPr>
          <p:cNvPr id="32" name="Rounded Rectangular Callout 31"/>
          <p:cNvSpPr/>
          <p:nvPr/>
        </p:nvSpPr>
        <p:spPr>
          <a:xfrm>
            <a:off x="7916333" y="997965"/>
            <a:ext cx="2587315" cy="1016000"/>
          </a:xfrm>
          <a:prstGeom prst="wedgeRoundRectCallout">
            <a:avLst>
              <a:gd name="adj1" fmla="val -234411"/>
              <a:gd name="adj2" fmla="val -109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Publication in a 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shared repository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042391" y="999855"/>
            <a:ext cx="357790" cy="461665"/>
            <a:chOff x="5470558" y="1405982"/>
            <a:chExt cx="357790" cy="461665"/>
          </a:xfrm>
        </p:grpSpPr>
        <p:sp>
          <p:nvSpPr>
            <p:cNvPr id="34" name="Oval 33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1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333" y="1163992"/>
            <a:ext cx="1435100" cy="381000"/>
          </a:xfrm>
          <a:prstGeom prst="rect">
            <a:avLst/>
          </a:prstGeom>
        </p:spPr>
      </p:pic>
      <p:sp>
        <p:nvSpPr>
          <p:cNvPr id="37" name="Title 4">
            <a:extLst>
              <a:ext uri="{FF2B5EF4-FFF2-40B4-BE49-F238E27FC236}">
                <a16:creationId xmlns:a16="http://schemas.microsoft.com/office/drawing/2014/main" id="{D3BF6B24-FB96-4640-BEBB-E9F40EC2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209540"/>
            <a:ext cx="10482146" cy="1021147"/>
          </a:xfrm>
        </p:spPr>
        <p:txBody>
          <a:bodyPr/>
          <a:lstStyle/>
          <a:p>
            <a:r>
              <a:rPr lang="en-US" sz="3200" dirty="0"/>
              <a:t>Making Data Accessible: Overview of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1725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Types of Unique Identifiers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6585" y="3009464"/>
            <a:ext cx="4202118" cy="17470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Uniform Resource Locator (URL)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Persistent URL (PURL)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Digital Object Identifier</a:t>
            </a:r>
          </a:p>
        </p:txBody>
      </p:sp>
      <p:pic>
        <p:nvPicPr>
          <p:cNvPr id="8" name="Picture Placeholder 7" descr="Fingerprint_detail_on_male_finger copy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534675" y="6296046"/>
            <a:ext cx="375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"Fingerprint detail on male finger" by 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Frettie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 - Own work. Licensed under CC BY 3.0 via Wikimedia Commons - http://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commons.wikimedia.org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File:Fingerprint_detail_on_male_finger.jpg#mediaviewer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File:Fingerprint_detail_on_male_finger.jpg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0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426" y="694762"/>
            <a:ext cx="3635375" cy="2209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URL/URI: Uniform Resource Locator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266585" y="3012512"/>
            <a:ext cx="4202118" cy="282208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Minimal effort to create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No guarantee of persistence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i.e., almost guaranteed it will not have persistence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e.g., http://</a:t>
            </a:r>
            <a:r>
              <a:rPr lang="en-US" sz="1800" dirty="0" err="1"/>
              <a:t>www.greatuniversity.edu</a:t>
            </a:r>
            <a:r>
              <a:rPr lang="en-US" sz="1800" dirty="0"/>
              <a:t>/</a:t>
            </a:r>
            <a:r>
              <a:rPr lang="en-US" sz="1800" dirty="0" err="1"/>
              <a:t>gradstudents</a:t>
            </a:r>
            <a:r>
              <a:rPr lang="en-US" sz="1800" dirty="0"/>
              <a:t>/</a:t>
            </a:r>
            <a:r>
              <a:rPr lang="en-US" sz="1800" dirty="0" err="1"/>
              <a:t>joesmith</a:t>
            </a:r>
            <a:r>
              <a:rPr lang="en-US" sz="1800" dirty="0"/>
              <a:t>/</a:t>
            </a:r>
            <a:r>
              <a:rPr lang="en-US" sz="1800" dirty="0" err="1"/>
              <a:t>awesomedata</a:t>
            </a:r>
            <a:r>
              <a:rPr lang="en-US" sz="1800" dirty="0"/>
              <a:t>/</a:t>
            </a:r>
          </a:p>
        </p:txBody>
      </p:sp>
      <p:pic>
        <p:nvPicPr>
          <p:cNvPr id="6" name="Picture Placeholder 5" descr="Internet1 copy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534675" y="6462622"/>
            <a:ext cx="375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"Internet1" by Rock1997 - Own work. Licensed under GFDL via Wikimedia Commons - http://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commons.wikimedia.org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/wiki/File:Internet1.jpg#mediaviewer/File:Internet1.jpg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9281" y="6149097"/>
            <a:ext cx="3942105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Do not use in papers!!</a:t>
            </a:r>
          </a:p>
        </p:txBody>
      </p:sp>
    </p:spTree>
    <p:extLst>
      <p:ext uri="{BB962C8B-B14F-4D97-AF65-F5344CB8AC3E}">
        <p14:creationId xmlns:p14="http://schemas.microsoft.com/office/powerpoint/2010/main" val="110894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6585" y="210833"/>
            <a:ext cx="4202118" cy="156196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Persistent URL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(PURL)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937897" y="2285999"/>
            <a:ext cx="5592464" cy="4355981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same PURL can be resolved to different Web address over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1700" dirty="0"/>
              <a:t>You always refer to your data with the same PURL: http://</a:t>
            </a:r>
            <a:r>
              <a:rPr lang="en-US" sz="1700" dirty="0" err="1"/>
              <a:t>purl.org</a:t>
            </a:r>
            <a:r>
              <a:rPr lang="en-US" sz="1700" dirty="0"/>
              <a:t>/</a:t>
            </a:r>
            <a:r>
              <a:rPr lang="en-US" sz="1700" dirty="0" err="1"/>
              <a:t>mydataandme</a:t>
            </a:r>
            <a:r>
              <a:rPr lang="en-US" sz="1700" dirty="0"/>
              <a:t>/</a:t>
            </a:r>
            <a:r>
              <a:rPr lang="en-US" sz="1700" dirty="0" err="1"/>
              <a:t>awesomedata.html</a:t>
            </a:r>
            <a:endParaRPr lang="en-US" sz="1700" dirty="0"/>
          </a:p>
          <a:p>
            <a:pPr marL="1257300" lvl="2" indent="-342900">
              <a:buFont typeface="Arial"/>
              <a:buChar char="•"/>
            </a:pPr>
            <a:r>
              <a:rPr lang="en-US" sz="1700" dirty="0"/>
              <a:t>Today you are in grad school and tell </a:t>
            </a:r>
            <a:r>
              <a:rPr lang="en-US" sz="1700" dirty="0" err="1"/>
              <a:t>purl.org</a:t>
            </a:r>
            <a:r>
              <a:rPr lang="en-US" sz="1700" dirty="0"/>
              <a:t> to resolve it to: http://</a:t>
            </a:r>
            <a:r>
              <a:rPr lang="en-US" sz="1700" dirty="0" err="1"/>
              <a:t>www.wisc.edu</a:t>
            </a:r>
            <a:r>
              <a:rPr lang="en-US" sz="1700" dirty="0"/>
              <a:t>/</a:t>
            </a:r>
            <a:r>
              <a:rPr lang="en-US" sz="1700" dirty="0" err="1"/>
              <a:t>myadvisorsgroup</a:t>
            </a:r>
            <a:r>
              <a:rPr lang="en-US" sz="1700" dirty="0"/>
              <a:t>/</a:t>
            </a:r>
            <a:r>
              <a:rPr lang="en-US" sz="1700" dirty="0" err="1"/>
              <a:t>awesomedata.html</a:t>
            </a:r>
            <a:endParaRPr lang="en-US" sz="1700" dirty="0"/>
          </a:p>
          <a:p>
            <a:pPr marL="1257300" lvl="2" indent="-342900">
              <a:buFont typeface="Arial"/>
              <a:buChar char="•"/>
            </a:pPr>
            <a:r>
              <a:rPr lang="en-US" sz="1700" dirty="0"/>
              <a:t>Tomorrow you have graduated and tell </a:t>
            </a:r>
            <a:r>
              <a:rPr lang="en-US" sz="1700" dirty="0" err="1"/>
              <a:t>purl.org</a:t>
            </a:r>
            <a:r>
              <a:rPr lang="en-US" sz="1700" dirty="0"/>
              <a:t> to resolve it to: http://</a:t>
            </a:r>
            <a:r>
              <a:rPr lang="en-US" sz="1700" dirty="0" err="1"/>
              <a:t>www.stanford.edu</a:t>
            </a:r>
            <a:r>
              <a:rPr lang="en-US" sz="1700" dirty="0"/>
              <a:t>/</a:t>
            </a:r>
            <a:r>
              <a:rPr lang="en-US" sz="1700" dirty="0" err="1"/>
              <a:t>myowngroup</a:t>
            </a:r>
            <a:r>
              <a:rPr lang="en-US" sz="1700" dirty="0"/>
              <a:t>/</a:t>
            </a:r>
            <a:r>
              <a:rPr lang="en-US" sz="1700" dirty="0" err="1"/>
              <a:t>awesomedata.html</a:t>
            </a:r>
            <a:endParaRPr lang="en-US" sz="1700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It is easy to create your own PURLs, just remember to update whenever you move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1700" dirty="0"/>
              <a:t>Go to https://w3id.org (run by W3C), http://</a:t>
            </a:r>
            <a:r>
              <a:rPr lang="en-US" sz="1700" dirty="0" err="1"/>
              <a:t>www.purl.org</a:t>
            </a:r>
            <a:r>
              <a:rPr lang="en-US" sz="1700" dirty="0"/>
              <a:t> (run by OCLC), or other PURL services</a:t>
            </a:r>
          </a:p>
        </p:txBody>
      </p:sp>
      <p:pic>
        <p:nvPicPr>
          <p:cNvPr id="6" name="Picture Placeholder 5" descr="Internet1 copy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0" y="6488091"/>
            <a:ext cx="437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"Internet1" by Rock1997 - Own work. Licensed under GFDL via Wikimedia Commons - http://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commons.wikimedia.org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/wiki/File:Internet1.jpg#mediaviewer/File:Internet1.jpg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44" y="3423301"/>
            <a:ext cx="1563390" cy="15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6585" y="445009"/>
            <a:ext cx="4202118" cy="156196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Digital Object Identifier (DOI)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266585" y="2988527"/>
            <a:ext cx="4284022" cy="3680016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DOIs can only be issued by a DOI authority (e.g., a journal publisher)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Data repositories can issue DOIs for data</a:t>
            </a:r>
            <a:endParaRPr lang="en-US" sz="1700" dirty="0"/>
          </a:p>
        </p:txBody>
      </p:sp>
      <p:pic>
        <p:nvPicPr>
          <p:cNvPr id="6" name="Picture Placeholder 5" descr="Internet1 copy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534675" y="6462622"/>
            <a:ext cx="375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"Internet1" by Rock1997 - Own work. Licensed under GFDL via Wikimedia Commons - http://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commons.wikimedia.org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/wiki/File:Internet1.jpg#mediaviewer/File:Internet1.jpg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944" y="3423301"/>
            <a:ext cx="1563390" cy="15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9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3" y="5738895"/>
            <a:ext cx="3911600" cy="5576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48" y="2088165"/>
            <a:ext cx="1999973" cy="469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5104599"/>
            <a:ext cx="3784600" cy="6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1" y="1494738"/>
            <a:ext cx="4198847" cy="36060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180" y="5788369"/>
            <a:ext cx="993336" cy="1025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181" y="2549182"/>
            <a:ext cx="1411203" cy="323918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916333" y="4420975"/>
            <a:ext cx="2587315" cy="1016000"/>
          </a:xfrm>
          <a:prstGeom prst="wedgeRoundRectCallout">
            <a:avLst>
              <a:gd name="adj1" fmla="val -201028"/>
              <a:gd name="adj2" fmla="val 6057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Unique persistent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identifier (PID)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952746" y="2199366"/>
            <a:ext cx="2587315" cy="878542"/>
          </a:xfrm>
          <a:prstGeom prst="wedgeRoundRectCallout">
            <a:avLst>
              <a:gd name="adj1" fmla="val -84487"/>
              <a:gd name="adj2" fmla="val 588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General &amp; domain metadata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52746" y="3350998"/>
            <a:ext cx="2587315" cy="878542"/>
          </a:xfrm>
          <a:prstGeom prst="wedgeRoundRectCallout">
            <a:avLst>
              <a:gd name="adj1" fmla="val -148566"/>
              <a:gd name="adj2" fmla="val 1142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Accessibility of 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data (manual &amp; machine)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25421" y="2180772"/>
            <a:ext cx="357790" cy="461665"/>
            <a:chOff x="5470558" y="1405982"/>
            <a:chExt cx="357790" cy="461665"/>
          </a:xfrm>
        </p:grpSpPr>
        <p:sp>
          <p:nvSpPr>
            <p:cNvPr id="15" name="Oval 1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2711" y="3342069"/>
            <a:ext cx="357790" cy="461665"/>
            <a:chOff x="5470558" y="1405982"/>
            <a:chExt cx="357790" cy="461665"/>
          </a:xfrm>
        </p:grpSpPr>
        <p:sp>
          <p:nvSpPr>
            <p:cNvPr id="18" name="Oval 17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3280" y="4429513"/>
            <a:ext cx="357790" cy="461665"/>
            <a:chOff x="5470558" y="1405982"/>
            <a:chExt cx="357790" cy="461665"/>
          </a:xfrm>
        </p:grpSpPr>
        <p:sp>
          <p:nvSpPr>
            <p:cNvPr id="21" name="Oval 20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7916333" y="5727865"/>
            <a:ext cx="2587315" cy="878542"/>
          </a:xfrm>
          <a:prstGeom prst="wedgeRoundRectCallout">
            <a:avLst>
              <a:gd name="adj1" fmla="val -154513"/>
              <a:gd name="adj2" fmla="val -46358"/>
              <a:gd name="adj3" fmla="val 16667"/>
            </a:avLst>
          </a:prstGeom>
          <a:solidFill>
            <a:srgbClr val="E298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</a:rPr>
              <a:t>Citation preference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52745" y="5701349"/>
            <a:ext cx="357790" cy="461665"/>
            <a:chOff x="5470558" y="1405982"/>
            <a:chExt cx="357790" cy="461665"/>
          </a:xfrm>
        </p:grpSpPr>
        <p:sp>
          <p:nvSpPr>
            <p:cNvPr id="25" name="Oval 2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5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1" y="6301105"/>
            <a:ext cx="2286000" cy="513522"/>
          </a:xfrm>
          <a:prstGeom prst="rect">
            <a:avLst/>
          </a:prstGeom>
        </p:spPr>
      </p:pic>
      <p:sp>
        <p:nvSpPr>
          <p:cNvPr id="32" name="Rounded Rectangular Callout 31"/>
          <p:cNvSpPr/>
          <p:nvPr/>
        </p:nvSpPr>
        <p:spPr>
          <a:xfrm>
            <a:off x="7916333" y="997965"/>
            <a:ext cx="2587315" cy="1016000"/>
          </a:xfrm>
          <a:prstGeom prst="wedgeRoundRectCallout">
            <a:avLst>
              <a:gd name="adj1" fmla="val -234411"/>
              <a:gd name="adj2" fmla="val -109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Publication in a 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shared repository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042391" y="999855"/>
            <a:ext cx="357790" cy="461665"/>
            <a:chOff x="5470558" y="1405982"/>
            <a:chExt cx="357790" cy="461665"/>
          </a:xfrm>
        </p:grpSpPr>
        <p:sp>
          <p:nvSpPr>
            <p:cNvPr id="35" name="Oval 3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1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333" y="1163992"/>
            <a:ext cx="1435100" cy="381000"/>
          </a:xfrm>
          <a:prstGeom prst="rect">
            <a:avLst/>
          </a:prstGeom>
        </p:spPr>
      </p:pic>
      <p:sp>
        <p:nvSpPr>
          <p:cNvPr id="38" name="Title 4">
            <a:extLst>
              <a:ext uri="{FF2B5EF4-FFF2-40B4-BE49-F238E27FC236}">
                <a16:creationId xmlns:a16="http://schemas.microsoft.com/office/drawing/2014/main" id="{7E5D65A4-F314-FA4E-9EEC-E920635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209540"/>
            <a:ext cx="10482146" cy="1021147"/>
          </a:xfrm>
        </p:spPr>
        <p:txBody>
          <a:bodyPr/>
          <a:lstStyle/>
          <a:p>
            <a:r>
              <a:rPr lang="en-US" sz="3200" dirty="0"/>
              <a:t>Making Data Accessible: Overview of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96385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Citation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49" y="2661988"/>
            <a:ext cx="8095790" cy="1402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749" y="6020643"/>
            <a:ext cx="5715000" cy="584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24953" y="3393864"/>
            <a:ext cx="3924620" cy="281088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21203" y="3723251"/>
            <a:ext cx="3314172" cy="281088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16135" y="3032391"/>
            <a:ext cx="832810" cy="281088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80514" y="3041942"/>
            <a:ext cx="2273161" cy="281088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11709" y="3050633"/>
            <a:ext cx="527165" cy="281088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24954" y="2689780"/>
            <a:ext cx="6693715" cy="281088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42021" y="2970868"/>
            <a:ext cx="1086406" cy="342611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674314" y="4035178"/>
            <a:ext cx="1" cy="101384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0578" y="5038744"/>
            <a:ext cx="9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Time of </a:t>
            </a:r>
          </a:p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retrieval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307667" y="2970869"/>
            <a:ext cx="1013537" cy="147446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6091" y="439328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Authors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28427" y="3323030"/>
            <a:ext cx="83282" cy="1254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48867" y="4577949"/>
            <a:ext cx="126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Date of </a:t>
            </a:r>
          </a:p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publication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749886" y="3692362"/>
            <a:ext cx="270664" cy="10705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62271" y="476295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Persistent</a:t>
            </a:r>
          </a:p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unique identifier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170207" y="3313480"/>
            <a:ext cx="986470" cy="126446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93775" y="45779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Repository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334450" y="3283106"/>
            <a:ext cx="631689" cy="129484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77201" y="4577948"/>
            <a:ext cx="75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alibri"/>
                <a:cs typeface="Calibri"/>
              </a:rPr>
              <a:t>Name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995749" y="1966700"/>
            <a:ext cx="8095790" cy="575138"/>
          </a:xfrm>
          <a:prstGeom prst="rect">
            <a:avLst/>
          </a:prstGeom>
          <a:solidFill>
            <a:srgbClr val="FFFFFF"/>
          </a:solidFill>
          <a:ln>
            <a:solidFill>
              <a:srgbClr val="94C60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repositories and journals often specify how to cite data</a:t>
            </a:r>
          </a:p>
        </p:txBody>
      </p:sp>
    </p:spTree>
    <p:extLst>
      <p:ext uri="{BB962C8B-B14F-4D97-AF65-F5344CB8AC3E}">
        <p14:creationId xmlns:p14="http://schemas.microsoft.com/office/powerpoint/2010/main" val="142710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8707" y="432236"/>
            <a:ext cx="4064000" cy="3908177"/>
          </a:xfrm>
        </p:spPr>
        <p:txBody>
          <a:bodyPr/>
          <a:lstStyle/>
          <a:p>
            <a:r>
              <a:rPr lang="en-US" sz="2800" dirty="0"/>
              <a:t>Making Data Accessible: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Cite the data in your paper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553200" y="1012464"/>
            <a:ext cx="3657600" cy="4724083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spcBef>
                <a:spcPts val="2000"/>
              </a:spcBef>
            </a:pPr>
            <a:r>
              <a:rPr lang="en-US" sz="2400" b="1" dirty="0"/>
              <a:t>Citation goes in the References section</a:t>
            </a:r>
          </a:p>
          <a:p>
            <a:pPr marL="342900" lvl="1" indent="-342900">
              <a:spcBef>
                <a:spcPts val="2000"/>
              </a:spcBef>
            </a:pPr>
            <a:r>
              <a:rPr lang="en-US" sz="2400" b="1" dirty="0"/>
              <a:t>How to cite the data?  You choose:</a:t>
            </a:r>
          </a:p>
          <a:p>
            <a:pPr marL="692150" lvl="2" indent="-342900">
              <a:spcBef>
                <a:spcPts val="2000"/>
              </a:spcBef>
            </a:pPr>
            <a:r>
              <a:rPr lang="en-US" sz="2400" dirty="0"/>
              <a:t>With an in-text pointer as you would cite any other paper </a:t>
            </a:r>
            <a:r>
              <a:rPr lang="en-US" sz="2400" u="sng" dirty="0"/>
              <a:t>(recommended)</a:t>
            </a:r>
            <a:endParaRPr lang="en-US" sz="2400" dirty="0"/>
          </a:p>
          <a:p>
            <a:pPr lvl="1"/>
            <a:r>
              <a:rPr lang="en-US" sz="2400" dirty="0"/>
              <a:t>With an in-text pointer in the “Acknowledgments” section</a:t>
            </a:r>
          </a:p>
          <a:p>
            <a:pPr lvl="1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722423" y="4471675"/>
            <a:ext cx="1269908" cy="11509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Initial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raw data</a:t>
            </a:r>
          </a:p>
        </p:txBody>
      </p:sp>
      <p:sp>
        <p:nvSpPr>
          <p:cNvPr id="5" name="Oval 4"/>
          <p:cNvSpPr/>
          <p:nvPr/>
        </p:nvSpPr>
        <p:spPr>
          <a:xfrm>
            <a:off x="2912964" y="4728117"/>
            <a:ext cx="2328109" cy="2012726"/>
          </a:xfrm>
          <a:prstGeom prst="ellipse">
            <a:avLst/>
          </a:prstGeom>
          <a:solidFill>
            <a:srgbClr val="D5FF8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E0101"/>
                </a:solidFill>
              </a:rPr>
              <a:t>Intermediate data</a:t>
            </a:r>
          </a:p>
        </p:txBody>
      </p:sp>
      <p:sp>
        <p:nvSpPr>
          <p:cNvPr id="6" name="Oval 5"/>
          <p:cNvSpPr/>
          <p:nvPr/>
        </p:nvSpPr>
        <p:spPr>
          <a:xfrm>
            <a:off x="4963340" y="4152620"/>
            <a:ext cx="1269908" cy="1150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A1BB4"/>
                </a:solidFill>
              </a:rPr>
              <a:t>Final</a:t>
            </a:r>
          </a:p>
          <a:p>
            <a:pPr algn="ctr"/>
            <a:r>
              <a:rPr lang="en-US" b="1" dirty="0">
                <a:solidFill>
                  <a:srgbClr val="6A1BB4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454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3" y="5738895"/>
            <a:ext cx="3911600" cy="5576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748" y="2088165"/>
            <a:ext cx="1999973" cy="46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334" y="1544993"/>
            <a:ext cx="4198847" cy="36060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180" y="5788369"/>
            <a:ext cx="993336" cy="1025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181" y="2549182"/>
            <a:ext cx="1411203" cy="32391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1" y="6301105"/>
            <a:ext cx="2286000" cy="5135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333" y="1163992"/>
            <a:ext cx="14351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2900" y="5104599"/>
            <a:ext cx="3784600" cy="6965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9141" y="209540"/>
            <a:ext cx="10482146" cy="1021147"/>
          </a:xfrm>
        </p:spPr>
        <p:txBody>
          <a:bodyPr/>
          <a:lstStyle/>
          <a:p>
            <a:r>
              <a:rPr lang="en-US" sz="3200" dirty="0"/>
              <a:t>Making Data Accessible: Overview of Best Practices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916333" y="4420975"/>
            <a:ext cx="2587315" cy="1016000"/>
          </a:xfrm>
          <a:prstGeom prst="wedgeRoundRectCallout">
            <a:avLst>
              <a:gd name="adj1" fmla="val -201028"/>
              <a:gd name="adj2" fmla="val 6057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Unique persistent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identifier (PID)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916333" y="997965"/>
            <a:ext cx="2587315" cy="1016000"/>
          </a:xfrm>
          <a:prstGeom prst="wedgeRoundRectCallout">
            <a:avLst>
              <a:gd name="adj1" fmla="val -234411"/>
              <a:gd name="adj2" fmla="val -109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Publication in a 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shared repository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952746" y="2199366"/>
            <a:ext cx="2587315" cy="878542"/>
          </a:xfrm>
          <a:prstGeom prst="wedgeRoundRectCallout">
            <a:avLst>
              <a:gd name="adj1" fmla="val -84487"/>
              <a:gd name="adj2" fmla="val 588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General &amp; domain metadata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52746" y="3350998"/>
            <a:ext cx="2587315" cy="878542"/>
          </a:xfrm>
          <a:prstGeom prst="wedgeRoundRectCallout">
            <a:avLst>
              <a:gd name="adj1" fmla="val -148566"/>
              <a:gd name="adj2" fmla="val 1142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Accessibility of 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Data (manual &amp; machine)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42391" y="999855"/>
            <a:ext cx="357790" cy="461665"/>
            <a:chOff x="5470558" y="1405982"/>
            <a:chExt cx="357790" cy="461665"/>
          </a:xfrm>
        </p:grpSpPr>
        <p:sp>
          <p:nvSpPr>
            <p:cNvPr id="10" name="Oval 9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25421" y="2180772"/>
            <a:ext cx="357790" cy="461665"/>
            <a:chOff x="5470558" y="1405982"/>
            <a:chExt cx="357790" cy="461665"/>
          </a:xfrm>
        </p:grpSpPr>
        <p:sp>
          <p:nvSpPr>
            <p:cNvPr id="15" name="Oval 1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2711" y="3342069"/>
            <a:ext cx="357790" cy="461665"/>
            <a:chOff x="5470558" y="1405982"/>
            <a:chExt cx="357790" cy="461665"/>
          </a:xfrm>
        </p:grpSpPr>
        <p:sp>
          <p:nvSpPr>
            <p:cNvPr id="18" name="Oval 17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3280" y="4429513"/>
            <a:ext cx="357790" cy="461665"/>
            <a:chOff x="5470558" y="1405982"/>
            <a:chExt cx="357790" cy="461665"/>
          </a:xfrm>
        </p:grpSpPr>
        <p:sp>
          <p:nvSpPr>
            <p:cNvPr id="21" name="Oval 20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7916333" y="5727865"/>
            <a:ext cx="2587315" cy="878542"/>
          </a:xfrm>
          <a:prstGeom prst="wedgeRoundRectCallout">
            <a:avLst>
              <a:gd name="adj1" fmla="val -154513"/>
              <a:gd name="adj2" fmla="val -463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Citation preference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52745" y="5701349"/>
            <a:ext cx="357790" cy="461665"/>
            <a:chOff x="5470558" y="1405982"/>
            <a:chExt cx="357790" cy="461665"/>
          </a:xfrm>
        </p:grpSpPr>
        <p:sp>
          <p:nvSpPr>
            <p:cNvPr id="25" name="Oval 2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89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3" y="5738895"/>
            <a:ext cx="3911600" cy="5576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48" y="2088165"/>
            <a:ext cx="1999973" cy="469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5104599"/>
            <a:ext cx="3784600" cy="6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1" y="1494738"/>
            <a:ext cx="4198847" cy="36060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180" y="5788369"/>
            <a:ext cx="993336" cy="1025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181" y="2549182"/>
            <a:ext cx="1411203" cy="323918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916333" y="4420975"/>
            <a:ext cx="2587315" cy="1016000"/>
          </a:xfrm>
          <a:prstGeom prst="wedgeRoundRectCallout">
            <a:avLst>
              <a:gd name="adj1" fmla="val -201028"/>
              <a:gd name="adj2" fmla="val 6057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Unique persistent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identifier (PID)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916333" y="973543"/>
            <a:ext cx="2587315" cy="1016000"/>
          </a:xfrm>
          <a:prstGeom prst="wedgeRoundRectCallout">
            <a:avLst>
              <a:gd name="adj1" fmla="val -235355"/>
              <a:gd name="adj2" fmla="val -14526"/>
              <a:gd name="adj3" fmla="val 16667"/>
            </a:avLst>
          </a:prstGeom>
          <a:solidFill>
            <a:srgbClr val="E298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</a:rPr>
              <a:t>Publication in a </a:t>
            </a:r>
          </a:p>
          <a:p>
            <a:pPr algn="ctr"/>
            <a:r>
              <a:rPr lang="en-US" sz="1600" b="1" dirty="0">
                <a:solidFill>
                  <a:srgbClr val="800000"/>
                </a:solidFill>
              </a:rPr>
              <a:t>shared repository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952746" y="2199366"/>
            <a:ext cx="2587315" cy="878542"/>
          </a:xfrm>
          <a:prstGeom prst="wedgeRoundRectCallout">
            <a:avLst>
              <a:gd name="adj1" fmla="val -84487"/>
              <a:gd name="adj2" fmla="val 588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General &amp; domain metadata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52746" y="3350998"/>
            <a:ext cx="2587315" cy="878542"/>
          </a:xfrm>
          <a:prstGeom prst="wedgeRoundRectCallout">
            <a:avLst>
              <a:gd name="adj1" fmla="val -148566"/>
              <a:gd name="adj2" fmla="val 1142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Accessibility of 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Data (manual &amp; machine)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25421" y="2180772"/>
            <a:ext cx="357790" cy="461665"/>
            <a:chOff x="5470558" y="1405982"/>
            <a:chExt cx="357790" cy="461665"/>
          </a:xfrm>
        </p:grpSpPr>
        <p:sp>
          <p:nvSpPr>
            <p:cNvPr id="15" name="Oval 1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2711" y="3342069"/>
            <a:ext cx="357790" cy="461665"/>
            <a:chOff x="5470558" y="1405982"/>
            <a:chExt cx="357790" cy="461665"/>
          </a:xfrm>
        </p:grpSpPr>
        <p:sp>
          <p:nvSpPr>
            <p:cNvPr id="18" name="Oval 17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3280" y="4429513"/>
            <a:ext cx="357790" cy="461665"/>
            <a:chOff x="5470558" y="1405982"/>
            <a:chExt cx="357790" cy="461665"/>
          </a:xfrm>
        </p:grpSpPr>
        <p:sp>
          <p:nvSpPr>
            <p:cNvPr id="21" name="Oval 20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7916333" y="5727865"/>
            <a:ext cx="2587315" cy="878542"/>
          </a:xfrm>
          <a:prstGeom prst="wedgeRoundRectCallout">
            <a:avLst>
              <a:gd name="adj1" fmla="val -154513"/>
              <a:gd name="adj2" fmla="val -463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Citation preference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52745" y="5701349"/>
            <a:ext cx="357790" cy="461665"/>
            <a:chOff x="5470558" y="1405982"/>
            <a:chExt cx="357790" cy="461665"/>
          </a:xfrm>
        </p:grpSpPr>
        <p:sp>
          <p:nvSpPr>
            <p:cNvPr id="25" name="Oval 2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5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1" y="6301105"/>
            <a:ext cx="2286000" cy="513522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8042391" y="987644"/>
            <a:ext cx="357790" cy="461665"/>
            <a:chOff x="5470558" y="1405982"/>
            <a:chExt cx="357790" cy="461665"/>
          </a:xfrm>
        </p:grpSpPr>
        <p:sp>
          <p:nvSpPr>
            <p:cNvPr id="33" name="Oval 32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1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333" y="1163992"/>
            <a:ext cx="1435100" cy="381000"/>
          </a:xfrm>
          <a:prstGeom prst="rect">
            <a:avLst/>
          </a:prstGeom>
        </p:spPr>
      </p:pic>
      <p:sp>
        <p:nvSpPr>
          <p:cNvPr id="36" name="Title 4">
            <a:extLst>
              <a:ext uri="{FF2B5EF4-FFF2-40B4-BE49-F238E27FC236}">
                <a16:creationId xmlns:a16="http://schemas.microsoft.com/office/drawing/2014/main" id="{14C7C2CB-0C36-364C-B0C3-E63E1B21FE3B}"/>
              </a:ext>
            </a:extLst>
          </p:cNvPr>
          <p:cNvSpPr txBox="1">
            <a:spLocks/>
          </p:cNvSpPr>
          <p:nvPr/>
        </p:nvSpPr>
        <p:spPr bwMode="gray">
          <a:xfrm>
            <a:off x="379141" y="209540"/>
            <a:ext cx="10482146" cy="1021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Making Data Accessible: Overview of Best Practices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270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>
                <a:solidFill>
                  <a:schemeClr val="accent2"/>
                </a:solidFill>
              </a:rPr>
              <a:t>Data Repositories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31074" y="2232211"/>
            <a:ext cx="3923336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 Curated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06487" y="2232211"/>
            <a:ext cx="3909227" cy="76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Curated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97" y="3423943"/>
            <a:ext cx="3178384" cy="1589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510" y="3113620"/>
            <a:ext cx="2144251" cy="11927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4675" y="6254402"/>
            <a:ext cx="47698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"Pangaea logo hg" by 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Hannes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Grobe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/AWI - Own work. Licensed under CC BY 3.0 via Wikimedia Commons - http://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commons.wikimedia.org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File:Pangaea_logo_hg.png#mediaviewer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File:Pangaea_logo_hg.png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www.arqhys.com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articulos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ingeniero-inspector.html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7444" y="4619691"/>
            <a:ext cx="3024317" cy="2111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075" y="4977735"/>
            <a:ext cx="2741881" cy="9771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3073400"/>
            <a:ext cx="21209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3073400"/>
            <a:ext cx="2120900" cy="698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4548" y="3478513"/>
            <a:ext cx="1832183" cy="7328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6391" y="5009675"/>
            <a:ext cx="2332090" cy="92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6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of Research Data Repositories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6585" y="2709233"/>
            <a:ext cx="4144742" cy="3408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http://www.re3data.org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http://databib.org/index_subjects.php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http://oad.simmons.edu/oadwiki/Data_repositories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http://www.force11.org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http://www.nature.com/sdata/data-policies/repositories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34675" y="6584191"/>
            <a:ext cx="375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700" dirty="0" err="1">
                <a:solidFill>
                  <a:schemeClr val="bg1">
                    <a:lumMod val="50000"/>
                  </a:schemeClr>
                </a:solidFill>
              </a:rPr>
              <a:t>www.thestaffingstream.com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/2012/08/06/the-buzz-about-talent-communities/</a:t>
            </a:r>
          </a:p>
        </p:txBody>
      </p:sp>
      <p:pic>
        <p:nvPicPr>
          <p:cNvPr id="6" name="Picture Placeholder 5" descr="Community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27102" y="1734015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8254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3" y="5738895"/>
            <a:ext cx="3911600" cy="5576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48" y="2088165"/>
            <a:ext cx="1999973" cy="469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5104599"/>
            <a:ext cx="3784600" cy="6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1" y="1494738"/>
            <a:ext cx="4198847" cy="36060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180" y="5788369"/>
            <a:ext cx="993336" cy="1025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181" y="2549182"/>
            <a:ext cx="1411203" cy="323918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916333" y="4420975"/>
            <a:ext cx="2587315" cy="1016000"/>
          </a:xfrm>
          <a:prstGeom prst="wedgeRoundRectCallout">
            <a:avLst>
              <a:gd name="adj1" fmla="val -201028"/>
              <a:gd name="adj2" fmla="val 6057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Unique persistent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identifier (PID)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952746" y="2199366"/>
            <a:ext cx="2587315" cy="878542"/>
          </a:xfrm>
          <a:prstGeom prst="wedgeRoundRectCallout">
            <a:avLst>
              <a:gd name="adj1" fmla="val -84487"/>
              <a:gd name="adj2" fmla="val 5880"/>
              <a:gd name="adj3" fmla="val 16667"/>
            </a:avLst>
          </a:prstGeom>
          <a:solidFill>
            <a:srgbClr val="E298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</a:rPr>
              <a:t>General &amp; domain metadata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52746" y="3350998"/>
            <a:ext cx="2587315" cy="878542"/>
          </a:xfrm>
          <a:prstGeom prst="wedgeRoundRectCallout">
            <a:avLst>
              <a:gd name="adj1" fmla="val -148566"/>
              <a:gd name="adj2" fmla="val 11420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Accessibility of 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data (manual &amp; machine)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25421" y="2180772"/>
            <a:ext cx="357790" cy="461665"/>
            <a:chOff x="5470558" y="1405982"/>
            <a:chExt cx="357790" cy="461665"/>
          </a:xfrm>
        </p:grpSpPr>
        <p:sp>
          <p:nvSpPr>
            <p:cNvPr id="15" name="Oval 1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12711" y="3342069"/>
            <a:ext cx="357790" cy="461665"/>
            <a:chOff x="5470558" y="1405982"/>
            <a:chExt cx="357790" cy="461665"/>
          </a:xfrm>
        </p:grpSpPr>
        <p:sp>
          <p:nvSpPr>
            <p:cNvPr id="18" name="Oval 17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3280" y="4429513"/>
            <a:ext cx="357790" cy="461665"/>
            <a:chOff x="5470558" y="1405982"/>
            <a:chExt cx="357790" cy="461665"/>
          </a:xfrm>
        </p:grpSpPr>
        <p:sp>
          <p:nvSpPr>
            <p:cNvPr id="21" name="Oval 20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7916333" y="5727865"/>
            <a:ext cx="2587315" cy="878542"/>
          </a:xfrm>
          <a:prstGeom prst="wedgeRoundRectCallout">
            <a:avLst>
              <a:gd name="adj1" fmla="val -154513"/>
              <a:gd name="adj2" fmla="val -463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Citation preference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52745" y="5701349"/>
            <a:ext cx="357790" cy="461665"/>
            <a:chOff x="5470558" y="1405982"/>
            <a:chExt cx="357790" cy="461665"/>
          </a:xfrm>
        </p:grpSpPr>
        <p:sp>
          <p:nvSpPr>
            <p:cNvPr id="25" name="Oval 2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5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1" y="6301105"/>
            <a:ext cx="2286000" cy="513522"/>
          </a:xfrm>
          <a:prstGeom prst="rect">
            <a:avLst/>
          </a:prstGeom>
        </p:spPr>
      </p:pic>
      <p:sp>
        <p:nvSpPr>
          <p:cNvPr id="32" name="Rounded Rectangular Callout 31"/>
          <p:cNvSpPr/>
          <p:nvPr/>
        </p:nvSpPr>
        <p:spPr>
          <a:xfrm>
            <a:off x="7916333" y="997965"/>
            <a:ext cx="2587315" cy="1016000"/>
          </a:xfrm>
          <a:prstGeom prst="wedgeRoundRectCallout">
            <a:avLst>
              <a:gd name="adj1" fmla="val -234411"/>
              <a:gd name="adj2" fmla="val -109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Publication in a 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shared repository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042391" y="999855"/>
            <a:ext cx="357790" cy="461665"/>
            <a:chOff x="5470558" y="1405982"/>
            <a:chExt cx="357790" cy="461665"/>
          </a:xfrm>
        </p:grpSpPr>
        <p:sp>
          <p:nvSpPr>
            <p:cNvPr id="34" name="Oval 33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1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333" y="1163992"/>
            <a:ext cx="1435100" cy="381000"/>
          </a:xfrm>
          <a:prstGeom prst="rect">
            <a:avLst/>
          </a:prstGeom>
        </p:spPr>
      </p:pic>
      <p:sp>
        <p:nvSpPr>
          <p:cNvPr id="37" name="Title 4">
            <a:extLst>
              <a:ext uri="{FF2B5EF4-FFF2-40B4-BE49-F238E27FC236}">
                <a16:creationId xmlns:a16="http://schemas.microsoft.com/office/drawing/2014/main" id="{33762BFD-C8DA-E34B-8DBD-5F485A4A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209540"/>
            <a:ext cx="10482146" cy="1021147"/>
          </a:xfrm>
        </p:spPr>
        <p:txBody>
          <a:bodyPr/>
          <a:lstStyle/>
          <a:p>
            <a:r>
              <a:rPr lang="en-US" sz="3200" dirty="0"/>
              <a:t>Making Data Accessible: Overview of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34332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Metadata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31074" y="2331974"/>
            <a:ext cx="4300919" cy="474839"/>
          </a:xfrm>
        </p:spPr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731074" y="2972662"/>
            <a:ext cx="4300919" cy="3783829"/>
          </a:xfrm>
        </p:spPr>
        <p:txBody>
          <a:bodyPr>
            <a:normAutofit/>
          </a:bodyPr>
          <a:lstStyle/>
          <a:p>
            <a:r>
              <a:rPr lang="en-US" dirty="0"/>
              <a:t>Dataset name/title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Creator(s)</a:t>
            </a:r>
          </a:p>
          <a:p>
            <a:r>
              <a:rPr lang="en-US" dirty="0"/>
              <a:t>Publication date</a:t>
            </a:r>
          </a:p>
          <a:p>
            <a:r>
              <a:rPr lang="en-US" dirty="0"/>
              <a:t>License</a:t>
            </a:r>
          </a:p>
          <a:p>
            <a:r>
              <a:rPr lang="en-US" dirty="0"/>
              <a:t>Publisher/contact</a:t>
            </a:r>
          </a:p>
          <a:p>
            <a:r>
              <a:rPr lang="en-US" dirty="0"/>
              <a:t>Version</a:t>
            </a:r>
          </a:p>
          <a:p>
            <a:r>
              <a:rPr lang="en-US" dirty="0"/>
              <a:t>Resource type</a:t>
            </a:r>
          </a:p>
          <a:p>
            <a:r>
              <a:rPr lang="en-US" dirty="0"/>
              <a:t>Location of the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55578" y="2331974"/>
            <a:ext cx="4272562" cy="474839"/>
          </a:xfrm>
        </p:spPr>
        <p:txBody>
          <a:bodyPr/>
          <a:lstStyle/>
          <a:p>
            <a:r>
              <a:rPr lang="en-US" dirty="0"/>
              <a:t>Domain Specific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55578" y="2972662"/>
            <a:ext cx="4272562" cy="1608015"/>
          </a:xfrm>
        </p:spPr>
        <p:txBody>
          <a:bodyPr/>
          <a:lstStyle/>
          <a:p>
            <a:r>
              <a:rPr lang="en-US" dirty="0"/>
              <a:t>Categories</a:t>
            </a:r>
          </a:p>
          <a:p>
            <a:r>
              <a:rPr lang="en-US" dirty="0"/>
              <a:t>Keywords/tags</a:t>
            </a:r>
          </a:p>
          <a:p>
            <a:r>
              <a:rPr lang="en-US" dirty="0"/>
              <a:t>Related links</a:t>
            </a:r>
          </a:p>
        </p:txBody>
      </p:sp>
      <p:sp>
        <p:nvSpPr>
          <p:cNvPr id="14" name="Oval 13"/>
          <p:cNvSpPr/>
          <p:nvPr/>
        </p:nvSpPr>
        <p:spPr>
          <a:xfrm>
            <a:off x="1731074" y="4580676"/>
            <a:ext cx="1467828" cy="301909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Content Placeholder 16"/>
          <p:cNvSpPr txBox="1">
            <a:spLocks/>
          </p:cNvSpPr>
          <p:nvPr/>
        </p:nvSpPr>
        <p:spPr>
          <a:xfrm>
            <a:off x="6155578" y="4580676"/>
            <a:ext cx="4504988" cy="394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46275" indent="-23495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charset="2"/>
              <a:buChar char="u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u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data repository in a given discipline may request metadata using accepted standards </a:t>
            </a:r>
          </a:p>
        </p:txBody>
      </p:sp>
    </p:spTree>
    <p:extLst>
      <p:ext uri="{BB962C8B-B14F-4D97-AF65-F5344CB8AC3E}">
        <p14:creationId xmlns:p14="http://schemas.microsoft.com/office/powerpoint/2010/main" val="33845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76" y="1902140"/>
            <a:ext cx="4535924" cy="825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076" y="2645391"/>
            <a:ext cx="4535925" cy="40768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312" y="3430301"/>
            <a:ext cx="3939689" cy="1259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312" y="5051657"/>
            <a:ext cx="3907703" cy="11960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04146" y="2533879"/>
            <a:ext cx="431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Recommended: CC-BY and CC0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51378" cy="706964"/>
          </a:xfrm>
        </p:spPr>
        <p:txBody>
          <a:bodyPr/>
          <a:lstStyle/>
          <a:p>
            <a:r>
              <a:rPr lang="en-US" dirty="0"/>
              <a:t>Choose a </a:t>
            </a:r>
            <a:r>
              <a:rPr lang="en-US" dirty="0">
                <a:solidFill>
                  <a:schemeClr val="accent2"/>
                </a:solidFill>
              </a:rPr>
              <a:t>License</a:t>
            </a:r>
            <a:r>
              <a:rPr lang="en-US" dirty="0"/>
              <a:t>: Creative Commons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7993" y="6319652"/>
            <a:ext cx="46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http://creativecommons.org/licenses/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90987" y="5015716"/>
            <a:ext cx="249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“No rights reserved”</a:t>
            </a:r>
            <a:endParaRPr lang="es-CO" sz="12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8467164" y="4077928"/>
            <a:ext cx="430889" cy="3908589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3" y="5738895"/>
            <a:ext cx="3911600" cy="5576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48" y="2088165"/>
            <a:ext cx="1999973" cy="4694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5104599"/>
            <a:ext cx="3784600" cy="696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1" y="1494738"/>
            <a:ext cx="4198847" cy="36060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180" y="5788369"/>
            <a:ext cx="993336" cy="1025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181" y="2549182"/>
            <a:ext cx="1411203" cy="323918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916333" y="4420975"/>
            <a:ext cx="2587315" cy="1016000"/>
          </a:xfrm>
          <a:prstGeom prst="wedgeRoundRectCallout">
            <a:avLst>
              <a:gd name="adj1" fmla="val -201028"/>
              <a:gd name="adj2" fmla="val 6057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Unique persistent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identifier (PID)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52746" y="3350998"/>
            <a:ext cx="2587315" cy="878542"/>
          </a:xfrm>
          <a:prstGeom prst="wedgeRoundRectCallout">
            <a:avLst>
              <a:gd name="adj1" fmla="val -148566"/>
              <a:gd name="adj2" fmla="val 114205"/>
              <a:gd name="adj3" fmla="val 16667"/>
            </a:avLst>
          </a:prstGeom>
          <a:solidFill>
            <a:srgbClr val="E298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</a:rPr>
              <a:t>Accessibility of </a:t>
            </a:r>
          </a:p>
          <a:p>
            <a:pPr algn="ctr"/>
            <a:r>
              <a:rPr lang="en-US" sz="1600" b="1" dirty="0">
                <a:solidFill>
                  <a:srgbClr val="800000"/>
                </a:solidFill>
              </a:rPr>
              <a:t>data (manual &amp; machine)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12711" y="3342069"/>
            <a:ext cx="357790" cy="461665"/>
            <a:chOff x="5470558" y="1405982"/>
            <a:chExt cx="357790" cy="461665"/>
          </a:xfrm>
        </p:grpSpPr>
        <p:sp>
          <p:nvSpPr>
            <p:cNvPr id="18" name="Oval 17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3280" y="4429513"/>
            <a:ext cx="357790" cy="461665"/>
            <a:chOff x="5470558" y="1405982"/>
            <a:chExt cx="357790" cy="461665"/>
          </a:xfrm>
        </p:grpSpPr>
        <p:sp>
          <p:nvSpPr>
            <p:cNvPr id="21" name="Oval 20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7916333" y="5727865"/>
            <a:ext cx="2587315" cy="878542"/>
          </a:xfrm>
          <a:prstGeom prst="wedgeRoundRectCallout">
            <a:avLst>
              <a:gd name="adj1" fmla="val -154513"/>
              <a:gd name="adj2" fmla="val -4635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Citation preference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952745" y="5701349"/>
            <a:ext cx="357790" cy="461665"/>
            <a:chOff x="5470558" y="1405982"/>
            <a:chExt cx="357790" cy="461665"/>
          </a:xfrm>
        </p:grpSpPr>
        <p:sp>
          <p:nvSpPr>
            <p:cNvPr id="25" name="Oval 2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5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1" y="6301105"/>
            <a:ext cx="2286000" cy="513522"/>
          </a:xfrm>
          <a:prstGeom prst="rect">
            <a:avLst/>
          </a:prstGeom>
        </p:spPr>
      </p:pic>
      <p:sp>
        <p:nvSpPr>
          <p:cNvPr id="34" name="Rounded Rectangular Callout 33"/>
          <p:cNvSpPr/>
          <p:nvPr/>
        </p:nvSpPr>
        <p:spPr>
          <a:xfrm>
            <a:off x="7928176" y="2185190"/>
            <a:ext cx="2587315" cy="878542"/>
          </a:xfrm>
          <a:prstGeom prst="wedgeRoundRectCallout">
            <a:avLst>
              <a:gd name="adj1" fmla="val -84487"/>
              <a:gd name="adj2" fmla="val 588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General &amp; domain metadata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025421" y="2180772"/>
            <a:ext cx="357790" cy="461665"/>
            <a:chOff x="5470558" y="1405982"/>
            <a:chExt cx="357790" cy="461665"/>
          </a:xfrm>
        </p:grpSpPr>
        <p:sp>
          <p:nvSpPr>
            <p:cNvPr id="15" name="Oval 14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32" name="Rounded Rectangular Callout 31"/>
          <p:cNvSpPr/>
          <p:nvPr/>
        </p:nvSpPr>
        <p:spPr>
          <a:xfrm>
            <a:off x="7916333" y="997965"/>
            <a:ext cx="2587315" cy="1016000"/>
          </a:xfrm>
          <a:prstGeom prst="wedgeRoundRectCallout">
            <a:avLst>
              <a:gd name="adj1" fmla="val -234411"/>
              <a:gd name="adj2" fmla="val -109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772AD"/>
                </a:solidFill>
              </a:rPr>
              <a:t>Publication in a </a:t>
            </a:r>
          </a:p>
          <a:p>
            <a:pPr algn="ctr"/>
            <a:r>
              <a:rPr lang="en-US" sz="1600" b="1" dirty="0">
                <a:solidFill>
                  <a:srgbClr val="1772AD"/>
                </a:solidFill>
              </a:rPr>
              <a:t>shared repository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042391" y="999855"/>
            <a:ext cx="357790" cy="461665"/>
            <a:chOff x="5470558" y="1405982"/>
            <a:chExt cx="357790" cy="461665"/>
          </a:xfrm>
        </p:grpSpPr>
        <p:sp>
          <p:nvSpPr>
            <p:cNvPr id="36" name="Oval 35"/>
            <p:cNvSpPr/>
            <p:nvPr/>
          </p:nvSpPr>
          <p:spPr>
            <a:xfrm>
              <a:off x="5483412" y="1488141"/>
              <a:ext cx="328706" cy="33468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70558" y="1405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800000"/>
                  </a:solidFill>
                </a:rPr>
                <a:t>1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333" y="1163992"/>
            <a:ext cx="1435100" cy="381000"/>
          </a:xfrm>
          <a:prstGeom prst="rect">
            <a:avLst/>
          </a:prstGeom>
        </p:spPr>
      </p:pic>
      <p:sp>
        <p:nvSpPr>
          <p:cNvPr id="33" name="Title 4">
            <a:extLst>
              <a:ext uri="{FF2B5EF4-FFF2-40B4-BE49-F238E27FC236}">
                <a16:creationId xmlns:a16="http://schemas.microsoft.com/office/drawing/2014/main" id="{69B0004E-8210-F04E-93B5-AA2413AAEED3}"/>
              </a:ext>
            </a:extLst>
          </p:cNvPr>
          <p:cNvSpPr txBox="1">
            <a:spLocks/>
          </p:cNvSpPr>
          <p:nvPr/>
        </p:nvSpPr>
        <p:spPr bwMode="gray">
          <a:xfrm>
            <a:off x="379141" y="209540"/>
            <a:ext cx="10482146" cy="1021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Making Data Accessible: Overview of Best Practices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79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1255</Words>
  <Application>Microsoft Macintosh PowerPoint</Application>
  <PresentationFormat>Widescreen</PresentationFormat>
  <Paragraphs>191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Century Gothic</vt:lpstr>
      <vt:lpstr>Wingdings</vt:lpstr>
      <vt:lpstr>Wingdings 3</vt:lpstr>
      <vt:lpstr>Ion Boardroom</vt:lpstr>
      <vt:lpstr>DSCI549: Introduction to Computational Thinking and Data Science</vt:lpstr>
      <vt:lpstr>Making Data Accessible: Overview of Best Practices</vt:lpstr>
      <vt:lpstr>PowerPoint Presentation</vt:lpstr>
      <vt:lpstr>Popular Data Repositories</vt:lpstr>
      <vt:lpstr>Directories of Research Data Repositories</vt:lpstr>
      <vt:lpstr>Making Data Accessible: Overview of Best Practices</vt:lpstr>
      <vt:lpstr>Recommended Metadata</vt:lpstr>
      <vt:lpstr>Choose a License: Creative Commons</vt:lpstr>
      <vt:lpstr>PowerPoint Presentation</vt:lpstr>
      <vt:lpstr>Manual Accessibility</vt:lpstr>
      <vt:lpstr>Machine Accessibility: Metadata is a Necessity!</vt:lpstr>
      <vt:lpstr>Making Data Accessible: Overview of Best Practices</vt:lpstr>
      <vt:lpstr>Main Types of Unique Identifiers</vt:lpstr>
      <vt:lpstr>URL/URI: Uniform Resource Locator</vt:lpstr>
      <vt:lpstr>Persistent URL (PURL)</vt:lpstr>
      <vt:lpstr>Digital Object Identifier (DOI)</vt:lpstr>
      <vt:lpstr>Making Data Accessible: Overview of Best Practices</vt:lpstr>
      <vt:lpstr>Data Citation </vt:lpstr>
      <vt:lpstr>Making Data Accessible:  Cite the data in your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INF549: Introduction to Computational Thinking and Data Science</dc:title>
  <dc:creator>Deborah Khider</dc:creator>
  <cp:lastModifiedBy>Deborah Khider</cp:lastModifiedBy>
  <cp:revision>5</cp:revision>
  <dcterms:created xsi:type="dcterms:W3CDTF">2020-04-21T19:23:02Z</dcterms:created>
  <dcterms:modified xsi:type="dcterms:W3CDTF">2021-10-29T16:41:12Z</dcterms:modified>
</cp:coreProperties>
</file>