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373" r:id="rId3"/>
    <p:sldId id="385" r:id="rId4"/>
    <p:sldId id="377" r:id="rId5"/>
    <p:sldId id="378" r:id="rId6"/>
    <p:sldId id="38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89524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43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433D-0C5D-FF47-BECC-361278DCF355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A2424-C5EB-374F-9F85-C1450A00B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4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A2424-C5EB-374F-9F85-C1450A00B5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7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/>
              <a:t>Software repositories are beginning to offer the ability to assign DOIs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BCA06-DAB2-2649-96E2-82E5DB3F7A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9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7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5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6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8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83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7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0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9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5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E006-CE65-CE45-80DC-DE294794B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5406"/>
            <a:ext cx="9144000" cy="136311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DSCI549: Introduction to Computational Thinking and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CA01-65E3-9945-8C7A-FC980A2A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513" y="2855291"/>
            <a:ext cx="9144000" cy="1655762"/>
          </a:xfrm>
        </p:spPr>
        <p:txBody>
          <a:bodyPr/>
          <a:lstStyle/>
          <a:p>
            <a:r>
              <a:rPr lang="en-US" sz="3600" dirty="0"/>
              <a:t>10h – Publishing software</a:t>
            </a:r>
          </a:p>
        </p:txBody>
      </p:sp>
    </p:spTree>
    <p:extLst>
      <p:ext uri="{BB962C8B-B14F-4D97-AF65-F5344CB8AC3E}">
        <p14:creationId xmlns:p14="http://schemas.microsoft.com/office/powerpoint/2010/main" val="14933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Making Software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7939" y="2360782"/>
            <a:ext cx="3697810" cy="38794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Accessible from a public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License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Citation</a:t>
            </a:r>
          </a:p>
        </p:txBody>
      </p:sp>
      <p:pic>
        <p:nvPicPr>
          <p:cNvPr id="6" name="Picture 5" descr="log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8068" y="2254250"/>
            <a:ext cx="4640227" cy="43603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240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Repository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800098" y="2630426"/>
            <a:ext cx="4231895" cy="2360161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Software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repository</a:t>
            </a:r>
          </a:p>
          <a:p>
            <a:pPr lvl="1"/>
            <a:r>
              <a:rPr lang="en-US" sz="2400" dirty="0"/>
              <a:t>Code resides there</a:t>
            </a:r>
          </a:p>
          <a:p>
            <a:pPr lvl="1"/>
            <a:r>
              <a:rPr lang="en-US" sz="2400" dirty="0"/>
              <a:t>Support software evolution</a:t>
            </a:r>
          </a:p>
          <a:p>
            <a:pPr lvl="1"/>
            <a:r>
              <a:rPr lang="en-US" sz="2400" dirty="0"/>
              <a:t>Support groups of developers of open source software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40" y="5414772"/>
            <a:ext cx="1717689" cy="858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1374" y="3092406"/>
            <a:ext cx="2315508" cy="7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5240" y="5758901"/>
            <a:ext cx="18796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853" y="4446163"/>
            <a:ext cx="2543175" cy="666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273" y="5658887"/>
            <a:ext cx="1362075" cy="495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9128" y="5511251"/>
            <a:ext cx="17335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2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Open Source 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854" y="2349631"/>
            <a:ext cx="10098911" cy="425861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/>
              <a:t>Copyright: automatically applied to software when it is created to grant </a:t>
            </a:r>
            <a:r>
              <a:rPr lang="en-US" sz="2400" i="1" dirty="0"/>
              <a:t>the creator</a:t>
            </a:r>
            <a:r>
              <a:rPr lang="en-US" sz="2400" dirty="0"/>
              <a:t> exclusive rights as an intellectual property </a:t>
            </a:r>
          </a:p>
          <a:p>
            <a:r>
              <a:rPr lang="en-US" sz="2400" b="1" dirty="0"/>
              <a:t>Open source license</a:t>
            </a:r>
            <a:r>
              <a:rPr lang="en-US" sz="2400" dirty="0"/>
              <a:t>: reduce constraints and enable software developers to make their source code available to public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AU" sz="2400" dirty="0"/>
              <a:t>“</a:t>
            </a:r>
            <a:r>
              <a:rPr lang="en-AU" sz="2400" dirty="0" err="1"/>
              <a:t>Copyleft</a:t>
            </a:r>
            <a:r>
              <a:rPr lang="en-AU" sz="2400" dirty="0"/>
              <a:t>” license (ex: </a:t>
            </a:r>
            <a:r>
              <a:rPr lang="en-US" sz="2400" dirty="0"/>
              <a:t>GNU General Public License (GPL))</a:t>
            </a:r>
            <a:endParaRPr lang="en-AU" sz="2400" dirty="0"/>
          </a:p>
          <a:p>
            <a:pPr marL="806450" lvl="1" indent="-457200">
              <a:buFont typeface="+mj-lt"/>
              <a:buAutoNum type="arabicPeriod"/>
            </a:pPr>
            <a:r>
              <a:rPr lang="en-AU" sz="2400" dirty="0"/>
              <a:t>“Permissive” license (ex: </a:t>
            </a:r>
            <a:r>
              <a:rPr lang="en-US" sz="2400" dirty="0"/>
              <a:t>Apache </a:t>
            </a:r>
            <a:r>
              <a:rPr lang="en-US" sz="2400" dirty="0" err="1"/>
              <a:t>Liscence</a:t>
            </a:r>
            <a:r>
              <a:rPr lang="en-US" sz="2400" dirty="0"/>
              <a:t> 2 or MIT licenses)</a:t>
            </a:r>
          </a:p>
          <a:p>
            <a:pPr lvl="1"/>
            <a:r>
              <a:rPr lang="en-US" sz="2400" b="1" dirty="0"/>
              <a:t>Open Source Initiative </a:t>
            </a:r>
            <a:endParaRPr lang="en-US" sz="2400" dirty="0"/>
          </a:p>
          <a:p>
            <a:pPr lvl="2"/>
            <a:r>
              <a:rPr lang="en-US" sz="2400" dirty="0"/>
              <a:t>Choose a license from: http://</a:t>
            </a:r>
            <a:r>
              <a:rPr lang="en-US" sz="2400" dirty="0" err="1"/>
              <a:t>opensource.org</a:t>
            </a:r>
            <a:r>
              <a:rPr lang="en-US" sz="2400" dirty="0"/>
              <a:t>/licenses</a:t>
            </a:r>
          </a:p>
          <a:p>
            <a:pPr lvl="2"/>
            <a:r>
              <a:rPr lang="en-US" sz="2400" dirty="0"/>
              <a:t>Recommend that you choose a permissive license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314" y="5272831"/>
            <a:ext cx="978902" cy="112573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05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662" y="2330355"/>
            <a:ext cx="11012680" cy="581997"/>
          </a:xfrm>
        </p:spPr>
        <p:txBody>
          <a:bodyPr>
            <a:noAutofit/>
          </a:bodyPr>
          <a:lstStyle/>
          <a:p>
            <a:r>
              <a:rPr lang="en-US" sz="2800" dirty="0"/>
              <a:t>As with data, use a persistent unique identifier (PURL or DOI)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9372" y="3017321"/>
            <a:ext cx="100472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Garijo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Daniel;Xie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Lei; Zhang,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Yinliang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Gil, Yolanda;</a:t>
            </a:r>
          </a:p>
          <a:p>
            <a:pPr>
              <a:defRPr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Xie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Li (2013) Tool for computing anomalies, GitHub.  V.1 </a:t>
            </a:r>
          </a:p>
          <a:p>
            <a:pPr>
              <a:defRPr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http://dx.doi.org/10.5281/zenodo.18765</a:t>
            </a:r>
          </a:p>
          <a:p>
            <a:pPr>
              <a:defRPr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Retrieved 11:05, Feb, 15, 2015 (GMT)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652963" y="4530210"/>
            <a:ext cx="7938" cy="16581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44977" y="6197361"/>
            <a:ext cx="973137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Time of </a:t>
            </a:r>
          </a:p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retrieval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206593" y="3429000"/>
            <a:ext cx="179768" cy="157746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2797048" y="3711059"/>
            <a:ext cx="748368" cy="174466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67038" y="5542240"/>
            <a:ext cx="1233488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Date of </a:t>
            </a:r>
          </a:p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publication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45126" y="4149210"/>
            <a:ext cx="271462" cy="10699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29176" y="5219184"/>
            <a:ext cx="1746250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Persistent</a:t>
            </a:r>
          </a:p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unique identifier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9144490" y="3763303"/>
            <a:ext cx="382099" cy="76690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26"/>
          <p:cNvSpPr txBox="1">
            <a:spLocks noChangeArrowheads="1"/>
          </p:cNvSpPr>
          <p:nvPr/>
        </p:nvSpPr>
        <p:spPr bwMode="auto">
          <a:xfrm>
            <a:off x="9118740" y="4464512"/>
            <a:ext cx="1193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279F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rgbClr val="00279F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rgbClr val="00279F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rgbClr val="00279F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rgbClr val="00279F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latin typeface="Calibri" charset="0"/>
                <a:cs typeface="Calibri" charset="0"/>
              </a:rPr>
              <a:t>Version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 flipV="1">
            <a:off x="8157174" y="3761859"/>
            <a:ext cx="788389" cy="132556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29614" y="5085835"/>
            <a:ext cx="11969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Repository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350002" y="3711059"/>
            <a:ext cx="631825" cy="12954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3527" y="5019159"/>
            <a:ext cx="7445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66773" y="4954552"/>
            <a:ext cx="9302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101268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00253" y="2297151"/>
            <a:ext cx="3509683" cy="2148144"/>
          </a:xfrm>
        </p:spPr>
        <p:txBody>
          <a:bodyPr/>
          <a:lstStyle/>
          <a:p>
            <a:r>
              <a:rPr lang="en-US" dirty="0"/>
              <a:t>Making Software Accessible: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Cite the software in your paper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526351" y="692151"/>
            <a:ext cx="3657600" cy="5175250"/>
          </a:xfrm>
        </p:spPr>
        <p:txBody>
          <a:bodyPr>
            <a:normAutofit fontScale="92500" lnSpcReduction="20000"/>
          </a:bodyPr>
          <a:lstStyle/>
          <a:p>
            <a:pPr marL="0" lvl="1" indent="0">
              <a:spcBef>
                <a:spcPts val="2000"/>
              </a:spcBef>
              <a:buNone/>
            </a:pPr>
            <a:r>
              <a:rPr lang="en-US" sz="2400" dirty="0"/>
              <a:t>As with citing data:</a:t>
            </a:r>
          </a:p>
          <a:p>
            <a:pPr marL="342900" lvl="1" indent="-342900">
              <a:spcBef>
                <a:spcPts val="2000"/>
              </a:spcBef>
            </a:pPr>
            <a:r>
              <a:rPr lang="en-US" sz="2400" dirty="0"/>
              <a:t>Citation goes in the References section</a:t>
            </a:r>
          </a:p>
          <a:p>
            <a:pPr marL="342900" lvl="1" indent="-342900">
              <a:spcBef>
                <a:spcPts val="2000"/>
              </a:spcBef>
            </a:pPr>
            <a:r>
              <a:rPr lang="en-US" sz="2400" dirty="0"/>
              <a:t>How to cite the software?  You choose:</a:t>
            </a:r>
          </a:p>
          <a:p>
            <a:pPr marL="692150" lvl="2" indent="-342900">
              <a:spcBef>
                <a:spcPts val="2000"/>
              </a:spcBef>
            </a:pPr>
            <a:r>
              <a:rPr lang="en-US" sz="2400" dirty="0"/>
              <a:t>With an in-text pointer as you would cite any other paper </a:t>
            </a:r>
            <a:r>
              <a:rPr lang="en-US" sz="2400" u="sng" dirty="0"/>
              <a:t>(recommended)</a:t>
            </a:r>
          </a:p>
          <a:p>
            <a:pPr lvl="1"/>
            <a:r>
              <a:rPr lang="en-US" sz="2400" dirty="0"/>
              <a:t>With an in-text pointer in the “Acknowledgments” section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39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291</Words>
  <Application>Microsoft Macintosh PowerPoint</Application>
  <PresentationFormat>Widescreen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DSCI549: Introduction to Computational Thinking and Data Science</vt:lpstr>
      <vt:lpstr>Best Practices for Making Software Available</vt:lpstr>
      <vt:lpstr>Software Repository</vt:lpstr>
      <vt:lpstr>Choosing an Open Source License</vt:lpstr>
      <vt:lpstr>Software Citation</vt:lpstr>
      <vt:lpstr>Making Software Accessible:  Cite the software in your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INF549: Introduction to Computational Thinking and Data Science</dc:title>
  <dc:creator>Deborah Khider</dc:creator>
  <cp:lastModifiedBy>Deborah Khider</cp:lastModifiedBy>
  <cp:revision>5</cp:revision>
  <dcterms:created xsi:type="dcterms:W3CDTF">2020-04-21T19:23:02Z</dcterms:created>
  <dcterms:modified xsi:type="dcterms:W3CDTF">2021-10-29T16:42:45Z</dcterms:modified>
</cp:coreProperties>
</file>