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 Light"/>
      <p:regular r:id="rId34"/>
      <p:bold r:id="rId35"/>
      <p:italic r:id="rId36"/>
      <p:boldItalic r:id="rId37"/>
    </p:embeddedFont>
    <p:embeddedFont>
      <p:font typeface="DM Serif Display"/>
      <p:regular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39" Type="http://schemas.openxmlformats.org/officeDocument/2006/relationships/font" Target="fonts/DMSerifDisplay-italic.fntdata"/><Relationship Id="rId16" Type="http://schemas.openxmlformats.org/officeDocument/2006/relationships/slide" Target="slides/slide10.xml"/><Relationship Id="rId38" Type="http://schemas.openxmlformats.org/officeDocument/2006/relationships/font" Target="fonts/DMSerifDispl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902b91d0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3902b91d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902b91d0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3902b91d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902b91d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73902b91d0_2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902b91d0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3902b91d0_2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3902b91d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3902b91d0_2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902b91d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3902b91d0_2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902b91d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3902b91d0_2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902b91d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3902b91d0_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902b91d0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3902b91d0_2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3902b91d0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3902b91d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902b9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3902b91d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902b91d0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3902b91d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902b91d0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3902b91d0_2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902b91d0_2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3902b91d0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3902b91d0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73902b91d0_2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902b91d0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3902b91d0_2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902b91d0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73902b91d0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3902b91d0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3902b91d0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902b91d0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73902b91d0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902b91d0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3902b91d0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902b91d0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73902b91d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902b91d0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3902b91d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902b91d0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3902b91d0_2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902b91d0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3902b91d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902b91d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3902b91d0_2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902b91d0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73902b91d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902b91d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3902b91d0_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Dark 1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b="0" i="0" sz="60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1604891" y="1941689"/>
            <a:ext cx="5934217" cy="1040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/>
            </a:br>
            <a:r>
              <a:rPr lang="en"/>
              <a:t>Remote </a:t>
            </a:r>
            <a:r>
              <a:rPr lang="en">
                <a:solidFill>
                  <a:schemeClr val="accent6"/>
                </a:solidFill>
              </a:rPr>
              <a:t>Shell</a:t>
            </a:r>
            <a:r>
              <a:rPr lang="en"/>
              <a:t> MPI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185504" y="2171025"/>
            <a:ext cx="2772992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4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6"/>
                </a:solidFill>
              </a:rPr>
              <a:t>MPI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445" y="1242223"/>
            <a:ext cx="7281333" cy="34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6"/>
                </a:solidFill>
              </a:rPr>
              <a:t>Architecture</a:t>
            </a:r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2" y="1125537"/>
            <a:ext cx="5457397" cy="385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 sz="4000">
                <a:solidFill>
                  <a:schemeClr val="accent6"/>
                </a:solidFill>
              </a:rPr>
            </a:br>
            <a:endParaRPr sz="4000">
              <a:solidFill>
                <a:schemeClr val="accent6"/>
              </a:solidFill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797" y="1963809"/>
            <a:ext cx="6395206" cy="2405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/>
        </p:nvSpPr>
        <p:spPr>
          <a:xfrm>
            <a:off x="914400" y="607144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" sz="4000" u="none" cap="none" strike="noStrike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Coding components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914400" y="135105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lt1"/>
                </a:solidFill>
              </a:rPr>
              <a:t>Initialize MPI </a:t>
            </a:r>
            <a:endParaRPr/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 sz="4000">
                <a:solidFill>
                  <a:schemeClr val="accent6"/>
                </a:solidFill>
              </a:rPr>
            </a:br>
            <a:endParaRPr sz="4000">
              <a:solidFill>
                <a:schemeClr val="accent6"/>
              </a:solidFill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914400" y="607144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" sz="4000" u="none" cap="none" strike="noStrike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Coding components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914400" y="135105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lt1"/>
                </a:solidFill>
              </a:rPr>
              <a:t>Create port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93" y="2325566"/>
            <a:ext cx="8495413" cy="126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 sz="4000">
                <a:solidFill>
                  <a:schemeClr val="accent6"/>
                </a:solidFill>
              </a:rPr>
            </a:br>
            <a:endParaRPr sz="4000">
              <a:solidFill>
                <a:schemeClr val="accent6"/>
              </a:solidFill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914400" y="607144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" sz="4000" u="none" cap="none" strike="noStrike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Coding components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914400" y="135105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lt1"/>
                </a:solidFill>
              </a:rPr>
              <a:t>Listen and send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88" y="2385897"/>
            <a:ext cx="8977823" cy="3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596" y="3428341"/>
            <a:ext cx="8599314" cy="36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 sz="4000">
                <a:solidFill>
                  <a:schemeClr val="accent6"/>
                </a:solidFill>
              </a:rPr>
            </a:br>
            <a:endParaRPr sz="4000">
              <a:solidFill>
                <a:schemeClr val="accent6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914400" y="607144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" sz="4000" u="none" cap="none" strike="noStrike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Coding components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914400" y="135105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lt1"/>
                </a:solidFill>
              </a:rPr>
              <a:t>Close connections 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608" y="2214989"/>
            <a:ext cx="5649584" cy="185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6"/>
                </a:solidFill>
              </a:rPr>
              <a:t>Coding components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846667" y="114754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lt1"/>
                </a:solidFill>
              </a:rPr>
              <a:t>Execute commands</a:t>
            </a:r>
            <a:endParaRPr/>
          </a:p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88" y="1851538"/>
            <a:ext cx="7534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ctrTitle"/>
          </p:nvPr>
        </p:nvSpPr>
        <p:spPr>
          <a:xfrm>
            <a:off x="2736009" y="2171025"/>
            <a:ext cx="3671981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5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903975" y="2179585"/>
            <a:ext cx="7744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lang="en" sz="2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Handles 1 user / locally</a:t>
            </a:r>
            <a:endParaRPr b="1"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4294967295" type="ctrTitle"/>
          </p:nvPr>
        </p:nvSpPr>
        <p:spPr>
          <a:xfrm>
            <a:off x="1188725" y="1690631"/>
            <a:ext cx="5587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b="0" i="0" lang="en" sz="7200" u="none" cap="none" strike="noStrike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Hello!</a:t>
            </a:r>
            <a:endParaRPr b="0" i="0" sz="7200" u="none" cap="none" strike="noStrike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5" name="Google Shape;85;p20"/>
          <p:cNvSpPr txBox="1"/>
          <p:nvPr>
            <p:ph idx="4294967295" type="subTitle"/>
          </p:nvPr>
        </p:nvSpPr>
        <p:spPr>
          <a:xfrm>
            <a:off x="1188725" y="2799680"/>
            <a:ext cx="5587800" cy="1832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are group </a:t>
            </a:r>
            <a:r>
              <a:rPr b="1" i="0" lang="en" sz="1400" u="none" cap="none" strike="noStrike">
                <a:solidFill>
                  <a:srgbClr val="FF88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0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Tạ Đức Anh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0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Trương Sĩ Thi Vũ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0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Đinh Như Minh Phương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0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Oketola Praise Oluwabamise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0" i="0" lang="en" sz="1400" u="none" cap="none" strike="noStrike">
                <a:solidFill>
                  <a:srgbClr val="E8E9E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Nguyễn Tuấn Duy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t/>
            </a:r>
            <a:endParaRPr b="0" i="0" sz="1800" u="none" cap="none" strike="noStrike">
              <a:solidFill>
                <a:srgbClr val="E8E9E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8"/>
          <p:cNvSpPr txBox="1"/>
          <p:nvPr/>
        </p:nvSpPr>
        <p:spPr>
          <a:xfrm>
            <a:off x="934557" y="1437237"/>
            <a:ext cx="7744177" cy="334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ls : 0.00185 ms</a:t>
            </a:r>
            <a:endParaRPr b="1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mkdir : 0.001485 ms</a:t>
            </a:r>
            <a:endParaRPr b="1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df –h : 0.0475 ms</a:t>
            </a:r>
            <a:endParaRPr b="1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free –m : 0.0352 ms</a:t>
            </a:r>
            <a:endParaRPr b="1" i="0" sz="18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echo hello bois: 0.00938ms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clear : I didn’t see the response time cause its cleared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reboot: screen is black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ctrTitle"/>
          </p:nvPr>
        </p:nvSpPr>
        <p:spPr>
          <a:xfrm>
            <a:off x="2702618" y="2171025"/>
            <a:ext cx="3738763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6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612" y="338137"/>
            <a:ext cx="62007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047" y="343178"/>
            <a:ext cx="6161905" cy="44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1016000" y="1301717"/>
            <a:ext cx="7744177" cy="334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❖"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Achieved the goal</a:t>
            </a:r>
            <a:endParaRPr/>
          </a:p>
          <a:p>
            <a:pPr indent="-1841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857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❖"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Did not take full use of MPI</a:t>
            </a:r>
            <a:endParaRPr/>
          </a:p>
          <a:p>
            <a:pPr indent="-1841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857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❖"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Took short cuts using popen(), execvp(), system(),…</a:t>
            </a:r>
            <a:endParaRPr/>
          </a:p>
          <a:p>
            <a:pPr indent="-1841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184150" lvl="0" marL="425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ctrTitle"/>
          </p:nvPr>
        </p:nvSpPr>
        <p:spPr>
          <a:xfrm>
            <a:off x="3470612" y="2171025"/>
            <a:ext cx="2202776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7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ctrTitle"/>
          </p:nvPr>
        </p:nvSpPr>
        <p:spPr>
          <a:xfrm>
            <a:off x="1559100" y="2171025"/>
            <a:ext cx="6421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8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Questions &amp; Answers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ctrTitle"/>
          </p:nvPr>
        </p:nvSpPr>
        <p:spPr>
          <a:xfrm>
            <a:off x="3446552" y="2171025"/>
            <a:ext cx="2250896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The end</a:t>
            </a:r>
            <a:endParaRPr/>
          </a:p>
        </p:txBody>
      </p:sp>
      <p:sp>
        <p:nvSpPr>
          <p:cNvPr id="255" name="Google Shape;255;p45"/>
          <p:cNvSpPr txBox="1"/>
          <p:nvPr/>
        </p:nvSpPr>
        <p:spPr>
          <a:xfrm>
            <a:off x="3148664" y="2859741"/>
            <a:ext cx="2846672" cy="426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Thanks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567139" y="606176"/>
            <a:ext cx="2869567" cy="8497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186584" y="1654984"/>
            <a:ext cx="2030958" cy="2922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Objectives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State of Art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Method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Evaluation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Q&amp;A</a:t>
            </a:r>
            <a:endParaRPr/>
          </a:p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ctrTitle"/>
          </p:nvPr>
        </p:nvSpPr>
        <p:spPr>
          <a:xfrm>
            <a:off x="2523336" y="2171025"/>
            <a:ext cx="4097328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6"/>
                </a:solidFill>
              </a:rPr>
              <a:t>Introduction</a:t>
            </a:r>
            <a:endParaRPr/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824089" y="1351052"/>
            <a:ext cx="3246447" cy="2611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solidFill>
                  <a:schemeClr val="accent6"/>
                </a:solidFill>
              </a:rPr>
              <a:t>MPI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MPI stands for Message Passing Interface and is a library specification for message-passing, proposed as a standard by a broadly based committee of vendors, implementors, and users.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4572000" y="1351051"/>
            <a:ext cx="3556000" cy="3119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RSH</a:t>
            </a:r>
            <a:endParaRPr/>
          </a:p>
          <a:p>
            <a:pPr indent="0" lvl="0" marL="1397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RSH stands for Remote Shell, it is a command line computer program that can execute shell commands as another user, and on another computer across a computer network.</a:t>
            </a:r>
            <a:endParaRPr b="1" i="0" sz="1800" u="none" cap="none" strike="noStrike">
              <a:solidFill>
                <a:schemeClr val="accent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2926081" y="2171025"/>
            <a:ext cx="3291837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2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Objective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chemeClr val="accent6"/>
                </a:solidFill>
              </a:rPr>
              <a:t>Objective</a:t>
            </a:r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188636" y="1351053"/>
            <a:ext cx="6766500" cy="2337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" sz="2400"/>
              <a:t>Create a </a:t>
            </a:r>
            <a:r>
              <a:rPr b="1" lang="en" sz="2400">
                <a:solidFill>
                  <a:schemeClr val="accent6"/>
                </a:solidFill>
              </a:rPr>
              <a:t>Remote Shell </a:t>
            </a:r>
            <a:r>
              <a:rPr b="1" lang="en" sz="2400"/>
              <a:t>to execute commands through </a:t>
            </a:r>
            <a:r>
              <a:rPr b="1" lang="en" sz="2400">
                <a:solidFill>
                  <a:schemeClr val="accent6"/>
                </a:solidFill>
              </a:rPr>
              <a:t>MPI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1" sz="2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" sz="2400"/>
              <a:t>Learn more about </a:t>
            </a:r>
            <a:r>
              <a:rPr b="1" lang="en" sz="2400">
                <a:solidFill>
                  <a:schemeClr val="accent6"/>
                </a:solidFill>
              </a:rPr>
              <a:t>MPI </a:t>
            </a:r>
            <a:r>
              <a:rPr b="1" lang="en" sz="2400">
                <a:solidFill>
                  <a:schemeClr val="lt1"/>
                </a:solidFill>
              </a:rPr>
              <a:t>i</a:t>
            </a:r>
            <a:r>
              <a:rPr b="1" lang="en" sz="2400"/>
              <a:t>n general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" sz="2400"/>
              <a:t>Get </a:t>
            </a:r>
            <a:r>
              <a:rPr b="1" lang="en" sz="2400">
                <a:solidFill>
                  <a:schemeClr val="accent6"/>
                </a:solidFill>
              </a:rPr>
              <a:t>20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ctrTitle"/>
          </p:nvPr>
        </p:nvSpPr>
        <p:spPr>
          <a:xfrm>
            <a:off x="2223912" y="2171025"/>
            <a:ext cx="5034844" cy="801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6"/>
                </a:solidFill>
              </a:rPr>
              <a:t>3</a:t>
            </a:r>
            <a:r>
              <a:rPr lang="en" sz="3600">
                <a:solidFill>
                  <a:schemeClr val="accent6"/>
                </a:solidFill>
              </a:rPr>
              <a:t>. </a:t>
            </a:r>
            <a:r>
              <a:rPr lang="en"/>
              <a:t>State of the 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1188864" y="437128"/>
            <a:ext cx="6766500" cy="5738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lang="en" sz="4000">
                <a:solidFill>
                  <a:schemeClr val="accent6"/>
                </a:solidFill>
              </a:rPr>
            </a:br>
            <a:endParaRPr sz="4000">
              <a:solidFill>
                <a:schemeClr val="accent6"/>
              </a:solidFill>
            </a:endParaRPr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914400" y="1351053"/>
            <a:ext cx="7620000" cy="28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 sz="2400">
                <a:solidFill>
                  <a:schemeClr val="accent6"/>
                </a:solidFill>
              </a:rPr>
              <a:t>MPI-Bash </a:t>
            </a:r>
            <a:r>
              <a:rPr b="1" lang="en" sz="2400">
                <a:solidFill>
                  <a:schemeClr val="lt1"/>
                </a:solidFill>
              </a:rPr>
              <a:t>- A Parallel version of the Bash shell written by </a:t>
            </a:r>
            <a:r>
              <a:rPr b="1" lang="en" sz="2400">
                <a:solidFill>
                  <a:schemeClr val="accent6"/>
                </a:solidFill>
              </a:rPr>
              <a:t>Spakin</a:t>
            </a:r>
            <a:endParaRPr b="1" sz="2400">
              <a:solidFill>
                <a:schemeClr val="accent6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chemeClr val="lt1"/>
                </a:solidFill>
              </a:rPr>
              <a:t>Includes various </a:t>
            </a:r>
            <a:r>
              <a:rPr b="1" lang="en">
                <a:solidFill>
                  <a:schemeClr val="accent6"/>
                </a:solidFill>
              </a:rPr>
              <a:t>MPI functions </a:t>
            </a:r>
            <a:r>
              <a:rPr b="1" lang="en">
                <a:solidFill>
                  <a:schemeClr val="lt1"/>
                </a:solidFill>
              </a:rPr>
              <a:t>for data transfer and synchronization, it is not limited to embarrassingly parallel workloads but can incorporate phased operations (i.e., all workers must finish operation X before any worker is allowed to begin operation Y)</a:t>
            </a:r>
            <a:endParaRPr/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