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6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7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8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9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10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1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2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13.xml" ContentType="application/vnd.openxmlformats-officedocument.presentationml.notesSlide+xml"/>
  <Override PartName="/ppt/ink/ink60.xml" ContentType="application/inkml+xml"/>
  <Override PartName="/ppt/notesSlides/notesSlide14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79" r:id="rId4"/>
    <p:sldId id="270" r:id="rId5"/>
    <p:sldId id="271" r:id="rId6"/>
    <p:sldId id="286" r:id="rId7"/>
    <p:sldId id="287" r:id="rId8"/>
    <p:sldId id="258" r:id="rId9"/>
    <p:sldId id="266" r:id="rId10"/>
    <p:sldId id="292" r:id="rId11"/>
    <p:sldId id="296" r:id="rId12"/>
    <p:sldId id="265" r:id="rId13"/>
    <p:sldId id="295" r:id="rId14"/>
    <p:sldId id="293" r:id="rId15"/>
    <p:sldId id="297" r:id="rId16"/>
    <p:sldId id="267" r:id="rId17"/>
    <p:sldId id="276" r:id="rId18"/>
    <p:sldId id="277" r:id="rId19"/>
    <p:sldId id="299" r:id="rId20"/>
    <p:sldId id="304" r:id="rId21"/>
    <p:sldId id="300" r:id="rId22"/>
    <p:sldId id="303" r:id="rId23"/>
    <p:sldId id="306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B26FF3-F245-4F87-897E-5EA6D84D3105}">
          <p14:sldIdLst>
            <p14:sldId id="256"/>
            <p14:sldId id="261"/>
            <p14:sldId id="279"/>
            <p14:sldId id="270"/>
            <p14:sldId id="271"/>
            <p14:sldId id="286"/>
            <p14:sldId id="287"/>
            <p14:sldId id="258"/>
            <p14:sldId id="266"/>
            <p14:sldId id="292"/>
            <p14:sldId id="296"/>
            <p14:sldId id="265"/>
            <p14:sldId id="295"/>
            <p14:sldId id="293"/>
            <p14:sldId id="297"/>
            <p14:sldId id="267"/>
            <p14:sldId id="276"/>
            <p14:sldId id="277"/>
            <p14:sldId id="299"/>
            <p14:sldId id="304"/>
            <p14:sldId id="300"/>
            <p14:sldId id="303"/>
            <p14:sldId id="306"/>
            <p14:sldId id="302"/>
          </p14:sldIdLst>
        </p14:section>
        <p14:section name="Overview" id="{C8732928-F910-42DA-9970-B9A3460B7644}">
          <p14:sldIdLst/>
        </p14:section>
        <p14:section name="Pipeline" id="{DAB8B824-2B3C-410D-810D-0398B6FCA8A1}">
          <p14:sldIdLst/>
        </p14:section>
        <p14:section name="Modelling overview" id="{B5F4A82C-03E8-43A1-96B8-CA34B85C7CE4}">
          <p14:sldIdLst/>
        </p14:section>
        <p14:section name="Modelling pipeline" id="{C5ADAB78-FD71-4D23-A458-AAECE3085A11}">
          <p14:sldIdLst/>
        </p14:section>
        <p14:section name="Reserve slides" id="{0C8BCD3B-B2E7-49EE-80A6-AC8B01E964F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E146"/>
    <a:srgbClr val="84C618"/>
    <a:srgbClr val="E7DC87"/>
    <a:srgbClr val="4BACC6"/>
    <a:srgbClr val="47D872"/>
    <a:srgbClr val="F79646"/>
    <a:srgbClr val="ACE946"/>
    <a:srgbClr val="48B2C6"/>
    <a:srgbClr val="D5C12F"/>
    <a:srgbClr val="F5E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7" autoAdjust="0"/>
    <p:restoredTop sz="86412" autoAdjust="0"/>
  </p:normalViewPr>
  <p:slideViewPr>
    <p:cSldViewPr>
      <p:cViewPr varScale="1">
        <p:scale>
          <a:sx n="85" d="100"/>
          <a:sy n="85" d="100"/>
        </p:scale>
        <p:origin x="-86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72" y="-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858BE-CC26-4CF6-90A3-F8D62FFFEE1B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8420B-0DCC-463D-BE73-02AACCA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3.46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34B3B0-04BF-45C2-8995-AF23A04FA217}" emma:medium="tactile" emma:mode="ink">
          <msink:context xmlns:msink="http://schemas.microsoft.com/ink/2010/main" type="writingRegion" rotatedBoundingBox="17992,3709 20923,3735 20917,4384 17986,4357"/>
        </emma:interpretation>
      </emma:emma>
    </inkml:annotationXML>
    <inkml:traceGroup>
      <inkml:annotationXML>
        <emma:emma xmlns:emma="http://www.w3.org/2003/04/emma" version="1.0">
          <emma:interpretation id="{95D18A1D-56C1-4299-95F3-5ECD2E27B023}" emma:medium="tactile" emma:mode="ink">
            <msink:context xmlns:msink="http://schemas.microsoft.com/ink/2010/main" type="paragraph" rotatedBoundingBox="17992,3709 20923,3735 20917,4384 17986,4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8BBC33-0EA1-46C9-839D-4CF6F656CA9D}" emma:medium="tactile" emma:mode="ink">
              <msink:context xmlns:msink="http://schemas.microsoft.com/ink/2010/main" type="line" rotatedBoundingBox="17992,3709 20923,3735 20917,4384 17986,4357"/>
            </emma:interpretation>
          </emma:emma>
        </inkml:annotationXML>
        <inkml:traceGroup>
          <inkml:annotationXML>
            <emma:emma xmlns:emma="http://www.w3.org/2003/04/emma" version="1.0">
              <emma:interpretation id="{1181621A-3500-49B3-9FD5-CDA3EC4D8944}" emma:medium="tactile" emma:mode="ink">
                <msink:context xmlns:msink="http://schemas.microsoft.com/ink/2010/main" type="inkWord" rotatedBoundingBox="17992,3709 18745,3716 18739,4364 17986,4357"/>
              </emma:interpretation>
              <emma:one-of disjunction-type="recognition" id="oneOf0">
                <emma:interpretation id="interp0" emma:lang="en-US" emma:confidence="0">
                  <emma:literal>K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0 27 134,'15'-9'89,"3"-2"-50,-3 5-19,3 6 38,3 0-2,-3 0-20,-1 0-21,4 0-6,-10 13 5,7 15 11,-6 17 5,-6 19-13,-6 11-5,0 1-5,-9-5-7,-21-9 0,7-15-7,0-9-4,5-19-25,0-13-25,0-6-18,18-22-81,0-35 36</inkml:trace>
          <inkml:trace contextRef="#ctx0" brushRef="#br0" timeOffset="218.7369">515-65 75,'15'-19'88,"-12"10"4,-3 6 22,0-1-5,-6 4-56,-32 4-38,-1 34-7,-9 16-3,2 2 1,7 0-3,6-4-3,25-8 0,8-3-1,0-4 0,23-3 1,34-7-7,20-14 5,17-13-15,16 0-43,3 0-86</inkml:trace>
        </inkml:traceGroup>
        <inkml:traceGroup>
          <inkml:annotationXML>
            <emma:emma xmlns:emma="http://www.w3.org/2003/04/emma" version="1.0">
              <emma:interpretation id="{D0903827-2DF1-4C43-83D2-34D2A3A22A4C}" emma:medium="tactile" emma:mode="ink">
                <msink:context xmlns:msink="http://schemas.microsoft.com/ink/2010/main" type="inkWord" rotatedBoundingBox="19354,3899 20921,3913 20918,4259 19351,4244">
                  <msink:destinationLink direction="to" ref="{98FB1FB3-FB8A-48FB-A502-AF15F784CADD}"/>
                </msink:context>
              </emma:interpretation>
              <emma:one-of disjunction-type="recognition" id="oneOf1">
                <emma:interpretation id="interp5" emma:lang="en-US" emma:confidence="0">
                  <emma:literal>-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3</emma:literal>
                </emma:interpretation>
                <emma:interpretation id="interp9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984.3737">1370 218 222,'-6'0'49,"4"0"-17,2 0 25,0 0-5,0 0-26,0 0-9,18 0 8,23 0-5,19 0 5,27 0-1,1 0-11,16 0-4,-1 0-4,10 6-3,-1 5-1,-2-1-1,2-8 1,-17-2-1,-15 0 0,-19 0-11,-22 0 1,-18 0-3,-15 0 4,-6-2-2,0-19-7,-15-8-36,-8-1-61,-7 9 9,6 8 32,9 8 22,10-3 16,-5 8 36,5 0 19,5 0 35,-3-2 0,3-2 23,0 0 1,0 4-20,0 0-6,0 0-14,0 0-11,0 0 9,0-2-8,0-1-1,0-1-8,0 4-11,0 0-2,15-2-6,6 2 0,14 0 1,12 0-1,4 0 0,5 15-1,3 1 5,-5 7-5,-13-2 1,-3 2 0,-17 0-1,-13 4 2,-8-5 0,0 3-1,-38-1-2,-27 5-2,-30-3-32,-20 0-34,-15-1-38,17-6-183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5T05:19:39.34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0-8 134,'11'-6'89,"2"-2"-50,-2 4-19,2 4 38,2 0-2,-2 0-20,0 0-21,2 0-6,-7 9 5,5 11 11,-4 13 5,-5 14-13,-4 7-5,0 2-5,-6-5-7,-16-5 0,5-12-7,0-7-4,4-13-25,0-9-25,0-5-18,13-16-81,0-26 36</inkml:trace>
  <inkml:trace contextRef="#ctx0" brushRef="#br0" timeOffset="1">375-75 75,'11'-13'88,"-9"6"4,-2 5 22,0-1-5,-4 3-56,-24 3-38,0 25-7,-7 11-3,1 2 1,6-1-3,4-2-3,18-6 0,6-2-1,0-3 0,17-2 1,24-5-7,15-11 5,13-9-15,11 0-43,2 0-86</inkml:trace>
  <inkml:trace contextRef="#ctx0" brushRef="#br0" timeOffset="2">998 132 222,'-4'0'49,"2"0"-17,2 0 25,0 0-5,0 0-26,0 0-9,13 0 8,17 0-5,14 0 5,19 0-1,1 0-11,12 0-4,-1 0-4,7 4-3,0 4-1,-2-1-1,2-5 1,-13-2-1,-11 0 0,-13 0-11,-17 0 1,-13 0-3,-10 0 4,-5-2-2,0-13-7,-11-6-36,-6-1-61,-5 7 9,5 5 32,6 7 22,7-3 16,-3 6 36,3 0 19,4 0 35,-2-2 0,2-1 23,0 0 1,0 3-20,0 0-6,0 0-14,0 0-11,0 0 9,0-1-8,0-1-1,0-1-8,0 3-11,0 0-2,11-2-6,4 2 0,11 0 1,8 0-1,3 0 0,4 11-1,2 1 5,-4 5-5,-9-2 1,-2 2 0,-13 0-1,-9 2 2,-6-3 0,0 2-1,-28 0-2,-19 3-2,-22-2-32,-15 0-34,-11-1-38,13-4-183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5T05:19:39.34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399 702 400,'0'0'155,"0"0"-83,-6 0-13,-1-3-11,-5-4-31,0-2-16,9 7-1,3 2-85,0 0-115</inkml:trace>
  <inkml:trace contextRef="#ctx0" brushRef="#br1" timeOffset="1">267 648 13,'0'0'49,"0"0"14,0 0 16,0 0-3,0 0-36,0 0-15,0 0-17,0 0-7,0 0-1,0 0 0,0 0 1,0 0-1,0 0 4,0 0 9,-5 0 19,-5 0-14,-8 0-14,10 6-4,1-3-6,7 2-1,0-5-10,0 0-12,15 0 27,9 0 2,0 0-2,-11-5 9,-5-1-1,-1 2-5,-7 2 19,0-1 9,0 3-10,0 0-7,0 0 6,0 0-18,0 0-2,0 0-5,-10 0-20,-4 0 27,-5 12 9,4-1-8,4 1 5,11-3-6,0-5-11,0-1 1,27-3 6,3 0 3,7 0-2,-7-11 6,-6-4-6,-9 2 8,-9-4-2,-6 6 13,0 0-7,0 2 6,-13 1-4,5 5-10,-3 2-1,-2 1 23,4 0-19,4 1-4,5 14-2,-3-1-1,3-3-6,0-1 1,0-4 7,-5-3-3,4 0 4,-3 2 1,4-5 0,0 3-2,0 2 1,4-3-14,8 3 9,6-5 3,1 0-1,-3 0 2,-5 0-3,-11 0 4,0 0 29,0 0-15,-22-2-14,-2-6 1,6 8-1,6 0 23,5 0-19,7 0-3,0 0-1,0 0-25,0 0 9,0 0-5,0 0-8,0 0-6,3 0-98</inkml:trace>
  <inkml:trace contextRef="#ctx0" brushRef="#br1" timeOffset="2">17 171 199,'-6'-6'29,"2"-5"11,4 4 16,-2 2 8,-3 1-18,5 1-22,0 1 3,0 2-8,0 0-2,0-7-5,5-4-9,15-10 5,22-4-3,-1 4-4,7 3 0,-5 3 0,-1 7 0,-1 3-1,-2 5 3,-12 0-5,-10 0 2,-2 0-4,-4 10 4,-8 6 1,-3 4 17,0 5-4,-9 5-10,-23 2 10,-7 3-8,-7-6-6,4-3 6,6-8-5,10-4 0,13-5-1,7 4 0,6 2-2,0 2-11,0 4 1,6-3-8,26-2-27,2-3 17,11-5-42,3 4-140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5T05:19:39.35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1771 1165 353,'0'0'64,"0"0"-59,0 0 40,0 0 1,0 0-22,0 21-24,0 9 7,0 0-1,15-4-5,8-6 0,7-4-1,9-6 2,8-10-1,8 0 1,2-16 9,-9-8 0,-14 3-11,-12 5 5,-22 1-3,0-6 8,0-3 7,-15 7-7,2 5 6,-2 9 14,2 3-22,0 3-8,-2 31-6,5 17 6,7 15 0,3 13 0,0 13 0,0 3 0,0 3 3,4 2 1,-2-11-4,-2-6 2,0-13-1,0-16-1,-2-14 1,-11-15-1,-6-14-8,-8-11-11,3 0-5,-5-5-11,1-17 7,2-6 6,1-7 20,1 3 2,-1 0 1,1 2 3,15 4-4,9 1-8,21-4 8,53-10-10,37-7 0,38-10-104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4260.98828" units="1/cm"/>
          <inkml:channelProperty channel="F" name="resolution" value="2.84167" units="1/deg"/>
        </inkml:channelProperties>
      </inkml:inkSource>
      <inkml:timestamp xml:id="ts0" timeString="2017-04-04T17:57:21.916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124 6 3,'0'0'1,"0"0"-1,0-6 3,0 6 8,0 0-1,0 0 4,0 0-4,0 0-1,0 0-8,3 0-1,-3 0 0,0 0 0,0 0 1,0 0-1,0 0-1,0 0 1,3 0-1,0 0 2,-3 0 0,3 0 0,11 0-1,-4 0 2,7 0-1,-2 0-1,-9 0 0,8 0 1,-11 0-1,0 0 0,-3 0 0,0 0 0,0 0 0,0 0 1,0 0 0,0 6 0,0-1 2,0-5 2,0 9-2,-3-3 7,-14-6-1,-1 5-3,-5 0-4,2 1 3,-6 8-10,4 6 0,-4 0 3,3 0 2,3-9 6,7-2 3,14-9 0,0 0-5,0 0 0,0 0 6,0 0-8,0 0-1,0 0-1,0 0-4,0 0 0,0 6 2,3 3 2,15 2 0,2-2 2,-2 2-2,2-6 1,-7-1-1,4 2 1,4-1-1,-4 4 3,-4 2-3,7-6 1,-2 5-1,2 0 1,-5 0-1,-6-10 0,-2 5 0,4-5 0,-8 0 1,-3 0-1,0 0 2,0 0-1,0 0 2,0 0 4,0 0-1,0 0 3,0 0-1,0 0-6,0 0 2,0 0-2,-3 5-1,-15 5 2,-6 0-3,4 5-1,-7-4 1,3-2 1,4-4 0,-4 6 1,3-2-2,1 2 0,-1-2-13,4 2 13,14-7 0,0-4 0,3 6-4,0-6 1,0 0 2,0 0-6,0 0 2,0 0 5,6 0 0,11 0 1,4 0-1,-1 0 0,1 0 3,3 0-1,-1-6-2,1-9 0,-3 1 0,-1-1-1,-10-1 1,7 1 0,-3 1 0,-7-2-1,7 6 1,-8 5 0,-3 0 0,-3 5 1,0-5-1,0-5 2,0-1-1,-3-3 1,-17-6-2,-1 5 0,1 4 6,-4-9-3,3 11 2,4-2 4,7 2 1,4 3 4,-5 6 1,8-5-7,3 5 1,0 0-6,0 0-3,0 0-2,0 0 0,0 0 2,0 0-2,0 0 0,0 0 1,0 0-3,0 0 3,-3 0 0,3 0-1,0 0 2,0 0-5,0 0 4,0 0-4,0 5 5,0 15 0,3 6 0,14-6 0,4-5 0,-1-1 0,-7-3 0,8-6 0,-4 5 0,-7-5 0,4 0 0,-8 0 0,5 0-1,-5-5 1,6 0 0,-6 0 0,-3 0 0,-3 0 1,0 0 1,0 0-2,0 0 2,0 0 0,0 0-2,0 0 5,0 0-5,0 0 1,0 0-1,0 0-1,0 0 1,0 0-3,0 0 1,0 0 2,0 0 2,-3 0-1,-21-15-1,-7 0-4,4-5 4,3 4 4,-3 7 1,3-6 0,7 10-3,-4 0 2,7-1 2,8 6 1,6 0 0,0 0-7,0 0-3,0 0 0,0 0-5,0 0 2,0 0 3,17 0 2,1 0 1,-6 0 0,6 11 0,2-2 0,-2-3 0,-6-1 1,9 0-1,-4-5-2,4 0 1,-1 0-4,-2 0-1,-12 0 2,0 0-1,5 0 4,-4 0-1,-7 0 2,0 0 0,0 0 0,0 0 2,0 0 2,0 0-2,0 0 5,0 0-5,0 0 1,0 0-3,0 0-5,-18 4-14,3 2 18,-6 4 1,0 0 0,1 0 0,2 0 0,-2 0 2,-1-5-2,4 0 1,7 0-1,4 0 2,-2-5 2,8 0-2,0 0 1,0 0-2,0 0 1,0 0-2,0 0 0,0 0-4,0 0-1,0 0-3,0 0 4,18 0 4,2 6 1,-2-6-1,-6 4 1,6-4-1,-1 0 0,-7 0 0,4 0 0,3 0 0,1 0 2,-6 0-2,9 0 0,-1-4 1,-2-7-1,-1 6 0,-7 0 0,-10 5 1,3 0-1,-3-5 0,0 5 3,0 0 0,0 0 4,0 0-1,0 0 0,0 0-5,0 0-1,0 0-1,0-5 1,0 5-5,0 0 4,0 0 1,0 0 0,0 0 0,0 0 0,0 0 0,0 0 2,0 0 0,0 0 4,0 0 0,0 0-1,0 0-3,0 0 2,0 0-4,0 0 4,0 0-4,0 0-3,-3 0-6,-18 0 9,-3 10 4,4 11-4,-4-7-3,3 1-1,15-10 8,-8 1-7,8 3 6,-9-4-3,6 1 1,-5-6 1,7 0 2,4 0 3,3 0-2,0 0-3,0 0-2,0 0 2,0 0-2,0 0-2,0 0-3,0 0-1,0 0-4,0 0 7,0 0 2,0 0 1,0 0 0,0 0 1,0 0-1,0 0 0,0 0 0,0 0 2,0 0-2,0 0-5,0 0-10,0 0-5,0 0 5,0 0-1,0 5 0,0-5 8,0 0 3,10 9 0,4 2 5,-1 4-8,1 10-27,-11 5-29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4260.98828" units="1/cm"/>
          <inkml:channelProperty channel="F" name="resolution" value="2.84167" units="1/deg"/>
        </inkml:channelProperties>
      </inkml:inkSource>
      <inkml:timestamp xml:id="ts0" timeString="2017-04-04T17:57:14.883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95 97 13,'-19'-28'35,"-1"6"4,10 9-19,-3-2-8,10 9-4,-1-1-7,1 0-1,3 7 0,-4 0-14,-8 0-25,5 0-36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4260.98828" units="1/cm"/>
          <inkml:channelProperty channel="F" name="resolution" value="2.84167" units="1/deg"/>
        </inkml:channelProperties>
      </inkml:inkSource>
      <inkml:timestamp xml:id="ts0" timeString="2017-04-04T17:59:02.527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124 6 3,'0'0'1,"0"0"-1,0-6 3,0 6 8,0 0-1,0 0 4,0 0-4,0 0-1,0 0-8,3 0-1,-3 0 0,0 0 0,0 0 1,0 0-1,0 0-1,0 0 1,3 0-1,0 0 2,-3 0 0,4 0 0,10 0-1,-5 0 2,9 0-1,-4 0-1,-8 0 0,9 0 1,-12 0-1,0 0 0,-3 0 0,0 0 0,0 0 0,0 0 1,0 0 0,0 6 0,0-1 2,0-5 2,0 9-2,-3-3 7,-15-6-1,1 5-3,-7 0-4,4 1 3,-7 8-10,3 6 0,-3 0 3,3 0 2,3-9 6,7-2 3,14-9 0,0 0-5,0 0 0,0 0 6,0 0-8,0 0-1,0 0-1,0 0-4,0 0 0,0 6 2,3 3 2,15 2 0,2-2 2,-2 2-2,2-6 1,-7-1-1,5 2 1,2-1-1,-2 4 3,-6 2-3,9-6 1,-4 5-1,4 0 1,-7 0-1,-4-10 0,-4 5 0,5-5 0,-8 0 1,-3 0-1,0 0 2,0 0-1,0 0 2,0 0 4,0 0-1,0 0 3,0 0-1,0 0-6,0 0 2,0 0-2,-3 5-1,-14 5 2,-7 0-3,3 5-1,-6-4 1,4-2 1,2-4 0,-3 6 1,4-2-2,-1 2 0,0-2-13,4 2 13,14-7 0,0-4 0,3 6-4,0-6 1,0 0 2,0 0-6,0 0 2,0 0 5,6 0 0,11 0 1,4 0-1,0 0 0,-1 0 3,4 0-1,0-6-2,0-9 0,-4 1 0,1-1-1,-12-1 1,9 1 0,-4 1 0,-8-2-1,9 6 1,-9 5 0,-3 0 0,-3 5 1,0-5-1,0-5 2,0-1-1,-3-3 1,-18-6-2,1 5 0,-1 4 6,-3-9-3,4 11 2,2-2 4,9 2 1,2 3 4,-4 6 1,8-5-7,3 5 1,0 0-6,0 0-3,0 0-2,0 0 0,0 0 2,0 0-2,0 0 0,0 0 1,0 0-3,0 0 3,-3 0 0,3 0-1,0 0 2,0 0-5,0 0 4,0 0-4,0 5 5,0 15 0,3 6 0,15-6 0,2-5 0,1-1 0,-8-3 0,7-6 0,-2 5 0,-9-5 0,5 0 0,-7 0 0,4 0-1,-5-5 1,5 0 0,-4 0 0,-4 0 0,-3 0 1,0 0 1,0 0-2,0 0 2,0 0 0,0 0-2,0 0 5,0 0-5,0 0 1,0 0-1,0 0-1,0 0 1,0 0-3,0 0 1,0 0 2,0 0 2,-3 0-1,-21-15-1,-8 0-4,5-5 4,3 4 4,-3 7 1,4-6 0,5 10-3,-2 0 2,5-1 2,9 6 1,6 0 0,0 0-7,0 0-3,0 0 0,0 0-5,0 0 2,0 0 3,17 0 2,1 0 1,-5 0 0,4 11 0,4-2 0,-4-3 0,-4-1 1,7 0-1,-2-5-2,2 0 1,1 0-4,-4 0-1,-10 0 2,-1 0-1,5 0 4,-4 0-1,-7 0 2,0 0 0,0 0 0,0 0 2,0 0 2,0 0-2,0 0 5,0 0-5,0 0 1,0 0-3,0 0-5,-18 4-14,2 2 18,-4 4 1,-1 0 0,0 0 0,4 0 0,-4 0 2,1-5-2,2 0 1,9 0-1,2 0 2,0-5 2,7 0-2,0 0 1,0 0-2,0 0 1,0 0-2,0 0 0,0 0-4,0 0-1,0 0-3,0 0 4,17 0 4,4 6 1,-4-6-1,-4 4 1,4-4-1,1 0 0,-9 0 0,5 0 0,4 0 0,-1 0 2,-4 0-2,8 0 0,-1-4 1,-2-7-1,-1 6 0,-7 0 0,-10 5 1,3 0-1,-3-5 0,0 5 3,0 0 0,0 0 4,0 0-1,0 0 0,0 0-5,0 0-1,0 0-1,0-5 1,0 5-5,0 0 4,0 0 1,0 0 0,0 0 0,0 0 0,0 0 0,0 0 2,0 0 0,0 0 4,0 0 0,0 0-1,0 0-3,0 0 2,0 0-4,0 0 4,0 0-4,0 0-3,-3 0-6,-18 0 9,-3 10 4,4 11-4,-4-7-3,3 1-1,15-10 8,-8 1-7,7 3 6,-7-4-3,4 1 1,-4-6 1,8 0 2,3 0 3,3 0-2,0 0-3,0 0-2,0 0 2,0 0-2,0 0-2,0 0-3,0 0-1,0 0-4,0 0 7,0 0 2,0 0 1,0 0 0,0 0 1,0 0-1,0 0 0,0 0 0,0 0 2,0 0-2,0 0-5,0 0-10,0 0-5,0 0 5,0 0-1,0 5 0,0-5 8,0 0 3,9 9 0,5 2 5,-1 4-8,1 10-27,-10 5-29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4260.98828" units="1/cm"/>
          <inkml:channelProperty channel="F" name="resolution" value="2.84167" units="1/deg"/>
        </inkml:channelProperties>
      </inkml:inkSource>
      <inkml:timestamp xml:id="ts0" timeString="2017-04-04T17:59:27.276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124 6 3,'0'0'1,"0"0"-1,0-6 3,0 6 8,0 0-1,0 0 4,0 0-4,0 0-1,0 0-8,3 0-1,-3 0 0,0 0 0,0 0 1,0 0-1,0 0-1,0 0 1,3 0-1,0 0 2,-3 0 0,3 0 0,11 0-1,-4 0 2,7 0-1,-2 0-1,-9 0 0,8 0 1,-11 0-1,0 0 0,-3 0 0,0 0 0,0 0 0,0 0 1,0 0 0,0 6 0,0-1 2,0-5 2,0 9-2,-3-3 7,-14-6-1,-1 5-3,-5 0-4,2 1 3,-6 8-10,4 6 0,-4 0 3,3 0 2,3-9 6,7-2 3,14-9 0,0 0-5,0 0 0,0 0 6,0 0-8,0 0-1,0 0-1,0 0-4,0 0 0,0 6 2,3 3 2,15 2 0,2-2 2,-2 2-2,2-6 1,-7-1-1,4 2 1,4-1-1,-4 4 3,-4 2-3,7-6 1,-2 5-1,2 0 1,-5 0-1,-6-10 0,-2 5 0,4-5 0,-8 0 1,-3 0-1,0 0 2,0 0-1,0 0 2,0 0 4,0 0-1,0 0 3,0 0-1,0 0-6,0 0 2,0 0-2,-3 5-1,-15 5 2,-6 0-3,4 5-1,-7-4 1,3-2 1,4-4 0,-4 6 1,3-2-2,1 2 0,-1-2-13,4 2 13,14-7 0,0-4 0,3 6-4,0-6 1,0 0 2,0 0-6,0 0 2,0 0 5,6 0 0,11 0 1,4 0-1,-1 0 0,1 0 3,3 0-1,-1-6-2,1-9 0,-3 1 0,-1-1-1,-10-1 1,7 1 0,-3 1 0,-7-2-1,7 6 1,-8 5 0,-3 0 0,-3 5 1,0-5-1,0-5 2,0-1-1,-3-3 1,-17-6-2,-1 5 0,1 4 6,-4-9-3,3 11 2,4-2 4,7 2 1,4 3 4,-5 6 1,8-5-7,3 5 1,0 0-6,0 0-3,0 0-2,0 0 0,0 0 2,0 0-2,0 0 0,0 0 1,0 0-3,0 0 3,-3 0 0,3 0-1,0 0 2,0 0-5,0 0 4,0 0-4,0 5 5,0 15 0,3 6 0,14-6 0,4-5 0,-1-1 0,-7-3 0,8-6 0,-4 5 0,-7-5 0,4 0 0,-8 0 0,5 0-1,-5-5 1,6 0 0,-6 0 0,-3 0 0,-3 0 1,0 0 1,0 0-2,0 0 2,0 0 0,0 0-2,0 0 5,0 0-5,0 0 1,0 0-1,0 0-1,0 0 1,0 0-3,0 0 1,0 0 2,0 0 2,-3 0-1,-21-15-1,-7 0-4,4-5 4,3 4 4,-3 7 1,3-6 0,7 10-3,-4 0 2,7-1 2,8 6 1,6 0 0,0 0-7,0 0-3,0 0 0,0 0-5,0 0 2,0 0 3,17 0 2,1 0 1,-6 0 0,6 11 0,2-2 0,-2-3 0,-6-1 1,9 0-1,-4-5-2,4 0 1,-1 0-4,-2 0-1,-12 0 2,0 0-1,5 0 4,-4 0-1,-7 0 2,0 0 0,0 0 0,0 0 2,0 0 2,0 0-2,0 0 5,0 0-5,0 0 1,0 0-3,0 0-5,-18 4-14,3 2 18,-6 4 1,0 0 0,1 0 0,2 0 0,-2 0 2,-1-5-2,4 0 1,7 0-1,4 0 2,-2-5 2,8 0-2,0 0 1,0 0-2,0 0 1,0 0-2,0 0 0,0 0-4,0 0-1,0 0-3,0 0 4,18 0 4,2 6 1,-2-6-1,-6 4 1,6-4-1,-1 0 0,-7 0 0,4 0 0,3 0 0,1 0 2,-6 0-2,9 0 0,-1-4 1,-2-7-1,-1 6 0,-7 0 0,-10 5 1,3 0-1,-3-5 0,0 5 3,0 0 0,0 0 4,0 0-1,0 0 0,0 0-5,0 0-1,0 0-1,0-5 1,0 5-5,0 0 4,0 0 1,0 0 0,0 0 0,0 0 0,0 0 0,0 0 2,0 0 0,0 0 4,0 0 0,0 0-1,0 0-3,0 0 2,0 0-4,0 0 4,0 0-4,0 0-3,-3 0-6,-18 0 9,-3 10 4,4 11-4,-4-7-3,3 1-1,15-10 8,-8 1-7,8 3 6,-9-4-3,6 1 1,-5-6 1,7 0 2,4 0 3,3 0-2,0 0-3,0 0-2,0 0 2,0 0-2,0 0-2,0 0-3,0 0-1,0 0-4,0 0 7,0 0 2,0 0 1,0 0 0,0 0 1,0 0-1,0 0 0,0 0 0,0 0 2,0 0-2,0 0-5,0 0-10,0 0-5,0 0 5,0 0-1,0 5 0,0-5 8,0 0 3,10 9 0,4 2 5,-1 4-8,1 10-27,-11 5-29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4260.98828" units="1/cm"/>
          <inkml:channelProperty channel="F" name="resolution" value="2.84167" units="1/deg"/>
        </inkml:channelProperties>
      </inkml:inkSource>
      <inkml:timestamp xml:id="ts0" timeString="2017-04-04T18:00:13.167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124 6 3,'0'0'1,"0"0"-1,0-6 3,0 6 8,0 0-1,0 0 4,0 0-4,0 0-1,0 0-8,3 0-1,-3 0 0,0 0 0,0 0 1,0 0-1,0 0-1,0 0 1,3 0-1,0 0 2,-3 0 0,3 0 0,11 0-1,-4 0 2,7 0-1,-2 0-1,-9 0 0,8 0 1,-11 0-1,0 0 0,-3 0 0,0 0 0,0 0 0,0 0 1,0 0 0,0 6 0,0-1 2,0-5 2,0 9-2,-3-3 7,-14-6-1,-1 5-3,-5 0-4,2 1 3,-6 8-10,4 6 0,-4 0 3,3 0 2,3-9 6,7-2 3,14-9 0,0 0-5,0 0 0,0 0 6,0 0-8,0 0-1,0 0-1,0 0-4,0 0 0,0 6 2,3 3 2,15 2 0,2-2 2,-2 2-2,2-6 1,-7-1-1,4 2 1,4-1-1,-4 4 3,-4 2-3,7-6 1,-2 5-1,2 0 1,-5 0-1,-6-10 0,-2 5 0,4-5 0,-8 0 1,-3 0-1,0 0 2,0 0-1,0 0 2,0 0 4,0 0-1,0 0 3,0 0-1,0 0-6,0 0 2,0 0-2,-3 5-1,-15 5 2,-6 0-3,4 5-1,-7-4 1,3-2 1,4-4 0,-4 6 1,3-2-2,1 2 0,-1-2-13,4 2 13,14-7 0,0-4 0,3 6-4,0-6 1,0 0 2,0 0-6,0 0 2,0 0 5,6 0 0,11 0 1,4 0-1,-1 0 0,1 0 3,3 0-1,-1-6-2,1-9 0,-3 1 0,-1-1-1,-10-1 1,7 1 0,-3 1 0,-7-2-1,7 6 1,-8 5 0,-2 0 0,-4 5 1,0-5-1,0-5 2,0-1-1,-4-3 1,-16-6-2,-1 5 0,1 4 6,-4-9-3,3 11 2,4-2 4,7 2 1,4 3 4,-5 6 1,8-5-7,3 5 1,0 0-6,0 0-3,0 0-2,0 0 0,0 0 2,0 0-2,0 0 0,0 0 1,0 0-3,0 0 3,-3 0 0,3 0-1,0 0 2,0 0-5,0 0 4,0 0-4,0 5 5,0 15 0,3 6 0,14-6 0,4-5 0,-1-1 0,-7-3 0,8-6 0,-4 5 0,-7-5 0,4 0 0,-8 0 0,5 0-1,-4-5 1,4 0 0,-5 0 0,-3 0 0,-3 0 1,0 0 1,0 0-2,0 0 2,0 0 0,0 0-2,0 0 5,0 0-5,0 0 1,0 0-1,0 0-1,0 0 1,0 0-3,0 0 1,0 0 2,0 0 2,-3 0-1,-21-15-1,-7 0-4,4-5 4,3 4 4,-3 7 1,3-6 0,7 10-3,-4 0 2,7-1 2,8 6 1,6 0 0,0 0-7,0 0-3,0 0 0,0 0-5,0 0 2,0 0 3,17 0 2,1 0 1,-6 0 0,6 11 0,2-2 0,-2-3 0,-6-1 1,9 0-1,-4-5-2,4 0 1,-1 0-4,-2 0-1,-12 0 2,0 0-1,5 0 4,-4 0-1,-7 0 2,0 0 0,0 0 0,0 0 2,0 0 2,0 0-2,0 0 5,0 0-5,0 0 1,0 0-3,0 0-5,-18 4-14,3 2 18,-6 4 1,0 0 0,1 0 0,2 0 0,-2 0 2,-1-5-2,4 0 1,7 0-1,4 0 2,-2-5 2,8 0-2,0 0 1,0 0-2,0 0 1,0 0-2,0 0 0,0 0-4,0 0-1,0 0-3,0 0 4,18 0 4,2 6 1,-2-6-1,-6 4 1,6-4-1,-1 0 0,-7 0 0,4 0 0,3 0 0,1 0 2,-6 0-2,9 0 0,-1-4 1,-2-7-1,-1 6 0,-7 0 0,-10 5 1,3 0-1,-3-5 0,0 5 3,0 0 0,0 0 4,0 0-1,0 0 0,0 0-5,0 0-1,0 0-1,0-5 1,0 5-5,0 0 4,0 0 1,0 0 0,0 0 0,0 0 0,0 0 0,0 0 2,0 0 0,0 0 4,0 0 0,0 0-1,0 0-3,0 0 2,0 0-4,0 0 4,0 0-4,0 0-3,-3 0-6,-18 0 9,-3 10 4,4 11-4,-4-7-3,4 1-1,13-10 8,-7 1-7,8 3 6,-9-4-3,6 1 1,-5-6 1,7 0 2,4 0 3,3 0-2,0 0-3,0 0-2,0 0 2,0 0-2,0 0-2,0 0-3,0 0-1,0 0-4,0 0 7,0 0 2,0 0 1,0 0 0,0 0 1,0 0-1,0 0 0,0 0 0,0 0 2,0 0-2,0 0-5,0 0-10,0 0-5,0 0 5,0 0-1,0 5 0,0-5 8,0 0 3,10 9 0,4 2 5,-1 4-8,1 10-27,-11 5-29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4-04T16:22:42.168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117 201 77,'0'0'49,"0"0"-30,0 0-7,0-2 29,0 2 10,0 0-12,0 0-16,0 0 15,0 0-16,0 5-16,10 6 19,9 2-11,6 0 9,7 2-10,2-2-12,2-2 11,3 0-2,-4-6-5,-1-1-10,0-4 5,-4 0 0,-1 0 4,-7 0 0,-10-2 1,-8 1-4,-4 0 0,0 1 20,0 0-14,-11-2 8,-7 0-15,-8 2 0,-1 0 5,-3 4-5,1 10 0,4 2 3,1-2-1,4 3-2,3-4 0,9-4 6,1-3-9,7-3 3,0 0-10,0 1 9,0 0-6,13-4-1,6 0 3,3 0 3,3-13 2,5-9 2,2-6 0,-3-1 4,-11 2-3,-2 3 0,-11-1-3,-5-1 6,0 2 4,-7-1-10,-20 5 1,-7-1-3,-2 3 2,-5 3 0,-1 2 2,6 4 10,2 3 4,3 2-13,2 2-1,6 1-4,3 1 4,5 0-2,5 0 0,3 0 8,5 0-12,2 0 4,0 0-5,0 0 2,0 0-4,0 0 6,0 0 1,0 0-8,0 0 5,0-1-10,0-5 13,7 1 6,1-5-5,2 2 4,-3 0-5,0 6 1,-7 0 7,0 2-7,0 0 2,-5 0-3,-7 0 0,-3 3 0,-4 13 0,-1 4 2,0 1-5,8 2 3,2-2 0,7-2-1,1-4 2,2 2-2,0-2 1,0 1 0,2-1-9,9 1 9,1 1 0,10-3 0,1 0-13,11-2 7,8-5-33,8-2-41,-3-5-112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4-04T16:48:49.950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117 201 77,'0'0'49,"0"0"-30,0 0-7,0-2 29,0 2 10,0 0-12,0 0-16,0 0 15,0 0-16,0 5-16,10 6 19,9 2-11,6 0 9,7 2-10,2-2-12,1-2 11,4 0-2,-4-6-5,-1-1-10,0-4 5,-4 0 0,-1 0 4,-7 0 0,-10-2 1,-8 1-4,-4 0 0,0 1 20,0 0-14,-11-2 8,-7 0-15,-8 2 0,-1 0 5,-3 4-5,1 10 0,4 2 3,1-2-1,4 3-2,3-4 0,9-4 6,1-3-9,7-3 3,0 0-10,0 1 9,0 0-6,13-4-1,6 0 3,3 0 3,3-13 2,5-9 2,2-6 0,-3-1 4,-11 2-3,-2 3 0,-11-1-3,-5-1 6,0 2 4,-7-1-10,-20 5 1,-7-1-3,-2 3 2,-5 3 0,-1 2 2,7 4 10,1 3 4,3 2-13,2 2-1,6 1-4,3 1 4,5 0-2,5 0 0,3 0 8,5 0-12,2 0 4,0 0-5,0 0 2,0 0-4,0 0 6,0 0 1,0 0-8,0 0 5,0-1-10,0-5 13,7 1 6,1-5-5,2 2 4,-3 0-5,0 6 1,-7 0 7,0 2-7,0 0 2,-5 0-3,-7 0 0,-3 3 0,-4 13 0,-1 4 2,0 1-5,8 2 3,2-2 0,7-2-1,1-4 2,2 2-2,0-2 1,0 1 0,2-1-9,9 1 9,1 1 0,10-3 0,1 0-13,11-2 7,8-5-33,8-2-41,-3-5-112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5.22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5A74BE-3CFC-4A32-9584-04D9A2295038}" emma:medium="tactile" emma:mode="ink">
          <msink:context xmlns:msink="http://schemas.microsoft.com/ink/2010/main" type="writingRegion" rotatedBoundingBox="20291,2638 20553,3586 20007,3737 19745,2789"/>
        </emma:interpretation>
      </emma:emma>
    </inkml:annotationXML>
    <inkml:traceGroup>
      <inkml:annotationXML>
        <emma:emma xmlns:emma="http://www.w3.org/2003/04/emma" version="1.0">
          <emma:interpretation id="{4A3DF143-E2F4-4254-8B44-4009E056344A}" emma:medium="tactile" emma:mode="ink">
            <msink:context xmlns:msink="http://schemas.microsoft.com/ink/2010/main" type="paragraph" rotatedBoundingBox="20291,2638 20553,3586 20007,3737 19745,2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93FF18-11E1-4306-9140-4A108B74099E}" emma:medium="tactile" emma:mode="ink">
              <msink:context xmlns:msink="http://schemas.microsoft.com/ink/2010/main" type="line" rotatedBoundingBox="20291,2638 20553,3586 20007,3737 19745,2789"/>
            </emma:interpretation>
          </emma:emma>
        </inkml:annotationXML>
        <inkml:traceGroup>
          <inkml:annotationXML>
            <emma:emma xmlns:emma="http://www.w3.org/2003/04/emma" version="1.0">
              <emma:interpretation id="{54140F77-9F7D-4B73-92BE-AA0698CB6CC2}" emma:medium="tactile" emma:mode="ink">
                <msink:context xmlns:msink="http://schemas.microsoft.com/ink/2010/main" type="inkWord" rotatedBoundingBox="20063,3525 20332,3494 20349,3647 20081,3678"/>
              </emma:interpretation>
              <emma:one-of disjunction-type="recognition" id="oneOf0">
                <emma:interpretation id="interp0" emma:lang="en-US" emma:confidence="0">
                  <emma:literal>q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549 967 400,'0'0'155,"0"0"-83,-9 0-13,0-3-11,-8-7-31,1-2-16,11 9-1,5 3-85,0 0-115</inkml:trace>
          <inkml:trace contextRef="#ctx0" brushRef="#br1" timeOffset="854548.9616">367 894 13,'0'0'49,"0"0"14,0 0 16,0 0-3,0 0-36,0 0-15,0 0-17,0 0-7,0 0-1,0 0 0,0 0 1,0 0-1,0 0 4,0 0 9,-7 0 19,-7 0-14,-11 0-14,14 8-4,2-4-6,9 2-1,0-6-10,0 0-12,20 0 27,13 0 2,0 0-2,-15-6 9,-7-2-1,-1 2-5,-10 3 19,0-1 9,0 4-10,0 0-7,0 0 6,0 0-18,0 0-2,0 0-5,-13 0-20,-7 0 27,-6 17 9,5-2-8,6 1 5,15-3-6,0-8-11,0-1 1,38-4 6,3 0 3,10 0-2,-10-15 6,-8-5-6,-12 2 8,-13-6-2,-8 9 13,0 0-7,0 2 6,-18 3-4,7 6-10,-4 2-1,-3 2 23,6 0-19,4 2-4,8 18-2,-3-1-1,3-3-6,0-3 1,0-4 7,-7-5-3,5 0 4,-4 2 1,6-6 0,0 5-2,0 1 1,6-3-14,11 4 9,7-7 3,3 0-1,-6 0 2,-6 0-3,-15 0 4,0 0 29,0 0-15,-30-3-14,-3-7 1,9 10-1,7 0 23,8 0-19,9 0-3,0 0-1,0 0-25,0 0 9,0 0-5,0 0-8,0 0-6,3 0-98</inkml:trace>
          <inkml:trace contextRef="#ctx0" brushRef="#br1" timeOffset="853330.1364">24 238 199,'-9'-9'29,"3"-6"11,6 5 16,-2 3 8,-5 2-18,7 1-22,0 1 3,0 3-8,0 0-2,0-10-5,7-5-9,21-14 5,29-5-3,-1 5-4,10 4 0,-7 5 0,-1 9 0,-2 4-1,-2 7 3,-16 0-5,-15 0 2,-2 0-4,-6 13 4,-12 9 1,-3 6 17,0 7-4,-12 6-10,-32 3 10,-10 4-8,-8-8-6,3-4 6,10-12-5,13-5 0,18-6-1,10 5 0,8 2-2,0 4-11,0 5 1,8-4-8,37-3-27,1-5 17,16-5-42,4 4-140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4260.98828" units="1/cm"/>
          <inkml:channelProperty channel="F" name="resolution" value="2.84167" units="1/deg"/>
        </inkml:channelProperties>
      </inkml:inkSource>
      <inkml:timestamp xml:id="ts0" timeString="2017-04-04T17:14:28.226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10 147 33,'0'-4'54,"-4"4"-35,-1 0 5,5-4-8,0 4-3,-2 0 10,2 0-7,0 0 3,0 0 5,0 0-14,0 0 6,0 0-15,0 0-1,0 0 0,0 0 0,2 0 15,12 0 1,7 0-5,1 0 5,1 0-3,1 0-12,-3 0 6,-4-5-5,-5 5-1,4-8-1,-10 4 0,1-1-1,0 5 1,-5-4-7,1 0 5,1 0-8,-4 0 10,2-4 0,-2-1 2,2 5 0,-2 0-2,0-5 0,0 6-2,0-1 1,-4-5-13,-7 1 6,-1 3 8,-2 1-3,4 0 3,0 0 0,1 4 4,3 0-3,2 0-1,-4 0 5,2 0-5,-1 0 7,-5 0-7,4 0-3,0 0 2,0 0-2,1 0 3,7 0 2,0 0-1,0 0 5,0 0-6,0 0-7,0 0 1,0 0-2,5 0 8,9 0 0,-2 0-3,5 8 3,3-8 5,3 0-2,1 0-3,1 0 3,-2 0-3,-5 0 0,-2 0 0,-5 0 1,-7-4-1,1 0 0,-3 4 7,-2 0-4,0 0 2,0 0-5,0 0-9,0 0 9,-2 0 4,-12-5-1,3 2-3,-7 3 1,2-4-4,-2 4 5,0 0-2,-1 0 2,2 0-2,3 4 5,3-1 0,-2 2-3,3 3-2,-1-8 0,7 9 2,0-5-3,0-4 1,2 4 0,2-4-2,0 0 0,0 9 0,0-9 2,2 7-7,8 2 5,1-5 0,1 0 2,4 5 6,-8-9-3,6 4-6,-5 0-4,5-4-3,-1 0 10,1 0 3,2 0 1,-1 0 3,-1 0-6,-3 0 1,-2-8-2,-7 8-6,3 0 6,-5 0-1,0 0 1,0-5 9,0 5-9,0-4 6,0 0-6,0 0-7,-5 4 1,-6-5-6,0 1 12,-7 4-2,4 0 6,-2 0-4,3 0 4,0 0-3,1 4 3,3 1-3,0 3-1,4-8 2,1 4 4,4-4-4,0 0-2,0 0 2,0 0-5,0 5-1,0-5 4,0 0 3,0 4-3,9 0 0,-3-4-2,4 4-3,0 0 5,9-4-3,-1 0 3,5 0 2,1 0-2,-3 0 3,-7-4-3,1 0 0,-6-4 3,-2 3-3,-3 1 0,-4 4 4,0 0-2,0 0 3,0 0-5,0 0-1,0 0 1,0 0 1,-9 0-1,-5 0 0,-3 0 0,-1 0 3,0 0-2,0 0-1,4 0 7,5 0-7,-2 4 0,-1 1 4,2-5-2,-2 8-2,3-4 0,-3 0-4,6 4 1,-1-8 4,2 0-1,5 5 0,0-5-1,0 0 1,0 0-4,0 0 1,0 0 3,0 0 2,0 4-2,0-4 1,0 0 4,0 4-5,0 0 0,0-4-6,0 0-1,5 0-10,2 0 13,6 0 4,1 0 8,0 0 0,-1 0-2,-2 0-6,5 0 5,-2 0-4,-3 0-1,4-8 2,-5 8 1,1 0-2,-9 0-1,-2 0 2,0-4 6,0 4-8,0 0 6,0 0 2,0 0-6,0 0-1,0 0-1,0 0 0,0 0 5,-4 0-5,-7 0-2,-3 0-3,-4 4 7,2 0-2,-2 0 0,0 5 3,0-1 0,4 0-2,1 0 0,-1-8-1,8 5 3,-1-1-3,2-4 0,5 0 0,-5 4 0,5-4 0,0 0 0,0 0 0,0 0 0,0 0-2,0 0 2,0 0 0,0 0-2,0 0 2,0 0 0,0 0 0,0 0-9,0 4 3,0-4 4,7 0-11,9 0 13,2 0 2,3 0 9,-1-4-2,-2 0-9,0 0 7,-4-1-7,-3 1 0,2 0 1,-3 4-1,-4 0 0,-1 0 0,-3 0 5,-2 0-3,0 0-2,0 0 2,0 0-4,0 0-1,0 0 3,-2 0 3,-7 0-3,-7 0-1,4 0-3,-1 0 4,-1 0-1,-1 0 4,1 0-3,-6 8 3,6-3-1,-3-1-1,-4 4-1,3-3 0,0-1-5,6-4 5,1 4 0,7-1-1,4-3 3,0 0-6,0 0 2,0 5-15,0-1 16,4 0-4,7-4-9,3 0 14,4 0 0,0 0 13,1 0-6,-6 0-4,1 0 8,2 0-11,-1-4 3,-1-5 2,4 6-3,-5-1 1,1 0-3,-6-1 0,0 5 2,-4-4-2,-2 4 0,-2 0 5,0-4-5,0 4 8,0 0-8,0 0 0,0 0 0,0 0-7,0 0-2,-8-4 9,-4 4-3,0-5 3,-3 5 0,-1 0 3,-7 0-7,1 0 4,4 0 0,5 0 1,-3 5-1,4-1 0,5-4 6,5 0-6,0 0 5,2 0-4,0 0 1,0 0-2,0 0-5,0 0 3,0 0-2,0 4 0,0-4-1,4 4 4,5-4 1,5 0-2,2 0 5,2 0-1,-3 0 3,6 0-3,-3 0 2,-2-4-1,2 0-3,0 0 0,-2-1 1,-2-3 4,4 8-5,-7-4 0,-3 0 0,0 4 1,-8 0-1,0 0 0,0 0 3,0 0 1,0 0-4,2 0-4,-2 0 3,0 0-4,0 0 5,0 0-2,0 0 2,0 0 2,0 0-2,0 0 0,0 0-2,0 0 5,0 0-3,0 0 0,0 0-12,0 0 10,0 0-3,0 0 5,0 0 4,0 0-4,0 0 3,0 0-3,0 0-3,0 0 3,0 0-4,0 0-2,0 0 4,0 0 2,0 0 3,0 0 2,0 0-2,0 0 1,0 0-4,0 0 0,0 0 3,0 0-1,0 0-1,0 0-1,0 0 0,0 0-2,0 0 2,0 0 0,0 0 1,0 0 2,0 0-2,0 0-1,0 0 3,0 0-7,0 0 4,0 0-2,0 0 1,-4 4-4,-4 0 5,-1 4 0,1 1 3,2-5-5,4 0 2,0-4 0,2 0 2,0 0-1,0 0-1,0 0 0,0 0-6,0 0 5,0 0-5,0 0-3,0 0 7,0 0 2,0 0 1,0 0 7,0 0-8,0 0 6,0 0-6,0 0-2,0 0-4,0 0 2,0 0 4,2 0 7,6-8-7,-6-1 10,4-3-10,-3 0 1,1 3 1,-2-3 0,0-1-1,4 1-1,-4-5 3,0 4-1,0-3-2,-2-1 0,0 9-3,0-4 3,0 3-1,0 5 1,0 4-3,0 0-3,0 0 6,0 0 0,0 0 2,0 0 1,4 0-6,-4 0-2,0 0-8,0 0 12,0 0-7,0 0 8,0 0 0,0 0-1,0 0-2,0 0 3,0 13 0,5-1 0,-5-4 2,5 1 1,-1 3 2,1-7-3,1 2 0,1 2-1,-2-5 2,-1 4-1,5-3-2,-6 7 0,3-8 0,-1 4 4,-1-3-4,0-1 0,-4-4-2,6 0 0,-6 0 2,0 0 0,2 0 1,0 0 4,-2 0-7,0 4 2,0-4 0,0 0-2,0 4 2,0-4 0,0 0 0,0 0 4,0 0-3,0 0-1,0 0 1,0 0-1,0 0 1,0 0-1,0 0 0,0 0-5,0 0-1,0 5-12,-4-1 18,-10 0 2,5 0 0,-1 4-2,4-8 3,-1 8 1,-2-8-3,0 5-1,7-5 1,0 0 2,-3 0-1,5 0 0,0 0-1,0 0 2,0 0-3,0 0 3,0 0-1,0 0 0,0 0-2,0 0-3,0 4 2,0-4-7,0 0 8,0 0 0,0 0 0,0 4-4,0-4 4,0 0 0,0 4-2,0-4 4,0 9-2,5-5 0,-1-1 3,-2 6-3,5 0 2,-5-5-2,5 0 1,-7 5 2,5-5-1,-1 0-2,-4-4 0,0 0-2,0 0 2,0 0 0,0 0 3,0 0-1,0 0 3,0 0-1,0 0-2,0 0 2,0-8-3,-9-1-1,4 1 0,-1-1-10,-1 0 2,7 2 5,-2-6 2,2 0 1,0-7 4,0-1 0,0 4-3,0 1 2,0 3 1,0 0-4,0 6 0,0-2-2,0 1 5,0-1-3,0 9 0,0-4 3,0 0-3,0 4 0,2 0-5,-2 0-1,0 0-4,0 0 10,0 0 1,0 0 4,0 0-2,0 0-3,0 0 3,0 0-6,0 0-2,0 12 5,0 10 2,0 2 1,-4-3-3,-1 0 0,0 4 3,-1-9-5,4 1 6,0-1-4,-1-7 0,3 0 2,0-1-2,0-4 1,0 1 2,0-1-6,0-4 6,0 0-3,0 0 1,0 0 1,0 0 4,0 0-6,0 0 1,0 0 0,0 0 3,0 0-4,0 0 8,0 0-8,-3-4 0,-3-5 0,-1 1-5,-2-10 5,2 11-6,-1-10 4,3 8-2,0-7 4,-4 8 12,5-1-10,-3 1-2,0 4 0,3-1-6,-6 1 6,4 4 5,4 0-1,-7 0-8,4-4 4,0 4-1,1 0-4,0 0 4,4 0 0,-3 0 0,1 0 2,0 0 0,-1 0-1,-1 0 1,2 4 0,-5 0 1,-3-4-2,2 5 2,4-5 2,-1 0-2,-4 4-2,6-4 0,1 0-2,2 0 2,-4 4 0,4 0 0,0-4 1,-2 0-2,0 0 1,2 0 0,0 0-3,0 0 6,0 0-3,0 0 0,0 0 2,0 0-2,0 0 0,-6 5-1,-2-1 0,1 0 2,-5-4 0,8 0 0,-2 0 2,4 0 3,2 0-6,-4 0 2,4 0-5,0 0 0,0 0 0,0 0 1,0 0-1,0 0 3,0-8 10,0-5-4,0 4-4,0-7 0,0 8-1,0 3-1,4-3 3,-4 4-1,0-1-2,0 1 0,0 4-1,0 0 2,0 0-1,0 0 0,0 0 2,0-3 0,0 3-2,0-4 0,0 4 0,0-5 1,0 1 2,0 0-3,0-5-5,0 5 1,0-4 4,0 3 0,0 2 0,0 3 1,0-4-1,0 4 0,0 0-14,0 0 12,-6-5 2,2 5 0,-5 0 0,7 0-2,-5 0-3,5 0 3,2 0 1,-5 0 1,5 0 1,0 0-1,-2 0 0,2 0-1,-2 0 1,0 5 0,0 2 1,-4-2 0,4 3-1,2-8 0,0 9-1,0-5 0,0 4 1,0-3-2,8 2 6,-4 2-3,0-1-1,1-4 0,1 1-1,-1-1 1,0 0-4,-1-4 3,0 0-5,2 4 5,-2-4 1,0 0 0,0 4 10,1-4-10,4 0 1,-4 4-1,-1 0 4,-2-4-7,0 0 3,-2 0 0,0 0-1,0 0 5,0 0-3,0 0-1,0 0-3,0 0 1,0 0-2,0 0-3,0 0 5,0 0 4,0 0 2,0 0 0,0 0-2,0 0 4,0 0-6,0 0-1,0 0-1,3 0-1,0 0 3,-1-8 0,0 0 1,2 0 5,-4-1-6,0 5 0,0 0 7,0-1-6,0 1 2,0 4 0,0 0-1,0 0-4,0 0-8,0 0 10,0 0-9,0 0 9,0 0 0,0 4 1,0 5 1,0-1 3,-4-3-5,4-1 0,-2 0 0,2 0 5,-2 4-5,-4 1 0,2-5 0,4 4 0,0-3 0,0-1-1,0-4-2,0 4 3,0 0 0,0 0 0,0 0 1,0 0 1,0 0-2,0-4 0,0 5 0,2-5-3,0 4 3,-2-4-4,6 0-3,-6 0 7,4 0-12,2 0 12,6 0 8,-5 0-8,1-9 10,4 9-10,-5-8 4,4 0 0,-2 4-4,0-4 0,-2 3 2,0 1 1,-3 0-3,0 4 0,-4-4 1,3 4-5,-3 0 4,0 0 0,0 0 0,0 0-4,0 0 4,2 0 0,-2 0-1,0 0-1,0 0 4,0 0-2,0 0 0,0 0-1,0 0-1,0 0 1,0 0 1,0 0 1,0 0-1,0 0 4,0 0 5,0 0-7,0 0 4,0 0-6,0 0-1,0 0-2,0 0-6,0 0-28,0 0-93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14:00.619"/>
    </inkml:context>
    <inkml:brush xml:id="br0">
      <inkml:brushProperty name="width" value="0.07" units="cm"/>
      <inkml:brushProperty name="height" value="0.07" units="cm"/>
      <inkml:brushProperty name="color" value="#60E146"/>
      <inkml:brushProperty name="fitToCurve" value="1"/>
    </inkml:brush>
  </inkml:definitions>
  <inkml:trace contextRef="#ctx0" brushRef="#br0">-1 729 76,'0'2'80,"0"-2"-53,0 0-26,0 0-1,0 0 90,0 0-37,2 0-23,11 0-2,5 0 0,10-2 22,8-24-12,12-11-15,-1-14 7,9-9-19,3-10 2,10-7 5,-5-7-16,-5 3 9,-3 8-11,-10 10 2,-15 12 0,-13 20-1,-5 12-1,-13 13 3,0 6-1,0 0 6,0 0-2,-13 2-1,-7 39-4,-6 16-1,-2 9-6,7 1 4,4 0 1,-1-8 1,7-2 0,-7-3-8,3-4-18,-8-6-44,2-6-46,-6-10-112</inkml:trace>
  <inkml:trace contextRef="#ctx0" brushRef="#br0" timeOffset="1234.4093">449 246 66,'5'0'23,"1"0"-18,9 0-5,-12 0 13,-1 0 12,5 0-12,-7 0 7,0 0 9,0 0 4,0 0 10,0 0-12,0 0-7,0 0-2,0 0-19,0 0 11,0 25-6,0 10-5,0 15 13,0 13 3,-9 10-3,-12 3 2,0-4-18,1-2 6,5-16-6,0-11 4,12-12-4,3-11 0,0-7 0,0-11-5,0-2 6,0 0-2,0 0-13,0 0-52,0-12-55,0 2-35</inkml:trace>
  <inkml:trace contextRef="#ctx0" brushRef="#br0" timeOffset="2046.9044">247 1167 155,'3'0'78,"-3"0"-78,9-3 14,2 0 3,10-4 37,9 5-7,6-3-2,-7 0-21,6 5-3,-17 0-7,3 0-13,-9 0 14,-6 0-15,-4 0 1,-2 0 8,0 0-6,0 12 0,-8 26 20,-33 13-13,-10 3 1,-11 3-11,6-8 0,3 0 5,2-9-4,19-8-1,5-4 0,19-12 3,-5-6-5,13-6 2,0 0-4,21-4 2,17 0-5,-2 0-2,12 0 2,-7 0 7,-2-8 12,-4 4-12,-9 4 2,5 0-2,-3 0 0,3 0 0,4 0 1,4 0 1,2 0-4,-3 0-15,-5 0-72,-22 0-48,-11 16-101</inkml:trace>
  <inkml:trace contextRef="#ctx0" brushRef="#br0" timeOffset="3359.4213">250 2171 140,'0'0'91,"0"-3"-55,0 3-15,0-6 19,18-4-11,12 3-1,-1 1-2,6 6-8,1 0-8,0 0-5,-1 0-4,-6 3 16,7 7-14,-16-4 7,-4 0-5,-14-2-1,-2 1-3,0 12 3,-38 1 11,-9 3 4,-4 9-19,8-8 0,4-3-1,19-3 5,4-4-2,14-2-2,2-1 0,0 7-7,2 0 3,24 3 3,10-3-3,-6 2 5,-1 2-1,7-1 0,-3-1 3,-7-1-5,4-6 2,-9-4 0,-13-1-2,-1-6 5,-7 4-3,0-1 1,0 4 3,0 8 1,-15 0-5,-6 4 0,-9 0 0,-6 1 4,-5 2-4,-15 0 0,-6-3-5,-9-4 2,12-2 2,5-9 1,16-4 1,2 0 2,15 0-3,-5 0 0,-4 0-39,1 0-42,-4 0-221</inkml:trace>
  <inkml:trace contextRef="#ctx0" brushRef="#br0" timeOffset="14380.3285">214 3222 25,'7'-6'41,"-2"-1"5,1 4 20,-6-4-9,0 1 21,0 4-13,0 2-4,0 0-14,0 0-16,0 0 1,0 0-10,0 0-5,-18 0 4,-8 25-21,-15 21 0,-7 17-1,7 7 4,5-1-3,10-5 0,5-14 0,12-5-4,9-10 4,0-4-3,0-9 0,38-9-34,16-13-41,-1 0-70,-6 0-56</inkml:trace>
  <inkml:trace contextRef="#ctx0" brushRef="#br0" timeOffset="14708.4622">339 3521 210,'0'-6'109,"0"-3"-71,0 6 4,-12 3 11,3 0-27,0 0-17,3 0-9,-9 0 4,7 0-6,-13 12 2,6 10 0,-3 5-1,6 7 3,9-6-2,3 4 0,0-8-3,31-8 3,7-10-7,0-6 6,9-6-3,-11-26-16,-9-6-6,-16 4-6,-11 4 24,0 5-4,-11 11 0,-24 4-41,-14 10-39,11 0-46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14:15.812"/>
    </inkml:context>
    <inkml:brush xml:id="br0">
      <inkml:brushProperty name="width" value="0.07" units="cm"/>
      <inkml:brushProperty name="height" value="0.07" units="cm"/>
      <inkml:brushProperty name="color" value="#60E146"/>
      <inkml:brushProperty name="fitToCurve" value="1"/>
    </inkml:brush>
  </inkml:definitions>
  <inkml:trace contextRef="#ctx0" brushRef="#br0">567 3140 169,'-18'-16'99,"3"3"-66,15 10 0,0 3 17,0 0-27,0 16-10,0 31-12,0 22-1,18 8 0,-3-5 4,0-3-2,-7-12 0,-5-16 0,-3-6 13,0-17-14,7-11 2,-7-4-1,0-3-1,3 0-2,5-19-57,4-19 48,6 1 5,5 2 2,1 9-9,-7 11 8,4 2 5,-6 10-3,-12-3 2,-3 6 0,0 0 4,0 3 38,-18 29-30,-11 2-12,2-2 4,21-7-8,6-6 4,0-3-8,18-10 4,26-6 2,12 0 2,16 0 0,-1-12-30,-6 5-60,-6 4-48</inkml:trace>
  <inkml:trace contextRef="#ctx0" brushRef="#br0" timeOffset="890.6442">1153 3525 85,'0'0'106,"0"0"-80,3 0-12,2 0-12,5 0 10,-2 6 15,-8 10-1,0 7 14,0 7-10,-15-2-30,-6 4 0,-14-3-120</inkml:trace>
  <inkml:trace contextRef="#ctx0" brushRef="#br0" timeOffset="1296.8817">1469 3206 63,'9'-4'42,"-3"4"-3,-6 0-6,0 0-1,0 0 26,0 0 3,0 0-13,0 25-15,-15 8-32,-9 4 5,1-2 0,-10-3-3,4-1 4,2-3-7,6-8 0,13-11 0,1-3 0,7-6-3,0 0-7,25 0 1,3 0-5,14 0 11,8 0 3,1-9 10,-10 0-10,-2-1-3,-16 3-53,-8 5-48,-15 2-6</inkml:trace>
  <inkml:trace contextRef="#ctx0" brushRef="#br0" timeOffset="1515.6558">1469 3206 126,'91'142'107,"-91"-142"-6,0 0-42,0 0-14,0 0-14,0 12-22,0 20 5,0 6-7,0 6 2,0-3 3,0 0-8,0-13 2,0-6-6,0-12 0,0-10-2,0 0-42,0 0-60,13-3-85</inkml:trace>
  <inkml:trace contextRef="#ctx0" brushRef="#br0" timeOffset="1421.8861">1469 3206 126</inkml:trace>
  <inkml:trace contextRef="#ctx0" brushRef="#br0" timeOffset="1885.753">1875 3004 177,'-18'0'147,"-3"0"-93,12 0-25,6 0 10,3 4-9,0 17-29,0 11 2,18 7 0,8 13-2,10 5 6,9 6 1,-7 7-5,-9-7 6,4-4-9,-15 2 0,-18-8 3,0 10-2,-23 0-2,-43 0-16,-8 0-71,-1-12-114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3.46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27 134,'15'-9'89,"3"-2"-50,-3 5-19,3 6 38,3 0-2,-3 0-20,-1 0-21,4 0-6,-10 13 5,7 15 11,-6 17 5,-6 19-13,-6 11-5,0 1-5,-9-5-7,-21-9 0,7-15-7,0-9-4,5-19-25,0-13-25,0-6-18,18-22-81,0-35 36</inkml:trace>
  <inkml:trace contextRef="#ctx0" brushRef="#br0" timeOffset="218.7369">515-65 75,'15'-19'88,"-12"10"4,-3 6 22,0-1-5,-6 4-56,-32 4-38,-1 34-7,-9 16-3,2 2 1,7 0-3,6-4-3,25-8 0,8-3-1,0-4 0,23-3 1,34-7-7,20-14 5,17-13-15,16 0-43,3 0-86</inkml:trace>
  <inkml:trace contextRef="#ctx0" brushRef="#br0" timeOffset="984.3737">1370 218 222,'-6'0'49,"4"0"-17,2 0 25,0 0-5,0 0-26,0 0-9,18 0 8,23 0-5,19 0 5,27 0-1,1 0-11,16 0-4,-1 0-4,10 6-3,-1 5-1,-2-1-1,2-8 1,-17-2-1,-15 0 0,-19 0-11,-22 0 1,-18 0-3,-15 0 4,-6-2-2,0-19-7,-15-8-36,-8-1-61,-7 9 9,6 8 32,9 8 22,10-3 16,-5 8 36,5 0 19,5 0 35,-3-2 0,3-2 23,0 0 1,0 4-20,0 0-6,0 0-14,0 0-11,0 0 9,0-2-8,0-1-1,0-1-8,0 4-11,0 0-2,15-2-6,6 2 0,14 0 1,12 0-1,4 0 0,5 15-1,3 1 5,-5 7-5,-13-2 1,-3 2 0,-17 0-1,-13 4 2,-8-5 0,0 3-1,-38-1-2,-27 5-2,-30-3-32,-20 0-34,-15-1-38,17-6-183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5.22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549 967 400,'0'0'155,"0"0"-83,-9 0-13,0-3-11,-8-7-31,1-2-16,11 9-1,5 3-85,0 0-115</inkml:trace>
  <inkml:trace contextRef="#ctx0" brushRef="#br1" timeOffset="854548.9616">367 894 13,'0'0'49,"0"0"14,0 0 16,0 0-3,0 0-36,0 0-15,0 0-17,0 0-7,0 0-1,0 0 0,0 0 1,0 0-1,0 0 4,0 0 9,-7 0 19,-7 0-14,-11 0-14,14 8-4,2-4-6,9 2-1,0-6-10,0 0-12,20 0 27,13 0 2,0 0-2,-15-6 9,-7-2-1,-1 2-5,-10 3 19,0-1 9,0 4-10,0 0-7,0 0 6,0 0-18,0 0-2,0 0-5,-13 0-20,-7 0 27,-6 17 9,5-2-8,6 1 5,15-3-6,0-8-11,0-1 1,38-4 6,3 0 3,10 0-2,-10-15 6,-8-5-6,-12 2 8,-13-6-2,-8 9 13,0 0-7,0 2 6,-18 3-4,7 6-10,-4 2-1,-3 2 23,6 0-19,4 2-4,8 18-2,-3-1-1,3-3-6,0-3 1,0-4 7,-7-5-3,5 0 4,-4 2 1,6-6 0,0 5-2,0 1 1,6-3-14,11 4 9,7-7 3,3 0-1,-6 0 2,-6 0-3,-15 0 4,0 0 29,0 0-15,-30-3-14,-3-7 1,9 10-1,7 0 23,8 0-19,9 0-3,0 0-1,0 0-25,0 0 9,0 0-5,0 0-8,0 0-6,3 0-98</inkml:trace>
  <inkml:trace contextRef="#ctx0" brushRef="#br1" timeOffset="853330.1364">24 238 199,'-9'-9'29,"3"-6"11,6 5 16,-2 3 8,-5 2-18,7 1-22,0 1 3,0 3-8,0 0-2,0-10-5,7-5-9,21-14 5,29-5-3,-1 5-4,10 4 0,-7 5 0,-1 9 0,-2 4-1,-2 7 3,-16 0-5,-15 0 2,-2 0-4,-6 13 4,-12 9 1,-3 6 17,0 7-4,-12 6-10,-32 3 10,-10 4-8,-8-8-6,3-4 6,10-12-5,13-5 0,18-6-1,10 5 0,8 2-2,0 4-11,0 5 1,8-4-8,37-3-27,1-5 17,16-5-42,4 4-140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6.17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1772 1172 353,'0'0'64,"0"0"-59,0 0 40,0 0 1,0 0-22,0 28-24,0 14 7,0-1-1,20-6-5,13-7 0,8-6-1,13-8 2,10-14-1,12 0 1,3-23 9,-13-9 0,-19 3-11,-17 7 5,-30 1-3,0-7 8,0-6 7,-21 11-7,4 7 6,-4 12 14,3 4-22,0 4-8,-2 42-6,5 24 6,12 21 0,3 17 0,0 18 0,0 4 0,0 5 3,5 2 1,-2-15-4,-3-8 2,0-19-1,0-21-1,-3-19 1,-15-20-1,-8-20-8,-12-15-11,5 0-5,-6-7-11,0-23 7,3-8 6,1-10 20,3 4 2,-3 0 1,2 3 3,20 5-4,13 2-8,30-6 8,71-14-10,53-9 0,51-13-104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49:56.999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34 128 33,'-3'0'11,"-6"0"92,3 0-43,-6 0-36,9-3-22,0 3 14,3 0-1,0 0 8,0 0 9,0 0-5,0-6-1,0-8 1,3-1-5,15-7 3,5 6-13,8 3-6,-3 1 4,8 9-10,9-4 9,-1 4-4,12-2-2,-9-2 9,4 7-7,-7 0-4,-14 0-1,-7 0-6,-10 0 6,-13 9 0,0 26 4,-30 9 4,-17 13-7,-7-4 1,-2-2 1,3-7 0,6 4-2,-7-5-1,19 2 0,11-3-1,9-3 1,15 3-2,0-4 1,41-10-5,10-12 5,5-10-3,3-6-36,-23 0-27,-15 0-94</inkml:trace>
  <inkml:trace contextRef="#ctx0" brushRef="#br0" timeOffset="624.9886">175 810 74,'0'0'110,"0"0"-6,-2 0-44,2 0-15,-3 0 1,0 0-11,-12 0-22,0 9 4,-6 10-17,6 0 4,4-6-8,9-1 4,2-6-4,0 4 4,0 0-4,0-4 4,8 3-3,7-5 7,3-4-6,2 0 2,-2 0-11,0 0 11,-7-4-1,1-9 1,-6 4 0,-6 6 0,0 3 31,0 0-19,-6 0-10,-6 0 21,-2 0-20,-1 12 2,3 5-5,6-5-1,6-3-1,0-6-4,0-3 5,18 0-4,6 0 3,-1-6 2,4-20-2,-18 5 8,-9 5-2,0 7 8,-16 6-12,-12 3-16,4-4 4,-6 4-44,7 0-85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9.86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2478 5665 235,'-2'0'159,"2"-4"-159,0 4 7,0 0 5,0 0 40,0 0-19,20 0-16,13 0 2,-10 0-3,8 0-13,-8 0 10,-3 7-6,1 18 3,0 7 7,-6 6-12,0-4 2,-13-8-6,-2 5 1,0-5-4,-32 8-27,-30 11-20,-9-2-90,-12-4-254</inkml:trace>
  <inkml:trace contextRef="#ctx0" brushRef="#br0" timeOffset="1718.7792">3458 5614 188,'0'0'122,"0"0"-64,0 0-19,0 0 33,0 0-22,0 0-24,0 0-5,0-2-20,0 2 7,0 0-8,11 0-1,16 2 1,14 24 1,-2 5 0,2 7 1,-11 3 0,-19 0 0,-11 6 2,0 7-4,-38 3 5,-9 0-5,-4-13-7,7-8-7,6-18-18,20-8-15,6-5-15,12-5-37,0 0-16,35-32 10</inkml:trace>
  <inkml:trace contextRef="#ctx0" brushRef="#br0" timeOffset="1937.5264">3972 5671 251,'0'-16'133,"-21"7"-92,-11-3-6,-7 1 14,-2 11-33,8 0 4,-3 0-8,10 42-12,9 11-1,11 17-3,6 3 4,8-1-2,46-3 2,20-18-1,20-18-5,12-28 6,16-5-27,-16-5-55,-5-34-177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50:06.929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82 287 68,'-3'0'3,"-2"0"71,-5 0-23,8 0-18,-1 0-15,-10 0 15,5 0 4,-7 0 21,12 0-15,3 0-20,-9-3-2,3-15-20,3-9 11,3-13 11,0 2-21,0-3 19,18 6-11,6 6-1,6 5 9,-1 5-15,9 9 1,1 7-4,-1 3 3,10 0-2,-10 13-1,-9 9 0,1 3 1,-12 4 3,-3-1-4,-15 13 2,0 12-1,-33 4 14,-23 6-10,-12-2-4,3-11 6,6-9-5,11-11 0,22-10-1,14-12 4,12-2-10,0-4 4,0-2-18,35 0 8,22 0-26,14-22-10,-12-3-51,-6 15-110</inkml:trace>
  <inkml:trace contextRef="#ctx0" brushRef="#br0" timeOffset="941.7867">192 795 16,'-12'0'131,"6"0"-113,3 0-12,3-3-6,0 3 8,0-3 20,0 3 16,0 0 6,0 0-3,0 0-16,-9 0-13,0 0-5,7 3 4,-5 0-5,7 3-12,0 4 5,0-1-3,0 1 5,0-4-14,9-2 7,7-4-7,-5 0 6,4 0-3,2 0 4,1-10-4,0-9 11,-10 0-7,2 6 8,-7 0-5,-3 11 13,0 2-10,0 0-6,-3 0-2,-15 0-10,-2 2 12,-1 11 3,6 0 6,12-7-1,3-3-3,-7-3 1,7 4-6,0-1-3,0 0 2,0 0-5,13-3-5,7 0 11,4 0-4,-7 0 4,4-13-3,-3 1 10,-6 0-7,-12 1 4,0 9 13,0 2-13,-15 0-4,-11 0-14,-10 5 14,1 18 0,17-10 8,15-4-5,3-5-3,0-4 0,0 0-4,0 0-5,6 0 7,6 0-3,-12 0 2,0 0-6,0 0-3,0-4 12,0-5-33,0-4-73,0 0-100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9.59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1180 5772 210,'0'0'129,"-3"0"-84,3 0-18,0 0 19,0 0-12,0 0-4,0 0-23,0 0 2,0 0 0,0 0-4,0 0 2,0 6-7,41 0-5,33-3 5,24 0 1,20-3 6,24 0-3,0 0 0,3-3-4,-12 0 2,-15 3-2,-15 0 2,-11 0-2,-18 0-2,-6 0-3,-21-8-12,-14 1-4,-7 4-8,-14-1-8,-9 4-4,-3 0 5,0 0 3,0-2-38,0 2-31,0-7-28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6.17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8FB1FB3-FB8A-48FB-A502-AF15F784CADD}" emma:medium="tactile" emma:mode="ink">
          <msink:context xmlns:msink="http://schemas.microsoft.com/ink/2010/main" type="inkDrawing" rotatedBoundingBox="21435,5160 21546,3797 22100,3842 21989,5205" semanticType="callout" shapeName="Other">
            <msink:sourceLink direction="to" ref="{D0903827-2DF1-4C43-83D2-34D2A3A22A4C}"/>
          </msink:context>
        </emma:interpretation>
      </emma:emma>
    </inkml:annotationXML>
    <inkml:trace contextRef="#ctx0" brushRef="#br0">1772 1172 353,'0'0'64,"0"0"-59,0 0 40,0 0 1,0 0-22,0 28-24,0 14 7,0-1-1,20-6-5,13-7 0,8-6-1,13-8 2,10-14-1,12 0 1,3-23 9,-13-9 0,-19 3-11,-17 7 5,-30 1-3,0-7 8,0-6 7,-21 11-7,4 7 6,-4 12 14,3 4-22,0 4-8,-2 42-6,5 24 6,12 21 0,3 17 0,0 18 0,0 4 0,0 6 3,5 1 1,-2-15-4,-3-8 2,0-19-1,0-21-1,-3-19 1,-15-20-1,-8-20-8,-12-15-11,5 0-5,-6-7-11,0-23 7,3-8 6,1-10 20,3 4 2,-3 0 1,2 3 3,20 5-4,13 2-8,30-6 8,71-14-10,53-9 0,51-13-104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0.61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20 172,'0'-6'102,"0"4"-68,0-2-22,0 4 35,0 0-5,0 0-22,0 0-12,0 0-6,0 0 5,0 0 1,20 0 2,1 0 7,15 0-11,2 0-1,6 0 1,-11 0-5,-3 0 2,-22 0-3,2 0 2,-10 4-2,0 7 6,-7 14 7,-19 10 1,-12 13-13,-1-2 2,-9 6-2,7 2-1,2-5-1,19-4-4,2-9-1,18-9 4,0-12-13,6-2-9,26-5-18,16-8 42,-1 0 0,12 0 3,-3-23 0,-2-3-3,-3 4-12,-13-3-58,-14 9-83,-22 0-24</inkml:trace>
  <inkml:trace contextRef="#ctx0" brushRef="#br0" timeOffset="250.0253">-111 226 151,'0'0'45,"0"0"-42,0 0-1,5 0 11,34-4 33,14-2-4,16-4-10,5 1-22,-4-1-2,-1 10-8,-26 0-46,-4 0-184</inkml:trace>
  <inkml:trace contextRef="#ctx0" brushRef="#br0" timeOffset="921.8879">626 392 184,'0'0'91,"0"0"-47,0 0-17,0 0 16,0 0-23,0 0-18,0 32 9,0 10 14,0-2-15,0-1 0,2-9-10,-2-10 3,0-8 0,3-3 0,-3-5-5,0-4 2,0 0 0,3 0-4,7 0 2,-5-13-4,13-21 3,2-17 6,4 1 4,3 5-7,-3 14 1,-4 12-2,10 6 1,-9 9-2,-3 4 1,5 0-2,-5 20 3,-3 12 1,-7 9 5,-5-10 2,7-6-8,-5-5 3,8-4-3,-5-8-70,-3 2-69,5-10-75</inkml:trace>
  <inkml:trace contextRef="#ctx0" brushRef="#br0" timeOffset="1421.8929">1415 272 183,'-6'0'66,"1"0"-4,5 0-33,0 0-20,0 0-9,29 0 1,16 0 33,14 0 11,3 0-30,15 0-3,12 0 0,-4 0-5,7 0 2,-3 0-9,-7 0 2,-7 0 0,-14-2-1,-13-4-2,-22-1-6,-10 1-47,-16-1-53,0-7-2,0 0-9</inkml:trace>
  <inkml:trace contextRef="#ctx0" brushRef="#br0" timeOffset="1625.0429">2188 128 119,'-6'0'108,"6"0"-45,0 0-41,0 0 6,0 0 0,0 0-18,11 15 24,22 8-1,3 5-11,5 0-4,0 1-14,-3-4 2,-7-3-4,-14-3 0,-17-4 3,0 4-5,-17 7 0,-19 2-46,-18-2-78,16-15-127</inkml:trace>
  <inkml:trace contextRef="#ctx0" brushRef="#br0" timeOffset="2203.1554">2889 87 112,'0'-4'97,"0"4"-65,0 0-12,0 0 23,0 0-5,0 0-30,0 0-6,15 0 13,3 13 11,5 12-9,-2 10-4,-3 3-4,-3-2-1,-13 0-5,-2-4-3,0-4-4,0-6-8,-20-6-26,2-6 12,3-7 7,12-3 16,3 0-60,0-26 19,23-14 44,31-12 4,2 6-2,1 1-2,-16 9 0,-11 19 8,-25 4 47,-5 4 23,0 3-4,-2 2-51,-31 4-17,0 0 24,4 21-27,2 18-2,16 9-1,11-1 0,0 0-4,0-6 2,28-3 1,11-10-17,12-11-12,2-7-17,1-8-80,-10-2-93</inkml:trace>
  <inkml:trace contextRef="#ctx0" brushRef="#br0" timeOffset="2578.1607">3439 433 258,'0'0'79,"0"0"-41,0-2-2,0 2-15,0 0-15,0 0-6,0 0 0,-3 0-1,1 0 1,-5 9 0,1 17 25,4-2-21,-1 1-2,3-9-1,0-7 4,0-4-10,0-5 3,0 0-7,5 0-5,13 0 5,3-30 9,-1-4 8,16-7-7,3-3 11,-1 12-10,-2 14 0,-10 11-4,-8 7-4,-3 7 6,-3 37 12,-9 8 3,-3 3 2,0-7-17,0-14-1,0-6-60,2-5-157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4.050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0 0 107,'0'0'79,"0"0"-67,0 0 11,0 6 31,7 47-9,-7 30 14,0 32-18,3 35-29,-1 17 12,1 10-12,0-8-6,9-14-1,-9-19-3,9-20 1,-9-17-3,-3-15-3,3-17-15,-3-18-22,3-21-15,-1-22-44,5-6-29</inkml:trace>
  <inkml:trace contextRef="#ctx0" brushRef="#br0" timeOffset="999.9939">204 63 77,'-8'0'47,"-4"0"-35,9 0 10,0 0 30,3 0 2,0 0-38,0 0-13,0 0-3,0 0-9,0 0 5,0 0 4,3 0 0,20 0-3,13 0 6,3 3 2,20 0 7,12 0-2,14-3 23,25 2-3,20 3-12,18-5 9,24 0-9,17 0 5,9 0-11,27 0-12,15 0 8,2 0-8,19 0 0,-10 0 2,-3-10-1,-8 0 0,-12 2-1,-23-6 3,-16 5-7,-17-1 4,-21 4 0,-16 0 0,-19-4 4,-6 4-4,-16-2 0,-17-3 1,-15-1-5,-9-1 4,-11 4 0,-4-3-6,-12 5 6,1 7-4,-21-3-3,4 3-7,-8 0 2,1 0 10,-3 0 2,0 0 1,0 0-1,6 0 1,-6 0-1,2 0-1,5 0-3,-7 0-5,3 0 9,0 3 13,9 6-12,-6 1 2,-4 1 3,11 9-6,-8 5 7,13 7-1,-3 12-2,3 9 5,2 17-6,1 9 5,2 16-1,-5 15-2,0 7 5,-3-1-7,-9 5-2,9-8 2,-13-6-2,14-2-1,-8-6 1,4 3 2,-4-7-2,7-7-1,1-9-4,-11-22 3,7-14-13,-9-14-7,-3-19-10,3-7-31,-3-3-96</inkml:trace>
  <inkml:trace contextRef="#ctx0" brushRef="#br0" timeOffset="1921.9014">145 1862 109,'-15'0'113,"7"0"-88,1 0-22,5 0 17,2 0 4,0 0-21,2 6-2,28-3-1,6 4 21,8-7-1,12 0 8,6 0-7,4 0-16,8 0 2,8 2-7,13 4 0,12 1 2,19-3 1,23-2 8,19 6 7,16-3-9,32 1 6,24-3-9,17 1-5,24-4 9,3 0-10,0 3 2,-15 0-2,-5 3 2,-10 0-2,-14-6 0,-10 0 0,-7 0-1,-13 0 3,-18 0-1,-41-3-1,-18-2 3,-33-5-8,-20 3-4,-17 4-18,-19-4 4,-21 7-19,-8-1-9,-12-3-2,-3 0-26,-3 4-105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6.78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40 219 74,'-5'-4'129,"-2"1"-71,7 3-9,-3 0 12,0 0-14,1 32-36,2 11-9,-13 10 7,8-1-3,5-14 3,0-4-5,0-14-1,0-11-3,-3-2 0,3-7 0,0 0 1,0 0 0,0 0-2,0-7-15,0-22 15,0-12 1,8-12 6,10 2-1,0 7 7,-6 13-5,6 14 3,-7 9-10,2 8-11,7 0 10,1 0 0,12 30 2,-5 8 8,8 7-8,9-3 2,-3-14-2,-4-10 3,-12-8-3,2-10-1,-20 0 0,-3-13 8,2-30 6,-4-14 9,-3-16-18,0-7-5,-18 11-13,-20 10-54,-16 23-101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8.830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9 136,'-17'-6'72,"14"4"-32,3 2-4,0 0-4,0 0-10,0 0-7,0 0-4,0 0 0,0 0-6,0 0 1,3 0-4,31 0 10,9 10 9,4 1-8,16 8-7,1-2-1,2 7-4,7 5 0,11 0 0,14-1 0,6-6-1,6-8-68,-14 0-115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6.245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730 48 209,'0'-4'94,"0"-2"-55,-9-1 48,-19-1-33,13 4-24,-5 1-8,6-1-13,11 4-4,-15-2 0,-2-2 5,-3 0-7,-6 1 7,-9 3-3,-5 0 0,-7 0-2,-7 0-4,-3 11 1,7 13-2,2 5 1,4 10-2,7 4 1,0 9 0,10 6-1,10 10 0,3 7 1,14 3-5,3 8 3,11 3-1,32 0 3,13 3 2,18-2-1,-1-12-1,-3-11 0,7-9-1,-10-14 0,0-16 0,13-18-6,1-10 5,9 0 2,-3-57 0,14-18 5,-8-14-5,-4-15 0,-11 1-3,-25 3-2,-16 0-12,-31 8-16,-6-1-9,-53 11 11,-47 11-16,-17 15-26,-27 16-58,14 10-21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4-04T16:22:42.168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117 201 77,'0'0'49,"0"0"-30,0 0-7,0-2 29,0 2 10,0 0-12,0 0-16,0 0 15,0 0-16,0 4-16,10 7 19,9 2-11,6 0 9,7 2-10,2-2-12,1-2 11,4 0-2,-4-6-5,-1-1-10,0-4 5,-4 0 0,-1 0 4,-7 0 0,-10-2 1,-8 1-4,-4 0 0,0 1 20,0 0-14,-11-2 8,-7 0-15,-8 2 0,-1 0 5,-3 4-5,1 10 0,4 2 3,1-2-1,4 3-2,3-4 0,9-4 6,1-3-9,7-3 3,0 0-10,0 1 9,0 0-6,13-4-1,6 0 3,3 0 3,3-13 2,5-9 2,2-6 0,-3-1 4,-11 2-3,-2 3 0,-11-1-3,-5-1 6,0 3 4,-7-2-10,-20 5 1,-7-1-3,-2 3 2,-5 3 0,-1 2 2,7 4 10,1 3 4,3 2-13,2 2-1,6 1-4,3 1 4,5 0-2,5 0 0,3 0 8,5 0-12,2 0 4,0 0-5,0 0 2,0 0-4,0 0 6,0 0 1,0 0-8,0 0 5,0-1-10,0-5 13,7 1 6,1-5-5,2 2 4,-3 0-5,0 6 1,-7 0 7,0 2-7,0 0 2,-5 0-3,-7 0 0,-3 3 0,-4 13 0,-1 4 2,0 1-5,8 2 3,2-2 0,7-2-1,1-4 2,2 2-2,0-2 1,0 1 0,2-2-9,9 2 9,1 1 0,10-3 0,1 0-13,11-2 7,8-5-33,8-2-41,-3-5-112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4260.98828" units="1/cm"/>
          <inkml:channelProperty channel="F" name="resolution" value="2.84167" units="1/deg"/>
        </inkml:channelProperties>
      </inkml:inkSource>
      <inkml:timestamp xml:id="ts0" timeString="2017-04-04T17:00:30.15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10 147 33,'0'-4'54,"-4"4"-35,-1 0 5,5-4-8,0 4-3,-2 0 10,2 0-7,0 0 3,0 0 5,0 0-14,0 0 6,0 0-15,0 0-1,0 0 0,0 0 0,2 0 15,12 0 1,6 0-5,2 0 5,1 0-3,1 0-12,-3 0 6,-3-5-5,-6 5-1,3-8-1,-8 4 0,0-1-1,-1 5 1,-4-4-7,1 0 5,2 0-8,-5 0 10,2-4 0,-2-1 2,2 5 0,-2 0-2,0-5 0,0 6-2,0-1 1,-4-5-13,-8 1 6,1 3 8,-3 1-3,4 0 3,0 0 0,1 4 4,2 0-3,3 0-1,-3 0 5,1 0-5,-2 0 7,-3 0-7,2 0-3,2 0 2,-1 0-2,0 0 3,8 0 2,0 0-1,0 0 5,0 0-6,0 0-7,0 0 1,0 0-2,6 0 8,7 0 0,0 0-3,4 8 3,2-8 5,4 0-2,1 0-3,2 0 3,-3 0-3,-6 0 0,-1 0 0,-4 0 1,-8-4-1,0 0 0,-2 4 7,-2 0-4,0 0 2,0 0-5,0 0-9,0 0 9,-2 0 4,-12-5-1,4 2-3,-9 3 1,3-4-4,-1 4 5,-1 0-2,-1 0 2,1 0-2,5 4 5,2-1 0,-2 2-3,3 3-2,-1-8 0,6 9 2,1-5-3,1-4 1,1 4 0,2-4-2,0 0 0,0 9 0,0-9 2,2 7-7,8 2 5,1-5 0,1 0 2,3 5 6,-6-9-3,4 4-6,-3 0-4,3-4-3,1 0 10,-1 0 3,3 0 1,0 0 3,-3 0-6,-1 0 1,-4-8-2,-6 8-6,4 0 6,-6 0-1,0 0 1,0-5 9,0 5-9,0-4 6,0 0-6,0 0-7,-6 4 1,-4-5-6,-2 1 12,-5 4-2,3 0 6,-3 0-4,5 0 4,-2 0-3,3 4 3,1 1-3,2 3-1,3-8 2,0 4 4,5-4-4,0 0-2,0 0 2,0 0-5,0 5-1,0-5 4,0 0 3,0 4-3,10 0 0,-4-4-2,4 4-3,0 0 5,9-4-3,-1 0 3,5 0 2,1 0-2,-3 0 3,-8-4-3,3 0 0,-8-4 3,-1 3-3,-2 1 0,-5 4 4,0 0-2,0 0 3,0 0-5,0 0-1,0 0 1,0 0 1,-10 0-1,-3 0 0,-5 0 0,0 0 3,0 0-2,1 0-1,3 0 7,5 0-7,-3 4 0,1 1 4,0-5-2,0 8-2,1-4 0,-1 0-4,4 4 1,1-8 4,1 0-1,5 5 0,0-5-1,0 0 1,0 0-4,0 0 1,0 0 3,0 0 2,0 4-2,0-4 1,0 0 4,0 4-5,0 0 0,0-4-6,0 0-1,5 0-10,1 0 13,8 0 4,0 0 8,-1 0 0,1 0-2,-4 0-6,7 0 5,-3 0-4,-4 0-1,6-8 2,-7 8 1,3 0-2,-10 0-1,-2 0 2,0-4 6,0 4-8,0 0 6,0 0 2,0 0-6,0 0-1,0 0-1,0 0 0,0 0 5,-4 0-5,-8 0-2,-2 0-3,-3 4 7,1 0-2,-3 0 0,1 5 3,1-1 0,3 0-2,0 0 0,1-8-1,7 5 3,-2-1-3,4-4 0,4 0 0,-5 4 0,5-4 0,0 0 0,0 0 0,0 0 0,0 0-2,0 0 2,0 0 0,0 0-2,0 0 2,0 0 0,0 0 0,0 0-9,0 4 3,0-4 4,7 0-11,9 0 13,2 0 2,3 0 9,-2-4-2,-1 0-9,1 0 7,-5-1-7,-4 1 0,4 0 1,-5 4-1,-3 0 0,0 0 0,-4 0 5,-2 0-3,0 0-2,0 0 2,0 0-4,0 0-1,0 0 3,-2 0 3,-8 0-3,-6 0-1,5 0-3,-3 0 4,1 0-1,-3 0 4,2 0-3,-5 8 3,5-3-1,-4-1-1,-3 4-1,4-3 0,-1-1-5,6-4 5,1 4 0,7-1-1,4-3 3,0 0-6,0 0 2,0 5-15,0-1 16,4 0-4,7-4-9,3 0 14,4 0 0,-1 0 13,2 0-6,-5 0-4,-1 0 8,3 0-11,0-4 3,-3-5 2,5 6-3,-4-1 1,-1 0-3,-4-1 0,-2 5 2,-3-4-2,-2 4 0,-2 0 5,0-4-5,0 4 8,0 0-8,0 0 0,0 0 0,0 0-7,0 0-2,-8-4 9,-4 4-3,1-5 3,-5 5 0,1 0 3,-8 0-7,1 0 4,4 0 0,4 0 1,-1 5-1,3-1 0,5-4 6,5 0-6,0 0 5,2 0-4,0 0 1,0 0-2,0 0-5,0 0 3,0 0-2,0 4 0,0-4-1,4 4 4,5-4 1,5 0-2,1 0 5,3 0-1,-2 0 3,5 0-3,-3 0 2,-3-4-1,3 0-3,1 0 0,-3-1 1,-3-3 4,5 8-5,-7-4 0,-2 0 0,-2 4 1,-7 0-1,0 0 0,0 0 3,0 0 1,0 0-4,2 0-4,-2 0 3,0 0-4,0 0 5,0 0-2,0 0 2,0 0 2,0 0-2,0 0 0,0 0-2,0 0 5,0 0-3,0 0 0,0 0-12,0 0 10,0 0-3,0 0 5,0 0 4,0 0-4,0 0 3,0 0-3,0 0-3,0 0 3,0 0-4,0 0-2,0 0 4,0 0 2,0 0 3,0 0 2,0 0-2,0 0 1,0 0-4,0 0 0,0 0 3,0 0-1,0 0-1,0 0-1,0 0 0,0 0-2,0 0 2,0 0 0,0 0 1,0 0 2,0 0-2,0 0-1,0 0 3,0 0-7,0 0 4,0 0-2,0 0 1,-4 4-4,-3 0 5,-3 4 0,2 1 3,3-5-5,3 0 2,-1-4 0,3 0 2,0 0-1,0 0-1,0 0 0,0 0-6,0 0 5,0 0-5,0 0-3,0 0 7,0 0 2,0 0 1,0 0 7,0 0-8,0 0 6,0 0-6,0 0-2,0 0-4,0 0 2,0 0 4,3 0 7,4-8-7,-5-1 10,4-3-10,-3 0 1,2 3 1,-3-3 0,0-1-1,3 1-1,-3-5 3,0 4-1,0-3-2,-2-1 0,0 9-3,0-4 3,0 3-1,0 5 1,0 4-3,0 0-3,0 0 6,0 0 0,0 0 2,0 0 1,4 0-6,-4 0-2,0 0-8,0 0 12,0 0-7,0 0 8,0 0 0,0 0-1,0 0-2,0 0 3,0 13 0,6-1 0,-6-4 2,4 1 1,0 3 2,1-7-3,1 2 0,1 2-1,-2-5 2,-1 4-1,6-3-2,-8 7 0,4-8 0,-1 4 4,-1-3-4,1-1 0,-5-4-2,5 0 0,-5 0 2,0 0 0,2 0 1,0 0 4,-2 0-7,0 4 2,0-4 0,0 0-2,0 4 2,0-4 0,0 0 0,0 0 4,0 0-3,0 0-1,0 0 1,0 0-1,0 0 1,0 0-1,0 0 0,0 0-5,0 0-1,0 5-12,-4-1 18,-10 0 2,5 0 0,-1 4-2,4-8 3,-1 8 1,-2-8-3,0 5-1,7-5 1,0 0 2,-2 0-1,4 0 0,0 0-1,0 0 2,0 0-3,0 0 3,0 0-1,0 0 0,0 0-2,0 0-3,0 4 2,0-4-7,0 0 8,0 0 0,0 0 0,0 4-4,0-4 4,0 0 0,0 4-2,0-4 4,0 9-2,4-5 0,0-1 3,-2 6-3,5 0 2,-5-5-2,5 0 1,-7 5 2,5-5-1,-1 0-2,-4-4 0,0 0-2,0 0 2,0 0 0,0 0 3,0 0-1,0 0 3,0 0-1,0 0-2,0 0 2,0-8-3,-9-1-1,5 1 0,-3-1-10,0 0 2,7 2 5,-2-6 2,2 0 1,0-7 4,0-1 0,0 4-3,0 1 2,0 3 1,0 0-4,0 6 0,0-2-2,0 1 5,0-1-3,0 9 0,0-4 3,0 0-3,0 4 0,2 0-5,-2 0-1,0 0-4,0 0 10,0 0 1,0 0 4,0 0-2,0 0-3,0 0 3,0 0-6,0 0-2,0 12 5,0 10 2,0 2 1,-4-3-3,0 0 0,-2 4 3,0-9-5,4 1 6,0-1-4,-1-7 0,3 0 2,0-1-2,0-4 1,0 1 2,0-1-6,0-4 6,0 0-3,0 0 1,0 0 1,0 0 4,0 0-6,0 0 1,0 0 0,0 0 3,0 0-4,0 0 8,0 0-8,-2-4 0,-5-5 0,0 1-5,-1-10 5,0 11-6,0-10 4,3 8-2,1-7 4,-6 8 12,6-1-10,-2 1-2,-1 4 0,2-1-6,-4 1 6,3 4 5,4 0-1,-8 0-8,6-4 4,-1 4-1,1 0-4,-1 0 4,5 0 0,-3 0 0,1 0 2,0 0 0,0 0-1,-2 0 1,2 4 0,-6 0 1,-1-4-2,1 5 2,3-5 2,0 0-2,-3 4-2,5-4 0,1 0-2,2 0 2,-5 4 0,5 0 0,0-4 1,-2 0-2,0 0 1,2 0 0,0 0-3,0 0 6,0 0-3,0 0 0,0 0 2,0 0-2,0 0 0,-5 5-1,-3-1 0,0 0 2,-3-4 0,7 0 0,-3 0 2,5 0 3,2 0-6,-3 0 2,3 0-5,0 0 0,0 0 0,0 0 1,0 0-1,0 0 3,0-8 10,0-5-4,0 4-4,0-7 0,0 8-1,0 3-1,3-3 3,-3 4-1,0-1-2,0 1 0,0 4-1,0 0 2,0 0-1,0 0 0,0 0 2,0-3 0,0 3-2,0-4 0,0 4 0,0-5 1,0 1 2,0 0-3,0-5-5,0 5 1,0-4 4,0 3 0,0 2 0,0 3 1,0-4-1,0 4 0,0 0-14,0 0 12,-5-5 2,1 5 0,-6 0 0,8 0-2,-4 0-3,4 0 3,2 0 1,-5 0 1,5 0 1,0 0-1,-2 0 0,2 0-1,-2 0 1,0 5 0,-1 2 1,-2-2 0,3 3-1,2-8 0,0 9-1,0-5 0,0 4 1,0-3-2,7 2 6,-2 2-3,-1-1-1,1-4 0,1 1-1,-2-1 1,2 0-4,-2-4 3,0 0-5,1 4 5,-1-4 1,1 0 0,-1 4 10,1-4-10,3 0 1,-2 4-1,-2 0 4,-2-4-7,0 0 3,-2 0 0,0 0-1,0 0 5,0 0-3,0 0-1,0 0-3,0 0 1,0 0-2,0 0-3,0 0 5,0 0 4,0 0 2,0 0 0,0 0-2,0 0 4,0 0-6,0 0-1,0 0-1,3 0-1,-1 0 3,0-8 0,0 0 1,3 0 5,-5-1-6,0 5 0,0 0 7,0-1-6,0 1 2,0 4 0,0 0-1,0 0-4,0 0-8,0 0 10,0 0-9,0 0 9,0 0 0,0 4 1,0 5 1,0-1 3,-5-3-5,5-1 0,-2 0 0,2 0 5,-2 4-5,-3 1 0,1-5 0,4 4 0,0-3 0,0-1-1,0-4-2,0 4 3,0 0 0,0 0 0,0 0 1,0 0 1,0 0-2,0-4 0,0 5 0,2-5-3,0 4 3,-2-4-4,5 0-3,-5 0 7,4 0-12,3 0 12,4 0 8,-3 0-8,0-9 10,3 9-10,-3-8 4,2 0 0,0 4-4,-1-4 0,-3 3 2,2 1 1,-4 0-3,0 4 0,-4-4 1,2 4-5,-2 0 4,0 0 0,0 0 0,0 0-4,0 0 4,2 0 0,-2 0-1,0 0-1,0 0 4,0 0-2,0 0 0,0 0-1,0 0-1,0 0 1,0 0 1,0 0 1,0 0-1,0 0 4,0 0 5,0 0-7,0 0 4,0 0-6,0 0-1,0 0-2,0 0-6,0 0-28,0 0-93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4-04T17:00:30.15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117 201 77,'0'0'49,"0"0"-30,0 0-7,0-2 29,0 2 10,0 0-12,0 0-16,0 0 15,0 0-16,0 4-16,10 7 19,9 2-11,6 0 9,7 2-10,2-2-12,1-2 11,4 0-2,-4-6-5,-1-1-10,0-4 5,-4 0 0,-1 0 4,-7 0 0,-10-2 1,-8 1-4,-4 0 0,0 1 20,0 0-14,-11-2 8,-7 0-15,-8 2 0,-1 0 5,-3 4-5,1 10 0,4 2 3,1-2-1,4 3-2,3-4 0,9-4 6,1-3-9,7-3 3,0 0-10,0 1 9,0 0-6,13-4-1,6 0 3,3 0 3,3-13 2,5-9 2,2-6 0,-3-1 4,-11 2-3,-2 3 0,-11-1-3,-5-1 6,0 3 4,-7-2-10,-20 5 1,-7-1-3,-2 3 2,-5 3 0,-1 2 2,7 4 10,1 3 4,3 2-13,2 2-1,6 1-4,3 1 4,5 0-2,5 0 0,3 0 8,5 0-12,2 0 4,0 0-5,0 0 2,0 0-4,0 0 6,0 0 1,0 0-8,0 0 5,0-1-10,0-5 13,7 1 6,1-5-5,2 2 4,-3 0-5,0 6 1,-7 0 7,0 2-7,0 0 2,-5 0-3,-7 0 0,-3 3 0,-4 13 0,-1 4 2,0 1-5,8 2 3,2-2 0,7-2-1,1-4 2,2 2-2,0-2 1,0 1 0,2-2-9,9 2 9,1 1 0,10-3 0,1 0-13,11-2 7,8-5-33,8-2-41,-3-5-112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0.61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20 172,'0'-6'102,"0"4"-68,0-2-22,0 4 35,0 0-5,0 0-22,0 0-12,0 0-6,0 0 5,0 0 1,20 0 2,1 0 7,15 0-11,2 0-1,6 0 1,-11 0-5,-3 0 2,-22 0-3,2 0 2,-10 4-2,0 7 6,-7 14 7,-19 10 1,-12 13-13,-1-2 2,-9 6-2,7 2-1,2-5-1,19-4-4,2-9-1,18-9 4,0-12-13,6-2-9,26-5-18,16-8 42,-1 0 0,12 0 3,-3-23 0,-2-3-3,-3 4-12,-13-3-58,-14 9-83,-22 0-24</inkml:trace>
  <inkml:trace contextRef="#ctx0" brushRef="#br0" timeOffset="250.0253">-111 226 151,'0'0'45,"0"0"-42,0 0-1,5 0 11,34-4 33,14-2-4,16-4-10,5 1-22,-4-1-2,-1 10-8,-26 0-46,-4 0-184</inkml:trace>
  <inkml:trace contextRef="#ctx0" brushRef="#br0" timeOffset="921.8879">626 392 184,'0'0'91,"0"0"-47,0 0-17,0 0 16,0 0-23,0 0-18,0 32 9,0 10 14,0-2-15,0-1 0,2-9-10,-2-10 3,0-8 0,3-3 0,-3-5-5,0-4 2,0 0 0,3 0-4,7 0 2,-5-13-4,13-21 3,2-17 6,4 1 4,3 5-7,-3 14 1,-4 12-2,10 6 1,-9 9-2,-3 4 1,5 0-2,-5 20 3,-3 12 1,-7 9 5,-5-10 2,7-6-8,-5-5 3,8-4-3,-5-8-70,-3 2-69,5-10-75</inkml:trace>
  <inkml:trace contextRef="#ctx0" brushRef="#br0" timeOffset="1421.8929">1415 272 183,'-6'0'66,"1"0"-4,5 0-33,0 0-20,0 0-9,29 0 1,16 0 33,14 0 11,3 0-30,15 0-3,12 0 0,-4 0-5,7 0 2,-3 0-9,-7 0 2,-7 0 0,-14-2-1,-13-4-2,-22-1-6,-10 1-47,-16-1-53,0-7-2,0 0-9</inkml:trace>
  <inkml:trace contextRef="#ctx0" brushRef="#br0" timeOffset="1625.0429">2188 128 119,'-6'0'108,"6"0"-45,0 0-41,0 0 6,0 0 0,0 0-18,11 15 24,22 8-1,3 5-11,5 0-4,0 1-14,-3-4 2,-7-3-4,-14-3 0,-17-4 3,0 4-5,-17 7 0,-19 2-46,-18-2-78,16-15-127</inkml:trace>
  <inkml:trace contextRef="#ctx0" brushRef="#br0" timeOffset="2203.1554">2889 87 112,'0'-4'97,"0"4"-65,0 0-12,0 0 23,0 0-5,0 0-30,0 0-6,15 0 13,3 13 11,5 12-9,-2 10-4,-3 3-4,-3-2-1,-13 0-5,-2-4-3,0-4-4,0-6-8,-20-6-26,2-6 12,3-7 7,12-3 16,3 0-60,0-26 19,23-14 44,31-12 4,2 6-2,1 1-2,-16 9 0,-11 19 8,-25 4 47,-5 4 23,0 3-4,-2 2-51,-31 4-17,0 0 24,4 21-27,2 18-2,16 9-1,11-1 0,0 0-4,0-6 2,28-3 1,11-10-17,12-11-12,2-7-17,1-8-80,-10-2-93</inkml:trace>
  <inkml:trace contextRef="#ctx0" brushRef="#br0" timeOffset="2578.1607">3439 433 258,'0'0'79,"0"0"-41,0-2-2,0 2-15,0 0-15,0 0-6,0 0 0,-3 0-1,1 0 1,-5 9 0,1 17 25,4-2-21,-1 1-2,3-9-1,0-7 4,0-4-10,0-5 3,0 0-7,5 0-5,13 0 5,3-30 9,-1-4 8,16-7-7,3-3 11,-1 12-10,-2 14 0,-10 11-4,-8 7-4,-3 7 6,-3 37 12,-9 8 3,-3 3 2,0-7-17,0-14-1,0-6-60,2-5-157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4.050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0 0 107,'0'0'79,"0"0"-67,0 0 11,0 6 31,7 47-9,-7 30 14,0 32-18,3 35-29,-1 17 12,1 10-12,0-8-6,9-14-1,-9-19-3,9-20 1,-9-17-3,-3-15-3,3-17-15,-3-18-22,3-21-15,-1-22-44,5-6-29</inkml:trace>
  <inkml:trace contextRef="#ctx0" brushRef="#br0" timeOffset="999.9939">204 63 77,'-8'0'47,"-4"0"-35,9 0 10,0 0 30,3 0 2,0 0-38,0 0-13,0 0-3,0 0-9,0 0 5,0 0 4,3 0 0,20 0-3,13 0 6,3 3 2,20 0 7,12 0-2,14-3 23,25 2-3,20 3-12,18-5 9,24 0-9,17 0 5,9 0-11,27 0-12,15 0 8,2 0-8,19 0 0,-10 0 2,-3-10-1,-8 0 0,-12 2-1,-23-6 3,-16 5-7,-17-1 4,-21 4 0,-16 0 0,-19-4 4,-6 4-4,-16-2 0,-17-3 1,-15-1-5,-9-1 4,-11 4 0,-4-3-6,-12 5 6,1 7-4,-21-3-3,4 3-7,-8 0 2,1 0 10,-3 0 2,0 0 1,0 0-1,6 0 1,-6 0-1,2 0-1,5 0-3,-7 0-5,3 0 9,0 3 13,9 6-12,-6 1 2,-4 1 3,11 9-6,-8 5 7,13 7-1,-3 12-2,3 9 5,2 17-6,1 9 5,2 16-1,-5 15-2,0 7 5,-3-1-7,-9 5-2,9-8 2,-13-6-2,14-2-1,-8-6 1,4 3 2,-4-7-2,7-7-1,1-9-4,-11-22 3,7-14-13,-9-14-7,-3-19-10,3-7-31,-3-3-96</inkml:trace>
  <inkml:trace contextRef="#ctx0" brushRef="#br0" timeOffset="1921.9014">145 1862 109,'-15'0'113,"7"0"-88,1 0-22,5 0 17,2 0 4,0 0-21,2 6-2,28-3-1,6 4 21,8-7-1,12 0 8,6 0-7,4 0-16,8 0 2,8 2-7,13 4 0,12 1 2,19-3 1,23-2 8,19 6 7,16-3-9,32 1 6,24-3-9,17 1-5,24-4 9,3 0-10,0 3 2,-15 0-2,-5 3 2,-10 0-2,-14-6 0,-10 0 0,-7 0-1,-13 0 3,-18 0-1,-41-3-1,-18-2 3,-33-5-8,-20 3-4,-17 4-18,-19-4 4,-21 7-19,-8-1-9,-12-3-2,-3 0-26,-3 4-105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5T05:19:39.34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0-8 134,'11'-6'89,"2"-2"-50,-2 4-19,2 4 38,2 0-2,-2 0-20,0 0-21,2 0-6,-7 9 5,5 11 11,-4 13 5,-5 14-13,-4 7-5,0 2-5,-6-5-7,-16-5 0,5-12-7,0-7-4,4-13-25,0-9-25,0-5-18,13-16-81,0-26 36</inkml:trace>
  <inkml:trace contextRef="#ctx0" brushRef="#br0" timeOffset="1">375-75 75,'11'-13'88,"-9"6"4,-2 5 22,0-1-5,-4 3-56,-24 3-38,0 25-7,-7 11-3,1 2 1,6-1-3,4-2-3,18-6 0,6-2-1,0-3 0,17-2 1,24-5-7,15-11 5,13-9-15,11 0-43,2 0-86</inkml:trace>
  <inkml:trace contextRef="#ctx0" brushRef="#br0" timeOffset="2">998 132 222,'-4'0'49,"2"0"-17,2 0 25,0 0-5,0 0-26,0 0-9,13 0 8,17 0-5,14 0 5,19 0-1,1 0-11,12 0-4,-1 0-4,7 4-3,0 4-1,-2-1-1,2-5 1,-13-2-1,-11 0 0,-13 0-11,-17 0 1,-13 0-3,-10 0 4,-5-2-2,0-13-7,-11-6-36,-6-1-61,-5 7 9,5 5 32,6 7 22,7-3 16,-3 6 36,3 0 19,4 0 35,-2-2 0,2-1 23,0 0 1,0 3-20,0 0-6,0 0-14,0 0-11,0 0 9,0-1-8,0-1-1,0-1-8,0 3-11,0 0-2,11-2-6,4 2 0,11 0 1,8 0-1,3 0 0,4 11-1,2 1 5,-4 5-5,-9-2 1,-2 2 0,-13 0-1,-9 2 2,-6-3 0,0 2-1,-28 0-2,-19 3-2,-22-2-32,-15 0-34,-11-1-38,13-4-183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6.78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40 219 74,'-5'-4'129,"-2"1"-71,7 3-9,-3 0 12,0 0-14,1 32-36,2 11-9,-13 10 7,8-1-3,5-14 3,0-4-5,0-14-1,0-11-3,-3-2 0,3-7 0,0 0 1,0 0 0,0 0-2,0-7-15,0-22 15,0-12 1,8-12 6,10 2-1,0 7 7,-6 13-5,6 14 3,-7 9-10,2 8-11,7 0 10,1 0 0,12 30 2,-5 8 8,8 7-8,9-3 2,-3-14-2,-4-10 3,-12-8-3,2-10-1,-20 0 0,-3-13 8,2-30 6,-4-14 9,-3-16-18,0-7-5,-18 11-13,-20 10-54,-16 23-101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8.830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9 136,'-17'-6'72,"14"4"-32,3 2-4,0 0-4,0 0-10,0 0-7,0 0-4,0 0 0,0 0-6,0 0 1,3 0-4,31 0 10,9 10 9,4 1-8,16 8-7,1-2-1,2 7-4,7 5 0,11 0 0,14-1 0,6-6-1,6-8-68,-14 0-115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6.245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730 48 209,'0'-4'94,"0"-2"-55,-9-1 48,-19-1-33,13 4-24,-5 1-8,6-1-13,11 4-4,-15-2 0,-2-2 5,-3 0-7,-6 1 7,-9 3-3,-5 0 0,-7 0-2,-7 0-4,-3 11 1,7 13-2,2 5 1,4 10-2,7 4 1,0 9 0,10 6-1,10 10 0,3 7 1,14 3-5,3 8 3,11 3-1,32 0 3,13 3 2,18-2-1,-1-12-1,-3-11 0,7-9-1,-10-14 0,0-16 0,13-18-6,1-10 5,9 0 2,-3-57 0,14-18 5,-8-14-5,-4-15 0,-11 1-3,-25 3-2,-16 0-12,-31 8-16,-6-1-9,-53 11 11,-47 11-16,-17 15-26,-27 16-58,14 10-21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4260.98828" units="1/cm"/>
          <inkml:channelProperty channel="F" name="resolution" value="2.84167" units="1/deg"/>
        </inkml:channelProperties>
      </inkml:inkSource>
      <inkml:timestamp xml:id="ts0" timeString="2017-04-04T17:43:31.889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441-3 10,'0'0'39,"0"0"-6,-8 0-16,0 7 2,2-7-9,-7 10 3,9-2 3,-4 0-14,-2-1 5,6 3-1,0-10 14,-1 0 15,1 0-15,-2 0 0,-6 16 0,-3-16-10,-5 17 4,-3-1-8,0 1-3,1 8 14,5-9-12,-1 9 6,1-17-3,11 0-6,-2 9 0,8-17-2,-4 8 0,4-8 5,0 0-5,0 0 0,0 0-2,0 0-5,0 8 7,12 2-4,3-3 1,11 11-2,-3-18 3,-2 8 1,5-1-3,1-7-1,-8 0 2,-3 0 2,3 0 1,-15 0-1,10 0 3,-10 0 3,13 0-5,-11 0 2,6 0-4,-8 0 4,-4 0-1,0 0 7,0 0-6,0 0 5,0 0 2,0 0-5,0 0 9,0 0-6,-8 0 0,-10 0-7,-13 0 0,-4 0 0,0 0 1,-6 0 4,-3 0-2,-9 8-3,-1 2 4,9 5 3,10-7-7,8 2 8,19-10-3,0 8-3,8-8 5,0 0-7,0 8 0,0-8-1,0 0-8,4 0 8,12 0-3,7 0 4,4 0-5,4 0 4,0 0 1,6 0-2,-11 0 2,9 0-2,-12 0-1,8 0 2,-11-8 1,7 0 1,0 8 5,0-18-6,-9 18 2,5-15-1,-15 15-1,-4-10-1,-4 10-2,0 0 6,0 0-3,0 0 8,0 0-8,0-8 11,0 8-6,-22 0-2,-5-7-3,-4-1-1,0 8 1,-8 0 1,4 0 4,-6 0-8,-2 0 3,10 0 0,-2 0 2,8 8 1,15-8-3,7 7 5,1-7-3,4 0 4,0 0-6,0 0-2,0 0 0,0 0-3,0 0 2,0 0 1,4 0-11,13 0 13,6 0-6,-5 0 6,9 0 6,0-15-3,-1 5-1,9 2-2,-12 1 3,-2-3-2,-3 2-1,5 0 0,-7 1 0,-1-3 2,-3 10-2,-8-8 0,2 8-6,-6-8 4,4 8-1,-4 0 3,0 0 8,0 0-7,0 0 8,-4 0-9,-18 0-4,-9 0 1,8 0 3,-12 0 0,12 0 3,-7 0-1,7 0 1,11 16-3,1-16-1,7 0 1,4 0 4,0 0-2,0 0-2,0 10 4,0-10-6,0 0 2,0 0-2,0 0-1,0 0-3,0 0 5,0 0 1,0 0-5,0 0 3,4 0 0,11 0 2,-3 0-3,-2 0 1,7 7 2,5-7 0,-3 0-2,2 0 2,-3 0-1,1 0 1,-3 0-7,3 0 5,-3 0 2,-6-7 0,-5 7 0,-1 0 8,-4 0-6,0 0-1,0 0 4,0 0-3,0 0-2,0 0 2,0 0 1,-9 0 1,-17 0-4,-9 0 0,-7 7-2,7 9 6,-4 1-4,13-9 5,15 2-3,7-10 8,4 0-10,0 0 0,0 0-1,0 0-3,0 0 4,0 0 0,0 0-6,4 8 4,15-8-1,3 0 1,-1 0 1,6 0-7,-9 0 5,5 0 1,-11 0-1,-1 0 3,5 0 0,-16 0 5,8 0-2,3 0-1,-11 0 1,16 0-3,-6-8 0,-1 8-1,-5 0 1,0 0 0,-4 0 3,0 0-1,0 0 4,0 0-6,0 0 1,0 0-1,0 0 1,0 0-1,0 0 4,0 0 0,0 0 1,0 0-5,-4 0 0,-13 0 2,-5 0 2,-13 0-4,16 0 0,-12-10 2,4 2-3,9 8 1,6 0 0,3 0-2,9 0 2,0 0 0,0 0 0,0 0-6,0 0 3,-6 0-1,6 0 4,0 0-4,0 0 4,0 0 0,0 0-1,0 0-1,0 0 1,0 0 1,0 0 0,0 0 4,0 0-4,-4 0 4,4 0 0,-4 0-2,4 0-1,0 0-1,0 0 0,0 0-1,0 0 3,0 0-2,-4 0 0,-4-7 1,-7 7-3,-3-10 2,5 10 0,5 0 0,8 0 0,0 0 6,0 0-6,0 0 2,0 0-6,0 0 0,0 0 2,0 0 0,0 0 4,0 0-3,0 0 1,0 0-5,0-8 2,0 0 0,0 1 3,12-3-3,3-6 8,1 16-5,-5-8 0,-7 8 0,4-9-1,6 1 1,-1 0 0,9-9 0,1 1 3,-7 8-4,3-1 1,-15 1 0,-4 8-1,0 0 3,0 0-2,0 0 2,0 0 3,0 0-4,0 0-1,0 0-2,0 0-3,0 0 2,0 0 1,0 0 2,0 0 0,-8 0-3,-11 8 3,1 1 0,5-1 5,-9 0-5,9 0 0,-1 9 0,-2-9 4,-3 9-3,-8-9-1,15 8 0,-7-6 4,5-10-2,2 7-2,8-7 0,4 8 2,0-8-2,0 0 0,0 0-1,0 0 0,0 0-8,0 0 9,0 0-4,0 0-6,0 0 9,4 0-3,8 0 4,11 0 0,-9 0-2,3 0 0,1 0 2,1 0 0,-3 0-3,-6 0 3,7 0 0,5 0-2,-9 0 2,5 0-3,1 0-10,-11-8 3,11-9 1,-3-7-26,3-1-28,7-8-54,-13 0-72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4260.98828" units="1/cm"/>
          <inkml:channelProperty channel="F" name="resolution" value="2.84167" units="1/deg"/>
        </inkml:channelProperties>
      </inkml:inkSource>
      <inkml:timestamp xml:id="ts0" timeString="2017-04-04T17:43:27.937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78 107 7,'0'0'12,"0"0"-8,0 0-1,0 0-1,0 0 12,0 0 1,0 0 8,0 0-8,0 0-1,0 0 7,0 0-12,0 0 3,0 0-3,0 0-6,0 0 5,0 0 3,-4 0-1,4 0 3,0 0-9,0 0 1,0 0-5,0 10-6,0-2 1,12 0 0,26 1 5,1-9-3,10 0 6,9 0-3,-1 0 9,-18 0-9,3 0 7,-7 0-7,-19-9 0,-1 9 3,-7 0 0,-8 0-2,0 0 2,0 0 1,0 0 13,0-8-11,0 8-1,0 0-4,-31 0 6,-4 0-4,-15 8-3,-3 17 2,6-8 5,-7-1-7,13-8 1,2 9 2,-7-1-1,20-6 1,-5 5-3,18-7 0,-1 2 4,14-10-2,0 0-2,0 0 0,0 0 4,0 0-7,0 0 3,0 0-7,0 0 7,0 0-7,0 0 1,0 0 2,0 0-7,0 0 7,0 0-4,27 0 0,4 0 2,6 0 6,-2 0 0,0 0 3,0 0 0,-4-10-2,6 2-1,-11-7 0,1 15 2,-6-10 0,-11 2-2,-2 8 3,-8-8-1,0 8 9,0 0-5,0 0 0,0 0 4,0 0-10,0 0 5,0-8 0,0 8-3,0-9-2,-35 9-2,-2 0 1,-14 0 2,10 0 4,2 9-3,4-1 11,16 0-13,5-8 10,9 0-8,5 8-2,0-8 0,0 0 3,0 0-3,0 0 0,0 0-9,0 0 6,0 0-9,0 10 5,11-10 5,16 0-3,3 15 5,5-15-4,5 0 4,5 0 6,8 0-5,-14 0 3,3 0 0,-3-15-3,-8 15 3,-5-10-4,-13 2 0,1 8 0,-10 0 2,-4 0-2,0 0 7,0 0-4,0 0 5,0 0-8,0 0 0,0 0 7,0 0-6,-22 0 7,-13 0-7,0 0 6,-11 0-7,-7 18 2,14-3-1,4 3-1,12-3-4,5-7 4,18-8 0,0 10 4,0-10-2,0 0-2,0 0 0,0 0 0,0 0 1,0 0-1,0 0 0,0 0-1,0 0-3,0 0 3,0 7 1,0 1-3,0-8 3,0 18 0,4-18 0,2 7 0,6-7-4,-8 8 4,11-8-3,5 0 3,-1 10-7,8-2 7,-1-8 0,-3 8 0,-7-1 0,-9-7 1,1 0 1,-8 0 4,0 0-5,0 0 6,0 0-5,0 0-1,0 0 4,0 0-3,0 0-2,-15 0 12,-15 0-11,-14 10 4,-1-2-5,-8 7 0,13 3 6,5-3-4,5-15 1,11 10 2,11-10-3,8 0 1,0 0-3,0 0-7,0 0 7,0 0-12,0 0 6,0 0-4,0 0 3,0 0 6,0 0 1,20 0 0,3-10-1,8 3 2,0-9-1,-4-1 0,-1 1 0,-7-1-4,-7 9 4,-8 0 0,-4-2 1,0 10 2,0 0-3,0 0 0,6 0 4,-6 0-7,9-15 3,-5-3 0,-4 3 3,8 5 0,-2 2-3,-2-7 0,-4 15 3,0-10 2,0 2-4,0 8-1,0 0 2,-10 0-2,2-8-1,4 8 1,-5 0-2,-1 0 1,-6 0-1,1 0 2,-1 0 0,6 0 8,1 0-8,1 0 0,8 0 0,-4 8-3,-2-8 0,6 0 1,0 0 1,0 0 0,0 0 1,0 0 0,0 0 0,0 0 1,0 0-1,0 0 0,0 8-1,0-8-8,6 10 9,10-10 0,11 7-9,-4-7 8,12 0-12,0 0 13,-13 0 2,1-7 2,-4-3-1,-11 2-3,-8 8 0,0-8 6,0 1-5,0-3 5,0 2 4,0-8-9,-8-1 5,-15 1-5,0 7 0,-8 1 10,9 0-11,-13 0 0,8-1 0,0 1-3,1 8 2,3 0 2,11 0-1,-11 0 5,19 0-3,-4 0-2,1 0 1,3 0 2,-4 0 2,0 0-5,-3 0 0,3 0 1,-4 0 3,6 0-4,6 0 0,0 0 3,0 0-4,-9 0 2,1 0-1,-2 0 0,-2 0 1,-7 0-1,7 0 0,8 0 2,4 0-6,0 0 1,0 0-6,0 0 3,0 0-8,0 0 12,0 0-2,0 0 3,12 0 1,15 0 3,-9 0-3,17 0 3,4 0 0,11-18-1,7-5-2,1-2 1,-13-1 2,-6 11-2,-16 5-1,-11 2 1,-5 8 3,-7 0 0,0 0 3,0 0 0,0 0 7,0 0-14,0 0 1,0 0-1,0 0-6,0 0 5,0 0 2,0 0-1,0 0 10,0 0-10,0 0 0,0 0 0,0 0 4,0 0-4,0 0 0,0 0 0,0 0-4,0 0 2,-11 0 2,3 0-1,-15 8 4,1 2-3,5-2 0,-1-8 0,18 0-4,-4 0 3,4 0 0,0 0-7,0 0-28,0 0-27,0 0-63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0.61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20 172,'0'-6'102,"0"4"-68,0-2-22,0 4 35,0 0-5,0 0-22,0 0-12,0 0-6,0 0 5,0 0 1,20 0 2,1 0 7,15 0-11,2 0-1,6 0 1,-11 0-5,-3 0 2,-22 0-3,2 0 2,-10 4-2,0 7 6,-7 14 7,-19 10 1,-12 13-13,-1-2 2,-9 6-2,7 2-1,2-5-1,19-4-4,2-9-1,18-9 4,0-12-13,6-2-9,26-5-18,16-8 42,-1 0 0,12 0 3,-3-23 0,-2-3-3,-3 4-12,-13-3-58,-14 9-83,-22 0-24</inkml:trace>
  <inkml:trace contextRef="#ctx0" brushRef="#br0" timeOffset="250.0253">-111 226 151,'0'0'45,"0"0"-42,0 0-1,5 0 11,34-4 33,14-2-4,16-4-10,5 1-22,-4-1-2,-1 10-8,-26 0-46,-4 0-184</inkml:trace>
  <inkml:trace contextRef="#ctx0" brushRef="#br0" timeOffset="921.8879">626 392 184,'0'0'91,"0"0"-47,0 0-17,0 0 16,0 0-23,0 0-18,0 32 9,0 10 14,0-2-15,0-1 0,2-9-10,-2-10 3,0-8 0,3-3 0,-3-5-5,0-4 2,0 0 0,3 0-4,7 0 2,-5-13-4,13-21 3,2-17 6,4 1 4,3 5-7,-3 14 1,-4 12-2,10 6 1,-9 9-2,-3 4 1,5 0-2,-5 20 3,-3 12 1,-7 9 5,-5-10 2,7-6-8,-5-5 3,8-4-3,-5-8-70,-3 2-69,5-10-75</inkml:trace>
  <inkml:trace contextRef="#ctx0" brushRef="#br0" timeOffset="1421.8929">1415 272 183,'-6'0'66,"1"0"-4,5 0-33,0 0-20,0 0-9,29 0 1,16 0 33,14 0 11,3 0-30,15 0-3,12 0 0,-4 0-5,7 0 2,-3 0-9,-7 0 2,-7 0 0,-14-2-1,-13-4-2,-22-1-6,-10 1-47,-16-1-53,0-7-2,0 0-9</inkml:trace>
  <inkml:trace contextRef="#ctx0" brushRef="#br0" timeOffset="1625.0429">2188 128 119,'-6'0'108,"6"0"-45,0 0-41,0 0 6,0 0 0,0 0-18,11 15 24,22 8-1,3 5-11,5 0-4,0 1-14,-3-4 2,-7-3-4,-14-3 0,-17-4 3,0 4-5,-17 7 0,-19 2-46,-18-2-78,16-15-127</inkml:trace>
  <inkml:trace contextRef="#ctx0" brushRef="#br0" timeOffset="2203.1554">2889 87 112,'0'-4'97,"0"4"-65,0 0-12,0 0 23,0 0-5,0 0-30,0 0-6,15 0 13,3 13 11,5 12-9,-2 10-4,-3 3-4,-3-2-1,-13 0-5,-2-4-3,0-4-4,0-6-8,-20-6-26,2-6 12,3-7 7,12-3 16,3 0-60,0-26 19,23-14 44,31-12 4,2 6-2,1 1-2,-16 9 0,-11 19 8,-25 4 47,-5 4 23,0 3-4,-2 2-51,-31 4-17,0 0 24,4 21-27,2 18-2,16 9-1,11-1 0,0 0-4,0-6 2,28-3 1,11-10-17,12-11-12,2-7-17,1-8-80,-10-2-93</inkml:trace>
  <inkml:trace contextRef="#ctx0" brushRef="#br0" timeOffset="2578.1607">3439 433 258,'0'0'79,"0"0"-41,0-2-2,0 2-15,0 0-15,0 0-6,0 0 0,-3 0-1,1 0 1,-5 9 0,1 17 25,4-2-21,-1 1-2,3-9-1,0-7 4,0-4-10,0-5 3,0 0-7,5 0-5,13 0 5,3-30 9,-1-4 8,16-7-7,3-3 11,-1 12-10,-2 14 0,-10 11-4,-8 7-4,-3 7 6,-3 37 12,-9 8 3,-3 3 2,0-7-17,0-14-1,0-6-60,2-5-157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4.050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0 0 107,'0'0'79,"0"0"-67,0 0 11,0 6 31,7 47-9,-7 30 14,0 32-18,3 35-29,-1 17 12,1 10-12,0-8-6,9-14-1,-9-19-3,9-20 1,-9-17-3,-3-15-3,3-17-15,-3-18-22,3-21-15,-1-22-44,5-6-29</inkml:trace>
  <inkml:trace contextRef="#ctx0" brushRef="#br0" timeOffset="999.9939">204 63 77,'-8'0'47,"-4"0"-35,9 0 10,0 0 30,3 0 2,0 0-38,0 0-13,0 0-3,0 0-9,0 0 5,0 0 4,3 0 0,20 0-3,13 0 6,3 3 2,20 0 7,12 0-2,14-3 23,25 2-3,20 3-12,18-5 9,24 0-9,17 0 5,9 0-11,27 0-12,15 0 8,2 0-8,19 0 0,-10 0 2,-3-10-1,-8 0 0,-12 2-1,-23-6 3,-16 5-7,-17-1 4,-21 4 0,-16 0 0,-19-4 4,-6 4-4,-16-2 0,-17-3 1,-15-1-5,-9-1 4,-11 4 0,-4-3-6,-12 5 6,1 7-4,-21-3-3,4 3-7,-8 0 2,1 0 10,-3 0 2,0 0 1,0 0-1,6 0 1,-6 0-1,2 0-1,5 0-3,-7 0-5,3 0 9,0 3 13,9 6-12,-6 1 2,-4 1 3,11 9-6,-8 5 7,13 7-1,-3 12-2,3 9 5,2 17-6,1 9 5,2 16-1,-5 15-2,0 7 5,-3-1-7,-9 5-2,9-8 2,-13-6-2,14-2-1,-8-6 1,4 3 2,-4-7-2,7-7-1,1-9-4,-11-22 3,7-14-13,-9-14-7,-3-19-10,3-7-31,-3-3-96</inkml:trace>
  <inkml:trace contextRef="#ctx0" brushRef="#br0" timeOffset="1921.9014">145 1862 109,'-15'0'113,"7"0"-88,1 0-22,5 0 17,2 0 4,0 0-21,2 6-2,28-3-1,6 4 21,8-7-1,12 0 8,6 0-7,4 0-16,8 0 2,8 2-7,13 4 0,12 1 2,19-3 1,23-2 8,19 6 7,16-3-9,32 1 6,24-3-9,17 1-5,24-4 9,3 0-10,0 3 2,-15 0-2,-5 3 2,-10 0-2,-14-6 0,-10 0 0,-7 0-1,-13 0 3,-18 0-1,-41-3-1,-18-2 3,-33-5-8,-20 3-4,-17 4-18,-19-4 4,-21 7-19,-8-1-9,-12-3-2,-3 0-26,-3 4-105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6.78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40 219 74,'-5'-4'129,"-2"1"-71,7 3-9,-3 0 12,0 0-14,1 32-36,2 11-9,-13 10 7,8-1-3,5-14 3,0-4-5,0-14-1,0-11-3,-3-2 0,3-7 0,0 0 1,0 0 0,0 0-2,0-7-15,0-22 15,0-12 1,8-12 6,10 2-1,0 7 7,-6 13-5,6 14 3,-7 9-10,2 8-11,7 0 10,1 0 0,12 30 2,-5 8 8,8 7-8,9-3 2,-3-14-2,-4-10 3,-12-8-3,2-10-1,-20 0 0,-3-13 8,2-30 6,-4-14 9,-3-16-18,0-7-5,-18 11-13,-20 10-54,-16 23-101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8.830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9 136,'-17'-6'72,"14"4"-32,3 2-4,0 0-4,0 0-10,0 0-7,0 0-4,0 0 0,0 0-6,0 0 1,3 0-4,31 0 10,9 10 9,4 1-8,16 8-7,1-2-1,2 7-4,7 5 0,11 0 0,14-1 0,6-6-1,6-8-68,-14 0-115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6.245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730 48 209,'0'-4'94,"0"-2"-55,-9-1 48,-19-1-33,13 4-24,-5 1-8,6-1-13,11 4-4,-15-2 0,-2-2 5,-3 0-7,-6 1 7,-9 3-3,-5 0 0,-7 0-2,-7 0-4,-3 11 1,7 13-2,2 5 1,4 10-2,7 4 1,0 9 0,10 6-1,10 10 0,3 7 1,14 3-5,3 8 3,11 3-1,32 0 3,13 3 2,18-2-1,-1-12-1,-3-11 0,7-9-1,-10-14 0,0-16 0,13-18-6,1-10 5,9 0 2,-3-57 0,14-18 5,-8-14-5,-4-15 0,-11 1-3,-25 3-2,-16 0-12,-31 8-16,-6-1-9,-53 11 11,-47 11-16,-17 15-26,-27 16-58,14 10-21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5T05:19:39.34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400 702 400,'0'0'155,"0"0"-83,-6 0-13,-1-3-11,-5-4-31,0-2-16,9 7-1,3 2-85,0 0-115</inkml:trace>
  <inkml:trace contextRef="#ctx0" brushRef="#br1" timeOffset="1">268 648 13,'0'0'49,"0"0"14,0 0 16,0 0-3,0 0-36,0 0-15,0 0-17,0 0-7,0 0-1,0 0 0,0 0 1,0 0-1,0 0 4,0 0 9,-5 0 19,-6 0-14,-7 0-14,10 6-4,2-3-6,6 2-1,0-5-10,0 0-12,14 0 27,10 0 2,0 0-2,-11-5 9,-5-1-1,0 2-5,-8 2 19,0-1 9,0 3-10,0 0-7,0 0 6,0 0-18,0 0-2,0 0-5,-10 0-20,-4 0 27,-5 12 9,3-1-8,5 1 5,11-3-6,0-5-11,0-1 1,28-3 6,2 0 3,7 0-2,-7-11 6,-6-4-6,-9 2 8,-9-4-2,-6 6 13,0 0-7,0 2 6,-13 1-4,5 5-10,-3 2-1,-2 1 23,4 0-19,4 1-4,5 14-2,-3-1-1,3-3-6,0-1 1,0-4 7,-5-3-3,4 0 4,-4 2 1,5-5 0,0 3-2,0 2 1,5-3-14,7 3 9,6-5 3,1 0-1,-3 0 2,-5 0-3,-11 0 4,0 0 29,0 0-15,-22-2-14,-2-6 1,6 8-1,6 0 23,5 0-19,7 0-3,0 0-1,0 0-25,0 0 9,0 0-5,0 0-8,0 0-6,2 0-98</inkml:trace>
  <inkml:trace contextRef="#ctx0" brushRef="#br1" timeOffset="2">18 171 199,'-7'-6'29,"3"-5"11,4 4 16,-2 2 8,-3 1-18,5 1-22,0 1 3,0 2-8,0 0-2,0-7-5,5-4-9,16-10 5,20-4-3,0 4-4,7 3 0,-5 3 0,-1 7 0,-1 3-1,-1 5 3,-13 0-5,-10 0 2,-2 0-4,-4 10 4,-8 6 1,-3 4 17,0 5-4,-9 5-10,-23 2 10,-8 3-8,-5-6-6,2-3 6,7-8-5,10-4 0,13-5-1,7 4 0,6 2-2,0 2-11,0 4 1,6-3-8,27-2-27,0-3 17,13-5-42,2 4-140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0.61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20 172,'0'-6'102,"0"4"-68,0-2-22,0 4 35,0 0-5,0 0-22,0 0-12,0 0-6,0 0 5,0 0 1,20 0 2,1 0 7,15 0-11,2 0-1,6 0 1,-11 0-5,-3 0 2,-22 0-3,2 0 2,-10 4-2,0 7 6,-7 14 7,-19 10 1,-12 13-13,-1-2 2,-9 6-2,7 2-1,2-5-1,19-4-4,2-9-1,18-9 4,0-12-13,6-2-9,26-5-18,16-8 42,-1 0 0,12 0 3,-3-23 0,-2-3-3,-3 4-12,-13-3-58,-14 9-83,-22 0-24</inkml:trace>
  <inkml:trace contextRef="#ctx0" brushRef="#br0" timeOffset="250.0253">-111 226 151,'0'0'45,"0"0"-42,0 0-1,5 0 11,34-4 33,14-2-4,16-4-10,5 1-22,-4-1-2,-1 10-8,-26 0-46,-4 0-184</inkml:trace>
  <inkml:trace contextRef="#ctx0" brushRef="#br0" timeOffset="921.8879">626 392 184,'0'0'91,"0"0"-47,0 0-17,0 0 16,0 0-23,0 0-18,0 32 9,0 10 14,0-2-15,0-1 0,2-9-10,-2-10 3,0-8 0,3-3 0,-3-5-5,0-4 2,0 0 0,3 0-4,7 0 2,-5-13-4,13-21 3,2-17 6,4 1 4,3 5-7,-3 14 1,-4 12-2,10 6 1,-9 9-2,-3 4 1,5 0-2,-5 20 3,-3 12 1,-7 9 5,-5-10 2,7-6-8,-5-5 3,8-4-3,-5-8-70,-3 2-69,5-10-75</inkml:trace>
  <inkml:trace contextRef="#ctx0" brushRef="#br0" timeOffset="1421.8929">1415 272 183,'-6'0'66,"1"0"-4,5 0-33,0 0-20,0 0-9,29 0 1,16 0 33,14 0 11,3 0-30,15 0-3,12 0 0,-4 0-5,7 0 2,-3 0-9,-7 0 2,-7 0 0,-14-2-1,-13-4-2,-22-1-6,-10 1-47,-16-1-53,0-7-2,0 0-9</inkml:trace>
  <inkml:trace contextRef="#ctx0" brushRef="#br0" timeOffset="1625.0429">2188 128 119,'-6'0'108,"6"0"-45,0 0-41,0 0 6,0 0 0,0 0-18,11 15 24,22 8-1,3 5-11,5 0-4,0 1-14,-3-4 2,-7-3-4,-14-3 0,-17-4 3,0 4-5,-17 7 0,-19 2-46,-18-2-78,16-15-127</inkml:trace>
  <inkml:trace contextRef="#ctx0" brushRef="#br0" timeOffset="2203.1554">2889 87 112,'0'-4'97,"0"4"-65,0 0-12,0 0 23,0 0-5,0 0-30,0 0-6,15 0 13,3 13 11,5 12-9,-2 10-4,-3 3-4,-3-2-1,-13 0-5,-2-4-3,0-4-4,0-6-8,-20-6-26,2-6 12,3-7 7,12-3 16,3 0-60,0-26 19,23-14 44,31-12 4,2 6-2,1 1-2,-16 9 0,-11 19 8,-25 4 47,-5 4 23,0 3-4,-2 2-51,-31 4-17,0 0 24,4 21-27,2 18-2,16 9-1,11-1 0,0 0-4,0-6 2,28-3 1,11-10-17,12-11-12,2-7-17,1-8-80,-10-2-93</inkml:trace>
  <inkml:trace contextRef="#ctx0" brushRef="#br0" timeOffset="2578.1607">3439 433 258,'0'0'79,"0"0"-41,0-2-2,0 2-15,0 0-15,0 0-6,0 0 0,-3 0-1,1 0 1,-5 9 0,1 17 25,4-2-21,-1 1-2,3-9-1,0-7 4,0-4-10,0-5 3,0 0-7,5 0-5,13 0 5,3-30 9,-1-4 8,16-7-7,3-3 11,-1 12-10,-2 14 0,-10 11-4,-8 7-4,-3 7 6,-3 37 12,-9 8 3,-3 3 2,0-7-17,0-14-1,0-6-60,2-5-157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4.050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0 0 107,'0'0'79,"0"0"-67,0 0 11,0 6 31,7 47-9,-7 30 14,0 32-18,3 35-29,-1 17 12,1 10-12,0-8-6,9-14-1,-9-19-3,9-20 1,-9-17-3,-3-15-3,3-17-15,-3-18-22,3-21-15,-1-22-44,5-6-29</inkml:trace>
  <inkml:trace contextRef="#ctx0" brushRef="#br0" timeOffset="999.9939">204 63 77,'-8'0'47,"-4"0"-35,9 0 10,0 0 30,3 0 2,0 0-38,0 0-13,0 0-3,0 0-9,0 0 5,0 0 4,3 0 0,20 0-3,13 0 6,3 3 2,20 0 7,12 0-2,14-3 23,25 2-3,20 3-12,18-5 9,24 0-9,17 0 5,9 0-11,27 0-12,15 0 8,2 0-8,19 0 0,-10 0 2,-3-10-1,-8 0 0,-12 2-1,-23-6 3,-16 5-7,-17-1 4,-21 4 0,-16 0 0,-19-4 4,-6 4-4,-16-2 0,-17-3 1,-15-1-5,-9-1 4,-11 4 0,-4-3-6,-12 5 6,1 7-4,-21-3-3,4 3-7,-8 0 2,1 0 10,-3 0 2,0 0 1,0 0-1,6 0 1,-6 0-1,2 0-1,5 0-3,-7 0-5,3 0 9,0 3 13,9 6-12,-6 1 2,-4 1 3,11 9-6,-8 5 7,13 7-1,-3 12-2,3 9 5,2 17-6,1 9 5,2 16-1,-5 15-2,0 7 5,-3-1-7,-9 5-2,9-8 2,-13-6-2,14-2-1,-8-6 1,4 3 2,-4-7-2,7-7-1,1-9-4,-11-22 3,7-14-13,-9-14-7,-3-19-10,3-7-31,-3-3-96</inkml:trace>
  <inkml:trace contextRef="#ctx0" brushRef="#br0" timeOffset="1921.9014">145 1862 109,'-15'0'113,"7"0"-88,1 0-22,5 0 17,2 0 4,0 0-21,2 6-2,28-3-1,6 4 21,8-7-1,12 0 8,6 0-7,4 0-16,8 0 2,8 2-7,13 4 0,12 1 2,19-3 1,23-2 8,19 6 7,16-3-9,32 1 6,24-3-9,17 1-5,24-4 9,3 0-10,0 3 2,-15 0-2,-5 3 2,-10 0-2,-14-6 0,-10 0 0,-7 0-1,-13 0 3,-18 0-1,-41-3-1,-18-2 3,-33-5-8,-20 3-4,-17 4-18,-19-4 4,-21 7-19,-8-1-9,-12-3-2,-3 0-26,-3 4-105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6.78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40 219 74,'-5'-4'129,"-2"1"-71,7 3-9,-3 0 12,0 0-14,1 32-36,2 11-9,-13 10 7,8-1-3,5-14 3,0-4-5,0-14-1,0-11-3,-3-2 0,3-7 0,0 0 1,0 0 0,0 0-2,0-7-15,0-22 15,0-12 1,8-12 6,10 2-1,0 7 7,-6 13-5,6 14 3,-7 9-10,2 8-11,7 0 10,1 0 0,12 30 2,-5 8 8,8 7-8,9-3 2,-3-14-2,-4-10 3,-12-8-3,2-10-1,-20 0 0,-3-13 8,2-30 6,-4-14 9,-3-16-18,0-7-5,-18 11-13,-20 10-54,-16 23-101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8.830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9 136,'-17'-6'72,"14"4"-32,3 2-4,0 0-4,0 0-10,0 0-7,0 0-4,0 0 0,0 0-6,0 0 1,3 0-4,31 0 10,9 10 9,4 1-8,16 8-7,1-2-1,2 7-4,7 5 0,11 0 0,14-1 0,6-6-1,6-8-68,-14 0-115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6.245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730 48 209,'0'-4'94,"0"-2"-55,-9-1 48,-19-1-33,13 4-24,-5 1-8,6-1-13,11 4-4,-15-2 0,-2-2 5,-3 0-7,-6 1 7,-9 3-3,-5 0 0,-7 0-2,-7 0-4,-3 11 1,7 13-2,2 5 1,4 10-2,7 4 1,0 9 0,10 6-1,10 10 0,3 7 1,14 3-5,3 8 3,11 3-1,32 0 3,13 3 2,18-2-1,-1-12-1,-3-11 0,7-9-1,-10-14 0,0-16 0,13-18-6,1-10 5,9 0 2,-3-57 0,14-18 5,-8-14-5,-4-15 0,-11 1-3,-25 3-2,-16 0-12,-31 8-16,-6-1-9,-53 11 11,-47 11-16,-17 15-26,-27 16-58,14 10-21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0.61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20 172,'0'-6'102,"0"4"-68,0-2-22,0 4 35,0 0-5,0 0-22,0 0-12,0 0-6,0 0 5,0 0 1,20 0 2,1 0 7,15 0-11,2 0-1,6 0 1,-11 0-5,-3 0 2,-22 0-3,2 0 2,-10 4-2,0 7 6,-7 14 7,-19 10 1,-12 13-13,-1-2 2,-9 6-2,7 2-1,2-5-1,19-4-4,2-9-1,18-9 4,0-12-13,6-2-9,26-5-18,16-8 42,-1 0 0,12 0 3,-3-23 0,-2-3-3,-3 4-12,-13-3-58,-14 9-83,-22 0-24</inkml:trace>
  <inkml:trace contextRef="#ctx0" brushRef="#br0" timeOffset="250.0253">-111 226 151,'0'0'45,"0"0"-42,0 0-1,5 0 11,34-4 33,14-2-4,16-4-10,5 1-22,-4-1-2,-1 10-8,-26 0-46,-4 0-184</inkml:trace>
  <inkml:trace contextRef="#ctx0" brushRef="#br0" timeOffset="921.8879">626 392 184,'0'0'91,"0"0"-47,0 0-17,0 0 16,0 0-23,0 0-18,0 32 9,0 10 14,0-2-15,0-1 0,2-9-10,-2-10 3,0-8 0,3-3 0,-3-5-5,0-4 2,0 0 0,3 0-4,7 0 2,-5-13-4,13-21 3,2-17 6,4 1 4,3 5-7,-3 14 1,-4 12-2,10 6 1,-9 9-2,-3 4 1,5 0-2,-5 20 3,-3 12 1,-7 9 5,-5-10 2,7-6-8,-5-5 3,8-4-3,-5-8-70,-3 2-69,5-10-75</inkml:trace>
  <inkml:trace contextRef="#ctx0" brushRef="#br0" timeOffset="1421.8929">1415 272 183,'-6'0'66,"1"0"-4,5 0-33,0 0-20,0 0-9,29 0 1,16 0 33,14 0 11,3 0-30,15 0-3,12 0 0,-4 0-5,7 0 2,-3 0-9,-7 0 2,-7 0 0,-14-2-1,-13-4-2,-22-1-6,-10 1-47,-16-1-53,0-7-2,0 0-9</inkml:trace>
  <inkml:trace contextRef="#ctx0" brushRef="#br0" timeOffset="1625.0429">2188 128 119,'-6'0'108,"6"0"-45,0 0-41,0 0 6,0 0 0,0 0-18,11 15 24,22 8-1,3 5-11,5 0-4,0 1-14,-3-4 2,-7-3-4,-14-3 0,-17-4 3,0 4-5,-17 7 0,-19 2-46,-18-2-78,16-15-127</inkml:trace>
  <inkml:trace contextRef="#ctx0" brushRef="#br0" timeOffset="2203.1554">2889 87 112,'0'-4'97,"0"4"-65,0 0-12,0 0 23,0 0-5,0 0-30,0 0-6,15 0 13,3 13 11,5 12-9,-2 10-4,-3 3-4,-3-2-1,-13 0-5,-2-4-3,0-4-4,0-6-8,-20-6-26,2-6 12,3-7 7,12-3 16,3 0-60,0-26 19,23-14 44,31-12 4,2 6-2,1 1-2,-16 9 0,-11 19 8,-25 4 47,-5 4 23,0 3-4,-2 2-51,-31 4-17,0 0 24,4 21-27,2 18-2,16 9-1,11-1 0,0 0-4,0-6 2,28-3 1,11-10-17,12-11-12,2-7-17,1-8-80,-10-2-93</inkml:trace>
  <inkml:trace contextRef="#ctx0" brushRef="#br0" timeOffset="2578.1607">3439 433 258,'0'0'79,"0"0"-41,0-2-2,0 2-15,0 0-15,0 0-6,0 0 0,-3 0-1,1 0 1,-5 9 0,1 17 25,4-2-21,-1 1-2,3-9-1,0-7 4,0-4-10,0-5 3,0 0-7,5 0-5,13 0 5,3-30 9,-1-4 8,16-7-7,3-3 11,-1 12-10,-2 14 0,-10 11-4,-8 7-4,-3 7 6,-3 37 12,-9 8 3,-3 3 2,0-7-17,0-14-1,0-6-60,2-5-157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4.050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0 0 107,'0'0'79,"0"0"-67,0 0 11,0 6 31,7 47-9,-7 30 14,0 32-18,3 35-29,-1 17 12,1 10-12,0-8-6,9-14-1,-9-19-3,9-20 1,-9-17-3,-3-15-3,3-17-15,-3-18-22,3-21-15,-1-22-44,5-6-29</inkml:trace>
  <inkml:trace contextRef="#ctx0" brushRef="#br0" timeOffset="999.9939">204 63 77,'-8'0'47,"-4"0"-35,9 0 10,0 0 30,3 0 2,0 0-38,0 0-13,0 0-3,0 0-9,0 0 5,0 0 4,3 0 0,20 0-3,13 0 6,3 3 2,20 0 7,12 0-2,14-3 23,25 2-3,20 3-12,18-5 9,24 0-9,17 0 5,9 0-11,27 0-12,15 0 8,2 0-8,19 0 0,-10 0 2,-3-10-1,-8 0 0,-12 2-1,-23-6 3,-16 5-7,-17-1 4,-21 4 0,-16 0 0,-19-4 4,-6 4-4,-16-2 0,-17-3 1,-15-1-5,-9-1 4,-11 4 0,-4-3-6,-12 5 6,1 7-4,-21-3-3,4 3-7,-8 0 2,1 0 10,-3 0 2,0 0 1,0 0-1,6 0 1,-6 0-1,2 0-1,5 0-3,-7 0-5,3 0 9,0 3 13,9 6-12,-6 1 2,-4 1 3,11 9-6,-8 5 7,13 7-1,-3 12-2,3 9 5,2 17-6,1 9 5,2 16-1,-5 15-2,0 7 5,-3-1-7,-9 5-2,9-8 2,-13-6-2,14-2-1,-8-6 1,4 3 2,-4-7-2,7-7-1,1-9-4,-11-22 3,7-14-13,-9-14-7,-3-19-10,3-7-31,-3-3-96</inkml:trace>
  <inkml:trace contextRef="#ctx0" brushRef="#br0" timeOffset="1921.9014">145 1862 109,'-15'0'113,"7"0"-88,1 0-22,5 0 17,2 0 4,0 0-21,2 6-2,28-3-1,6 4 21,8-7-1,12 0 8,6 0-7,4 0-16,8 0 2,8 2-7,13 4 0,12 1 2,19-3 1,23-2 8,19 6 7,16-3-9,32 1 6,24-3-9,17 1-5,24-4 9,3 0-10,0 3 2,-15 0-2,-5 3 2,-10 0-2,-14-6 0,-10 0 0,-7 0-1,-13 0 3,-18 0-1,-41-3-1,-18-2 3,-33-5-8,-20 3-4,-17 4-18,-19-4 4,-21 7-19,-8-1-9,-12-3-2,-3 0-26,-3 4-105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0:38:46.78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40 219 74,'-5'-4'129,"-2"1"-71,7 3-9,-3 0 12,0 0-14,1 32-36,2 11-9,-13 10 7,8-1-3,5-14 3,0-4-5,0-14-1,0-11-3,-3-2 0,3-7 0,0 0 1,0 0 0,0 0-2,0-7-15,0-22 15,0-12 1,8-12 6,10 2-1,0 7 7,-6 13-5,6 14 3,-7 9-10,2 8-11,7 0 10,1 0 0,12 30 2,-5 8 8,8 7-8,9-3 2,-3-14-2,-4-10 3,-12-8-3,2-10-1,-20 0 0,-3-13 8,2-30 6,-4-14 9,-3-16-18,0-7-5,-18 11-13,-20 10-54,-16 23-101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8.830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9 136,'-17'-6'72,"14"4"-32,3 2-4,0 0-4,0 0-10,0 0-7,0 0-4,0 0 0,0 0-6,0 0 1,3 0-4,31 0 10,9 10 9,4 1-8,16 8-7,1-2-1,2 7-4,7 5 0,11 0 0,14-1 0,6-6-1,6-8-68,-14 0-115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4:36.245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730 48 209,'0'-4'94,"0"-2"-55,-9-1 48,-19-1-33,13 4-24,-5 1-8,6-1-13,11 4-4,-15-2 0,-2-2 5,-3 0-7,-6 1 7,-9 3-3,-5 0 0,-7 0-2,-7 0-4,-3 11 1,7 13-2,2 5 1,4 10-2,7 4 1,0 9 0,10 6-1,10 10 0,3 7 1,14 3-5,3 8 3,11 3-1,32 0 3,13 3 2,18-2-1,-1-12-1,-3-11 0,7-9-1,-10-14 0,0-16 0,13-18-6,1-10 5,9 0 2,-3-57 0,14-18 5,-8-14-5,-4-15 0,-11 1-3,-25 3-2,-16 0-12,-31 8-16,-6-1-9,-53 11 11,-47 11-16,-17 15-26,-27 16-58,14 10-21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5T05:19:39.35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1771 1165 353,'0'0'64,"0"0"-59,0 0 40,0 0 1,0 0-22,0 21-24,0 9 7,0 0-1,15-4-5,8-6 0,7-4-1,9-6 2,8-10-1,8 0 1,2-16 9,-9-8 0,-14 3-11,-12 5 5,-22 1-3,0-6 8,0-3 7,-15 7-7,2 5 6,-2 9 14,2 3-22,0 3-8,-2 31-6,5 17 6,7 15 0,3 13 0,0 13 0,0 3 0,0 3 3,4 2 1,-2-11-4,-2-6 2,0-13-1,0-16-1,-2-14 1,-11-15-1,-6-14-8,-8-11-11,3 0-5,-5-5-11,1-17 7,2-6 6,1-7 20,1 3 2,-1 0 1,1 2 3,15 4-4,9 1-8,21-4 8,53-10-10,37-7 0,38-10-104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4-04T17:00:30.15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117 201 77,'0'0'49,"0"0"-30,0 0-7,0-2 29,0 2 10,0 0-12,0 0-16,0 0 15,0 0-16,0 4-16,10 7 19,9 2-11,6 0 9,7 2-10,2-2-12,1-2 11,4 0-2,-4-6-5,-1-1-10,0-4 5,-4 0 0,-1 0 4,-7 0 0,-10-2 1,-8 1-4,-4 0 0,0 1 20,0 0-14,-11-2 8,-7 0-15,-8 2 0,-1 0 5,-3 4-5,1 10 0,4 2 3,1-2-1,4 3-2,3-4 0,9-4 6,1-3-9,7-3 3,0 0-10,0 1 9,0 0-6,13-4-1,6 0 3,3 0 3,3-13 2,5-9 2,2-6 0,-3-1 4,-11 2-3,-2 3 0,-11-1-3,-5-1 6,0 3 4,-7-2-10,-20 5 1,-7-1-3,-2 3 2,-5 3 0,-1 2 2,7 4 10,1 3 4,3 2-13,2 2-1,6 1-4,3 1 4,5 0-2,5 0 0,3 0 8,5 0-12,2 0 4,0 0-5,0 0 2,0 0-4,0 0 6,0 0 1,0 0-8,0 0 5,0-1-10,0-5 13,7 1 6,1-5-5,2 2 4,-3 0-5,0 6 1,-7 0 7,0 2-7,0 0 2,-5 0-3,-7 0 0,-3 3 0,-4 13 0,-1 4 2,0 1-5,8 2 3,2-2 0,7-2-1,1-4 2,2 2-2,0-2 1,0 1 0,2-2-9,9 2 9,1 1 0,10-3 0,1 0-13,11-2 7,8-5-33,8-2-41,-3-5-112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5:32.24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19 15 172,'0'-5'102,"0"3"-68,0-1-22,0 3 35,0 0-5,0 0-22,0 0-12,0 0-6,0 0 5,0 0 1,17 0 2,1 0 7,12 0-11,4 0-1,3 0 1,-8 0-5,-3 0 2,-19 0-3,1 0 2,-8 3-2,0 7 6,-6 12 7,-16 7 1,-11 13-13,0-1 2,-9 2-2,7 4-1,2-5-1,16-3-4,1-7-1,16-9 4,0-10-13,5-2-9,23-4-18,14-7 42,-2 0 0,11 0 3,-3-20 0,-3-2-3,0 3-12,-13-2-58,-12 6-83,-17 2-24</inkml:trace>
  <inkml:trace contextRef="#ctx0" brushRef="#br0" timeOffset="1">-111 193 151,'0'0'45,"0"0"-42,0 0-1,5 0 11,27-3 33,15-3-4,12-3-10,4 1-22,-3 1-2,-1 7-8,-20 0-46,-7 0-184</inkml:trace>
  <inkml:trace contextRef="#ctx0" brushRef="#br0" timeOffset="2">523 337 184,'0'0'91,"0"0"-47,0 0-17,0 0 16,0 0-23,0 0-18,0 28 9,0 7 14,0 0-15,0-1 0,2-9-10,-2-8 3,0-6 0,2-3 0,-2-4-5,0-4 2,0 0 0,3 0-4,5 0 2,-3-12-4,10-17 3,2-15 6,4 0 4,2 6-7,-2 11 1,-4 10-2,9 6 1,-8 8-2,-3 3 1,5 0-2,-4 18 3,-4 9 1,-4 8 5,-6-8 2,7-5-8,-5-5 3,7-3-3,-5-7-70,0 2-69,2-9-75</inkml:trace>
  <inkml:trace contextRef="#ctx0" brushRef="#br0" timeOffset="3">1202 233 183,'-6'0'66,"2"0"-4,4 0-33,0 0-20,0 0-9,25 0 1,13 0 33,13 0 11,3 0-30,11 0-3,12 0 0,-4 0-5,6 0 2,-2 0-9,-6 0 2,-7 0 0,-11-2-1,-11-3-2,-21-1-6,-7 0-47,-14 1-53,0-7-2,0-1-9</inkml:trace>
  <inkml:trace contextRef="#ctx0" brushRef="#br0" timeOffset="4">1866 108 119,'-5'0'108,"5"0"-45,0 0-41,0 0 6,0 0 0,0 0-18,10 14 24,18 6-1,3 3-11,4 2-4,1-1-14,-4-1 2,-5-4-4,-13-3 0,-14-4 3,0 5-5,-14 5 0,-17 3-46,-16-3-78,15-12-127</inkml:trace>
  <inkml:trace contextRef="#ctx0" brushRef="#br0" timeOffset="5">2469 73 112,'0'-4'97,"0"4"-65,0 0-12,0 0 23,0 0-5,0 0-30,0 0-6,12 0 13,4 12 11,4 10-9,-2 8-4,-3 2-4,-2 0-1,-10-1-5,-3-3-3,0-4-4,0-5-8,-18-6-26,2-4 12,4-7 7,9-2 16,3 0-60,0-22 19,20-12 44,26-11 4,2 5-2,1 2-2,-13 6 0,-11 17 8,-20 4 47,-5 3 23,0 3-4,-2 1-51,-26 4-17,-1 0 24,4 19-27,2 15-2,14 7-1,9-1 0,0 2-4,0-7 2,24-3 1,9-7-17,10-11-12,4-5-17,-1-7-80,-9-2-93</inkml:trace>
  <inkml:trace contextRef="#ctx0" brushRef="#br0" timeOffset="6">2942 373 258,'0'0'79,"0"0"-41,0-3-2,0 3-15,0 0-15,0 0-6,0 0 0,-3 0-1,2 0 1,-6 8 0,3 14 25,1-1-21,1 1-2,2-8-1,0-7 4,0-2-10,0-5 3,0 0-7,5 0-5,10 0 5,2-26 9,2-4 8,12-5-7,1-3 11,1 10-10,-2 12 0,-8 11-4,-8 5-4,-2 5 6,-2 34 12,-9 6 3,-2 2 2,0-5-17,0-13-1,0-5-60,2-4-157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5:32.256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0-9 107,'0'0'79,"0"0"-67,0 0 11,0 6 31,5 39-9,-5 27 14,0 27-18,3 31-29,0 13 12,-1 10-12,0-7-6,8-12-1,-7-16-3,8-18 1,-9-15-3,-2-12-3,3-16-15,-3-15-22,1-17-15,2-21-44,4-4-29</inkml:trace>
  <inkml:trace contextRef="#ctx0" brushRef="#br0" timeOffset="1">175 46 77,'-6'0'47,"-5"0"-35,8 0 10,2 0 30,1 0 2,0 0-38,0 0-13,0 0-3,0 0-9,0 0 5,0 0 4,1 0 0,19 0-3,11 0 6,2 2 2,18 1 7,11 0-2,11-3 23,21 1-3,19 4-12,14-5 9,20 0-9,16 0 5,7 0-11,24 0-12,13 0 8,0 0-8,18 0 0,-9 0 2,-2-9-1,-8 0 0,-10 2-1,-20-4 3,-13 3-7,-15-1 4,-18 3 0,-14 2 0,-17-5 4,-4 3-4,-13-1 0,-16-1 1,-13-3-5,-7 0 4,-11 3 0,-2-3-6,-10 5 6,1 6-4,-20-2-3,4 2-7,-6 0 2,1 0 10,-3 0 2,0 0 1,0 0-1,4 0 1,-4 0-1,3 0-1,3 0-3,-6 0-5,2 0 9,1 2 13,7 6-12,-5 1 2,-3 0 3,9 9-6,-6 3 7,10 6-1,-2 12-2,2 7 5,3 14-6,0 8 5,2 14-1,-5 13-2,1 6 5,-4-1-7,-7 4-2,9-6 2,-13-5-2,12-3-1,-6-4 1,4 1 2,-3-5-2,4-6-1,1-7-4,-8-20 3,6-12-13,-9-13-7,-2-14-10,2-8-31,-2-2-96</inkml:trace>
  <inkml:trace contextRef="#ctx0" brushRef="#br0" timeOffset="2">125 1598 109,'-13'0'113,"6"0"-88,1 0-22,3 0 17,3 0 4,0 0-21,3 5-2,23-2-1,4 3 21,9-6-1,9 0 8,5 0-7,4 0-16,6 0 2,8 2-7,11 3 0,10 1 2,16-3 1,20-1 8,17 5 7,13-3-9,27 1 6,23-2-9,12 0-5,22-3 9,2 0-10,1 3 2,-14 0-2,-4 2 2,-9 0-2,-11-5 0,-9 0 0,-7 0-1,-10 0 3,-15 0-1,-36-2-1,-16-3 3,-28-4-8,-17 3-4,-15 4-18,-16-4 4,-18 6-19,-8-1-9,-9-3-2,-3 1-26,-3 3-105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6:27.243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1313 294 37,'0'-3'75,"0"3"-49,0 0-2,0 0 21,0 0-2,0 0-16,0 0-12,0 0 31,0 0-7,0 0-27,0 0 0,0 0-3,0 0 0,0 0-3,0 0-6,0 0 0,17 0 5,12 0 6,11 0 4,12 0-5,11 0-1,-3 0-6,11 0-2,5-3 0,5-3 4,-1-3-5,-17 6 1,-9-3-1,-17 2-2,-12 4-20,-21 0-11,-4 0-10,0 0-26,-20 0-69</inkml:trace>
  <inkml:trace contextRef="#ctx0" brushRef="#br0" timeOffset="484.382">1922 134 28,'0'0'104,"0"-3"-59,0 3-28,0 0-1,0 0 25,0 0 9,0 0-7,0 0 1,0 0-14,-3 0-9,3 0-16,0 0-2,0 0-3,0 0-1,0 0-2,0 0 1,0 0-2,0 0 4,0 6 4,17 9 0,3 1 0,6 2-1,8 4-2,-2-4 1,-6-2-2,-9-8 1,-4 6 0,-13-3 1,-6 14 2,-38 7-4,-16 7-7,-9 4-55,6-1-41,11 2-69</inkml:trace>
  <inkml:trace contextRef="#ctx0" brushRef="#br0" timeOffset="2908.9617">3065 544 66,'0'0'45,"0"0"-18,0 0-3,0 0 18,0 0 4,0 0-15,0 0-10,0 0 4,0 0-2,0 0-8,0-10 3,0-9-1,17-10-7,3-12 9,0 4-13,-3-7 0,3 9 0,-3-6-1,-5 1-3,-9 4 1,0-2 0,-3 7 0,0 10-1,0 8-2,0 7 0,0 3 0,0 3 8,0 0-3,0 0-5,0 37 0,0 10-2,-3 5 2,-6-3 0,9-5-1,0-5 0,0-9 0,0-2-2,9-3 3,14-10-3,6-5-17,-4-10-27,12 0-31,-19 0-190</inkml:trace>
  <inkml:trace contextRef="#ctx0" brushRef="#br0" timeOffset="4143.3516">5395 472 100,'-3'4'28,"3"-4"-4,0 0-13,0 3-1,0-3-4,0 0 9,0 0 7,0 0 5,15 0-5,-7 0-11,4 0 0,3-3 3,-7-13 4,9-8-15,-2 2 7,-7 1-1,6 1-1,-4 3-2,-4-1 7,-6-1 0,0 4-5,0 2-1,0 0 5,0 8-12,0-1-1,0-1 1,-16 1 9,2 2-4,8 2-3,4 2 0,2 0 0,0 0-2,0 0-2,0 0-2,0 2 4,0 23 1,0 9 0,0 0-1,0-4 2,0-2-1,0 0-1,0-2 0,0-5 0,0-3 1,-2-6-1,2 1 0,-3-4-2,3 0-1,0-2 0,0-2 1,10-5-8,17 3-8,-4-3-11,0 0-29,11-3-39,-2-9 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6:42.148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-285-578 29,'-9'-4'0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6:46.801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-43 291 47,'0'0'43,"0"0"-43,0 0 3,0 0-2,0 0 1,0 0 6,0 0-4,0 0 1,-3 0 6,3 0 10,0 0-8,0 0 1,0 0 68,0 0-31,0 0-24,0 0-11,0 0-4,0 0-7,0 0 1,0 0-6,20 0 13,12 0 4,10 0 0,7 0-6,14 0-2,22 0 3,9 0 4,15 0-7,11 0-8,9 0 1,8 0 1,0 0 0,12 0 0,18 0-2,14-3 9,7-11-1,7-4 0,-5-3-2,6 5-2,-19-2-3,2 5-2,-10-1 0,1 4 3,3 1-3,-16 0 0,-10-1 1,-6-2-1,-9-3 0,-2 0-1,-1 5 2,-12 1-1,-8 9 1,-1 0-1,-11 0 1,1 0-1,-5 0 0,-9 0 0,4 0 0,-14 0 1,1 0-1,-6 0 0,-4 0 0,4 0 1,10-3-1,7 3 0,6-7 1,5 4-2,5 1 1,-19-5 0,-2 7 0,-19-2 0,-7 2 0,-3 0 0,5 0 1,1 0-2,2 0 1,9-4 0,3 1 0,0 0 0,-9-1 0,-12 4-1,-8 0 1,-10 0 0,-16 0 0,0 0 0,-5 0-1,-6 0 2,-4 0-2,4 0 1,3 0 0,-4 0 1,4 0-1,-3 0 0,-3 0 0,2 0 1,1 0-1,0 0 0,-6 0 0,3 0 0,-3 0 0,0 0 0,0 0 0,0 0-1,0 0-1,0 0 2,11 0 0,-5 0 0,8 4 0,-5-1 0,2 0 1,-8 1-1,-3-4 0,0 2 0,0 2 0,0-1 0,0 2 0,0 8 0,3 15 2,6 12-1,-6 21 4,-1 20-1,4 20-2,3 22 3,6 9-1,-5 10 1,10 1 2,7-3-6,-10 2 2,3 12-3,-2 10 1,-8-1 1,10-7-2,-2-19 0,6-24 1,-14-18-1,6-12 0,-12-15 0,9-15 0,-8-10 0,-3-9-1,-2-9 0,0-10-11,0-6-23,0-9-42,0 0-111</inkml:trace>
  <inkml:trace contextRef="#ctx0" brushRef="#br0" timeOffset="2098.9303">-118 3137 18,'12'-4'31,"-4"4"-11,4-3-9,-9 3 35,-3 0 19,0 0-14,0 0-37,0 0-9,2 0 1,1 0-4,12 9-1,5-3 3,-3 3-1,17-2 26,6-4-5,0 0-2,22-3-3,1 0-2,11 0 2,18 0-6,0 0-10,3 0 3,15 0-1,1-16 2,4-2 2,21-2-5,2-3 1,17 8-1,2 3 0,8 3 7,-7 2-8,-3 7 5,6 0 3,3 0-11,9 0 5,13-6-1,16 0-3,2-1 2,2 5-3,-19 2 0,-14 0 0,-20 0 0,-7 0 0,-14 5 0,-8 5 0,-4-4 3,4-6-3,-9 0 0,4 0 1,-17 0 0,-7 0 1,-6 0 0,-4 0-2,-8 0 2,0 0-2,15-3 1,5-6 2,10 0-2,0 3-1,-10 2 0,-8 4 0,-9 0 0,-8 0-1,10 0 1,-2 0 0,0-9 0,9-3 0,-3-3 0,-7 2 0,-8 4 2,-16 6-2,-12 3 1,-9 0-3,1 0 2,-3 0 0,2 0 0,6 0 0,-2-6 1,2-1-1,-2 2 0,-1 2-1,-12 3 1,-7 0-1,-1 0 1,0 0 0,0 0 0,12 0-2,-3 0 2,8 6 2,6-6-2,0 0 0,-8 0 0,-9 0 1,-8 0-2,-10 2 1,-5-2 0,7 3 2,-7-3-2,0 0-1,0 0 1,0 0 0,0 4 0,0-1-3,0 0 3,0-3 0,0 0 3,0 0-3,0 0 1,0 0 0,0 0 2,0 0 0,0 0-2,0 0 3,0 0-4,0 0 0,0 0 1,0 0 2,0 0-3,0 0 2,0 0-2,0 0 6,0 0-6,-10 0 0,5 0 1,3 0-1,-8-6 0,7-1-2,-2-1 0,-10-2 2,10 1-12,-7 0-11,4-5 4,-4 5-10,-11-3-17,-9-7-66,7-2-154</inkml:trace>
  <inkml:trace contextRef="#ctx0" brushRef="#br0" timeOffset="-4293.3786">-233 438 11,'-30'-140'39,"28"124"-3,2 8 4,0-1-13,0 9-21,0 0 52,0 0 3,-3 0-31,3 0-18,-2 0 14,2 0 8,0 10-10,0 40-3,0 36-6,0 40-1,0 35-1,0 23-6,0 22-4,0 7-1,0 2 2,0-12 0,0-20-1,0-21-3,0-16 0,0-21 0,0-13 1,0-22 1,0-26-2,0-25-1,-10-19-34,10-20-54,0-17-70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6:49.42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-144-113 31,'-3'0'2,"3"0"97,0 3-62,0 12-18,0 11-5,0 5 11,0 11-5,0 10-5,0 7-6,-10 3-5,7-7-1,1-3-1,0-8-1,2-11-1,-7-6-3,7-4-17,0-12-13,0-11-47</inkml:trace>
  <inkml:trace contextRef="#ctx0" brushRef="#br0" timeOffset="837.5382">-935-33 39,'0'0'113,"0"0"-23,0 0-14,0 0-8,0 0-14,0 0-10,0 19-27,0 36-5,0 17-1,-5 7-4,-5-7 1,10-14-7,0-19 0,0-8 1,12-16-2,-9-8 0,0-7-2,-3 0 2,0 0 0,0-9-6,0-25 6,0-13 6,0 1-6,0 0 2,0 3-2,0 2 0,0 6-1,0 0 1,0 11 0,0 8 0,9 9-1,-9 7 0,0 0 1,0 0 0,5 0 1,10 0-1,5 19 0,15 12 10,8 3-5,0-3-3,8 0-1,1-10 1,5-9-2,-8-2 0,-11-8 1,-10-2 2,-11 0-2,-7 0-1,-7 0 4,-3-2-3,0-32 7,0-12 11,-13-4-19,-4-2-3,-6 0-8,3-3-21,-3-2-21,-9 5-133</inkml:trace>
  <inkml:trace contextRef="#ctx0" brushRef="#br0" timeOffset="5613.0141">-1211-832 13,'0'0'72,"0"0"-49,5 0-5,3 0 0,-6 0 10,3 6 10,0 3-7,5 0-5,-5-3-5,5 3-4,-5 1 0,-2 9-2,-1 14 2,8 13 4,-10 7-9,0-1 1,0 0-6,0-15-2,0-6 3,0-6-8,0-17 0,0-4 1,0-4-1,0 0 4,0 0-4,0 0 0,0 0-3,0 0 2,3-6 1,-3 0 17,7 4-11,6-8-3,-2-3-2,0 1 0,4 3 3,-3 3-4,-7 6 0,12 0-3,-8 0-8,2 0-8,7 0-20,2 0-24,-3 0-32,3 0-11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7:03.400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 contextRef="#ctx0" brushRef="#br0">529 23 62,'0'0'21,"-5"0"74,-4 0-35,6 0-4,0 0-1,3 0-18,0 0-15,0 0-7,0-2 5,-13 2 2,6-7 8,-14 1-17,-8 2-10,4 1 11,-11 3 3,-1 0-6,-3 0-2,-10 0 0,0 0-4,5 17 5,-2 7-9,16 4-1,1 13-1,10 5 1,12 10-6,-4 3 5,12 5-1,0 2 1,0 2-1,0 6 2,0 1 0,20 0 1,13-1-1,7 1-2,10-9 0,12 0-1,16-10 1,15-9 0,15-13-1,5-19 1,-4-12 0,4-3 4,-2-6-5,-4-37 3,-12-12-3,-20-21-4,-17-17 0,-20-14 5,-16-14 2,-10-4 1,-12 7 6,-14 13-7,-56 19-5,-28 20-10,-29 20-1,-15 14-18,0 13-18,6 16-48,6 3-28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7:06.394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-5-3 68,'0'0'170,"0"1"-45,0-1-87,0 0-19,0 0-9,0 0 0,0 0-2,0 7-4,3-1-2,12 4 0,-1-1-2,6 3 7,1-2-7,4 1 0,10 2 0,5-1 0,9 5 2,6-2 2,3-1 4,14-2-4,0 3-2,3-2-2,0-1-3,-3 0-50,-9 3-69,-11 1-64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7:06.897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0-2 94,'0'0'56,"0"0"-51,12 0 2,8 0 27,14 0 15,-1 0-19,-8 4-11,7 2-10,-9-1-2,9 8-7,-4 1 1,9 0 3,7 7-4,13-2-2,3-8-2,12 5-68,-2-6-18,-10-1-47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3.46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27 134,'15'-9'89,"3"-2"-50,-3 5-19,3 6 38,3 0-2,-3 0-20,-1 0-21,4 0-6,-10 13 5,7 15 11,-6 17 5,-6 19-13,-6 11-5,0 1-5,-9-5-7,-21-9 0,7-15-7,0-9-4,5-19-25,0-13-25,0-6-18,18-22-81,0-35 36</inkml:trace>
  <inkml:trace contextRef="#ctx0" brushRef="#br0" timeOffset="218.7369">515-65 75,'15'-19'88,"-12"10"4,-3 6 22,0-1-5,-6 4-56,-32 4-38,-1 34-7,-9 16-3,2 2 1,7 0-3,6-4-3,25-8 0,8-3-1,0-4 0,23-3 1,34-7-7,20-14 5,17-13-15,16 0-43,3 0-86</inkml:trace>
  <inkml:trace contextRef="#ctx0" brushRef="#br0" timeOffset="984.3737">1370 218 222,'-6'0'49,"4"0"-17,2 0 25,0 0-5,0 0-26,0 0-9,18 0 8,23 0-5,19 0 5,27 0-1,1 0-11,16 0-4,-1 0-4,10 6-3,-1 5-1,-2-1-1,2-8 1,-17-2-1,-15 0 0,-19 0-11,-22 0 1,-18 0-3,-15 0 4,-6-2-2,0-19-7,-15-8-36,-8-1-61,-7 9 9,6 8 32,9 8 22,10-3 16,-5 8 36,5 0 19,5 0 35,-3-2 0,3-2 23,0 0 1,0 4-20,0 0-6,0 0-14,0 0-11,0 0 9,0-2-8,0-1-1,0-1-8,0 4-11,0 0-2,15-2-6,6 2 0,14 0 1,12 0-1,4 0 0,5 15-1,3 1 5,-5 7-5,-13-2 1,-3 2 0,-17 0-1,-13 4 2,-8-5 0,0 3-1,-38-1-2,-27 5-2,-30-3-32,-20 0-34,-15-1-38,17-6-183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11:37:07.366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-1-3 39,'0'0'124,"0"0"-98,25 0-21,18 0 13,6 0 5,1 0 7,-8 0-6,-4 6-3,2 0-16,-6 6-3,6 1-1,-5 1-1,2 5-87,-2-1-76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5.22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 contextRef="#ctx0" brushRef="#br0">549 967 400,'0'0'155,"0"0"-83,-9 0-13,0-3-11,-8-7-31,1-2-16,11 9-1,5 3-85,0 0-115</inkml:trace>
  <inkml:trace contextRef="#ctx0" brushRef="#br1" timeOffset="854548.9616">367 894 13,'0'0'49,"0"0"14,0 0 16,0 0-3,0 0-36,0 0-15,0 0-17,0 0-7,0 0-1,0 0 0,0 0 1,0 0-1,0 0 4,0 0 9,-7 0 19,-7 0-14,-11 0-14,14 8-4,2-4-6,9 2-1,0-6-10,0 0-12,20 0 27,13 0 2,0 0-2,-15-6 9,-7-2-1,-1 2-5,-10 3 19,0-1 9,0 4-10,0 0-7,0 0 6,0 0-18,0 0-2,0 0-5,-13 0-20,-7 0 27,-6 17 9,5-2-8,6 1 5,15-3-6,0-8-11,0-1 1,38-4 6,3 0 3,10 0-2,-10-15 6,-8-5-6,-12 2 8,-13-6-2,-8 9 13,0 0-7,0 2 6,-18 3-4,7 6-10,-4 2-1,-3 2 23,6 0-19,4 2-4,8 18-2,-3-1-1,3-3-6,0-3 1,0-4 7,-7-5-3,5 0 4,-4 2 1,6-6 0,0 5-2,0 1 1,6-3-14,11 4 9,7-7 3,3 0-1,-6 0 2,-6 0-3,-15 0 4,0 0 29,0 0-15,-30-3-14,-3-7 1,9 10-1,7 0 23,8 0-19,9 0-3,0 0-1,0 0-25,0 0 9,0 0-5,0 0-8,0 0-6,3 0-98</inkml:trace>
  <inkml:trace contextRef="#ctx0" brushRef="#br1" timeOffset="853330.1364">24 238 199,'-9'-9'29,"3"-6"11,6 5 16,-2 3 8,-5 2-18,7 1-22,0 1 3,0 3-8,0 0-2,0-10-5,7-5-9,21-14 5,29-5-3,-1 5-4,10 4 0,-7 5 0,-1 9 0,-2 4-1,-2 7 3,-16 0-5,-15 0 2,-2 0-4,-6 13 4,-12 9 1,-3 6 17,0 7-4,-12 6-10,-32 3 10,-10 4-8,-8-8-6,3-4 6,10-12-5,13-5 0,18-6-1,10 5 0,8 2-2,0 4-11,0 5 1,8-4-8,37-3-27,1-5 17,16-5-42,4 4-140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7-03-23T09:34:46.17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1772 1172 353,'0'0'64,"0"0"-59,0 0 40,0 0 1,0 0-22,0 28-24,0 14 7,0-1-1,20-6-5,13-7 0,8-6-1,13-8 2,10-14-1,12 0 1,3-23 9,-13-9 0,-19 3-11,-17 7 5,-30 1-3,0-7 8,0-6 7,-21 11-7,4 7 6,-4 12 14,3 4-22,0 4-8,-2 42-6,5 24 6,12 21 0,3 17 0,0 18 0,0 4 0,0 6 3,5 1 1,-2-15-4,-3-8 2,0-19-1,0-21-1,-3-19 1,-15-20-1,-8-20-8,-12-15-11,5 0-5,-6-7-11,0-23 7,3-8 6,1-10 20,3 4 2,-3 0 1,2 3 3,20 5-4,13 2-8,30-6 8,71-14-10,53-9 0,51-13-104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7F0F4-81B8-4F2D-85A4-CCBC0B4FCC90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58BAF-8CA5-4574-B985-9580B5B1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9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smtClean="0"/>
                  <a:t>(*) True iif we have sufficient data for learning </a:t>
                </a:r>
                <a:r>
                  <a:rPr lang="en-US" b="0" i="0" baseline="0" smtClean="0">
                    <a:latin typeface="Cambria Math"/>
                  </a:rPr>
                  <a:t>𝜃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smtClean="0"/>
                  <a:t>(*)</a:t>
                </a:r>
                <a:r>
                  <a:rPr lang="en-US" b="0" baseline="0" smtClean="0"/>
                  <a:t> </a:t>
                </a:r>
                <a:r>
                  <a:rPr lang="en-US" b="1" smtClean="0"/>
                  <a:t>Language models</a:t>
                </a:r>
                <a:r>
                  <a:rPr lang="en-US" baseline="0" smtClean="0"/>
                  <a:t>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baseline="0" smtClean="0"/>
                  <a:t>@doc-level: model word sequence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baseline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baseline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baseline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baseline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baseline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baseline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baseline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baseline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baseline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baseline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baseline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baseline="0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smtClean="0"/>
              </a:p>
              <a:p>
                <a:pPr marL="171450" indent="-171450">
                  <a:buFontTx/>
                  <a:buChar char="-"/>
                </a:pPr>
                <a:r>
                  <a:rPr lang="en-US" smtClean="0"/>
                  <a:t>@corpus-level</a:t>
                </a:r>
                <a:r>
                  <a:rPr lang="en-US" baseline="0" smtClean="0"/>
                  <a:t>: model collection of docs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baseline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baseline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baseline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baseline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baseline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baseline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baseline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baseline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baseline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baseline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baseline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baseline="0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mtClean="0"/>
              </a:p>
              <a:p>
                <a:pPr marL="457200" lvl="1" indent="0">
                  <a:buFontTx/>
                  <a:buNone/>
                </a:pPr>
                <a:endParaRPr lang="en-US" smtClean="0"/>
              </a:p>
              <a:p>
                <a:pPr marL="0" lvl="0" indent="0">
                  <a:buFontTx/>
                  <a:buNone/>
                </a:pPr>
                <a:r>
                  <a:rPr lang="en-US" smtClean="0"/>
                  <a:t>An evaluation metric</a:t>
                </a:r>
                <a:r>
                  <a:rPr lang="en-US" baseline="0" smtClean="0"/>
                  <a:t> for assessment of language model: </a:t>
                </a:r>
                <a:r>
                  <a:rPr lang="en-US" b="1" i="1" baseline="0" smtClean="0"/>
                  <a:t>Perplexity</a:t>
                </a:r>
                <a:endParaRPr lang="en-US" b="1" i="1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mtClean="0"/>
                  <a:t>language models</a:t>
                </a:r>
                <a:r>
                  <a:rPr lang="en-US" baseline="0" smtClean="0"/>
                  <a:t>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baseline="0" smtClean="0"/>
                  <a:t>@word-level: model word sequence </a:t>
                </a:r>
                <a:r>
                  <a:rPr lang="en-US" b="0" i="0" baseline="0" smtClean="0">
                    <a:latin typeface="Cambria Math"/>
                  </a:rPr>
                  <a:t>𝑝(𝑤_1,𝑤_2,…,𝑤_𝑇 )</a:t>
                </a:r>
                <a:endParaRPr lang="en-US" smtClean="0"/>
              </a:p>
              <a:p>
                <a:pPr marL="171450" indent="-171450">
                  <a:buFontTx/>
                  <a:buChar char="-"/>
                </a:pPr>
                <a:r>
                  <a:rPr lang="en-US" smtClean="0"/>
                  <a:t>@doc-level</a:t>
                </a:r>
                <a:r>
                  <a:rPr lang="en-US" baseline="0" smtClean="0"/>
                  <a:t>: model collection of docs </a:t>
                </a:r>
                <a:r>
                  <a:rPr lang="en-US" b="0" i="0" baseline="0" smtClean="0">
                    <a:latin typeface="Cambria Math"/>
                  </a:rPr>
                  <a:t>𝑝(𝑥_1,𝑥_2,…,𝑥_𝑁 )</a:t>
                </a:r>
                <a:endParaRPr lang="en-US" smtClean="0"/>
              </a:p>
              <a:p>
                <a:pPr marL="628650" lvl="1" indent="-171450">
                  <a:buFontTx/>
                  <a:buChar char="-"/>
                </a:pPr>
                <a:r>
                  <a:rPr lang="en-US" smtClean="0"/>
                  <a:t>Bag-of-words (e.g. LDA): no word-order in each</a:t>
                </a:r>
                <a:r>
                  <a:rPr lang="en-US" baseline="0" smtClean="0"/>
                  <a:t> </a:t>
                </a:r>
                <a:r>
                  <a:rPr lang="en-US" b="0" i="0" baseline="0" smtClean="0">
                    <a:latin typeface="Cambria Math"/>
                  </a:rPr>
                  <a:t>𝑥_𝑛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smtClean="0"/>
                  <a:t>(*) True iif we have sufficient data for learning </a:t>
                </a:r>
                <a:r>
                  <a:rPr lang="en-US" b="0" i="0" baseline="0" smtClean="0">
                    <a:latin typeface="Cambria Math"/>
                  </a:rPr>
                  <a:t>𝜃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smtClean="0"/>
                  <a:t>(*) True iif we have sufficient data for learning </a:t>
                </a:r>
                <a:r>
                  <a:rPr lang="en-US" b="0" i="0" baseline="0" smtClean="0">
                    <a:latin typeface="Cambria Math"/>
                  </a:rPr>
                  <a:t>𝜃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mtClean="0"/>
                  <a:t>In principles, “unobserved data”</a:t>
                </a:r>
                <a:r>
                  <a:rPr lang="en-US" baseline="0" smtClean="0"/>
                  <a:t> variables </a:t>
                </a:r>
                <a:r>
                  <a:rPr lang="en-US" b="0" i="0" baseline="0" smtClean="0">
                    <a:latin typeface="Cambria Math"/>
                  </a:rPr>
                  <a:t>𝒵</a:t>
                </a:r>
                <a:r>
                  <a:rPr lang="en-US" baseline="0" smtClean="0"/>
                  <a:t> and parameters </a:t>
                </a:r>
                <a:r>
                  <a:rPr lang="en-US" b="0" i="0" baseline="0" smtClean="0">
                    <a:latin typeface="Cambria Math"/>
                  </a:rPr>
                  <a:t>Θ</a:t>
                </a:r>
                <a:r>
                  <a:rPr lang="en-US" baseline="0" smtClean="0"/>
                  <a:t> are the </a:t>
                </a:r>
                <a:r>
                  <a:rPr lang="en-US" i="1" u="sng" baseline="0" smtClean="0"/>
                  <a:t>same</a:t>
                </a:r>
                <a:r>
                  <a:rPr lang="en-US" baseline="0" smtClean="0"/>
                  <a:t> (i.e. unknown random variables). We only make the distinction here to emphasize the following differences between </a:t>
                </a:r>
                <a:r>
                  <a:rPr lang="en-US" b="0" i="0" baseline="0" smtClean="0">
                    <a:latin typeface="Cambria Math"/>
                  </a:rPr>
                  <a:t>𝒵</a:t>
                </a:r>
                <a:r>
                  <a:rPr lang="en-US" baseline="0" smtClean="0"/>
                  <a:t> and </a:t>
                </a:r>
                <a:r>
                  <a:rPr lang="en-US" b="0" i="0" baseline="0" smtClean="0">
                    <a:latin typeface="Cambria Math"/>
                  </a:rPr>
                  <a:t>Θ</a:t>
                </a:r>
                <a:r>
                  <a:rPr lang="en-US" baseline="0" smtClean="0"/>
                  <a:t>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baseline="0" smtClean="0"/>
                  <a:t>Number of </a:t>
                </a:r>
                <a:r>
                  <a:rPr lang="en-US" b="0" i="0" baseline="0" smtClean="0">
                    <a:latin typeface="Cambria Math"/>
                  </a:rPr>
                  <a:t>𝑍_𝑛</a:t>
                </a:r>
                <a:r>
                  <a:rPr lang="en-US" baseline="0" smtClean="0"/>
                  <a:t> scale linearly with data size, while number of </a:t>
                </a:r>
                <a:r>
                  <a:rPr lang="en-US" b="0" i="0" baseline="0" smtClean="0">
                    <a:latin typeface="Cambria Math"/>
                  </a:rPr>
                  <a:t>Θ</a:t>
                </a:r>
                <a:r>
                  <a:rPr lang="en-US" baseline="0" smtClean="0"/>
                  <a:t> is independent of data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baseline="0" smtClean="0"/>
                  <a:t>fitting models by VI (not fully VB) only requires point estimates of </a:t>
                </a:r>
                <a:r>
                  <a:rPr lang="en-US" b="0" i="0" baseline="0" smtClean="0">
                    <a:latin typeface="Cambria Math"/>
                  </a:rPr>
                  <a:t>Θ</a:t>
                </a:r>
                <a:r>
                  <a:rPr lang="en-US" baseline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baseline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sz="1200" b="1" i="0" smtClean="0"/>
                  <a:t>Model</a:t>
                </a:r>
                <a:r>
                  <a:rPr lang="en-US" sz="1200" b="1" i="0" baseline="0" smtClean="0"/>
                  <a:t> evidence </a:t>
                </a:r>
                <a:r>
                  <a:rPr lang="en-US" sz="1200" b="0" i="0" baseline="0" smtClean="0"/>
                  <a:t>is a</a:t>
                </a:r>
                <a:r>
                  <a:rPr lang="en-US" sz="1200" b="0" i="0" smtClean="0"/>
                  <a:t>lso called </a:t>
                </a:r>
                <a:r>
                  <a:rPr lang="en-US" sz="1200" b="1" i="0" smtClean="0"/>
                  <a:t>marignal likelihood</a:t>
                </a:r>
                <a:r>
                  <a:rPr lang="en-US" sz="1200" i="0" smtClean="0"/>
                  <a:t>. Not to be confused with </a:t>
                </a:r>
                <a:r>
                  <a:rPr lang="en-US" sz="1200" b="1" i="0" smtClean="0"/>
                  <a:t>likelihood</a:t>
                </a:r>
                <a:r>
                  <a:rPr lang="en-US" sz="1200" i="0" smtClean="0"/>
                  <a:t> </a:t>
                </a:r>
                <a:r>
                  <a:rPr lang="en-US" sz="1200" b="0" i="0" smtClean="0">
                    <a:latin typeface="Cambria Math"/>
                  </a:rPr>
                  <a:t>p(D|Θ)</a:t>
                </a:r>
                <a:r>
                  <a:rPr lang="en-US" sz="1200" i="0" smtClean="0"/>
                  <a:t>, which </a:t>
                </a:r>
                <a:r>
                  <a:rPr lang="en-US" sz="1200" i="0" smtClean="0"/>
                  <a:t>there must </a:t>
                </a:r>
                <a:r>
                  <a:rPr lang="en-US" sz="1200" i="0" smtClean="0"/>
                  <a:t>be conditioning on </a:t>
                </a:r>
                <a:r>
                  <a:rPr lang="en-US" sz="1200" b="0" i="0" smtClean="0">
                    <a:latin typeface="Cambria Math"/>
                  </a:rPr>
                  <a:t>Θ</a:t>
                </a:r>
                <a:r>
                  <a:rPr lang="en-US" sz="1200" i="0" smtClean="0"/>
                  <a:t>, while the </a:t>
                </a:r>
                <a:r>
                  <a:rPr lang="en-US" sz="1200" i="0" smtClean="0"/>
                  <a:t>model evidence has </a:t>
                </a:r>
                <a:r>
                  <a:rPr lang="en-US" sz="1200" b="0" i="0" smtClean="0">
                    <a:latin typeface="Cambria Math"/>
                  </a:rPr>
                  <a:t>Θ</a:t>
                </a:r>
                <a:r>
                  <a:rPr lang="en-US" sz="1200" i="0" smtClean="0"/>
                  <a:t> </a:t>
                </a:r>
                <a:r>
                  <a:rPr lang="en-US" sz="1200" i="0" smtClean="0"/>
                  <a:t>marginalized out.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endParaRPr lang="en-US" sz="1200" i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sz="1200" i="0" smtClean="0"/>
                  <a:t>Why maximizing model evidence? [PRML:3.4]</a:t>
                </a:r>
                <a:r>
                  <a:rPr lang="en-US" sz="1200" i="0" baseline="0" smtClean="0"/>
                  <a:t> Among set of models </a:t>
                </a:r>
                <a:r>
                  <a:rPr lang="en-US" sz="1200" b="0" i="0" baseline="0" smtClean="0">
                    <a:latin typeface="Cambria Math"/>
                  </a:rPr>
                  <a:t>{</a:t>
                </a:r>
                <a:r>
                  <a:rPr lang="en-US" sz="1200" b="0" i="0" baseline="0" smtClean="0">
                    <a:latin typeface="Cambria Math"/>
                  </a:rPr>
                  <a:t>ℳ</a:t>
                </a:r>
                <a:r>
                  <a:rPr lang="en-US" sz="1200" b="0" i="0" baseline="0" smtClean="0">
                    <a:latin typeface="Cambria Math"/>
                  </a:rPr>
                  <a:t>_</a:t>
                </a:r>
                <a:r>
                  <a:rPr lang="en-US" sz="1200" b="0" i="0" baseline="0" smtClean="0">
                    <a:latin typeface="Cambria Math"/>
                  </a:rPr>
                  <a:t>𝑖</a:t>
                </a:r>
                <a:r>
                  <a:rPr lang="en-US" sz="1200" b="0" i="0" baseline="0" smtClean="0">
                    <a:latin typeface="Cambria Math"/>
                  </a:rPr>
                  <a:t> }</a:t>
                </a:r>
                <a:r>
                  <a:rPr lang="en-US" sz="1200" i="0" smtClean="0"/>
                  <a:t>, we want to pick model </a:t>
                </a:r>
                <a:r>
                  <a:rPr lang="en-US" sz="1200" b="0" i="0" smtClean="0">
                    <a:latin typeface="Cambria Math"/>
                  </a:rPr>
                  <a:t>ℳ_𝑖</a:t>
                </a:r>
                <a:r>
                  <a:rPr lang="en-US" sz="1200" i="0" smtClean="0"/>
                  <a:t> s.t.</a:t>
                </a:r>
                <a:r>
                  <a:rPr lang="en-US" sz="1200" i="0" baseline="0" smtClean="0"/>
                  <a:t> </a:t>
                </a:r>
                <a:r>
                  <a:rPr lang="en-US" sz="1200" b="0" i="0" baseline="0" smtClean="0">
                    <a:latin typeface="Cambria Math"/>
                  </a:rPr>
                  <a:t>𝑝(ℳ_𝑖 |𝐷)∝𝑝(𝐷|ℳ_𝑖 )𝑝(</a:t>
                </a:r>
                <a:r>
                  <a:rPr lang="en-US" sz="1200" b="0" i="0" baseline="0" smtClean="0">
                    <a:latin typeface="Cambria Math"/>
                  </a:rPr>
                  <a:t>ℳ</a:t>
                </a:r>
                <a:r>
                  <a:rPr lang="en-US" sz="1200" b="0" i="0" baseline="0" smtClean="0">
                    <a:latin typeface="Cambria Math"/>
                  </a:rPr>
                  <a:t>_</a:t>
                </a:r>
                <a:r>
                  <a:rPr lang="en-US" sz="1200" b="0" i="0" baseline="0" smtClean="0">
                    <a:latin typeface="Cambria Math"/>
                  </a:rPr>
                  <a:t>𝑖</a:t>
                </a:r>
                <a:r>
                  <a:rPr lang="en-US" sz="1200" b="0" i="0" baseline="0" smtClean="0">
                    <a:latin typeface="Cambria Math"/>
                  </a:rPr>
                  <a:t> )</a:t>
                </a:r>
                <a:r>
                  <a:rPr lang="en-US" sz="1200" i="0" smtClean="0"/>
                  <a:t> has the highest probability. Provided that we have no preference</a:t>
                </a:r>
                <a:r>
                  <a:rPr lang="en-US" sz="1200" i="0" baseline="0" smtClean="0"/>
                  <a:t> i.e. prior over model space, it is equivalent to maximizing model evidence </a:t>
                </a:r>
                <a:r>
                  <a:rPr lang="en-US" sz="1200" b="0" i="0" baseline="0" smtClean="0">
                    <a:latin typeface="Cambria Math"/>
                  </a:rPr>
                  <a:t>𝑝</a:t>
                </a:r>
                <a:r>
                  <a:rPr lang="en-US" sz="1200" b="0" i="0" baseline="0" smtClean="0">
                    <a:latin typeface="Cambria Math"/>
                  </a:rPr>
                  <a:t>(𝐷|ℳ_𝑖 )</a:t>
                </a:r>
                <a:endParaRPr lang="en-US" sz="1200" i="0"/>
              </a:p>
              <a:p>
                <a:pPr marL="228600" indent="-228600">
                  <a:buFont typeface="+mj-lt"/>
                  <a:buAutoNum type="arabicPeriod"/>
                </a:pPr>
                <a:endParaRPr lang="en-US" baseline="0" smtClean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smtClean="0"/>
                  <a:t>(*) True iif we have sufficient data for learning </a:t>
                </a:r>
                <a:r>
                  <a:rPr lang="en-US" b="0" i="0" baseline="0" smtClean="0">
                    <a:latin typeface="Cambria Math"/>
                  </a:rPr>
                  <a:t>𝜃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mtClean="0"/>
                  <a:t>In principles, “unobserved data”</a:t>
                </a:r>
                <a:r>
                  <a:rPr lang="en-US" baseline="0" smtClean="0"/>
                  <a:t> variables </a:t>
                </a:r>
                <a:r>
                  <a:rPr lang="en-US" b="0" i="0" baseline="0" smtClean="0">
                    <a:latin typeface="Cambria Math"/>
                  </a:rPr>
                  <a:t>𝒵</a:t>
                </a:r>
                <a:r>
                  <a:rPr lang="en-US" baseline="0" smtClean="0"/>
                  <a:t> and parameters </a:t>
                </a:r>
                <a:r>
                  <a:rPr lang="en-US" b="0" i="0" baseline="0" smtClean="0">
                    <a:latin typeface="Cambria Math"/>
                  </a:rPr>
                  <a:t>Θ</a:t>
                </a:r>
                <a:r>
                  <a:rPr lang="en-US" baseline="0" smtClean="0"/>
                  <a:t> are the </a:t>
                </a:r>
                <a:r>
                  <a:rPr lang="en-US" i="1" u="sng" baseline="0" smtClean="0"/>
                  <a:t>same</a:t>
                </a:r>
                <a:r>
                  <a:rPr lang="en-US" baseline="0" smtClean="0"/>
                  <a:t> (i.e. unknown random variables). We only make the distinction here to emphasize the following differences between </a:t>
                </a:r>
                <a:r>
                  <a:rPr lang="en-US" b="0" i="0" baseline="0" smtClean="0">
                    <a:latin typeface="Cambria Math"/>
                  </a:rPr>
                  <a:t>𝒵</a:t>
                </a:r>
                <a:r>
                  <a:rPr lang="en-US" baseline="0" smtClean="0"/>
                  <a:t> and </a:t>
                </a:r>
                <a:r>
                  <a:rPr lang="en-US" b="0" i="0" baseline="0" smtClean="0">
                    <a:latin typeface="Cambria Math"/>
                  </a:rPr>
                  <a:t>Θ</a:t>
                </a:r>
                <a:r>
                  <a:rPr lang="en-US" baseline="0" smtClean="0"/>
                  <a:t>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baseline="0" smtClean="0"/>
                  <a:t>Number of </a:t>
                </a:r>
                <a:r>
                  <a:rPr lang="en-US" b="0" i="0" baseline="0" smtClean="0">
                    <a:latin typeface="Cambria Math"/>
                  </a:rPr>
                  <a:t>𝑍_𝑛</a:t>
                </a:r>
                <a:r>
                  <a:rPr lang="en-US" baseline="0" smtClean="0"/>
                  <a:t> scale linearly with data size, while number of </a:t>
                </a:r>
                <a:r>
                  <a:rPr lang="en-US" b="0" i="0" baseline="0" smtClean="0">
                    <a:latin typeface="Cambria Math"/>
                  </a:rPr>
                  <a:t>Θ</a:t>
                </a:r>
                <a:r>
                  <a:rPr lang="en-US" baseline="0" smtClean="0"/>
                  <a:t> is independent of data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baseline="0" smtClean="0"/>
                  <a:t>fitting models by VI (not fully VB) only requires point estimates of </a:t>
                </a:r>
                <a:r>
                  <a:rPr lang="en-US" b="0" i="0" baseline="0" smtClean="0">
                    <a:latin typeface="Cambria Math"/>
                  </a:rPr>
                  <a:t>Θ</a:t>
                </a:r>
                <a:r>
                  <a:rPr lang="en-US" baseline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baseline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sz="1200" b="1" i="0" smtClean="0"/>
                  <a:t>Model</a:t>
                </a:r>
                <a:r>
                  <a:rPr lang="en-US" sz="1200" b="1" i="0" baseline="0" smtClean="0"/>
                  <a:t> evidence </a:t>
                </a:r>
                <a:r>
                  <a:rPr lang="en-US" sz="1200" b="0" i="0" baseline="0" smtClean="0"/>
                  <a:t>is a</a:t>
                </a:r>
                <a:r>
                  <a:rPr lang="en-US" sz="1200" b="0" i="0" smtClean="0"/>
                  <a:t>lso called </a:t>
                </a:r>
                <a:r>
                  <a:rPr lang="en-US" sz="1200" b="1" i="0" smtClean="0"/>
                  <a:t>marignal likelihood</a:t>
                </a:r>
                <a:r>
                  <a:rPr lang="en-US" sz="1200" i="0" smtClean="0"/>
                  <a:t>. Not to be confused with </a:t>
                </a:r>
                <a:r>
                  <a:rPr lang="en-US" sz="1200" b="1" i="0" smtClean="0"/>
                  <a:t>likelihood</a:t>
                </a:r>
                <a:r>
                  <a:rPr lang="en-US" sz="1200" i="0" smtClean="0"/>
                  <a:t> </a:t>
                </a:r>
                <a:r>
                  <a:rPr lang="en-US" sz="1200" b="0" i="0" smtClean="0">
                    <a:latin typeface="Cambria Math"/>
                  </a:rPr>
                  <a:t>p(D|Θ)</a:t>
                </a:r>
                <a:r>
                  <a:rPr lang="en-US" sz="1200" i="0" smtClean="0"/>
                  <a:t>, which </a:t>
                </a:r>
                <a:r>
                  <a:rPr lang="en-US" sz="1200" i="0" smtClean="0"/>
                  <a:t>there must </a:t>
                </a:r>
                <a:r>
                  <a:rPr lang="en-US" sz="1200" i="0" smtClean="0"/>
                  <a:t>be conditioning on </a:t>
                </a:r>
                <a:r>
                  <a:rPr lang="en-US" sz="1200" b="0" i="0" smtClean="0">
                    <a:latin typeface="Cambria Math"/>
                  </a:rPr>
                  <a:t>Θ</a:t>
                </a:r>
                <a:r>
                  <a:rPr lang="en-US" sz="1200" i="0" smtClean="0"/>
                  <a:t>, while the </a:t>
                </a:r>
                <a:r>
                  <a:rPr lang="en-US" sz="1200" i="0" smtClean="0"/>
                  <a:t>model evidence has </a:t>
                </a:r>
                <a:r>
                  <a:rPr lang="en-US" sz="1200" b="0" i="0" smtClean="0">
                    <a:latin typeface="Cambria Math"/>
                  </a:rPr>
                  <a:t>Θ</a:t>
                </a:r>
                <a:r>
                  <a:rPr lang="en-US" sz="1200" i="0" smtClean="0"/>
                  <a:t> </a:t>
                </a:r>
                <a:r>
                  <a:rPr lang="en-US" sz="1200" i="0" smtClean="0"/>
                  <a:t>marginalized out.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endParaRPr lang="en-US" sz="1200" i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sz="1200" i="0" smtClean="0"/>
                  <a:t>Why maximizing model evidence? [PRML:3.4]</a:t>
                </a:r>
                <a:r>
                  <a:rPr lang="en-US" sz="1200" i="0" baseline="0" smtClean="0"/>
                  <a:t> Among set of models </a:t>
                </a:r>
                <a:r>
                  <a:rPr lang="en-US" sz="1200" b="0" i="0" baseline="0" smtClean="0">
                    <a:latin typeface="Cambria Math"/>
                  </a:rPr>
                  <a:t>{</a:t>
                </a:r>
                <a:r>
                  <a:rPr lang="en-US" sz="1200" b="0" i="0" baseline="0" smtClean="0">
                    <a:latin typeface="Cambria Math"/>
                  </a:rPr>
                  <a:t>ℳ</a:t>
                </a:r>
                <a:r>
                  <a:rPr lang="en-US" sz="1200" b="0" i="0" baseline="0" smtClean="0">
                    <a:latin typeface="Cambria Math"/>
                  </a:rPr>
                  <a:t>_</a:t>
                </a:r>
                <a:r>
                  <a:rPr lang="en-US" sz="1200" b="0" i="0" baseline="0" smtClean="0">
                    <a:latin typeface="Cambria Math"/>
                  </a:rPr>
                  <a:t>𝑖</a:t>
                </a:r>
                <a:r>
                  <a:rPr lang="en-US" sz="1200" b="0" i="0" baseline="0" smtClean="0">
                    <a:latin typeface="Cambria Math"/>
                  </a:rPr>
                  <a:t> }</a:t>
                </a:r>
                <a:r>
                  <a:rPr lang="en-US" sz="1200" i="0" smtClean="0"/>
                  <a:t>, we want to pick model </a:t>
                </a:r>
                <a:r>
                  <a:rPr lang="en-US" sz="1200" b="0" i="0" smtClean="0">
                    <a:latin typeface="Cambria Math"/>
                  </a:rPr>
                  <a:t>ℳ_𝑖</a:t>
                </a:r>
                <a:r>
                  <a:rPr lang="en-US" sz="1200" i="0" smtClean="0"/>
                  <a:t> s.t.</a:t>
                </a:r>
                <a:r>
                  <a:rPr lang="en-US" sz="1200" i="0" baseline="0" smtClean="0"/>
                  <a:t> </a:t>
                </a:r>
                <a:r>
                  <a:rPr lang="en-US" sz="1200" b="0" i="0" baseline="0" smtClean="0">
                    <a:latin typeface="Cambria Math"/>
                  </a:rPr>
                  <a:t>𝑝(ℳ_𝑖 |𝐷)∝𝑝(𝐷|ℳ_𝑖 )𝑝(</a:t>
                </a:r>
                <a:r>
                  <a:rPr lang="en-US" sz="1200" b="0" i="0" baseline="0" smtClean="0">
                    <a:latin typeface="Cambria Math"/>
                  </a:rPr>
                  <a:t>ℳ</a:t>
                </a:r>
                <a:r>
                  <a:rPr lang="en-US" sz="1200" b="0" i="0" baseline="0" smtClean="0">
                    <a:latin typeface="Cambria Math"/>
                  </a:rPr>
                  <a:t>_</a:t>
                </a:r>
                <a:r>
                  <a:rPr lang="en-US" sz="1200" b="0" i="0" baseline="0" smtClean="0">
                    <a:latin typeface="Cambria Math"/>
                  </a:rPr>
                  <a:t>𝑖</a:t>
                </a:r>
                <a:r>
                  <a:rPr lang="en-US" sz="1200" b="0" i="0" baseline="0" smtClean="0">
                    <a:latin typeface="Cambria Math"/>
                  </a:rPr>
                  <a:t> )</a:t>
                </a:r>
                <a:r>
                  <a:rPr lang="en-US" sz="1200" i="0" smtClean="0"/>
                  <a:t> has the highest probability. Provided that we have no preference</a:t>
                </a:r>
                <a:r>
                  <a:rPr lang="en-US" sz="1200" i="0" baseline="0" smtClean="0"/>
                  <a:t> i.e. prior over model space, it is equivalent to maximizing model evidence </a:t>
                </a:r>
                <a:r>
                  <a:rPr lang="en-US" sz="1200" b="0" i="0" baseline="0" smtClean="0">
                    <a:latin typeface="Cambria Math"/>
                  </a:rPr>
                  <a:t>𝑝</a:t>
                </a:r>
                <a:r>
                  <a:rPr lang="en-US" sz="1200" b="0" i="0" baseline="0" smtClean="0">
                    <a:latin typeface="Cambria Math"/>
                  </a:rPr>
                  <a:t>(𝐷|ℳ_𝑖 )</a:t>
                </a:r>
                <a:endParaRPr lang="en-US" sz="1200" i="0"/>
              </a:p>
              <a:p>
                <a:pPr marL="228600" indent="-228600">
                  <a:buFont typeface="+mj-lt"/>
                  <a:buAutoNum type="arabicPeriod"/>
                </a:pPr>
                <a:endParaRPr lang="en-US" baseline="0" smtClean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B19-C3F9-4266-B516-6662AEA51A68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353-3E50-4160-98B8-5C75A29A5633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65D7-72E2-45C5-B360-067ED9959FD4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7"/>
            <a:ext cx="8763000" cy="497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13DC-AC56-4EC4-89A7-1B425574FB78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19401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91005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0426-4C5C-4E12-B04F-19999D4106DD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2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663-E06D-442C-B767-A1EA70B5C979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5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86C-87A0-4EE9-85EB-9511645AC04C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73B-C6A3-4736-B1E9-E2D8531E49CB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8E89-099E-4659-8DC0-AF5D0AC51718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5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C3-11CE-4433-9EFD-502FF6ABC8F1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B1C2-1DA5-4242-819A-6896ECCD3587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6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7"/>
            <a:ext cx="8763000" cy="497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7AD2-3B88-4D3C-A5B1-689903608A43}" type="datetime1">
              <a:rPr lang="en-US" smtClean="0"/>
              <a:t>06-May-17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amle.github.io/articles/16/essence-machine-deep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18" Type="http://schemas.openxmlformats.org/officeDocument/2006/relationships/image" Target="../media/image41.emf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emf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customXml" Target="../ink/ink19.xml"/><Relationship Id="rId5" Type="http://schemas.openxmlformats.org/officeDocument/2006/relationships/customXml" Target="../ink/ink18.xml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19" Type="http://schemas.openxmlformats.org/officeDocument/2006/relationships/image" Target="../media/image42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25.xml"/><Relationship Id="rId18" Type="http://schemas.openxmlformats.org/officeDocument/2006/relationships/image" Target="../media/image9.emf"/><Relationship Id="rId3" Type="http://schemas.openxmlformats.org/officeDocument/2006/relationships/image" Target="../media/image36.png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6.emf"/><Relationship Id="rId17" Type="http://schemas.openxmlformats.org/officeDocument/2006/relationships/customXml" Target="../ink/ink2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24.xml"/><Relationship Id="rId24" Type="http://schemas.openxmlformats.org/officeDocument/2006/relationships/image" Target="../media/image37.png"/><Relationship Id="rId15" Type="http://schemas.openxmlformats.org/officeDocument/2006/relationships/customXml" Target="../ink/ink26.xml"/><Relationship Id="rId23" Type="http://schemas.openxmlformats.org/officeDocument/2006/relationships/hyperlink" Target="http://videolectures.net/deeplearning2016_mohamed_generative_models/" TargetMode="External"/><Relationship Id="rId10" Type="http://schemas.openxmlformats.org/officeDocument/2006/relationships/image" Target="../media/image5.emf"/><Relationship Id="rId19" Type="http://schemas.openxmlformats.org/officeDocument/2006/relationships/customXml" Target="../ink/ink28.xml"/><Relationship Id="rId4" Type="http://schemas.openxmlformats.org/officeDocument/2006/relationships/customXml" Target="../ink/ink21.xml"/><Relationship Id="rId9" Type="http://schemas.openxmlformats.org/officeDocument/2006/relationships/customXml" Target="../ink/ink23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32.xml"/><Relationship Id="rId18" Type="http://schemas.openxmlformats.org/officeDocument/2006/relationships/image" Target="../media/image17.emf"/><Relationship Id="rId3" Type="http://schemas.openxmlformats.org/officeDocument/2006/relationships/image" Target="../media/image41.png"/><Relationship Id="rId21" Type="http://schemas.openxmlformats.org/officeDocument/2006/relationships/image" Target="../media/image49.png"/><Relationship Id="rId7" Type="http://schemas.openxmlformats.org/officeDocument/2006/relationships/image" Target="../media/image46.png"/><Relationship Id="rId12" Type="http://schemas.openxmlformats.org/officeDocument/2006/relationships/image" Target="../media/image14.emf"/><Relationship Id="rId17" Type="http://schemas.openxmlformats.org/officeDocument/2006/relationships/customXml" Target="../ink/ink34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0.emf"/><Relationship Id="rId20" Type="http://schemas.openxmlformats.org/officeDocument/2006/relationships/image" Target="../media/image4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31.xml"/><Relationship Id="rId5" Type="http://schemas.openxmlformats.org/officeDocument/2006/relationships/image" Target="../media/image44.png"/><Relationship Id="rId15" Type="http://schemas.openxmlformats.org/officeDocument/2006/relationships/customXml" Target="../ink/ink33.xml"/><Relationship Id="rId10" Type="http://schemas.openxmlformats.org/officeDocument/2006/relationships/image" Target="../media/image13.emf"/><Relationship Id="rId19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customXml" Target="../ink/ink30.xml"/><Relationship Id="rId14" Type="http://schemas.openxmlformats.org/officeDocument/2006/relationships/image" Target="../media/image15.emf"/><Relationship Id="rId22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18" Type="http://schemas.openxmlformats.org/officeDocument/2006/relationships/image" Target="../media/image70.png"/><Relationship Id="rId26" Type="http://schemas.openxmlformats.org/officeDocument/2006/relationships/image" Target="../media/image56.png"/><Relationship Id="rId3" Type="http://schemas.openxmlformats.org/officeDocument/2006/relationships/customXml" Target="../ink/ink35.xml"/><Relationship Id="rId21" Type="http://schemas.openxmlformats.org/officeDocument/2006/relationships/image" Target="../media/image53.png"/><Relationship Id="rId7" Type="http://schemas.openxmlformats.org/officeDocument/2006/relationships/image" Target="../media/image61.png"/><Relationship Id="rId12" Type="http://schemas.openxmlformats.org/officeDocument/2006/relationships/image" Target="../media/image65.emf"/><Relationship Id="rId17" Type="http://schemas.openxmlformats.org/officeDocument/2006/relationships/image" Target="../media/image69.png"/><Relationship Id="rId25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36.xml"/><Relationship Id="rId24" Type="http://schemas.openxmlformats.org/officeDocument/2006/relationships/image" Target="../media/image54.png"/><Relationship Id="rId5" Type="http://schemas.openxmlformats.org/officeDocument/2006/relationships/image" Target="../media/image59.png"/><Relationship Id="rId15" Type="http://schemas.openxmlformats.org/officeDocument/2006/relationships/image" Target="../media/image67.png"/><Relationship Id="rId23" Type="http://schemas.openxmlformats.org/officeDocument/2006/relationships/image" Target="../media/image470.png"/><Relationship Id="rId10" Type="http://schemas.openxmlformats.org/officeDocument/2006/relationships/image" Target="../media/image64.png"/><Relationship Id="rId19" Type="http://schemas.openxmlformats.org/officeDocument/2006/relationships/image" Target="../media/image52.png"/><Relationship Id="rId4" Type="http://schemas.openxmlformats.org/officeDocument/2006/relationships/image" Target="../media/image58.emf"/><Relationship Id="rId9" Type="http://schemas.openxmlformats.org/officeDocument/2006/relationships/image" Target="../media/image51.png"/><Relationship Id="rId14" Type="http://schemas.openxmlformats.org/officeDocument/2006/relationships/customXml" Target="../ink/ink37.xml"/><Relationship Id="rId22" Type="http://schemas.openxmlformats.org/officeDocument/2006/relationships/image" Target="../media/image4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15.emf"/><Relationship Id="rId18" Type="http://schemas.openxmlformats.org/officeDocument/2006/relationships/image" Target="../media/image560.png"/><Relationship Id="rId3" Type="http://schemas.openxmlformats.org/officeDocument/2006/relationships/image" Target="../media/image41.png"/><Relationship Id="rId7" Type="http://schemas.openxmlformats.org/officeDocument/2006/relationships/image" Target="../media/image551.png"/><Relationship Id="rId12" Type="http://schemas.openxmlformats.org/officeDocument/2006/relationships/customXml" Target="../ink/ink40.xml"/><Relationship Id="rId17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42.xml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4.emf"/><Relationship Id="rId5" Type="http://schemas.openxmlformats.org/officeDocument/2006/relationships/image" Target="../media/image45.png"/><Relationship Id="rId15" Type="http://schemas.openxmlformats.org/officeDocument/2006/relationships/image" Target="../media/image160.emf"/><Relationship Id="rId10" Type="http://schemas.openxmlformats.org/officeDocument/2006/relationships/customXml" Target="../ink/ink39.xml"/><Relationship Id="rId19" Type="http://schemas.openxmlformats.org/officeDocument/2006/relationships/image" Target="../media/image460.png"/><Relationship Id="rId4" Type="http://schemas.openxmlformats.org/officeDocument/2006/relationships/image" Target="../media/image44.png"/><Relationship Id="rId9" Type="http://schemas.openxmlformats.org/officeDocument/2006/relationships/image" Target="../media/image13.emf"/><Relationship Id="rId14" Type="http://schemas.openxmlformats.org/officeDocument/2006/relationships/customXml" Target="../ink/ink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13.emf"/><Relationship Id="rId18" Type="http://schemas.openxmlformats.org/officeDocument/2006/relationships/customXml" Target="../ink/ink48.xml"/><Relationship Id="rId26" Type="http://schemas.openxmlformats.org/officeDocument/2006/relationships/image" Target="../media/image71.png"/><Relationship Id="rId3" Type="http://schemas.openxmlformats.org/officeDocument/2006/relationships/image" Target="../media/image41.png"/><Relationship Id="rId21" Type="http://schemas.openxmlformats.org/officeDocument/2006/relationships/image" Target="../media/image17.emf"/><Relationship Id="rId7" Type="http://schemas.openxmlformats.org/officeDocument/2006/relationships/image" Target="../media/image49.emf"/><Relationship Id="rId12" Type="http://schemas.openxmlformats.org/officeDocument/2006/relationships/customXml" Target="../ink/ink45.xml"/><Relationship Id="rId17" Type="http://schemas.openxmlformats.org/officeDocument/2006/relationships/image" Target="../media/image15.emf"/><Relationship Id="rId25" Type="http://schemas.openxmlformats.org/officeDocument/2006/relationships/image" Target="../media/image550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551.png"/><Relationship Id="rId24" Type="http://schemas.openxmlformats.org/officeDocument/2006/relationships/image" Target="../media/image65.png"/><Relationship Id="rId5" Type="http://schemas.openxmlformats.org/officeDocument/2006/relationships/image" Target="../media/image45.png"/><Relationship Id="rId15" Type="http://schemas.openxmlformats.org/officeDocument/2006/relationships/image" Target="../media/image14.emf"/><Relationship Id="rId23" Type="http://schemas.openxmlformats.org/officeDocument/2006/relationships/image" Target="../media/image530.png"/><Relationship Id="rId10" Type="http://schemas.openxmlformats.org/officeDocument/2006/relationships/image" Target="../media/image58.png"/><Relationship Id="rId19" Type="http://schemas.openxmlformats.org/officeDocument/2006/relationships/image" Target="../media/image160.emf"/><Relationship Id="rId4" Type="http://schemas.openxmlformats.org/officeDocument/2006/relationships/image" Target="../media/image44.png"/><Relationship Id="rId9" Type="http://schemas.openxmlformats.org/officeDocument/2006/relationships/image" Target="../media/image50.emf"/><Relationship Id="rId14" Type="http://schemas.openxmlformats.org/officeDocument/2006/relationships/customXml" Target="../ink/ink46.xml"/><Relationship Id="rId22" Type="http://schemas.openxmlformats.org/officeDocument/2006/relationships/image" Target="../media/image63.png"/><Relationship Id="rId27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15.emf"/><Relationship Id="rId18" Type="http://schemas.openxmlformats.org/officeDocument/2006/relationships/image" Target="../media/image75.png"/><Relationship Id="rId3" Type="http://schemas.openxmlformats.org/officeDocument/2006/relationships/image" Target="../media/image41.png"/><Relationship Id="rId21" Type="http://schemas.openxmlformats.org/officeDocument/2006/relationships/image" Target="../media/image77.png"/><Relationship Id="rId7" Type="http://schemas.openxmlformats.org/officeDocument/2006/relationships/image" Target="../media/image551.png"/><Relationship Id="rId12" Type="http://schemas.openxmlformats.org/officeDocument/2006/relationships/customXml" Target="../ink/ink52.xml"/><Relationship Id="rId17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54.xml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14.emf"/><Relationship Id="rId5" Type="http://schemas.openxmlformats.org/officeDocument/2006/relationships/image" Target="../media/image45.png"/><Relationship Id="rId15" Type="http://schemas.openxmlformats.org/officeDocument/2006/relationships/image" Target="../media/image160.emf"/><Relationship Id="rId10" Type="http://schemas.openxmlformats.org/officeDocument/2006/relationships/customXml" Target="../ink/ink51.xml"/><Relationship Id="rId19" Type="http://schemas.openxmlformats.org/officeDocument/2006/relationships/image" Target="../media/image350.png"/><Relationship Id="rId4" Type="http://schemas.openxmlformats.org/officeDocument/2006/relationships/image" Target="../media/image44.png"/><Relationship Id="rId9" Type="http://schemas.openxmlformats.org/officeDocument/2006/relationships/image" Target="../media/image13.emf"/><Relationship Id="rId14" Type="http://schemas.openxmlformats.org/officeDocument/2006/relationships/customXml" Target="../ink/ink5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15.emf"/><Relationship Id="rId18" Type="http://schemas.openxmlformats.org/officeDocument/2006/relationships/image" Target="../media/image80.png"/><Relationship Id="rId3" Type="http://schemas.openxmlformats.org/officeDocument/2006/relationships/image" Target="../media/image41.png"/><Relationship Id="rId21" Type="http://schemas.openxmlformats.org/officeDocument/2006/relationships/image" Target="../media/image85.png"/><Relationship Id="rId7" Type="http://schemas.openxmlformats.org/officeDocument/2006/relationships/image" Target="../media/image79.png"/><Relationship Id="rId12" Type="http://schemas.openxmlformats.org/officeDocument/2006/relationships/customXml" Target="../ink/ink57.xml"/><Relationship Id="rId17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59.xml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4.emf"/><Relationship Id="rId24" Type="http://schemas.openxmlformats.org/officeDocument/2006/relationships/image" Target="../media/image86.png"/><Relationship Id="rId5" Type="http://schemas.openxmlformats.org/officeDocument/2006/relationships/image" Target="../media/image45.png"/><Relationship Id="rId15" Type="http://schemas.openxmlformats.org/officeDocument/2006/relationships/image" Target="../media/image160.emf"/><Relationship Id="rId23" Type="http://schemas.openxmlformats.org/officeDocument/2006/relationships/image" Target="../media/image84.png"/><Relationship Id="rId10" Type="http://schemas.openxmlformats.org/officeDocument/2006/relationships/customXml" Target="../ink/ink56.xml"/><Relationship Id="rId19" Type="http://schemas.openxmlformats.org/officeDocument/2006/relationships/image" Target="../media/image82.png"/><Relationship Id="rId4" Type="http://schemas.openxmlformats.org/officeDocument/2006/relationships/image" Target="../media/image44.png"/><Relationship Id="rId9" Type="http://schemas.openxmlformats.org/officeDocument/2006/relationships/image" Target="../media/image13.emf"/><Relationship Id="rId14" Type="http://schemas.openxmlformats.org/officeDocument/2006/relationships/customXml" Target="../ink/ink58.xml"/><Relationship Id="rId22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0.png"/><Relationship Id="rId26" Type="http://schemas.openxmlformats.org/officeDocument/2006/relationships/image" Target="../media/image91.png"/><Relationship Id="rId3" Type="http://schemas.openxmlformats.org/officeDocument/2006/relationships/customXml" Target="../ink/ink60.xml"/><Relationship Id="rId21" Type="http://schemas.openxmlformats.org/officeDocument/2006/relationships/image" Target="../media/image800.png"/><Relationship Id="rId17" Type="http://schemas.openxmlformats.org/officeDocument/2006/relationships/image" Target="../media/image69.png"/><Relationship Id="rId25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40.png"/><Relationship Id="rId15" Type="http://schemas.openxmlformats.org/officeDocument/2006/relationships/image" Target="../media/image67.png"/><Relationship Id="rId23" Type="http://schemas.openxmlformats.org/officeDocument/2006/relationships/image" Target="../media/image88.png"/><Relationship Id="rId19" Type="http://schemas.openxmlformats.org/officeDocument/2006/relationships/image" Target="../media/image87.png"/><Relationship Id="rId4" Type="http://schemas.openxmlformats.org/officeDocument/2006/relationships/image" Target="../media/image78.emf"/><Relationship Id="rId22" Type="http://schemas.openxmlformats.org/officeDocument/2006/relationships/image" Target="../media/image431.png"/><Relationship Id="rId27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ob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cs.toronto.edu/~rsalakhu/STA4273_2015/lectures.html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emf"/><Relationship Id="rId18" Type="http://schemas.openxmlformats.org/officeDocument/2006/relationships/customXml" Target="../ink/ink65.xml"/><Relationship Id="rId26" Type="http://schemas.openxmlformats.org/officeDocument/2006/relationships/customXml" Target="../ink/ink69.xml"/><Relationship Id="rId3" Type="http://schemas.openxmlformats.org/officeDocument/2006/relationships/image" Target="../media/image93.png"/><Relationship Id="rId21" Type="http://schemas.openxmlformats.org/officeDocument/2006/relationships/image" Target="../media/image93.emf"/><Relationship Id="rId34" Type="http://schemas.openxmlformats.org/officeDocument/2006/relationships/image" Target="../media/image96.png"/><Relationship Id="rId7" Type="http://schemas.openxmlformats.org/officeDocument/2006/relationships/image" Target="../media/image890.png"/><Relationship Id="rId12" Type="http://schemas.openxmlformats.org/officeDocument/2006/relationships/customXml" Target="../ink/ink62.xml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33" Type="http://schemas.openxmlformats.org/officeDocument/2006/relationships/image" Target="../media/image103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64.xml"/><Relationship Id="rId20" Type="http://schemas.openxmlformats.org/officeDocument/2006/relationships/customXml" Target="../ink/ink66.xml"/><Relationship Id="rId29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11" Type="http://schemas.openxmlformats.org/officeDocument/2006/relationships/image" Target="../media/image29.emf"/><Relationship Id="rId24" Type="http://schemas.openxmlformats.org/officeDocument/2006/relationships/customXml" Target="../ink/ink68.xml"/><Relationship Id="rId5" Type="http://schemas.openxmlformats.org/officeDocument/2006/relationships/image" Target="../media/image870.png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28" Type="http://schemas.openxmlformats.org/officeDocument/2006/relationships/customXml" Target="../ink/ink70.xml"/><Relationship Id="rId36" Type="http://schemas.openxmlformats.org/officeDocument/2006/relationships/image" Target="../media/image98.png"/><Relationship Id="rId10" Type="http://schemas.openxmlformats.org/officeDocument/2006/relationships/customXml" Target="../ink/ink61.xml"/><Relationship Id="rId19" Type="http://schemas.openxmlformats.org/officeDocument/2006/relationships/image" Target="../media/image92.emf"/><Relationship Id="rId4" Type="http://schemas.openxmlformats.org/officeDocument/2006/relationships/image" Target="../media/image94.png"/><Relationship Id="rId9" Type="http://schemas.openxmlformats.org/officeDocument/2006/relationships/image" Target="../media/image430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96.emf"/><Relationship Id="rId30" Type="http://schemas.openxmlformats.org/officeDocument/2006/relationships/image" Target="../media/image95.png"/><Relationship Id="rId35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hunt.in/the-gan-zoo-79597dc8c347" TargetMode="External"/><Relationship Id="rId2" Type="http://schemas.openxmlformats.org/officeDocument/2006/relationships/hyperlink" Target="http://www.asimovinstitute.org/neural-network-zo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hyperlink" Target="http://videolectures.net/deeplearning2016_mohamed_generative_model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hyperlink" Target="http://videolectures.net/deeplearning2016_mohamed_generative_model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customXml" Target="../ink/ink4.xml"/><Relationship Id="rId26" Type="http://schemas.openxmlformats.org/officeDocument/2006/relationships/image" Target="../media/image15.png"/><Relationship Id="rId3" Type="http://schemas.openxmlformats.org/officeDocument/2006/relationships/image" Target="../media/image9.png"/><Relationship Id="rId21" Type="http://schemas.openxmlformats.org/officeDocument/2006/relationships/image" Target="../media/image101.png"/><Relationship Id="rId12" Type="http://schemas.openxmlformats.org/officeDocument/2006/relationships/image" Target="../media/image6.emf"/><Relationship Id="rId17" Type="http://schemas.openxmlformats.org/officeDocument/2006/relationships/image" Target="../media/image13.png"/><Relationship Id="rId25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.xml"/><Relationship Id="rId24" Type="http://schemas.openxmlformats.org/officeDocument/2006/relationships/image" Target="../media/image110.png"/><Relationship Id="rId5" Type="http://schemas.openxmlformats.org/officeDocument/2006/relationships/customXml" Target="../ink/ink1.xml"/><Relationship Id="rId15" Type="http://schemas.openxmlformats.org/officeDocument/2006/relationships/image" Target="../media/image11.png"/><Relationship Id="rId23" Type="http://schemas.openxmlformats.org/officeDocument/2006/relationships/image" Target="../media/image100.png"/><Relationship Id="rId10" Type="http://schemas.openxmlformats.org/officeDocument/2006/relationships/image" Target="../media/image5.emf"/><Relationship Id="rId19" Type="http://schemas.openxmlformats.org/officeDocument/2006/relationships/customXml" Target="../ink/ink5.xml"/><Relationship Id="rId4" Type="http://schemas.openxmlformats.org/officeDocument/2006/relationships/image" Target="../media/image10.png"/><Relationship Id="rId14" Type="http://schemas.openxmlformats.org/officeDocument/2006/relationships/image" Target="../media/image7.emf"/><Relationship Id="rId22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26" Type="http://schemas.openxmlformats.org/officeDocument/2006/relationships/image" Target="../media/image150.png"/><Relationship Id="rId39" Type="http://schemas.openxmlformats.org/officeDocument/2006/relationships/image" Target="../media/image27.png"/><Relationship Id="rId3" Type="http://schemas.openxmlformats.org/officeDocument/2006/relationships/image" Target="../media/image13.png"/><Relationship Id="rId34" Type="http://schemas.openxmlformats.org/officeDocument/2006/relationships/image" Target="../media/image23.emf"/><Relationship Id="rId42" Type="http://schemas.openxmlformats.org/officeDocument/2006/relationships/image" Target="../media/image29.png"/><Relationship Id="rId7" Type="http://schemas.openxmlformats.org/officeDocument/2006/relationships/image" Target="../media/image10.png"/><Relationship Id="rId12" Type="http://schemas.openxmlformats.org/officeDocument/2006/relationships/image" Target="../media/image6.emf"/><Relationship Id="rId17" Type="http://schemas.openxmlformats.org/officeDocument/2006/relationships/customXml" Target="../ink/ink12.xml"/><Relationship Id="rId25" Type="http://schemas.openxmlformats.org/officeDocument/2006/relationships/image" Target="../media/image19.png"/><Relationship Id="rId33" Type="http://schemas.openxmlformats.org/officeDocument/2006/relationships/customXml" Target="../ink/ink14.xml"/><Relationship Id="rId38" Type="http://schemas.openxmlformats.org/officeDocument/2006/relationships/customXml" Target="../ink/ink16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41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8.xml"/><Relationship Id="rId24" Type="http://schemas.openxmlformats.org/officeDocument/2006/relationships/image" Target="../media/image18.png"/><Relationship Id="rId32" Type="http://schemas.openxmlformats.org/officeDocument/2006/relationships/image" Target="../media/image20.png"/><Relationship Id="rId37" Type="http://schemas.openxmlformats.org/officeDocument/2006/relationships/image" Target="../media/image26.png"/><Relationship Id="rId40" Type="http://schemas.openxmlformats.org/officeDocument/2006/relationships/customXml" Target="../ink/ink17.xml"/><Relationship Id="rId5" Type="http://schemas.openxmlformats.org/officeDocument/2006/relationships/image" Target="../media/image11.png"/><Relationship Id="rId15" Type="http://schemas.openxmlformats.org/officeDocument/2006/relationships/customXml" Target="../ink/ink10.xml"/><Relationship Id="rId23" Type="http://schemas.openxmlformats.org/officeDocument/2006/relationships/image" Target="../media/image17.png"/><Relationship Id="rId36" Type="http://schemas.openxmlformats.org/officeDocument/2006/relationships/image" Target="../media/image24.emf"/><Relationship Id="rId10" Type="http://schemas.openxmlformats.org/officeDocument/2006/relationships/image" Target="../media/image5.emf"/><Relationship Id="rId19" Type="http://schemas.openxmlformats.org/officeDocument/2006/relationships/image" Target="../media/image12.png"/><Relationship Id="rId31" Type="http://schemas.openxmlformats.org/officeDocument/2006/relationships/image" Target="../media/image25.png"/><Relationship Id="rId4" Type="http://schemas.openxmlformats.org/officeDocument/2006/relationships/image" Target="../media/image14.png"/><Relationship Id="rId14" Type="http://schemas.openxmlformats.org/officeDocument/2006/relationships/image" Target="../media/image7.emf"/><Relationship Id="rId22" Type="http://schemas.openxmlformats.org/officeDocument/2006/relationships/image" Target="../media/image16.emf"/><Relationship Id="rId27" Type="http://schemas.openxmlformats.org/officeDocument/2006/relationships/image" Target="../media/image16.png"/><Relationship Id="rId35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2130431"/>
            <a:ext cx="8549640" cy="147002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i="1" smtClean="0"/>
              <a:t>Course 2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100" smtClean="0"/>
              <a:t>Topic Models</a:t>
            </a:r>
            <a:br>
              <a:rPr lang="en-US" sz="3100" smtClean="0"/>
            </a:br>
            <a:r>
              <a:rPr lang="en-US" sz="2200" smtClean="0"/>
              <a:t>or</a:t>
            </a:r>
            <a:br>
              <a:rPr lang="en-US" sz="2200" smtClean="0"/>
            </a:br>
            <a:r>
              <a:rPr lang="en-US" sz="3600" smtClean="0"/>
              <a:t>probabilistic </a:t>
            </a:r>
            <a:r>
              <a:rPr lang="en-US" sz="3600" b="1" smtClean="0"/>
              <a:t>L</a:t>
            </a:r>
            <a:r>
              <a:rPr lang="en-US" sz="3600" smtClean="0"/>
              <a:t>atent </a:t>
            </a:r>
            <a:r>
              <a:rPr lang="en-US" sz="3600" b="1" smtClean="0"/>
              <a:t>V</a:t>
            </a:r>
            <a:r>
              <a:rPr lang="en-US" sz="3600" smtClean="0"/>
              <a:t>ariable </a:t>
            </a:r>
            <a:r>
              <a:rPr lang="en-US" sz="3600" b="1" smtClean="0"/>
              <a:t>M</a:t>
            </a:r>
            <a:r>
              <a:rPr lang="en-US" sz="3600" smtClean="0"/>
              <a:t>odels (LVMs) + Bayesian inference methods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Hoa M. Le</a:t>
            </a:r>
          </a:p>
          <a:p>
            <a:r>
              <a:rPr lang="en-US" smtClean="0"/>
              <a:t>Data Science Lab, HUST</a:t>
            </a:r>
          </a:p>
          <a:p>
            <a:r>
              <a:rPr lang="en-US" smtClean="0">
                <a:hlinkClick r:id="rId3"/>
              </a:rPr>
              <a:t>hoamle.github.io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smtClean="0"/>
                  <a:t>Learning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3200" smtClean="0"/>
                  <a:t> – all quantities that matter</a:t>
                </a:r>
                <a:endParaRPr lang="en-US" sz="3200"/>
              </a:p>
            </p:txBody>
          </p:sp>
        </mc:Choice>
        <mc:Fallback xmlns="">
          <p:sp>
            <p:nvSpPr>
              <p:cNvPr id="12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739" t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46479"/>
                <a:ext cx="8763000" cy="547641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u="sng" smtClean="0">
                    <a:solidFill>
                      <a:srgbClr val="0070C0"/>
                    </a:solidFill>
                  </a:rPr>
                  <a:t>Predictive distribution</a:t>
                </a:r>
                <a:r>
                  <a:rPr lang="en-US" b="1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b="1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b="1" i="1" u="sng" smtClean="0">
                    <a:solidFill>
                      <a:schemeClr val="tx1"/>
                    </a:solidFill>
                  </a:rPr>
                  <a:t>our utmost desire</a:t>
                </a:r>
                <a:endParaRPr lang="en-US" b="1" i="1" u="sng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r>
                  <a:rPr lang="en-US" sz="3300" b="1" u="sng">
                    <a:solidFill>
                      <a:srgbClr val="0070C0"/>
                    </a:solidFill>
                  </a:rPr>
                  <a:t>Posterior </a:t>
                </a:r>
                <a:r>
                  <a:rPr lang="en-US" sz="3300" b="1" u="sng" smtClean="0">
                    <a:solidFill>
                      <a:srgbClr val="0070C0"/>
                    </a:solidFill>
                  </a:rPr>
                  <a:t>distribution</a:t>
                </a:r>
                <a:r>
                  <a:rPr lang="en-US" b="1" smtClean="0"/>
                  <a:t> </a:t>
                </a:r>
                <a:r>
                  <a:rPr lang="en-US" smtClean="0"/>
                  <a:t>of the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Θ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Θ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smtClean="0"/>
                  <a:t>,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mtClean="0"/>
                  <a:t> by a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Θ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𝑀𝐴𝑃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→</m:t>
                    </m:r>
                    <m:borderBox>
                      <m:borderBoxPr>
                        <m:ctrlPr>
                          <a:rPr lang="en-US" b="1" i="1">
                            <a:latin typeface="Cambria Math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b="1">
                            <a:latin typeface="Cambria Math"/>
                          </a:rPr>
                          <m:t>MAP</m:t>
                        </m:r>
                        <m:r>
                          <m:rPr>
                            <m:nor/>
                          </m:rPr>
                          <a:rPr lang="en-US" b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>
                            <a:latin typeface="Cambria Math"/>
                          </a:rPr>
                          <m:t>estimation</m:t>
                        </m:r>
                      </m:e>
                    </m:borderBox>
                  </m:oMath>
                </a14:m>
                <a:r>
                  <a:rPr lang="en-US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𝑀𝐴𝑃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𝑚𝑜𝑑𝑒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If also have </a:t>
                </a:r>
                <a:r>
                  <a:rPr lang="en-US" smtClean="0">
                    <a:solidFill>
                      <a:srgbClr val="C00000"/>
                    </a:solidFill>
                  </a:rPr>
                  <a:t>uniform prior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C00000"/>
                    </a:solidFill>
                  </a:rPr>
                  <a:t> </a:t>
                </a:r>
                <a:r>
                  <a:rPr lang="en-US" smtClean="0"/>
                  <a:t>i.e</a:t>
                </a:r>
                <a:r>
                  <a:rPr lang="en-US"/>
                  <a:t>. </a:t>
                </a:r>
                <a:r>
                  <a:rPr lang="en-US" i="1"/>
                  <a:t>no </a:t>
                </a:r>
                <a:r>
                  <a:rPr lang="en-US" i="1" smtClean="0"/>
                  <a:t>informative prior </a:t>
                </a:r>
                <a:r>
                  <a:rPr lang="en-US" smtClean="0"/>
                  <a:t>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Θ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∝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sz="2000" smtClean="0"/>
                  <a:t> </a:t>
                </a:r>
                <a:r>
                  <a:rPr lang="en-US" sz="3300" smtClean="0">
                    <a:solidFill>
                      <a:prstClr val="black"/>
                    </a:solidFill>
                  </a:rPr>
                  <a:t>and</a:t>
                </a:r>
                <a:endParaRPr lang="en-US" sz="310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𝑀𝐴𝑃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𝑀𝐿</m:t>
                          </m:r>
                        </m:sub>
                      </m:sSub>
                    </m:oMath>
                  </m:oMathPara>
                </a14:m>
                <a:endParaRPr lang="en-US" i="1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→</m:t>
                      </m:r>
                      <m:borderBox>
                        <m:borderBoxPr>
                          <m:ctrlPr>
                            <a:rPr lang="en-US" b="1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maximum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likelihood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/>
                            </a:rPr>
                            <m:t>ML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/>
                            </a:rPr>
                            <m:t>estimation</m:t>
                          </m:r>
                        </m:e>
                      </m:borderBox>
                    </m:oMath>
                  </m:oMathPara>
                </a14:m>
                <a:endParaRPr lang="en-US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i="1" smtClean="0">
                    <a:solidFill>
                      <a:srgbClr val="0070C0"/>
                    </a:solidFill>
                  </a:rPr>
                  <a:t>Model evidence</a:t>
                </a:r>
                <a:r>
                  <a:rPr lang="en-US" smtClean="0">
                    <a:solidFill>
                      <a:srgbClr val="0070C0"/>
                    </a:solidFill>
                  </a:rPr>
                  <a:t> </a:t>
                </a:r>
                <a:r>
                  <a:rPr lang="en-US" smtClean="0">
                    <a:solidFill>
                      <a:prstClr val="black"/>
                    </a:solidFill>
                  </a:rPr>
                  <a:t>i.e. </a:t>
                </a:r>
                <a:r>
                  <a:rPr lang="en-US" i="1" smtClean="0">
                    <a:solidFill>
                      <a:prstClr val="black"/>
                    </a:solidFill>
                  </a:rPr>
                  <a:t>marginal likelihood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smtClean="0">
                    <a:solidFill>
                      <a:prstClr val="black"/>
                    </a:solidFill>
                  </a:rPr>
                  <a:t> for </a:t>
                </a:r>
                <a:r>
                  <a:rPr lang="en-US" b="1" i="1" smtClean="0">
                    <a:solidFill>
                      <a:prstClr val="black"/>
                    </a:solidFill>
                  </a:rPr>
                  <a:t>learning hyperparameters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lang="en-US" smtClean="0">
                    <a:solidFill>
                      <a:prstClr val="black"/>
                    </a:solidFill>
                  </a:rPr>
                  <a:t> </a:t>
                </a:r>
                <a:r>
                  <a:rPr lang="en-US" smtClean="0">
                    <a:solidFill>
                      <a:srgbClr val="C00000"/>
                    </a:solidFill>
                  </a:rPr>
                  <a:t>(when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lang="en-US" smtClean="0">
                    <a:solidFill>
                      <a:srgbClr val="C00000"/>
                    </a:solidFill>
                  </a:rPr>
                  <a:t> is unknown)</a:t>
                </a:r>
                <a:r>
                  <a:rPr lang="en-US" sz="3300" smtClean="0">
                    <a:solidFill>
                      <a:prstClr val="black"/>
                    </a:solidFill>
                  </a:rPr>
                  <a:t>, without </a:t>
                </a:r>
                <a:r>
                  <a:rPr lang="en-US" sz="3300">
                    <a:solidFill>
                      <a:prstClr val="black"/>
                    </a:solidFill>
                  </a:rPr>
                  <a:t>relying on </a:t>
                </a:r>
                <a:r>
                  <a:rPr lang="en-US" sz="3300" smtClean="0">
                    <a:solidFill>
                      <a:prstClr val="black"/>
                    </a:solidFill>
                  </a:rPr>
                  <a:t>cross-validation, by maximizing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solidFill>
                          <a:prstClr val="black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33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smtClean="0">
                    <a:solidFill>
                      <a:prstClr val="black"/>
                    </a:solidFill>
                  </a:rPr>
                  <a:t> </a:t>
                </a:r>
              </a:p>
              <a:p>
                <a:pPr lvl="0"/>
                <a:r>
                  <a:rPr lang="en-US" sz="3300" smtClean="0">
                    <a:solidFill>
                      <a:prstClr val="black"/>
                    </a:solidFill>
                    <a:hlinkClick r:id="rId4" action="ppaction://hlinksldjump"/>
                  </a:rPr>
                  <a:t>Slide 17</a:t>
                </a:r>
                <a:r>
                  <a:rPr lang="en-US" sz="3300" smtClean="0">
                    <a:solidFill>
                      <a:prstClr val="black"/>
                    </a:solidFill>
                  </a:rPr>
                  <a:t> </a:t>
                </a:r>
                <a:r>
                  <a:rPr lang="en-US" sz="3300">
                    <a:solidFill>
                      <a:prstClr val="black"/>
                    </a:solidFill>
                  </a:rPr>
                  <a:t>shows that the learning </a:t>
                </a:r>
                <a:r>
                  <a:rPr lang="en-US" sz="3300" smtClean="0">
                    <a:solidFill>
                      <a:prstClr val="black"/>
                    </a:solidFill>
                  </a:rPr>
                  <a:t>is </a:t>
                </a:r>
                <a:r>
                  <a:rPr lang="en-US" sz="3300" i="1">
                    <a:solidFill>
                      <a:prstClr val="black"/>
                    </a:solidFill>
                  </a:rPr>
                  <a:t>ML/MAP estimation </a:t>
                </a:r>
                <a:r>
                  <a:rPr lang="en-US" i="1" smtClean="0"/>
                  <a:t>for hyperparameters, </a:t>
                </a:r>
                <a:r>
                  <a:rPr lang="en-US" smtClean="0"/>
                  <a:t>which is equivalent to standard ML/MAP estimation for parameters of a hierarchical LVM.</a:t>
                </a:r>
                <a:endParaRPr lang="en-US">
                  <a:solidFill>
                    <a:prstClr val="black"/>
                  </a:solidFill>
                </a:endParaRPr>
              </a:p>
              <a:p>
                <a:endParaRPr lang="en-US" sz="2000" smtClean="0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endParaRPr lang="en-US" sz="2000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endParaRPr lang="en-US" sz="2000"/>
              </a:p>
              <a:p>
                <a:pPr>
                  <a:tabLst>
                    <a:tab pos="227013" algn="l"/>
                  </a:tabLst>
                </a:pPr>
                <a:endParaRPr lang="en-US" sz="2400" i="1"/>
              </a:p>
              <a:p>
                <a:endParaRPr lang="en-US" sz="1600" i="1" baseline="-25000"/>
              </a:p>
              <a:p>
                <a:endParaRPr lang="en-US" sz="1600" i="1" baseline="-2500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46479"/>
                <a:ext cx="8763000" cy="5476415"/>
              </a:xfrm>
              <a:blipFill rotWithShape="1">
                <a:blip r:embed="rId5"/>
                <a:stretch>
                  <a:fillRect l="-556" t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46115" y="838200"/>
                <a:ext cx="1509289" cy="646331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smtClean="0"/>
                  <a:t>known</a:t>
                </a:r>
                <a:r>
                  <a:rPr lang="en-US" sz="120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1200" smtClean="0"/>
                  <a:t> learnt and model structure provided</a:t>
                </a:r>
                <a:endParaRPr lang="en-US" sz="12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115" y="838200"/>
                <a:ext cx="1509289" cy="646331"/>
              </a:xfrm>
              <a:prstGeom prst="rect">
                <a:avLst/>
              </a:prstGeom>
              <a:blipFill rotWithShape="1">
                <a:blip r:embed="rId6"/>
                <a:stretch>
                  <a:fillRect b="-3636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14719" y="1768549"/>
                <a:ext cx="1372081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C00000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US" sz="1200" i="1" smtClean="0">
                    <a:solidFill>
                      <a:srgbClr val="C00000"/>
                    </a:solidFill>
                  </a:rPr>
                  <a:t> is unknown</a:t>
                </a:r>
                <a:endParaRPr lang="en-US" sz="1200" i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19" y="1768549"/>
                <a:ext cx="1372081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3" idx="1"/>
          </p:cNvCxnSpPr>
          <p:nvPr/>
        </p:nvCxnSpPr>
        <p:spPr>
          <a:xfrm flipV="1">
            <a:off x="5029200" y="1161366"/>
            <a:ext cx="2216915" cy="21023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6" idx="1"/>
          </p:cNvCxnSpPr>
          <p:nvPr/>
        </p:nvCxnSpPr>
        <p:spPr>
          <a:xfrm>
            <a:off x="5715000" y="1768549"/>
            <a:ext cx="1599719" cy="1385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6" idx="2"/>
          </p:cNvCxnSpPr>
          <p:nvPr/>
        </p:nvCxnSpPr>
        <p:spPr>
          <a:xfrm rot="5400000">
            <a:off x="6242353" y="527595"/>
            <a:ext cx="240454" cy="3276360"/>
          </a:xfrm>
          <a:prstGeom prst="curvedConnector2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12730"/>
                  </p:ext>
                </p:extLst>
              </p:nvPr>
            </p:nvGraphicFramePr>
            <p:xfrm>
              <a:off x="170609" y="2317439"/>
              <a:ext cx="8763000" cy="4055872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55289"/>
                    <a:gridCol w="2998502"/>
                    <a:gridCol w="2133600"/>
                    <a:gridCol w="207560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Bayesian</a:t>
                          </a:r>
                          <a:r>
                            <a:rPr lang="en-US" baseline="0" smtClean="0"/>
                            <a:t> inference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(full</a:t>
                          </a:r>
                          <a:r>
                            <a:rPr lang="en-US" b="0" baseline="0" smtClean="0"/>
                            <a:t> form</a:t>
                          </a:r>
                          <a:r>
                            <a:rPr lang="en-US" b="0" smtClean="0"/>
                            <a:t>)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MAP 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ML</a:t>
                          </a:r>
                          <a:r>
                            <a:rPr lang="en-US" baseline="0" smtClean="0"/>
                            <a:t> estimation</a:t>
                          </a:r>
                          <a:endParaRPr lang="en-US" b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new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smtClean="0"/>
                        </a:p>
                        <a:p>
                          <a:pPr marL="0" indent="0" algn="ctr">
                            <a:buNone/>
                          </a:pPr>
                          <a:r>
                            <a:rPr lang="en-US" b="1" smtClean="0"/>
                            <a:t>Predictive distribution</a:t>
                          </a:r>
                        </a:p>
                        <a:p>
                          <a:pPr marL="0" indent="0" algn="ctr">
                            <a:buNone/>
                          </a:pPr>
                          <a:endParaRPr lang="en-US" b="1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Θ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new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phant>
                                          <m:phantPr>
                                            <m:zeroWid m:val="on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</m:phant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\,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Θ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en-US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≈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new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phant>
                                      <m:phantPr>
                                        <m:zeroWid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phant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\,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𝑀𝐴𝑃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∝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≈</m:t>
                                    </m:r>
                                  </m:lim>
                                </m:limLow>
                                <m:r>
                                  <a:rPr lang="en-US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new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phant>
                                      <m:phantPr>
                                        <m:zeroWid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phant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\,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𝑀𝐿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  <a:p>
                          <a:endParaRPr lang="en-US" sz="180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smtClean="0"/>
                            <a:t>posterior</a:t>
                          </a:r>
                          <a:r>
                            <a:rPr lang="en-US" b="1" baseline="0" smtClean="0"/>
                            <a:t> </a:t>
                          </a:r>
                          <a:r>
                            <a:rPr lang="en-US" b="1" smtClean="0"/>
                            <a:t>distribution </a:t>
                          </a:r>
                          <a:r>
                            <a:rPr lang="en-US" b="0" smtClean="0"/>
                            <a:t>(of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b="0" smtClean="0"/>
                            <a:t>)</a:t>
                          </a:r>
                        </a:p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8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mode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Θ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mode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smtClean="0">
                              <a:solidFill>
                                <a:srgbClr val="C00000"/>
                              </a:solidFill>
                            </a:rPr>
                            <a:t>Learning objective</a:t>
                          </a:r>
                          <a:endParaRPr lang="en-US" i="1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smtClean="0"/>
                            <a:t>compute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∝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smtClean="0"/>
                            <a:t>solve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mtClean="0">
                                        <a:solidFill>
                                          <a:srgbClr val="C00000"/>
                                        </a:solidFill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smtClean="0"/>
                            <a:t>solve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mtClean="0">
                                        <a:solidFill>
                                          <a:srgbClr val="C00000"/>
                                        </a:solidFill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  <m: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12730"/>
                  </p:ext>
                </p:extLst>
              </p:nvPr>
            </p:nvGraphicFramePr>
            <p:xfrm>
              <a:off x="170609" y="2317439"/>
              <a:ext cx="8763000" cy="4055872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55289"/>
                    <a:gridCol w="2998502"/>
                    <a:gridCol w="2133600"/>
                    <a:gridCol w="2075609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Bayesian</a:t>
                          </a:r>
                          <a:r>
                            <a:rPr lang="en-US" baseline="0" smtClean="0"/>
                            <a:t> inference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(full</a:t>
                          </a:r>
                          <a:r>
                            <a:rPr lang="en-US" b="0" baseline="0" smtClean="0"/>
                            <a:t> form</a:t>
                          </a:r>
                          <a:r>
                            <a:rPr lang="en-US" b="0" smtClean="0"/>
                            <a:t>)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MAP 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ML</a:t>
                          </a:r>
                          <a:r>
                            <a:rPr lang="en-US" baseline="0" smtClean="0"/>
                            <a:t> estimation</a:t>
                          </a:r>
                          <a:endParaRPr lang="en-US" b="0" smtClean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2" t="-56410" r="-463922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033" t="-56410" r="-140447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3714" t="-56410" r="-97429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941" t="-56410" r="-294" b="-188718"/>
                          </a:stretch>
                        </a:blipFill>
                      </a:tcPr>
                    </a:tc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2" t="-127083" r="-463922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033" t="-127083" r="-140447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3714" t="-127083" r="-97429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941" t="-127083" r="-294" b="-53333"/>
                          </a:stretch>
                        </a:blipFill>
                      </a:tcPr>
                    </a:tc>
                  </a:tr>
                  <a:tr h="764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smtClean="0">
                              <a:solidFill>
                                <a:srgbClr val="C00000"/>
                              </a:solidFill>
                            </a:rPr>
                            <a:t>Learning objective</a:t>
                          </a:r>
                          <a:endParaRPr lang="en-US" i="1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033" t="-436000" r="-140447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3714" t="-436000" r="-97429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941" t="-436000" r="-294" b="-24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8763000" cy="1143000"/>
              </a:xfrm>
            </p:spPr>
            <p:txBody>
              <a:bodyPr>
                <a:noAutofit/>
              </a:bodyPr>
              <a:lstStyle/>
              <a:p>
                <a:r>
                  <a:rPr lang="en-US" sz="3200" smtClean="0"/>
                  <a:t>Learning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3200" smtClean="0"/>
                  <a:t> – all quantities that matter (level-0) </a:t>
                </a:r>
                <a:endParaRPr lang="en-US" sz="3200"/>
              </a:p>
            </p:txBody>
          </p:sp>
        </mc:Choice>
        <mc:Fallback xmlns="">
          <p:sp>
            <p:nvSpPr>
              <p:cNvPr id="12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8763000" cy="1143000"/>
              </a:xfrm>
              <a:blipFill rotWithShape="1">
                <a:blip r:embed="rId4"/>
                <a:stretch>
                  <a:fillRect l="-1739" t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Bent-Up Arrow 144"/>
          <p:cNvSpPr/>
          <p:nvPr/>
        </p:nvSpPr>
        <p:spPr>
          <a:xfrm rot="16200000" flipH="1" flipV="1">
            <a:off x="-903841" y="4506359"/>
            <a:ext cx="2514600" cy="207482"/>
          </a:xfrm>
          <a:prstGeom prst="bent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543800" y="960120"/>
            <a:ext cx="1371600" cy="1179306"/>
            <a:chOff x="7848600" y="960120"/>
            <a:chExt cx="1371600" cy="11793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6" name="Ink 205"/>
                <p14:cNvContentPartPr/>
                <p14:nvPr/>
              </p14:nvContentPartPr>
              <p14:xfrm>
                <a:off x="8596838" y="1402316"/>
                <a:ext cx="181556" cy="142104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9182" y="1246541"/>
                  <a:ext cx="331834" cy="4453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8477946" y="1795925"/>
              <a:ext cx="742254" cy="343501"/>
              <a:chOff x="3276600" y="1847587"/>
              <a:chExt cx="742254" cy="343501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3276600" y="1847587"/>
                <a:ext cx="372484" cy="343501"/>
              </a:xfrm>
              <a:prstGeom prst="ellipse">
                <a:avLst/>
              </a:prstGeom>
              <a:noFill/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/>
                  <p:cNvSpPr/>
                  <p:nvPr/>
                </p:nvSpPr>
                <p:spPr>
                  <a:xfrm>
                    <a:off x="3276600" y="1847587"/>
                    <a:ext cx="74225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new</m:t>
                              </m:r>
                            </m:sub>
                          </m:sSub>
                        </m:oMath>
                      </m:oMathPara>
                    </a14:m>
                    <a:endParaRPr lang="en-US" sz="16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Rectangle 2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600" y="1847587"/>
                    <a:ext cx="742254" cy="33855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3" name="Group 212"/>
            <p:cNvGrpSpPr/>
            <p:nvPr/>
          </p:nvGrpSpPr>
          <p:grpSpPr>
            <a:xfrm>
              <a:off x="8497692" y="1300024"/>
              <a:ext cx="379848" cy="343501"/>
              <a:chOff x="3276600" y="1847587"/>
              <a:chExt cx="379848" cy="343501"/>
            </a:xfrm>
          </p:grpSpPr>
          <p:sp>
            <p:nvSpPr>
              <p:cNvPr id="214" name="Oval 213"/>
              <p:cNvSpPr/>
              <p:nvPr/>
            </p:nvSpPr>
            <p:spPr>
              <a:xfrm>
                <a:off x="3276600" y="1847587"/>
                <a:ext cx="372484" cy="343501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214"/>
                  <p:cNvSpPr/>
                  <p:nvPr/>
                </p:nvSpPr>
                <p:spPr>
                  <a:xfrm>
                    <a:off x="3276600" y="1847587"/>
                    <a:ext cx="3798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215" name="Rectangle 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600" y="1847587"/>
                    <a:ext cx="379848" cy="33855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6" name="Straight Arrow Connector 215"/>
            <p:cNvCxnSpPr>
              <a:endCxn id="215" idx="1"/>
            </p:cNvCxnSpPr>
            <p:nvPr/>
          </p:nvCxnSpPr>
          <p:spPr>
            <a:xfrm>
              <a:off x="8206064" y="1462580"/>
              <a:ext cx="291628" cy="67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endCxn id="211" idx="1"/>
            </p:cNvCxnSpPr>
            <p:nvPr/>
          </p:nvCxnSpPr>
          <p:spPr>
            <a:xfrm>
              <a:off x="8179765" y="1593220"/>
              <a:ext cx="352730" cy="253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7848600" y="1247285"/>
                  <a:ext cx="510075" cy="4460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𝜇</m:t>
                            </m:r>
                          </m:e>
                        </m:borderBox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600" y="1247285"/>
                  <a:ext cx="510075" cy="44608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8" name="Group 227"/>
            <p:cNvGrpSpPr/>
            <p:nvPr/>
          </p:nvGrpSpPr>
          <p:grpSpPr>
            <a:xfrm>
              <a:off x="7888309" y="960120"/>
              <a:ext cx="466182" cy="757952"/>
              <a:chOff x="1723194" y="834628"/>
              <a:chExt cx="1465873" cy="7579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Rectangle 228"/>
                  <p:cNvSpPr/>
                  <p:nvPr/>
                </p:nvSpPr>
                <p:spPr>
                  <a:xfrm>
                    <a:off x="2161475" y="834628"/>
                    <a:ext cx="102759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229" name="Rectangle 2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475" y="834628"/>
                    <a:ext cx="1027592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0" name="Rounded Rectangle 229"/>
              <p:cNvSpPr/>
              <p:nvPr/>
            </p:nvSpPr>
            <p:spPr>
              <a:xfrm>
                <a:off x="1723194" y="883477"/>
                <a:ext cx="1270479" cy="709103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286000" y="990600"/>
            <a:ext cx="1826374" cy="1165985"/>
            <a:chOff x="2611637" y="990600"/>
            <a:chExt cx="1826374" cy="1165985"/>
          </a:xfrm>
        </p:grpSpPr>
        <p:grpSp>
          <p:nvGrpSpPr>
            <p:cNvPr id="11" name="Group 10"/>
            <p:cNvGrpSpPr/>
            <p:nvPr/>
          </p:nvGrpSpPr>
          <p:grpSpPr>
            <a:xfrm>
              <a:off x="2845272" y="990600"/>
              <a:ext cx="1592739" cy="1165985"/>
              <a:chOff x="2845272" y="990600"/>
              <a:chExt cx="1592739" cy="11659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73" name="Ink 172"/>
                  <p14:cNvContentPartPr/>
                  <p14:nvPr/>
                </p14:nvContentPartPr>
                <p14:xfrm>
                  <a:off x="3814649" y="1419475"/>
                  <a:ext cx="181556" cy="142104"/>
                </p14:xfrm>
              </p:contentPart>
            </mc:Choice>
            <mc:Fallback xmlns="">
              <p:pic>
                <p:nvPicPr>
                  <p:cNvPr id="173" name="Ink 172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736839" y="1263700"/>
                    <a:ext cx="332132" cy="445379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74" name="Group 173"/>
              <p:cNvGrpSpPr/>
              <p:nvPr/>
            </p:nvGrpSpPr>
            <p:grpSpPr>
              <a:xfrm>
                <a:off x="3695757" y="1813084"/>
                <a:ext cx="742254" cy="343501"/>
                <a:chOff x="3276600" y="1847587"/>
                <a:chExt cx="742254" cy="343501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3276600" y="1847587"/>
                  <a:ext cx="372484" cy="343501"/>
                </a:xfrm>
                <a:prstGeom prst="ellipse">
                  <a:avLst/>
                </a:prstGeom>
                <a:noFill/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Rectangle 175"/>
                    <p:cNvSpPr/>
                    <p:nvPr/>
                  </p:nvSpPr>
                  <p:spPr>
                    <a:xfrm>
                      <a:off x="3276600" y="1847587"/>
                      <a:ext cx="742254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600" b="0" i="0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new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Rectangle 1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1847587"/>
                      <a:ext cx="742254" cy="338554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7" name="Group 176"/>
              <p:cNvGrpSpPr/>
              <p:nvPr/>
            </p:nvGrpSpPr>
            <p:grpSpPr>
              <a:xfrm>
                <a:off x="3715503" y="1317183"/>
                <a:ext cx="379848" cy="343501"/>
                <a:chOff x="3276600" y="1847587"/>
                <a:chExt cx="379848" cy="343501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3276600" y="1847587"/>
                  <a:ext cx="372484" cy="34350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3276600" y="1847587"/>
                      <a:ext cx="379848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1600"/>
                    </a:p>
                  </p:txBody>
                </p:sp>
              </mc:Choice>
              <mc:Fallback xmlns="">
                <p:sp>
                  <p:nvSpPr>
                    <p:cNvPr id="179" name="Rectangle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1847587"/>
                      <a:ext cx="379848" cy="338554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0" name="Straight Arrow Connector 179"/>
              <p:cNvCxnSpPr>
                <a:endCxn id="179" idx="1"/>
              </p:cNvCxnSpPr>
              <p:nvPr/>
            </p:nvCxnSpPr>
            <p:spPr>
              <a:xfrm>
                <a:off x="3426633" y="1479739"/>
                <a:ext cx="288870" cy="672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5" idx="1"/>
              </p:cNvCxnSpPr>
              <p:nvPr/>
            </p:nvCxnSpPr>
            <p:spPr>
              <a:xfrm>
                <a:off x="3397576" y="1610379"/>
                <a:ext cx="352730" cy="2530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182" name="Group 181"/>
              <p:cNvGrpSpPr/>
              <p:nvPr/>
            </p:nvGrpSpPr>
            <p:grpSpPr>
              <a:xfrm>
                <a:off x="3070985" y="1264444"/>
                <a:ext cx="390300" cy="400110"/>
                <a:chOff x="1699260" y="1127760"/>
                <a:chExt cx="390300" cy="4001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Rectangle 182"/>
                    <p:cNvSpPr/>
                    <p:nvPr/>
                  </p:nvSpPr>
                  <p:spPr>
                    <a:xfrm>
                      <a:off x="1699260" y="1127760"/>
                      <a:ext cx="390300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US" sz="2000"/>
                    </a:p>
                  </p:txBody>
                </p:sp>
              </mc:Choice>
              <mc:Fallback xmlns="">
                <p:sp>
                  <p:nvSpPr>
                    <p:cNvPr id="183" name="Rectangle 1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9260" y="1127760"/>
                      <a:ext cx="390300" cy="400110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4" name="Oval 183"/>
                <p:cNvSpPr/>
                <p:nvPr/>
              </p:nvSpPr>
              <p:spPr>
                <a:xfrm>
                  <a:off x="1700156" y="1180499"/>
                  <a:ext cx="372484" cy="343501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2845272" y="1488934"/>
                <a:ext cx="226609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3017520" y="990600"/>
                <a:ext cx="528952" cy="757952"/>
                <a:chOff x="1741465" y="834628"/>
                <a:chExt cx="1663248" cy="7579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2377119" y="834628"/>
                      <a:ext cx="102759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Θ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188" name="Rectangle 1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7119" y="834628"/>
                      <a:ext cx="1027594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9" name="Rounded Rectangle 188"/>
                <p:cNvSpPr/>
                <p:nvPr/>
              </p:nvSpPr>
              <p:spPr>
                <a:xfrm>
                  <a:off x="1741465" y="883477"/>
                  <a:ext cx="1496499" cy="709103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2611637" y="1332444"/>
              <a:ext cx="360163" cy="286938"/>
              <a:chOff x="4660117" y="1301747"/>
              <a:chExt cx="360163" cy="28693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60" name="Ink 259"/>
                  <p14:cNvContentPartPr/>
                  <p14:nvPr/>
                </p14:nvContentPartPr>
                <p14:xfrm>
                  <a:off x="4765138" y="1417320"/>
                  <a:ext cx="150120" cy="86940"/>
                </p14:xfrm>
              </p:contentPart>
            </mc:Choice>
            <mc:Fallback xmlns="">
              <p:pic>
                <p:nvPicPr>
                  <p:cNvPr id="260" name="Ink 259"/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752898" y="1385346"/>
                    <a:ext cx="178200" cy="1508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Rectangle 260"/>
                  <p:cNvSpPr/>
                  <p:nvPr/>
                </p:nvSpPr>
                <p:spPr>
                  <a:xfrm>
                    <a:off x="4660117" y="1301747"/>
                    <a:ext cx="360163" cy="286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rderBox>
                            <m:borderBox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borderBox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</m:borderBox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261" name="Rectangle 2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117" y="1301747"/>
                    <a:ext cx="360163" cy="28693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1" name="Rectangle 40"/>
          <p:cNvSpPr/>
          <p:nvPr/>
        </p:nvSpPr>
        <p:spPr>
          <a:xfrm>
            <a:off x="3336549" y="3733800"/>
            <a:ext cx="124734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smtClean="0"/>
              <a:t>Always hard to compute exactly. </a:t>
            </a:r>
          </a:p>
          <a:p>
            <a:pPr algn="ctr"/>
            <a:r>
              <a:rPr lang="en-US" sz="900" smtClean="0"/>
              <a:t>Point estimates can make learning easier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3960222" y="3429000"/>
            <a:ext cx="0" cy="3048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1" idx="3"/>
          </p:cNvCxnSpPr>
          <p:nvPr/>
        </p:nvCxnSpPr>
        <p:spPr>
          <a:xfrm flipV="1">
            <a:off x="4583895" y="3429000"/>
            <a:ext cx="369105" cy="627966"/>
          </a:xfrm>
          <a:prstGeom prst="curvedConnector2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590800"/>
                <a:ext cx="8915400" cy="191102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smtClean="0"/>
                  <a:t>What we will be covering: </a:t>
                </a:r>
                <a:r>
                  <a:rPr lang="en-US" sz="2400" b="1" smtClean="0">
                    <a:solidFill>
                      <a:srgbClr val="00B0F0"/>
                    </a:solidFill>
                  </a:rPr>
                  <a:t>How data </a:t>
                </a:r>
                <a:r>
                  <a:rPr lang="en-US" sz="2400" smtClean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400" b="1" smtClean="0">
                    <a:solidFill>
                      <a:srgbClr val="00B0F0"/>
                    </a:solidFill>
                  </a:rPr>
                  <a:t>are generated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2000" smtClean="0"/>
                  <a:t> Model data density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sz="2000" b="0" smtClean="0"/>
                  <a:t>, whose generation is due to </a:t>
                </a:r>
                <a:r>
                  <a:rPr lang="en-US" sz="2100">
                    <a:solidFill>
                      <a:srgbClr val="00B0F0"/>
                    </a:solidFill>
                  </a:rPr>
                  <a:t>unobserved/latent</a:t>
                </a:r>
                <a:r>
                  <a:rPr lang="en-US" sz="2000" b="0" smtClean="0">
                    <a:solidFill>
                      <a:srgbClr val="00B0F0"/>
                    </a:solidFill>
                  </a:rPr>
                  <a:t> causes </a:t>
                </a:r>
                <a:endParaRPr lang="en-US" sz="2000" b="0" smtClean="0"/>
              </a:p>
              <a:p>
                <a:pPr lvl="1"/>
                <a:r>
                  <a:rPr lang="en-US" sz="2000" smtClean="0"/>
                  <a:t>Learn unsupervisedly with </a:t>
                </a:r>
                <a:r>
                  <a:rPr lang="en-US" sz="2000" i="1" smtClean="0"/>
                  <a:t>unlabeled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sz="2000" smtClean="0"/>
                  <a:t> by </a:t>
                </a:r>
                <a:r>
                  <a:rPr lang="en-US" sz="2000" smtClean="0">
                    <a:solidFill>
                      <a:srgbClr val="00B0F0"/>
                    </a:solidFill>
                  </a:rPr>
                  <a:t>Bayesian inference/learning</a:t>
                </a:r>
              </a:p>
              <a:p>
                <a:pPr lvl="2"/>
                <a:r>
                  <a:rPr lang="en-US" sz="1500" i="1" u="sng" smtClean="0">
                    <a:solidFill>
                      <a:srgbClr val="C00000"/>
                    </a:solidFill>
                  </a:rPr>
                  <a:t>not</a:t>
                </a:r>
                <a:r>
                  <a:rPr lang="en-US" sz="1500" i="1" smtClean="0">
                    <a:solidFill>
                      <a:srgbClr val="C00000"/>
                    </a:solidFill>
                  </a:rPr>
                  <a:t> </a:t>
                </a:r>
                <a:r>
                  <a:rPr lang="en-US" sz="1500" i="1">
                    <a:solidFill>
                      <a:srgbClr val="C00000"/>
                    </a:solidFill>
                  </a:rPr>
                  <a:t>covered in course </a:t>
                </a:r>
                <a:r>
                  <a:rPr lang="en-US" sz="1500" i="1" smtClean="0">
                    <a:solidFill>
                      <a:srgbClr val="C00000"/>
                    </a:solidFill>
                  </a:rPr>
                  <a:t>2</a:t>
                </a:r>
                <a:r>
                  <a:rPr lang="en-US" sz="1500" i="1" smtClean="0"/>
                  <a:t>:</a:t>
                </a:r>
                <a:r>
                  <a:rPr lang="en-US" sz="1800"/>
                  <a:t> (i) model </a:t>
                </a:r>
                <a:r>
                  <a:rPr lang="en-US" sz="1800" smtClean="0"/>
                  <a:t>real-valued latent vars 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?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1800" smtClean="0"/>
                  <a:t>); and (ii) learn semi-supervisedly with </a:t>
                </a:r>
                <a:r>
                  <a:rPr lang="en-US" sz="1800" i="1" smtClean="0"/>
                  <a:t>partially observed </a:t>
                </a:r>
                <a:r>
                  <a:rPr lang="en-US" sz="1800" smtClean="0"/>
                  <a:t>labelled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𝒳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𝑜𝑏𝑠</m:t>
                                </m:r>
                              </m:sub>
                            </m:sSub>
                          </m:sub>
                          <m:sup/>
                        </m:sSubSup>
                      </m:e>
                    </m:d>
                  </m:oMath>
                </a14:m>
                <a:endParaRPr lang="en-US" sz="1800" smtClean="0"/>
              </a:p>
              <a:p>
                <a:pPr marL="0" indent="0">
                  <a:buNone/>
                </a:pPr>
                <a:endParaRPr lang="en-US" sz="2000"/>
              </a:p>
              <a:p>
                <a:pPr>
                  <a:buFont typeface="Arial" charset="0"/>
                  <a:buChar char="•"/>
                </a:pPr>
                <a:endParaRPr lang="en-US" sz="2400" smtClean="0"/>
              </a:p>
              <a:p>
                <a:pPr lvl="1"/>
                <a:endParaRPr lang="en-US" sz="2000" smtClean="0"/>
              </a:p>
              <a:p>
                <a:pPr lvl="1"/>
                <a:endParaRPr lang="en-US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590800"/>
                <a:ext cx="8915400" cy="1911023"/>
              </a:xfrm>
              <a:blipFill rotWithShape="1">
                <a:blip r:embed="rId3"/>
                <a:stretch>
                  <a:fillRect l="-820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2 – </a:t>
            </a:r>
            <a:r>
              <a:rPr lang="en-US" smtClean="0">
                <a:solidFill>
                  <a:srgbClr val="60E146"/>
                </a:solidFill>
              </a:rPr>
              <a:t>in 3 lines</a:t>
            </a:r>
            <a:endParaRPr lang="en-US">
              <a:solidFill>
                <a:srgbClr val="60E1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2793480"/>
            <a:ext cx="765360" cy="1397520"/>
            <a:chOff x="98917" y="2641080"/>
            <a:chExt cx="7653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9" name="Ink 58"/>
                <p14:cNvContentPartPr/>
                <p14:nvPr/>
              </p14:nvContentPartPr>
              <p14:xfrm>
                <a:off x="98917" y="2641080"/>
                <a:ext cx="259560" cy="134100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157" y="2626320"/>
                  <a:ext cx="280080" cy="13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8" name="Ink 67"/>
                <p14:cNvContentPartPr/>
                <p14:nvPr/>
              </p14:nvContentPartPr>
              <p14:xfrm>
                <a:off x="312037" y="3722520"/>
                <a:ext cx="552240" cy="31608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237" y="3711000"/>
                  <a:ext cx="57564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7162800" y="609600"/>
            <a:ext cx="1616017" cy="904064"/>
            <a:chOff x="7299383" y="1066800"/>
            <a:chExt cx="1616017" cy="904064"/>
          </a:xfrm>
        </p:grpSpPr>
        <p:grpSp>
          <p:nvGrpSpPr>
            <p:cNvPr id="51" name="Group 50"/>
            <p:cNvGrpSpPr/>
            <p:nvPr/>
          </p:nvGrpSpPr>
          <p:grpSpPr>
            <a:xfrm>
              <a:off x="7299383" y="1066800"/>
              <a:ext cx="1463617" cy="904064"/>
              <a:chOff x="6477000" y="966559"/>
              <a:chExt cx="1463617" cy="904064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0" name="Ink 19"/>
                  <p14:cNvContentPartPr/>
                  <p14:nvPr/>
                </p14:nvContentPartPr>
                <p14:xfrm>
                  <a:off x="6477000" y="1337359"/>
                  <a:ext cx="1055377" cy="230864"/>
                </p14:xfrm>
              </p:contentPart>
            </mc:Choice>
            <mc:Fallback xmlns="">
              <p:pic>
                <p:nvPicPr>
                  <p:cNvPr id="20" name="Ink 19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71241" y="1324413"/>
                    <a:ext cx="1076254" cy="2553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7" name="Ink 36"/>
                  <p14:cNvContentPartPr/>
                  <p14:nvPr/>
                </p14:nvContentPartPr>
                <p14:xfrm>
                  <a:off x="7117440" y="966559"/>
                  <a:ext cx="204337" cy="347864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104489" y="953249"/>
                    <a:ext cx="229519" cy="377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3" name="Ink 42"/>
                  <p14:cNvContentPartPr/>
                  <p14:nvPr/>
                </p14:nvContentPartPr>
                <p14:xfrm>
                  <a:off x="7754640" y="1380199"/>
                  <a:ext cx="185977" cy="490424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741304" y="1364716"/>
                    <a:ext cx="213729" cy="521391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0" name="Oval 69"/>
            <p:cNvSpPr/>
            <p:nvPr/>
          </p:nvSpPr>
          <p:spPr>
            <a:xfrm>
              <a:off x="8419624" y="1371600"/>
              <a:ext cx="495776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162800" y="2362200"/>
            <a:ext cx="1705567" cy="748258"/>
            <a:chOff x="7133633" y="2700760"/>
            <a:chExt cx="1705567" cy="748258"/>
          </a:xfrm>
        </p:grpSpPr>
        <p:grpSp>
          <p:nvGrpSpPr>
            <p:cNvPr id="52" name="Group 51"/>
            <p:cNvGrpSpPr/>
            <p:nvPr/>
          </p:nvGrpSpPr>
          <p:grpSpPr>
            <a:xfrm>
              <a:off x="7133633" y="2700760"/>
              <a:ext cx="1634220" cy="590040"/>
              <a:chOff x="6422317" y="3021799"/>
              <a:chExt cx="1634220" cy="59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4" name="Ink 43"/>
                  <p14:cNvContentPartPr/>
                  <p14:nvPr/>
                </p14:nvContentPartPr>
                <p14:xfrm>
                  <a:off x="7067077" y="3021799"/>
                  <a:ext cx="176760" cy="34272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056637" y="3009199"/>
                    <a:ext cx="199800" cy="36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5" name="Ink 44"/>
                  <p14:cNvContentPartPr/>
                  <p14:nvPr/>
                </p14:nvContentPartPr>
                <p14:xfrm>
                  <a:off x="7360080" y="3394039"/>
                  <a:ext cx="696457" cy="181904"/>
                </p14:xfrm>
              </p:contentPart>
            </mc:Choice>
            <mc:Fallback xmlns="">
              <p:pic>
                <p:nvPicPr>
                  <p:cNvPr id="45" name="Ink 44"/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356479" y="3379991"/>
                    <a:ext cx="706540" cy="2071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9" name="Ink 48"/>
                  <p14:cNvContentPartPr/>
                  <p14:nvPr/>
                </p14:nvContentPartPr>
                <p14:xfrm>
                  <a:off x="6422317" y="3308719"/>
                  <a:ext cx="144720" cy="3031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09717" y="3295039"/>
                    <a:ext cx="171360" cy="32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50" name="Ink 49"/>
                  <p14:cNvContentPartPr/>
                  <p14:nvPr/>
                </p14:nvContentPartPr>
                <p14:xfrm>
                  <a:off x="6903600" y="3445159"/>
                  <a:ext cx="526537" cy="14144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890275" y="3436818"/>
                    <a:ext cx="550667" cy="36267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1" name="Oval 70"/>
            <p:cNvSpPr/>
            <p:nvPr/>
          </p:nvSpPr>
          <p:spPr>
            <a:xfrm>
              <a:off x="8288272" y="2872120"/>
              <a:ext cx="550928" cy="5768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Curved Connector 10"/>
          <p:cNvCxnSpPr/>
          <p:nvPr/>
        </p:nvCxnSpPr>
        <p:spPr>
          <a:xfrm>
            <a:off x="7391400" y="2901592"/>
            <a:ext cx="411842" cy="298812"/>
          </a:xfrm>
          <a:prstGeom prst="curvedConnector3">
            <a:avLst>
              <a:gd name="adj1" fmla="val 99684"/>
            </a:avLst>
          </a:prstGeom>
          <a:ln>
            <a:prstDash val="lgDashDotDot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6200" y="2483370"/>
            <a:ext cx="8991600" cy="19915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212" y="4631829"/>
            <a:ext cx="8099577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smtClean="0">
                <a:solidFill>
                  <a:srgbClr val="00B0F0"/>
                </a:solidFill>
              </a:rPr>
              <a:t>WHY?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/>
              <a:t>Accurate model </a:t>
            </a:r>
            <a:r>
              <a:rPr lang="en-US" sz="1600"/>
              <a:t>(i.e. assumptions) of how data are generated may yield better </a:t>
            </a:r>
            <a:r>
              <a:rPr lang="en-US" sz="1600" smtClean="0"/>
              <a:t>prediction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smtClean="0"/>
              <a:t>E.g</a:t>
            </a:r>
            <a:r>
              <a:rPr lang="en-US" sz="1200"/>
              <a:t>. prediction on data that are already clustered (grouped) properly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Prediction when there is </a:t>
            </a:r>
            <a:r>
              <a:rPr lang="en-US" sz="1600" b="1" i="1"/>
              <a:t>lack of (labelled) data</a:t>
            </a:r>
            <a:r>
              <a:rPr lang="en-US" sz="160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/>
              <a:t>Applications: </a:t>
            </a:r>
            <a:r>
              <a:rPr lang="en-US" sz="1600" b="1" i="1" smtClean="0"/>
              <a:t>synthesis </a:t>
            </a:r>
            <a:r>
              <a:rPr lang="en-US" sz="1600"/>
              <a:t>(e.g. automated painting, poem generation</a:t>
            </a:r>
            <a:r>
              <a:rPr lang="en-US" sz="1600" smtClean="0"/>
              <a:t>, </a:t>
            </a:r>
            <a:r>
              <a:rPr lang="en-US" sz="1600"/>
              <a:t>…); </a:t>
            </a:r>
            <a:r>
              <a:rPr lang="en-US" sz="1600" b="1" i="1"/>
              <a:t>imputation</a:t>
            </a:r>
            <a:r>
              <a:rPr lang="en-US" sz="1600"/>
              <a:t> </a:t>
            </a:r>
            <a:r>
              <a:rPr lang="en-US" sz="1600" smtClean="0"/>
              <a:t>i.e. filling-in missing values (e.g</a:t>
            </a:r>
            <a:r>
              <a:rPr lang="en-US" sz="1600"/>
              <a:t>. inpainting); </a:t>
            </a:r>
            <a:r>
              <a:rPr lang="en-US" sz="1600" b="1" i="1" smtClean="0"/>
              <a:t>retrieval</a:t>
            </a:r>
            <a:r>
              <a:rPr lang="en-US" sz="1600" smtClean="0"/>
              <a:t> and </a:t>
            </a:r>
            <a:r>
              <a:rPr lang="en-US" sz="1600" b="1" i="1" smtClean="0"/>
              <a:t>compression</a:t>
            </a:r>
            <a:r>
              <a:rPr lang="en-US" sz="1600" smtClean="0"/>
              <a:t> via </a:t>
            </a:r>
            <a:r>
              <a:rPr lang="en-US" sz="1600" i="1"/>
              <a:t>latent </a:t>
            </a:r>
            <a:r>
              <a:rPr lang="en-US" sz="1600"/>
              <a:t>representation; </a:t>
            </a:r>
            <a:r>
              <a:rPr lang="en-US" sz="1600" smtClean="0"/>
              <a:t>…</a:t>
            </a:r>
          </a:p>
          <a:p>
            <a:r>
              <a:rPr lang="en-US" sz="1600" smtClean="0"/>
              <a:t>See more: </a:t>
            </a:r>
            <a:r>
              <a:rPr lang="en-US" sz="1600" smtClean="0">
                <a:hlinkClick r:id="rId23"/>
              </a:rPr>
              <a:t>http</a:t>
            </a:r>
            <a:r>
              <a:rPr lang="en-US" sz="1600">
                <a:hlinkClick r:id="rId23"/>
              </a:rPr>
              <a:t>://videolectures.net/deeplearning2016_mohamed_generative_models</a:t>
            </a:r>
            <a:r>
              <a:rPr lang="en-US" sz="1600" smtClean="0">
                <a:hlinkClick r:id="rId23"/>
              </a:rPr>
              <a:t>/</a:t>
            </a:r>
            <a:r>
              <a:rPr lang="en-US" sz="1600" smtClean="0"/>
              <a:t> (first 12min – upto slide 19)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152400" y="948111"/>
                <a:ext cx="8915400" cy="1642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400" b="1" i="1" smtClean="0">
                    <a:solidFill>
                      <a:schemeClr val="bg1">
                        <a:lumMod val="85000"/>
                      </a:schemeClr>
                    </a:solidFill>
                  </a:rPr>
                  <a:t>What we had covered</a:t>
                </a:r>
                <a:r>
                  <a:rPr lang="en-US" sz="2400" i="1" smtClean="0">
                    <a:solidFill>
                      <a:schemeClr val="bg1">
                        <a:lumMod val="85000"/>
                      </a:schemeClr>
                    </a:solidFill>
                  </a:rPr>
                  <a:t>: </a:t>
                </a:r>
                <a:r>
                  <a:rPr lang="en-US" sz="2400" b="1" smtClean="0">
                    <a:solidFill>
                      <a:schemeClr val="bg1">
                        <a:lumMod val="85000"/>
                      </a:schemeClr>
                    </a:solidFill>
                  </a:rPr>
                  <a:t>Prediction of semantic/target</a:t>
                </a:r>
                <a:r>
                  <a:rPr lang="en-US" sz="2400" smtClean="0">
                    <a:solidFill>
                      <a:schemeClr val="bg1">
                        <a:lumMod val="8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smtClean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400" smtClean="0">
                    <a:solidFill>
                      <a:schemeClr val="bg1">
                        <a:lumMod val="85000"/>
                      </a:schemeClr>
                    </a:solidFill>
                  </a:rPr>
                  <a:t>given data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smtClean="0">
                    <a:solidFill>
                      <a:schemeClr val="bg1">
                        <a:lumMod val="85000"/>
                      </a:schemeClr>
                    </a:solidFill>
                  </a:rPr>
                  <a:t>) </a:t>
                </a:r>
                <a:r>
                  <a:rPr lang="en-US" sz="2200">
                    <a:solidFill>
                      <a:schemeClr val="bg1">
                        <a:lumMod val="85000"/>
                      </a:schemeClr>
                    </a:solidFill>
                  </a:rPr>
                  <a:t>i.e. focus on y</a:t>
                </a:r>
                <a:endParaRPr lang="en-US" sz="240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⇒ </m:t>
                    </m:r>
                  </m:oMath>
                </a14:m>
                <a:r>
                  <a:rPr lang="en-US" sz="2000" smtClean="0">
                    <a:solidFill>
                      <a:schemeClr val="bg1">
                        <a:lumMod val="85000"/>
                      </a:schemeClr>
                    </a:solidFill>
                  </a:rPr>
                  <a:t>Model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borderBox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𝑌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rderBox>
                  </m:oMath>
                </a14:m>
                <a:endParaRPr lang="en-US" sz="200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lvl="1"/>
                <a:r>
                  <a:rPr lang="en-US" sz="2000" smtClean="0">
                    <a:solidFill>
                      <a:schemeClr val="bg1">
                        <a:lumMod val="85000"/>
                      </a:schemeClr>
                    </a:solidFill>
                  </a:rPr>
                  <a:t>Learn supervisedly with </a:t>
                </a:r>
                <a:r>
                  <a:rPr lang="en-US" sz="2000" i="1" smtClean="0">
                    <a:solidFill>
                      <a:schemeClr val="bg1">
                        <a:lumMod val="85000"/>
                      </a:schemeClr>
                    </a:solidFill>
                  </a:rPr>
                  <a:t>labelled data </a:t>
                </a:r>
                <a:r>
                  <a:rPr lang="en-US" sz="2000" smtClean="0">
                    <a:solidFill>
                      <a:schemeClr val="bg1">
                        <a:lumMod val="85000"/>
                      </a:schemeClr>
                    </a:solidFill>
                  </a:rPr>
                  <a:t>(guided experience)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train</m:t>
                        </m:r>
                      </m:sub>
                    </m:sSub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lvl="1"/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48111"/>
                <a:ext cx="8915400" cy="1642688"/>
              </a:xfrm>
              <a:prstGeom prst="rect">
                <a:avLst/>
              </a:prstGeom>
              <a:blipFill rotWithShape="1">
                <a:blip r:embed="rId24"/>
                <a:stretch>
                  <a:fillRect l="-820" t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5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625340" y="2027910"/>
            <a:ext cx="3594860" cy="2530140"/>
            <a:chOff x="5950184" y="2412824"/>
            <a:chExt cx="3594860" cy="2530140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184" y="2469686"/>
              <a:ext cx="2522869" cy="16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6019049" y="3972314"/>
                  <a:ext cx="3525995" cy="9706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smtClean="0"/>
                    <a:t>eg. Soft-clustering of hand-writen digit images (28x28 pixels) to 10 groups by Mixture of 10 Bernoullis</a:t>
                  </a:r>
                  <a:endParaRPr lang="en-US" sz="100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784</m:t>
                          </m:r>
                        </m:sup>
                      </m:sSup>
                    </m:oMath>
                  </a14:m>
                  <a:r>
                    <a:rPr lang="en-US" sz="1100"/>
                    <a:t> </a:t>
                  </a:r>
                  <a:r>
                    <a:rPr lang="en-US" sz="110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1,2,…,10 </m:t>
                          </m:r>
                        </m:e>
                      </m:d>
                    </m:oMath>
                  </a14:m>
                  <a:r>
                    <a:rPr lang="en-US" sz="110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/>
                            </a:rPr>
                            <m:t>𝒰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784</m:t>
                          </m:r>
                          <m:r>
                            <a:rPr lang="en-US" sz="1100" i="1">
                              <a:latin typeface="Cambria Math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1100"/>
                    <a:t> (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𝒰</m:t>
                      </m:r>
                    </m:oMath>
                  </a14:m>
                  <a:r>
                    <a:rPr lang="en-US" sz="1100"/>
                    <a:t> is the range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a14:m>
                  <a:r>
                    <a:rPr lang="en-US" sz="1100"/>
                    <a:t>)</a:t>
                  </a:r>
                  <a:endParaRPr lang="en-US" sz="1100" smtClean="0"/>
                </a:p>
                <a:p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𝜇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1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>
                              <a:latin typeface="Cambria Math"/>
                            </a:rPr>
                            <m:t>Bern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r>
                    <a:rPr lang="en-US" sz="1100" smtClean="0"/>
                    <a:t> </a:t>
                  </a:r>
                  <a:endParaRPr lang="en-US" sz="110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049" y="3972314"/>
                  <a:ext cx="3525995" cy="9706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3947" r="-26316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8361919" y="2895600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8294860" y="2565224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35297" y="2460313"/>
                <a:ext cx="2279303" cy="1000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𝒵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600" smtClean="0">
                  <a:latin typeface="Cambria Math"/>
                </a:endParaRPr>
              </a:p>
              <a:p>
                <a:r>
                  <a:rPr lang="en-US" sz="1100">
                    <a:latin typeface="Cambria Math"/>
                  </a:rPr>
                  <a:t>(unobserved </a:t>
                </a:r>
                <a:r>
                  <a:rPr lang="en-US" sz="1100" smtClean="0">
                    <a:latin typeface="Cambria Math"/>
                  </a:rPr>
                  <a:t>data/ latent </a:t>
                </a:r>
                <a:r>
                  <a:rPr lang="en-US" sz="1100">
                    <a:latin typeface="Cambria Math"/>
                  </a:rPr>
                  <a:t>vars)</a:t>
                </a:r>
              </a:p>
              <a:p>
                <a:endParaRPr lang="en-US" sz="160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Θ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i="1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7" y="2460313"/>
                <a:ext cx="2279303" cy="1000274"/>
              </a:xfrm>
              <a:prstGeom prst="rect">
                <a:avLst/>
              </a:prstGeom>
              <a:blipFill rotWithShape="1">
                <a:blip r:embed="rId7"/>
                <a:stretch>
                  <a:fillRect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u="sng" smtClean="0"/>
                  <a:t>Week 1</a:t>
                </a:r>
                <a:r>
                  <a:rPr lang="en-US" sz="2400" smtClean="0"/>
                  <a:t>: </a:t>
                </a:r>
                <a:r>
                  <a:rPr lang="en-US" sz="2400" b="1" smtClean="0"/>
                  <a:t>Mixture models </a:t>
                </a:r>
                <a:r>
                  <a:rPr lang="en-US" sz="1800" i="1" smtClean="0"/>
                  <a:t>(e.g. </a:t>
                </a:r>
                <a:r>
                  <a:rPr lang="en-US" sz="1800" b="1" i="1" smtClean="0"/>
                  <a:t>GMM</a:t>
                </a:r>
                <a:r>
                  <a:rPr lang="en-US" sz="1800" i="1" smtClean="0"/>
                  <a:t>, </a:t>
                </a:r>
                <a:r>
                  <a:rPr lang="en-US" sz="1800" b="1" i="1" smtClean="0"/>
                  <a:t>Mixt. of Bernoullis</a:t>
                </a:r>
                <a:r>
                  <a:rPr lang="en-US" sz="1800" i="1" smtClean="0"/>
                  <a:t>, [MLPP:tab11.1])</a:t>
                </a:r>
                <a:endParaRPr lang="en-US" sz="2400" i="1" smtClean="0"/>
              </a:p>
              <a:p>
                <a:pPr lvl="1"/>
                <a:r>
                  <a:rPr lang="en-US" sz="2000" smtClean="0"/>
                  <a:t>Assumption: each data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smtClean="0"/>
                  <a:t> originates from 1 </a:t>
                </a:r>
                <a:r>
                  <a:rPr lang="en-US" sz="2000" i="1" u="sng" smtClean="0"/>
                  <a:t>unknown</a:t>
                </a:r>
                <a:r>
                  <a:rPr lang="en-US" sz="2000" smtClean="0"/>
                  <a:t> (i.e. latent/ hidden/unobserved) group/cluster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000" smtClean="0"/>
                  <a:t> with respective characteristic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sz="2000" smtClean="0"/>
              </a:p>
              <a:p>
                <a:pPr marL="457200" lvl="1" indent="0">
                  <a:buNone/>
                </a:pPr>
                <a:endParaRPr lang="en-US" sz="2000" smtClean="0"/>
              </a:p>
              <a:p>
                <a:pPr lvl="1"/>
                <a:endParaRPr lang="en-US" sz="2000" smtClean="0"/>
              </a:p>
              <a:p>
                <a:pPr marL="457200" lvl="1" indent="0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  <a:blipFill rotWithShape="1">
                <a:blip r:embed="rId8"/>
                <a:stretch>
                  <a:fillRect l="-1043" t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2590800" y="2713976"/>
            <a:ext cx="1962000" cy="730080"/>
            <a:chOff x="2657625" y="2733214"/>
            <a:chExt cx="1962000" cy="730080"/>
          </a:xfrm>
        </p:grpSpPr>
        <p:grpSp>
          <p:nvGrpSpPr>
            <p:cNvPr id="52" name="Group 51"/>
            <p:cNvGrpSpPr/>
            <p:nvPr/>
          </p:nvGrpSpPr>
          <p:grpSpPr>
            <a:xfrm>
              <a:off x="2657625" y="2733214"/>
              <a:ext cx="1962000" cy="730080"/>
              <a:chOff x="3539797" y="2364079"/>
              <a:chExt cx="1962000" cy="73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7" name="Ink 36"/>
                  <p14:cNvContentPartPr/>
                  <p14:nvPr/>
                </p14:nvContentPartPr>
                <p14:xfrm>
                  <a:off x="3633757" y="2595919"/>
                  <a:ext cx="1374840" cy="227160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626917" y="2583319"/>
                    <a:ext cx="139320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4" name="Ink 43"/>
                  <p14:cNvContentPartPr/>
                  <p14:nvPr/>
                </p14:nvContentPartPr>
                <p14:xfrm>
                  <a:off x="3539797" y="2364079"/>
                  <a:ext cx="1962000" cy="730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531517" y="2352559"/>
                    <a:ext cx="1978560" cy="75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9" name="Ink 48"/>
                  <p14:cNvContentPartPr/>
                  <p14:nvPr/>
                </p14:nvContentPartPr>
                <p14:xfrm>
                  <a:off x="5150797" y="2845039"/>
                  <a:ext cx="157680" cy="18000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138917" y="2836399"/>
                    <a:ext cx="182880" cy="20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Ink 56"/>
                <p14:cNvContentPartPr/>
                <p14:nvPr/>
              </p14:nvContentPartPr>
              <p14:xfrm>
                <a:off x="3833000" y="3110466"/>
                <a:ext cx="319320" cy="752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73960" y="2989146"/>
                  <a:ext cx="417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64" name="Ink 2063"/>
                <p14:cNvContentPartPr/>
                <p14:nvPr/>
              </p14:nvContentPartPr>
              <p14:xfrm>
                <a:off x="3751100" y="2895600"/>
                <a:ext cx="483120" cy="436680"/>
              </p14:xfrm>
            </p:contentPart>
          </mc:Choice>
          <mc:Fallback xmlns="">
            <p:pic>
              <p:nvPicPr>
                <p:cNvPr id="2064" name="Ink 2063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37060" y="2881200"/>
                  <a:ext cx="510120" cy="46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/>
          <p:cNvSpPr/>
          <p:nvPr/>
        </p:nvSpPr>
        <p:spPr>
          <a:xfrm>
            <a:off x="2667000" y="2807936"/>
            <a:ext cx="515640" cy="51564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05200" y="2299617"/>
            <a:ext cx="383568" cy="576745"/>
            <a:chOff x="3505200" y="3014641"/>
            <a:chExt cx="383568" cy="576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505200" y="3014641"/>
                  <a:ext cx="38356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014641"/>
                  <a:ext cx="38356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>
              <a:off x="3770365" y="3341132"/>
              <a:ext cx="115835" cy="25025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905000" y="2874730"/>
                <a:ext cx="3835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74730"/>
                <a:ext cx="383568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2245349" y="3065756"/>
            <a:ext cx="421651" cy="27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2 – Week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2279" y="5257800"/>
                <a:ext cx="8430721" cy="107721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smtClean="0"/>
                  <a:t>In principles, “unobserved data” variables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𝒵</m:t>
                    </m:r>
                  </m:oMath>
                </a14:m>
                <a:r>
                  <a:rPr lang="en-US" sz="1600"/>
                  <a:t> and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Θ</m:t>
                    </m:r>
                  </m:oMath>
                </a14:m>
                <a:r>
                  <a:rPr lang="en-US" sz="1600"/>
                  <a:t> are the </a:t>
                </a:r>
                <a:r>
                  <a:rPr lang="en-US" sz="1600" i="1"/>
                  <a:t>same</a:t>
                </a:r>
                <a:r>
                  <a:rPr lang="en-US" sz="1600"/>
                  <a:t> </a:t>
                </a:r>
                <a:r>
                  <a:rPr lang="en-US" sz="1600" smtClean="0"/>
                  <a:t>(</a:t>
                </a:r>
                <a:r>
                  <a:rPr lang="en-US" sz="1600" smtClean="0">
                    <a:solidFill>
                      <a:srgbClr val="C00000"/>
                    </a:solidFill>
                  </a:rPr>
                  <a:t>unknown variables</a:t>
                </a:r>
                <a:r>
                  <a:rPr lang="en-US" sz="1600"/>
                  <a:t>). </a:t>
                </a:r>
                <a:r>
                  <a:rPr lang="en-US" sz="1600" smtClean="0"/>
                  <a:t>However, we make </a:t>
                </a:r>
                <a:r>
                  <a:rPr lang="en-US" sz="1600"/>
                  <a:t>the distinction </a:t>
                </a:r>
                <a:r>
                  <a:rPr lang="en-US" sz="1600" smtClean="0"/>
                  <a:t>to </a:t>
                </a:r>
                <a:r>
                  <a:rPr lang="en-US" sz="1600"/>
                  <a:t>emphasize the following </a:t>
                </a:r>
                <a:r>
                  <a:rPr lang="en-US" sz="1600" b="1"/>
                  <a:t>differences</a:t>
                </a:r>
                <a:r>
                  <a:rPr lang="en-US" sz="1600"/>
                  <a:t> between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𝒵</m:t>
                    </m:r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Θ</m:t>
                    </m:r>
                  </m:oMath>
                </a14:m>
                <a:r>
                  <a:rPr lang="en-US" sz="1600"/>
                  <a:t>:</a:t>
                </a:r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𝒵</m:t>
                    </m:r>
                  </m:oMath>
                </a14:m>
                <a:r>
                  <a:rPr lang="en-US" sz="1600"/>
                  <a:t> are </a:t>
                </a:r>
                <a:r>
                  <a:rPr lang="en-US" sz="1600" b="1"/>
                  <a:t>integrated out </a:t>
                </a:r>
                <a:r>
                  <a:rPr lang="en-US" sz="1600"/>
                  <a:t>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600" smtClean="0"/>
                  <a:t>, 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1600" smtClean="0"/>
                  <a:t> still appears in the predictive distribution.</a:t>
                </a:r>
                <a:endParaRPr lang="en-US" sz="160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600" smtClean="0"/>
                  <a:t>In semi-supervised learning, a set of class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smtClean="0"/>
                  <a:t> are missing, and plays similar role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9" y="5257800"/>
                <a:ext cx="8430721" cy="1077218"/>
              </a:xfrm>
              <a:prstGeom prst="rect">
                <a:avLst/>
              </a:prstGeom>
              <a:blipFill rotWithShape="1">
                <a:blip r:embed="rId21"/>
                <a:stretch>
                  <a:fillRect l="-288" t="-5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718029" y="3557925"/>
            <a:ext cx="4920771" cy="1655848"/>
            <a:chOff x="260829" y="3557925"/>
            <a:chExt cx="4920771" cy="1655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60829" y="3557925"/>
                  <a:ext cx="4920771" cy="15212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smtClean="0"/>
                    <a:t>Goal</a:t>
                  </a:r>
                  <a:r>
                    <a:rPr lang="en-US" smtClean="0"/>
                    <a:t>: model i.e. “describe” data density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mtClean="0"/>
                    <a:t> </a:t>
                  </a:r>
                </a:p>
                <a:p>
                  <a:r>
                    <a:rPr lang="en-US" b="1" smtClean="0"/>
                    <a:t>Given</a:t>
                  </a:r>
                  <a:r>
                    <a:rPr lang="en-US" smtClean="0"/>
                    <a:t> following </a:t>
                  </a:r>
                  <a:r>
                    <a:rPr lang="en-US" i="1" smtClean="0"/>
                    <a:t>assumption </a:t>
                  </a:r>
                  <a:r>
                    <a:rPr lang="en-US" smtClean="0"/>
                    <a:t>of generating process: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𝜇</m:t>
                      </m:r>
                      <m:r>
                        <a:rPr lang="en-US" b="0" i="0" smtClean="0">
                          <a:latin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a14:m>
                  <a:r>
                    <a:rPr lang="en-US" smtClean="0"/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~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Cat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oMath>
                    </m:oMathPara>
                  </a14:m>
                  <a:endParaRPr lang="en-US" smtClean="0"/>
                </a:p>
                <a:p>
                  <a:r>
                    <a:rPr lang="en-US" sz="1400" smtClean="0"/>
                    <a:t>Note: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groupChr>
                            <m:groupChrPr>
                              <m:chr m:val="⏟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groupChr>
                          <m:r>
                            <a:rPr lang="en-US" sz="1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r>
                    <a:rPr lang="en-US" sz="1400" smtClean="0"/>
                    <a:t> </a:t>
                  </a:r>
                  <a:endParaRPr lang="en-US" sz="140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29" y="3557925"/>
                  <a:ext cx="4920771" cy="15212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1115" t="-2008" r="-124" b="-281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3352800" y="4959857"/>
              <a:ext cx="95090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/>
                <a:t>m</a:t>
              </a:r>
              <a:r>
                <a:rPr lang="en-US" sz="1000" i="1" smtClean="0"/>
                <a:t>ixing weight</a:t>
              </a:r>
              <a:endParaRPr lang="en-US" sz="1000" i="1"/>
            </a:p>
          </p:txBody>
        </p:sp>
      </p:grpSp>
      <p:sp>
        <p:nvSpPr>
          <p:cNvPr id="8" name="Rectangle 7"/>
          <p:cNvSpPr/>
          <p:nvPr/>
        </p:nvSpPr>
        <p:spPr>
          <a:xfrm>
            <a:off x="7898661" y="3960168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/>
              <a:t>[MPLL:fig11.5]</a:t>
            </a:r>
          </a:p>
        </p:txBody>
      </p:sp>
    </p:spTree>
    <p:extLst>
      <p:ext uri="{BB962C8B-B14F-4D97-AF65-F5344CB8AC3E}">
        <p14:creationId xmlns:p14="http://schemas.microsoft.com/office/powerpoint/2010/main" val="35391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6" name="Ink 205"/>
              <p14:cNvContentPartPr/>
              <p14:nvPr/>
            </p14:nvContentPartPr>
            <p14:xfrm>
              <a:off x="8474813" y="1210163"/>
              <a:ext cx="181556" cy="142104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7003" y="1053993"/>
                <a:ext cx="332132" cy="446149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/>
          <p:cNvGrpSpPr/>
          <p:nvPr/>
        </p:nvGrpSpPr>
        <p:grpSpPr>
          <a:xfrm>
            <a:off x="7716631" y="1070372"/>
            <a:ext cx="395658" cy="400110"/>
            <a:chOff x="2484910" y="1143000"/>
            <a:chExt cx="39565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2484910" y="1143000"/>
                  <a:ext cx="3701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910" y="1143000"/>
                  <a:ext cx="370166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Oval 208"/>
            <p:cNvSpPr/>
            <p:nvPr/>
          </p:nvSpPr>
          <p:spPr>
            <a:xfrm>
              <a:off x="2508084" y="1180499"/>
              <a:ext cx="372484" cy="34350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8355921" y="1603772"/>
            <a:ext cx="742254" cy="343501"/>
            <a:chOff x="3276600" y="1847587"/>
            <a:chExt cx="742254" cy="343501"/>
          </a:xfrm>
        </p:grpSpPr>
        <p:sp>
          <p:nvSpPr>
            <p:cNvPr id="211" name="Oval 210"/>
            <p:cNvSpPr/>
            <p:nvPr/>
          </p:nvSpPr>
          <p:spPr>
            <a:xfrm>
              <a:off x="3276600" y="1847587"/>
              <a:ext cx="372484" cy="343501"/>
            </a:xfrm>
            <a:prstGeom prst="ellipse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3276600" y="1847587"/>
                  <a:ext cx="74225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600" b="0" i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new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847587"/>
                  <a:ext cx="742254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3" name="Group 212"/>
          <p:cNvGrpSpPr/>
          <p:nvPr/>
        </p:nvGrpSpPr>
        <p:grpSpPr>
          <a:xfrm>
            <a:off x="8375667" y="1107871"/>
            <a:ext cx="379848" cy="343501"/>
            <a:chOff x="3276600" y="1847587"/>
            <a:chExt cx="379848" cy="343501"/>
          </a:xfrm>
        </p:grpSpPr>
        <p:sp>
          <p:nvSpPr>
            <p:cNvPr id="214" name="Oval 213"/>
            <p:cNvSpPr/>
            <p:nvPr/>
          </p:nvSpPr>
          <p:spPr>
            <a:xfrm>
              <a:off x="3276600" y="1847587"/>
              <a:ext cx="372484" cy="34350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3276600" y="1847587"/>
                  <a:ext cx="3798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847587"/>
                  <a:ext cx="379848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6" name="Straight Arrow Connector 215"/>
          <p:cNvCxnSpPr>
            <a:stCxn id="208" idx="3"/>
            <a:endCxn id="215" idx="1"/>
          </p:cNvCxnSpPr>
          <p:nvPr/>
        </p:nvCxnSpPr>
        <p:spPr>
          <a:xfrm>
            <a:off x="8086797" y="1270427"/>
            <a:ext cx="288870" cy="67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209" idx="2"/>
          </p:cNvCxnSpPr>
          <p:nvPr/>
        </p:nvCxnSpPr>
        <p:spPr>
          <a:xfrm>
            <a:off x="7472916" y="1271322"/>
            <a:ext cx="266889" cy="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7666409" y="762000"/>
            <a:ext cx="542378" cy="757952"/>
            <a:chOff x="2353468" y="834628"/>
            <a:chExt cx="663757" cy="757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2571392" y="834628"/>
                  <a:ext cx="44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𝒵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92" y="834628"/>
                  <a:ext cx="44583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Rounded Rectangle 219"/>
            <p:cNvSpPr/>
            <p:nvPr/>
          </p:nvSpPr>
          <p:spPr>
            <a:xfrm>
              <a:off x="2353468" y="883477"/>
              <a:ext cx="596702" cy="709103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222"/>
              <p:cNvSpPr/>
              <p:nvPr/>
            </p:nvSpPr>
            <p:spPr>
              <a:xfrm>
                <a:off x="7086600" y="1055132"/>
                <a:ext cx="612540" cy="90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𝜋</m:t>
                          </m:r>
                        </m:e>
                      </m:borderBox>
                    </m:oMath>
                  </m:oMathPara>
                </a14:m>
                <a:endParaRPr lang="en-US" sz="2000" smtClean="0"/>
              </a:p>
              <a:p>
                <a:endParaRPr lang="en-US" sz="600" b="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000" i="1">
                              <a:latin typeface="Cambria Math"/>
                            </a:rPr>
                            <m:t>𝜇</m:t>
                          </m:r>
                        </m:e>
                      </m:borderBox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055132"/>
                <a:ext cx="612540" cy="9069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Group 227"/>
          <p:cNvGrpSpPr/>
          <p:nvPr/>
        </p:nvGrpSpPr>
        <p:grpSpPr>
          <a:xfrm>
            <a:off x="7170133" y="767967"/>
            <a:ext cx="466182" cy="1174359"/>
            <a:chOff x="1723194" y="834628"/>
            <a:chExt cx="1465873" cy="1174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2161476" y="834628"/>
                  <a:ext cx="10275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Θ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476" y="834628"/>
                  <a:ext cx="102759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Rounded Rectangle 229"/>
            <p:cNvSpPr/>
            <p:nvPr/>
          </p:nvSpPr>
          <p:spPr>
            <a:xfrm>
              <a:off x="1723194" y="883477"/>
              <a:ext cx="1270479" cy="1125510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Arrow Connector 78"/>
          <p:cNvCxnSpPr>
            <a:endCxn id="214" idx="3"/>
          </p:cNvCxnSpPr>
          <p:nvPr/>
        </p:nvCxnSpPr>
        <p:spPr>
          <a:xfrm flipV="1">
            <a:off x="7472916" y="1401067"/>
            <a:ext cx="957300" cy="282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11" idx="2"/>
          </p:cNvCxnSpPr>
          <p:nvPr/>
        </p:nvCxnSpPr>
        <p:spPr>
          <a:xfrm>
            <a:off x="7472916" y="1773049"/>
            <a:ext cx="883005" cy="247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2468996" y="1124759"/>
            <a:ext cx="307838" cy="2838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469567" y="1518330"/>
            <a:ext cx="307838" cy="2838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endCxn id="233" idx="2"/>
          </p:cNvCxnSpPr>
          <p:nvPr/>
        </p:nvCxnSpPr>
        <p:spPr>
          <a:xfrm>
            <a:off x="2739275" y="1352267"/>
            <a:ext cx="297525" cy="685783"/>
          </a:xfrm>
          <a:prstGeom prst="straightConnector1">
            <a:avLst/>
          </a:prstGeom>
          <a:ln w="9525">
            <a:solidFill>
              <a:srgbClr val="00B0F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758991" y="1400884"/>
            <a:ext cx="957300" cy="282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758991" y="1773049"/>
            <a:ext cx="883005" cy="229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259371" y="1268277"/>
            <a:ext cx="22660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1996340" y="1111030"/>
            <a:ext cx="360163" cy="286938"/>
            <a:chOff x="4660117" y="1301747"/>
            <a:chExt cx="360163" cy="28693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9" name="Ink 198"/>
                <p14:cNvContentPartPr/>
                <p14:nvPr/>
              </p14:nvContentPartPr>
              <p14:xfrm>
                <a:off x="4765138" y="1417320"/>
                <a:ext cx="150120" cy="8694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52869" y="1385346"/>
                  <a:ext cx="178268" cy="15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4660117" y="1301747"/>
                  <a:ext cx="360163" cy="2869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1100" b="0" i="1" smtClean="0">
                                <a:latin typeface="Cambria Math"/>
                              </a:rPr>
                              <m:t>𝛾</m:t>
                            </m:r>
                          </m:e>
                        </m:borderBox>
                      </m:oMath>
                    </m:oMathPara>
                  </a14:m>
                  <a:endParaRPr lang="en-US" sz="1100"/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117" y="1301747"/>
                  <a:ext cx="360163" cy="28693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9" name="Ink 178"/>
              <p14:cNvContentPartPr/>
              <p14:nvPr/>
            </p14:nvContentPartPr>
            <p14:xfrm>
              <a:off x="3760888" y="1210163"/>
              <a:ext cx="181556" cy="142104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078" y="1053993"/>
                <a:ext cx="332132" cy="446149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/>
          <p:cNvGrpSpPr/>
          <p:nvPr/>
        </p:nvGrpSpPr>
        <p:grpSpPr>
          <a:xfrm>
            <a:off x="3002706" y="1070372"/>
            <a:ext cx="395658" cy="400110"/>
            <a:chOff x="2484910" y="1143000"/>
            <a:chExt cx="39565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2484910" y="1143000"/>
                  <a:ext cx="3701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910" y="1143000"/>
                  <a:ext cx="370166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Oval 196"/>
            <p:cNvSpPr/>
            <p:nvPr/>
          </p:nvSpPr>
          <p:spPr>
            <a:xfrm>
              <a:off x="2508084" y="1180499"/>
              <a:ext cx="372484" cy="34350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3641996" y="1603772"/>
            <a:ext cx="742254" cy="343501"/>
            <a:chOff x="3276600" y="1847587"/>
            <a:chExt cx="742254" cy="343501"/>
          </a:xfrm>
        </p:grpSpPr>
        <p:sp>
          <p:nvSpPr>
            <p:cNvPr id="194" name="Oval 193"/>
            <p:cNvSpPr/>
            <p:nvPr/>
          </p:nvSpPr>
          <p:spPr>
            <a:xfrm>
              <a:off x="3276600" y="1847587"/>
              <a:ext cx="372484" cy="343501"/>
            </a:xfrm>
            <a:prstGeom prst="ellips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9525">
                  <a:solidFill>
                    <a:schemeClr val="tx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3276600" y="1847587"/>
                  <a:ext cx="74225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600" b="0" i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new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847587"/>
                  <a:ext cx="742254" cy="33855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/>
          <p:cNvGrpSpPr/>
          <p:nvPr/>
        </p:nvGrpSpPr>
        <p:grpSpPr>
          <a:xfrm>
            <a:off x="3661742" y="1107871"/>
            <a:ext cx="379848" cy="343501"/>
            <a:chOff x="3276600" y="1847587"/>
            <a:chExt cx="379848" cy="343501"/>
          </a:xfrm>
        </p:grpSpPr>
        <p:sp>
          <p:nvSpPr>
            <p:cNvPr id="192" name="Oval 191"/>
            <p:cNvSpPr/>
            <p:nvPr/>
          </p:nvSpPr>
          <p:spPr>
            <a:xfrm>
              <a:off x="3276600" y="1847587"/>
              <a:ext cx="372484" cy="34350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3276600" y="1847587"/>
                  <a:ext cx="3798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847587"/>
                  <a:ext cx="379848" cy="33855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3" name="Straight Arrow Connector 182"/>
          <p:cNvCxnSpPr>
            <a:stCxn id="196" idx="3"/>
            <a:endCxn id="193" idx="1"/>
          </p:cNvCxnSpPr>
          <p:nvPr/>
        </p:nvCxnSpPr>
        <p:spPr>
          <a:xfrm>
            <a:off x="3372872" y="1270427"/>
            <a:ext cx="288870" cy="67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97" idx="2"/>
          </p:cNvCxnSpPr>
          <p:nvPr/>
        </p:nvCxnSpPr>
        <p:spPr>
          <a:xfrm>
            <a:off x="2758991" y="1271322"/>
            <a:ext cx="266889" cy="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952484" y="762000"/>
            <a:ext cx="542378" cy="757952"/>
            <a:chOff x="2353468" y="834628"/>
            <a:chExt cx="663757" cy="757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2571392" y="834628"/>
                  <a:ext cx="44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𝒵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92" y="834628"/>
                  <a:ext cx="44583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ounded Rectangle 190"/>
            <p:cNvSpPr/>
            <p:nvPr/>
          </p:nvSpPr>
          <p:spPr>
            <a:xfrm>
              <a:off x="2353468" y="883477"/>
              <a:ext cx="596702" cy="709103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2257822" y="1055132"/>
                <a:ext cx="713978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000" smtClean="0"/>
              </a:p>
              <a:p>
                <a:endParaRPr lang="en-US" sz="600" b="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22" y="1055132"/>
                <a:ext cx="713978" cy="800219"/>
              </a:xfrm>
              <a:prstGeom prst="rect">
                <a:avLst/>
              </a:prstGeom>
              <a:blipFill rotWithShape="1">
                <a:blip r:embed="rId1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/>
          <p:cNvGrpSpPr/>
          <p:nvPr/>
        </p:nvGrpSpPr>
        <p:grpSpPr>
          <a:xfrm>
            <a:off x="2425612" y="767967"/>
            <a:ext cx="496778" cy="1174359"/>
            <a:chOff x="1626988" y="834628"/>
            <a:chExt cx="1562079" cy="1174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2161475" y="834628"/>
                  <a:ext cx="10275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Θ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475" y="834628"/>
                  <a:ext cx="102759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Rounded Rectangle 188"/>
            <p:cNvSpPr/>
            <p:nvPr/>
          </p:nvSpPr>
          <p:spPr>
            <a:xfrm>
              <a:off x="1626988" y="883477"/>
              <a:ext cx="1270478" cy="1125510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0" name="Straight Arrow Connector 199"/>
          <p:cNvCxnSpPr/>
          <p:nvPr/>
        </p:nvCxnSpPr>
        <p:spPr>
          <a:xfrm>
            <a:off x="2251481" y="1249916"/>
            <a:ext cx="234499" cy="3538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8763000" cy="1143000"/>
              </a:xfrm>
            </p:spPr>
            <p:txBody>
              <a:bodyPr>
                <a:noAutofit/>
              </a:bodyPr>
              <a:lstStyle/>
              <a:p>
                <a:r>
                  <a:rPr lang="en-US" sz="3200"/>
                  <a:t>Learning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Θ</m:t>
                    </m:r>
                  </m:oMath>
                </a14:m>
                <a:r>
                  <a:rPr lang="en-US" sz="3200"/>
                  <a:t> – all quantities that matter </a:t>
                </a:r>
                <a:r>
                  <a:rPr lang="en-US" sz="3200" smtClean="0"/>
                  <a:t>(level-1) </a:t>
                </a:r>
                <a:endParaRPr lang="en-US" sz="3200"/>
              </a:p>
            </p:txBody>
          </p:sp>
        </mc:Choice>
        <mc:Fallback xmlns="">
          <p:sp>
            <p:nvSpPr>
              <p:cNvPr id="20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8763000" cy="1143000"/>
              </a:xfrm>
              <a:blipFill rotWithShape="1">
                <a:blip r:embed="rId21"/>
                <a:stretch>
                  <a:fillRect l="-1739" t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013626" y="1828800"/>
            <a:ext cx="395658" cy="400110"/>
            <a:chOff x="3033342" y="1752600"/>
            <a:chExt cx="39565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3033342" y="1752600"/>
                  <a:ext cx="3701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342" y="1752600"/>
                  <a:ext cx="370166" cy="4001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r="-31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Oval 232"/>
            <p:cNvSpPr/>
            <p:nvPr/>
          </p:nvSpPr>
          <p:spPr>
            <a:xfrm>
              <a:off x="3056516" y="1790099"/>
              <a:ext cx="372484" cy="343501"/>
            </a:xfrm>
            <a:prstGeom prst="ellipse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34" name="Straight Arrow Connector 233"/>
          <p:cNvCxnSpPr>
            <a:stCxn id="233" idx="6"/>
            <a:endCxn id="194" idx="3"/>
          </p:cNvCxnSpPr>
          <p:nvPr/>
        </p:nvCxnSpPr>
        <p:spPr>
          <a:xfrm flipV="1">
            <a:off x="3409284" y="1896968"/>
            <a:ext cx="287261" cy="141082"/>
          </a:xfrm>
          <a:prstGeom prst="straightConnector1">
            <a:avLst/>
          </a:prstGeom>
          <a:ln w="9525">
            <a:solidFill>
              <a:srgbClr val="00B0F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endCxn id="238" idx="2"/>
          </p:cNvCxnSpPr>
          <p:nvPr/>
        </p:nvCxnSpPr>
        <p:spPr>
          <a:xfrm>
            <a:off x="7490497" y="1353240"/>
            <a:ext cx="297525" cy="685783"/>
          </a:xfrm>
          <a:prstGeom prst="straightConnector1">
            <a:avLst/>
          </a:prstGeom>
          <a:ln w="9525">
            <a:solidFill>
              <a:srgbClr val="00B0F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7764848" y="1829773"/>
                <a:ext cx="370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00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848" y="1829773"/>
                <a:ext cx="370166" cy="400110"/>
              </a:xfrm>
              <a:prstGeom prst="rect">
                <a:avLst/>
              </a:prstGeom>
              <a:blipFill rotWithShape="1">
                <a:blip r:embed="rId23"/>
                <a:stretch>
                  <a:fillRect r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Oval 237"/>
          <p:cNvSpPr/>
          <p:nvPr/>
        </p:nvSpPr>
        <p:spPr>
          <a:xfrm>
            <a:off x="7788022" y="1867272"/>
            <a:ext cx="372484" cy="343501"/>
          </a:xfrm>
          <a:prstGeom prst="ellips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9" name="Straight Arrow Connector 238"/>
          <p:cNvCxnSpPr>
            <a:stCxn id="238" idx="6"/>
          </p:cNvCxnSpPr>
          <p:nvPr/>
        </p:nvCxnSpPr>
        <p:spPr>
          <a:xfrm flipV="1">
            <a:off x="8160506" y="1852696"/>
            <a:ext cx="232712" cy="186327"/>
          </a:xfrm>
          <a:prstGeom prst="straightConnector1">
            <a:avLst/>
          </a:prstGeom>
          <a:ln w="9525">
            <a:solidFill>
              <a:srgbClr val="00B0F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05254"/>
                  </p:ext>
                </p:extLst>
              </p:nvPr>
            </p:nvGraphicFramePr>
            <p:xfrm>
              <a:off x="170609" y="2317439"/>
              <a:ext cx="8763000" cy="4055872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55289"/>
                    <a:gridCol w="2998502"/>
                    <a:gridCol w="2133600"/>
                    <a:gridCol w="207560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Bayesian</a:t>
                          </a:r>
                          <a:r>
                            <a:rPr lang="en-US" baseline="0" smtClean="0"/>
                            <a:t> inference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(full</a:t>
                          </a:r>
                          <a:r>
                            <a:rPr lang="en-US" b="0" baseline="0" smtClean="0"/>
                            <a:t> form</a:t>
                          </a:r>
                          <a:r>
                            <a:rPr lang="en-US" b="0" smtClean="0"/>
                            <a:t>)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MAP 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ML</a:t>
                          </a:r>
                          <a:r>
                            <a:rPr lang="en-US" baseline="0" smtClean="0"/>
                            <a:t> estimation</a:t>
                          </a:r>
                          <a:endParaRPr lang="en-US" b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new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smtClean="0"/>
                        </a:p>
                        <a:p>
                          <a:pPr marL="0" indent="0" algn="ctr">
                            <a:buNone/>
                          </a:pPr>
                          <a:r>
                            <a:rPr lang="en-US" b="1" smtClean="0"/>
                            <a:t>Predictive distribution</a:t>
                          </a:r>
                        </a:p>
                        <a:p>
                          <a:pPr marL="0" indent="0" algn="ctr">
                            <a:buNone/>
                          </a:pPr>
                          <a:endParaRPr lang="en-US" b="1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  <m:sup/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>
                                                    <a:latin typeface="Cambria Math"/>
                                                  </a:rPr>
                                                  <m:t>new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|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phant>
                                              <m:phantPr>
                                                <m:zeroWid m:val="on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</m:phant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\,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eqArr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≈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new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phant>
                                      <m:phantPr>
                                        <m:zeroWid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phant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\,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𝑀𝐴𝑃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∝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≈</m:t>
                                    </m:r>
                                  </m:lim>
                                </m:limLow>
                                <m:r>
                                  <a:rPr lang="en-US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new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phant>
                                      <m:phantPr>
                                        <m:zeroWid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phant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\,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𝑀𝐿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  <a:p>
                          <a:endParaRPr lang="en-US" sz="180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smtClean="0">
                              <a:solidFill>
                                <a:schemeClr val="tx1"/>
                              </a:solidFill>
                            </a:rPr>
                            <a:t>posterior</a:t>
                          </a:r>
                          <a:r>
                            <a:rPr lang="en-US" b="1" baseline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1" smtClean="0">
                              <a:solidFill>
                                <a:schemeClr val="tx1"/>
                              </a:solidFill>
                            </a:rPr>
                            <a:t>distribution </a:t>
                          </a:r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(of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  <a:p>
                          <a:endParaRPr lang="en-US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mode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Θ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mode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smtClean="0">
                              <a:solidFill>
                                <a:srgbClr val="C00000"/>
                              </a:solidFill>
                            </a:rPr>
                            <a:t>Learning objective</a:t>
                          </a:r>
                          <a:endParaRPr lang="en-US" i="1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compute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𝒵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∝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𝒵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smtClean="0"/>
                            <a:t>solve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mtClean="0">
                                        <a:solidFill>
                                          <a:srgbClr val="C00000"/>
                                        </a:solidFill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smtClean="0"/>
                            <a:t>solve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mtClean="0">
                                        <a:solidFill>
                                          <a:srgbClr val="C00000"/>
                                        </a:solidFill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  <m: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05254"/>
                  </p:ext>
                </p:extLst>
              </p:nvPr>
            </p:nvGraphicFramePr>
            <p:xfrm>
              <a:off x="170609" y="2317439"/>
              <a:ext cx="8763000" cy="4055872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55289"/>
                    <a:gridCol w="2998502"/>
                    <a:gridCol w="2133600"/>
                    <a:gridCol w="2075609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Bayesian</a:t>
                          </a:r>
                          <a:r>
                            <a:rPr lang="en-US" baseline="0" smtClean="0"/>
                            <a:t> inference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(full</a:t>
                          </a:r>
                          <a:r>
                            <a:rPr lang="en-US" b="0" baseline="0" smtClean="0"/>
                            <a:t> form</a:t>
                          </a:r>
                          <a:r>
                            <a:rPr lang="en-US" b="0" smtClean="0"/>
                            <a:t>)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MAP 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ML</a:t>
                          </a:r>
                          <a:r>
                            <a:rPr lang="en-US" baseline="0" smtClean="0"/>
                            <a:t> estimation</a:t>
                          </a:r>
                          <a:endParaRPr lang="en-US" b="0" smtClean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392" t="-56410" r="-463922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52033" t="-56410" r="-140447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213714" t="-56410" r="-97429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322941" t="-56410" r="-294" b="-188718"/>
                          </a:stretch>
                        </a:blipFill>
                      </a:tcPr>
                    </a:tc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392" t="-127083" r="-463922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52033" t="-127083" r="-140447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213714" t="-127083" r="-97429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322941" t="-127083" r="-294" b="-53333"/>
                          </a:stretch>
                        </a:blipFill>
                      </a:tcPr>
                    </a:tc>
                  </a:tr>
                  <a:tr h="764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smtClean="0">
                              <a:solidFill>
                                <a:srgbClr val="C00000"/>
                              </a:solidFill>
                            </a:rPr>
                            <a:t>Learning objective</a:t>
                          </a:r>
                          <a:endParaRPr lang="en-US" i="1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52033" t="-436000" r="-140447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213714" t="-436000" r="-97429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4"/>
                          <a:stretch>
                            <a:fillRect l="-322941" t="-436000" r="-294" b="-24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6" name="Bent-Up Arrow 65"/>
          <p:cNvSpPr/>
          <p:nvPr/>
        </p:nvSpPr>
        <p:spPr>
          <a:xfrm rot="16200000" flipH="1" flipV="1">
            <a:off x="-903841" y="4506359"/>
            <a:ext cx="2514600" cy="207482"/>
          </a:xfrm>
          <a:prstGeom prst="bent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3118218" y="4038600"/>
                <a:ext cx="1247346" cy="135665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9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9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vi-VN" sz="9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vi-VN" sz="900" i="1">
                            <a:latin typeface="Cambria Math"/>
                          </a:rPr>
                          <m:t>,</m:t>
                        </m:r>
                        <m:r>
                          <a:rPr lang="el-GR" sz="900" i="1">
                            <a:latin typeface="Cambria Math"/>
                          </a:rPr>
                          <m:t>𝛩</m:t>
                        </m:r>
                        <m:r>
                          <a:rPr lang="vi-VN" sz="900" i="1">
                            <a:latin typeface="Cambria Math"/>
                          </a:rPr>
                          <m:t>|</m:t>
                        </m:r>
                        <m:r>
                          <a:rPr lang="vi-VN" sz="90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vi-VN" sz="9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900" smtClean="0"/>
                  <a:t>is always hard to compute exactly.</a:t>
                </a:r>
              </a:p>
              <a:p>
                <a:pPr algn="ctr"/>
                <a:endParaRPr lang="en-US" sz="900" smtClean="0"/>
              </a:p>
              <a:p>
                <a:pPr algn="ctr"/>
                <a:r>
                  <a:rPr lang="en-US" sz="900" smtClean="0"/>
                  <a:t>Point estimates </a:t>
                </a:r>
                <a:r>
                  <a:rPr lang="en-US" sz="900"/>
                  <a:t>(of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latin typeface="Cambria Math"/>
                      </a:rPr>
                      <m:t>Θ</m:t>
                    </m:r>
                  </m:oMath>
                </a14:m>
                <a:r>
                  <a:rPr lang="en-US" sz="900"/>
                  <a:t>) make </a:t>
                </a:r>
                <a:r>
                  <a:rPr lang="en-US" sz="900" smtClean="0"/>
                  <a:t>both learning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900" smtClean="0"/>
                  <a:t> and inference about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en-US" sz="900" smtClean="0"/>
                  <a:t> easier. Note: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Θ</m:t>
                          </m:r>
                          <m:r>
                            <a:rPr lang="en-US" sz="9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9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900" b="0" i="1" smtClean="0">
                          <a:latin typeface="Cambria Math"/>
                        </a:rPr>
                        <m:t>≈</m:t>
                      </m:r>
                      <m:r>
                        <a:rPr lang="en-US" sz="9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9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9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900" b="0" i="0" smtClean="0"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900" smtClean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18" y="4038600"/>
                <a:ext cx="1247346" cy="1356653"/>
              </a:xfrm>
              <a:prstGeom prst="rect">
                <a:avLst/>
              </a:prstGeom>
              <a:blipFill rotWithShape="1">
                <a:blip r:embed="rId25"/>
                <a:stretch>
                  <a:fillRect r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endCxn id="80" idx="0"/>
          </p:cNvCxnSpPr>
          <p:nvPr/>
        </p:nvCxnSpPr>
        <p:spPr>
          <a:xfrm>
            <a:off x="3741891" y="3614978"/>
            <a:ext cx="0" cy="42362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80" idx="3"/>
          </p:cNvCxnSpPr>
          <p:nvPr/>
        </p:nvCxnSpPr>
        <p:spPr>
          <a:xfrm flipV="1">
            <a:off x="4365564" y="3410469"/>
            <a:ext cx="587436" cy="1306458"/>
          </a:xfrm>
          <a:prstGeom prst="curvedConnector2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752600" y="4039646"/>
                <a:ext cx="1247346" cy="1200842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900" smtClean="0"/>
                  <a:t>Only need expectation over this distribution i.e. compute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sz="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Θ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900" smtClean="0"/>
              </a:p>
              <a:p>
                <a:pPr algn="ctr"/>
                <a:r>
                  <a:rPr lang="en-US" sz="900" smtClean="0"/>
                  <a:t>to infer/predict some-thing that concern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en-US" sz="900" smtClean="0"/>
                  <a:t> </a:t>
                </a:r>
              </a:p>
              <a:p>
                <a:pPr algn="ctr"/>
                <a:r>
                  <a:rPr lang="en-US" sz="900" smtClean="0"/>
                  <a:t>e.g. cluster assigment, E-step in EM algorithm</a:t>
                </a: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9646"/>
                <a:ext cx="1247346" cy="120084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endCxn id="68" idx="0"/>
          </p:cNvCxnSpPr>
          <p:nvPr/>
        </p:nvCxnSpPr>
        <p:spPr>
          <a:xfrm flipH="1">
            <a:off x="2376273" y="3614978"/>
            <a:ext cx="404048" cy="42466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625340" y="2027910"/>
            <a:ext cx="3061460" cy="1821100"/>
            <a:chOff x="5950184" y="2412824"/>
            <a:chExt cx="3061460" cy="1821100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184" y="2469686"/>
              <a:ext cx="2522869" cy="16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6097598" y="3972314"/>
              <a:ext cx="291404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smtClean="0"/>
                <a:t>eg. Mixture of 10 Bernoullis </a:t>
              </a:r>
              <a:r>
                <a:rPr lang="en-US" sz="1000" i="1" smtClean="0"/>
                <a:t>[MPLL:fig11.5]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947" r="-26316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>
              <a:off x="8361919" y="2895600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8294860" y="2565224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35297" y="2460313"/>
                <a:ext cx="2279303" cy="1000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𝒵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600" smtClean="0">
                  <a:latin typeface="Cambria Math"/>
                </a:endParaRPr>
              </a:p>
              <a:p>
                <a:r>
                  <a:rPr lang="en-US" sz="1100">
                    <a:latin typeface="Cambria Math"/>
                  </a:rPr>
                  <a:t>(unobserved </a:t>
                </a:r>
                <a:r>
                  <a:rPr lang="en-US" sz="1100" smtClean="0">
                    <a:latin typeface="Cambria Math"/>
                  </a:rPr>
                  <a:t>data/ latent </a:t>
                </a:r>
                <a:r>
                  <a:rPr lang="en-US" sz="1100">
                    <a:latin typeface="Cambria Math"/>
                  </a:rPr>
                  <a:t>vars)</a:t>
                </a:r>
              </a:p>
              <a:p>
                <a:endParaRPr lang="en-US" sz="1600" i="1" smtClean="0"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prstClr val="black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i="1">
                  <a:solidFill>
                    <a:prstClr val="black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7" y="2460313"/>
                <a:ext cx="2279303" cy="1000274"/>
              </a:xfrm>
              <a:prstGeom prst="rect">
                <a:avLst/>
              </a:prstGeom>
              <a:blipFill rotWithShape="1">
                <a:blip r:embed="rId6"/>
                <a:stretch>
                  <a:fillRect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smtClean="0"/>
                  <a:t>Mixture models </a:t>
                </a:r>
                <a:r>
                  <a:rPr lang="en-US" sz="1800" i="1">
                    <a:solidFill>
                      <a:prstClr val="black"/>
                    </a:solidFill>
                  </a:rPr>
                  <a:t>(e.g. </a:t>
                </a:r>
                <a:r>
                  <a:rPr lang="en-US" sz="1800" b="1" i="1">
                    <a:solidFill>
                      <a:prstClr val="black"/>
                    </a:solidFill>
                  </a:rPr>
                  <a:t>GMM</a:t>
                </a:r>
                <a:r>
                  <a:rPr lang="en-US" sz="1800" i="1">
                    <a:solidFill>
                      <a:prstClr val="black"/>
                    </a:solidFill>
                  </a:rPr>
                  <a:t>, </a:t>
                </a:r>
                <a:r>
                  <a:rPr lang="en-US" sz="1800" b="1" i="1">
                    <a:solidFill>
                      <a:prstClr val="black"/>
                    </a:solidFill>
                  </a:rPr>
                  <a:t>Mixt. of </a:t>
                </a:r>
                <a:r>
                  <a:rPr lang="en-US" sz="1800" b="1" i="1" smtClean="0">
                    <a:solidFill>
                      <a:prstClr val="black"/>
                    </a:solidFill>
                  </a:rPr>
                  <a:t>Bernoullis</a:t>
                </a:r>
                <a:r>
                  <a:rPr lang="en-US" sz="1800" i="1" smtClean="0">
                    <a:solidFill>
                      <a:prstClr val="black"/>
                    </a:solidFill>
                  </a:rPr>
                  <a:t>, </a:t>
                </a:r>
                <a:r>
                  <a:rPr lang="en-US" sz="1800" i="1">
                    <a:solidFill>
                      <a:prstClr val="black"/>
                    </a:solidFill>
                  </a:rPr>
                  <a:t>[MLPP:tab11.1])</a:t>
                </a:r>
                <a:endParaRPr lang="en-US" sz="2400" i="1" smtClean="0"/>
              </a:p>
              <a:p>
                <a:pPr lvl="1"/>
                <a:r>
                  <a:rPr lang="en-US" sz="2000" smtClean="0"/>
                  <a:t>Assumption: each data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smtClean="0"/>
                  <a:t> originates from 1 </a:t>
                </a:r>
                <a:r>
                  <a:rPr lang="en-US" sz="2000" i="1" smtClean="0"/>
                  <a:t>unknown</a:t>
                </a:r>
                <a:r>
                  <a:rPr lang="en-US" sz="2000" smtClean="0"/>
                  <a:t> (i.e. latent/ hidden/unobserved) group/cluster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000" smtClean="0"/>
                  <a:t> </a:t>
                </a:r>
              </a:p>
              <a:p>
                <a:pPr marL="457200" lvl="1" indent="0">
                  <a:buNone/>
                </a:pPr>
                <a:endParaRPr lang="en-US" sz="2000" smtClean="0"/>
              </a:p>
              <a:p>
                <a:pPr lvl="1"/>
                <a:endParaRPr lang="en-US" sz="2000" smtClean="0"/>
              </a:p>
              <a:p>
                <a:pPr marL="457200" lvl="1" indent="0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  <a:blipFill rotWithShape="1">
                <a:blip r:embed="rId7"/>
                <a:stretch>
                  <a:fillRect l="-1043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2590800" y="2713976"/>
            <a:ext cx="1962000" cy="730080"/>
            <a:chOff x="2657625" y="2733214"/>
            <a:chExt cx="1962000" cy="730080"/>
          </a:xfrm>
        </p:grpSpPr>
        <p:grpSp>
          <p:nvGrpSpPr>
            <p:cNvPr id="52" name="Group 51"/>
            <p:cNvGrpSpPr/>
            <p:nvPr/>
          </p:nvGrpSpPr>
          <p:grpSpPr>
            <a:xfrm>
              <a:off x="2657625" y="2733214"/>
              <a:ext cx="1962000" cy="730080"/>
              <a:chOff x="3539797" y="2364079"/>
              <a:chExt cx="1962000" cy="73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7" name="Ink 36"/>
                  <p14:cNvContentPartPr/>
                  <p14:nvPr/>
                </p14:nvContentPartPr>
                <p14:xfrm>
                  <a:off x="3633757" y="2595919"/>
                  <a:ext cx="1374840" cy="227160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26917" y="2583319"/>
                    <a:ext cx="139320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4" name="Ink 43"/>
                  <p14:cNvContentPartPr/>
                  <p14:nvPr/>
                </p14:nvContentPartPr>
                <p14:xfrm>
                  <a:off x="3539797" y="2364079"/>
                  <a:ext cx="1962000" cy="730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531517" y="2352559"/>
                    <a:ext cx="1978560" cy="75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9" name="Ink 48"/>
                  <p14:cNvContentPartPr/>
                  <p14:nvPr/>
                </p14:nvContentPartPr>
                <p14:xfrm>
                  <a:off x="5150797" y="2845039"/>
                  <a:ext cx="157680" cy="18000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138917" y="2836399"/>
                    <a:ext cx="182880" cy="20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" name="Ink 56"/>
                <p14:cNvContentPartPr/>
                <p14:nvPr/>
              </p14:nvContentPartPr>
              <p14:xfrm>
                <a:off x="3833000" y="3110466"/>
                <a:ext cx="319320" cy="752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73960" y="2989146"/>
                  <a:ext cx="417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64" name="Ink 2063"/>
                <p14:cNvContentPartPr/>
                <p14:nvPr/>
              </p14:nvContentPartPr>
              <p14:xfrm>
                <a:off x="3751100" y="2895600"/>
                <a:ext cx="483120" cy="436680"/>
              </p14:xfrm>
            </p:contentPart>
          </mc:Choice>
          <mc:Fallback xmlns="">
            <p:pic>
              <p:nvPicPr>
                <p:cNvPr id="2064" name="Ink 2063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7060" y="2881200"/>
                  <a:ext cx="510120" cy="46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/>
          <p:cNvSpPr/>
          <p:nvPr/>
        </p:nvSpPr>
        <p:spPr>
          <a:xfrm>
            <a:off x="2667000" y="2807936"/>
            <a:ext cx="515640" cy="51564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05200" y="2299617"/>
            <a:ext cx="383568" cy="576745"/>
            <a:chOff x="3505200" y="3014641"/>
            <a:chExt cx="383568" cy="576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505200" y="3014641"/>
                  <a:ext cx="383568" cy="4133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</m:e>
                        </m:borderBox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014641"/>
                  <a:ext cx="383568" cy="41338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>
              <a:off x="3770365" y="3341132"/>
              <a:ext cx="115835" cy="25025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905000" y="2874730"/>
                <a:ext cx="3835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e>
                      </m:borderBox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74730"/>
                <a:ext cx="38356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2245349" y="3065756"/>
            <a:ext cx="421651" cy="27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2 – Week 1 (cont.)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34465" y="4029388"/>
                <a:ext cx="8909535" cy="37430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smtClean="0">
                    <a:solidFill>
                      <a:srgbClr val="00B0F0"/>
                    </a:solidFill>
                  </a:rPr>
                  <a:t>Learning framework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b="1" smtClean="0">
                    <a:solidFill>
                      <a:schemeClr val="tx1"/>
                    </a:solidFill>
                  </a:rPr>
                  <a:t>ML estimation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i="1" smtClean="0"/>
                  <a:t>objective: </a:t>
                </a:r>
                <a:r>
                  <a:rPr lang="en-US" sz="2000" i="1"/>
                  <a:t>maximize </a:t>
                </a:r>
                <a:r>
                  <a:rPr lang="en-US" sz="2000" i="1" smtClean="0"/>
                  <a:t>likelihood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endParaRPr lang="en-US" sz="2000" i="1"/>
              </a:p>
              <a:p>
                <a:r>
                  <a:rPr lang="en-US" sz="2000" b="1" smtClean="0">
                    <a:solidFill>
                      <a:srgbClr val="00B0F0"/>
                    </a:solidFill>
                  </a:rPr>
                  <a:t>(new) Tool </a:t>
                </a:r>
                <a:r>
                  <a:rPr lang="en-US" sz="2000" smtClean="0"/>
                  <a:t>for fitting the models</a:t>
                </a:r>
                <a:r>
                  <a:rPr lang="en-US" sz="1600" i="1" smtClean="0"/>
                  <a:t> - </a:t>
                </a:r>
                <a:r>
                  <a:rPr lang="en-US" sz="1600" smtClean="0">
                    <a:solidFill>
                      <a:srgbClr val="C00000"/>
                    </a:solidFill>
                  </a:rPr>
                  <a:t>introduced under the context of GMMs</a:t>
                </a:r>
                <a:endParaRPr lang="en-US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  <a:tabLst>
                    <a:tab pos="227013" algn="l"/>
                  </a:tabLst>
                </a:pPr>
                <a:r>
                  <a:rPr lang="en-US" sz="2000" b="1" i="1"/>
                  <a:t>EM algorithm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i="1"/>
                  <a:t> </a:t>
                </a:r>
                <a:r>
                  <a:rPr lang="en-US" sz="200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𝑀𝐿</m:t>
                        </m:r>
                      </m:sub>
                    </m:sSub>
                  </m:oMath>
                </a14:m>
                <a:r>
                  <a:rPr lang="en-US" sz="1600" i="1" smtClean="0"/>
                  <a:t> </a:t>
                </a:r>
                <a:r>
                  <a:rPr lang="en-US" sz="2000" smtClean="0"/>
                  <a:t>that maximizes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sz="1600" smtClean="0"/>
                  <a:t> [PRML:9.3], </a:t>
                </a:r>
                <a:r>
                  <a:rPr lang="en-US" sz="1600"/>
                  <a:t>[</a:t>
                </a:r>
                <a:r>
                  <a:rPr lang="en-US" sz="1600" smtClean="0"/>
                  <a:t>MLPP:11]</a:t>
                </a:r>
                <a:endParaRPr lang="en-US" sz="1600"/>
              </a:p>
              <a:p>
                <a:pPr marL="914400" lvl="1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Init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randomly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Repeat until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r>
                  <a:rPr lang="en-US"/>
                  <a:t> converges</a:t>
                </a:r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(E-step)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𝒵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𝒵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(M-step) assign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  <m:r>
                              <a:rPr lang="en-US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endParaRPr lang="en-US" sz="2000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endParaRPr lang="en-US" sz="2000"/>
              </a:p>
              <a:p>
                <a:pPr marL="342900" indent="-342900">
                  <a:buFont typeface="Wingdings" panose="05000000000000000000" pitchFamily="2" charset="2"/>
                  <a:buChar char="§"/>
                  <a:tabLst>
                    <a:tab pos="227013" algn="l"/>
                  </a:tabLst>
                </a:pPr>
                <a:endParaRPr lang="en-US" sz="2400" i="1"/>
              </a:p>
              <a:p>
                <a:endParaRPr lang="en-US" sz="1600" i="1" baseline="-25000" smtClean="0"/>
              </a:p>
              <a:p>
                <a:endParaRPr lang="en-US" sz="1600" i="1" baseline="-25000" smtClean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5" y="4029388"/>
                <a:ext cx="8909535" cy="3743012"/>
              </a:xfrm>
              <a:prstGeom prst="rect">
                <a:avLst/>
              </a:prstGeom>
              <a:blipFill rotWithShape="1">
                <a:blip r:embed="rId20"/>
                <a:stretch>
                  <a:fillRect l="-684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5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625340" y="2027910"/>
            <a:ext cx="3061460" cy="1821100"/>
            <a:chOff x="5950184" y="2412824"/>
            <a:chExt cx="3061460" cy="1821100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184" y="2469686"/>
              <a:ext cx="2522869" cy="16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6097599" y="3972314"/>
              <a:ext cx="25458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i="1" smtClean="0"/>
                <a:t>eg. Mixture of 10 Bernoullis </a:t>
              </a:r>
              <a:r>
                <a:rPr lang="en-US" sz="1000" i="1" smtClean="0"/>
                <a:t>[MPLL:fig11.5]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947" r="-26316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flipH="1">
              <a:off x="8361919" y="2895600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8294860" y="2565224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1995657" y="3367039"/>
              <a:ext cx="158760" cy="125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2697" y="3355519"/>
                <a:ext cx="1836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4032537" y="2461999"/>
              <a:ext cx="192960" cy="16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0297" y="2437159"/>
                <a:ext cx="215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35297" y="2460313"/>
                <a:ext cx="2279303" cy="1215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𝒵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600" smtClean="0">
                  <a:latin typeface="Cambria Math"/>
                </a:endParaRPr>
              </a:p>
              <a:p>
                <a:r>
                  <a:rPr lang="en-US" sz="1100">
                    <a:latin typeface="Cambria Math"/>
                  </a:rPr>
                  <a:t>(unobserved </a:t>
                </a:r>
                <a:r>
                  <a:rPr lang="en-US" sz="1100" smtClean="0">
                    <a:latin typeface="Cambria Math"/>
                  </a:rPr>
                  <a:t>data/ latent </a:t>
                </a:r>
                <a:r>
                  <a:rPr lang="en-US" sz="1100">
                    <a:latin typeface="Cambria Math"/>
                  </a:rPr>
                  <a:t>vars)</a:t>
                </a:r>
              </a:p>
              <a:p>
                <a:endParaRPr lang="en-US" sz="160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Θ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1200" i="1" smtClean="0">
                    <a:solidFill>
                      <a:srgbClr val="C00000"/>
                    </a:solidFill>
                    <a:latin typeface="Cambria Math"/>
                  </a:rPr>
                  <a:t> </a:t>
                </a:r>
                <a:r>
                  <a:rPr lang="en-US" sz="1200" smtClean="0">
                    <a:solidFill>
                      <a:srgbClr val="C00000"/>
                    </a:solidFill>
                  </a:rPr>
                  <a:t>must be known </a:t>
                </a:r>
                <a:endParaRPr lang="en-US" sz="1200" i="1" smtClean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7" y="2460313"/>
                <a:ext cx="2279303" cy="1215717"/>
              </a:xfrm>
              <a:prstGeom prst="rect">
                <a:avLst/>
              </a:prstGeom>
              <a:blipFill rotWithShape="1">
                <a:blip r:embed="rId10"/>
                <a:stretch>
                  <a:fillRect b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smtClean="0"/>
                  <a:t>Mixture models </a:t>
                </a:r>
                <a:r>
                  <a:rPr lang="en-US" sz="1800" i="1">
                    <a:solidFill>
                      <a:prstClr val="black"/>
                    </a:solidFill>
                  </a:rPr>
                  <a:t>(e.g. </a:t>
                </a:r>
                <a:r>
                  <a:rPr lang="en-US" sz="1800" b="1" i="1">
                    <a:solidFill>
                      <a:prstClr val="black"/>
                    </a:solidFill>
                  </a:rPr>
                  <a:t>GMM</a:t>
                </a:r>
                <a:r>
                  <a:rPr lang="en-US" sz="1800" i="1">
                    <a:solidFill>
                      <a:prstClr val="black"/>
                    </a:solidFill>
                  </a:rPr>
                  <a:t>, </a:t>
                </a:r>
                <a:r>
                  <a:rPr lang="en-US" sz="1800" b="1" i="1">
                    <a:solidFill>
                      <a:prstClr val="black"/>
                    </a:solidFill>
                  </a:rPr>
                  <a:t>Mixt. of </a:t>
                </a:r>
                <a:r>
                  <a:rPr lang="en-US" sz="1800" b="1" i="1" smtClean="0">
                    <a:solidFill>
                      <a:prstClr val="black"/>
                    </a:solidFill>
                  </a:rPr>
                  <a:t>Bernoullis</a:t>
                </a:r>
                <a:r>
                  <a:rPr lang="en-US" sz="1800" i="1" smtClean="0">
                    <a:solidFill>
                      <a:prstClr val="black"/>
                    </a:solidFill>
                  </a:rPr>
                  <a:t>, </a:t>
                </a:r>
                <a:r>
                  <a:rPr lang="en-US" sz="1800" i="1">
                    <a:solidFill>
                      <a:prstClr val="black"/>
                    </a:solidFill>
                  </a:rPr>
                  <a:t>[MLPP:tab11.1])</a:t>
                </a:r>
                <a:endParaRPr lang="en-US" sz="2400" i="1" smtClean="0"/>
              </a:p>
              <a:p>
                <a:pPr lvl="1"/>
                <a:r>
                  <a:rPr lang="en-US" sz="2000" smtClean="0"/>
                  <a:t>Assumption: each data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smtClean="0"/>
                  <a:t> originates from 1 </a:t>
                </a:r>
                <a:r>
                  <a:rPr lang="en-US" sz="2000" i="1" smtClean="0"/>
                  <a:t>unknown</a:t>
                </a:r>
                <a:r>
                  <a:rPr lang="en-US" sz="2000" smtClean="0"/>
                  <a:t> </a:t>
                </a:r>
                <a:r>
                  <a:rPr lang="en-US" sz="2000"/>
                  <a:t>(i.e. latent/ hidden/unobserved) group/cluster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US" sz="2000" smtClean="0"/>
              </a:p>
              <a:p>
                <a:pPr marL="457200" lvl="1" indent="0">
                  <a:buNone/>
                </a:pPr>
                <a:endParaRPr lang="en-US" sz="2000" smtClean="0"/>
              </a:p>
              <a:p>
                <a:pPr lvl="1"/>
                <a:endParaRPr lang="en-US" sz="2000" smtClean="0"/>
              </a:p>
              <a:p>
                <a:pPr marL="457200" lvl="1" indent="0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  <a:blipFill rotWithShape="1">
                <a:blip r:embed="rId11"/>
                <a:stretch>
                  <a:fillRect l="-1043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2590800" y="2713976"/>
            <a:ext cx="1962000" cy="730080"/>
            <a:chOff x="2657625" y="2733214"/>
            <a:chExt cx="1962000" cy="730080"/>
          </a:xfrm>
        </p:grpSpPr>
        <p:grpSp>
          <p:nvGrpSpPr>
            <p:cNvPr id="52" name="Group 51"/>
            <p:cNvGrpSpPr/>
            <p:nvPr/>
          </p:nvGrpSpPr>
          <p:grpSpPr>
            <a:xfrm>
              <a:off x="2657625" y="2733214"/>
              <a:ext cx="1962000" cy="730080"/>
              <a:chOff x="3539797" y="2364079"/>
              <a:chExt cx="1962000" cy="73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7" name="Ink 36"/>
                  <p14:cNvContentPartPr/>
                  <p14:nvPr/>
                </p14:nvContentPartPr>
                <p14:xfrm>
                  <a:off x="3633757" y="2595919"/>
                  <a:ext cx="1374840" cy="227160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626917" y="2583319"/>
                    <a:ext cx="139320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4" name="Ink 43"/>
                  <p14:cNvContentPartPr/>
                  <p14:nvPr/>
                </p14:nvContentPartPr>
                <p14:xfrm>
                  <a:off x="3539797" y="2364079"/>
                  <a:ext cx="1962000" cy="730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531517" y="2352559"/>
                    <a:ext cx="1978560" cy="75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9" name="Ink 48"/>
                  <p14:cNvContentPartPr/>
                  <p14:nvPr/>
                </p14:nvContentPartPr>
                <p14:xfrm>
                  <a:off x="5150797" y="2845039"/>
                  <a:ext cx="157680" cy="18000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138917" y="2836399"/>
                    <a:ext cx="182880" cy="20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" name="Ink 56"/>
                <p14:cNvContentPartPr/>
                <p14:nvPr/>
              </p14:nvContentPartPr>
              <p14:xfrm>
                <a:off x="3833000" y="3110466"/>
                <a:ext cx="319320" cy="752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3960" y="2989146"/>
                  <a:ext cx="417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64" name="Ink 2063"/>
                <p14:cNvContentPartPr/>
                <p14:nvPr/>
              </p14:nvContentPartPr>
              <p14:xfrm>
                <a:off x="3751100" y="2895600"/>
                <a:ext cx="483120" cy="436680"/>
              </p14:xfrm>
            </p:contentPart>
          </mc:Choice>
          <mc:Fallback xmlns="">
            <p:pic>
              <p:nvPicPr>
                <p:cNvPr id="2064" name="Ink 20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37060" y="2881200"/>
                  <a:ext cx="510120" cy="46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/>
          <p:cNvSpPr/>
          <p:nvPr/>
        </p:nvSpPr>
        <p:spPr>
          <a:xfrm>
            <a:off x="2667000" y="2807936"/>
            <a:ext cx="515640" cy="51564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53890" y="2344644"/>
            <a:ext cx="904435" cy="531718"/>
            <a:chOff x="3553890" y="3059668"/>
            <a:chExt cx="904435" cy="531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553890" y="3059668"/>
                  <a:ext cx="90443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890" y="3059668"/>
                  <a:ext cx="904435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>
              <a:off x="3770365" y="3341132"/>
              <a:ext cx="115835" cy="25025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921620" y="2874730"/>
                <a:ext cx="2881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r>
                  <a:rPr lang="en-US" b="0" i="1" smtClean="0">
                    <a:latin typeface="Cambria Math"/>
                  </a:rPr>
                  <a:t/>
                </a:r>
                <a:br>
                  <a:rPr lang="en-US" b="0" i="1" smtClean="0">
                    <a:latin typeface="Cambria Math"/>
                  </a:rPr>
                </a:br>
                <a:endParaRPr lang="en-US" i="1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20" y="2874730"/>
                <a:ext cx="288180" cy="646331"/>
              </a:xfrm>
              <a:prstGeom prst="rect">
                <a:avLst/>
              </a:prstGeom>
              <a:blipFill rotWithShape="1">
                <a:blip r:embed="rId23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2245349" y="3065756"/>
            <a:ext cx="421651" cy="27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2 – Week 1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16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543925" y="2383777"/>
            <a:ext cx="291065" cy="291065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41202" y="2912122"/>
            <a:ext cx="291065" cy="291065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34465" y="4029388"/>
                <a:ext cx="8909535" cy="37430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smtClean="0">
                    <a:solidFill>
                      <a:srgbClr val="00B0F0"/>
                    </a:solidFill>
                  </a:rPr>
                  <a:t>Learning framework</a:t>
                </a:r>
                <a:r>
                  <a:rPr lang="en-US" sz="2000"/>
                  <a:t>: </a:t>
                </a:r>
                <a:r>
                  <a:rPr lang="en-US" sz="2000" b="1" smtClean="0"/>
                  <a:t>MAP estimation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smtClean="0"/>
                  <a:t> </a:t>
                </a:r>
                <a:r>
                  <a:rPr lang="en-US" sz="2000" i="1" smtClean="0"/>
                  <a:t>objective</a:t>
                </a:r>
                <a:r>
                  <a:rPr lang="en-US" sz="2000" i="1"/>
                  <a:t>: maximize </a:t>
                </a:r>
                <a:r>
                  <a:rPr lang="en-US" sz="2000" i="1" smtClean="0"/>
                  <a:t>posterior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Θ</m:t>
                        </m:r>
                        <m:r>
                          <a:rPr lang="en-US" sz="2000" b="0" i="0" smtClean="0"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sz="900">
                  <a:solidFill>
                    <a:schemeClr val="tx1"/>
                  </a:solidFill>
                </a:endParaRPr>
              </a:p>
              <a:p>
                <a:r>
                  <a:rPr lang="en-US" sz="2000" b="1">
                    <a:solidFill>
                      <a:srgbClr val="00B0F0"/>
                    </a:solidFill>
                  </a:rPr>
                  <a:t>(new) Tool </a:t>
                </a:r>
                <a:r>
                  <a:rPr lang="en-US" sz="2000" smtClean="0">
                    <a:solidFill>
                      <a:prstClr val="black"/>
                    </a:solidFill>
                  </a:rPr>
                  <a:t>for </a:t>
                </a:r>
                <a:r>
                  <a:rPr lang="en-US" sz="2000">
                    <a:solidFill>
                      <a:prstClr val="black"/>
                    </a:solidFill>
                  </a:rPr>
                  <a:t>fitting the models </a:t>
                </a:r>
                <a:r>
                  <a:rPr lang="en-US" sz="1600" i="1" smtClean="0"/>
                  <a:t>- </a:t>
                </a:r>
                <a:r>
                  <a:rPr lang="en-US" sz="1600" smtClean="0">
                    <a:solidFill>
                      <a:srgbClr val="C00000"/>
                    </a:solidFill>
                  </a:rPr>
                  <a:t>introduced under the context of GMMs</a:t>
                </a:r>
                <a:endParaRPr lang="en-US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  <a:tabLst>
                    <a:tab pos="227013" algn="l"/>
                  </a:tabLst>
                </a:pPr>
                <a:r>
                  <a:rPr lang="en-US" sz="2000" b="1" i="1"/>
                  <a:t>EM algorithm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i="1"/>
                  <a:t> </a:t>
                </a:r>
                <a:r>
                  <a:rPr lang="en-US" sz="200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𝐴𝑃</m:t>
                        </m:r>
                      </m:sub>
                    </m:sSub>
                  </m:oMath>
                </a14:m>
                <a:r>
                  <a:rPr lang="en-US" sz="1600" i="1"/>
                  <a:t> </a:t>
                </a:r>
                <a:r>
                  <a:rPr lang="en-US" sz="2000"/>
                  <a:t>that maximizes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Θ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600" smtClean="0"/>
                  <a:t> [PRML:9.3], </a:t>
                </a:r>
                <a:r>
                  <a:rPr lang="en-US" sz="1600"/>
                  <a:t>[</a:t>
                </a:r>
                <a:r>
                  <a:rPr lang="en-US" sz="1600" smtClean="0"/>
                  <a:t>MLPP:11]</a:t>
                </a:r>
                <a:endParaRPr lang="en-US" sz="1600"/>
              </a:p>
              <a:p>
                <a:pPr marL="914400" lvl="1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Init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randomly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Repeat until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r>
                  <a:rPr lang="en-US"/>
                  <a:t> converges</a:t>
                </a:r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(E-step)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𝒵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𝒵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(M-step) assign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  <m:r>
                              <a:rPr lang="en-US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𝛾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endParaRPr lang="en-US" sz="2000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endParaRPr lang="en-US" sz="2000"/>
              </a:p>
              <a:p>
                <a:pPr marL="342900" indent="-342900">
                  <a:buFont typeface="Wingdings" panose="05000000000000000000" pitchFamily="2" charset="2"/>
                  <a:buChar char="§"/>
                  <a:tabLst>
                    <a:tab pos="227013" algn="l"/>
                  </a:tabLst>
                </a:pPr>
                <a:endParaRPr lang="en-US" sz="2400" i="1"/>
              </a:p>
              <a:p>
                <a:endParaRPr lang="en-US" sz="1600" i="1" baseline="-25000" smtClean="0"/>
              </a:p>
              <a:p>
                <a:endParaRPr lang="en-US" sz="1600" i="1" baseline="-25000" smtClean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5" y="4029388"/>
                <a:ext cx="8909535" cy="3743012"/>
              </a:xfrm>
              <a:prstGeom prst="rect">
                <a:avLst/>
              </a:prstGeom>
              <a:blipFill rotWithShape="1">
                <a:blip r:embed="rId24"/>
                <a:stretch>
                  <a:fillRect l="-684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80597" y="3184148"/>
                <a:ext cx="418191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limUppPr>
                        <m:e>
                          <m:borderBox>
                            <m:borderBoxPr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borderBox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borderBox>
                        </m:e>
                        <m:lim>
                          <m:r>
                            <a:rPr lang="en-US" sz="1100" b="0" i="1" smtClean="0">
                              <a:latin typeface="Cambria Math"/>
                            </a:rPr>
                            <m:t>↑</m:t>
                          </m:r>
                        </m:lim>
                      </m:limUpp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97" y="3184148"/>
                <a:ext cx="418191" cy="38446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762" y="2362200"/>
                <a:ext cx="549638" cy="289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/>
                        </a:rPr>
                        <m:t>←</m:t>
                      </m:r>
                      <m:borderBox>
                        <m:borderBoxPr>
                          <m:ctrlPr>
                            <a:rPr lang="en-US" sz="1000" i="1">
                              <a:latin typeface="Cambria Math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</m:e>
                      </m:borderBox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762" y="2362200"/>
                <a:ext cx="549638" cy="289888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29200" y="4953000"/>
                <a:ext cx="3435012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i="1" u="sng">
                    <a:solidFill>
                      <a:prstClr val="black"/>
                    </a:solidFill>
                  </a:rPr>
                  <a:t>Note</a:t>
                </a:r>
                <a:r>
                  <a:rPr lang="en-US" sz="120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prstClr val="black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prstClr val="black"/>
                            </a:solidFill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Θ</m:t>
                            </m:r>
                            <m:r>
                              <a:rPr lang="en-US" sz="12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D</m:t>
                            </m:r>
                          </m:e>
                        </m:d>
                      </m:e>
                    </m:func>
                    <m:r>
                      <a:rPr lang="en-US" sz="120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prstClr val="black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prstClr val="black"/>
                            </a:solidFill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D</m:t>
                            </m:r>
                            <m:r>
                              <a:rPr lang="en-US" sz="12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120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prstClr val="black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prstClr val="black"/>
                            </a:solidFill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1200" b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1200">
                        <a:solidFill>
                          <a:prstClr val="black"/>
                        </a:solidFill>
                        <a:latin typeface="Cambria Math"/>
                      </a:rPr>
                      <m:t>const</m:t>
                    </m:r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3435012" cy="276999"/>
              </a:xfrm>
              <a:prstGeom prst="rect">
                <a:avLst/>
              </a:prstGeom>
              <a:blipFill rotWithShape="1">
                <a:blip r:embed="rId2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5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625340" y="2027910"/>
            <a:ext cx="3061460" cy="1821100"/>
            <a:chOff x="5950184" y="2412824"/>
            <a:chExt cx="3061460" cy="1821100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184" y="2469686"/>
              <a:ext cx="2522869" cy="16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6097599" y="3972314"/>
              <a:ext cx="25458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i="1" smtClean="0"/>
                <a:t>eg. Mixture of 10 Bernoullis </a:t>
              </a:r>
              <a:r>
                <a:rPr lang="en-US" sz="1000" i="1" smtClean="0"/>
                <a:t>[MPLL:fig11.5]</a:t>
              </a:r>
              <a:endParaRPr lang="en-US" sz="1100" i="1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947" r="-26316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flipH="1">
              <a:off x="8361919" y="2895600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8294860" y="2565224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35297" y="2460313"/>
                <a:ext cx="5327303" cy="1000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𝒵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600" smtClean="0">
                  <a:latin typeface="Cambria Math"/>
                </a:endParaRPr>
              </a:p>
              <a:p>
                <a:r>
                  <a:rPr lang="en-US" sz="1100" smtClean="0">
                    <a:latin typeface="Cambria Math"/>
                  </a:rPr>
                  <a:t>(unobserved data/ latent vars)</a:t>
                </a:r>
              </a:p>
              <a:p>
                <a:endParaRPr lang="en-US" sz="1600" i="1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Θ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i="1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7" y="2460313"/>
                <a:ext cx="5327303" cy="1000274"/>
              </a:xfrm>
              <a:prstGeom prst="rect">
                <a:avLst/>
              </a:prstGeom>
              <a:blipFill rotWithShape="1">
                <a:blip r:embed="rId6"/>
                <a:stretch>
                  <a:fillRect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smtClean="0">
                    <a:solidFill>
                      <a:prstClr val="black"/>
                    </a:solidFill>
                  </a:rPr>
                  <a:t>Mixture </a:t>
                </a:r>
                <a:r>
                  <a:rPr lang="en-US" sz="2400" b="1">
                    <a:solidFill>
                      <a:prstClr val="black"/>
                    </a:solidFill>
                  </a:rPr>
                  <a:t>models </a:t>
                </a:r>
                <a:r>
                  <a:rPr lang="en-US" sz="1800" i="1">
                    <a:solidFill>
                      <a:prstClr val="black"/>
                    </a:solidFill>
                  </a:rPr>
                  <a:t>(e.g. </a:t>
                </a:r>
                <a:r>
                  <a:rPr lang="en-US" sz="1800" b="1" i="1">
                    <a:solidFill>
                      <a:prstClr val="black"/>
                    </a:solidFill>
                  </a:rPr>
                  <a:t>GMM</a:t>
                </a:r>
                <a:r>
                  <a:rPr lang="en-US" sz="1800" i="1">
                    <a:solidFill>
                      <a:prstClr val="black"/>
                    </a:solidFill>
                  </a:rPr>
                  <a:t>, </a:t>
                </a:r>
                <a:r>
                  <a:rPr lang="en-US" sz="1800" b="1" i="1">
                    <a:solidFill>
                      <a:prstClr val="black"/>
                    </a:solidFill>
                  </a:rPr>
                  <a:t>Mixt. of </a:t>
                </a:r>
                <a:r>
                  <a:rPr lang="en-US" sz="1800" b="1" i="1" smtClean="0">
                    <a:solidFill>
                      <a:prstClr val="black"/>
                    </a:solidFill>
                  </a:rPr>
                  <a:t>Bernoullis</a:t>
                </a:r>
                <a:r>
                  <a:rPr lang="en-US" sz="1800" i="1" smtClean="0">
                    <a:solidFill>
                      <a:prstClr val="black"/>
                    </a:solidFill>
                  </a:rPr>
                  <a:t>, </a:t>
                </a:r>
                <a:r>
                  <a:rPr lang="en-US" sz="1800" i="1">
                    <a:solidFill>
                      <a:prstClr val="black"/>
                    </a:solidFill>
                  </a:rPr>
                  <a:t>[MLPP:tab11.1])</a:t>
                </a:r>
                <a:endParaRPr lang="en-US" sz="2400" i="1" smtClean="0"/>
              </a:p>
              <a:p>
                <a:pPr lvl="1"/>
                <a:r>
                  <a:rPr lang="en-US" sz="2000" smtClean="0"/>
                  <a:t>Assumption: each data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smtClean="0"/>
                  <a:t> originates from 1 </a:t>
                </a:r>
                <a:r>
                  <a:rPr lang="en-US" sz="2000" i="1" smtClean="0"/>
                  <a:t>unknown</a:t>
                </a:r>
                <a:r>
                  <a:rPr lang="en-US" sz="2000" smtClean="0"/>
                  <a:t> </a:t>
                </a:r>
                <a:r>
                  <a:rPr lang="en-US" sz="2000"/>
                  <a:t>(i.e. latent/ hidden/unobserved) group/cluster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US" sz="2000" smtClean="0"/>
              </a:p>
              <a:p>
                <a:pPr marL="457200" lvl="1" indent="0">
                  <a:buNone/>
                </a:pPr>
                <a:endParaRPr lang="en-US" sz="2000" smtClean="0"/>
              </a:p>
              <a:p>
                <a:pPr lvl="1"/>
                <a:endParaRPr lang="en-US" sz="2000" smtClean="0"/>
              </a:p>
              <a:p>
                <a:pPr marL="457200" lvl="1" indent="0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  <a:blipFill rotWithShape="1">
                <a:blip r:embed="rId7"/>
                <a:stretch>
                  <a:fillRect l="-1043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2590800" y="2713976"/>
            <a:ext cx="1962000" cy="730080"/>
            <a:chOff x="2657625" y="2733214"/>
            <a:chExt cx="1962000" cy="730080"/>
          </a:xfrm>
        </p:grpSpPr>
        <p:grpSp>
          <p:nvGrpSpPr>
            <p:cNvPr id="52" name="Group 51"/>
            <p:cNvGrpSpPr/>
            <p:nvPr/>
          </p:nvGrpSpPr>
          <p:grpSpPr>
            <a:xfrm>
              <a:off x="2657625" y="2733214"/>
              <a:ext cx="1962000" cy="730080"/>
              <a:chOff x="3539797" y="2364079"/>
              <a:chExt cx="1962000" cy="73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7" name="Ink 36"/>
                  <p14:cNvContentPartPr/>
                  <p14:nvPr/>
                </p14:nvContentPartPr>
                <p14:xfrm>
                  <a:off x="3633757" y="2595919"/>
                  <a:ext cx="1374840" cy="227160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26917" y="2583319"/>
                    <a:ext cx="139320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4" name="Ink 43"/>
                  <p14:cNvContentPartPr/>
                  <p14:nvPr/>
                </p14:nvContentPartPr>
                <p14:xfrm>
                  <a:off x="3539797" y="2364079"/>
                  <a:ext cx="1962000" cy="730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531517" y="2352559"/>
                    <a:ext cx="1978560" cy="75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9" name="Ink 48"/>
                  <p14:cNvContentPartPr/>
                  <p14:nvPr/>
                </p14:nvContentPartPr>
                <p14:xfrm>
                  <a:off x="5150797" y="2845039"/>
                  <a:ext cx="157680" cy="18000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138917" y="2836399"/>
                    <a:ext cx="182880" cy="20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" name="Ink 56"/>
                <p14:cNvContentPartPr/>
                <p14:nvPr/>
              </p14:nvContentPartPr>
              <p14:xfrm>
                <a:off x="3833000" y="3110466"/>
                <a:ext cx="319320" cy="752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73960" y="2989146"/>
                  <a:ext cx="417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64" name="Ink 2063"/>
                <p14:cNvContentPartPr/>
                <p14:nvPr/>
              </p14:nvContentPartPr>
              <p14:xfrm>
                <a:off x="3751100" y="2895600"/>
                <a:ext cx="483120" cy="436680"/>
              </p14:xfrm>
            </p:contentPart>
          </mc:Choice>
          <mc:Fallback xmlns="">
            <p:pic>
              <p:nvPicPr>
                <p:cNvPr id="2064" name="Ink 2063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7060" y="2881200"/>
                  <a:ext cx="510120" cy="46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/>
          <p:cNvSpPr/>
          <p:nvPr/>
        </p:nvSpPr>
        <p:spPr>
          <a:xfrm>
            <a:off x="2667000" y="2807936"/>
            <a:ext cx="515640" cy="51564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53890" y="2344644"/>
            <a:ext cx="904435" cy="531718"/>
            <a:chOff x="3553890" y="3059668"/>
            <a:chExt cx="904435" cy="531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553890" y="3059668"/>
                  <a:ext cx="904435" cy="3940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sub>
                        </m:sSub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890" y="3059668"/>
                  <a:ext cx="904435" cy="39408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>
              <a:off x="3770365" y="3341132"/>
              <a:ext cx="115835" cy="25025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921620" y="2874730"/>
                <a:ext cx="288180" cy="751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↑</m:t>
                          </m:r>
                        </m:lim>
                      </m:limUpp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20" y="2874730"/>
                <a:ext cx="288180" cy="751488"/>
              </a:xfrm>
              <a:prstGeom prst="rect">
                <a:avLst/>
              </a:prstGeom>
              <a:blipFill rotWithShape="1">
                <a:blip r:embed="rId19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2245349" y="3065756"/>
            <a:ext cx="421651" cy="27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2 </a:t>
            </a:r>
            <a:r>
              <a:rPr lang="en-US" smtClean="0"/>
              <a:t>– preparing for Week </a:t>
            </a:r>
            <a:r>
              <a:rPr lang="en-US"/>
              <a:t>2-4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17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543925" y="2383777"/>
            <a:ext cx="291065" cy="291065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41202" y="2912122"/>
            <a:ext cx="291065" cy="291065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57200" y="3810000"/>
                <a:ext cx="8229600" cy="2324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rgbClr val="00B0F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1400" i="1">
                    <a:solidFill>
                      <a:srgbClr val="00B0F0"/>
                    </a:solidFill>
                    <a:latin typeface="Cambria Math"/>
                  </a:rPr>
                  <a:t> </a:t>
                </a:r>
                <a:r>
                  <a:rPr lang="en-US" sz="1400" i="1">
                    <a:solidFill>
                      <a:srgbClr val="00B0F0"/>
                    </a:solidFill>
                  </a:rPr>
                  <a:t>unknown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1400" i="1">
                    <a:solidFill>
                      <a:schemeClr val="tx1"/>
                    </a:solidFill>
                  </a:rPr>
                  <a:t> </a:t>
                </a:r>
                <a:r>
                  <a:rPr lang="en-US" sz="1400" i="1" smtClean="0">
                    <a:solidFill>
                      <a:schemeClr val="tx1"/>
                    </a:solidFill>
                  </a:rPr>
                  <a:t>cross-validation OR</a:t>
                </a:r>
                <a:r>
                  <a:rPr lang="en-US" sz="140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F0"/>
                            </a:solidFill>
                            <a:latin typeface="Cambria Math"/>
                          </a:rPr>
                          <m:t>empirical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F0"/>
                            </a:solidFill>
                            <a:latin typeface="Cambria Math"/>
                          </a:rPr>
                          <m:t>Bayesian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F0"/>
                            </a:solidFill>
                            <a:latin typeface="Cambria Math"/>
                          </a:rPr>
                          <m:t>inference</m:t>
                        </m:r>
                      </m:e>
                    </m:borderBox>
                  </m:oMath>
                </a14:m>
                <a:r>
                  <a:rPr lang="en-US" sz="140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1400" b="1" smtClean="0">
                    <a:solidFill>
                      <a:srgbClr val="00B0F0"/>
                    </a:solidFill>
                    <a:latin typeface="Cambria Math"/>
                  </a:rPr>
                  <a:t>(*)  </a:t>
                </a:r>
                <a:r>
                  <a:rPr lang="en-US" sz="1400" smtClean="0"/>
                  <a:t>[</a:t>
                </a:r>
                <a:r>
                  <a:rPr lang="en-US" sz="1400"/>
                  <a:t>PRML:3.4]</a:t>
                </a:r>
              </a:p>
              <a:p>
                <a:endParaRPr lang="en-US" sz="1400" smtClean="0"/>
              </a:p>
              <a:p>
                <a:r>
                  <a:rPr lang="en-US" sz="1400" smtClean="0"/>
                  <a:t>Observe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supHide m:val="on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Θ</m:t>
                            </m:r>
                            <m:r>
                              <a:rPr lang="en-US" sz="1400" b="0" i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𝛾</m:t>
                            </m:r>
                          </m:sub>
                          <m:sup/>
                          <m:e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1400" b="0" i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𝛾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140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1400" b="0" smtClean="0"/>
              </a:p>
              <a:p>
                <a:r>
                  <a:rPr lang="en-US" sz="1400" smtClean="0"/>
                  <a:t>Assume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𝛾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sz="140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400" smtClean="0"/>
                  <a:t>then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B0F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≈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supHide m:val="on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Θ</m:t>
                            </m:r>
                          </m:sub>
                          <m:sup/>
                          <m:e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1400">
                                    <a:latin typeface="Cambria Math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400" i="1">
                                <a:latin typeface="Cambria Math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Θ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i="1">
                        <a:solidFill>
                          <a:srgbClr val="00B0F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</m:acc>
                      </m:e>
                    </m:d>
                  </m:oMath>
                </a14:m>
                <a:endParaRPr lang="en-US" sz="1400" b="1" i="1" smtClean="0"/>
              </a:p>
              <a:p>
                <a:r>
                  <a:rPr lang="en-US" sz="1400" b="1" smtClean="0">
                    <a:latin typeface="Cambria Math"/>
                  </a:rPr>
                  <a:t>Remarks: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/>
                  <a:t>Both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𝒵</m:t>
                    </m:r>
                    <m:r>
                      <a:rPr lang="en-US" sz="14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1400" smtClean="0"/>
                  <a:t> are </a:t>
                </a:r>
                <a:r>
                  <a:rPr lang="en-US" sz="1400" b="1" i="1" smtClean="0"/>
                  <a:t>integrated out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1400" b="1" i="1" smtClean="0"/>
                  <a:t> </a:t>
                </a:r>
                <a:r>
                  <a:rPr lang="en-US" sz="1400" smtClean="0"/>
                  <a:t>can </a:t>
                </a:r>
                <a:r>
                  <a:rPr lang="en-US" sz="1400" b="1" smtClean="0"/>
                  <a:t>interpret </a:t>
                </a:r>
                <a:r>
                  <a:rPr lang="en-US" sz="1400" b="1" i="1" smtClean="0"/>
                  <a:t>empirical Bayesian inference</a:t>
                </a:r>
                <a:r>
                  <a:rPr lang="en-US" sz="1400" i="1" smtClean="0"/>
                  <a:t>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𝛩</m:t>
                    </m:r>
                  </m:oMath>
                </a14:m>
                <a:r>
                  <a:rPr lang="en-US" sz="1400" i="1" smtClean="0"/>
                  <a:t> in mixture models</a:t>
                </a:r>
                <a:r>
                  <a:rPr lang="en-US" sz="1400" smtClean="0"/>
                  <a:t> as </a:t>
                </a:r>
                <a:r>
                  <a:rPr lang="en-US" sz="1400" i="1" smtClean="0"/>
                  <a:t>standard </a:t>
                </a:r>
                <a:r>
                  <a:rPr lang="en-US" sz="1400" b="1" i="1" smtClean="0"/>
                  <a:t>ML/MAP estimation </a:t>
                </a:r>
                <a:r>
                  <a:rPr lang="en-US" sz="1400" i="1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Θ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𝜋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smtClean="0"/>
                  <a:t> </a:t>
                </a:r>
                <a:r>
                  <a:rPr lang="en-US" sz="1400" i="1" smtClean="0"/>
                  <a:t>in a hierarchical LVM</a:t>
                </a:r>
                <a:r>
                  <a:rPr lang="en-US" sz="1400" smtClean="0"/>
                  <a:t>, whose latent vars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𝒵</m:t>
                    </m:r>
                    <m:r>
                      <a:rPr lang="en-US" sz="1400" b="0" i="1" smtClean="0">
                        <a:latin typeface="Cambria Math"/>
                      </a:rPr>
                      <m:t>′=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1..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lang="en-US" sz="1400" smtClean="0"/>
              </a:p>
              <a:p>
                <a:pPr marL="285750" lvl="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prstClr val="black"/>
                    </a:solidFill>
                  </a:rPr>
                  <a:t>We commonly </a:t>
                </a:r>
                <a:r>
                  <a:rPr lang="en-US" sz="1400" smtClean="0">
                    <a:solidFill>
                      <a:srgbClr val="C00000"/>
                    </a:solidFill>
                  </a:rPr>
                  <a:t>do not have any (informative) prior </a:t>
                </a:r>
                <a:r>
                  <a:rPr lang="en-US" sz="1400" smtClean="0">
                    <a:solidFill>
                      <a:prstClr val="black"/>
                    </a:solidFill>
                  </a:rPr>
                  <a:t>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prstClr val="black"/>
                        </a:solidFill>
                        <a:latin typeface="Cambria Math"/>
                      </a:rPr>
                      <m:t>γ</m:t>
                    </m:r>
                    <m:r>
                      <a:rPr lang="en-US" sz="1400" b="1" i="1" smtClean="0">
                        <a:solidFill>
                          <a:prstClr val="black"/>
                        </a:solidFill>
                        <a:latin typeface="Cambria Math"/>
                      </a:rPr>
                      <m:t>→</m:t>
                    </m:r>
                    <m:borderBox>
                      <m:borderBoxPr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estimate</m:t>
                        </m:r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𝑴𝑳</m:t>
                            </m:r>
                          </m:sub>
                        </m:sSub>
                      </m:e>
                    </m:borderBox>
                  </m:oMath>
                </a14:m>
                <a:endParaRPr lang="en-US" sz="1200" i="1" baseline="-25000" smtClean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0000"/>
                <a:ext cx="8229600" cy="2324291"/>
              </a:xfrm>
              <a:prstGeom prst="rect">
                <a:avLst/>
              </a:prstGeom>
              <a:blipFill rotWithShape="1">
                <a:blip r:embed="rId20"/>
                <a:stretch>
                  <a:fillRect l="-148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04800" y="6172200"/>
                <a:ext cx="84582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smtClean="0"/>
                  <a:t>(*) “almost”, but not “fully Bayesian”, in the inference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1000" smtClean="0"/>
                  <a:t>, because prior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Θ</m:t>
                        </m:r>
                        <m:r>
                          <a:rPr lang="en-US" sz="1000" b="0" i="1" smtClean="0">
                            <a:latin typeface="Cambria Math"/>
                          </a:rPr>
                          <m:t>|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sz="1000" smtClean="0"/>
                  <a:t> is not known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sz="1000" smtClean="0"/>
                  <a:t> need to be learnt from data. </a:t>
                </a:r>
                <a:r>
                  <a:rPr lang="en-US" sz="1000" smtClean="0">
                    <a:solidFill>
                      <a:srgbClr val="C00000"/>
                    </a:solidFill>
                  </a:rPr>
                  <a:t>Necessary condition</a:t>
                </a:r>
                <a:r>
                  <a:rPr lang="en-US" sz="1000" smtClean="0"/>
                  <a:t>: “prior knowledge” – encoded in model structure i.e. assumption of how data are generated – </a:t>
                </a:r>
                <a:r>
                  <a:rPr lang="en-US" sz="1000" smtClean="0">
                    <a:solidFill>
                      <a:srgbClr val="C00000"/>
                    </a:solidFill>
                  </a:rPr>
                  <a:t>must be correct</a:t>
                </a:r>
                <a:r>
                  <a:rPr lang="en-US" sz="1000"/>
                  <a:t> </a:t>
                </a:r>
                <a:r>
                  <a:rPr lang="en-US" sz="1000" smtClean="0"/>
                  <a:t>i.e. the model structure defines </a:t>
                </a:r>
                <a:r>
                  <a:rPr lang="en-US" sz="1000" smtClean="0">
                    <a:solidFill>
                      <a:srgbClr val="0070C0"/>
                    </a:solidFill>
                  </a:rPr>
                  <a:t>a model space that contains “correct” structure</a:t>
                </a:r>
                <a:r>
                  <a:rPr lang="en-US" sz="1000" smtClean="0"/>
                  <a:t>. </a:t>
                </a:r>
                <a:endParaRPr lang="en-US" sz="10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172200"/>
                <a:ext cx="8458200" cy="553998"/>
              </a:xfrm>
              <a:prstGeom prst="rect">
                <a:avLst/>
              </a:prstGeom>
              <a:blipFill rotWithShape="1">
                <a:blip r:embed="rId2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5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625340" y="2027910"/>
            <a:ext cx="3061460" cy="1821100"/>
            <a:chOff x="5950184" y="2412824"/>
            <a:chExt cx="3061460" cy="1821100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184" y="2469686"/>
              <a:ext cx="2522869" cy="163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6097599" y="3972314"/>
              <a:ext cx="25458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i="1" smtClean="0"/>
                <a:t>eg. Mixture of 10 Bernoullis </a:t>
              </a:r>
              <a:r>
                <a:rPr lang="en-US" sz="1000" i="1" smtClean="0"/>
                <a:t>[MPLL:fig11.5]</a:t>
              </a:r>
              <a:endParaRPr lang="en-US" sz="1100" i="1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114" y="2667000"/>
                  <a:ext cx="57753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947" r="-26316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2412824"/>
                  <a:ext cx="38831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H="1">
              <a:off x="8361919" y="2895600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8294860" y="2565224"/>
              <a:ext cx="172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34465" y="3810000"/>
                <a:ext cx="8909535" cy="448167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smtClean="0">
                    <a:solidFill>
                      <a:srgbClr val="00B0F0"/>
                    </a:solidFill>
                  </a:rPr>
                  <a:t>Learning framework</a:t>
                </a:r>
                <a:r>
                  <a:rPr lang="en-US" sz="2000"/>
                  <a:t>: </a:t>
                </a:r>
                <a:r>
                  <a:rPr lang="en-US" sz="2000" b="1"/>
                  <a:t>ML estimation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/>
                  <a:t> </a:t>
                </a:r>
                <a:r>
                  <a:rPr lang="en-US" sz="2000" i="1"/>
                  <a:t>objective: maximize likelihood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endParaRPr lang="en-US" sz="1600" smtClean="0"/>
              </a:p>
              <a:p>
                <a:r>
                  <a:rPr lang="en-US" sz="1400" smtClean="0"/>
                  <a:t>(If we still see the model as Mixture model, the learning framework will be called </a:t>
                </a:r>
                <a:r>
                  <a:rPr lang="en-US" sz="1400" i="1" smtClean="0"/>
                  <a:t>ML-type 2</a:t>
                </a:r>
                <a:r>
                  <a:rPr lang="en-US" sz="1400" smtClean="0"/>
                  <a:t>, </a:t>
                </a:r>
                <a:r>
                  <a:rPr lang="en-US" sz="1400" i="1" smtClean="0"/>
                  <a:t>Empirical Bayes</a:t>
                </a:r>
                <a:r>
                  <a:rPr lang="en-US" sz="1400" smtClean="0"/>
                  <a:t>, or</a:t>
                </a:r>
                <a:r>
                  <a:rPr lang="en-US" sz="1400" i="1" smtClean="0"/>
                  <a:t> evidence approximation</a:t>
                </a:r>
                <a:r>
                  <a:rPr lang="en-US" sz="1400" smtClean="0"/>
                  <a:t>)</a:t>
                </a:r>
              </a:p>
              <a:p>
                <a:r>
                  <a:rPr lang="en-US" sz="2000" smtClean="0">
                    <a:solidFill>
                      <a:srgbClr val="00B0F0"/>
                    </a:solidFill>
                  </a:rPr>
                  <a:t>Tool</a:t>
                </a:r>
                <a:r>
                  <a:rPr lang="en-US" sz="2000" b="1" smtClean="0">
                    <a:solidFill>
                      <a:srgbClr val="00B0F0"/>
                    </a:solidFill>
                  </a:rPr>
                  <a:t> </a:t>
                </a:r>
                <a:r>
                  <a:rPr lang="en-US" sz="2000" smtClean="0">
                    <a:solidFill>
                      <a:prstClr val="black"/>
                    </a:solidFill>
                  </a:rPr>
                  <a:t>for </a:t>
                </a:r>
                <a:r>
                  <a:rPr lang="en-US" sz="2000">
                    <a:solidFill>
                      <a:prstClr val="black"/>
                    </a:solidFill>
                  </a:rPr>
                  <a:t>fitting the models</a:t>
                </a:r>
                <a:endParaRPr lang="en-US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  <a:tabLst>
                    <a:tab pos="227013" algn="l"/>
                  </a:tabLst>
                </a:pPr>
                <a:r>
                  <a:rPr lang="en-US" sz="2000" b="1" i="1"/>
                  <a:t>EM algorithm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i="1"/>
                  <a:t> </a:t>
                </a:r>
                <a:r>
                  <a:rPr lang="en-US" sz="200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𝑀𝐿</m:t>
                        </m:r>
                      </m:sub>
                    </m:sSub>
                  </m:oMath>
                </a14:m>
                <a:r>
                  <a:rPr lang="en-US" sz="1600" i="1" smtClean="0"/>
                  <a:t> </a:t>
                </a:r>
                <a:r>
                  <a:rPr lang="en-US" sz="2000" smtClean="0"/>
                  <a:t>that </a:t>
                </a:r>
                <a:r>
                  <a:rPr lang="en-US" sz="2000"/>
                  <a:t>maximizes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endParaRPr lang="en-US" sz="1600"/>
              </a:p>
              <a:p>
                <a:pPr marL="914400" lvl="1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Init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randomly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Repeat until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r>
                  <a:rPr lang="en-US"/>
                  <a:t> converges</a:t>
                </a:r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(E-step)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𝒵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𝒵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r>
                  <a:rPr lang="en-US"/>
                  <a:t>(M-step) assign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←</m:t>
                    </m:r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Θ</m:t>
                            </m:r>
                            <m:r>
                              <a:rPr lang="en-US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pPr>
                  <a:tabLst>
                    <a:tab pos="227013" algn="l"/>
                  </a:tabLst>
                </a:pPr>
                <a:endParaRPr lang="en-US" sz="2000">
                  <a:solidFill>
                    <a:schemeClr val="tx1"/>
                  </a:solidFill>
                </a:endParaRPr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endParaRPr lang="en-US" sz="2000"/>
              </a:p>
              <a:p>
                <a:pPr marL="1371600" lvl="2" indent="-457200">
                  <a:buFont typeface="+mj-lt"/>
                  <a:buAutoNum type="arabicPeriod"/>
                  <a:tabLst>
                    <a:tab pos="227013" algn="l"/>
                  </a:tabLst>
                </a:pPr>
                <a:endParaRPr lang="en-US" sz="2000"/>
              </a:p>
              <a:p>
                <a:pPr marL="342900" indent="-342900">
                  <a:buFont typeface="Wingdings" panose="05000000000000000000" pitchFamily="2" charset="2"/>
                  <a:buChar char="§"/>
                  <a:tabLst>
                    <a:tab pos="227013" algn="l"/>
                  </a:tabLst>
                </a:pPr>
                <a:endParaRPr lang="en-US" sz="2400" i="1"/>
              </a:p>
              <a:p>
                <a:endParaRPr lang="en-US" sz="1600" i="1" baseline="-25000" smtClean="0"/>
              </a:p>
              <a:p>
                <a:endParaRPr lang="en-US" sz="1600" i="1" baseline="-25000" smtClean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5" y="3810000"/>
                <a:ext cx="8909535" cy="4481676"/>
              </a:xfrm>
              <a:prstGeom prst="rect">
                <a:avLst/>
              </a:prstGeom>
              <a:blipFill rotWithShape="1">
                <a:blip r:embed="rId6"/>
                <a:stretch>
                  <a:fillRect l="-684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smtClean="0"/>
                  <a:t>Mixture models</a:t>
                </a:r>
                <a:r>
                  <a:rPr lang="en-US" sz="2400" smtClean="0"/>
                  <a:t> treated as a </a:t>
                </a:r>
                <a:r>
                  <a:rPr lang="en-US" sz="2400" i="1" smtClean="0"/>
                  <a:t>hierarchical</a:t>
                </a:r>
                <a:r>
                  <a:rPr lang="en-US" sz="2400" b="1" i="1" smtClean="0"/>
                  <a:t> </a:t>
                </a:r>
                <a:r>
                  <a:rPr lang="en-US" sz="2400" smtClean="0"/>
                  <a:t>LVMs</a:t>
                </a:r>
                <a:endParaRPr lang="en-US" sz="2400" i="1" smtClean="0"/>
              </a:p>
              <a:p>
                <a:pPr lvl="1"/>
                <a:r>
                  <a:rPr lang="en-US" sz="2000" smtClean="0"/>
                  <a:t>Assumption: each data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smtClean="0"/>
                  <a:t> originates from 1 </a:t>
                </a:r>
                <a:r>
                  <a:rPr lang="en-US" sz="2000" i="1" smtClean="0"/>
                  <a:t>unknown</a:t>
                </a:r>
                <a:r>
                  <a:rPr lang="en-US" sz="2000" smtClean="0"/>
                  <a:t> </a:t>
                </a:r>
                <a:r>
                  <a:rPr lang="en-US" sz="2000"/>
                  <a:t>(i.e. latent/ hidden/unobserved) group/cluster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US" sz="2000" smtClean="0"/>
              </a:p>
              <a:p>
                <a:pPr marL="457200" lvl="1" indent="0">
                  <a:buNone/>
                </a:pPr>
                <a:endParaRPr lang="en-US" sz="2000" smtClean="0"/>
              </a:p>
              <a:p>
                <a:pPr lvl="1"/>
                <a:endParaRPr lang="en-US" sz="2000" smtClean="0"/>
              </a:p>
              <a:p>
                <a:pPr marL="457200" lvl="1" indent="0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37576"/>
                <a:ext cx="8763000" cy="1438977"/>
              </a:xfrm>
              <a:blipFill rotWithShape="1">
                <a:blip r:embed="rId7"/>
                <a:stretch>
                  <a:fillRect l="-1043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2590800" y="2713976"/>
            <a:ext cx="1962000" cy="730080"/>
            <a:chOff x="2657625" y="2733214"/>
            <a:chExt cx="1962000" cy="730080"/>
          </a:xfrm>
        </p:grpSpPr>
        <p:grpSp>
          <p:nvGrpSpPr>
            <p:cNvPr id="52" name="Group 51"/>
            <p:cNvGrpSpPr/>
            <p:nvPr/>
          </p:nvGrpSpPr>
          <p:grpSpPr>
            <a:xfrm>
              <a:off x="2657625" y="2733214"/>
              <a:ext cx="1962000" cy="730080"/>
              <a:chOff x="3539797" y="2364079"/>
              <a:chExt cx="1962000" cy="73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7" name="Ink 36"/>
                  <p14:cNvContentPartPr/>
                  <p14:nvPr/>
                </p14:nvContentPartPr>
                <p14:xfrm>
                  <a:off x="3633757" y="2595919"/>
                  <a:ext cx="1374840" cy="227160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26917" y="2583319"/>
                    <a:ext cx="139320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4" name="Ink 43"/>
                  <p14:cNvContentPartPr/>
                  <p14:nvPr/>
                </p14:nvContentPartPr>
                <p14:xfrm>
                  <a:off x="3539797" y="2364079"/>
                  <a:ext cx="1962000" cy="730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531517" y="2352559"/>
                    <a:ext cx="1978560" cy="75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9" name="Ink 48"/>
                  <p14:cNvContentPartPr/>
                  <p14:nvPr/>
                </p14:nvContentPartPr>
                <p14:xfrm>
                  <a:off x="5150797" y="2845039"/>
                  <a:ext cx="157680" cy="18000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138917" y="2836399"/>
                    <a:ext cx="182880" cy="20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" name="Ink 56"/>
                <p14:cNvContentPartPr/>
                <p14:nvPr/>
              </p14:nvContentPartPr>
              <p14:xfrm>
                <a:off x="3833000" y="3110466"/>
                <a:ext cx="319320" cy="752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73960" y="2989146"/>
                  <a:ext cx="417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64" name="Ink 2063"/>
                <p14:cNvContentPartPr/>
                <p14:nvPr/>
              </p14:nvContentPartPr>
              <p14:xfrm>
                <a:off x="3751100" y="2895600"/>
                <a:ext cx="483120" cy="436680"/>
              </p14:xfrm>
            </p:contentPart>
          </mc:Choice>
          <mc:Fallback xmlns="">
            <p:pic>
              <p:nvPicPr>
                <p:cNvPr id="2064" name="Ink 2063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7060" y="2881200"/>
                  <a:ext cx="510120" cy="46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/>
          <p:cNvSpPr/>
          <p:nvPr/>
        </p:nvSpPr>
        <p:spPr>
          <a:xfrm>
            <a:off x="2667000" y="2807936"/>
            <a:ext cx="515640" cy="51564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37170" y="2344644"/>
            <a:ext cx="1602262" cy="531718"/>
            <a:chOff x="3537170" y="3059668"/>
            <a:chExt cx="1602262" cy="531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537170" y="3059668"/>
                  <a:ext cx="160226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170" y="3059668"/>
                  <a:ext cx="1602262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>
              <a:off x="3770365" y="3341132"/>
              <a:ext cx="115835" cy="25025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921620" y="2874730"/>
                <a:ext cx="2881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20" y="2874730"/>
                <a:ext cx="288180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2245349" y="3065756"/>
            <a:ext cx="421651" cy="27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35297" y="2460313"/>
                <a:ext cx="1686323" cy="125463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𝒵</m:t>
                      </m:r>
                      <m:r>
                        <a:rPr lang="en-US" sz="16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1..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smtClean="0">
                  <a:latin typeface="Cambria Math"/>
                </a:endParaRPr>
              </a:p>
              <a:p>
                <a:r>
                  <a:rPr lang="en-US" sz="120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rPr>
                  <a:t>Old param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120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rPr>
                  <a:t> latent var</a:t>
                </a:r>
              </a:p>
              <a:p>
                <a:r>
                  <a:rPr lang="en-US" sz="1200" i="1" smtClean="0">
                    <a:latin typeface="Cambria Math"/>
                  </a:rPr>
                  <a:t>(to be integrated out)</a:t>
                </a:r>
              </a:p>
              <a:p>
                <a:endParaRPr lang="en-US" sz="50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/>
                        </a:rPr>
                        <m:t>𝛩</m:t>
                      </m:r>
                      <m:r>
                        <a:rPr lang="en-US" sz="16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smtClean="0">
                  <a:latin typeface="Cambria Math"/>
                </a:endParaRPr>
              </a:p>
              <a:p>
                <a:r>
                  <a:rPr lang="en-US" sz="1200" smtClean="0">
                    <a:solidFill>
                      <a:schemeClr val="accent6">
                        <a:lumMod val="75000"/>
                      </a:schemeClr>
                    </a:solidFill>
                  </a:rPr>
                  <a:t>hyperparam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1200" smtClean="0">
                    <a:solidFill>
                      <a:schemeClr val="accent6">
                        <a:lumMod val="75000"/>
                      </a:schemeClr>
                    </a:solidFill>
                  </a:rPr>
                  <a:t> param</a:t>
                </a:r>
                <a:endParaRPr lang="en-US" sz="1200" i="1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7" y="2460313"/>
                <a:ext cx="1686323" cy="1254639"/>
              </a:xfrm>
              <a:prstGeom prst="rect">
                <a:avLst/>
              </a:prstGeom>
              <a:blipFill rotWithShape="1">
                <a:blip r:embed="rId20"/>
                <a:stretch>
                  <a:fillRect b="-2392"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2 – preparing for </a:t>
            </a:r>
            <a:r>
              <a:rPr lang="en-US" smtClean="0"/>
              <a:t>Week 2-4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18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543925" y="2383777"/>
            <a:ext cx="291065" cy="291065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41202" y="2912122"/>
            <a:ext cx="291065" cy="291065"/>
          </a:xfrm>
          <a:prstGeom prst="ellipse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828800" y="3184148"/>
                <a:ext cx="525850" cy="517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limUppPr>
                        <m:e>
                          <m:borderBox>
                            <m:borderBox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borderBox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borderBox>
                        </m:e>
                        <m:lim>
                          <m:r>
                            <a:rPr lang="en-US" sz="1600" b="0" i="1" smtClean="0">
                              <a:latin typeface="Cambria Math"/>
                            </a:rPr>
                            <m:t>↑</m:t>
                          </m:r>
                        </m:lim>
                      </m:limUpp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84148"/>
                <a:ext cx="525850" cy="51719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3733800" y="2334818"/>
                <a:ext cx="768351" cy="408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←</m:t>
                      </m:r>
                      <m:borderBox>
                        <m:borderBoxPr>
                          <m:ctrlPr>
                            <a:rPr lang="en-US" sz="1600" i="1">
                              <a:latin typeface="Cambria Math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</m:e>
                      </m:borderBox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34818"/>
                <a:ext cx="768351" cy="40838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38800" y="4394284"/>
                <a:ext cx="2785186" cy="253916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050" smtClean="0"/>
                  <a:t>“type 2” for maximization over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050"/>
                  <a:t> instead of </a:t>
                </a:r>
                <a14:m>
                  <m:oMath xmlns:m="http://schemas.openxmlformats.org/officeDocument/2006/math">
                    <m:r>
                      <a:rPr lang="en-US" sz="1050" i="1" smtClean="0">
                        <a:latin typeface="Cambria Math"/>
                      </a:rPr>
                      <m:t>𝜇</m:t>
                    </m:r>
                    <m:r>
                      <a:rPr lang="en-US" sz="1050" i="1">
                        <a:latin typeface="Cambria Math"/>
                      </a:rPr>
                      <m:t>,</m:t>
                    </m:r>
                    <m:r>
                      <a:rPr lang="en-US" sz="1050" i="1">
                        <a:latin typeface="Cambria Math"/>
                      </a:rPr>
                      <m:t>𝜋</m:t>
                    </m:r>
                  </m:oMath>
                </a14:m>
                <a:endParaRPr lang="en-US" sz="105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394284"/>
                <a:ext cx="2785186" cy="253916"/>
              </a:xfrm>
              <a:prstGeom prst="rect">
                <a:avLst/>
              </a:prstGeom>
              <a:blipFill rotWithShape="1">
                <a:blip r:embed="rId23"/>
                <a:stretch>
                  <a:fillRect b="-8696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10400" y="5715000"/>
                <a:ext cx="152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i="1" smtClean="0">
                    <a:solidFill>
                      <a:srgbClr val="FF0000"/>
                    </a:solidFill>
                  </a:rPr>
                  <a:t>Trouble</a:t>
                </a:r>
                <a:r>
                  <a:rPr lang="en-US" sz="120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𝒵</m:t>
                    </m:r>
                  </m:oMath>
                </a14:m>
                <a:r>
                  <a:rPr lang="en-US" sz="1200" smtClean="0">
                    <a:solidFill>
                      <a:srgbClr val="FF0000"/>
                    </a:solidFill>
                  </a:rPr>
                  <a:t>|D is now </a:t>
                </a:r>
                <a:r>
                  <a:rPr lang="en-US" sz="1200" b="1" i="1" smtClean="0">
                    <a:solidFill>
                      <a:srgbClr val="FF0000"/>
                    </a:solidFill>
                  </a:rPr>
                  <a:t>joint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1200" smtClean="0">
                    <a:solidFill>
                      <a:srgbClr val="FF0000"/>
                    </a:solidFill>
                  </a:rPr>
                  <a:t>|D !!!</a:t>
                </a:r>
                <a:endParaRPr 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715000"/>
                <a:ext cx="1524000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7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19</a:t>
            </a:fld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7304946" y="1124759"/>
            <a:ext cx="307838" cy="2838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305517" y="1518330"/>
            <a:ext cx="307838" cy="2838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endCxn id="233" idx="2"/>
          </p:cNvCxnSpPr>
          <p:nvPr/>
        </p:nvCxnSpPr>
        <p:spPr>
          <a:xfrm>
            <a:off x="7575225" y="1352267"/>
            <a:ext cx="297525" cy="685783"/>
          </a:xfrm>
          <a:prstGeom prst="straightConnector1">
            <a:avLst/>
          </a:prstGeom>
          <a:ln w="9525">
            <a:solidFill>
              <a:srgbClr val="00B0F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594941" y="1400884"/>
            <a:ext cx="957300" cy="282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7594941" y="1773049"/>
            <a:ext cx="883005" cy="229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095321" y="1268277"/>
            <a:ext cx="22660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9" name="Ink 178"/>
              <p14:cNvContentPartPr/>
              <p14:nvPr/>
            </p14:nvContentPartPr>
            <p14:xfrm>
              <a:off x="8596838" y="1210163"/>
              <a:ext cx="181556" cy="142104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9028" y="1053993"/>
                <a:ext cx="332132" cy="446149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/>
          <p:cNvGrpSpPr/>
          <p:nvPr/>
        </p:nvGrpSpPr>
        <p:grpSpPr>
          <a:xfrm>
            <a:off x="7838656" y="1070372"/>
            <a:ext cx="395658" cy="400110"/>
            <a:chOff x="2484910" y="1143000"/>
            <a:chExt cx="39565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2484910" y="1143000"/>
                  <a:ext cx="3701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910" y="1143000"/>
                  <a:ext cx="370166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Oval 196"/>
            <p:cNvSpPr/>
            <p:nvPr/>
          </p:nvSpPr>
          <p:spPr>
            <a:xfrm>
              <a:off x="2508084" y="1180499"/>
              <a:ext cx="372484" cy="34350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477946" y="1603772"/>
            <a:ext cx="742254" cy="343501"/>
            <a:chOff x="3276600" y="1847587"/>
            <a:chExt cx="742254" cy="343501"/>
          </a:xfrm>
        </p:grpSpPr>
        <p:sp>
          <p:nvSpPr>
            <p:cNvPr id="194" name="Oval 193"/>
            <p:cNvSpPr/>
            <p:nvPr/>
          </p:nvSpPr>
          <p:spPr>
            <a:xfrm>
              <a:off x="3276600" y="1847587"/>
              <a:ext cx="372484" cy="343501"/>
            </a:xfrm>
            <a:prstGeom prst="ellips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9525">
                  <a:solidFill>
                    <a:schemeClr val="tx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3276600" y="1847587"/>
                  <a:ext cx="74225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600" b="0" i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new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847587"/>
                  <a:ext cx="742254" cy="33855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/>
          <p:cNvGrpSpPr/>
          <p:nvPr/>
        </p:nvGrpSpPr>
        <p:grpSpPr>
          <a:xfrm>
            <a:off x="8497692" y="1107871"/>
            <a:ext cx="379848" cy="343501"/>
            <a:chOff x="3276600" y="1847587"/>
            <a:chExt cx="379848" cy="343501"/>
          </a:xfrm>
        </p:grpSpPr>
        <p:sp>
          <p:nvSpPr>
            <p:cNvPr id="192" name="Oval 191"/>
            <p:cNvSpPr/>
            <p:nvPr/>
          </p:nvSpPr>
          <p:spPr>
            <a:xfrm>
              <a:off x="3276600" y="1847587"/>
              <a:ext cx="372484" cy="34350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3276600" y="1847587"/>
                  <a:ext cx="3798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847587"/>
                  <a:ext cx="379848" cy="33855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3" name="Straight Arrow Connector 182"/>
          <p:cNvCxnSpPr>
            <a:stCxn id="196" idx="3"/>
            <a:endCxn id="193" idx="1"/>
          </p:cNvCxnSpPr>
          <p:nvPr/>
        </p:nvCxnSpPr>
        <p:spPr>
          <a:xfrm>
            <a:off x="8208822" y="1270427"/>
            <a:ext cx="288870" cy="67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97" idx="2"/>
          </p:cNvCxnSpPr>
          <p:nvPr/>
        </p:nvCxnSpPr>
        <p:spPr>
          <a:xfrm>
            <a:off x="7594941" y="1271322"/>
            <a:ext cx="266889" cy="8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7221415" y="762000"/>
            <a:ext cx="1109398" cy="1105272"/>
            <a:chOff x="1659555" y="834628"/>
            <a:chExt cx="1357670" cy="1105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2571392" y="834628"/>
                  <a:ext cx="44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𝒵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92" y="834628"/>
                  <a:ext cx="44583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ounded Rectangle 190"/>
            <p:cNvSpPr/>
            <p:nvPr/>
          </p:nvSpPr>
          <p:spPr>
            <a:xfrm>
              <a:off x="1659555" y="883477"/>
              <a:ext cx="1306267" cy="1056423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7142172" y="1055132"/>
                <a:ext cx="560923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000" smtClean="0"/>
              </a:p>
              <a:p>
                <a:endParaRPr lang="en-US" sz="600" b="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𝜇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72" y="1055132"/>
                <a:ext cx="560923" cy="800219"/>
              </a:xfrm>
              <a:prstGeom prst="rect">
                <a:avLst/>
              </a:prstGeom>
              <a:blipFill rotWithShape="1">
                <a:blip r:embed="rId1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/>
          <p:cNvGrpSpPr/>
          <p:nvPr/>
        </p:nvGrpSpPr>
        <p:grpSpPr>
          <a:xfrm>
            <a:off x="6801546" y="767967"/>
            <a:ext cx="396604" cy="777561"/>
            <a:chOff x="1941977" y="834628"/>
            <a:chExt cx="1247090" cy="1214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2161475" y="834628"/>
                  <a:ext cx="10275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Θ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475" y="834628"/>
                  <a:ext cx="102759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Rounded Rectangle 188"/>
            <p:cNvSpPr/>
            <p:nvPr/>
          </p:nvSpPr>
          <p:spPr>
            <a:xfrm>
              <a:off x="1941977" y="923419"/>
              <a:ext cx="1051696" cy="1125510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0" name="Straight Arrow Connector 199"/>
          <p:cNvCxnSpPr/>
          <p:nvPr/>
        </p:nvCxnSpPr>
        <p:spPr>
          <a:xfrm>
            <a:off x="7087431" y="1249916"/>
            <a:ext cx="234499" cy="3538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8763000" cy="658449"/>
              </a:xfrm>
            </p:spPr>
            <p:txBody>
              <a:bodyPr>
                <a:noAutofit/>
              </a:bodyPr>
              <a:lstStyle/>
              <a:p>
                <a:r>
                  <a:rPr lang="en-US" sz="3200"/>
                  <a:t>Learning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Θ</m:t>
                    </m:r>
                  </m:oMath>
                </a14:m>
                <a:r>
                  <a:rPr lang="en-US" sz="3200"/>
                  <a:t> – all quantities that matter </a:t>
                </a:r>
                <a:r>
                  <a:rPr lang="en-US" sz="3200" smtClean="0"/>
                  <a:t>(level-2) </a:t>
                </a:r>
                <a:endParaRPr lang="en-US" sz="3200"/>
              </a:p>
            </p:txBody>
          </p:sp>
        </mc:Choice>
        <mc:Fallback xmlns="">
          <p:sp>
            <p:nvSpPr>
              <p:cNvPr id="20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8763000" cy="658449"/>
              </a:xfrm>
              <a:blipFill rotWithShape="1">
                <a:blip r:embed="rId21"/>
                <a:stretch>
                  <a:fillRect l="-1739" t="-12037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7849576" y="1828800"/>
            <a:ext cx="395658" cy="400110"/>
            <a:chOff x="3033342" y="1752600"/>
            <a:chExt cx="39565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3033342" y="1752600"/>
                  <a:ext cx="3701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342" y="1752600"/>
                  <a:ext cx="370166" cy="4001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r="-31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Oval 232"/>
            <p:cNvSpPr/>
            <p:nvPr/>
          </p:nvSpPr>
          <p:spPr>
            <a:xfrm>
              <a:off x="3056516" y="1790099"/>
              <a:ext cx="372484" cy="343501"/>
            </a:xfrm>
            <a:prstGeom prst="ellipse">
              <a:avLst/>
            </a:prstGeom>
            <a:no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34" name="Straight Arrow Connector 233"/>
          <p:cNvCxnSpPr>
            <a:stCxn id="233" idx="6"/>
          </p:cNvCxnSpPr>
          <p:nvPr/>
        </p:nvCxnSpPr>
        <p:spPr>
          <a:xfrm flipV="1">
            <a:off x="8245234" y="1896968"/>
            <a:ext cx="287261" cy="141082"/>
          </a:xfrm>
          <a:prstGeom prst="straightConnector1">
            <a:avLst/>
          </a:prstGeom>
          <a:ln w="9525">
            <a:solidFill>
              <a:srgbClr val="00B0F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093765"/>
                  </p:ext>
                </p:extLst>
              </p:nvPr>
            </p:nvGraphicFramePr>
            <p:xfrm>
              <a:off x="170609" y="2317439"/>
              <a:ext cx="8763000" cy="4055872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55289"/>
                    <a:gridCol w="2998502"/>
                    <a:gridCol w="2133600"/>
                    <a:gridCol w="207560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Bayesian</a:t>
                          </a:r>
                          <a:r>
                            <a:rPr lang="en-US" baseline="0" smtClean="0"/>
                            <a:t> inference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(full</a:t>
                          </a:r>
                          <a:r>
                            <a:rPr lang="en-US" b="0" baseline="0" smtClean="0"/>
                            <a:t> form</a:t>
                          </a:r>
                          <a:r>
                            <a:rPr lang="en-US" b="0" smtClean="0"/>
                            <a:t>)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MAP 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ML</a:t>
                          </a:r>
                          <a:r>
                            <a:rPr lang="en-US" baseline="0" smtClean="0"/>
                            <a:t> estimation</a:t>
                          </a:r>
                          <a:endParaRPr lang="en-US" b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new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smtClean="0"/>
                        </a:p>
                        <a:p>
                          <a:pPr marL="0" indent="0" algn="ctr">
                            <a:buNone/>
                          </a:pPr>
                          <a:r>
                            <a:rPr lang="en-US" b="1" smtClean="0"/>
                            <a:t>Predictive distribution</a:t>
                          </a:r>
                        </a:p>
                        <a:p>
                          <a:pPr marL="0" indent="0" algn="ctr">
                            <a:buNone/>
                          </a:pPr>
                          <a:endParaRPr lang="en-US" b="1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  <m:sup/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nor/>
                                                  </m:rPr>
                                                  <a:rPr lang="en-US">
                                                    <a:latin typeface="Cambria Math"/>
                                                  </a:rPr>
                                                  <m:t>new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|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phant>
                                              <m:phantPr>
                                                <m:zeroWid m:val="on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</m:phant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\,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eqArr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≈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new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phant>
                                      <m:phantPr>
                                        <m:zeroWid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phant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\,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𝑀𝐴𝑃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∝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≈</m:t>
                                    </m:r>
                                  </m:lim>
                                </m:limLow>
                                <m:r>
                                  <a:rPr lang="en-US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new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phant>
                                      <m:phantPr>
                                        <m:zeroWid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phant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\,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Θ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𝑀𝐿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  <a:p>
                          <a:endParaRPr lang="en-US" sz="180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smtClean="0">
                              <a:solidFill>
                                <a:schemeClr val="tx1"/>
                              </a:solidFill>
                            </a:rPr>
                            <a:t>posterior</a:t>
                          </a:r>
                          <a:r>
                            <a:rPr lang="en-US" b="1" baseline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1" smtClean="0">
                              <a:solidFill>
                                <a:schemeClr val="tx1"/>
                              </a:solidFill>
                            </a:rPr>
                            <a:t>distribution </a:t>
                          </a:r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(of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b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  <a:p>
                          <a:endParaRPr lang="en-US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mode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Θ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mode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smtClean="0">
                              <a:solidFill>
                                <a:srgbClr val="C00000"/>
                              </a:solidFill>
                            </a:rPr>
                            <a:t>Learning objective</a:t>
                          </a:r>
                          <a:endParaRPr lang="en-US" i="1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compute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𝒵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∝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𝒵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solve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kern="120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sz="1800" b="0" kern="120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1800" b="0" kern="12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kern="120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Θ</m:t>
                                    </m:r>
                                    <m:r>
                                      <a:rPr lang="en-US" sz="1800" b="0" kern="120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  <m:r>
                                      <a:rPr lang="en-US" sz="1800" b="0" kern="120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kern="120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smtClean="0"/>
                            <a:t>solve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mtClean="0">
                                        <a:solidFill>
                                          <a:srgbClr val="C00000"/>
                                        </a:solidFill>
                                      </a:rPr>
                                      <m:t>argmax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  <m: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093765"/>
                  </p:ext>
                </p:extLst>
              </p:nvPr>
            </p:nvGraphicFramePr>
            <p:xfrm>
              <a:off x="170609" y="2317439"/>
              <a:ext cx="8763000" cy="4055872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55289"/>
                    <a:gridCol w="2998502"/>
                    <a:gridCol w="2133600"/>
                    <a:gridCol w="2075609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Bayesian</a:t>
                          </a:r>
                          <a:r>
                            <a:rPr lang="en-US" baseline="0" smtClean="0"/>
                            <a:t> inference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smtClean="0"/>
                            <a:t>(full</a:t>
                          </a:r>
                          <a:r>
                            <a:rPr lang="en-US" b="0" baseline="0" smtClean="0"/>
                            <a:t> form</a:t>
                          </a:r>
                          <a:r>
                            <a:rPr lang="en-US" b="0" smtClean="0"/>
                            <a:t>)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MAP 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if </a:t>
                          </a:r>
                          <a:r>
                            <a:rPr lang="en-US" smtClean="0"/>
                            <a:t>ML</a:t>
                          </a:r>
                          <a:r>
                            <a:rPr lang="en-US" baseline="0" smtClean="0"/>
                            <a:t> estimation</a:t>
                          </a:r>
                          <a:endParaRPr lang="en-US" b="0" smtClean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392" t="-56410" r="-463922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52033" t="-56410" r="-140447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213714" t="-56410" r="-97429" b="-18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322941" t="-56410" r="-294" b="-188718"/>
                          </a:stretch>
                        </a:blipFill>
                      </a:tcPr>
                    </a:tc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392" t="-127083" r="-463922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52033" t="-127083" r="-140447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213714" t="-127083" r="-97429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322941" t="-127083" r="-294" b="-53333"/>
                          </a:stretch>
                        </a:blipFill>
                      </a:tcPr>
                    </a:tc>
                  </a:tr>
                  <a:tr h="764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smtClean="0">
                              <a:solidFill>
                                <a:srgbClr val="C00000"/>
                              </a:solidFill>
                            </a:rPr>
                            <a:t>Learning objective</a:t>
                          </a:r>
                          <a:endParaRPr lang="en-US" i="1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52033" t="-436000" r="-140447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213714" t="-436000" r="-97429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l="-322941" t="-436000" r="-294" b="-24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6" name="Bent-Up Arrow 65"/>
          <p:cNvSpPr/>
          <p:nvPr/>
        </p:nvSpPr>
        <p:spPr>
          <a:xfrm rot="16200000" flipH="1" flipV="1">
            <a:off x="-903841" y="4506359"/>
            <a:ext cx="2514600" cy="207482"/>
          </a:xfrm>
          <a:prstGeom prst="bent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758286" y="1066800"/>
                <a:ext cx="439864" cy="37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𝛾</m:t>
                          </m:r>
                        </m:e>
                      </m:borderBox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286" y="1066800"/>
                <a:ext cx="439864" cy="37535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762000"/>
                <a:ext cx="6477000" cy="1469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u="sng" smtClean="0"/>
                  <a:t>Remark</a:t>
                </a:r>
                <a:r>
                  <a:rPr lang="en-US" sz="1400" smtClean="0"/>
                  <a:t>: it’s natural to build more complex model structure e.g. hierarchical LVMs with no changes in Learning Framework at all (</a:t>
                </a:r>
                <a:r>
                  <a:rPr lang="en-US" sz="1400" i="1" smtClean="0"/>
                  <a:t>still old-good ML/MAP estimation</a:t>
                </a:r>
                <a:r>
                  <a:rPr lang="en-US" sz="1400" smtClean="0"/>
                  <a:t>). </a:t>
                </a:r>
                <a:r>
                  <a:rPr lang="en-US" sz="1400" b="1" i="1" smtClean="0"/>
                  <a:t>However</a:t>
                </a:r>
                <a:r>
                  <a:rPr lang="en-US" sz="1400" smtClean="0"/>
                  <a:t>, the posteriors over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en-US" sz="140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1400" smtClean="0"/>
                  <a:t> become increasingly complex, which makes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>
                    <a:solidFill>
                      <a:srgbClr val="C00000"/>
                    </a:solidFill>
                  </a:rPr>
                  <a:t>deriving </a:t>
                </a:r>
                <a:r>
                  <a:rPr lang="en-US" sz="1400" smtClean="0">
                    <a:solidFill>
                      <a:srgbClr val="C00000"/>
                    </a:solidFill>
                  </a:rPr>
                  <a:t>posterior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𝒵</m:t>
                        </m:r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400">
                    <a:solidFill>
                      <a:srgbClr val="C00000"/>
                    </a:solidFill>
                  </a:rPr>
                  <a:t> </a:t>
                </a:r>
                <a:r>
                  <a:rPr lang="en-US" sz="1400" smtClean="0">
                    <a:solidFill>
                      <a:srgbClr val="C00000"/>
                    </a:solidFill>
                  </a:rPr>
                  <a:t>infeasible; </a:t>
                </a:r>
                <a:r>
                  <a:rPr lang="en-US" sz="1400"/>
                  <a:t>and/or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smtClean="0">
                    <a:solidFill>
                      <a:srgbClr val="C00000"/>
                    </a:solidFill>
                  </a:rPr>
                  <a:t>computing expectation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𝒵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Θ</m:t>
                            </m:r>
                          </m:e>
                        </m:acc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140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400" smtClean="0">
                    <a:solidFill>
                      <a:srgbClr val="C00000"/>
                    </a:solidFill>
                  </a:rPr>
                  <a:t> intractable.</a:t>
                </a:r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⇒</m:t>
                    </m:r>
                    <m:borderBox>
                      <m:borderBoxPr>
                        <m:ctrlPr>
                          <a:rPr lang="en-US" sz="1100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sz="1400" i="1"/>
                          <m:t>need</m:t>
                        </m:r>
                        <m:r>
                          <m:rPr>
                            <m:nor/>
                          </m:rPr>
                          <a:rPr lang="en-US" sz="1400" b="1" i="1"/>
                          <m:t> </m:t>
                        </m:r>
                        <m:r>
                          <m:rPr>
                            <m:nor/>
                          </m:rPr>
                          <a:rPr lang="en-US" sz="1400" b="1" i="1">
                            <a:solidFill>
                              <a:srgbClr val="00B0F0"/>
                            </a:solidFill>
                          </a:rPr>
                          <m:t>more</m:t>
                        </m:r>
                        <m:r>
                          <m:rPr>
                            <m:nor/>
                          </m:rPr>
                          <a:rPr lang="en-US" sz="1400" b="1" i="1">
                            <a:solidFill>
                              <a:srgbClr val="00B0F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i="1">
                            <a:solidFill>
                              <a:srgbClr val="00B0F0"/>
                            </a:solidFill>
                          </a:rPr>
                          <m:t>tools</m:t>
                        </m:r>
                        <m:r>
                          <m:rPr>
                            <m:nor/>
                          </m:rPr>
                          <a:rPr lang="en-US" sz="1400" b="1" i="1">
                            <a:solidFill>
                              <a:srgbClr val="00B0F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i="1"/>
                          <m:t>to</m:t>
                        </m:r>
                        <m:r>
                          <m:rPr>
                            <m:nor/>
                          </m:rPr>
                          <a:rPr lang="en-US" sz="1400" b="1" i="1"/>
                          <m:t> </m:t>
                        </m:r>
                        <m:r>
                          <m:rPr>
                            <m:nor/>
                          </m:rPr>
                          <a:rPr lang="en-US" sz="1400" b="1" i="1"/>
                          <m:t>fit</m:t>
                        </m:r>
                        <m:r>
                          <m:rPr>
                            <m:nor/>
                          </m:rPr>
                          <a:rPr lang="en-US" sz="1400" b="1" i="1"/>
                          <m:t> </m:t>
                        </m:r>
                        <m:r>
                          <m:rPr>
                            <m:nor/>
                          </m:rPr>
                          <a:rPr lang="en-US" sz="1400" b="1" i="1"/>
                          <m:t>LVMs</m:t>
                        </m:r>
                        <m:r>
                          <m:rPr>
                            <m:nor/>
                          </m:rPr>
                          <a:rPr lang="en-US" sz="1400" i="1"/>
                          <m:t> </m:t>
                        </m:r>
                      </m:e>
                    </m:borderBox>
                  </m:oMath>
                </a14:m>
                <a:r>
                  <a:rPr lang="en-US" sz="1400" i="1" smtClean="0"/>
                  <a:t> </a:t>
                </a:r>
                <a:endParaRPr lang="en-US" i="1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6477000" cy="1469185"/>
              </a:xfrm>
              <a:prstGeom prst="rect">
                <a:avLst/>
              </a:prstGeom>
              <a:blipFill rotWithShape="1">
                <a:blip r:embed="rId25"/>
                <a:stretch>
                  <a:fillRect l="-377" t="-415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3118218" y="4038600"/>
                <a:ext cx="1247346" cy="163365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9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9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vi-VN" sz="9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r>
                          <a:rPr lang="vi-VN" sz="900" i="1">
                            <a:latin typeface="Cambria Math"/>
                          </a:rPr>
                          <m:t>,</m:t>
                        </m:r>
                        <m:r>
                          <a:rPr lang="el-GR" sz="900" i="1">
                            <a:latin typeface="Cambria Math"/>
                          </a:rPr>
                          <m:t>𝛩</m:t>
                        </m:r>
                        <m:r>
                          <a:rPr lang="vi-VN" sz="900" i="1">
                            <a:latin typeface="Cambria Math"/>
                          </a:rPr>
                          <m:t>|</m:t>
                        </m:r>
                        <m:r>
                          <a:rPr lang="vi-VN" sz="900" i="1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900" smtClean="0"/>
                  <a:t> is always hard to compute exactly.</a:t>
                </a:r>
              </a:p>
              <a:p>
                <a:pPr algn="ctr"/>
                <a:endParaRPr lang="en-US" sz="900" smtClean="0"/>
              </a:p>
              <a:p>
                <a:pPr algn="ctr"/>
                <a:r>
                  <a:rPr lang="en-US" sz="900" smtClean="0"/>
                  <a:t>Point estimates </a:t>
                </a:r>
                <a:r>
                  <a:rPr lang="en-US" sz="900"/>
                  <a:t>(of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>
                        <a:latin typeface="Cambria Math"/>
                      </a:rPr>
                      <m:t>Θ</m:t>
                    </m:r>
                  </m:oMath>
                </a14:m>
                <a:r>
                  <a:rPr lang="en-US" sz="900"/>
                  <a:t>) make </a:t>
                </a:r>
                <a:r>
                  <a:rPr lang="en-US" sz="900" smtClean="0"/>
                  <a:t>both learning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900" smtClean="0"/>
                  <a:t> and inference about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en-US" sz="900" smtClean="0"/>
                  <a:t> little bit easier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</a:rPr>
                            <m:t>Θ</m:t>
                          </m:r>
                          <m:r>
                            <a:rPr lang="en-US" sz="9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9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900" b="0" i="1" smtClean="0">
                          <a:latin typeface="Cambria Math"/>
                        </a:rPr>
                        <m:t>≈</m:t>
                      </m:r>
                      <m:r>
                        <a:rPr lang="en-US" sz="9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9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9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9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900" b="0" i="0" smtClean="0"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900" smtClean="0"/>
              </a:p>
              <a:p>
                <a:pPr algn="ctr"/>
                <a:endParaRPr lang="en-US" sz="900" b="1" smtClean="0"/>
              </a:p>
              <a:p>
                <a:pPr algn="ctr"/>
                <a:r>
                  <a:rPr lang="en-US" sz="900" b="1" smtClean="0"/>
                  <a:t>but still HARD!!!</a:t>
                </a: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18" y="4038600"/>
                <a:ext cx="1247346" cy="1633652"/>
              </a:xfrm>
              <a:prstGeom prst="rect">
                <a:avLst/>
              </a:prstGeom>
              <a:blipFill rotWithShape="1">
                <a:blip r:embed="rId26"/>
                <a:stretch>
                  <a:fillRect r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3741891" y="3614978"/>
            <a:ext cx="0" cy="42362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4" idx="3"/>
          </p:cNvCxnSpPr>
          <p:nvPr/>
        </p:nvCxnSpPr>
        <p:spPr>
          <a:xfrm flipV="1">
            <a:off x="4365564" y="3410470"/>
            <a:ext cx="587436" cy="1444956"/>
          </a:xfrm>
          <a:prstGeom prst="curvedConnector2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752600" y="4039646"/>
                <a:ext cx="1247346" cy="1477840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900" smtClean="0"/>
                  <a:t>Most of the time, only requires summary statstic over this distribution e.g.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sz="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Θ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900" smtClean="0"/>
              </a:p>
              <a:p>
                <a:pPr algn="ctr"/>
                <a:r>
                  <a:rPr lang="en-US" sz="900" smtClean="0"/>
                  <a:t>to infer/predict some-thing that concern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en-US" sz="900" smtClean="0"/>
                  <a:t> </a:t>
                </a:r>
              </a:p>
              <a:p>
                <a:pPr algn="ctr"/>
                <a:r>
                  <a:rPr lang="en-US" sz="900" smtClean="0"/>
                  <a:t>e.g. cluster id, missing label, E-step in EM algorithm</a:t>
                </a: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9646"/>
                <a:ext cx="1247346" cy="147784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endCxn id="77" idx="0"/>
          </p:cNvCxnSpPr>
          <p:nvPr/>
        </p:nvCxnSpPr>
        <p:spPr>
          <a:xfrm flipH="1">
            <a:off x="2376273" y="3614978"/>
            <a:ext cx="404049" cy="42466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905000"/>
            <a:ext cx="8763000" cy="1854359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b="1" smtClean="0">
                <a:solidFill>
                  <a:srgbClr val="C00000"/>
                </a:solidFill>
              </a:rPr>
              <a:t>RECOMMENDED PRACTICE</a:t>
            </a:r>
          </a:p>
          <a:p>
            <a:r>
              <a:rPr lang="en-US" sz="2400" i="1" smtClean="0">
                <a:solidFill>
                  <a:srgbClr val="C00000"/>
                </a:solidFill>
              </a:rPr>
              <a:t>Ask questions! Also for any foreign concept X, try asking yourself “</a:t>
            </a:r>
            <a:r>
              <a:rPr lang="en-US" sz="2400" b="1" i="1" smtClean="0">
                <a:solidFill>
                  <a:srgbClr val="C00000"/>
                </a:solidFill>
              </a:rPr>
              <a:t>what are the parent concepts of X?</a:t>
            </a:r>
            <a:r>
              <a:rPr lang="en-US" sz="2400" i="1" smtClean="0">
                <a:solidFill>
                  <a:srgbClr val="C00000"/>
                </a:solidFill>
              </a:rPr>
              <a:t>”</a:t>
            </a:r>
          </a:p>
          <a:p>
            <a:r>
              <a:rPr lang="en-US" sz="2400" i="1" smtClean="0">
                <a:solidFill>
                  <a:srgbClr val="C00000"/>
                </a:solidFill>
              </a:rPr>
              <a:t>Read more + Study in groups</a:t>
            </a:r>
          </a:p>
          <a:p>
            <a:r>
              <a:rPr lang="en-US" sz="2400" i="1" smtClean="0">
                <a:solidFill>
                  <a:srgbClr val="C00000"/>
                </a:solidFill>
              </a:rPr>
              <a:t>“Visualize”: take notes, draw </a:t>
            </a:r>
            <a:r>
              <a:rPr lang="en-US" sz="2400" smtClean="0">
                <a:solidFill>
                  <a:srgbClr val="C00000"/>
                </a:solidFill>
              </a:rPr>
              <a:t>and/or</a:t>
            </a:r>
            <a:r>
              <a:rPr lang="en-US" sz="2400" i="1" smtClean="0">
                <a:solidFill>
                  <a:srgbClr val="C00000"/>
                </a:solidFill>
              </a:rPr>
              <a:t> code</a:t>
            </a:r>
          </a:p>
          <a:p>
            <a:pPr lvl="1"/>
            <a:r>
              <a:rPr lang="en-US" sz="1600" i="1" smtClean="0">
                <a:solidFill>
                  <a:srgbClr val="C00000"/>
                </a:solidFill>
              </a:rPr>
              <a:t>[MLPP] has all the </a:t>
            </a:r>
            <a:r>
              <a:rPr lang="en-US" sz="1600" i="1" smtClean="0">
                <a:solidFill>
                  <a:srgbClr val="C00000"/>
                </a:solidFill>
                <a:hlinkClick r:id="rId2"/>
              </a:rPr>
              <a:t>source codes</a:t>
            </a:r>
            <a:r>
              <a:rPr lang="en-US" sz="1600" i="1" smtClean="0">
                <a:solidFill>
                  <a:srgbClr val="C00000"/>
                </a:solidFill>
              </a:rPr>
              <a:t> available for you to play with</a:t>
            </a:r>
          </a:p>
          <a:p>
            <a:pPr lvl="1"/>
            <a:endParaRPr lang="en-US" sz="2000" i="1">
              <a:solidFill>
                <a:srgbClr val="C00000"/>
              </a:solidFill>
            </a:endParaRPr>
          </a:p>
          <a:p>
            <a:endParaRPr lang="en-US" sz="2400" i="1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smtClean="0"/>
          </a:p>
          <a:p>
            <a:pPr marL="0" indent="0">
              <a:buNone/>
            </a:pPr>
            <a:endParaRPr lang="en-US" sz="24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11237"/>
            <a:ext cx="7772400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1259" y="3810000"/>
                <a:ext cx="8909535" cy="28828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i="1" smtClean="0"/>
                  <a:t>References</a:t>
                </a:r>
                <a:endParaRPr lang="en-US" sz="1600" b="1" i="1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/>
                  <a:t>[PRML]: Pattern Recognition &amp; Machine Learning (C. Bishop</a:t>
                </a:r>
                <a:r>
                  <a:rPr lang="en-US" sz="1600" smtClean="0"/>
                  <a:t>)</a:t>
                </a:r>
              </a:p>
              <a:p>
                <a:pPr lvl="1"/>
                <a:r>
                  <a:rPr lang="en-US" sz="1600" smtClean="0"/>
                  <a:t>- Comprehensive summary </a:t>
                </a:r>
                <a:r>
                  <a:rPr lang="en-US" sz="1600"/>
                  <a:t>of the book by Prof. </a:t>
                </a:r>
                <a:r>
                  <a:rPr lang="en-US" sz="1600">
                    <a:hlinkClick r:id="rId4"/>
                  </a:rPr>
                  <a:t>Ruslan </a:t>
                </a:r>
                <a:r>
                  <a:rPr lang="en-US" sz="1600" smtClean="0">
                    <a:hlinkClick r:id="rId4"/>
                  </a:rPr>
                  <a:t>Salakhutdinov’s lecture slides</a:t>
                </a:r>
                <a:endParaRPr lang="en-US" sz="160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/>
                  <a:t>[MLPP]: Machine Learning – a Probabilistic Persepective (K. Murphy)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/>
                  <a:t>Prof. Nguyen Xuan Long’s lecture slides (VIASM Summer school, 2012)</a:t>
                </a:r>
                <a:endParaRPr lang="en-US" sz="2400" b="1" i="1"/>
              </a:p>
              <a:p>
                <a:pPr algn="ctr"/>
                <a:r>
                  <a:rPr lang="en-US" sz="1600" i="1" smtClean="0"/>
                  <a:t>Notations</a:t>
                </a:r>
                <a:endParaRPr lang="en-US" sz="1600" i="1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en-US" sz="1600" smtClean="0"/>
                  <a:t>:</a:t>
                </a:r>
                <a:r>
                  <a:rPr lang="en-US" sz="1600"/>
                  <a:t> </a:t>
                </a:r>
                <a:r>
                  <a:rPr lang="en-US" sz="1600" smtClean="0"/>
                  <a:t>set of all unobserved data/ latent variables</a:t>
                </a:r>
                <a:endParaRPr lang="en-US" sz="1600" b="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𝒳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1600" smtClean="0"/>
                  <a:t>: set of data examples i.e. a realizations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𝒳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1..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𝐷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600"/>
                  <a:t>: </a:t>
                </a:r>
                <a:r>
                  <a:rPr lang="en-US" sz="1600" smtClean="0"/>
                  <a:t>training data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𝒴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𝒳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smtClean="0"/>
                  <a:t> if supervised learning,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𝒳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smtClean="0"/>
                  <a:t> if unsupervised learning. Same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en-US" sz="160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1600" smtClean="0"/>
                  <a:t>: set of model parameter;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sz="1600" smtClean="0"/>
                  <a:t>:</a:t>
                </a:r>
                <a:r>
                  <a:rPr lang="en-US" sz="1600"/>
                  <a:t> all members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Θ</m:t>
                    </m:r>
                  </m:oMath>
                </a14:m>
                <a:r>
                  <a:rPr lang="en-US" sz="1600"/>
                  <a:t> are estimated </a:t>
                </a:r>
                <a:r>
                  <a:rPr lang="en-US" sz="1600" smtClean="0"/>
                  <a:t>by </a:t>
                </a:r>
                <a:r>
                  <a:rPr lang="en-US" sz="1600"/>
                  <a:t>point </a:t>
                </a:r>
                <a:r>
                  <a:rPr lang="en-US" sz="1600" smtClean="0"/>
                  <a:t>estimates.</a:t>
                </a:r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9" y="3810000"/>
                <a:ext cx="8909535" cy="2882840"/>
              </a:xfrm>
              <a:prstGeom prst="rect">
                <a:avLst/>
              </a:prstGeom>
              <a:blipFill rotWithShape="1">
                <a:blip r:embed="rId5"/>
                <a:stretch>
                  <a:fillRect l="-205" t="-634" b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758569" y="3925669"/>
            <a:ext cx="1247375" cy="64633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smtClean="0"/>
              <a:t>For any concepts, read the slides before the books to gain a complete overview</a:t>
            </a:r>
            <a:endParaRPr lang="en-US" sz="900"/>
          </a:p>
        </p:txBody>
      </p:sp>
      <p:cxnSp>
        <p:nvCxnSpPr>
          <p:cNvPr id="6" name="Curved Connector 5"/>
          <p:cNvCxnSpPr>
            <a:stCxn id="2" idx="1"/>
          </p:cNvCxnSpPr>
          <p:nvPr/>
        </p:nvCxnSpPr>
        <p:spPr>
          <a:xfrm rot="10800000" flipV="1">
            <a:off x="7620007" y="4248835"/>
            <a:ext cx="138563" cy="1896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2 – Week 2-4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38743"/>
                <a:ext cx="8763000" cy="602405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smtClean="0"/>
                  <a:t>Introduce </a:t>
                </a:r>
                <a:r>
                  <a:rPr lang="en-US" sz="2400" b="1">
                    <a:solidFill>
                      <a:srgbClr val="00B0F0"/>
                    </a:solidFill>
                  </a:rPr>
                  <a:t>Mixed-membership models </a:t>
                </a:r>
                <a:r>
                  <a:rPr lang="en-US" sz="2400" i="1"/>
                  <a:t>(</a:t>
                </a:r>
                <a:r>
                  <a:rPr lang="en-US" sz="2400" b="1" i="1"/>
                  <a:t>LDA </a:t>
                </a:r>
                <a:r>
                  <a:rPr lang="en-US" sz="2400"/>
                  <a:t>and</a:t>
                </a:r>
                <a:r>
                  <a:rPr lang="en-US" sz="2400" i="1"/>
                  <a:t> </a:t>
                </a:r>
                <a:r>
                  <a:rPr lang="en-US" sz="2400"/>
                  <a:t>variants, e.g. </a:t>
                </a:r>
                <a:r>
                  <a:rPr lang="en-US" sz="2400" i="1"/>
                  <a:t>pLSI)</a:t>
                </a:r>
              </a:p>
              <a:p>
                <a:pPr lvl="1"/>
                <a:r>
                  <a:rPr lang="en-US" sz="2000" b="1"/>
                  <a:t>Assumption</a:t>
                </a:r>
                <a:r>
                  <a:rPr lang="en-US" sz="2000"/>
                  <a:t>: all data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/>
                  <a:t> originate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𝐾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i="1"/>
                  <a:t>unknown</a:t>
                </a:r>
                <a:r>
                  <a:rPr lang="en-US" sz="2000"/>
                  <a:t> (i.e. latent/ unobserved) groups/clusters, but with different “proportion”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sup>
                    </m:sSup>
                  </m:oMath>
                </a14:m>
                <a:endParaRPr lang="en-US" sz="2000" smtClean="0">
                  <a:solidFill>
                    <a:srgbClr val="00B0F0"/>
                  </a:solidFill>
                </a:endParaRPr>
              </a:p>
              <a:p>
                <a:pPr lvl="1"/>
                <a:r>
                  <a:rPr lang="en-US" sz="2000" b="1"/>
                  <a:t>Learning framework</a:t>
                </a:r>
                <a:r>
                  <a:rPr lang="en-US" sz="2000"/>
                  <a:t>: </a:t>
                </a:r>
                <a:r>
                  <a:rPr lang="en-US" sz="2000" i="1"/>
                  <a:t>ML </a:t>
                </a:r>
                <a:r>
                  <a:rPr lang="en-US" sz="2000" i="1" smtClean="0"/>
                  <a:t>estimation</a:t>
                </a:r>
                <a:r>
                  <a:rPr lang="en-US" sz="200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/>
                  <a:t> </a:t>
                </a:r>
                <a:r>
                  <a:rPr lang="en-US" sz="2000" i="1"/>
                  <a:t>objective: maximize likelihood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endParaRPr lang="en-US" sz="2000"/>
              </a:p>
              <a:p>
                <a:pPr marL="800100" lvl="1" indent="-342900">
                  <a:buFont typeface="Wingdings" panose="05000000000000000000" pitchFamily="2" charset="2"/>
                  <a:buChar char="q"/>
                </a:pPr>
                <a:endParaRPr lang="en-US" sz="2000"/>
              </a:p>
              <a:p>
                <a:pPr marL="800100" lvl="1" indent="-342900">
                  <a:buFont typeface="Wingdings" panose="05000000000000000000" pitchFamily="2" charset="2"/>
                  <a:buChar char="q"/>
                </a:pPr>
                <a:endParaRPr lang="en-US" sz="2000"/>
              </a:p>
              <a:p>
                <a:pPr marL="800100" lvl="1" indent="-342900">
                  <a:buFont typeface="Wingdings" panose="05000000000000000000" pitchFamily="2" charset="2"/>
                  <a:buChar char="q"/>
                </a:pPr>
                <a:endParaRPr lang="en-US" sz="2000"/>
              </a:p>
              <a:p>
                <a:pPr marL="800100" lvl="1" indent="-342900">
                  <a:buFont typeface="Wingdings" panose="05000000000000000000" pitchFamily="2" charset="2"/>
                  <a:buChar char="q"/>
                </a:pPr>
                <a:endParaRPr lang="en-US" sz="200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000" u="sng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000" b="1">
                  <a:solidFill>
                    <a:srgbClr val="00B0F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smtClean="0"/>
                  <a:t>Introduce </a:t>
                </a:r>
                <a:r>
                  <a:rPr lang="en-US" sz="2400" b="1">
                    <a:solidFill>
                      <a:srgbClr val="00B0F0"/>
                    </a:solidFill>
                  </a:rPr>
                  <a:t>new tools </a:t>
                </a:r>
                <a:r>
                  <a:rPr lang="en-US" sz="2400" smtClean="0"/>
                  <a:t>under the contex of fitting LDA</a:t>
                </a:r>
              </a:p>
              <a:p>
                <a:pPr lvl="1"/>
                <a:r>
                  <a:rPr lang="en-US" sz="2100" smtClean="0">
                    <a:solidFill>
                      <a:srgbClr val="00B0F0"/>
                    </a:solidFill>
                  </a:rPr>
                  <a:t>Variational method</a:t>
                </a:r>
                <a:r>
                  <a:rPr lang="en-US" sz="2100" b="1" smtClean="0"/>
                  <a:t>:</a:t>
                </a:r>
                <a:r>
                  <a:rPr lang="en-US" sz="2100" smtClean="0"/>
                  <a:t> class of </a:t>
                </a:r>
                <a:r>
                  <a:rPr lang="en-US" sz="2100" i="1" smtClean="0"/>
                  <a:t>deterministic methods </a:t>
                </a:r>
                <a:r>
                  <a:rPr lang="en-US" sz="2100" smtClean="0"/>
                  <a:t>which approximates any complex distribution with tractable ones.</a:t>
                </a:r>
              </a:p>
              <a:p>
                <a:pPr lvl="2"/>
                <a:r>
                  <a:rPr lang="en-US" sz="1900" smtClean="0"/>
                  <a:t>introduce EM with </a:t>
                </a:r>
                <a:r>
                  <a:rPr lang="en-US" sz="1900" i="1" smtClean="0"/>
                  <a:t>standard </a:t>
                </a:r>
                <a:r>
                  <a:rPr lang="en-US" sz="1900" b="1" i="1"/>
                  <a:t>Variational inference </a:t>
                </a:r>
                <a:r>
                  <a:rPr lang="en-US" sz="1900" smtClean="0">
                    <a:solidFill>
                      <a:schemeClr val="tx1"/>
                    </a:solidFill>
                  </a:rPr>
                  <a:t>to approximate </a:t>
                </a:r>
                <a14:m>
                  <m:oMath xmlns:m="http://schemas.openxmlformats.org/officeDocument/2006/math">
                    <m:r>
                      <a:rPr lang="en-US" sz="190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/>
                          </a:rPr>
                          <m:t>𝒵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900" smtClean="0"/>
                  <a:t> for </a:t>
                </a:r>
                <a:r>
                  <a:rPr lang="en-US" sz="1900"/>
                  <a:t>E-step </a:t>
                </a:r>
                <a:r>
                  <a:rPr lang="en-US" sz="1900" i="1" smtClean="0"/>
                  <a:t>(Variational EM) </a:t>
                </a:r>
                <a:r>
                  <a:rPr lang="en-US" sz="1900"/>
                  <a:t>– [MPLL:21], [blei2003</a:t>
                </a:r>
                <a:r>
                  <a:rPr lang="en-US" sz="1900" smtClean="0"/>
                  <a:t>]</a:t>
                </a:r>
              </a:p>
              <a:p>
                <a:pPr lvl="2"/>
                <a:r>
                  <a:rPr lang="en-US" sz="1900" smtClean="0"/>
                  <a:t>introduce </a:t>
                </a:r>
                <a:r>
                  <a:rPr lang="en-US" sz="1900" b="1" i="1" smtClean="0"/>
                  <a:t>Variational Bayes </a:t>
                </a:r>
                <a:r>
                  <a:rPr lang="en-US" sz="1900" smtClean="0"/>
                  <a:t>to approximate true posterior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/>
                          </a:rPr>
                          <m:t>𝒵</m:t>
                        </m:r>
                        <m:r>
                          <a:rPr lang="en-US" sz="19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/>
                          </a:rPr>
                          <m:t>Θ</m:t>
                        </m:r>
                        <m:r>
                          <a:rPr lang="en-US" sz="1900">
                            <a:latin typeface="Cambria Math"/>
                          </a:rPr>
                          <m:t>|</m:t>
                        </m:r>
                        <m:r>
                          <a:rPr lang="en-US" sz="190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sz="1900"/>
              </a:p>
              <a:p>
                <a:pPr lvl="1">
                  <a:tabLst>
                    <a:tab pos="227013" algn="l"/>
                  </a:tabLst>
                </a:pPr>
                <a:r>
                  <a:rPr lang="en-US" sz="2100" b="1" i="1" smtClean="0"/>
                  <a:t>Gibbs sampling </a:t>
                </a:r>
                <a:r>
                  <a:rPr lang="en-US" sz="2100"/>
                  <a:t>as </a:t>
                </a:r>
                <a:r>
                  <a:rPr lang="en-US" sz="2100" smtClean="0"/>
                  <a:t>stochastic equivalent of E-step </a:t>
                </a:r>
                <a:r>
                  <a:rPr lang="en-US" sz="2100"/>
                  <a:t>– [MPLL: 24.2]</a:t>
                </a:r>
              </a:p>
              <a:p>
                <a:pPr lvl="2">
                  <a:tabLst>
                    <a:tab pos="227013" algn="l"/>
                  </a:tabLst>
                </a:pPr>
                <a:r>
                  <a:rPr lang="en-US" sz="1700"/>
                  <a:t>Gibbs sampling is a </a:t>
                </a:r>
                <a:r>
                  <a:rPr lang="en-US" sz="1700" smtClean="0"/>
                  <a:t>variant of </a:t>
                </a:r>
                <a:r>
                  <a:rPr lang="en-US" sz="1900" i="1" smtClean="0">
                    <a:solidFill>
                      <a:srgbClr val="00B0F0"/>
                    </a:solidFill>
                  </a:rPr>
                  <a:t>MCMC</a:t>
                </a:r>
                <a:r>
                  <a:rPr lang="en-US" sz="1900" smtClean="0">
                    <a:solidFill>
                      <a:srgbClr val="00B0F0"/>
                    </a:solidFill>
                  </a:rPr>
                  <a:t> </a:t>
                </a:r>
                <a:r>
                  <a:rPr lang="en-US" sz="1700" smtClean="0"/>
                  <a:t>– a class of </a:t>
                </a:r>
                <a:r>
                  <a:rPr lang="en-US" sz="1700" i="1" smtClean="0"/>
                  <a:t>iterative sampling-based method, </a:t>
                </a:r>
                <a:r>
                  <a:rPr lang="en-US" sz="1700"/>
                  <a:t>which can </a:t>
                </a:r>
                <a:r>
                  <a:rPr lang="en-US" sz="1700" smtClean="0"/>
                  <a:t>draw </a:t>
                </a:r>
                <a:r>
                  <a:rPr lang="en-US" sz="1700"/>
                  <a:t>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70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700"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70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700"/>
                  <a:t>’s such that are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70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700"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70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700" smtClean="0"/>
                  <a:t>’s are indeed </a:t>
                </a:r>
                <a:r>
                  <a:rPr lang="en-US" sz="1700"/>
                  <a:t>samples from true posterior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/>
                          </a:rPr>
                          <m:t>𝒵</m:t>
                        </m:r>
                        <m:r>
                          <a:rPr lang="en-US" sz="1700">
                            <a:latin typeface="Cambria Math"/>
                          </a:rPr>
                          <m:t>|</m:t>
                        </m:r>
                        <m:r>
                          <a:rPr lang="en-US" sz="1700">
                            <a:latin typeface="Cambria Math"/>
                          </a:rPr>
                          <m:t>𝐷</m:t>
                        </m:r>
                        <m:r>
                          <a:rPr lang="en-US" sz="17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700"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sz="1700"/>
                  <a:t> as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𝑖</m:t>
                    </m:r>
                    <m:r>
                      <a:rPr lang="en-US" sz="1700">
                        <a:latin typeface="Cambria Math"/>
                      </a:rPr>
                      <m:t>→∞</m:t>
                    </m:r>
                  </m:oMath>
                </a14:m>
                <a:r>
                  <a:rPr lang="en-US" sz="1700" smtClean="0"/>
                  <a:t>. Thus we can estimate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𝒵</m:t>
                        </m:r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Θ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1700" smtClean="0"/>
                  <a:t> by averaging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70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700"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70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700"/>
                  <a:t>’s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38743"/>
                <a:ext cx="8763000" cy="6024057"/>
              </a:xfrm>
              <a:blipFill rotWithShape="1">
                <a:blip r:embed="rId3"/>
                <a:stretch>
                  <a:fillRect l="-695" t="-1619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02031" y="2151985"/>
            <a:ext cx="8184769" cy="1886615"/>
            <a:chOff x="235297" y="2043132"/>
            <a:chExt cx="8184769" cy="1886615"/>
          </a:xfrm>
        </p:grpSpPr>
        <p:grpSp>
          <p:nvGrpSpPr>
            <p:cNvPr id="9" name="Group 8"/>
            <p:cNvGrpSpPr/>
            <p:nvPr/>
          </p:nvGrpSpPr>
          <p:grpSpPr>
            <a:xfrm>
              <a:off x="5464265" y="2043132"/>
              <a:ext cx="2955801" cy="1886615"/>
              <a:chOff x="5325327" y="2855277"/>
              <a:chExt cx="3818758" cy="243000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325327" y="2855277"/>
                <a:ext cx="3818758" cy="2038400"/>
                <a:chOff x="321850" y="4358228"/>
                <a:chExt cx="4508622" cy="2406641"/>
              </a:xfrm>
            </p:grpSpPr>
            <p:pic>
              <p:nvPicPr>
                <p:cNvPr id="307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4880"/>
                <a:stretch/>
              </p:blipFill>
              <p:spPr bwMode="auto">
                <a:xfrm>
                  <a:off x="321850" y="4565774"/>
                  <a:ext cx="4238623" cy="2199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2441162" y="4358228"/>
                      <a:ext cx="480196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1162" y="4358228"/>
                      <a:ext cx="480196" cy="369333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r="-17308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075022" y="5208810"/>
                      <a:ext cx="755450" cy="56164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6" name="Rectangle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5022" y="5208810"/>
                      <a:ext cx="755450" cy="561645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4075020" y="4397671"/>
                      <a:ext cx="710167" cy="5616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5021" y="4397671"/>
                      <a:ext cx="710167" cy="561646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5786436" y="4690646"/>
                <a:ext cx="3266829" cy="59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/>
                  <a:t>e.g</a:t>
                </a:r>
                <a:r>
                  <a:rPr lang="en-US" sz="1200" i="1" smtClean="0"/>
                  <a:t>. a document rerpesented by LDA</a:t>
                </a:r>
                <a:endParaRPr lang="en-US" sz="1200" i="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562021" y="2252266"/>
                  <a:ext cx="132417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i="1" smtClean="0"/>
                    <a:t>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900" i="1" smtClean="0"/>
                    <a:t> is an L-dimensional vector</a:t>
                  </a:r>
                  <a:endParaRPr lang="en-US" sz="900" i="1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21" y="2252266"/>
                  <a:ext cx="132417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3370560" y="2766638"/>
              <a:ext cx="515640" cy="468764"/>
            </a:xfrm>
            <a:prstGeom prst="ellips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319356" y="2666210"/>
              <a:ext cx="1687653" cy="630578"/>
              <a:chOff x="3539797" y="2364079"/>
              <a:chExt cx="1962000" cy="73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9" name="Ink 68"/>
                  <p14:cNvContentPartPr/>
                  <p14:nvPr/>
                </p14:nvContentPartPr>
                <p14:xfrm>
                  <a:off x="3633757" y="2595919"/>
                  <a:ext cx="1374840" cy="22716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626529" y="2581331"/>
                    <a:ext cx="1393861" cy="2521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0" name="Ink 69"/>
                  <p14:cNvContentPartPr/>
                  <p14:nvPr/>
                </p14:nvContentPartPr>
                <p14:xfrm>
                  <a:off x="3539797" y="2364079"/>
                  <a:ext cx="1962000" cy="73008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530666" y="2350737"/>
                    <a:ext cx="1979881" cy="75759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54" name="Ink 2053"/>
                <p14:cNvContentPartPr/>
                <p14:nvPr/>
              </p14:nvContentPartPr>
              <p14:xfrm>
                <a:off x="3125553" y="2887393"/>
                <a:ext cx="1550394" cy="162577"/>
              </p14:xfrm>
            </p:contentPart>
          </mc:Choice>
          <mc:Fallback xmlns="">
            <p:pic>
              <p:nvPicPr>
                <p:cNvPr id="2054" name="Ink 2053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14394" y="2875497"/>
                  <a:ext cx="1566593" cy="184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65" name="Ink 2064"/>
                <p14:cNvContentPartPr/>
                <p14:nvPr/>
              </p14:nvContentPartPr>
              <p14:xfrm>
                <a:off x="2560033" y="2670068"/>
                <a:ext cx="3406" cy="1555"/>
              </p14:xfrm>
            </p:contentPart>
          </mc:Choice>
          <mc:Fallback xmlns="">
            <p:pic>
              <p:nvPicPr>
                <p:cNvPr id="2065" name="Ink 2064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6627" y="2666180"/>
                  <a:ext cx="10218" cy="9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66" name="Ink 2065"/>
                <p14:cNvContentPartPr/>
                <p14:nvPr/>
              </p14:nvContentPartPr>
              <p14:xfrm>
                <a:off x="2547027" y="2514600"/>
                <a:ext cx="2710773" cy="1143000"/>
              </p14:xfrm>
            </p:contentPart>
          </mc:Choice>
          <mc:Fallback xmlns="">
            <p:pic>
              <p:nvPicPr>
                <p:cNvPr id="2066" name="Ink 2065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35507" y="2501640"/>
                  <a:ext cx="2735613" cy="11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70" name="Ink 2069"/>
                <p14:cNvContentPartPr/>
                <p14:nvPr/>
              </p14:nvContentPartPr>
              <p14:xfrm>
                <a:off x="4757078" y="3121858"/>
                <a:ext cx="383670" cy="450857"/>
              </p14:xfrm>
            </p:contentPart>
          </mc:Choice>
          <mc:Fallback xmlns="">
            <p:pic>
              <p:nvPicPr>
                <p:cNvPr id="2070" name="Ink 2069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2039" y="3115376"/>
                  <a:ext cx="395907" cy="467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74" name="Ink 2073"/>
                <p14:cNvContentPartPr/>
                <p14:nvPr/>
              </p14:nvContentPartPr>
              <p14:xfrm>
                <a:off x="4255427" y="2778274"/>
                <a:ext cx="486168" cy="407637"/>
              </p14:xfrm>
            </p:contentPart>
          </mc:Choice>
          <mc:Fallback xmlns="">
            <p:pic>
              <p:nvPicPr>
                <p:cNvPr id="2074" name="Ink 2073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41742" y="2764602"/>
                  <a:ext cx="513177" cy="434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75" name="Ink 2074"/>
                <p14:cNvContentPartPr/>
                <p14:nvPr/>
              </p14:nvContentPartPr>
              <p14:xfrm>
                <a:off x="4339655" y="2919127"/>
                <a:ext cx="291701" cy="79600"/>
              </p14:xfrm>
            </p:contentPart>
          </mc:Choice>
          <mc:Fallback xmlns="">
            <p:pic>
              <p:nvPicPr>
                <p:cNvPr id="2075" name="Ink 2074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3752" y="2788741"/>
                  <a:ext cx="388935" cy="332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76" name="Ink 2075"/>
                <p14:cNvContentPartPr/>
                <p14:nvPr/>
              </p14:nvContentPartPr>
              <p14:xfrm>
                <a:off x="4400039" y="3022358"/>
                <a:ext cx="230388" cy="47573"/>
              </p14:xfrm>
            </p:contentPart>
          </mc:Choice>
          <mc:Fallback xmlns="">
            <p:pic>
              <p:nvPicPr>
                <p:cNvPr id="2076" name="Ink 207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5841" y="2926497"/>
                  <a:ext cx="283665" cy="231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77" name="Ink 2076"/>
                <p14:cNvContentPartPr/>
                <p14:nvPr/>
              </p14:nvContentPartPr>
              <p14:xfrm>
                <a:off x="4435960" y="2902959"/>
                <a:ext cx="168456" cy="26430"/>
              </p14:xfrm>
            </p:contentPart>
          </mc:Choice>
          <mc:Fallback xmlns="">
            <p:pic>
              <p:nvPicPr>
                <p:cNvPr id="2077" name="Ink 2076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98165" y="2803032"/>
                  <a:ext cx="236126" cy="216871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4340890" y="2438400"/>
              <a:ext cx="140161" cy="36639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590800" y="2768425"/>
              <a:ext cx="426149" cy="426149"/>
            </a:xfrm>
            <a:prstGeom prst="ellips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281938" y="2945894"/>
              <a:ext cx="348472" cy="270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235297" y="2460313"/>
                  <a:ext cx="1822103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</a:rPr>
                          <m:t>𝒵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1..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1..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smtClean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Θ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</m:oMath>
                  </a14:m>
                  <a:r>
                    <a:rPr lang="en-US" sz="1600" i="1" smtClean="0">
                      <a:latin typeface="Cambria Math"/>
                    </a:rPr>
                    <a:t> </a:t>
                  </a:r>
                </a:p>
                <a:p>
                  <a:r>
                    <a:rPr lang="en-US" sz="1200" smtClean="0">
                      <a:solidFill>
                        <a:schemeClr val="bg1"/>
                      </a:solidFill>
                    </a:rPr>
                    <a:t>hyperparam </a:t>
                  </a:r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/>
                        </a:rPr>
                        <m:t>→</m:t>
                      </m:r>
                    </m:oMath>
                  </a14:m>
                  <a:r>
                    <a:rPr lang="en-US" sz="1200" smtClean="0">
                      <a:solidFill>
                        <a:schemeClr val="bg1"/>
                      </a:solidFill>
                    </a:rPr>
                    <a:t> param</a:t>
                  </a:r>
                  <a:endParaRPr lang="en-US" sz="1200" i="1" smtClean="0">
                    <a:solidFill>
                      <a:schemeClr val="bg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97" y="2460313"/>
                  <a:ext cx="1822103" cy="76944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5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560033" y="2758388"/>
                  <a:ext cx="495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033" y="2758388"/>
                  <a:ext cx="495264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112232" y="2071017"/>
                  <a:ext cx="383568" cy="4435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</m:borderBox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232" y="2071017"/>
                  <a:ext cx="383568" cy="443583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r="-4762"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30501" y="2057400"/>
                <a:ext cx="384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01" y="2057400"/>
                <a:ext cx="384016" cy="369332"/>
              </a:xfrm>
              <a:prstGeom prst="rect">
                <a:avLst/>
              </a:prstGeom>
              <a:blipFill rotWithShape="1">
                <a:blip r:embed="rId35"/>
                <a:stretch>
                  <a:fillRect l="-4762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196452" y="2851090"/>
                <a:ext cx="490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borderBox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52" y="2851090"/>
                <a:ext cx="490134" cy="369332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5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By the end of course 2, you should reckon that …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… many </a:t>
            </a:r>
            <a:r>
              <a:rPr lang="en-US"/>
              <a:t>ML algorithms can be </a:t>
            </a:r>
            <a:r>
              <a:rPr lang="en-US" i="1"/>
              <a:t>derived from </a:t>
            </a:r>
            <a:r>
              <a:rPr lang="en-US" b="1" i="1"/>
              <a:t>a class of probabilistic models </a:t>
            </a:r>
            <a:br>
              <a:rPr lang="en-US" b="1" i="1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8441"/>
                <a:ext cx="8763000" cy="4978559"/>
              </a:xfrm>
            </p:spPr>
            <p:txBody>
              <a:bodyPr>
                <a:normAutofit fontScale="70000" lnSpcReduction="20000"/>
              </a:bodyPr>
              <a:lstStyle/>
              <a:p>
                <a:pPr marL="5715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mtClean="0"/>
                  <a:t> not get lost in the </a:t>
                </a:r>
                <a:r>
                  <a:rPr lang="en-US" i="1" smtClean="0"/>
                  <a:t>swarm</a:t>
                </a:r>
                <a:r>
                  <a:rPr lang="en-US" smtClean="0"/>
                  <a:t> of ML models/algorithms published </a:t>
                </a:r>
                <a:r>
                  <a:rPr lang="en-US" i="1" smtClean="0"/>
                  <a:t>every week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1900" smtClean="0"/>
                  <a:t> don’t believe me? See </a:t>
                </a:r>
                <a:r>
                  <a:rPr lang="en-US" sz="1900" smtClean="0">
                    <a:hlinkClick r:id="rId2"/>
                  </a:rPr>
                  <a:t>Neural Network Zoo</a:t>
                </a:r>
                <a:r>
                  <a:rPr lang="en-US" sz="1900" smtClean="0"/>
                  <a:t>, </a:t>
                </a:r>
                <a:r>
                  <a:rPr lang="en-US" sz="1900" smtClean="0">
                    <a:hlinkClick r:id="rId3"/>
                  </a:rPr>
                  <a:t>GAN Zoo</a:t>
                </a:r>
                <a:endParaRPr lang="en-US" sz="190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1700" smtClean="0"/>
                  <a:t>See </a:t>
                </a:r>
                <a:r>
                  <a:rPr lang="en-US" sz="1700"/>
                  <a:t>more: </a:t>
                </a:r>
                <a:r>
                  <a:rPr lang="en-US" sz="1700">
                    <a:hlinkClick r:id="rId4"/>
                  </a:rPr>
                  <a:t>http://videolectures.net/deeplearning2016_mohamed_generative_models/</a:t>
                </a:r>
                <a:r>
                  <a:rPr lang="en-US" sz="1700"/>
                  <a:t> </a:t>
                </a:r>
                <a:r>
                  <a:rPr lang="en-US" sz="1300" smtClean="0"/>
                  <a:t> </a:t>
                </a:r>
                <a:r>
                  <a:rPr lang="en-US" sz="1500" smtClean="0"/>
                  <a:t>Classes </a:t>
                </a:r>
                <a:r>
                  <a:rPr lang="en-US" sz="1500"/>
                  <a:t>of (generative) models: 14:52 – 27:09 (slide 27 – 36)</a:t>
                </a:r>
              </a:p>
              <a:p>
                <a:pPr marL="5715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can analyze the strengths and shortcomings of a model, which may lead to more principled improvements/applications</a:t>
                </a:r>
              </a:p>
              <a:p>
                <a:pPr marL="914400" lvl="1" indent="-457200">
                  <a:lnSpc>
                    <a:spcPct val="120000"/>
                  </a:lnSpc>
                </a:pPr>
                <a:r>
                  <a:rPr lang="en-US" smtClean="0"/>
                  <a:t>e.g. k-means </a:t>
                </a:r>
                <a:r>
                  <a:rPr lang="en-US" b="1" smtClean="0"/>
                  <a:t>is</a:t>
                </a:r>
                <a:r>
                  <a:rPr lang="en-US" smtClean="0"/>
                  <a:t> </a:t>
                </a:r>
                <a:r>
                  <a:rPr lang="en-US" u="sng" smtClean="0"/>
                  <a:t>hard-clustering</a:t>
                </a:r>
                <a:r>
                  <a:rPr lang="en-US" smtClean="0"/>
                  <a:t> </a:t>
                </a:r>
                <a:r>
                  <a:rPr lang="en-US" u="sng" smtClean="0"/>
                  <a:t>GMM</a:t>
                </a:r>
                <a:r>
                  <a:rPr lang="en-US" smtClean="0"/>
                  <a:t> by EM with </a:t>
                </a:r>
                <a:r>
                  <a:rPr lang="en-US" u="sng" smtClean="0"/>
                  <a:t>“restricted” covariance matrix</a:t>
                </a:r>
                <a:r>
                  <a:rPr lang="en-US"/>
                  <a:t> </a:t>
                </a:r>
                <a:r>
                  <a:rPr lang="en-US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i="1" smtClean="0"/>
                  <a:t>)</a:t>
                </a:r>
              </a:p>
              <a:p>
                <a:pPr marL="1314450" lvl="2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i="1" smtClean="0"/>
                  <a:t>  spherical clusters only</a:t>
                </a:r>
              </a:p>
              <a:p>
                <a:pPr marL="1314450" lvl="2" indent="-457200">
                  <a:lnSpc>
                    <a:spcPct val="120000"/>
                  </a:lnSpc>
                </a:pPr>
                <a:r>
                  <a:rPr lang="en-US" smtClean="0"/>
                  <a:t>Hard-clustering</a:t>
                </a:r>
                <a:r>
                  <a:rPr lang="en-US" i="1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nor/>
                          </m:rPr>
                          <a:rPr lang="en-US" i="0">
                            <a:latin typeface="Cambria Math"/>
                          </a:rPr>
                          <m:t>argmax</m:t>
                        </m: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</m:d>
                      </m:lim>
                    </m:limLow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i="1" smtClean="0"/>
                  <a:t> prone to overfit</a:t>
                </a:r>
              </a:p>
              <a:p>
                <a:pPr marL="1314450" lvl="2" indent="-457200">
                  <a:lnSpc>
                    <a:spcPct val="120000"/>
                  </a:lnSpc>
                </a:pPr>
                <a:r>
                  <a:rPr lang="en-US" smtClean="0"/>
                  <a:t>GMM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mtClean="0"/>
                  <a:t> likely not a good idea to group news articles by k-means if words are represented by One-hot/TF-iDF, </a:t>
                </a:r>
                <a:r>
                  <a:rPr lang="en-US" i="1" smtClean="0"/>
                  <a:t>even</a:t>
                </a:r>
                <a:r>
                  <a:rPr lang="en-US" smtClean="0"/>
                  <a:t> as a baseline; </a:t>
                </a:r>
                <a:r>
                  <a:rPr lang="en-US" b="1" smtClean="0"/>
                  <a:t>but </a:t>
                </a:r>
                <a:r>
                  <a:rPr lang="en-US"/>
                  <a:t>might worth to try if </a:t>
                </a:r>
                <a:r>
                  <a:rPr lang="en-US" smtClean="0"/>
                  <a:t>words are represented by word2vec or GLoVE</a:t>
                </a:r>
              </a:p>
              <a:p>
                <a:pPr marL="1314450" lvl="2" indent="-457200">
                  <a:lnSpc>
                    <a:spcPct val="120000"/>
                  </a:lnSpc>
                </a:pPr>
                <a:r>
                  <a:rPr lang="en-US" b="1" smtClean="0"/>
                  <a:t>which K is “enough”?</a:t>
                </a:r>
              </a:p>
              <a:p>
                <a:pPr lvl="1">
                  <a:lnSpc>
                    <a:spcPct val="120000"/>
                  </a:lnSpc>
                </a:pPr>
                <a:endParaRPr lang="en-US" smtClean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smtClean="0"/>
              </a:p>
              <a:p>
                <a:pPr lvl="2">
                  <a:lnSpc>
                    <a:spcPct val="120000"/>
                  </a:lnSpc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8441"/>
                <a:ext cx="8763000" cy="4978559"/>
              </a:xfrm>
              <a:blipFill rotWithShape="1">
                <a:blip r:embed="rId5"/>
                <a:stretch>
                  <a:fillRect l="-209" t="-734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… </a:t>
            </a:r>
            <a:r>
              <a:rPr lang="en-US" b="1" smtClean="0"/>
              <a:t>Models </a:t>
            </a:r>
            <a:r>
              <a:rPr lang="en-US"/>
              <a:t>and </a:t>
            </a:r>
            <a:r>
              <a:rPr lang="en-US" b="1"/>
              <a:t>“Tools”</a:t>
            </a:r>
            <a:r>
              <a:rPr lang="en-US"/>
              <a:t> </a:t>
            </a:r>
            <a:r>
              <a:rPr lang="en-US" smtClean="0"/>
              <a:t>are modular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7"/>
                <a:ext cx="8763000" cy="548639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A Model can be trained by </a:t>
                </a:r>
                <a:r>
                  <a:rPr lang="en-US"/>
                  <a:t>different </a:t>
                </a:r>
                <a:r>
                  <a:rPr lang="en-US" smtClean="0"/>
                  <a:t>“Tools” </a:t>
                </a:r>
                <a:r>
                  <a:rPr lang="en-US"/>
                  <a:t>(algorithms used for fitting models</a:t>
                </a:r>
                <a:r>
                  <a:rPr lang="en-US" smtClean="0"/>
                  <a:t>); and a “Tool” can fit different Models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e.g. choosing hyperparameter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</m:oMath>
                </a14:m>
                <a:r>
                  <a:rPr lang="en-US" smtClean="0"/>
                  <a:t> in a Mixture model </a:t>
                </a:r>
                <a:r>
                  <a:rPr lang="en-US" sz="1400"/>
                  <a:t>[MPLL:11.5</a:t>
                </a:r>
                <a:r>
                  <a:rPr lang="en-US" sz="1400" smtClean="0"/>
                  <a:t>]</a:t>
                </a:r>
                <a:r>
                  <a:rPr lang="en-US" smtClean="0"/>
                  <a:t> </a:t>
                </a:r>
                <a:endParaRPr lang="en-US"/>
              </a:p>
              <a:p>
                <a:pPr lvl="2">
                  <a:lnSpc>
                    <a:spcPct val="120000"/>
                  </a:lnSpc>
                </a:pPr>
                <a:r>
                  <a:rPr lang="en-US" smtClean="0"/>
                  <a:t>Cross-validation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1100" smtClean="0"/>
                  <a:t> slow, because search space for K is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ℕ</m:t>
                    </m:r>
                  </m:oMath>
                </a14:m>
                <a:endParaRPr lang="en-US" sz="1100"/>
              </a:p>
              <a:p>
                <a:pPr lvl="2">
                  <a:lnSpc>
                    <a:spcPct val="120000"/>
                  </a:lnSpc>
                </a:pPr>
                <a:r>
                  <a:rPr lang="en-US"/>
                  <a:t>Maximize the </a:t>
                </a:r>
                <a:r>
                  <a:rPr lang="en-US" smtClean="0"/>
                  <a:t>evidence i.e. ML-type 2</a:t>
                </a:r>
                <a:endParaRPr lang="en-US"/>
              </a:p>
              <a:p>
                <a:pPr lvl="3">
                  <a:lnSpc>
                    <a:spcPct val="120000"/>
                  </a:lnSpc>
                </a:pPr>
                <a:r>
                  <a:rPr lang="en-US" smtClean="0"/>
                  <a:t>approximation </a:t>
                </a:r>
                <a:r>
                  <a:rPr lang="en-US"/>
                  <a:t>by </a:t>
                </a:r>
                <a:r>
                  <a:rPr lang="en-US" smtClean="0"/>
                  <a:t>BIC term, or Variational Bayes </a:t>
                </a:r>
                <a:r>
                  <a:rPr lang="en-US" sz="1400"/>
                  <a:t>[MPLL:21.6.1.6]</a:t>
                </a:r>
                <a:endParaRPr lang="en-US"/>
              </a:p>
              <a:p>
                <a:pPr lvl="2">
                  <a:lnSpc>
                    <a:spcPct val="120000"/>
                  </a:lnSpc>
                </a:pPr>
                <a:r>
                  <a:rPr lang="en-US"/>
                  <a:t>MCMC sampling on model </a:t>
                </a:r>
                <a:r>
                  <a:rPr lang="en-US" smtClean="0"/>
                  <a:t>space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1100" smtClean="0"/>
                  <a:t> </a:t>
                </a:r>
                <a:r>
                  <a:rPr lang="en-US" sz="1100"/>
                  <a:t>might not be slower than CV</a:t>
                </a:r>
                <a:endParaRPr lang="en-US"/>
              </a:p>
              <a:p>
                <a:pPr marL="857250" lvl="2" indent="0">
                  <a:lnSpc>
                    <a:spcPct val="120000"/>
                  </a:lnSpc>
                  <a:buNone/>
                </a:pPr>
                <a:r>
                  <a:rPr lang="en-US" sz="1800" i="1" smtClean="0"/>
                  <a:t>Side-note: </a:t>
                </a:r>
                <a:r>
                  <a:rPr lang="en-US" sz="1800" smtClean="0"/>
                  <a:t>for a more </a:t>
                </a:r>
                <a:r>
                  <a:rPr lang="en-US" sz="1800" i="1" smtClean="0"/>
                  <a:t>relaxed restriction </a:t>
                </a:r>
                <a:r>
                  <a:rPr lang="en-US" sz="1800" smtClean="0"/>
                  <a:t>on prior knowledge about K (e.g. search space), see </a:t>
                </a:r>
                <a:r>
                  <a:rPr lang="en-US" sz="1800" b="1" smtClean="0"/>
                  <a:t>Dirichlet </a:t>
                </a:r>
                <a:r>
                  <a:rPr lang="en-US" sz="1800" b="1"/>
                  <a:t>Process </a:t>
                </a:r>
                <a:r>
                  <a:rPr lang="en-US" sz="1800"/>
                  <a:t>Mixture </a:t>
                </a:r>
                <a:r>
                  <a:rPr lang="en-US" sz="1800" smtClean="0"/>
                  <a:t>Model, which put </a:t>
                </a:r>
                <a:r>
                  <a:rPr lang="en-US" sz="1800" i="1"/>
                  <a:t>non-parametric </a:t>
                </a:r>
                <a:r>
                  <a:rPr lang="en-US" sz="1800" smtClean="0"/>
                  <a:t>prior over </a:t>
                </a:r>
                <a:r>
                  <a:rPr lang="en-US" sz="1800"/>
                  <a:t>K </a:t>
                </a:r>
                <a:r>
                  <a:rPr lang="en-US" sz="1100">
                    <a:solidFill>
                      <a:prstClr val="black"/>
                    </a:solidFill>
                  </a:rPr>
                  <a:t>[MPLL:25.2</a:t>
                </a:r>
                <a:r>
                  <a:rPr lang="en-US" sz="1100" smtClean="0">
                    <a:solidFill>
                      <a:prstClr val="black"/>
                    </a:solidFill>
                  </a:rPr>
                  <a:t>]</a:t>
                </a:r>
              </a:p>
              <a:p>
                <a:pPr marL="857250" lvl="2" indent="0">
                  <a:lnSpc>
                    <a:spcPct val="120000"/>
                  </a:lnSpc>
                  <a:buNone/>
                </a:pPr>
                <a:endParaRPr lang="en-US" sz="1100">
                  <a:solidFill>
                    <a:prstClr val="black"/>
                  </a:solidFill>
                </a:endParaRPr>
              </a:p>
              <a:p>
                <a:pPr marL="57150" indent="0">
                  <a:lnSpc>
                    <a:spcPct val="120000"/>
                  </a:lnSpc>
                  <a:buNone/>
                </a:pPr>
                <a:r>
                  <a:rPr lang="en-US" sz="1700"/>
                  <a:t>See more: </a:t>
                </a:r>
                <a:r>
                  <a:rPr lang="en-US" sz="1700">
                    <a:hlinkClick r:id="rId2"/>
                  </a:rPr>
                  <a:t>http://</a:t>
                </a:r>
                <a:r>
                  <a:rPr lang="en-US" sz="1700" smtClean="0">
                    <a:hlinkClick r:id="rId2"/>
                  </a:rPr>
                  <a:t>videolectures.net/deeplearning2016_mohamed_generative_models/</a:t>
                </a:r>
                <a:r>
                  <a:rPr lang="en-US" sz="1700" smtClean="0"/>
                  <a:t> </a:t>
                </a:r>
                <a:r>
                  <a:rPr lang="en-US" sz="1500" smtClean="0"/>
                  <a:t>List of “Tools” (14:15  - slide 24) + Variational EM with SGD, which allow LVM + DNN marriage (41:28–47:00 – slide 48-52), applied in VAE i.e. LVM-level1 i.e. (roughly) “Mixture model on steroid” (Part V – 54:19-end – slide 57-end)</a:t>
                </a:r>
              </a:p>
              <a:p>
                <a:pPr marL="914400" lvl="1" indent="-457200">
                  <a:lnSpc>
                    <a:spcPct val="120000"/>
                  </a:lnSpc>
                </a:pPr>
                <a:endParaRPr lang="en-US" sz="2200"/>
              </a:p>
              <a:p>
                <a:pPr marL="857250" lvl="2" indent="0">
                  <a:lnSpc>
                    <a:spcPct val="120000"/>
                  </a:lnSpc>
                  <a:buNone/>
                </a:pPr>
                <a:endParaRPr lang="en-US" sz="180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7"/>
                <a:ext cx="8763000" cy="5486393"/>
              </a:xfrm>
              <a:blipFill rotWithShape="1">
                <a:blip r:embed="rId3"/>
                <a:stretch>
                  <a:fillRect l="-1391" t="-1000" r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 All </a:t>
            </a:r>
            <a:r>
              <a:rPr lang="en-US"/>
              <a:t>tasks in ML are </a:t>
            </a:r>
            <a:r>
              <a:rPr lang="en-US" smtClean="0"/>
              <a:t>about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7"/>
                <a:ext cx="8763000" cy="533399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smtClean="0"/>
                  <a:t>Learning task</a:t>
                </a:r>
                <a:r>
                  <a:rPr lang="en-US" smtClean="0"/>
                  <a:t>: find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mtClean="0"/>
                  <a:t> to materialize a model design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Model design: </a:t>
                </a:r>
                <a:r>
                  <a:rPr lang="en-US" i="1" smtClean="0"/>
                  <a:t>Model = Structure + Learning Framework</a:t>
                </a:r>
              </a:p>
              <a:p>
                <a:pPr lvl="1">
                  <a:lnSpc>
                    <a:spcPct val="120000"/>
                  </a:lnSpc>
                </a:pPr>
                <a:endParaRPr lang="en-US" i="1" smtClean="0"/>
              </a:p>
              <a:p>
                <a:pPr>
                  <a:lnSpc>
                    <a:spcPct val="120000"/>
                  </a:lnSpc>
                </a:pPr>
                <a:r>
                  <a:rPr lang="en-US" b="1" smtClean="0"/>
                  <a:t>Inference tasks</a:t>
                </a:r>
                <a:r>
                  <a:rPr lang="en-US" smtClean="0"/>
                  <a:t>: estimate hidden causes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𝒵</m:t>
                    </m:r>
                  </m:oMath>
                </a14:m>
                <a:r>
                  <a:rPr lang="en-US" smtClean="0"/>
                  <a:t>; the unobserved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𝒳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smtClean="0"/>
                  <a:t> or missing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; and/or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𝒜</m:t>
                    </m:r>
                  </m:oMath>
                </a14:m>
                <a:r>
                  <a:rPr lang="en-US" smtClean="0"/>
                  <a:t> (e.g.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𝒴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smtClean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mtClean="0"/>
                  <a:t>Learning and Inference tasks can be tightly coupled while fitting the models, as we have seen with EM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7"/>
                <a:ext cx="8763000" cy="5333993"/>
              </a:xfrm>
              <a:blipFill rotWithShape="1">
                <a:blip r:embed="rId2"/>
                <a:stretch>
                  <a:fillRect l="-1391" t="-1029" r="-417" b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</a:t>
            </a:r>
            <a:br>
              <a:rPr lang="en-US" smtClean="0"/>
            </a:br>
            <a:r>
              <a:rPr lang="en-US" smtClean="0"/>
              <a:t>Why going probabilistic?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Probability theory is a </a:t>
            </a:r>
            <a:r>
              <a:rPr lang="en-US" b="1" smtClean="0"/>
              <a:t>unified framework </a:t>
            </a:r>
            <a:r>
              <a:rPr lang="en-US" smtClean="0"/>
              <a:t>for 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15000" y="3059668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[PRML:1</a:t>
            </a:r>
            <a:r>
              <a:rPr lang="en-US" smtClean="0"/>
              <a:t>], [MPLL:1]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54734"/>
                <a:ext cx="8763000" cy="1212266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mtClean="0">
                    <a:solidFill>
                      <a:srgbClr val="00B0F0"/>
                    </a:solidFill>
                  </a:rPr>
                  <a:t>E.g. Bayesian decision making:</a:t>
                </a:r>
                <a:r>
                  <a:rPr lang="en-US" b="1" smtClean="0">
                    <a:solidFill>
                      <a:srgbClr val="00B0F0"/>
                    </a:solidFill>
                  </a:rPr>
                  <a:t> </a:t>
                </a:r>
                <a:r>
                  <a:rPr lang="en-US" i="1" smtClean="0"/>
                  <a:t>optimal </a:t>
                </a:r>
                <a:r>
                  <a:rPr lang="en-US" b="1" i="1" smtClean="0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/>
                  <a:t> (e.g. prediction) corresponds to </a:t>
                </a:r>
                <a:r>
                  <a:rPr lang="en-US" u="sng" smtClean="0"/>
                  <a:t>unknown</a:t>
                </a:r>
                <a:r>
                  <a:rPr lang="en-US" i="1" smtClean="0"/>
                  <a:t> </a:t>
                </a:r>
                <a:r>
                  <a:rPr lang="en-US" smtClean="0"/>
                  <a:t>state of nature (e.g. </a:t>
                </a:r>
                <a:r>
                  <a:rPr lang="en-US" i="1" smtClean="0"/>
                  <a:t>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mtClean="0"/>
                  <a:t> or </a:t>
                </a:r>
                <a:r>
                  <a:rPr lang="en-US" i="1" smtClean="0"/>
                  <a:t>parameter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mtClean="0"/>
                  <a:t>, both denoted as “?”) will </a:t>
                </a:r>
                <a:r>
                  <a:rPr lang="en-US" smtClean="0">
                    <a:solidFill>
                      <a:srgbClr val="00B0F0"/>
                    </a:solidFill>
                  </a:rPr>
                  <a:t>minimize </a:t>
                </a:r>
                <a:r>
                  <a:rPr lang="en-US" b="1" smtClean="0">
                    <a:solidFill>
                      <a:srgbClr val="00B0F0"/>
                    </a:solidFill>
                  </a:rPr>
                  <a:t>posterior expected loss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1" smtClean="0">
                    <a:solidFill>
                      <a:srgbClr val="00B0F0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?|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?,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?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?|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?,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54734"/>
                <a:ext cx="8763000" cy="1212266"/>
              </a:xfrm>
              <a:blipFill rotWithShape="1">
                <a:blip r:embed="rId2"/>
                <a:stretch>
                  <a:fillRect l="-209" t="-4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856590"/>
                  </p:ext>
                </p:extLst>
              </p:nvPr>
            </p:nvGraphicFramePr>
            <p:xfrm>
              <a:off x="457200" y="2514600"/>
              <a:ext cx="8305800" cy="38442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67776"/>
                    <a:gridCol w="2233738"/>
                    <a:gridCol w="380428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ACTION</a:t>
                          </a:r>
                          <a:r>
                            <a:rPr lang="en-US" baseline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𝑎</m:t>
                              </m:r>
                            </m:oMath>
                          </a14:m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Loss</a:t>
                          </a:r>
                          <a:r>
                            <a:rPr lang="en-US" b="0" baseline="0" smtClean="0"/>
                            <a:t> function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?,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endParaRPr lang="en-US" b="0" i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mtClean="0"/>
                            <a:t>Optimal</a:t>
                          </a:r>
                          <a:r>
                            <a:rPr lang="en-US" baseline="0" smtClean="0"/>
                            <a:t> decision rule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en-US" b="0"/>
                        </a:p>
                      </a:txBody>
                      <a:tcPr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Making 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?=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0-1 loss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Mode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𝒴</m:t>
                                  </m:r>
                                </m:lim>
                              </m:limLow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Squared error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d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Absolute loss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mtClean="0"/>
                                <m:t>Median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Making prediction</a:t>
                          </a:r>
                          <a:r>
                            <a:rPr lang="en-US" baseline="0" smtClean="0"/>
                            <a:t> </a:t>
                          </a:r>
                          <a:r>
                            <a:rPr lang="en-US" smtClean="0"/>
                            <a:t>w/ </a:t>
                          </a:r>
                          <a:r>
                            <a:rPr lang="en-US" baseline="0" smtClean="0"/>
                            <a:t>option to reject making prediction</a:t>
                          </a:r>
                          <a:endParaRPr lang="en-US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0-1</a:t>
                          </a:r>
                          <a:r>
                            <a:rPr lang="en-US" baseline="0" smtClean="0"/>
                            <a:t> loss w/ </a:t>
                          </a:r>
                          <a:r>
                            <a:rPr lang="en-US" smtClean="0"/>
                            <a:t>loss</a:t>
                          </a:r>
                          <a:r>
                            <a:rPr lang="en-US" baseline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aseline="0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aseline="0" smtClean="0">
                                  <a:latin typeface="Cambria Math"/>
                                </a:rPr>
                                <m:t>&lt;1</m:t>
                              </m:r>
                            </m:oMath>
                          </a14:m>
                          <a:r>
                            <a:rPr lang="en-US" baseline="0" smtClean="0"/>
                            <a:t> if reject to make prediction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As normal</a:t>
                          </a:r>
                          <a:r>
                            <a:rPr lang="en-US" baseline="0" smtClean="0"/>
                            <a:t> </a:t>
                          </a:r>
                          <a:r>
                            <a:rPr lang="en-US" smtClean="0"/>
                            <a:t>prediction action,</a:t>
                          </a:r>
                          <a:r>
                            <a:rPr lang="en-US" baseline="0" smtClean="0"/>
                            <a:t> but choose to </a:t>
                          </a:r>
                          <a:r>
                            <a:rPr lang="en-US" smtClean="0"/>
                            <a:t>reject </a:t>
                          </a:r>
                          <a:r>
                            <a:rPr lang="en-US" baseline="0" smtClean="0"/>
                            <a:t>making predcition </a:t>
                          </a:r>
                          <a:r>
                            <a:rPr lang="en-US" smtClean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mtClean="0"/>
                            <a:t>most probable class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)&lt;1−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Supervised learning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/>
                                </a:rPr>
                                <m:t>Θ</m:t>
                              </m:r>
                            </m:oMath>
                          </a14:m>
                          <a:endParaRPr lang="en-US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: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𝒳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𝒴</m:t>
                                </m:r>
                              </m:oMath>
                            </m:oMathPara>
                          </a14:m>
                          <a:endParaRPr lang="en-US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?=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Generalization error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mtClean="0">
                                  <a:latin typeface="Cambria Math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smtClean="0"/>
                                    <m:t>argmin</m:t>
                                  </m:r>
                                </m:e>
                                <m:lim>
                                  <m:r>
                                    <a:rPr lang="en-US" smtClean="0">
                                      <a:latin typeface="Cambria Math"/>
                                    </a:rPr>
                                    <m:t>𝑎</m:t>
                                  </m:r>
                                </m:lim>
                              </m:limLow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Θ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mtClean="0">
                                          <a:latin typeface="Cambria Math"/>
                                        </a:rPr>
                                        <m:t>Θ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smtClean="0"/>
                            <a:t>[MPLL:5.7]</a:t>
                          </a:r>
                          <a:r>
                            <a:rPr lang="en-US" sz="1400" baseline="0" smtClean="0"/>
                            <a:t>, </a:t>
                          </a:r>
                          <a:r>
                            <a:rPr lang="en-US" sz="1400" smtClean="0"/>
                            <a:t>[PRML:1.5]</a:t>
                          </a:r>
                          <a:r>
                            <a:rPr lang="en-US" sz="1400" baseline="0" smtClean="0"/>
                            <a:t> </a:t>
                          </a:r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856590"/>
                  </p:ext>
                </p:extLst>
              </p:nvPr>
            </p:nvGraphicFramePr>
            <p:xfrm>
              <a:off x="457200" y="2514600"/>
              <a:ext cx="8305800" cy="38442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67776"/>
                    <a:gridCol w="2233738"/>
                    <a:gridCol w="380428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266398" b="-9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62" t="-8197" r="-170027" b="-9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429" t="-8197" b="-957377"/>
                          </a:stretch>
                        </a:blipFill>
                      </a:tcPr>
                    </a:tc>
                  </a:tr>
                  <a:tr h="532067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1579" r="-266398" b="-179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0-1 loss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429" t="-75862" b="-57126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Squared error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429" t="-250820" b="-71475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Absolute loss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429" t="-350820" b="-614754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/>
                            <a:t>Making prediction</a:t>
                          </a:r>
                          <a:r>
                            <a:rPr lang="en-US" baseline="0" smtClean="0"/>
                            <a:t> </a:t>
                          </a:r>
                          <a:r>
                            <a:rPr lang="en-US" smtClean="0"/>
                            <a:t>w/ </a:t>
                          </a:r>
                          <a:r>
                            <a:rPr lang="en-US" baseline="0" smtClean="0"/>
                            <a:t>option to reject making prediction</a:t>
                          </a:r>
                          <a:endParaRPr lang="en-US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62" t="-184564" r="-170027" b="-1516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429" t="-184564" b="-151678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82667" r="-266398" b="-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62" t="-282667" r="-170027" b="-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429" t="-282667" b="-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smtClean="0"/>
                            <a:t>[MPLL:5.7]</a:t>
                          </a:r>
                          <a:r>
                            <a:rPr lang="en-US" sz="1400" baseline="0" smtClean="0"/>
                            <a:t>, </a:t>
                          </a:r>
                          <a:r>
                            <a:rPr lang="en-US" sz="1400" smtClean="0"/>
                            <a:t>[PRML:1.5]</a:t>
                          </a:r>
                          <a:r>
                            <a:rPr lang="en-US" sz="1400" baseline="0" smtClean="0"/>
                            <a:t> </a:t>
                          </a:r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B0F0"/>
                </a:solidFill>
              </a:rPr>
              <a:t>… </a:t>
            </a:r>
            <a:r>
              <a:rPr lang="en-US" b="1" smtClean="0">
                <a:solidFill>
                  <a:srgbClr val="00B0F0"/>
                </a:solidFill>
              </a:rPr>
              <a:t>Decision-making</a:t>
            </a:r>
            <a:r>
              <a:rPr lang="en-US" smtClean="0">
                <a:solidFill>
                  <a:srgbClr val="00B0F0"/>
                </a:solidFill>
              </a:rPr>
              <a:t> i.e. </a:t>
            </a:r>
            <a:r>
              <a:rPr lang="en-US" b="1" smtClean="0">
                <a:solidFill>
                  <a:srgbClr val="00B0F0"/>
                </a:solidFill>
              </a:rPr>
              <a:t>taking action </a:t>
            </a:r>
            <a:r>
              <a:rPr lang="en-US" smtClean="0">
                <a:solidFill>
                  <a:srgbClr val="00B0F0"/>
                </a:solidFill>
              </a:rPr>
              <a:t>under uncertainty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1530934"/>
            <a:ext cx="8763000" cy="121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>
                <a:solidFill>
                  <a:srgbClr val="00B0F0"/>
                </a:solidFill>
              </a:rPr>
              <a:t>Model selection </a:t>
            </a:r>
            <a:r>
              <a:rPr lang="en-US" sz="1800" i="1"/>
              <a:t>is about finding </a:t>
            </a:r>
            <a:r>
              <a:rPr lang="en-US" sz="1800" i="1" smtClean="0"/>
              <a:t>an </a:t>
            </a:r>
            <a:r>
              <a:rPr lang="en-US" sz="1800" i="1" smtClean="0">
                <a:solidFill>
                  <a:schemeClr val="accent6">
                    <a:lumMod val="75000"/>
                  </a:schemeClr>
                </a:solidFill>
              </a:rPr>
              <a:t>optimal hyperparameter setting</a:t>
            </a:r>
            <a:r>
              <a:rPr lang="en-US" sz="1800" i="1" smtClean="0"/>
              <a:t>, thus selecting </a:t>
            </a:r>
            <a:r>
              <a:rPr lang="en-US" sz="1800" i="1" smtClean="0">
                <a:solidFill>
                  <a:schemeClr val="accent6">
                    <a:lumMod val="75000"/>
                  </a:schemeClr>
                </a:solidFill>
              </a:rPr>
              <a:t>a single “winning” model</a:t>
            </a:r>
            <a:r>
              <a:rPr lang="en-US" sz="1800" i="1" smtClean="0"/>
              <a:t>.</a:t>
            </a:r>
            <a:endParaRPr lang="en-US" sz="180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B0F0"/>
                </a:solidFill>
              </a:rPr>
              <a:t>… </a:t>
            </a:r>
            <a:r>
              <a:rPr lang="en-US" b="1" smtClean="0">
                <a:solidFill>
                  <a:srgbClr val="00B0F0"/>
                </a:solidFill>
              </a:rPr>
              <a:t>Model selection </a:t>
            </a:r>
            <a:r>
              <a:rPr lang="en-US" smtClean="0">
                <a:solidFill>
                  <a:srgbClr val="00B0F0"/>
                </a:solidFill>
              </a:rPr>
              <a:t>i.e. </a:t>
            </a:r>
            <a:r>
              <a:rPr lang="en-US" b="1" smtClean="0">
                <a:solidFill>
                  <a:srgbClr val="00B0F0"/>
                </a:solidFill>
              </a:rPr>
              <a:t>comparison </a:t>
            </a:r>
            <a:r>
              <a:rPr lang="en-US">
                <a:solidFill>
                  <a:srgbClr val="00B0F0"/>
                </a:solidFill>
              </a:rPr>
              <a:t>under uncertainty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286000"/>
                <a:ext cx="87630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smtClean="0"/>
                  <a:t>Frequentist model selection</a:t>
                </a:r>
                <a:r>
                  <a:rPr lang="en-US" sz="2800" smtClean="0"/>
                  <a:t>: </a:t>
                </a:r>
                <a:r>
                  <a:rPr lang="en-US" sz="2800" smtClean="0">
                    <a:solidFill>
                      <a:srgbClr val="00B0F0"/>
                    </a:solidFill>
                  </a:rPr>
                  <a:t>cross-validation</a:t>
                </a:r>
              </a:p>
              <a:p>
                <a:pPr lvl="1"/>
                <a:r>
                  <a:rPr lang="en-US" sz="2400" smtClean="0"/>
                  <a:t>Find hyperparameter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γ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smtClean="0"/>
                  <a:t> which minimizes </a:t>
                </a:r>
                <a:r>
                  <a:rPr lang="en-US" sz="2400" i="1" smtClean="0"/>
                  <a:t>generalization error</a:t>
                </a:r>
                <a:endParaRPr lang="en-US" sz="2400" i="1"/>
              </a:p>
              <a:p>
                <a:endParaRPr lang="en-US" sz="2800" smtClean="0"/>
              </a:p>
              <a:p>
                <a:r>
                  <a:rPr lang="en-US" sz="2800" b="1" smtClean="0"/>
                  <a:t>Bayesian model selection</a:t>
                </a:r>
                <a:r>
                  <a:rPr lang="en-US" sz="2800" smtClean="0"/>
                  <a:t>: </a:t>
                </a:r>
                <a:r>
                  <a:rPr lang="en-US" sz="2800" smtClean="0">
                    <a:solidFill>
                      <a:srgbClr val="00B0F0"/>
                    </a:solidFill>
                  </a:rPr>
                  <a:t>evidence appoximation</a:t>
                </a:r>
                <a:r>
                  <a:rPr lang="en-US" sz="2800" smtClean="0"/>
                  <a:t> </a:t>
                </a:r>
                <a:r>
                  <a:rPr lang="en-US" sz="1400">
                    <a:solidFill>
                      <a:prstClr val="black"/>
                    </a:solidFill>
                  </a:rPr>
                  <a:t>[PRML:3.4], [</a:t>
                </a:r>
                <a:r>
                  <a:rPr lang="en-US" sz="1400" smtClean="0">
                    <a:solidFill>
                      <a:prstClr val="black"/>
                    </a:solidFill>
                  </a:rPr>
                  <a:t>MPLL:5.3]</a:t>
                </a:r>
              </a:p>
              <a:p>
                <a:pPr lvl="1"/>
                <a:r>
                  <a:rPr lang="en-US" sz="2400"/>
                  <a:t>Find hyperparameter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γ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smtClean="0"/>
                  <a:t>which maximizes </a:t>
                </a:r>
                <a:r>
                  <a:rPr lang="en-US" sz="2400" i="1" smtClean="0"/>
                  <a:t>model evidence</a:t>
                </a:r>
                <a:r>
                  <a:rPr lang="en-US" sz="2400" smtClean="0"/>
                  <a:t> i.e. </a:t>
                </a:r>
                <a:r>
                  <a:rPr lang="en-US" sz="2400" i="1" smtClean="0"/>
                  <a:t>marginal</a:t>
                </a:r>
                <a:r>
                  <a:rPr lang="en-US" sz="2400" smtClean="0"/>
                  <a:t> </a:t>
                </a:r>
                <a:r>
                  <a:rPr lang="en-US" sz="2400" i="1"/>
                  <a:t>likelihood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sz="110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286000"/>
                <a:ext cx="8763000" cy="3886200"/>
              </a:xfrm>
              <a:blipFill rotWithShape="1">
                <a:blip r:embed="rId2"/>
                <a:stretch>
                  <a:fillRect l="-1253" t="-1411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7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304800" y="1454734"/>
            <a:ext cx="8763000" cy="121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>
                <a:solidFill>
                  <a:srgbClr val="00B0F0"/>
                </a:solidFill>
              </a:rPr>
              <a:t>Model </a:t>
            </a:r>
            <a:r>
              <a:rPr lang="en-US" sz="1600" i="1" smtClean="0">
                <a:solidFill>
                  <a:srgbClr val="00B0F0"/>
                </a:solidFill>
              </a:rPr>
              <a:t>averaging</a:t>
            </a:r>
            <a:r>
              <a:rPr lang="en-US" sz="1600" i="1" smtClean="0"/>
              <a:t> </a:t>
            </a:r>
            <a:r>
              <a:rPr lang="en-US" sz="1600" i="1">
                <a:solidFill>
                  <a:schemeClr val="accent6">
                    <a:lumMod val="75000"/>
                  </a:schemeClr>
                </a:solidFill>
              </a:rPr>
              <a:t>combines </a:t>
            </a:r>
            <a:r>
              <a:rPr lang="en-US" sz="1600" i="1" smtClean="0">
                <a:solidFill>
                  <a:schemeClr val="accent6">
                    <a:lumMod val="75000"/>
                  </a:schemeClr>
                </a:solidFill>
              </a:rPr>
              <a:t>prediction from multiple </a:t>
            </a:r>
            <a:r>
              <a:rPr lang="en-US" sz="1600" i="1">
                <a:solidFill>
                  <a:schemeClr val="accent6">
                    <a:lumMod val="75000"/>
                  </a:schemeClr>
                </a:solidFill>
              </a:rPr>
              <a:t>models</a:t>
            </a:r>
            <a:r>
              <a:rPr lang="en-US" sz="1600" i="1"/>
              <a:t>, addressing </a:t>
            </a:r>
            <a:r>
              <a:rPr lang="en-US" sz="1600" i="1" smtClean="0"/>
              <a:t>the fact “there </a:t>
            </a:r>
            <a:r>
              <a:rPr lang="en-US" sz="1600" i="1"/>
              <a:t>is no single model that is better than </a:t>
            </a:r>
            <a:r>
              <a:rPr lang="en-US" sz="1600" i="1" smtClean="0"/>
              <a:t>all others” </a:t>
            </a:r>
            <a:r>
              <a:rPr lang="en-US" sz="1600" smtClean="0"/>
              <a:t>(no-free-lunch theorem)</a:t>
            </a:r>
            <a:r>
              <a:rPr lang="en-US" sz="1600" i="1" smtClean="0"/>
              <a:t>.</a:t>
            </a:r>
            <a:endParaRPr lang="en-US" sz="1600" i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057400"/>
            <a:ext cx="8763000" cy="4191000"/>
          </a:xfrm>
        </p:spPr>
        <p:txBody>
          <a:bodyPr>
            <a:normAutofit/>
          </a:bodyPr>
          <a:lstStyle/>
          <a:p>
            <a:r>
              <a:rPr lang="en-US" b="1" smtClean="0"/>
              <a:t>Bayesian model averaging </a:t>
            </a:r>
            <a:r>
              <a:rPr lang="en-US" sz="1500" smtClean="0"/>
              <a:t>[PRML:3.4]</a:t>
            </a:r>
            <a:endParaRPr lang="en-US" sz="1500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smtClean="0"/>
          </a:p>
          <a:p>
            <a:r>
              <a:rPr lang="en-US" b="1" smtClean="0"/>
              <a:t>Frequentist model averaging </a:t>
            </a:r>
            <a:r>
              <a:rPr lang="en-US" sz="1500" smtClean="0"/>
              <a:t>[further reading]</a:t>
            </a:r>
            <a:endParaRPr lang="en-US" smtClean="0"/>
          </a:p>
          <a:p>
            <a:pPr lvl="1"/>
            <a:r>
              <a:rPr lang="en-US" smtClean="0">
                <a:solidFill>
                  <a:srgbClr val="00B0F0"/>
                </a:solidFill>
              </a:rPr>
              <a:t>Boosting</a:t>
            </a:r>
          </a:p>
          <a:p>
            <a:pPr lvl="1"/>
            <a:r>
              <a:rPr lang="en-US" smtClean="0">
                <a:solidFill>
                  <a:srgbClr val="00B0F0"/>
                </a:solidFill>
              </a:rPr>
              <a:t>Bagging</a:t>
            </a:r>
            <a:r>
              <a:rPr lang="en-US" smtClean="0"/>
              <a:t> (</a:t>
            </a:r>
            <a:r>
              <a:rPr lang="en-US" b="1" smtClean="0"/>
              <a:t>B</a:t>
            </a:r>
            <a:r>
              <a:rPr lang="en-US" smtClean="0"/>
              <a:t>ootstrap </a:t>
            </a:r>
            <a:r>
              <a:rPr lang="en-US" b="1" smtClean="0"/>
              <a:t>Agg</a:t>
            </a:r>
            <a:r>
              <a:rPr lang="en-US" smtClean="0"/>
              <a:t>regation)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9002"/>
            <a:ext cx="5352419" cy="128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B0F0"/>
                </a:solidFill>
              </a:rPr>
              <a:t>… </a:t>
            </a:r>
            <a:r>
              <a:rPr lang="en-US" b="1" smtClean="0">
                <a:solidFill>
                  <a:srgbClr val="00B0F0"/>
                </a:solidFill>
              </a:rPr>
              <a:t>Model averaging </a:t>
            </a:r>
            <a:r>
              <a:rPr lang="en-US" smtClean="0">
                <a:solidFill>
                  <a:srgbClr val="00B0F0"/>
                </a:solidFill>
              </a:rPr>
              <a:t>i.e. </a:t>
            </a:r>
            <a:r>
              <a:rPr lang="en-US" b="1" smtClean="0">
                <a:solidFill>
                  <a:srgbClr val="00B0F0"/>
                </a:solidFill>
              </a:rPr>
              <a:t>ensemble </a:t>
            </a:r>
            <a:r>
              <a:rPr lang="en-US">
                <a:solidFill>
                  <a:srgbClr val="00B0F0"/>
                </a:solidFill>
              </a:rPr>
              <a:t>under uncertainty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55869" y="2571840"/>
            <a:ext cx="2437649" cy="1695360"/>
            <a:chOff x="6233986" y="2511060"/>
            <a:chExt cx="2681414" cy="186489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3986" y="2511060"/>
              <a:ext cx="2605214" cy="91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6989" y="3408166"/>
              <a:ext cx="2618411" cy="96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02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… and </a:t>
            </a:r>
            <a:r>
              <a:rPr lang="en-US">
                <a:solidFill>
                  <a:srgbClr val="00B0F0"/>
                </a:solidFill>
              </a:rPr>
              <a:t>more </a:t>
            </a:r>
            <a:r>
              <a:rPr lang="en-US" sz="2000">
                <a:solidFill>
                  <a:srgbClr val="00B0F0"/>
                </a:solidFill>
              </a:rPr>
              <a:t>[MPLL:5.7.3</a:t>
            </a:r>
            <a:r>
              <a:rPr lang="en-US" sz="2000" smtClean="0">
                <a:solidFill>
                  <a:srgbClr val="00B0F0"/>
                </a:solidFill>
              </a:rPr>
              <a:t>], [AI: A Modern Approach]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48111"/>
                <a:ext cx="8915400" cy="16426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smtClean="0"/>
                  <a:t>What we had covered</a:t>
                </a:r>
                <a:r>
                  <a:rPr lang="en-US" sz="2400" i="1" smtClean="0"/>
                  <a:t>: </a:t>
                </a:r>
                <a:r>
                  <a:rPr lang="en-US" sz="2400" b="1" smtClean="0">
                    <a:solidFill>
                      <a:srgbClr val="00B0F0"/>
                    </a:solidFill>
                  </a:rPr>
                  <a:t>Prediction of semantic/target</a:t>
                </a:r>
                <a:r>
                  <a:rPr lang="en-US" sz="2400" smtClean="0">
                    <a:solidFill>
                      <a:srgbClr val="00B0F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smtClean="0">
                    <a:solidFill>
                      <a:srgbClr val="00B0F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smtClean="0">
                    <a:solidFill>
                      <a:srgbClr val="00B0F0"/>
                    </a:solidFill>
                  </a:rPr>
                  <a:t>given data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smtClean="0">
                    <a:solidFill>
                      <a:srgbClr val="00B0F0"/>
                    </a:solidFill>
                  </a:rPr>
                  <a:t>) </a:t>
                </a:r>
                <a:r>
                  <a:rPr lang="en-US" sz="2200"/>
                  <a:t>i.e. focus on </a:t>
                </a:r>
                <a:r>
                  <a:rPr lang="en-US" sz="2200" smtClean="0"/>
                  <a:t>y</a:t>
                </a:r>
                <a:endParaRPr lang="en-US" sz="2400" smtClean="0">
                  <a:solidFill>
                    <a:srgbClr val="00B0F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2000" smtClean="0"/>
                  <a:t>Model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rderBox>
                  </m:oMath>
                </a14:m>
                <a:endParaRPr lang="en-US" sz="2000" smtClean="0"/>
              </a:p>
              <a:p>
                <a:pPr lvl="1"/>
                <a:r>
                  <a:rPr lang="en-US" sz="2000" smtClean="0"/>
                  <a:t>Learn supervisedly with </a:t>
                </a:r>
                <a:r>
                  <a:rPr lang="en-US" sz="2000" i="1" smtClean="0"/>
                  <a:t>labelled data </a:t>
                </a:r>
                <a:r>
                  <a:rPr lang="en-US" sz="2000" smtClean="0"/>
                  <a:t>(guided experience)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train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48111"/>
                <a:ext cx="8915400" cy="1642688"/>
              </a:xfrm>
              <a:blipFill rotWithShape="1">
                <a:blip r:embed="rId3"/>
                <a:stretch>
                  <a:fillRect l="-820" t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14849" y="1321713"/>
                <a:ext cx="3774118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100" smtClean="0"/>
                  <a:t> – </a:t>
                </a:r>
                <a:r>
                  <a:rPr lang="en-US" sz="1100" i="1" smtClean="0"/>
                  <a:t>raw data</a:t>
                </a:r>
                <a:r>
                  <a:rPr lang="en-US" sz="1100" smtClean="0"/>
                  <a:t>: image, text, acoustic</a:t>
                </a:r>
                <a:endParaRPr lang="en-US" sz="1100" i="1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10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100" smtClean="0"/>
                  <a:t> </a:t>
                </a:r>
                <a:r>
                  <a:rPr lang="en-US" sz="1100" i="1" smtClean="0"/>
                  <a:t>– semantic/target</a:t>
                </a:r>
                <a:r>
                  <a:rPr lang="en-US" sz="1100" smtClean="0"/>
                  <a:t>: cat</a:t>
                </a:r>
                <a:r>
                  <a:rPr lang="en-US" sz="1100"/>
                  <a:t>, dog, NOT car</a:t>
                </a:r>
                <a:r>
                  <a:rPr lang="en-US" sz="1100" smtClean="0"/>
                  <a:t>, Amy, Bob, …</a:t>
                </a:r>
                <a:endParaRPr lang="en-US" sz="11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49" y="1321713"/>
                <a:ext cx="3774118" cy="430887"/>
              </a:xfrm>
              <a:prstGeom prst="rect">
                <a:avLst/>
              </a:prstGeom>
              <a:blipFill rotWithShape="1">
                <a:blip r:embed="rId4"/>
                <a:stretch>
                  <a:fillRect b="-8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7162800" y="609600"/>
            <a:ext cx="1616017" cy="904064"/>
            <a:chOff x="7299383" y="1066800"/>
            <a:chExt cx="1616017" cy="904064"/>
          </a:xfrm>
        </p:grpSpPr>
        <p:grpSp>
          <p:nvGrpSpPr>
            <p:cNvPr id="51" name="Group 50"/>
            <p:cNvGrpSpPr/>
            <p:nvPr/>
          </p:nvGrpSpPr>
          <p:grpSpPr>
            <a:xfrm>
              <a:off x="7299383" y="1066800"/>
              <a:ext cx="1463617" cy="904064"/>
              <a:chOff x="6477000" y="966559"/>
              <a:chExt cx="1463617" cy="904064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0" name="Ink 19"/>
                  <p14:cNvContentPartPr/>
                  <p14:nvPr/>
                </p14:nvContentPartPr>
                <p14:xfrm>
                  <a:off x="6477000" y="1337359"/>
                  <a:ext cx="1055377" cy="230864"/>
                </p14:xfrm>
              </p:contentPart>
            </mc:Choice>
            <mc:Fallback xmlns="">
              <p:pic>
                <p:nvPicPr>
                  <p:cNvPr id="20" name="Ink 19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71241" y="1324413"/>
                    <a:ext cx="1076254" cy="2553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7" name="Ink 36"/>
                  <p14:cNvContentPartPr/>
                  <p14:nvPr/>
                </p14:nvContentPartPr>
                <p14:xfrm>
                  <a:off x="7117440" y="966559"/>
                  <a:ext cx="204337" cy="347864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104489" y="953249"/>
                    <a:ext cx="229519" cy="377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3" name="Ink 42"/>
                  <p14:cNvContentPartPr/>
                  <p14:nvPr/>
                </p14:nvContentPartPr>
                <p14:xfrm>
                  <a:off x="7754640" y="1380199"/>
                  <a:ext cx="185977" cy="490424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741304" y="1364716"/>
                    <a:ext cx="213729" cy="521391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0" name="Oval 69"/>
            <p:cNvSpPr/>
            <p:nvPr/>
          </p:nvSpPr>
          <p:spPr>
            <a:xfrm>
              <a:off x="8419624" y="1371600"/>
              <a:ext cx="495776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/>
          <a:lstStyle/>
          <a:p>
            <a:r>
              <a:rPr lang="en-US" smtClean="0"/>
              <a:t>Course 1 – Review </a:t>
            </a:r>
            <a:endParaRPr lang="en-US">
              <a:solidFill>
                <a:srgbClr val="60E146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69575" y="2541548"/>
            <a:ext cx="8463836" cy="3115208"/>
            <a:chOff x="569575" y="2541548"/>
            <a:chExt cx="8463836" cy="3115208"/>
          </a:xfrm>
        </p:grpSpPr>
        <p:grpSp>
          <p:nvGrpSpPr>
            <p:cNvPr id="25" name="Group 24"/>
            <p:cNvGrpSpPr/>
            <p:nvPr/>
          </p:nvGrpSpPr>
          <p:grpSpPr>
            <a:xfrm>
              <a:off x="831920" y="3373348"/>
              <a:ext cx="2649087" cy="2078145"/>
              <a:chOff x="2543176" y="2951116"/>
              <a:chExt cx="3104224" cy="2435188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176" y="4262354"/>
                <a:ext cx="3067049" cy="1123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5200" y="3569768"/>
                <a:ext cx="2362200" cy="838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9204" y="2951116"/>
                <a:ext cx="1572066" cy="51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3470500" y="2541548"/>
              <a:ext cx="1177700" cy="658852"/>
              <a:chOff x="7299383" y="1066800"/>
              <a:chExt cx="1616017" cy="90406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299383" y="1066800"/>
                <a:ext cx="1463617" cy="904064"/>
                <a:chOff x="6477000" y="966559"/>
                <a:chExt cx="1463617" cy="904064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56" name="Ink 55"/>
                    <p14:cNvContentPartPr/>
                    <p14:nvPr/>
                  </p14:nvContentPartPr>
                  <p14:xfrm>
                    <a:off x="6477000" y="1337359"/>
                    <a:ext cx="1055377" cy="230864"/>
                  </p14:xfrm>
                </p:contentPart>
              </mc:Choice>
              <mc:Fallback xmlns="">
                <p:pic>
                  <p:nvPicPr>
                    <p:cNvPr id="20" name="Ink 19"/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471241" y="1324413"/>
                      <a:ext cx="1076254" cy="2553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57" name="Ink 56"/>
                    <p14:cNvContentPartPr/>
                    <p14:nvPr/>
                  </p14:nvContentPartPr>
                  <p14:xfrm>
                    <a:off x="7117440" y="966559"/>
                    <a:ext cx="204337" cy="347864"/>
                  </p14:xfrm>
                </p:contentPart>
              </mc:Choice>
              <mc:Fallback xmlns="">
                <p:pic>
                  <p:nvPicPr>
                    <p:cNvPr id="37" name="Ink 36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7104489" y="953249"/>
                      <a:ext cx="229519" cy="3770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58" name="Ink 57"/>
                    <p14:cNvContentPartPr/>
                    <p14:nvPr/>
                  </p14:nvContentPartPr>
                  <p14:xfrm>
                    <a:off x="7754640" y="1380199"/>
                    <a:ext cx="185977" cy="490424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7741304" y="1364716"/>
                      <a:ext cx="213729" cy="52139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55" name="Oval 54"/>
              <p:cNvSpPr/>
              <p:nvPr/>
            </p:nvSpPr>
            <p:spPr>
              <a:xfrm>
                <a:off x="8419624" y="1371600"/>
                <a:ext cx="495776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472414" y="3317892"/>
              <a:ext cx="19151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smtClean="0"/>
                <a:t>e.g. Categorical/ Bernoulli/ Normal distribution</a:t>
              </a:r>
              <a:endParaRPr lang="en-US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7000" y="2722602"/>
              <a:ext cx="251716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70C0"/>
                  </a:solidFill>
                </a:rPr>
                <a:t>LEARNING FRAMEWORK</a:t>
              </a:r>
            </a:p>
            <a:p>
              <a:pPr algn="ctr"/>
              <a:r>
                <a:rPr lang="en-US" sz="1400" smtClean="0">
                  <a:solidFill>
                    <a:srgbClr val="00B050"/>
                  </a:solidFill>
                </a:rPr>
                <a:t>maximum </a:t>
              </a:r>
              <a:r>
                <a:rPr lang="en-US" sz="1400">
                  <a:solidFill>
                    <a:srgbClr val="00B050"/>
                  </a:solidFill>
                </a:rPr>
                <a:t>Likelihood</a:t>
              </a:r>
              <a:r>
                <a:rPr lang="en-US" sz="1400" smtClean="0">
                  <a:solidFill>
                    <a:srgbClr val="00B050"/>
                  </a:solidFill>
                </a:rPr>
                <a:t> estimation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3525484" y="4641093"/>
                  <a:ext cx="1588255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i="1" smtClean="0"/>
                    <a:t>Neural Networks</a:t>
                  </a:r>
                </a:p>
                <a:p>
                  <a:r>
                    <a:rPr lang="en-US" sz="1200" smtClean="0"/>
                    <a:t>(1 hidden layer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sz="1200" smtClean="0"/>
                    <a:t>)</a:t>
                  </a:r>
                </a:p>
                <a:p>
                  <a:r>
                    <a:rPr lang="en-US" sz="1200" i="1"/>
                    <a:t>Deep Neural Networks</a:t>
                  </a:r>
                </a:p>
                <a:p>
                  <a:r>
                    <a:rPr lang="en-US" sz="1200"/>
                    <a:t>(2+ hidden layers)</a:t>
                  </a:r>
                </a:p>
                <a:p>
                  <a:endParaRPr lang="en-US" sz="12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484" y="4641093"/>
                  <a:ext cx="1588255" cy="1015663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3476185" y="3851292"/>
              <a:ext cx="17054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smtClean="0"/>
                <a:t>Linear models </a:t>
              </a:r>
            </a:p>
            <a:p>
              <a:r>
                <a:rPr lang="en-US" sz="1200" i="1" smtClean="0"/>
                <a:t>e.g. Softmax/ Logistic/ Linear Regression</a:t>
              </a:r>
              <a:endParaRPr lang="en-US" sz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08046" y="5375292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257800" y="3317892"/>
                  <a:ext cx="8177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Θ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317892"/>
                  <a:ext cx="81778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257800" y="3848315"/>
                  <a:ext cx="88030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Θ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848315"/>
                  <a:ext cx="880306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5257800" y="4587936"/>
                  <a:ext cx="1252202" cy="3399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Θ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𝜇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4587936"/>
                  <a:ext cx="1252202" cy="3399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tangle 76"/>
            <p:cNvSpPr/>
            <p:nvPr/>
          </p:nvSpPr>
          <p:spPr>
            <a:xfrm>
              <a:off x="1538718" y="2744395"/>
              <a:ext cx="18732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70C0"/>
                  </a:solidFill>
                </a:rPr>
                <a:t>MODEL STRUCTURE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6484405" y="3276600"/>
                  <a:ext cx="2549006" cy="9756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borderBox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sz="1400" i="1"/>
                                  <m:t>estimate</m:t>
                                </m:r>
                                <m:r>
                                  <m:rPr>
                                    <m:nor/>
                                  </m:rPr>
                                  <a:rPr lang="en-US" sz="1400" i="1"/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𝑀𝐿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𝑀𝐿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argmax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smtClean="0">
                                        <a:latin typeface="Cambria Math"/>
                                      </a:rPr>
                                      <m:t>𝐷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eqArr>
                          </m:e>
                        </m:borderBox>
                      </m:oMath>
                    </m:oMathPara>
                  </a14:m>
                  <a:endParaRPr lang="en-US" sz="1400" i="1" smtClean="0"/>
                </a:p>
                <a:p>
                  <a:pPr algn="ctr"/>
                  <a:endParaRPr lang="en-US" sz="5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Θ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𝒴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𝒳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Θ</m:t>
                            </m:r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405" y="3276600"/>
                  <a:ext cx="2549006" cy="9756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69575" y="3276600"/>
              <a:ext cx="81934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5154172" y="2743200"/>
                <a:ext cx="12660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smtClean="0"/>
                  <a:t>Parameters to learn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Θ</m:t>
                        </m:r>
                      </m:e>
                    </m:d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172" y="2743200"/>
                <a:ext cx="1266089" cy="523220"/>
              </a:xfrm>
              <a:prstGeom prst="rect">
                <a:avLst/>
              </a:prstGeom>
              <a:blipFill rotWithShape="1">
                <a:blip r:embed="rId26"/>
                <a:stretch>
                  <a:fillRect t="-1163" r="-241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31833" y="5458361"/>
            <a:ext cx="5154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solidFill>
                  <a:srgbClr val="0070C0"/>
                </a:solidFill>
              </a:rPr>
              <a:t>TOOLS</a:t>
            </a:r>
            <a:r>
              <a:rPr lang="en-US" sz="1600" u="sng">
                <a:solidFill>
                  <a:srgbClr val="0070C0"/>
                </a:solidFill>
              </a:rPr>
              <a:t> for fitting </a:t>
            </a:r>
            <a:r>
              <a:rPr lang="en-US" sz="1600" u="sng" smtClean="0">
                <a:solidFill>
                  <a:srgbClr val="0070C0"/>
                </a:solidFill>
              </a:rPr>
              <a:t>the models</a:t>
            </a:r>
            <a:r>
              <a:rPr lang="en-US" sz="1600"/>
              <a:t> </a:t>
            </a:r>
            <a:r>
              <a:rPr lang="en-US" sz="1200" i="1" smtClean="0"/>
              <a:t>(not a complete list)</a:t>
            </a:r>
            <a:endParaRPr lang="en-US" sz="1600" i="1" u="sng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(mini-batch) gradient descent (first-order optimization method)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Second-order optimization methods </a:t>
            </a:r>
            <a:r>
              <a:rPr lang="en-US" sz="1200"/>
              <a:t>[further reading]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619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73348"/>
            <a:ext cx="1341572" cy="4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6513536" y="3276600"/>
                <a:ext cx="2549006" cy="2980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smtClean="0"/>
                  <a:t>All members </a:t>
                </a:r>
                <a:r>
                  <a:rPr lang="en-US" sz="1400" smtClean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1400" smtClean="0"/>
                  <a:t> are </a:t>
                </a:r>
                <a:r>
                  <a:rPr lang="en-US" sz="1400" b="1" smtClean="0">
                    <a:solidFill>
                      <a:srgbClr val="00B0F0"/>
                    </a:solidFill>
                  </a:rPr>
                  <a:t>random </a:t>
                </a:r>
                <a:r>
                  <a:rPr lang="en-US" sz="1400" smtClean="0"/>
                  <a:t>variables + </a:t>
                </a:r>
                <a:r>
                  <a:rPr lang="en-US" sz="1400" b="1" smtClean="0">
                    <a:solidFill>
                      <a:srgbClr val="00B0F0"/>
                    </a:solidFill>
                  </a:rPr>
                  <a:t>priors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en-US" sz="1400" i="1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m:rPr>
                              <m:nor/>
                            </m:rPr>
                            <a:rPr lang="en-US" sz="1400" i="1"/>
                            <m:t>estimate</m:t>
                          </m:r>
                          <m:r>
                            <m:rPr>
                              <m:nor/>
                            </m:rPr>
                            <a:rPr lang="en-US" sz="1400" i="1"/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Θ</m:t>
                              </m:r>
                              <m:r>
                                <a:rPr lang="en-US" sz="140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sz="1400" i="1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sz="1100" smtClean="0"/>
                  <a:t>: prior </a:t>
                </a:r>
                <a:r>
                  <a:rPr lang="en-US" sz="1100" i="1" smtClean="0"/>
                  <a:t>hyperparameters</a:t>
                </a:r>
                <a:r>
                  <a:rPr lang="en-US" sz="1100" smtClean="0"/>
                  <a:t> – values must be </a:t>
                </a:r>
                <a:r>
                  <a:rPr lang="en-US" sz="1100" i="1" u="sng" smtClean="0">
                    <a:solidFill>
                      <a:srgbClr val="C00000"/>
                    </a:solidFill>
                  </a:rPr>
                  <a:t>known</a:t>
                </a:r>
                <a:r>
                  <a:rPr lang="en-US" sz="1100" i="1" smtClean="0">
                    <a:solidFill>
                      <a:srgbClr val="C00000"/>
                    </a:solidFill>
                  </a:rPr>
                  <a:t> </a:t>
                </a:r>
                <a:r>
                  <a:rPr lang="en-US" sz="1100"/>
                  <a:t>(*see next slide)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en-US" sz="1400" i="1" smtClean="0"/>
              </a:p>
              <a:p>
                <a:r>
                  <a:rPr lang="en-US" sz="1400" smtClean="0"/>
                  <a:t> </a:t>
                </a:r>
                <a:r>
                  <a:rPr lang="en-US" sz="1400" b="1" smtClean="0">
                    <a:solidFill>
                      <a:srgbClr val="00B050"/>
                    </a:solidFill>
                  </a:rPr>
                  <a:t>Whole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Θ</m:t>
                          </m:r>
                          <m:r>
                            <a:rPr lang="en-US" sz="1400" i="1">
                              <a:latin typeface="Cambria Math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∝</m:t>
                      </m:r>
                      <m:r>
                        <a:rPr lang="en-US" sz="1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400" i="1"/>
              </a:p>
              <a:p>
                <a:endParaRPr lang="en-US" sz="500" b="1" smtClean="0"/>
              </a:p>
              <a:p>
                <a:r>
                  <a:rPr lang="en-US" sz="1400" smtClean="0"/>
                  <a:t>    </a:t>
                </a:r>
                <a:r>
                  <a:rPr lang="en-US" sz="1400" b="1" smtClean="0"/>
                  <a:t>      </a:t>
                </a:r>
                <a:r>
                  <a:rPr lang="en-US" sz="1400" b="1" i="1">
                    <a:solidFill>
                      <a:srgbClr val="00B050"/>
                    </a:solidFill>
                  </a:rPr>
                  <a:t>MAP </a:t>
                </a:r>
                <a:r>
                  <a:rPr lang="en-US" sz="1400" b="1" i="1" smtClean="0">
                    <a:solidFill>
                      <a:srgbClr val="00B050"/>
                    </a:solidFill>
                  </a:rPr>
                  <a:t>estimate</a:t>
                </a:r>
                <a:endParaRPr lang="en-US" sz="1400" b="1" u="sng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Θ</m:t>
                          </m:r>
                          <m:r>
                            <a:rPr lang="en-US" sz="1400" i="1">
                              <a:latin typeface="Cambria Math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limLow>
                        <m:limLow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sz="14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𝑒𝑛𝑜𝑢𝑔h</m:t>
                              </m:r>
                            </m:e>
                          </m:groupChr>
                        </m:e>
                        <m:lim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𝑑𝑎𝑡𝑎</m:t>
                          </m:r>
                        </m:lim>
                      </m:limLow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𝑀𝐴𝑃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400" b="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𝑀𝐴𝑃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/>
                        </a:rPr>
                        <m:t>Mode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Θ</m:t>
                          </m:r>
                          <m:r>
                            <a:rPr lang="en-US" sz="1400" i="1">
                              <a:latin typeface="Cambria Math"/>
                            </a:rPr>
                            <m:t>|</m:t>
                          </m:r>
                          <m:r>
                            <a:rPr lang="en-US" sz="1400" i="1">
                              <a:latin typeface="Cambria Math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1400" smtClean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36" y="3276600"/>
                <a:ext cx="2549006" cy="2980175"/>
              </a:xfrm>
              <a:prstGeom prst="rect">
                <a:avLst/>
              </a:prstGeom>
              <a:blipFill rotWithShape="1">
                <a:blip r:embed="rId4"/>
                <a:stretch>
                  <a:fillRect t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1" y="4492335"/>
            <a:ext cx="2617363" cy="95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3525484" y="4641093"/>
            <a:ext cx="1789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smtClean="0"/>
              <a:t>Bayesian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48111"/>
                <a:ext cx="8915400" cy="16426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smtClean="0"/>
                  <a:t>What we had covered</a:t>
                </a:r>
                <a:r>
                  <a:rPr lang="en-US" sz="2400" i="1" smtClean="0"/>
                  <a:t>: </a:t>
                </a:r>
                <a:r>
                  <a:rPr lang="en-US" sz="2400" b="1" smtClean="0">
                    <a:solidFill>
                      <a:srgbClr val="00B0F0"/>
                    </a:solidFill>
                  </a:rPr>
                  <a:t>Prediction of semantic/target</a:t>
                </a:r>
                <a:r>
                  <a:rPr lang="en-US" sz="2400" smtClean="0">
                    <a:solidFill>
                      <a:srgbClr val="00B0F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smtClean="0">
                    <a:solidFill>
                      <a:srgbClr val="00B0F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smtClean="0">
                    <a:solidFill>
                      <a:srgbClr val="00B0F0"/>
                    </a:solidFill>
                  </a:rPr>
                  <a:t>given data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smtClean="0">
                    <a:solidFill>
                      <a:srgbClr val="00B0F0"/>
                    </a:solidFill>
                  </a:rPr>
                  <a:t>) </a:t>
                </a:r>
                <a:r>
                  <a:rPr lang="en-US" sz="2200"/>
                  <a:t>i.e. focus on y</a:t>
                </a:r>
                <a:endParaRPr lang="en-US" sz="2400" smtClean="0">
                  <a:solidFill>
                    <a:srgbClr val="00B0F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2000" smtClean="0"/>
                  <a:t>Model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borderBox>
                  </m:oMath>
                </a14:m>
                <a:endParaRPr lang="en-US" sz="2000" smtClean="0"/>
              </a:p>
              <a:p>
                <a:pPr lvl="1"/>
                <a:r>
                  <a:rPr lang="en-US" sz="2000" smtClean="0"/>
                  <a:t>Learn supervisedly with </a:t>
                </a:r>
                <a:r>
                  <a:rPr lang="en-US" sz="2000" i="1" smtClean="0"/>
                  <a:t>labelled data </a:t>
                </a:r>
                <a:r>
                  <a:rPr lang="en-US" sz="2000" smtClean="0"/>
                  <a:t>(guided experience)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train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smtClean="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48111"/>
                <a:ext cx="8915400" cy="1642688"/>
              </a:xfrm>
              <a:blipFill rotWithShape="1">
                <a:blip r:embed="rId6"/>
                <a:stretch>
                  <a:fillRect l="-820" t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14849" y="1321713"/>
                <a:ext cx="3774118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100" smtClean="0"/>
                  <a:t> – </a:t>
                </a:r>
                <a:r>
                  <a:rPr lang="en-US" sz="1100" i="1" smtClean="0"/>
                  <a:t>raw data</a:t>
                </a:r>
                <a:r>
                  <a:rPr lang="en-US" sz="1100" smtClean="0"/>
                  <a:t>: image, text, acoustic</a:t>
                </a:r>
                <a:endParaRPr lang="en-US" sz="1100" i="1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10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100" smtClean="0"/>
                  <a:t> </a:t>
                </a:r>
                <a:r>
                  <a:rPr lang="en-US" sz="1100" i="1" smtClean="0"/>
                  <a:t>– semantic/target</a:t>
                </a:r>
                <a:r>
                  <a:rPr lang="en-US" sz="1100" smtClean="0"/>
                  <a:t>: cat</a:t>
                </a:r>
                <a:r>
                  <a:rPr lang="en-US" sz="1100"/>
                  <a:t>, dog, NOT car</a:t>
                </a:r>
                <a:r>
                  <a:rPr lang="en-US" sz="1100" smtClean="0"/>
                  <a:t>, Amy, Bob, …</a:t>
                </a:r>
                <a:endParaRPr lang="en-US" sz="11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49" y="1321713"/>
                <a:ext cx="3774118" cy="430887"/>
              </a:xfrm>
              <a:prstGeom prst="rect">
                <a:avLst/>
              </a:prstGeom>
              <a:blipFill rotWithShape="1">
                <a:blip r:embed="rId7"/>
                <a:stretch>
                  <a:fillRect b="-8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7162800" y="609600"/>
            <a:ext cx="1616017" cy="904064"/>
            <a:chOff x="7299383" y="1066800"/>
            <a:chExt cx="1616017" cy="904064"/>
          </a:xfrm>
        </p:grpSpPr>
        <p:grpSp>
          <p:nvGrpSpPr>
            <p:cNvPr id="51" name="Group 50"/>
            <p:cNvGrpSpPr/>
            <p:nvPr/>
          </p:nvGrpSpPr>
          <p:grpSpPr>
            <a:xfrm>
              <a:off x="7299383" y="1066800"/>
              <a:ext cx="1463617" cy="904064"/>
              <a:chOff x="6477000" y="966559"/>
              <a:chExt cx="1463617" cy="904064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0" name="Ink 19"/>
                  <p14:cNvContentPartPr/>
                  <p14:nvPr/>
                </p14:nvContentPartPr>
                <p14:xfrm>
                  <a:off x="6477000" y="1337359"/>
                  <a:ext cx="1055377" cy="230864"/>
                </p14:xfrm>
              </p:contentPart>
            </mc:Choice>
            <mc:Fallback xmlns="">
              <p:pic>
                <p:nvPicPr>
                  <p:cNvPr id="20" name="Ink 19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71241" y="1324413"/>
                    <a:ext cx="1076254" cy="2553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7" name="Ink 36"/>
                  <p14:cNvContentPartPr/>
                  <p14:nvPr/>
                </p14:nvContentPartPr>
                <p14:xfrm>
                  <a:off x="7117440" y="966559"/>
                  <a:ext cx="204337" cy="347864"/>
                </p14:xfrm>
              </p:contentPart>
            </mc:Choice>
            <mc:Fallback xmlns="">
              <p:pic>
                <p:nvPicPr>
                  <p:cNvPr id="37" name="Ink 36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104489" y="953249"/>
                    <a:ext cx="229519" cy="377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3" name="Ink 42"/>
                  <p14:cNvContentPartPr/>
                  <p14:nvPr/>
                </p14:nvContentPartPr>
                <p14:xfrm>
                  <a:off x="7754640" y="1380199"/>
                  <a:ext cx="185977" cy="490424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741304" y="1364716"/>
                    <a:ext cx="213729" cy="521391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0" name="Oval 69"/>
            <p:cNvSpPr/>
            <p:nvPr/>
          </p:nvSpPr>
          <p:spPr>
            <a:xfrm>
              <a:off x="8419624" y="1371600"/>
              <a:ext cx="495776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/>
          <a:lstStyle/>
          <a:p>
            <a:r>
              <a:rPr lang="en-US" smtClean="0"/>
              <a:t>Course 1 – Review </a:t>
            </a:r>
            <a:endParaRPr lang="en-US">
              <a:solidFill>
                <a:srgbClr val="60E146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69575" y="2541548"/>
            <a:ext cx="8303402" cy="1422675"/>
            <a:chOff x="569575" y="2541548"/>
            <a:chExt cx="8303402" cy="1422675"/>
          </a:xfrm>
        </p:grpSpPr>
        <p:grpSp>
          <p:nvGrpSpPr>
            <p:cNvPr id="53" name="Group 52"/>
            <p:cNvGrpSpPr/>
            <p:nvPr/>
          </p:nvGrpSpPr>
          <p:grpSpPr>
            <a:xfrm>
              <a:off x="3470500" y="2541548"/>
              <a:ext cx="1177700" cy="658852"/>
              <a:chOff x="7299383" y="1066800"/>
              <a:chExt cx="1616017" cy="90406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299383" y="1066800"/>
                <a:ext cx="1463617" cy="904064"/>
                <a:chOff x="6477000" y="966559"/>
                <a:chExt cx="1463617" cy="904064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56" name="Ink 55"/>
                    <p14:cNvContentPartPr/>
                    <p14:nvPr/>
                  </p14:nvContentPartPr>
                  <p14:xfrm>
                    <a:off x="6477000" y="1337359"/>
                    <a:ext cx="1055377" cy="230864"/>
                  </p14:xfrm>
                </p:contentPart>
              </mc:Choice>
              <mc:Fallback xmlns="">
                <p:pic>
                  <p:nvPicPr>
                    <p:cNvPr id="20" name="Ink 19"/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471241" y="1324413"/>
                      <a:ext cx="1076254" cy="2553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57" name="Ink 56"/>
                    <p14:cNvContentPartPr/>
                    <p14:nvPr/>
                  </p14:nvContentPartPr>
                  <p14:xfrm>
                    <a:off x="7117440" y="966559"/>
                    <a:ext cx="204337" cy="347864"/>
                  </p14:xfrm>
                </p:contentPart>
              </mc:Choice>
              <mc:Fallback xmlns="">
                <p:pic>
                  <p:nvPicPr>
                    <p:cNvPr id="37" name="Ink 36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7104489" y="953249"/>
                      <a:ext cx="229519" cy="3770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58" name="Ink 57"/>
                    <p14:cNvContentPartPr/>
                    <p14:nvPr/>
                  </p14:nvContentPartPr>
                  <p14:xfrm>
                    <a:off x="7754640" y="1380199"/>
                    <a:ext cx="185977" cy="490424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7741304" y="1364716"/>
                      <a:ext cx="213729" cy="52139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55" name="Oval 54"/>
              <p:cNvSpPr/>
              <p:nvPr/>
            </p:nvSpPr>
            <p:spPr>
              <a:xfrm>
                <a:off x="8419624" y="1371600"/>
                <a:ext cx="495776" cy="457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472414" y="3317892"/>
              <a:ext cx="19151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smtClean="0"/>
                <a:t>Dirichlet-Multinomial/ Beta-Binomial model</a:t>
              </a:r>
            </a:p>
            <a:p>
              <a:endParaRPr lang="en-US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98187" y="2722602"/>
              <a:ext cx="227479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70C0"/>
                  </a:solidFill>
                </a:rPr>
                <a:t>LEARNING FRAMEWORK</a:t>
              </a:r>
            </a:p>
            <a:p>
              <a:pPr algn="ctr"/>
              <a:r>
                <a:rPr lang="en-US" sz="1400" smtClean="0">
                  <a:solidFill>
                    <a:srgbClr val="00B050"/>
                  </a:solidFill>
                </a:rPr>
                <a:t>Bayesian inference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34000" y="331789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154172" y="2743200"/>
                  <a:ext cx="126608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i="1" smtClean="0"/>
                    <a:t>Parameters to learn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Θ</m:t>
                          </m:r>
                        </m:e>
                      </m:d>
                    </m:oMath>
                  </a14:m>
                  <a:endParaRPr lang="en-US" sz="120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172" y="2743200"/>
                  <a:ext cx="1266089" cy="52322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1163" r="-2415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tangle 76"/>
            <p:cNvSpPr/>
            <p:nvPr/>
          </p:nvSpPr>
          <p:spPr>
            <a:xfrm>
              <a:off x="1538718" y="2744395"/>
              <a:ext cx="18732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70C0"/>
                  </a:solidFill>
                </a:rPr>
                <a:t>MODEL STRUCTURE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569575" y="3276600"/>
              <a:ext cx="81934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50" y="3901294"/>
            <a:ext cx="2015858" cy="71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Oval 41"/>
          <p:cNvSpPr/>
          <p:nvPr/>
        </p:nvSpPr>
        <p:spPr>
          <a:xfrm>
            <a:off x="2070120" y="3462195"/>
            <a:ext cx="254412" cy="23461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01976" y="3429000"/>
            <a:ext cx="456407" cy="251544"/>
            <a:chOff x="1555724" y="3386953"/>
            <a:chExt cx="456407" cy="2515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/>
                <p14:cNvContentPartPr/>
                <p14:nvPr/>
              </p14:nvContentPartPr>
              <p14:xfrm>
                <a:off x="1668960" y="3439800"/>
                <a:ext cx="144083" cy="155092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65718" y="3434762"/>
                  <a:ext cx="152008" cy="164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555724" y="3386953"/>
                  <a:ext cx="456407" cy="2515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ctrlPr>
                              <a:rPr lang="en-US" sz="900" b="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900" i="1">
                                <a:latin typeface="Cambria Math"/>
                              </a:rPr>
                              <m:t>𝛾</m:t>
                            </m:r>
                          </m:e>
                        </m:borderBox>
                        <m:r>
                          <a:rPr lang="en-US" sz="900" i="1">
                            <a:latin typeface="Cambria Math"/>
                          </a:rPr>
                          <m:t>→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724" y="3386953"/>
                  <a:ext cx="456407" cy="2515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1983609" y="4399594"/>
            <a:ext cx="254412" cy="23461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14271" y="3851292"/>
            <a:ext cx="1743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smtClean="0"/>
              <a:t>Bayesian Linear Regression; Bayesian Logistic Regression</a:t>
            </a:r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257800" y="3317892"/>
                <a:ext cx="1177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Θ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sz="140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smtClean="0">
                          <a:solidFill>
                            <a:srgbClr val="00B0F0"/>
                          </a:solidFill>
                        </a:rPr>
                        <m:t>prior</m:t>
                      </m:r>
                      <m:r>
                        <m:rPr>
                          <m:nor/>
                        </m:rPr>
                        <a:rPr lang="en-US" sz="1400" b="0" i="0" smtClean="0">
                          <a:solidFill>
                            <a:srgbClr val="00B0F0"/>
                          </a:solidFill>
                        </a:rPr>
                        <m:t>:</m:t>
                      </m:r>
                      <m:r>
                        <m:rPr>
                          <m:nor/>
                        </m:rPr>
                        <a:rPr lang="en-US" sz="1400" smtClean="0">
                          <a:solidFill>
                            <a:srgbClr val="00B0F0"/>
                          </a:solidFill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1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317892"/>
                <a:ext cx="1177438" cy="523220"/>
              </a:xfrm>
              <a:prstGeom prst="rect">
                <a:avLst/>
              </a:prstGeom>
              <a:blipFill rotWithShape="1">
                <a:blip r:embed="rId2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257800" y="3848315"/>
                <a:ext cx="12131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Θ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14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smtClean="0">
                          <a:solidFill>
                            <a:srgbClr val="00B0F0"/>
                          </a:solidFill>
                        </a:rPr>
                        <m:t>prior</m:t>
                      </m:r>
                      <m:r>
                        <m:rPr>
                          <m:nor/>
                        </m:rPr>
                        <a:rPr lang="en-US" sz="1400" b="0" i="0" smtClean="0">
                          <a:solidFill>
                            <a:srgbClr val="00B0F0"/>
                          </a:solidFill>
                        </a:rPr>
                        <m:t>:</m:t>
                      </m:r>
                      <m:r>
                        <m:rPr>
                          <m:nor/>
                        </m:rPr>
                        <a:rPr lang="en-US" sz="1400" smtClean="0">
                          <a:solidFill>
                            <a:srgbClr val="00B0F0"/>
                          </a:solidFill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1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48315"/>
                <a:ext cx="1213153" cy="523220"/>
              </a:xfrm>
              <a:prstGeom prst="rect">
                <a:avLst/>
              </a:prstGeom>
              <a:blipFill rotWithShape="1">
                <a:blip r:embed="rId2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86000" y="55258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>
            <a:endCxn id="10" idx="3"/>
          </p:cNvCxnSpPr>
          <p:nvPr/>
        </p:nvCxnSpPr>
        <p:spPr>
          <a:xfrm flipH="1" flipV="1">
            <a:off x="6556946" y="5854187"/>
            <a:ext cx="301054" cy="109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3886200"/>
            <a:ext cx="10472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smtClean="0"/>
              <a:t>further reading </a:t>
            </a:r>
            <a:r>
              <a:rPr lang="en-US" sz="1050"/>
              <a:t>[</a:t>
            </a:r>
            <a:r>
              <a:rPr lang="en-US" sz="1050" smtClean="0"/>
              <a:t>PRML:3.3,4.5]</a:t>
            </a:r>
          </a:p>
          <a:p>
            <a:endParaRPr lang="en-US" sz="1050" b="1" i="1" smtClean="0">
              <a:solidFill>
                <a:srgbClr val="FF0000"/>
              </a:solidFill>
            </a:endParaRPr>
          </a:p>
          <a:p>
            <a:endParaRPr lang="en-US" sz="1050" b="1" i="1">
              <a:solidFill>
                <a:srgbClr val="FF0000"/>
              </a:solidFill>
            </a:endParaRPr>
          </a:p>
          <a:p>
            <a:endParaRPr lang="en-US" sz="1050" b="1" i="1" smtClean="0">
              <a:solidFill>
                <a:srgbClr val="FF0000"/>
              </a:solidFill>
            </a:endParaRPr>
          </a:p>
          <a:p>
            <a:r>
              <a:rPr lang="en-US" sz="1050" smtClean="0"/>
              <a:t>[PRML:5.7]</a:t>
            </a:r>
            <a:endParaRPr lang="en-US" sz="1050" b="1" i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05400" y="5562600"/>
                <a:ext cx="1451546" cy="58317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000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/>
                          </a:rPr>
                          <m:t>𝑀𝐴𝑃</m:t>
                        </m:r>
                      </m:sub>
                    </m:sSub>
                    <m:r>
                      <a:rPr lang="en-US" sz="1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05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5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050">
                                <a:latin typeface="Cambria Math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sz="1050" b="0" i="1" smtClean="0">
                            <a:latin typeface="Cambria Math"/>
                          </a:rPr>
                          <m:t>𝑀𝐿</m:t>
                        </m:r>
                      </m:sub>
                    </m:sSub>
                  </m:oMath>
                </a14:m>
                <a:r>
                  <a:rPr lang="en-US" sz="1050" smtClean="0"/>
                  <a:t> if there is </a:t>
                </a:r>
                <a:r>
                  <a:rPr lang="en-US" sz="1050" i="1" smtClean="0"/>
                  <a:t>uniform prior </a:t>
                </a:r>
                <a:r>
                  <a:rPr lang="en-US" sz="1050" smtClean="0"/>
                  <a:t>i.e. </a:t>
                </a:r>
                <a:r>
                  <a:rPr lang="en-US" sz="1050" i="1"/>
                  <a:t>no </a:t>
                </a:r>
                <a:r>
                  <a:rPr lang="en-US" sz="1050" i="1" smtClean="0"/>
                  <a:t>informative prior </a:t>
                </a:r>
                <a:r>
                  <a:rPr lang="en-US" sz="1050" smtClean="0"/>
                  <a:t>on</a:t>
                </a:r>
                <a:r>
                  <a:rPr lang="en-US" sz="1050" i="1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50" b="0" i="0" smtClean="0">
                        <a:latin typeface="Cambria Math"/>
                      </a:rPr>
                      <m:t>Θ</m:t>
                    </m:r>
                  </m:oMath>
                </a14:m>
                <a:endParaRPr lang="en-US" sz="105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562600"/>
                <a:ext cx="1451546" cy="583173"/>
              </a:xfrm>
              <a:prstGeom prst="rect">
                <a:avLst/>
              </a:prstGeom>
              <a:blipFill rotWithShape="1">
                <a:blip r:embed="rId26"/>
                <a:stretch>
                  <a:fillRect r="-826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72" y="4572000"/>
            <a:ext cx="626128" cy="38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Oval 62"/>
          <p:cNvSpPr/>
          <p:nvPr/>
        </p:nvSpPr>
        <p:spPr>
          <a:xfrm>
            <a:off x="1966952" y="5153240"/>
            <a:ext cx="254412" cy="23461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Oval 64"/>
          <p:cNvSpPr/>
          <p:nvPr/>
        </p:nvSpPr>
        <p:spPr>
          <a:xfrm>
            <a:off x="1345788" y="5141572"/>
            <a:ext cx="254412" cy="23461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5257800" y="4587936"/>
                <a:ext cx="1390721" cy="1018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Θ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</a:rPr>
                        <m:t>prior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</a:rPr>
                        <m:t>: </m:t>
                      </m:r>
                    </m:oMath>
                  </m:oMathPara>
                </a14:m>
                <a:endParaRPr lang="en-US" sz="1400" smtClean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>
                  <a:solidFill>
                    <a:srgbClr val="00B0F0"/>
                  </a:solidFill>
                </a:endParaRPr>
              </a:p>
              <a:p>
                <a:endParaRPr lang="en-US" sz="140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587936"/>
                <a:ext cx="1390721" cy="101899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331833" y="5458361"/>
            <a:ext cx="4042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smtClean="0">
                <a:solidFill>
                  <a:srgbClr val="0070C0"/>
                </a:solidFill>
              </a:rPr>
              <a:t>TOOLS</a:t>
            </a:r>
            <a:r>
              <a:rPr lang="en-US" sz="1600" u="sng">
                <a:solidFill>
                  <a:srgbClr val="0070C0"/>
                </a:solidFill>
              </a:rPr>
              <a:t> for </a:t>
            </a:r>
            <a:r>
              <a:rPr lang="en-US" sz="1600" u="sng" smtClean="0">
                <a:solidFill>
                  <a:srgbClr val="0070C0"/>
                </a:solidFill>
              </a:rPr>
              <a:t>fitting the models</a:t>
            </a:r>
            <a:r>
              <a:rPr lang="en-US" sz="1600" smtClean="0">
                <a:solidFill>
                  <a:srgbClr val="0070C0"/>
                </a:solidFill>
              </a:rPr>
              <a:t> </a:t>
            </a:r>
            <a:r>
              <a:rPr lang="en-US" sz="1200" i="1">
                <a:solidFill>
                  <a:prstClr val="black"/>
                </a:solidFill>
              </a:rPr>
              <a:t>(not a complete list)</a:t>
            </a:r>
            <a:endParaRPr lang="en-US" sz="1600" u="sng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/>
              <a:t>Conjugate priors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92D050"/>
                </a:solidFill>
              </a:rPr>
              <a:t>EM algorithm, Variational inference (VI), sampling-based methods </a:t>
            </a:r>
            <a:r>
              <a:rPr lang="en-US" sz="1200" smtClean="0">
                <a:solidFill>
                  <a:srgbClr val="92D050"/>
                </a:solidFill>
              </a:rPr>
              <a:t>[course 2]</a:t>
            </a:r>
            <a:endParaRPr lang="en-US" sz="1600" smtClean="0">
              <a:solidFill>
                <a:srgbClr val="92D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92D050"/>
                </a:solidFill>
              </a:rPr>
              <a:t>VI + SGD </a:t>
            </a:r>
            <a:r>
              <a:rPr lang="en-US" sz="1200" smtClean="0">
                <a:solidFill>
                  <a:srgbClr val="92D050"/>
                </a:solidFill>
              </a:rPr>
              <a:t>[further reading]</a:t>
            </a:r>
            <a:endParaRPr lang="en-US" sz="1400">
              <a:solidFill>
                <a:srgbClr val="92D05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5181600"/>
            <a:ext cx="473017" cy="28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" name="Ink 1"/>
              <p14:cNvContentPartPr/>
              <p14:nvPr/>
            </p14:nvContentPartPr>
            <p14:xfrm>
              <a:off x="2488212" y="5461404"/>
              <a:ext cx="34560" cy="3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86412" y="5455284"/>
                <a:ext cx="3816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/>
          <p:cNvGrpSpPr/>
          <p:nvPr/>
        </p:nvGrpSpPr>
        <p:grpSpPr>
          <a:xfrm>
            <a:off x="1606594" y="4404390"/>
            <a:ext cx="456407" cy="251544"/>
            <a:chOff x="1555724" y="3386953"/>
            <a:chExt cx="456407" cy="2515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/>
                <p14:cNvContentPartPr/>
                <p14:nvPr/>
              </p14:nvContentPartPr>
              <p14:xfrm>
                <a:off x="1668960" y="3439800"/>
                <a:ext cx="144083" cy="155092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65726" y="3434762"/>
                  <a:ext cx="151988" cy="164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555724" y="3386953"/>
                  <a:ext cx="456407" cy="2515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ctrlPr>
                              <a:rPr lang="en-US" sz="900" b="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900" i="1">
                                <a:latin typeface="Cambria Math"/>
                              </a:rPr>
                              <m:t>𝛾</m:t>
                            </m:r>
                          </m:e>
                        </m:borderBox>
                        <m:r>
                          <a:rPr lang="en-US" sz="900" i="1">
                            <a:latin typeface="Cambria Math"/>
                          </a:rPr>
                          <m:t>→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724" y="3386953"/>
                  <a:ext cx="456407" cy="251544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914400" y="5158656"/>
            <a:ext cx="509306" cy="253146"/>
            <a:chOff x="1555724" y="3386953"/>
            <a:chExt cx="509306" cy="2531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k 78"/>
                <p14:cNvContentPartPr/>
                <p14:nvPr/>
              </p14:nvContentPartPr>
              <p14:xfrm>
                <a:off x="1668960" y="3439800"/>
                <a:ext cx="144083" cy="155092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65718" y="3434762"/>
                  <a:ext cx="152008" cy="164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555724" y="3386953"/>
                  <a:ext cx="509306" cy="2531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ctrlPr>
                              <a:rPr lang="en-US" sz="900" b="0" i="1" smtClean="0">
                                <a:latin typeface="Cambria Math"/>
                              </a:rPr>
                            </m:ctrlPr>
                          </m:borderBoxPr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</m:borderBox>
                        <m:r>
                          <a:rPr lang="en-US" sz="900" i="1">
                            <a:latin typeface="Cambria Math"/>
                          </a:rPr>
                          <m:t>→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724" y="3386953"/>
                  <a:ext cx="509306" cy="253146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1600200" y="5157054"/>
            <a:ext cx="503856" cy="268856"/>
            <a:chOff x="1555724" y="3386953"/>
            <a:chExt cx="503856" cy="26885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2" name="Ink 81"/>
                <p14:cNvContentPartPr/>
                <p14:nvPr/>
              </p14:nvContentPartPr>
              <p14:xfrm>
                <a:off x="1668960" y="3439800"/>
                <a:ext cx="144083" cy="155092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65718" y="3434762"/>
                  <a:ext cx="152008" cy="164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1555724" y="3386953"/>
                  <a:ext cx="503856" cy="2688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ctrlPr>
                              <a:rPr lang="en-US" sz="900" b="0" i="1" smtClean="0">
                                <a:latin typeface="Cambria Math"/>
                              </a:rPr>
                            </m:ctrlPr>
                          </m:borderBoxPr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𝜇</m:t>
                                </m:r>
                              </m:sub>
                            </m:sSub>
                          </m:e>
                        </m:borderBox>
                        <m:r>
                          <a:rPr lang="en-US" sz="900" i="1">
                            <a:latin typeface="Cambria Math"/>
                          </a:rPr>
                          <m:t>→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724" y="3386953"/>
                  <a:ext cx="503856" cy="268856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52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21567</TotalTime>
  <Words>5121</Words>
  <Application>Microsoft Office PowerPoint</Application>
  <PresentationFormat>On-screen Show (4:3)</PresentationFormat>
  <Paragraphs>544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Course 2 Topic Models or probabilistic Latent Variable Models (LVMs) + Bayesian inference methods</vt:lpstr>
      <vt:lpstr>PowerPoint Presentation</vt:lpstr>
      <vt:lpstr>Review Why going probabilistic?</vt:lpstr>
      <vt:lpstr>… Decision-making i.e. taking action under uncertainty</vt:lpstr>
      <vt:lpstr>… Model selection i.e. comparison under uncertainty</vt:lpstr>
      <vt:lpstr>… Model averaging i.e. ensemble under uncertainty</vt:lpstr>
      <vt:lpstr>… and more [MPLL:5.7.3], [AI: A Modern Approach]</vt:lpstr>
      <vt:lpstr>Course 1 – Review </vt:lpstr>
      <vt:lpstr>Course 1 – Review </vt:lpstr>
      <vt:lpstr>Learning Θ – all quantities that matter</vt:lpstr>
      <vt:lpstr>Learning Θ – all quantities that matter (level-0) </vt:lpstr>
      <vt:lpstr>Course 2 – in 3 lines</vt:lpstr>
      <vt:lpstr>Course 2 – Week 1 </vt:lpstr>
      <vt:lpstr>Learning Θ – all quantities that matter (level-1) </vt:lpstr>
      <vt:lpstr>Course 2 – Week 1 (cont.)</vt:lpstr>
      <vt:lpstr>Course 2 – Week 1 (cont.)</vt:lpstr>
      <vt:lpstr>Course 2 – preparing for Week 2-4</vt:lpstr>
      <vt:lpstr>Course 2 – preparing for Week 2-4</vt:lpstr>
      <vt:lpstr>Learning Θ – all quantities that matter (level-2) </vt:lpstr>
      <vt:lpstr>Course 2 – Week 2-4</vt:lpstr>
      <vt:lpstr>By the end of course 2, you should reckon that …</vt:lpstr>
      <vt:lpstr>… many ML algorithms can be derived from a class of probabilistic models  </vt:lpstr>
      <vt:lpstr>… Models and “Tools” are modular </vt:lpstr>
      <vt:lpstr>… All tasks in ML are about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 Le</dc:creator>
  <cp:lastModifiedBy>Hoa Le</cp:lastModifiedBy>
  <cp:revision>1336</cp:revision>
  <dcterms:created xsi:type="dcterms:W3CDTF">2016-12-19T05:24:35Z</dcterms:created>
  <dcterms:modified xsi:type="dcterms:W3CDTF">2017-05-06T02:46:17Z</dcterms:modified>
</cp:coreProperties>
</file>