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56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BEF0-1929-6C4C-9D10-0A24CA585262}" type="datetimeFigureOut">
              <a:t>15/11/2023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A350-7AA6-6B4E-830A-A5509294DF4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686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0C27-5CC0-AE4B-A9B6-1C1A8F15976E}" type="datetime1">
              <a:t>15/11/2023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976C-5E89-BE46-B6A2-18E033DC7B7F}" type="datetime1">
              <a:t>15/11/2023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961-F7AC-F442-9DA7-5C044E83E8F0}" type="datetime1">
              <a:t>15/11/2023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C2EC-D52B-4E49-9BD2-7F34EF2A2110}" type="datetime1">
              <a:t>15/11/2023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BA2-5EDF-204F-BDB5-47A63D89879F}" type="datetime1">
              <a:t>15/11/2023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0A1-3625-D949-894B-12A4B1103545}" type="datetime1">
              <a:t>15/11/2023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F034-057E-7E42-A703-A16CE37858B1}" type="datetime1">
              <a:t>15/11/2023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2224-5262-0D45-8752-AD88DF7DF160}" type="datetime1">
              <a:t>15/11/2023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894-04D4-E046-8AC0-98EC70D1D50C}" type="datetime1">
              <a:t>15/11/2023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27EF-D3E1-B74B-97FE-FE43DF3D709B}" type="datetime1">
              <a:t>15/11/2023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ECCB-56EF-1541-9CBC-CE4FC0155FEE}" type="datetime1">
              <a:t>15/11/2023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353B-B5AB-CF4C-8D9F-51BDAFC66301}" type="datetime1">
              <a:t>15/11/2023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2E09-B0A8-E8B9-48E6-7DFDBC6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Nội dung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A95BAC-2D72-099D-A4C4-6645783D1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679470"/>
              </p:ext>
            </p:extLst>
          </p:nvPr>
        </p:nvGraphicFramePr>
        <p:xfrm>
          <a:off x="838201" y="1825625"/>
          <a:ext cx="10330541" cy="445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6">
                  <a:extLst>
                    <a:ext uri="{9D8B030D-6E8A-4147-A177-3AD203B41FA5}">
                      <a16:colId xmlns:a16="http://schemas.microsoft.com/office/drawing/2014/main" val="1597097040"/>
                    </a:ext>
                  </a:extLst>
                </a:gridCol>
                <a:gridCol w="2662410">
                  <a:extLst>
                    <a:ext uri="{9D8B030D-6E8A-4147-A177-3AD203B41FA5}">
                      <a16:colId xmlns:a16="http://schemas.microsoft.com/office/drawing/2014/main" val="3095679711"/>
                    </a:ext>
                  </a:extLst>
                </a:gridCol>
                <a:gridCol w="2181733">
                  <a:extLst>
                    <a:ext uri="{9D8B030D-6E8A-4147-A177-3AD203B41FA5}">
                      <a16:colId xmlns:a16="http://schemas.microsoft.com/office/drawing/2014/main" val="37088799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511080248"/>
                    </a:ext>
                  </a:extLst>
                </a:gridCol>
                <a:gridCol w="1719942">
                  <a:extLst>
                    <a:ext uri="{9D8B030D-6E8A-4147-A177-3AD203B41FA5}">
                      <a16:colId xmlns:a16="http://schemas.microsoft.com/office/drawing/2014/main" val="3683299383"/>
                    </a:ext>
                  </a:extLst>
                </a:gridCol>
              </a:tblGrid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Thời gian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Trọng số [30%]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385586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3 - 4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1. OOP in C#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092040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5 - 6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b="0">
                          <a:solidFill>
                            <a:schemeClr val="tx1"/>
                          </a:solidFill>
                        </a:rPr>
                        <a:t>Lab 2. 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2 - 3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877085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7 - 8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3. Event handler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915165"/>
                  </a:ext>
                </a:extLst>
              </a:tr>
              <a:tr h="624209"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9 - 10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 b="1">
                          <a:solidFill>
                            <a:schemeClr val="tx1"/>
                          </a:solidFill>
                        </a:rPr>
                        <a:t>Lab 4. Database connection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6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Kiểm tra tiến độ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8240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Kiểm tra tiến độ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5715"/>
                  </a:ext>
                </a:extLst>
              </a:tr>
              <a:tr h="608339"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11 - 12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5. GDI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973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Demo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86057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13 - 14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6. Báo cáo đồ án nhỏ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>
                          <a:solidFill>
                            <a:schemeClr val="tx1"/>
                          </a:solidFill>
                        </a:rPr>
                        <a:t>10 - 15 phút / nhóm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1823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5A5C-B4D0-43F2-C574-6D11E876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5A5AA-092F-F762-FC4A-5FE44A09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B9F9-7802-F463-3942-FEF49C0F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Connect to database (SQL 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FA65-027C-0FF7-E319-54FEE08C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VN" sz="2400"/>
              <a:t>Step 1. Defind connectionString </a:t>
            </a:r>
            <a:r>
              <a:rPr lang="en-US" sz="2400">
                <a:solidFill>
                  <a:srgbClr val="800000"/>
                </a:solidFill>
                <a:effectLst/>
              </a:rPr>
              <a:t>@"Data Source={your computer name};Initial Catalog={database name};Integrated Security=True"</a:t>
            </a:r>
            <a:r>
              <a:rPr lang="en-US" sz="2400">
                <a:solidFill>
                  <a:srgbClr val="000000"/>
                </a:solidFill>
                <a:effectLst/>
              </a:rPr>
              <a:t>;</a:t>
            </a:r>
            <a:endParaRPr lang="en-US" sz="2400">
              <a:solidFill>
                <a:srgbClr val="800000"/>
              </a:solidFill>
              <a:effectLst/>
            </a:endParaRPr>
          </a:p>
          <a:p>
            <a:pPr marL="0" indent="0">
              <a:buNone/>
            </a:pPr>
            <a:r>
              <a:rPr lang="en-VN" sz="2400"/>
              <a:t>Step 2. </a:t>
            </a:r>
            <a:r>
              <a:rPr lang="en-US" sz="2400">
                <a:effectLst/>
              </a:rPr>
              <a:t>SqlConnection connection = </a:t>
            </a:r>
            <a:r>
              <a:rPr lang="en-US" sz="2400">
                <a:solidFill>
                  <a:srgbClr val="0000FF"/>
                </a:solidFill>
                <a:effectLst/>
              </a:rPr>
              <a:t>new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>
                <a:effectLst/>
              </a:rPr>
              <a:t>SqlConnection(connString);</a:t>
            </a:r>
          </a:p>
          <a:p>
            <a:pPr marL="0" indent="0">
              <a:buNone/>
            </a:pPr>
            <a:r>
              <a:rPr lang="en-VN" sz="2400"/>
              <a:t>Step 3. Connect.</a:t>
            </a:r>
          </a:p>
          <a:p>
            <a:pPr marL="0" indent="0">
              <a:buNone/>
            </a:pPr>
            <a:r>
              <a:rPr lang="en-US" sz="2400">
                <a:effectLst/>
              </a:rPr>
              <a:t>connection.Open();</a:t>
            </a:r>
          </a:p>
          <a:p>
            <a:pPr marL="0" indent="0">
              <a:buNone/>
            </a:pPr>
            <a:r>
              <a:rPr lang="en-VN" sz="2400"/>
              <a:t>Step 4. Define SQLCommand</a:t>
            </a:r>
          </a:p>
          <a:p>
            <a:pPr marL="0" indent="0">
              <a:buNone/>
            </a:pPr>
            <a:r>
              <a:rPr lang="en-US" sz="2400">
                <a:effectLst/>
              </a:rPr>
              <a:t>SqlCommand command = </a:t>
            </a:r>
            <a:r>
              <a:rPr lang="en-US" sz="2400">
                <a:solidFill>
                  <a:srgbClr val="0000FF"/>
                </a:solidFill>
                <a:effectLst/>
              </a:rPr>
              <a:t>new</a:t>
            </a:r>
            <a:r>
              <a:rPr lang="en-US" sz="2400">
                <a:effectLst/>
              </a:rPr>
              <a:t> SqlCommand(sqlQuery, connection);</a:t>
            </a:r>
          </a:p>
          <a:p>
            <a:pPr marL="0" indent="0">
              <a:buNone/>
            </a:pPr>
            <a:r>
              <a:rPr lang="en-VN" sz="2400"/>
              <a:t>Step 5. Close connection</a:t>
            </a:r>
          </a:p>
          <a:p>
            <a:pPr marL="0" indent="0">
              <a:buNone/>
            </a:pPr>
            <a:r>
              <a:rPr lang="en-US" sz="2400"/>
              <a:t>c</a:t>
            </a:r>
            <a:r>
              <a:rPr lang="en-VN" sz="2400"/>
              <a:t>onnection.Close();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E60FB-E6D3-632D-16F1-7234F223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BC9577B-1375-EE65-4026-53040445A9C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5765074" y="1737359"/>
            <a:ext cx="1282338" cy="39732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8F3494C-7052-CAB6-6547-B9915E17AF47}"/>
              </a:ext>
            </a:extLst>
          </p:cNvPr>
          <p:cNvSpPr/>
          <p:nvPr/>
        </p:nvSpPr>
        <p:spPr>
          <a:xfrm>
            <a:off x="3744686" y="3037114"/>
            <a:ext cx="1349828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5811F-270F-849B-880B-22CB8A6130A3}"/>
              </a:ext>
            </a:extLst>
          </p:cNvPr>
          <p:cNvSpPr/>
          <p:nvPr/>
        </p:nvSpPr>
        <p:spPr>
          <a:xfrm>
            <a:off x="7717972" y="4365171"/>
            <a:ext cx="1349828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3864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023C-9BAA-CF9E-77A6-6E43D4F1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328C-1905-A89E-02F3-E9CBA41E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A31515"/>
                </a:solidFill>
                <a:effectLst/>
                <a:latin typeface="Helvetica" pitchFamily="2" charset="0"/>
              </a:rPr>
              <a:t>SELECT * FROM [{database name}].[dbo].[{table name}]</a:t>
            </a:r>
          </a:p>
          <a:p>
            <a:pPr marL="0" indent="0">
              <a:buNone/>
            </a:pPr>
            <a:r>
              <a:rPr lang="en-US">
                <a:solidFill>
                  <a:srgbClr val="A31515"/>
                </a:solidFill>
                <a:effectLst/>
                <a:latin typeface="Helvetica" pitchFamily="2" charset="0"/>
              </a:rPr>
              <a:t>INSERT INTO [{database name}].[dbo].[{table name}] values (@masv, @hoten, @ngsinh)</a:t>
            </a:r>
          </a:p>
          <a:p>
            <a:pPr marL="0" indent="0">
              <a:buNone/>
            </a:pPr>
            <a:r>
              <a:rPr lang="en-US">
                <a:solidFill>
                  <a:srgbClr val="A31515"/>
                </a:solidFill>
                <a:effectLst/>
                <a:latin typeface="Helvetica" pitchFamily="2" charset="0"/>
              </a:rPr>
              <a:t>DELETE FROM [{database name}].[dbo].[{table name}] where {attribute} = {value}</a:t>
            </a:r>
          </a:p>
          <a:p>
            <a:pPr marL="0" indent="0">
              <a:buNone/>
            </a:pPr>
            <a:r>
              <a:rPr lang="en-US">
                <a:solidFill>
                  <a:srgbClr val="A31515"/>
                </a:solidFill>
                <a:effectLst/>
                <a:latin typeface="Helvetica" pitchFamily="2" charset="0"/>
              </a:rPr>
              <a:t>UPDATE [{database name}].[dbo].[{table name}] set {attribute} = {value} where {attribute key} = {value}</a:t>
            </a:r>
            <a:endParaRPr lang="en-US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>
              <a:solidFill>
                <a:srgbClr val="A31515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8E8D2-69DD-5A8C-F138-F54FD82B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20497</TotalTime>
  <Words>272</Words>
  <Application>Microsoft Macintosh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Nội dung</vt:lpstr>
      <vt:lpstr>Lab 4</vt:lpstr>
      <vt:lpstr>Connect to database (SQL Server)</vt:lpstr>
      <vt:lpstr>SQL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43</cp:revision>
  <dcterms:created xsi:type="dcterms:W3CDTF">2020-03-13T13:49:04Z</dcterms:created>
  <dcterms:modified xsi:type="dcterms:W3CDTF">2023-11-16T01:50:54Z</dcterms:modified>
</cp:coreProperties>
</file>