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2" r:id="rId3"/>
    <p:sldId id="256" r:id="rId4"/>
    <p:sldId id="277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1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18/10/2023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18/10/2023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18/10/2023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18/10/2023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18/10/2023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18/10/2023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18/10/2023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18/10/2023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18/10/2023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18/10/2023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18/10/2023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18/10/2023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18/10/2023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tuanhai237/CourseMaterials" TargetMode="External"/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groups/bht.cnpm.u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004705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43743"/>
            <a:ext cx="9597887" cy="4365171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algn="l"/>
            <a:r>
              <a:rPr lang="en-US" b="1"/>
              <a:t>Tài liệu học tập</a:t>
            </a:r>
            <a:r>
              <a:rPr lang="en-US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Moodle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Github</a:t>
            </a:r>
            <a:endParaRPr lang="en-US"/>
          </a:p>
          <a:p>
            <a:pPr algn="l"/>
            <a:r>
              <a:rPr lang="en-US"/>
              <a:t>Giải đáp bài tập hàng tuần: vui lòng post tại group: </a:t>
            </a:r>
            <a:r>
              <a:rPr lang="en-US">
                <a:hlinkClick r:id="rId4"/>
              </a:rPr>
              <a:t>Ban học tập CNPM - Ngôi nhà sẻ chia</a:t>
            </a:r>
            <a:r>
              <a:rPr lang="en-US"/>
              <a:t> theo định dạng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3275-80ED-C475-7A0C-867978A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21E8-3143-9423-9E30-BDA8A8EF46F8}"/>
              </a:ext>
            </a:extLst>
          </p:cNvPr>
          <p:cNvSpPr/>
          <p:nvPr/>
        </p:nvSpPr>
        <p:spPr>
          <a:xfrm>
            <a:off x="1610140" y="4857396"/>
            <a:ext cx="6460434" cy="1006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chemeClr val="tx1"/>
                </a:solidFill>
              </a:rPr>
              <a:t>[Bài Lab] – [vấn đề cần hỏi]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[Trình bày vấn đề]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#LTTQ</a:t>
            </a:r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E09-B0A8-E8B9-48E6-7DFDBC6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Nội dung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A95BAC-2D72-099D-A4C4-6645783D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378436"/>
              </p:ext>
            </p:extLst>
          </p:nvPr>
        </p:nvGraphicFramePr>
        <p:xfrm>
          <a:off x="838201" y="1825625"/>
          <a:ext cx="10330541" cy="445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>
                  <a:extLst>
                    <a:ext uri="{9D8B030D-6E8A-4147-A177-3AD203B41FA5}">
                      <a16:colId xmlns:a16="http://schemas.microsoft.com/office/drawing/2014/main" val="1597097040"/>
                    </a:ext>
                  </a:extLst>
                </a:gridCol>
                <a:gridCol w="2662410">
                  <a:extLst>
                    <a:ext uri="{9D8B030D-6E8A-4147-A177-3AD203B41FA5}">
                      <a16:colId xmlns:a16="http://schemas.microsoft.com/office/drawing/2014/main" val="3095679711"/>
                    </a:ext>
                  </a:extLst>
                </a:gridCol>
                <a:gridCol w="2181733">
                  <a:extLst>
                    <a:ext uri="{9D8B030D-6E8A-4147-A177-3AD203B41FA5}">
                      <a16:colId xmlns:a16="http://schemas.microsoft.com/office/drawing/2014/main" val="37088799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511080248"/>
                    </a:ext>
                  </a:extLst>
                </a:gridCol>
                <a:gridCol w="1719942">
                  <a:extLst>
                    <a:ext uri="{9D8B030D-6E8A-4147-A177-3AD203B41FA5}">
                      <a16:colId xmlns:a16="http://schemas.microsoft.com/office/drawing/2014/main" val="3683299383"/>
                    </a:ext>
                  </a:extLst>
                </a:gridCol>
              </a:tblGrid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Thời gian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Trọng số [30%]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85586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3 - 4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1. OOP in C#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92040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5 - 6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b="1">
                          <a:solidFill>
                            <a:schemeClr val="tx1"/>
                          </a:solidFill>
                        </a:rPr>
                        <a:t>Lab 2. 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2 - 3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708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7 - 8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3. Event handler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915165"/>
                  </a:ext>
                </a:extLst>
              </a:tr>
              <a:tr h="62420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9 - 10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4. Database connection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6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240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5715"/>
                  </a:ext>
                </a:extLst>
              </a:tr>
              <a:tr h="60833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11 - 12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5. GDI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973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Demo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86057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13 - 14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6. Báo cáo đồ án nhỏ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10 - 15 phút / nhóm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1823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5A5C-B4D0-43F2-C574-6D11E876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A5AA-092F-F762-FC4A-5FE44A0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D507-70E2-B2D6-C18A-89E4073C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 Winform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61CF-6715-4AD2-C302-341576D3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A193BE-6A75-2E43-0CD4-877959A7E3AC}"/>
              </a:ext>
            </a:extLst>
          </p:cNvPr>
          <p:cNvSpPr txBox="1">
            <a:spLocks/>
          </p:cNvSpPr>
          <p:nvPr/>
        </p:nvSpPr>
        <p:spPr>
          <a:xfrm>
            <a:off x="1523999" y="2001050"/>
            <a:ext cx="1557867" cy="88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A6C08-2E95-1BF5-397F-17122E2AA3F3}"/>
              </a:ext>
            </a:extLst>
          </p:cNvPr>
          <p:cNvSpPr txBox="1"/>
          <p:nvPr/>
        </p:nvSpPr>
        <p:spPr>
          <a:xfrm>
            <a:off x="2785533" y="1965583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989D5F-2308-9488-5896-863222F361B6}"/>
              </a:ext>
            </a:extLst>
          </p:cNvPr>
          <p:cNvSpPr txBox="1">
            <a:spLocks/>
          </p:cNvSpPr>
          <p:nvPr/>
        </p:nvSpPr>
        <p:spPr>
          <a:xfrm>
            <a:off x="2074333" y="302693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A8AA1-AB9D-93D0-1CE2-3E568EDA4D55}"/>
              </a:ext>
            </a:extLst>
          </p:cNvPr>
          <p:cNvSpPr txBox="1"/>
          <p:nvPr/>
        </p:nvSpPr>
        <p:spPr>
          <a:xfrm>
            <a:off x="2785533" y="299146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E95B25-65BB-7662-1530-761AE68D4827}"/>
              </a:ext>
            </a:extLst>
          </p:cNvPr>
          <p:cNvSpPr txBox="1">
            <a:spLocks/>
          </p:cNvSpPr>
          <p:nvPr/>
        </p:nvSpPr>
        <p:spPr>
          <a:xfrm>
            <a:off x="2074333" y="3713622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37697-D6E6-D825-F840-383698994684}"/>
              </a:ext>
            </a:extLst>
          </p:cNvPr>
          <p:cNvSpPr txBox="1"/>
          <p:nvPr/>
        </p:nvSpPr>
        <p:spPr>
          <a:xfrm>
            <a:off x="2785533" y="3678155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E779E7-FA24-9835-5F0E-C370D2E52451}"/>
              </a:ext>
            </a:extLst>
          </p:cNvPr>
          <p:cNvSpPr txBox="1">
            <a:spLocks/>
          </p:cNvSpPr>
          <p:nvPr/>
        </p:nvSpPr>
        <p:spPr>
          <a:xfrm>
            <a:off x="2074333" y="440092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C335F-6C9D-F033-6048-C5B228B6E692}"/>
              </a:ext>
            </a:extLst>
          </p:cNvPr>
          <p:cNvSpPr txBox="1"/>
          <p:nvPr/>
        </p:nvSpPr>
        <p:spPr>
          <a:xfrm>
            <a:off x="2785533" y="436545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B1DB57-6D81-8683-E4E4-8A6C34C2EAA7}"/>
              </a:ext>
            </a:extLst>
          </p:cNvPr>
          <p:cNvSpPr txBox="1"/>
          <p:nvPr/>
        </p:nvSpPr>
        <p:spPr>
          <a:xfrm>
            <a:off x="1523999" y="164134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16738-5FAB-07C6-45DC-DC66BB21D767}"/>
              </a:ext>
            </a:extLst>
          </p:cNvPr>
          <p:cNvSpPr txBox="1"/>
          <p:nvPr/>
        </p:nvSpPr>
        <p:spPr>
          <a:xfrm>
            <a:off x="838200" y="3821288"/>
            <a:ext cx="1261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Sub-windows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48B5E-919A-A1B3-406D-A0A5017F5E56}"/>
              </a:ext>
            </a:extLst>
          </p:cNvPr>
          <p:cNvSpPr txBox="1"/>
          <p:nvPr/>
        </p:nvSpPr>
        <p:spPr>
          <a:xfrm>
            <a:off x="6777567" y="1568234"/>
            <a:ext cx="231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Project folder:</a:t>
            </a:r>
          </a:p>
          <a:p>
            <a:r>
              <a:rPr lang="en-VN"/>
              <a:t>---src</a:t>
            </a:r>
          </a:p>
          <a:p>
            <a:r>
              <a:rPr lang="en-VN"/>
              <a:t>    ---main.Design.cs</a:t>
            </a:r>
          </a:p>
          <a:p>
            <a:r>
              <a:rPr lang="en-VN"/>
              <a:t>    ---main.cs</a:t>
            </a:r>
          </a:p>
          <a:p>
            <a:r>
              <a:rPr lang="en-VN"/>
              <a:t>---</a:t>
            </a:r>
            <a:r>
              <a:rPr lang="en-US"/>
              <a:t>properties</a:t>
            </a:r>
            <a:endParaRPr lang="en-VN"/>
          </a:p>
          <a:p>
            <a:r>
              <a:rPr lang="en-VN"/>
              <a:t>---obj</a:t>
            </a:r>
          </a:p>
          <a:p>
            <a:r>
              <a:rPr lang="en-VN"/>
              <a:t>    ---Debug</a:t>
            </a:r>
          </a:p>
          <a:p>
            <a:r>
              <a:rPr lang="en-VN"/>
              <a:t>---bin</a:t>
            </a:r>
          </a:p>
          <a:p>
            <a:r>
              <a:rPr lang="en-VN"/>
              <a:t>    ---Debug</a:t>
            </a:r>
          </a:p>
          <a:p>
            <a:r>
              <a:rPr lang="en-VN"/>
              <a:t>    ---Releases</a:t>
            </a:r>
          </a:p>
          <a:p>
            <a:r>
              <a:rPr lang="en-VN"/>
              <a:t>---resources</a:t>
            </a:r>
          </a:p>
          <a:p>
            <a:endParaRPr lang="en-VN"/>
          </a:p>
          <a:p>
            <a:r>
              <a:rPr lang="en-VN"/>
              <a:t>    ….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CA93307-1A8A-BD76-239F-FBB052F3DB5A}"/>
              </a:ext>
            </a:extLst>
          </p:cNvPr>
          <p:cNvSpPr txBox="1">
            <a:spLocks/>
          </p:cNvSpPr>
          <p:nvPr/>
        </p:nvSpPr>
        <p:spPr>
          <a:xfrm>
            <a:off x="6980767" y="215984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pic>
        <p:nvPicPr>
          <p:cNvPr id="1026" name="Picture 2" descr="EXE file format symbol icon">
            <a:extLst>
              <a:ext uri="{FF2B5EF4-FFF2-40B4-BE49-F238E27FC236}">
                <a16:creationId xmlns:a16="http://schemas.microsoft.com/office/drawing/2014/main" id="{39A06086-DD15-6072-133E-71B92EE1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583" y="34109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2C9F1A-2025-517A-3A66-A0FE79E40D43}"/>
              </a:ext>
            </a:extLst>
          </p:cNvPr>
          <p:cNvSpPr txBox="1"/>
          <p:nvPr/>
        </p:nvSpPr>
        <p:spPr>
          <a:xfrm>
            <a:off x="4174064" y="2970565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Executable file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2790D9A-F9C6-DF7C-4465-7C25100EAA24}"/>
              </a:ext>
            </a:extLst>
          </p:cNvPr>
          <p:cNvSpPr/>
          <p:nvPr/>
        </p:nvSpPr>
        <p:spPr>
          <a:xfrm>
            <a:off x="3263900" y="2001050"/>
            <a:ext cx="266699" cy="3583224"/>
          </a:xfrm>
          <a:prstGeom prst="rightBrace">
            <a:avLst>
              <a:gd name="adj1" fmla="val 84524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B30C3F-B719-9DCC-DCB7-EB766AFC7993}"/>
              </a:ext>
            </a:extLst>
          </p:cNvPr>
          <p:cNvCxnSpPr>
            <a:cxnSpLocks/>
            <a:stCxn id="43" idx="1"/>
            <a:endCxn id="1026" idx="1"/>
          </p:cNvCxnSpPr>
          <p:nvPr/>
        </p:nvCxnSpPr>
        <p:spPr>
          <a:xfrm flipV="1">
            <a:off x="3530599" y="3791973"/>
            <a:ext cx="1051984" cy="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D469E9-15C0-44CC-2352-7392364C2A10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3081866" y="2439247"/>
            <a:ext cx="3898901" cy="4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82288D6-7A9A-43D1-2719-29DA7AF37EE1}"/>
              </a:ext>
            </a:extLst>
          </p:cNvPr>
          <p:cNvSpPr txBox="1">
            <a:spLocks/>
          </p:cNvSpPr>
          <p:nvPr/>
        </p:nvSpPr>
        <p:spPr>
          <a:xfrm>
            <a:off x="6980767" y="380123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B6EFE74-3533-8D26-FAD3-C8F6CDCA79C2}"/>
              </a:ext>
            </a:extLst>
          </p:cNvPr>
          <p:cNvCxnSpPr>
            <a:stCxn id="51" idx="1"/>
            <a:endCxn id="1026" idx="3"/>
          </p:cNvCxnSpPr>
          <p:nvPr/>
        </p:nvCxnSpPr>
        <p:spPr>
          <a:xfrm rot="10800000">
            <a:off x="5344583" y="3791973"/>
            <a:ext cx="1636184" cy="28866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309703-2B9E-4FCE-551E-8F937473D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67" y="5117327"/>
            <a:ext cx="495844" cy="495844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6A3908-07C5-3984-11AB-1473D7DBC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5" y="5107807"/>
            <a:ext cx="495844" cy="495844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6FA587-ECBF-3752-D121-C11DF331C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53" y="5117327"/>
            <a:ext cx="495844" cy="495844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500B0D2-FBE6-2A7D-B30C-0C11F807B896}"/>
              </a:ext>
            </a:extLst>
          </p:cNvPr>
          <p:cNvSpPr txBox="1">
            <a:spLocks/>
          </p:cNvSpPr>
          <p:nvPr/>
        </p:nvSpPr>
        <p:spPr>
          <a:xfrm>
            <a:off x="6980767" y="4400921"/>
            <a:ext cx="1794933" cy="2396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C53C05B-016F-863D-8346-ADE7DE6A4309}"/>
              </a:ext>
            </a:extLst>
          </p:cNvPr>
          <p:cNvCxnSpPr>
            <a:cxnSpLocks/>
            <a:stCxn id="61" idx="1"/>
            <a:endCxn id="59" idx="3"/>
          </p:cNvCxnSpPr>
          <p:nvPr/>
        </p:nvCxnSpPr>
        <p:spPr>
          <a:xfrm rot="10800000" flipV="1">
            <a:off x="3098797" y="4520751"/>
            <a:ext cx="3881970" cy="844498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61717E0-0DF0-7186-03D8-4F83778804B3}"/>
              </a:ext>
            </a:extLst>
          </p:cNvPr>
          <p:cNvSpPr txBox="1"/>
          <p:nvPr/>
        </p:nvSpPr>
        <p:spPr>
          <a:xfrm>
            <a:off x="3650191" y="3872020"/>
            <a:ext cx="66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23001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8EE4-FBC7-F688-9829-940B0B56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2.1.1. Design.cs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ABF5-C4BD-3C6F-DE75-735E2EDF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How to design well?</a:t>
            </a:r>
          </a:p>
          <a:p>
            <a:pPr marL="0" indent="0">
              <a:buNone/>
            </a:pPr>
            <a:r>
              <a:rPr lang="en-VN"/>
              <a:t>- Writing sketch before designing</a:t>
            </a:r>
          </a:p>
          <a:p>
            <a:pPr marL="0" indent="0">
              <a:buNone/>
            </a:pPr>
            <a:r>
              <a:rPr lang="en-VN"/>
              <a:t>- Using design tool: Figma</a:t>
            </a:r>
          </a:p>
          <a:p>
            <a:pPr marL="0" indent="0">
              <a:buNone/>
            </a:pPr>
            <a:r>
              <a:rPr lang="en-VN"/>
              <a:t>How to make the GUI as its design?</a:t>
            </a:r>
          </a:p>
          <a:p>
            <a:pPr marL="0" indent="0">
              <a:buNone/>
            </a:pPr>
            <a:r>
              <a:rPr lang="en-VN"/>
              <a:t>- For Winform: Dotnetbar, DevExpress</a:t>
            </a:r>
          </a:p>
          <a:p>
            <a:pPr marL="0" indent="0">
              <a:buNone/>
            </a:pPr>
            <a:r>
              <a:rPr lang="en-VN"/>
              <a:t>- For WPF: Alavonia UI, .NET MAUI, (use your own css script)</a:t>
            </a:r>
          </a:p>
          <a:p>
            <a:pPr marL="0" indent="0">
              <a:buNone/>
            </a:pP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A91AE-29D4-A9FC-2871-0C4B0F67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6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02C3-A45C-E570-D159-6CE93CE9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2.1.2. .cs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1528-8417-4036-664B-C222F8DD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6139"/>
            <a:ext cx="10515600" cy="228082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private void btn_start_Click(object sender, EventArgs e) {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935DA-3732-80D5-2999-AE1E6CF8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032A5-8FAB-FC9F-7C7D-86D466F8AA91}"/>
              </a:ext>
            </a:extLst>
          </p:cNvPr>
          <p:cNvSpPr txBox="1"/>
          <p:nvPr/>
        </p:nvSpPr>
        <p:spPr>
          <a:xfrm>
            <a:off x="4810539" y="1044357"/>
            <a:ext cx="7248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/>
              <a:t>this.btn_start.Click += new System.EventHandler(this.btn_start_Click);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B0D5531-E528-8C5D-BD82-7F839F6A33DB}"/>
              </a:ext>
            </a:extLst>
          </p:cNvPr>
          <p:cNvCxnSpPr>
            <a:stCxn id="6" idx="2"/>
            <a:endCxn id="3" idx="0"/>
          </p:cNvCxnSpPr>
          <p:nvPr/>
        </p:nvCxnSpPr>
        <p:spPr>
          <a:xfrm rot="5400000">
            <a:off x="6024072" y="1485617"/>
            <a:ext cx="2482450" cy="23385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390F0F-4758-C00D-25D3-CCD76B3CEC57}"/>
              </a:ext>
            </a:extLst>
          </p:cNvPr>
          <p:cNvSpPr txBox="1"/>
          <p:nvPr/>
        </p:nvSpPr>
        <p:spPr>
          <a:xfrm>
            <a:off x="6096000" y="658574"/>
            <a:ext cx="544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rgbClr val="FF0000"/>
                </a:solidFill>
              </a:rPr>
              <a:t>Declare event click at function named ”btn_start_click”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92563-F140-AB71-16B8-E47914BECD82}"/>
              </a:ext>
            </a:extLst>
          </p:cNvPr>
          <p:cNvSpPr txBox="1"/>
          <p:nvPr/>
        </p:nvSpPr>
        <p:spPr>
          <a:xfrm>
            <a:off x="5304182" y="5036551"/>
            <a:ext cx="158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VN">
                <a:solidFill>
                  <a:srgbClr val="FF0000"/>
                </a:solidFill>
              </a:rPr>
              <a:t>tn_start itself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0444C-E91B-72F1-1A03-71AD49588DB3}"/>
              </a:ext>
            </a:extLst>
          </p:cNvPr>
          <p:cNvSpPr txBox="1"/>
          <p:nvPr/>
        </p:nvSpPr>
        <p:spPr>
          <a:xfrm>
            <a:off x="7236928" y="5036551"/>
            <a:ext cx="158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rgbClr val="FF0000"/>
                </a:solidFill>
              </a:rPr>
              <a:t>event data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4233B8-51A9-7D8F-67D7-BA6891585C54}"/>
              </a:ext>
            </a:extLst>
          </p:cNvPr>
          <p:cNvCxnSpPr/>
          <p:nvPr/>
        </p:nvCxnSpPr>
        <p:spPr>
          <a:xfrm flipV="1">
            <a:off x="6095999" y="4383157"/>
            <a:ext cx="0" cy="65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A76BF-2F83-A0C4-4AED-0C740B838906}"/>
              </a:ext>
            </a:extLst>
          </p:cNvPr>
          <p:cNvCxnSpPr/>
          <p:nvPr/>
        </p:nvCxnSpPr>
        <p:spPr>
          <a:xfrm flipV="1">
            <a:off x="7808842" y="4383157"/>
            <a:ext cx="0" cy="65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1D13-24C6-29FF-425A-1E6ADABA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2.2. OOP in interface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533C-2885-98BB-4E41-8FA6ECF7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In .NET Winform, interface will be start with “I”, ex: I</a:t>
            </a:r>
            <a:r>
              <a:rPr lang="en-US"/>
              <a:t>C</a:t>
            </a:r>
            <a:r>
              <a:rPr lang="en-VN"/>
              <a:t>ontainer.</a:t>
            </a:r>
          </a:p>
          <a:p>
            <a:pPr marL="0" indent="0">
              <a:buNone/>
            </a:pPr>
            <a:r>
              <a:rPr lang="en-VN"/>
              <a:t>When implementing interface, remember override it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762F8-43D4-9A60-4B4F-1042C055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5FBC0-8A39-D979-5E67-F36AB4A6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787E9-1942-38D8-C6A7-7D86C9A9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36" y="3089604"/>
            <a:ext cx="3467100" cy="261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F02B9-40AC-7D5A-506B-8162033DF1E1}"/>
              </a:ext>
            </a:extLst>
          </p:cNvPr>
          <p:cNvSpPr txBox="1"/>
          <p:nvPr/>
        </p:nvSpPr>
        <p:spPr>
          <a:xfrm>
            <a:off x="5181600" y="59870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r>
              <a:rPr lang="en-VN"/>
              <a:t>eta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D97E6-6A1E-8142-A8FB-03DB2735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36" y="3089604"/>
            <a:ext cx="3467100" cy="261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66F26-2D63-AF39-C699-DDE686326C76}"/>
              </a:ext>
            </a:extLst>
          </p:cNvPr>
          <p:cNvSpPr txBox="1"/>
          <p:nvPr/>
        </p:nvSpPr>
        <p:spPr>
          <a:xfrm>
            <a:off x="1752600" y="59870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r>
              <a:rPr lang="en-VN"/>
              <a:t>eta = 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FCAA9A-0681-EBC0-1F25-612914379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236" y="3089604"/>
            <a:ext cx="3467100" cy="2616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F4C8B9-F751-A76A-82A7-940DAA1CEA3F}"/>
              </a:ext>
            </a:extLst>
          </p:cNvPr>
          <p:cNvSpPr txBox="1"/>
          <p:nvPr/>
        </p:nvSpPr>
        <p:spPr>
          <a:xfrm>
            <a:off x="8610600" y="59870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r>
              <a:rPr lang="en-VN"/>
              <a:t>eta = 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B6083C-AFE6-9E9E-7AC3-43FD17DC9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752" y="521358"/>
            <a:ext cx="6019800" cy="1917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839BDD-6510-4DE3-F743-4F43D177DC79}"/>
              </a:ext>
            </a:extLst>
          </p:cNvPr>
          <p:cNvSpPr txBox="1"/>
          <p:nvPr/>
        </p:nvSpPr>
        <p:spPr>
          <a:xfrm>
            <a:off x="3096986" y="2623724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Circuit from GA, fixed depth = 10, compilation gibbs state</a:t>
            </a:r>
          </a:p>
        </p:txBody>
      </p:sp>
    </p:spTree>
    <p:extLst>
      <p:ext uri="{BB962C8B-B14F-4D97-AF65-F5344CB8AC3E}">
        <p14:creationId xmlns:p14="http://schemas.microsoft.com/office/powerpoint/2010/main" val="37652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18966</TotalTime>
  <Words>414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Giới thiệu</vt:lpstr>
      <vt:lpstr>Nội dung</vt:lpstr>
      <vt:lpstr>Lab 2</vt:lpstr>
      <vt:lpstr>2.1. Winform</vt:lpstr>
      <vt:lpstr>2.1.1. Design.cs</vt:lpstr>
      <vt:lpstr>2.1.2. .cs</vt:lpstr>
      <vt:lpstr>2.2. OOP in interface .NET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42</cp:revision>
  <dcterms:created xsi:type="dcterms:W3CDTF">2020-03-13T13:49:04Z</dcterms:created>
  <dcterms:modified xsi:type="dcterms:W3CDTF">2023-10-20T03:46:45Z</dcterms:modified>
</cp:coreProperties>
</file>