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72" r:id="rId4"/>
    <p:sldId id="271" r:id="rId5"/>
    <p:sldId id="273" r:id="rId6"/>
    <p:sldId id="257" r:id="rId7"/>
    <p:sldId id="265" r:id="rId8"/>
    <p:sldId id="266" r:id="rId9"/>
    <p:sldId id="267" r:id="rId10"/>
    <p:sldId id="281" r:id="rId11"/>
    <p:sldId id="275" r:id="rId12"/>
    <p:sldId id="292" r:id="rId13"/>
    <p:sldId id="276" r:id="rId14"/>
    <p:sldId id="293" r:id="rId15"/>
    <p:sldId id="263" r:id="rId16"/>
    <p:sldId id="282" r:id="rId17"/>
    <p:sldId id="287" r:id="rId18"/>
    <p:sldId id="288" r:id="rId19"/>
    <p:sldId id="290" r:id="rId20"/>
    <p:sldId id="284" r:id="rId21"/>
    <p:sldId id="259" r:id="rId22"/>
    <p:sldId id="269" r:id="rId23"/>
    <p:sldId id="262" r:id="rId24"/>
    <p:sldId id="286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41C71EBA-C9D7-4B6E-87E8-0D8D420F276F}">
          <p14:sldIdLst>
            <p14:sldId id="256"/>
          </p14:sldIdLst>
        </p14:section>
        <p14:section name="Background" id="{D047D8A0-D1FB-4635-9C1E-BC64252338DA}">
          <p14:sldIdLst>
            <p14:sldId id="274"/>
            <p14:sldId id="272"/>
            <p14:sldId id="271"/>
            <p14:sldId id="273"/>
            <p14:sldId id="257"/>
            <p14:sldId id="265"/>
            <p14:sldId id="266"/>
            <p14:sldId id="267"/>
            <p14:sldId id="281"/>
          </p14:sldIdLst>
        </p14:section>
        <p14:section name="Stage 1" id="{4D1F368D-38A8-4564-8D36-30114662966D}">
          <p14:sldIdLst>
            <p14:sldId id="275"/>
            <p14:sldId id="292"/>
            <p14:sldId id="276"/>
            <p14:sldId id="293"/>
            <p14:sldId id="263"/>
            <p14:sldId id="282"/>
            <p14:sldId id="287"/>
            <p14:sldId id="288"/>
            <p14:sldId id="290"/>
            <p14:sldId id="284"/>
            <p14:sldId id="259"/>
            <p14:sldId id="269"/>
            <p14:sldId id="262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8:41:51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 2580 0,'-25'0'16,"0"0"0,-25 0-16,26 0 31,24 24-16,-25-24-15,0 25 16,25 0-16,-25 0 16,0 0-16,-24 49 15,24-49 1,-25 25-16,50 24 16,-24-49-16,24 24 15,0-24-15,-25 25 16,25-25-16,0 24 15,0-24-15,0 25 16,0-1-16,0 26 16,0-26-16,0-24 15,0 25-15,0-1 16,0-24 0,0 0-16,0 24 15,0-24-15,0 0 16,0 25-16,25-1 15,24 1-15,-49 24 16,25-49-16,0 0 16,-25 0-16,0 24 15,25-24-15,-1 0 16,-24 0-16,0 24 16,0-24-16,25 25 15,-25-1-15,0-24 16,0 0-16,0 25 15,0-26 1,0 1-16,0 0 31,0 0-31,0 0 16,0-1-16,0 1 16,-25 25-16,1-50 31,24 25-16,-25-25 1,0 0 0,0 0-16,0 0 15,1 0 17,-1 0-17,25 24 141,25-24-124,-1 25-1,1-25 0,0 25-31,0 0 47,-25 0-47,25-1 0,-25 1 16,0 25-1,0-25-15,24 24 0,-24-24 16,0 0-16,25 74 16,-25-74-1,0 0-15,0 24 16,0 1-16,0 0 15,0-1-15,0 1 16,0-25-16,0 24 16,0 26-1,0-51-15,0 1 16,0 25-16,0-1 16,0-24-1,0 50-15,0-51 16,0 1-16,0 0 15,0 0-15,0 25 16,0-26-16,0 1 16,25 25-1,-25-25-15,25 24 16,0-24 0,-1 25-16,1-50 15,0 24 1,-25 1-16,25-25 15,0 0 1,-1 0 0</inkml:trace>
  <inkml:trace contextRef="#ctx0" brushRef="#br0" timeOffset="25551.06">29270 8334 0,'0'-24'235,"-25"24"-220,25-25 1,-25 25-16,0-25 31,25 0-15,-25 25 15,25-25 0,-24 25-31,24-24 16,-25 24 0,25-25-1,-25 25 1,25-25-1,-25 25 1,0-25 0,0 0 15,1 1-15,24-1-16,-25 25 31,0 0-16,0-25 1,0 25 0,1-25-1,-26 25 1,25 0-16,0 0 16,1-25-16,-1 25 15,-25 0 1,25 0-16,1 0 15,-1 0 1,-25 0-16,25 0 16,1 0-1,-1 0 1,0 0-16,-25 0 16,26 0-1,-1 0 1,0 0-1,0 0-15,-24 0 16,-1 0 0,25 0-1,-24 0-15,24 0 16,0 0-16,0 0 16,-25 0-1,-24 0-15,49 0 0,0 0 16,1 0-1,-1 0-15,-25 0 0,1 0 16,-1 0-16,25 0 16,-24 0-1,-1 0-15,0 0 16,26 0 0,-1 0-16,0 0 15,0 0-15,0 0 16,1 0-16,-1 0 15,0 0 1,0 0-16,0 0 16,1 0-1,-1 0 1,0 0-16,0 0 16,0 0-1,-24 0-15,24 0 16,0-25-1,0 25 1,0 0-16,1 0 16,-1 0-1,0-24-15,0 24 47,0 0-31,1-25 78,-1 25-48</inkml:trace>
  <inkml:trace contextRef="#ctx0" brushRef="#br0" timeOffset="66120.81">5779 17066 0,'25'0'16,"0"0"0,0 0 15,25 0 0,-26 0-31,1 0 16,0 0-16,25 0 15,-26 0-15,26 0 0,0 0 16,24 0-16,-49 0 16,24 0-1,26 0-15,-1 0 16,-24 0-16,-1 0 15,1 24-15,0-24 16,-1 0-16,1 0 16,-1 0-16,1 0 15,25 0-15,-26 0 16,1 0-16,-25 0 16,24 0-16,26 0 15,-26 0-15,1 0 16,-1 0-16,-24 0 15,50 0-15,-26 0 16,1 0-16,-1 0 16,26 0-1,-50 0-15,24 0 16,1 0-16,-25 0 16,24 0-16,1 0 15,-1 0-15,1 0 16,-25 0-16,25 0 15,-1 0-15,1 0 16,-1 0-16,-24 0 16,25 0-16,-1 0 15,-24 0-15,25 0 16,-1 0-16,-24 0 16,0 0-16,25 0 15,-1 0-15,-24 0 16,25 0-1,-26 0-15,1 0 16,0 0-16,0 0 16,0 0-16,-1 0 0,1 0 15,0 0-15,0 0 16,0 0 0,-1 0-16,1 0 15,25 0-15,-25 0 16,0 0-16,-1 0 15,26 25 1,-25-25 0,0 0-1,-1 0-15,1 0 16,0 0 0,0 0-16,0 0 15,-1 0 1,1 0-1,0 0 1,0 0 15,0 0 2047,-1 0-2062,1 0 15,0 0-15,0 0 46,0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5-20T09:20:38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16222 7739 0,'0'0'0,"-49"-25"16,24 0-16,0 1 16,0-1-1,0 0 1,-24 0-16,-1 0 16,1 1-16,24 24 15,-25-25-15,25 0 16,1 25-16,-51 0 15,26-25-15,24 25 16,0 0-16,-25 0 16,1 0-16,-1 0 15,1 0-15,24 0 16,-25 0-16,25 0 16,0 0-16,-74 0 15,74 0-15,1 0 16,-51 0-16,50 25 15,-24 0 1,-1-25-16,25 25 16,1-1-16,-26 26 15,25-50-15,0 25 0,-24-25 16,24 25-16,0 24 16,0-24-1,1 0 1,-26 0-16,25 24 15,25-24-15,-25-25 16,1 50-16,-1-26 16,25 1-1,0 0-15,-25 0 16,25 25-16,0-26 16,0 26-1,-25 0-15,0 24 0,25-24 16,0 24-1,0 0-15,0 1 0,0-26 16,0 26-16,0-26 16,0 1-1,0 24-15,0-24 16,0 0-16,0-26 16,0 1-1,0 0-15,0 0 0,0 0 16,25 0-1,-25-1-15,0 1 16,50 0-16,-25-25 16,-25 25-16,24 0 15,1-1 32,0-24-31,25 25-1,-1-25-15,1 25 16,-25-25-16,24 0 0,-24 0 16,0 25-1,24-25-15,1 0 0,-25 0 16,24 0 0,1 25-16,0-25 15,24 0-15,-24 0 16,-1 0-16,1 0 15,0 0-15,-1 0 16,1 0-16,-25 0 16,-1 0-1,1 0 1,0 0 0,0-25-16,24 0 15,-24 0-15,0 25 16,0-25-16,0 1 15,-1-1 17,1-25-32,0 25 15,-25 1-15,50-26 16,-26 25-16,1 25 16,25-74-16,-25 24 15,24 0 1,-24 26-1,25-26-15,-26 25 16,-24-24 0,25 24-16,0-50 0,0 51 15,0-26-15,-1 25 16,1-24 0,0 24-1,0-25 1,-25 25-1,25 1-15,-25-1 94,0 0-78,0 0-1,0 0-15,0 1 16,0-1-16,-25-25 16,25 25-1,0 1 1,-25-1-16,25 0 16,-25 25-1,25-25-15,-25 25 16,25-25 15,-24 0-15,-1 1 15,0-1 31,0 25 1,0 0-32,25-25 63,0 0-32,-24 25-46,24-25 0,0 1 15,-25-26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C089-A006-49EC-A57B-51E39300CD8B}" type="datetimeFigureOut">
              <a:rPr lang="vi-VN" smtClean="0"/>
              <a:t>14/02/2023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8DD0-9755-46E8-85ED-AE208D1DC8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63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507AE0-39E9-4889-85ED-96CF72B1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261025-1E89-4482-88E0-3ECD3F5B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299725-D5E5-43F5-83EE-D7F0D6BB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D75B-382B-44F1-95AD-65E71C3FFDF2}" type="datetime1">
              <a:rPr lang="vi-VN" smtClean="0"/>
              <a:t>14/02/2023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387ED4-2383-46F2-81AD-794D3F9A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0FC33C-F4C2-4C6B-99DF-929126EA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6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A924F0-C811-4140-8699-4590A383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5979FC5-E9D4-4775-A900-BBD196C7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90DE0F-1DD9-479F-9894-6DFD44DB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B0C2-1DC0-4DA6-B6E3-3AB131C5DF69}" type="datetime1">
              <a:rPr lang="vi-VN" smtClean="0"/>
              <a:t>14/02/2023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231B0A-9A90-4D90-BD5C-02783FC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1F2C21-939A-46D1-A53D-A5A7B9B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5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698832-D84A-45A3-BE8D-43437DDB4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6AB07A-97CF-4E28-A585-30EDAA1E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D6EE21-2885-4E14-B919-4E171CA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4FD5-1303-4CA3-ADA5-7736F53F9041}" type="datetime1">
              <a:rPr lang="vi-VN" smtClean="0"/>
              <a:t>14/02/2023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A6AA80-34F6-4B54-B9AD-CCDF4835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45A7BA-72D6-4BCB-8A2D-91E35446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4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8FD923-3155-4F5A-B310-4B066596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143A73-7CF3-4B4A-9E5C-8A793190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83D6C9-71D9-46A3-A2FB-7715E79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4BC3-EFEE-4CE9-96F6-461933B4C9B3}" type="datetime1">
              <a:rPr lang="vi-VN" smtClean="0"/>
              <a:t>14/02/2023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80C327-9D19-4106-982F-C2D9B7AF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F657F6-F70C-4FB5-A786-238E225C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8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0B3BA3-5261-4F55-AF60-D418D958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78A4E4-4E30-47B4-9239-7B5B9D52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936738-0803-45A5-8258-23A33D7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25-1797-4A1F-B73C-042C34C130AE}" type="datetime1">
              <a:rPr lang="vi-VN" smtClean="0"/>
              <a:t>14/02/2023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D0F35D-5459-482A-A8E2-8BD574E2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B8259B-4C35-414F-91D9-18046F90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11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B51976-0D59-46DE-BC5C-AEDAD043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7E541B-3D7D-488B-9E25-602936E5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2FAAFA-1985-462D-8EE3-A515D8ED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823E13B-3792-4FFD-A321-9981E425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773-7551-4A21-8CD9-725D1D0E13D4}" type="datetime1">
              <a:rPr lang="vi-VN" smtClean="0"/>
              <a:t>14/02/2023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1010DC8-1AF6-443C-9097-3DDA1B5B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3F9B949-3B81-46F6-8C62-4D2947A8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95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4BF34D-0DCB-4C74-9A23-02F31426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66484C-279C-4228-91E5-E5938A96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208130-A448-4E7E-B3EF-1A4F34EA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3A1E473-3D26-4077-B608-D79C784C8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A347BE-1979-4A13-91C1-3C84B56A4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F306D21-D6B5-4082-8AD5-780AE3FA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65D-F379-40CD-8A40-B3417345A7D0}" type="datetime1">
              <a:rPr lang="vi-VN" smtClean="0"/>
              <a:t>14/02/2023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6A0073D-87AA-47AE-921E-77D4A8E7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4AC5DAE-062E-4886-B742-BA8EC047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5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8710CB-31B1-41E0-B34A-43D52CB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833819-C0FA-4993-BA9F-1449E79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540-CEFB-4C74-8464-337235A29738}" type="datetime1">
              <a:rPr lang="vi-VN" smtClean="0"/>
              <a:t>14/02/2023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013AF9B-20B5-4610-A4E1-410FF07D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DE4C64D-D009-49EF-B92E-FEF6B36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2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C1A2AC-036F-4F7D-ADE9-27A53BEB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0017-27D1-4ABF-9EB5-1031ABAE9439}" type="datetime1">
              <a:rPr lang="vi-VN" smtClean="0"/>
              <a:t>14/02/2023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CF07075-5E0F-453C-8379-91D02A5D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97289F-BB6A-4BB9-B6C1-BB0F52B0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6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F4B623-D822-4D57-864B-88679E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1F9C64-01D7-4A7C-ABF9-361573B5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B58394-5525-4E62-9458-3DE733E1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B693C2-CDE9-45FB-A782-A9AED4FD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6112-6ACE-4A63-B1D7-5B3B6755E5A6}" type="datetime1">
              <a:rPr lang="vi-VN" smtClean="0"/>
              <a:t>14/02/2023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80E1235-251A-4246-A6F9-49AAC3A1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0853195-A65F-4DC0-B22F-971CD18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60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CA355A-4B29-4ED2-8CB3-E8CD6812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7F92B65-49AD-4F13-B2B9-3ECA90BB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69F4C7-B116-4B12-BAB6-68CED5DB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4545A9-79ED-4F35-9319-A0BF4B5E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B30-9BCE-45A0-AF9E-8FC72FE581AC}" type="datetime1">
              <a:rPr lang="vi-VN" smtClean="0"/>
              <a:t>14/02/2023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51BC0F-B983-473B-ADE8-01866E5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AF634DB-468A-4864-A197-53CEE24A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1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56BDC03-3B80-4C3E-8857-13929F87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E5D82E-B6C9-40E2-96CD-96163D17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CF4B44-B888-4959-B517-296233C1E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2F3C-C493-42D5-9F6C-9A56AA909FBF}" type="datetime1">
              <a:rPr lang="vi-VN" smtClean="0"/>
              <a:t>14/02/2023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437F89-C788-49D8-B3A0-C45A761E8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C6FF33D-EBE2-4312-9F63-CBCCE95EF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4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476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E58B2-DD86-4565-AC9D-6D875885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Quanvolutional neural network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4DCE1D1-0696-49F1-90ED-6426B1A7D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14/2/2023</a:t>
            </a:r>
          </a:p>
          <a:p>
            <a:endParaRPr lang="en-US"/>
          </a:p>
          <a:p>
            <a:r>
              <a:rPr lang="vi-VN">
                <a:hlinkClick r:id="rId2"/>
              </a:rPr>
              <a:t>https://arxiv.org/abs/1904.04767</a:t>
            </a:r>
            <a:endParaRPr lang="en-US"/>
          </a:p>
          <a:p>
            <a:r>
              <a:rPr lang="vi-VN"/>
              <a:t>https://arxiv.org/abs/2108.00661.pdf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8ED9BDD-450D-402C-958D-377A0706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504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516D22-8786-53EA-E30E-9D9A0D47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</a:t>
            </a:r>
            <a:endParaRPr lang="vi-VN">
              <a:latin typeface="Calibri Light (Đầu đề)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E70F90-C083-EE09-85B7-38D7C6D6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6068"/>
            <a:ext cx="5412475" cy="36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/>
              <a:t>Expressibility and entangling capability of parameterized quantum circuits for hybrid quantum-classical algorithms</a:t>
            </a:r>
            <a:endParaRPr lang="vi-VN" sz="1400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574488-C260-DDAB-351D-167CCD4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10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10024C5-362C-E921-285C-5F9236CD6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t="29642" r="26055" b="7294"/>
          <a:stretch/>
        </p:blipFill>
        <p:spPr>
          <a:xfrm>
            <a:off x="346952" y="1639509"/>
            <a:ext cx="5903723" cy="432283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7B909FFC-FE1A-B08B-1DE0-AB2FD470A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9" t="18109" r="27109" b="9195"/>
          <a:stretch/>
        </p:blipFill>
        <p:spPr>
          <a:xfrm>
            <a:off x="6278169" y="1639509"/>
            <a:ext cx="5566879" cy="35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697DC4-5748-1596-3D4D-98C9F04F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F6AB50-C094-2E46-F39A-0F98E603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11</a:t>
            </a:fld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C284CAE-15F5-1845-A8C6-92972E44EC00}"/>
              </a:ext>
            </a:extLst>
          </p:cNvPr>
          <p:cNvSpPr txBox="1"/>
          <p:nvPr/>
        </p:nvSpPr>
        <p:spPr>
          <a:xfrm>
            <a:off x="3984009" y="3651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H1: Lenet</a:t>
            </a:r>
            <a:endParaRPr lang="vi-VN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0F87188-DD2D-2712-3A93-0795C552EAFC}"/>
              </a:ext>
            </a:extLst>
          </p:cNvPr>
          <p:cNvSpPr txBox="1"/>
          <p:nvPr/>
        </p:nvSpPr>
        <p:spPr>
          <a:xfrm>
            <a:off x="5926207" y="391940"/>
            <a:ext cx="198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H2: Hybrid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D05D3C00-2FD2-51D5-F65A-CAB0E02526E4}"/>
              </a:ext>
            </a:extLst>
          </p:cNvPr>
          <p:cNvSpPr txBox="1"/>
          <p:nvPr/>
        </p:nvSpPr>
        <p:spPr>
          <a:xfrm>
            <a:off x="7909681" y="39194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H3: Without quanv</a:t>
            </a:r>
            <a:endParaRPr lang="vi-VN"/>
          </a:p>
        </p:txBody>
      </p:sp>
      <p:pic>
        <p:nvPicPr>
          <p:cNvPr id="19" name="Đồ họa 18">
            <a:extLst>
              <a:ext uri="{FF2B5EF4-FFF2-40B4-BE49-F238E27FC236}">
                <a16:creationId xmlns:a16="http://schemas.microsoft.com/office/drawing/2014/main" id="{5D245FC8-0481-F3C7-2AB0-035D509DC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6475" y="787631"/>
            <a:ext cx="5156460" cy="59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9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D864A4-EA14-3E4D-1CD9-A30C4757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Scheme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28D79A06-1C55-4B65-82FE-063F761D5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78906"/>
            <a:ext cx="10515600" cy="350018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ED58EDA-B594-66C2-37D8-601263DE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86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209D45-A797-9128-BE44-E83A14DB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 layer /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  →    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  →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3482981-BE2E-603B-887B-91D338EE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78925"/>
                <a:ext cx="3283424" cy="2197289"/>
              </a:xfrm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6CB167-0134-39D3-4BC9-CBAFB6AF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13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F751CD0-A285-6429-8121-2A0AF683765C}"/>
              </a:ext>
            </a:extLst>
          </p:cNvPr>
          <p:cNvSpPr txBox="1"/>
          <p:nvPr/>
        </p:nvSpPr>
        <p:spPr>
          <a:xfrm>
            <a:off x="1978925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Normalize</a:t>
            </a:r>
          </a:p>
        </p:txBody>
      </p:sp>
      <p:pic>
        <p:nvPicPr>
          <p:cNvPr id="8" name="Hình ảnh 7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493C1043-AF1B-D5A5-7F2F-56D7717FF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7"/>
          <a:stretch/>
        </p:blipFill>
        <p:spPr>
          <a:xfrm>
            <a:off x="4320653" y="1690688"/>
            <a:ext cx="2380054" cy="2133333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A1A13EF-5A67-5681-4096-606C158DD8C2}"/>
              </a:ext>
            </a:extLst>
          </p:cNvPr>
          <p:cNvSpPr txBox="1"/>
          <p:nvPr/>
        </p:nvSpPr>
        <p:spPr>
          <a:xfrm>
            <a:off x="3620637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/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600"/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vi-VN" sz="1600"/>
                  <a:t> gate</a:t>
                </a:r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F99E5B6B-17EB-B7D2-294D-2D417729C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76" y="1564150"/>
                <a:ext cx="2081681" cy="338554"/>
              </a:xfrm>
              <a:prstGeom prst="rect">
                <a:avLst/>
              </a:prstGeom>
              <a:blipFill>
                <a:blip r:embed="rId4"/>
                <a:stretch>
                  <a:fillRect l="-1760" t="-5455" b="-2363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/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6C723929-719C-9F7F-E41A-A253A842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94" y="2495744"/>
                <a:ext cx="7096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AD16DCF-DB8B-A30E-83F6-4B03B40DF97E}"/>
              </a:ext>
            </a:extLst>
          </p:cNvPr>
          <p:cNvSpPr txBox="1"/>
          <p:nvPr/>
        </p:nvSpPr>
        <p:spPr>
          <a:xfrm>
            <a:off x="6894394" y="2939069"/>
            <a:ext cx="120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/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.77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2800" b="0" i="1" smtClean="0">
                                          <a:latin typeface="Cambria Math" panose="02040503050406030204" pitchFamily="18" charset="0"/>
                                        </a:rPr>
                                        <m:t>0.61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0.71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3D2072D-F5D0-99E6-CE39-79FB8744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4" y="1832838"/>
                <a:ext cx="1201003" cy="16797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E8F7EBE-9630-6EFB-4695-DC3288D77DA9}"/>
              </a:ext>
            </a:extLst>
          </p:cNvPr>
          <p:cNvSpPr txBox="1"/>
          <p:nvPr/>
        </p:nvSpPr>
        <p:spPr>
          <a:xfrm>
            <a:off x="7729181" y="3641933"/>
            <a:ext cx="208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Probability vector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36708AD-B7C9-1B95-3076-9D9C0E503418}"/>
              </a:ext>
            </a:extLst>
          </p:cNvPr>
          <p:cNvSpPr txBox="1"/>
          <p:nvPr/>
        </p:nvSpPr>
        <p:spPr>
          <a:xfrm>
            <a:off x="5150098" y="3641933"/>
            <a:ext cx="157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 x 2 filter</a:t>
            </a:r>
          </a:p>
        </p:txBody>
      </p:sp>
    </p:spTree>
    <p:extLst>
      <p:ext uri="{BB962C8B-B14F-4D97-AF65-F5344CB8AC3E}">
        <p14:creationId xmlns:p14="http://schemas.microsoft.com/office/powerpoint/2010/main" val="329058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4FD34C-275D-C948-36E0-E7327EC5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Circuit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DC960D30-A96C-D422-CDBF-151F8F336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96" t="17208" r="15889" b="13607"/>
          <a:stretch/>
        </p:blipFill>
        <p:spPr>
          <a:xfrm>
            <a:off x="838200" y="1690688"/>
            <a:ext cx="8854440" cy="4809266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29F96CC-4819-A47B-CD37-6334DB9C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4568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511995-44AF-4FC3-98EC-EAAFBF54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B02378-B809-436C-8F64-C749E661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28x28 gray MNIST and FMNIST (60k train, 10k test)</a:t>
            </a:r>
          </a:p>
          <a:p>
            <a:r>
              <a:rPr lang="en-US"/>
              <a:t>32x32 gray CIFAR-10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695254-A383-4C19-958E-95C9598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15</a:t>
            </a:fld>
            <a:endParaRPr lang="vi-VN"/>
          </a:p>
        </p:txBody>
      </p:sp>
      <p:pic>
        <p:nvPicPr>
          <p:cNvPr id="5" name="Chỗ dành sẵn cho Nội dung 15">
            <a:extLst>
              <a:ext uri="{FF2B5EF4-FFF2-40B4-BE49-F238E27FC236}">
                <a16:creationId xmlns:a16="http://schemas.microsoft.com/office/drawing/2014/main" id="{21A721DE-0C27-1CBF-AFF8-5EC64D2F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80" y="2962314"/>
            <a:ext cx="10515600" cy="32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7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01CED8-3DE4-943A-9984-D3897214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>
                <a:latin typeface="Calibri Light (Đầu đề)"/>
              </a:rPr>
              <a:t>1. Different between quanv filters (4x4, 4 filter)</a:t>
            </a:r>
            <a:endParaRPr lang="vi-VN" sz="4000"/>
          </a:p>
        </p:txBody>
      </p:sp>
      <p:pic>
        <p:nvPicPr>
          <p:cNvPr id="9" name="Đồ họa 8">
            <a:extLst>
              <a:ext uri="{FF2B5EF4-FFF2-40B4-BE49-F238E27FC236}">
                <a16:creationId xmlns:a16="http://schemas.microsoft.com/office/drawing/2014/main" id="{2393E45C-B201-29E0-DF2B-C5063CCC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5193" y="1690688"/>
            <a:ext cx="7466935" cy="49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2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F9C5AE-1ED4-4EFC-8855-C13BEA0D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Different </a:t>
            </a:r>
            <a:r>
              <a:rPr lang="vi-VN" sz="4400">
                <a:latin typeface="Calibri Light (Đầu đề)"/>
              </a:rPr>
              <a:t>between </a:t>
            </a:r>
            <a:r>
              <a:rPr lang="en-US" sz="4400">
                <a:latin typeface="Calibri Light (Đầu đề)"/>
              </a:rPr>
              <a:t>number of filter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EA8ED1-0F56-3816-BC84-CAF88B19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17</a:t>
            </a:fld>
            <a:endParaRPr lang="vi-VN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2893A49C-7CDF-E924-D2C1-1BDFDEA6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2229"/>
            <a:ext cx="10515600" cy="494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>
                <a:latin typeface="Calibri (Thân)"/>
              </a:rPr>
              <a:t>From 1 to 100 filters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B67B96F8-EBA5-9E9F-3165-55F256FCC0C2}"/>
              </a:ext>
            </a:extLst>
          </p:cNvPr>
          <p:cNvSpPr txBox="1"/>
          <p:nvPr/>
        </p:nvSpPr>
        <p:spPr>
          <a:xfrm>
            <a:off x="838200" y="5202695"/>
            <a:ext cx="31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033B70F-3E99-FC9D-E2A6-21692EA3F197}"/>
              </a:ext>
            </a:extLst>
          </p:cNvPr>
          <p:cNvSpPr txBox="1"/>
          <p:nvPr/>
        </p:nvSpPr>
        <p:spPr>
          <a:xfrm>
            <a:off x="4799342" y="5213883"/>
            <a:ext cx="38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MNIST Fashion</a:t>
            </a:r>
          </a:p>
        </p:txBody>
      </p:sp>
      <p:pic>
        <p:nvPicPr>
          <p:cNvPr id="3" name="Đồ họa 2">
            <a:extLst>
              <a:ext uri="{FF2B5EF4-FFF2-40B4-BE49-F238E27FC236}">
                <a16:creationId xmlns:a16="http://schemas.microsoft.com/office/drawing/2014/main" id="{3B07650D-E741-0949-D718-CFA8DF623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54319"/>
            <a:ext cx="12192000" cy="3349362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2CDA10A-90AF-6D0E-3B26-B476509D162F}"/>
              </a:ext>
            </a:extLst>
          </p:cNvPr>
          <p:cNvSpPr txBox="1"/>
          <p:nvPr/>
        </p:nvSpPr>
        <p:spPr>
          <a:xfrm>
            <a:off x="8417190" y="5223203"/>
            <a:ext cx="381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Train and test on CIFAR-10</a:t>
            </a:r>
          </a:p>
        </p:txBody>
      </p:sp>
    </p:spTree>
    <p:extLst>
      <p:ext uri="{BB962C8B-B14F-4D97-AF65-F5344CB8AC3E}">
        <p14:creationId xmlns:p14="http://schemas.microsoft.com/office/powerpoint/2010/main" val="166598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Compare #. pram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18</a:t>
            </a:fld>
            <a:endParaRPr lang="vi-VN"/>
          </a:p>
        </p:txBody>
      </p:sp>
      <p:pic>
        <p:nvPicPr>
          <p:cNvPr id="20" name="Chỗ dành sẵn cho Nội dung 19">
            <a:extLst>
              <a:ext uri="{FF2B5EF4-FFF2-40B4-BE49-F238E27FC236}">
                <a16:creationId xmlns:a16="http://schemas.microsoft.com/office/drawing/2014/main" id="{7370B471-6605-3DEB-ECAA-008FD34B7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97" t="22342" r="30015" b="13361"/>
          <a:stretch/>
        </p:blipFill>
        <p:spPr>
          <a:xfrm>
            <a:off x="838201" y="1690688"/>
            <a:ext cx="5703330" cy="4314327"/>
          </a:xfrm>
        </p:spPr>
      </p:pic>
    </p:spTree>
    <p:extLst>
      <p:ext uri="{BB962C8B-B14F-4D97-AF65-F5344CB8AC3E}">
        <p14:creationId xmlns:p14="http://schemas.microsoft.com/office/powerpoint/2010/main" val="234552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49675D-5F53-5F53-E994-026AB78E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Filter size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5218B52-ECE3-92DB-E640-3C7BDAA1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19</a:t>
            </a:fld>
            <a:endParaRPr lang="vi-VN"/>
          </a:p>
        </p:txBody>
      </p:sp>
      <p:pic>
        <p:nvPicPr>
          <p:cNvPr id="13" name="Chỗ dành sẵn cho Nội dung 12">
            <a:extLst>
              <a:ext uri="{FF2B5EF4-FFF2-40B4-BE49-F238E27FC236}">
                <a16:creationId xmlns:a16="http://schemas.microsoft.com/office/drawing/2014/main" id="{AF65487F-A394-7099-C6CF-0AFD512C6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20" t="36150" r="19283" b="26347"/>
          <a:stretch/>
        </p:blipFill>
        <p:spPr>
          <a:xfrm>
            <a:off x="838199" y="1690688"/>
            <a:ext cx="10289345" cy="3108241"/>
          </a:xfrm>
        </p:spPr>
      </p:pic>
    </p:spTree>
    <p:extLst>
      <p:ext uri="{BB962C8B-B14F-4D97-AF65-F5344CB8AC3E}">
        <p14:creationId xmlns:p14="http://schemas.microsoft.com/office/powerpoint/2010/main" val="3450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0CB95D30-7639-AA58-A020-2634CDD0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3"/>
          <a:stretch/>
        </p:blipFill>
        <p:spPr>
          <a:xfrm>
            <a:off x="577755" y="1664191"/>
            <a:ext cx="8032845" cy="5193809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996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of quanv filter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F30167-8899-4601-B002-A02AFD8C2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increase the number of quanv filter by adding more random circuit.</a:t>
                </a:r>
              </a:p>
              <a:p>
                <a:pPr marL="0" indent="0">
                  <a:buNone/>
                </a:pPr>
                <a:r>
                  <a:rPr lang="en-US"/>
                  <a:t>One random circuit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qubit is equivalent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/>
                  <a:t>. </a:t>
                </a:r>
                <a:r>
                  <a:rPr lang="en-US"/>
                  <a:t>That means we can increase the number of quanv filter rapidly.</a:t>
                </a:r>
                <a:endParaRPr lang="en-US" i="1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3F30167-8899-4601-B002-A02AFD8C2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883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advantages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Quantum computers can access kernel functions in highdimensional Hilbert spaces much more efficiently than classical computers.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Coverage faster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3397B34-13C2-4A3F-AC6C-D6515B275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FFA776-B87E-40BF-9EA1-F90ED4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5889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91808B-DFF8-44A1-B43F-D25B515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Disadvatanges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2F3E6C-FD48-43F2-8C28-20B23086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Number of measurements</a:t>
            </a:r>
          </a:p>
          <a:p>
            <a:pPr>
              <a:buFontTx/>
              <a:buChar char="-"/>
            </a:pPr>
            <a:r>
              <a:rPr lang="en-US"/>
              <a:t>Number of quanvolutional filters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6F845E-874D-4C51-885E-C7E43933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810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30167-8899-4601-B002-A02AFD8C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Test on another dataset and deeper QNN.</a:t>
            </a:r>
          </a:p>
          <a:p>
            <a:pPr>
              <a:buFontTx/>
              <a:buChar char="-"/>
            </a:pPr>
            <a:r>
              <a:rPr lang="en-US"/>
              <a:t>Make quanvolutional layer trainable or change by time by the evolutional / genetic algorithm. =&gt; Use QNG in quanvolutional layer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595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C34731-7141-572B-A24D-B9EC7B2B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Something about quanv filter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989CCD-4D41-7694-98E4-CF306230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vi-VN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88303AD-22DF-87E8-48DC-0B5DD8FA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552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15DF9-5532-BA97-DD90-487595A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4A249A84-2330-BAD0-6220-E62EA0D41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43875" cy="4257675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00B507-7F99-AA91-BEF1-1A15281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67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5C2D9E-0756-ADCD-F985-9AE9F171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260882A7-19E4-9E0F-94E9-7494E3776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29348" cy="4802187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0C3ADF-D300-E9D1-1E0C-577A3BF7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117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3274BC-601E-854C-0D5E-D410BEC4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5370" cy="2434346"/>
          </a:xfrm>
        </p:spPr>
        <p:txBody>
          <a:bodyPr>
            <a:normAutofit/>
          </a:bodyPr>
          <a:lstStyle/>
          <a:p>
            <a:r>
              <a:rPr lang="en-US"/>
              <a:t>Quantum convolutional neural network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54582709-0DB7-76E4-A476-77778FF50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3570" y="433841"/>
            <a:ext cx="5420772" cy="6287634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CC5945-1813-0003-3E20-3760948B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5</a:t>
            </a:fld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BEA3DB5-A280-A7E3-A16A-9E5F38E2A50F}"/>
              </a:ext>
            </a:extLst>
          </p:cNvPr>
          <p:cNvSpPr txBox="1"/>
          <p:nvPr/>
        </p:nvSpPr>
        <p:spPr>
          <a:xfrm>
            <a:off x="838200" y="5798145"/>
            <a:ext cx="4525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effectLst/>
                <a:latin typeface="Times New Roman" panose="02020603050405020304" pitchFamily="18" charset="0"/>
              </a:rPr>
              <a:t>Absence of Barren Plateaus in Quantum Convolutional Neural Networks, PRX, 11,041011 (2021)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14:cNvPr>
              <p14:cNvContentPartPr/>
              <p14:nvPr/>
            </p14:nvContentPartPr>
            <p14:xfrm>
              <a:off x="607320" y="928800"/>
              <a:ext cx="9930240" cy="52329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F2E89FCA-8905-B176-3FA9-A6AE9B75F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960" y="919440"/>
                <a:ext cx="994896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4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123155-652A-43F0-9F94-549AD25A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structural</a:t>
            </a:r>
            <a:endParaRPr lang="vi-VN"/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8726432A-BC46-433F-A68D-6C072800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45" t="17019" r="14048" b="6719"/>
          <a:stretch/>
        </p:blipFill>
        <p:spPr>
          <a:xfrm>
            <a:off x="838200" y="1690688"/>
            <a:ext cx="8202561" cy="4988044"/>
          </a:xfrm>
        </p:spPr>
      </p:pic>
      <p:sp>
        <p:nvSpPr>
          <p:cNvPr id="12" name="Chỗ dành sẵn cho Số hiệu Bản chiếu 11">
            <a:extLst>
              <a:ext uri="{FF2B5EF4-FFF2-40B4-BE49-F238E27FC236}">
                <a16:creationId xmlns:a16="http://schemas.microsoft.com/office/drawing/2014/main" id="{A0F17A47-1523-4D7E-BE6A-51FB3854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30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Quanvolutional layer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4BAC5B3-E1AD-4688-8DCF-8B2A22BF9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44"/>
          <a:stretch/>
        </p:blipFill>
        <p:spPr>
          <a:xfrm>
            <a:off x="838200" y="1690688"/>
            <a:ext cx="8115300" cy="24855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/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Quanvolutional layer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where: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: patch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: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: random quantum circuit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: decoder</a:t>
                </a:r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blipFill>
                <a:blip r:embed="rId3"/>
                <a:stretch>
                  <a:fillRect l="-616" t="-1712" b="-30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08C708-314C-42E6-A345-034D8351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7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14:cNvPr>
              <p14:cNvContentPartPr/>
              <p14:nvPr/>
            </p14:nvContentPartPr>
            <p14:xfrm>
              <a:off x="5196960" y="2687760"/>
              <a:ext cx="714960" cy="67032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B42E5F1A-0CCE-8B57-7715-6DCC36727C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7600" y="2678400"/>
                <a:ext cx="73368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56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745E18-B6BB-4021-8227-03D6900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&amp; Decoding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904EE7-F3CB-4C0B-A9CC-C855794D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310"/>
            <a:ext cx="10515600" cy="8575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Amplitude encoding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/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/>
                  <a:t> qubits but exponentially number of gates</a:t>
                </a:r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blipFill>
                <a:blip r:embed="rId2"/>
                <a:stretch>
                  <a:fillRect l="-1705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/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qubit, linear number of gate</a:t>
                </a:r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1835DA49-5009-4991-BB41-427B6B4AE85D}"/>
              </a:ext>
            </a:extLst>
          </p:cNvPr>
          <p:cNvCxnSpPr>
            <a:endCxn id="4" idx="1"/>
          </p:cNvCxnSpPr>
          <p:nvPr/>
        </p:nvCxnSpPr>
        <p:spPr>
          <a:xfrm flipV="1">
            <a:off x="3971499" y="2013854"/>
            <a:ext cx="409432" cy="45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92259328-D7CE-4F62-8B35-A7800FD5F7E6}"/>
              </a:ext>
            </a:extLst>
          </p:cNvPr>
          <p:cNvCxnSpPr>
            <a:cxnSpLocks/>
          </p:cNvCxnSpPr>
          <p:nvPr/>
        </p:nvCxnSpPr>
        <p:spPr>
          <a:xfrm>
            <a:off x="3971499" y="2471956"/>
            <a:ext cx="409432" cy="35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Threshold encoding: if pixel value is less than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, the according qubits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vice versa.</a:t>
                </a:r>
                <a:endParaRPr lang="vi-VN"/>
              </a:p>
            </p:txBody>
          </p:sp>
        </mc:Choice>
        <mc:Fallback xmlns="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  <a:blipFill>
                <a:blip r:embed="rId4"/>
                <a:stretch>
                  <a:fillRect l="-1217" t="-15603" r="-1565" b="-1134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  <a:blipFill>
                <a:blip r:embed="rId5"/>
                <a:stretch>
                  <a:fillRect t="-28947" b="-328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  <a:blipFill>
                <a:blip r:embed="rId6"/>
                <a:stretch>
                  <a:fillRect t="-30667" b="-3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B1A0B8E1-4B23-442F-AC6C-84E3B34A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005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The number of qubits is 9.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Chose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) random 1 qubit 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is random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 random 2 qubits gate (to make entanglement)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The set of gates is suffled =&gt; One quanvolutional layer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Entangled properties in quantum filter acts as a compresser.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More entangle, less number of iteration.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  <a:blipFill>
                <a:blip r:embed="rId2"/>
                <a:stretch>
                  <a:fillRect l="-1043" t="-2513" b="-16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99E915-10F6-4A06-8994-CB6DBDD2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791159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468</Words>
  <Application>Microsoft Office PowerPoint</Application>
  <PresentationFormat>Màn hình rộng</PresentationFormat>
  <Paragraphs>102</Paragraphs>
  <Slides>24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Times New Roman</vt:lpstr>
      <vt:lpstr>Chủ đề Office</vt:lpstr>
      <vt:lpstr>Quanvolutional neural network</vt:lpstr>
      <vt:lpstr>Neural network</vt:lpstr>
      <vt:lpstr>Quantum neural network</vt:lpstr>
      <vt:lpstr>Convolutional neural network</vt:lpstr>
      <vt:lpstr>Quantum convolutional neural network</vt:lpstr>
      <vt:lpstr>Overall structural</vt:lpstr>
      <vt:lpstr>Quanvolutional layer</vt:lpstr>
      <vt:lpstr>Encoding &amp; Decoding</vt:lpstr>
      <vt:lpstr>Quantum circuit</vt:lpstr>
      <vt:lpstr>Quantum circuit</vt:lpstr>
      <vt:lpstr>Model</vt:lpstr>
      <vt:lpstr>Scheme</vt:lpstr>
      <vt:lpstr>Quanv layer / filter</vt:lpstr>
      <vt:lpstr>Circuit</vt:lpstr>
      <vt:lpstr>Dataset</vt:lpstr>
      <vt:lpstr>1. Different between quanv filters (4x4, 4 filter)</vt:lpstr>
      <vt:lpstr>2. Different between number of filter</vt:lpstr>
      <vt:lpstr>3. Compare #. pram</vt:lpstr>
      <vt:lpstr>4. Filter size</vt:lpstr>
      <vt:lpstr>Advanced of quanv filter</vt:lpstr>
      <vt:lpstr>Quantum advantages</vt:lpstr>
      <vt:lpstr>Disadvatanges</vt:lpstr>
      <vt:lpstr>Future works</vt:lpstr>
      <vt:lpstr>1. Something about quanv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convolutional neural network for classical data classification</dc:title>
  <dc:creator>Tuan Hai</dc:creator>
  <cp:lastModifiedBy>Vũ Tuấn Hải</cp:lastModifiedBy>
  <cp:revision>34</cp:revision>
  <dcterms:created xsi:type="dcterms:W3CDTF">2022-03-01T06:17:29Z</dcterms:created>
  <dcterms:modified xsi:type="dcterms:W3CDTF">2023-02-14T09:29:12Z</dcterms:modified>
</cp:coreProperties>
</file>