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07"/>
    <p:restoredTop sz="96842"/>
  </p:normalViewPr>
  <p:slideViewPr>
    <p:cSldViewPr snapToGrid="0">
      <p:cViewPr varScale="1">
        <p:scale>
          <a:sx n="110" d="100"/>
          <a:sy n="110" d="100"/>
        </p:scale>
        <p:origin x="7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E19B7-B81F-66A7-CA8F-6BC4C90361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CE44D7-CCE2-9D08-D091-A8E91BF1FC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CA1B51-D983-5969-6B63-9450AC8F0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EF203-D469-4648-9B67-AD2269CB5869}" type="datetimeFigureOut">
              <a:t>2/5/2025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63B769-A358-C47D-3164-1E6325E64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A37FE3-5804-6730-0B62-043B8E912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57BC1-DA96-344B-A605-1D4DD83CAAC2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936919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1E520-2AD9-F1C1-0E31-8E701A62D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363DDD-057B-C225-69AA-72F7DBB1F8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0941E6-9ACD-4D13-AB00-001C13AE7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EF203-D469-4648-9B67-AD2269CB5869}" type="datetimeFigureOut">
              <a:t>2/5/2025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F6BA21-AE2B-09A2-CB36-33EE5372A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BA8814-4C91-E03A-ED5A-BA064AE18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57BC1-DA96-344B-A605-1D4DD83CAAC2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382093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CB7A83-43F2-6DB3-7A0C-7AED31423B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502D77-AF45-6243-9366-27242BB7F9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F3E23A-681C-6C9E-670D-DE8B3BADA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EF203-D469-4648-9B67-AD2269CB5869}" type="datetimeFigureOut">
              <a:t>2/5/2025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031D1D-7855-9BE2-07FF-EF4F1970E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6F008F-FB5A-0237-0DD7-6A8129A39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57BC1-DA96-344B-A605-1D4DD83CAAC2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457900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53079-32AD-6948-03C8-BA0739799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DC3499-0126-052F-9A3B-C8291E652C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A17C81-C05E-666E-6EB8-50609455D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EF203-D469-4648-9B67-AD2269CB5869}" type="datetimeFigureOut">
              <a:t>2/5/2025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7488E-778F-345C-C604-407D847DF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A8FCE-3875-C4AA-71C5-453F4D65B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57BC1-DA96-344B-A605-1D4DD83CAAC2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538062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BDEE6-0404-4AC9-BFF5-1D1AC2E8E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D3EB9F-CA9E-CEB9-1236-CFAF8FABF3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E12C51-E4E7-5A27-A049-082B5DE8B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EF203-D469-4648-9B67-AD2269CB5869}" type="datetimeFigureOut">
              <a:t>2/5/2025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B54657-3D59-5ACF-0CA2-D75C0E01A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B8F018-0643-DB36-DAB3-D3049722B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57BC1-DA96-344B-A605-1D4DD83CAAC2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350231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07844-B819-9CB2-EE2E-46E6DD55F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57511-B61E-64FF-8D1A-B98F37E044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A76CFE-F75A-2714-6A1A-9DBA1452E2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4CD3B9-073A-2D63-9050-25AE2B974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EF203-D469-4648-9B67-AD2269CB5869}" type="datetimeFigureOut">
              <a:t>2/5/2025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6538F3-B374-9724-FB68-801563F0C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E1C0F5-0C35-3CFC-D4B4-D61F6AA78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57BC1-DA96-344B-A605-1D4DD83CAAC2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117967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D967C-1026-92D7-4FC6-5A31DC00D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EB7080-7FC7-C2DA-F298-107A260106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516FE2-E628-1F22-E4DE-6C1664CAE4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01F10C-C902-408B-8038-E8EA4AB423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E85F5C-F969-8C22-D06B-8D9D19B3FA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EB9E19-0F86-0094-32BE-06873B74E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EF203-D469-4648-9B67-AD2269CB5869}" type="datetimeFigureOut">
              <a:t>2/5/2025</a:t>
            </a:fld>
            <a:endParaRPr lang="en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8307BE-E866-DEED-C1F7-64BFD4201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05697C-56FC-2494-4538-67A28EF16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57BC1-DA96-344B-A605-1D4DD83CAAC2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402332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1D107-4914-516D-C89B-2118D4407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F9C1A1-3EE3-8554-7513-22EE48BFF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EF203-D469-4648-9B67-AD2269CB5869}" type="datetimeFigureOut">
              <a:t>2/5/2025</a:t>
            </a:fld>
            <a:endParaRPr lang="en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3A09F5-74DA-74F1-7B6C-5F81C0579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28E862-41D4-721C-FF02-44F2B7BD5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57BC1-DA96-344B-A605-1D4DD83CAAC2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175008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D21D5C-4855-4EE9-6AA5-32FA156EF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EF203-D469-4648-9B67-AD2269CB5869}" type="datetimeFigureOut">
              <a:t>2/5/2025</a:t>
            </a:fld>
            <a:endParaRPr lang="en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484468-40A9-FE6A-029B-A5D1BD320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92A0F1-4142-2A04-8F17-E437361CF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57BC1-DA96-344B-A605-1D4DD83CAAC2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83304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D6F27-4D99-20A6-495E-C425DE9A9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46C56F-7CCC-5607-0F47-63E4309A3E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1BAC54-FC6B-046A-47D7-A26C24F8EE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CBF3C8-3CD9-E5A2-0456-B5F0D3E70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EF203-D469-4648-9B67-AD2269CB5869}" type="datetimeFigureOut">
              <a:t>2/5/2025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E08C1D-BA04-FBD9-8B88-D80E23FD6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C94DA0-AA0A-23E3-6DDA-2E27D0572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57BC1-DA96-344B-A605-1D4DD83CAAC2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921358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CA568-CAA2-4B0C-CC3B-E530A7CF9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145C79-C96D-72E9-01F0-430EF647FB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5F9BA5-20D9-FE30-E1C3-7955337E23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9285F7-019D-1DC0-2E28-4C3C2026B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EF203-D469-4648-9B67-AD2269CB5869}" type="datetimeFigureOut">
              <a:t>2/5/2025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86A751-E5A7-30BD-7FA8-70865CAA5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378F16-7963-FD07-A609-57E374DB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57BC1-DA96-344B-A605-1D4DD83CAAC2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039169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527CCB-CFCC-442A-70D2-9E3D052DE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205B91-0BE4-4C0F-E46C-3D843E25D3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81EFF9-F5C0-019A-8121-DB95029187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CEF203-D469-4648-9B67-AD2269CB5869}" type="datetimeFigureOut">
              <a:t>2/5/2025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5A87AF-1C53-B7E6-31A3-071F78DECE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990D3D-28CF-C23C-4285-C16CA5E97A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C57BC1-DA96-344B-A605-1D4DD83CAAC2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048214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A person wearing a hat&#10;&#10;Description automatically generated">
            <a:extLst>
              <a:ext uri="{FF2B5EF4-FFF2-40B4-BE49-F238E27FC236}">
                <a16:creationId xmlns:a16="http://schemas.microsoft.com/office/drawing/2014/main" id="{41ABC288-EC54-3604-1D3F-5FBCEFCF9E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2804" y="2414226"/>
            <a:ext cx="1344534" cy="1344534"/>
          </a:xfrm>
        </p:spPr>
      </p:pic>
      <p:pic>
        <p:nvPicPr>
          <p:cNvPr id="16" name="Content Placeholder 8" descr="A person wearing a hat&#10;&#10;Description automatically generated">
            <a:extLst>
              <a:ext uri="{FF2B5EF4-FFF2-40B4-BE49-F238E27FC236}">
                <a16:creationId xmlns:a16="http://schemas.microsoft.com/office/drawing/2014/main" id="{9E212D21-2E8F-DF70-6A18-566332D30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6800" y="1862833"/>
            <a:ext cx="2182792" cy="2182792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FEBD765-6295-6275-2234-F76FDEC231B7}"/>
              </a:ext>
            </a:extLst>
          </p:cNvPr>
          <p:cNvCxnSpPr/>
          <p:nvPr/>
        </p:nvCxnSpPr>
        <p:spPr>
          <a:xfrm>
            <a:off x="4040827" y="1648179"/>
            <a:ext cx="0" cy="272005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0E71166-303F-0071-2B07-78ACAEB86357}"/>
              </a:ext>
            </a:extLst>
          </p:cNvPr>
          <p:cNvCxnSpPr/>
          <p:nvPr/>
        </p:nvCxnSpPr>
        <p:spPr>
          <a:xfrm>
            <a:off x="4770459" y="1648179"/>
            <a:ext cx="0" cy="272005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79A3B20-DB46-2B00-28A2-D189D95AAC3A}"/>
              </a:ext>
            </a:extLst>
          </p:cNvPr>
          <p:cNvCxnSpPr>
            <a:cxnSpLocks/>
          </p:cNvCxnSpPr>
          <p:nvPr/>
        </p:nvCxnSpPr>
        <p:spPr>
          <a:xfrm>
            <a:off x="3172521" y="2527855"/>
            <a:ext cx="2317071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768039C-9548-F400-95CA-A7AE01745DE5}"/>
              </a:ext>
            </a:extLst>
          </p:cNvPr>
          <p:cNvCxnSpPr>
            <a:cxnSpLocks/>
          </p:cNvCxnSpPr>
          <p:nvPr/>
        </p:nvCxnSpPr>
        <p:spPr>
          <a:xfrm>
            <a:off x="3163081" y="3305288"/>
            <a:ext cx="2326511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DE217022-1F0E-8FAF-125D-0601AC936F21}"/>
                  </a:ext>
                </a:extLst>
              </p:cNvPr>
              <p:cNvSpPr/>
              <p:nvPr/>
            </p:nvSpPr>
            <p:spPr>
              <a:xfrm>
                <a:off x="1762804" y="1490850"/>
                <a:ext cx="1347030" cy="43405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VN" sz="12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Divide</m:t>
                      </m:r>
                      <m:r>
                        <a:rPr lang="en-VN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VN" sz="12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image</m:t>
                      </m:r>
                      <m:r>
                        <a:rPr lang="en-VN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VN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VN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VN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DE217022-1F0E-8FAF-125D-0601AC936F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2804" y="1490850"/>
                <a:ext cx="1347030" cy="43405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F85ED98-7559-7414-D4F2-18E8AFAE3697}"/>
              </a:ext>
            </a:extLst>
          </p:cNvPr>
          <p:cNvCxnSpPr>
            <a:cxnSpLocks/>
            <a:stCxn id="24" idx="3"/>
            <a:endCxn id="32" idx="1"/>
          </p:cNvCxnSpPr>
          <p:nvPr/>
        </p:nvCxnSpPr>
        <p:spPr>
          <a:xfrm flipV="1">
            <a:off x="3109834" y="1707611"/>
            <a:ext cx="2578033" cy="265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000EC03-E86E-1D8D-0014-4B7BDE08834F}"/>
                  </a:ext>
                </a:extLst>
              </p:cNvPr>
              <p:cNvSpPr txBox="1"/>
              <p:nvPr/>
            </p:nvSpPr>
            <p:spPr>
              <a:xfrm>
                <a:off x="1762881" y="3773836"/>
                <a:ext cx="134445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VN" sz="1600" b="1"/>
                  <a:t>Image </a:t>
                </a:r>
                <a14:m>
                  <m:oMath xmlns:m="http://schemas.openxmlformats.org/officeDocument/2006/math">
                    <m:r>
                      <a:rPr lang="en-VN" sz="1600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VN" sz="1600" b="1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000EC03-E86E-1D8D-0014-4B7BDE0883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2881" y="3773836"/>
                <a:ext cx="1344457" cy="338554"/>
              </a:xfrm>
              <a:prstGeom prst="rect">
                <a:avLst/>
              </a:prstGeom>
              <a:blipFill>
                <a:blip r:embed="rId4"/>
                <a:stretch>
                  <a:fillRect t="-7407" b="-22222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>
            <a:extLst>
              <a:ext uri="{FF2B5EF4-FFF2-40B4-BE49-F238E27FC236}">
                <a16:creationId xmlns:a16="http://schemas.microsoft.com/office/drawing/2014/main" id="{770F6972-6B7F-7A71-8185-B1E9B5E70EF5}"/>
              </a:ext>
            </a:extLst>
          </p:cNvPr>
          <p:cNvSpPr txBox="1"/>
          <p:nvPr/>
        </p:nvSpPr>
        <p:spPr>
          <a:xfrm>
            <a:off x="3306801" y="4051684"/>
            <a:ext cx="21827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VN" sz="1600" b="1"/>
              <a:t>Blocks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D884FCAA-3951-D70B-A835-78AE1B6D5E72}"/>
                  </a:ext>
                </a:extLst>
              </p:cNvPr>
              <p:cNvSpPr/>
              <p:nvPr/>
            </p:nvSpPr>
            <p:spPr>
              <a:xfrm>
                <a:off x="5687867" y="1490585"/>
                <a:ext cx="964728" cy="43405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VN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Vec</m:t>
                      </m:r>
                      <m:r>
                        <a:rPr lang="en-VN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VN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block</m:t>
                      </m:r>
                      <m:r>
                        <a:rPr lang="en-VN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VN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D884FCAA-3951-D70B-A835-78AE1B6D5E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7867" y="1490585"/>
                <a:ext cx="964728" cy="43405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E364FF5-7DA7-4DAE-4D38-0B723C41A954}"/>
              </a:ext>
            </a:extLst>
          </p:cNvPr>
          <p:cNvCxnSpPr>
            <a:cxnSpLocks/>
            <a:stCxn id="32" idx="3"/>
            <a:endCxn id="70" idx="1"/>
          </p:cNvCxnSpPr>
          <p:nvPr/>
        </p:nvCxnSpPr>
        <p:spPr>
          <a:xfrm>
            <a:off x="6652595" y="1707611"/>
            <a:ext cx="909247" cy="0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E19AB518-3EC0-7093-0835-F716D6AA90C0}"/>
                  </a:ext>
                </a:extLst>
              </p:cNvPr>
              <p:cNvSpPr txBox="1"/>
              <p:nvPr/>
            </p:nvSpPr>
            <p:spPr>
              <a:xfrm>
                <a:off x="6467558" y="576991"/>
                <a:ext cx="669863" cy="730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vi-VN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vi-VN" b="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vi-VN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vi-VN" b="0" i="1">
                                    <a:latin typeface="Cambria Math" panose="02040503050406030204" pitchFamily="18" charset="0"/>
                                  </a:rPr>
                                  <m:t>.43</m:t>
                                </m:r>
                              </m:e>
                            </m:mr>
                            <m:mr>
                              <m:e>
                                <m:r>
                                  <a:rPr lang="vi-VN" b="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vi-VN" b="0" i="1">
                                    <a:latin typeface="Cambria Math" panose="02040503050406030204" pitchFamily="18" charset="0"/>
                                  </a:rPr>
                                  <m:t>0.61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VN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E19AB518-3EC0-7093-0835-F716D6AA90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7558" y="576991"/>
                <a:ext cx="669863" cy="730777"/>
              </a:xfrm>
              <a:prstGeom prst="rect">
                <a:avLst/>
              </a:prstGeom>
              <a:blipFill>
                <a:blip r:embed="rId6"/>
                <a:stretch>
                  <a:fillRect b="-8475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9A691525-D5FF-A46F-867E-2F6128BC7A95}"/>
                  </a:ext>
                </a:extLst>
              </p:cNvPr>
              <p:cNvSpPr txBox="1"/>
              <p:nvPr/>
            </p:nvSpPr>
            <p:spPr>
              <a:xfrm>
                <a:off x="7081017" y="576990"/>
                <a:ext cx="669863" cy="730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vi-VN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vi-VN" b="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vi-VN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vi-VN" b="0" i="1">
                                    <a:latin typeface="Cambria Math" panose="02040503050406030204" pitchFamily="18" charset="0"/>
                                  </a:rPr>
                                  <m:t>.27</m:t>
                                </m:r>
                              </m:e>
                            </m:mr>
                            <m:mr>
                              <m:e>
                                <m:r>
                                  <a:rPr lang="vi-VN" b="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vi-VN" b="0" i="1">
                                    <a:latin typeface="Cambria Math" panose="02040503050406030204" pitchFamily="18" charset="0"/>
                                  </a:rPr>
                                  <m:t>0.11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VN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9A691525-D5FF-A46F-867E-2F6128BC7A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1017" y="576990"/>
                <a:ext cx="669863" cy="730777"/>
              </a:xfrm>
              <a:prstGeom prst="rect">
                <a:avLst/>
              </a:prstGeom>
              <a:blipFill>
                <a:blip r:embed="rId7"/>
                <a:stretch>
                  <a:fillRect b="-8475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5B0AD8A5-FD24-DE81-6A5C-DA4DE4562EC2}"/>
                  </a:ext>
                </a:extLst>
              </p:cNvPr>
              <p:cNvSpPr txBox="1"/>
              <p:nvPr/>
            </p:nvSpPr>
            <p:spPr>
              <a:xfrm>
                <a:off x="7662810" y="803878"/>
                <a:ext cx="37845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VN" i="1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VN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5B0AD8A5-FD24-DE81-6A5C-DA4DE4562E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2810" y="803878"/>
                <a:ext cx="378453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0C8FB298-4BA0-469B-7A54-797AECFD2371}"/>
                  </a:ext>
                </a:extLst>
              </p:cNvPr>
              <p:cNvSpPr/>
              <p:nvPr/>
            </p:nvSpPr>
            <p:spPr>
              <a:xfrm>
                <a:off x="7561842" y="1490585"/>
                <a:ext cx="1087709" cy="43405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VN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Norm</m:t>
                      </m:r>
                      <m:r>
                        <a:rPr lang="en-VN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VN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vector</m:t>
                      </m:r>
                      <m:r>
                        <a:rPr lang="en-VN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VN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0C8FB298-4BA0-469B-7A54-797AECFD23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1842" y="1490585"/>
                <a:ext cx="1087709" cy="43405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TextBox 75">
            <a:extLst>
              <a:ext uri="{FF2B5EF4-FFF2-40B4-BE49-F238E27FC236}">
                <a16:creationId xmlns:a16="http://schemas.microsoft.com/office/drawing/2014/main" id="{2DF5381E-879B-3BA3-5B1D-A44BFF4ECD12}"/>
              </a:ext>
            </a:extLst>
          </p:cNvPr>
          <p:cNvSpPr txBox="1"/>
          <p:nvPr/>
        </p:nvSpPr>
        <p:spPr>
          <a:xfrm>
            <a:off x="6467557" y="1363208"/>
            <a:ext cx="12833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VN" sz="1600" b="1"/>
              <a:t>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4A938B83-19B1-D360-C431-8F24BE62F122}"/>
                  </a:ext>
                </a:extLst>
              </p:cNvPr>
              <p:cNvSpPr txBox="1"/>
              <p:nvPr/>
            </p:nvSpPr>
            <p:spPr>
              <a:xfrm>
                <a:off x="8696282" y="573609"/>
                <a:ext cx="669863" cy="730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vi-VN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vi-VN" b="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vi-VN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vi-VN" b="0" i="1">
                                    <a:latin typeface="Cambria Math" panose="02040503050406030204" pitchFamily="18" charset="0"/>
                                  </a:rPr>
                                  <m:t>.23</m:t>
                                </m:r>
                              </m:e>
                            </m:mr>
                            <m:mr>
                              <m:e>
                                <m:r>
                                  <a:rPr lang="vi-VN" b="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vi-VN" b="0" i="1">
                                    <a:latin typeface="Cambria Math" panose="02040503050406030204" pitchFamily="18" charset="0"/>
                                  </a:rPr>
                                  <m:t>0.44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VN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4A938B83-19B1-D360-C431-8F24BE62F1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6282" y="573609"/>
                <a:ext cx="669863" cy="730777"/>
              </a:xfrm>
              <a:prstGeom prst="rect">
                <a:avLst/>
              </a:prstGeom>
              <a:blipFill>
                <a:blip r:embed="rId10"/>
                <a:stretch>
                  <a:fillRect t="-1724" b="-10345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90805A7-2943-D2EA-5E99-D9373C5CFA52}"/>
                  </a:ext>
                </a:extLst>
              </p:cNvPr>
              <p:cNvSpPr txBox="1"/>
              <p:nvPr/>
            </p:nvSpPr>
            <p:spPr>
              <a:xfrm>
                <a:off x="9309741" y="573608"/>
                <a:ext cx="669862" cy="7381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vi-VN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vi-VN" b="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vi-VN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vi-VN" b="0" i="1">
                                    <a:latin typeface="Cambria Math" panose="02040503050406030204" pitchFamily="18" charset="0"/>
                                  </a:rPr>
                                  <m:t>.15</m:t>
                                </m:r>
                              </m:e>
                            </m:mr>
                            <m:mr>
                              <m:e>
                                <m:r>
                                  <a:rPr lang="vi-VN" b="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vi-VN" b="0" i="1">
                                    <a:latin typeface="Cambria Math" panose="02040503050406030204" pitchFamily="18" charset="0"/>
                                  </a:rPr>
                                  <m:t>0.05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VN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90805A7-2943-D2EA-5E99-D9373C5CFA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9741" y="573608"/>
                <a:ext cx="669862" cy="738151"/>
              </a:xfrm>
              <a:prstGeom prst="rect">
                <a:avLst/>
              </a:prstGeom>
              <a:blipFill>
                <a:blip r:embed="rId11"/>
                <a:stretch>
                  <a:fillRect t="-3390" b="-8475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82EA5BDB-63CE-18BD-7685-425A57456C37}"/>
                  </a:ext>
                </a:extLst>
              </p:cNvPr>
              <p:cNvSpPr txBox="1"/>
              <p:nvPr/>
            </p:nvSpPr>
            <p:spPr>
              <a:xfrm>
                <a:off x="9891534" y="800496"/>
                <a:ext cx="37845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VN" i="1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VN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82EA5BDB-63CE-18BD-7685-425A57456C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1534" y="800496"/>
                <a:ext cx="378453" cy="27699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TextBox 79">
            <a:extLst>
              <a:ext uri="{FF2B5EF4-FFF2-40B4-BE49-F238E27FC236}">
                <a16:creationId xmlns:a16="http://schemas.microsoft.com/office/drawing/2014/main" id="{AD60050F-2DFB-DB0A-9C30-62DEE2300A50}"/>
              </a:ext>
            </a:extLst>
          </p:cNvPr>
          <p:cNvSpPr txBox="1"/>
          <p:nvPr/>
        </p:nvSpPr>
        <p:spPr>
          <a:xfrm>
            <a:off x="8567185" y="1359826"/>
            <a:ext cx="17096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/>
              <a:t>Q</a:t>
            </a:r>
            <a:r>
              <a:rPr lang="en-VN" sz="1600" b="1"/>
              <a:t>uantum states</a:t>
            </a:r>
          </a:p>
        </p:txBody>
      </p:sp>
      <p:sp>
        <p:nvSpPr>
          <p:cNvPr id="84" name="Trapezoid 83">
            <a:extLst>
              <a:ext uri="{FF2B5EF4-FFF2-40B4-BE49-F238E27FC236}">
                <a16:creationId xmlns:a16="http://schemas.microsoft.com/office/drawing/2014/main" id="{8985E77E-204C-9C58-4612-97AE51E51EE2}"/>
              </a:ext>
            </a:extLst>
          </p:cNvPr>
          <p:cNvSpPr/>
          <p:nvPr/>
        </p:nvSpPr>
        <p:spPr>
          <a:xfrm rot="10800000">
            <a:off x="9470970" y="2871650"/>
            <a:ext cx="1283318" cy="442849"/>
          </a:xfrm>
          <a:prstGeom prst="trapezoid">
            <a:avLst>
              <a:gd name="adj" fmla="val 67188"/>
            </a:avLst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53A87FDB-F1B7-9295-CBBC-3FCD54652DD2}"/>
                  </a:ext>
                </a:extLst>
              </p:cNvPr>
              <p:cNvSpPr txBox="1"/>
              <p:nvPr/>
            </p:nvSpPr>
            <p:spPr>
              <a:xfrm>
                <a:off x="9499183" y="2944890"/>
                <a:ext cx="128332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i="1">
                          <a:latin typeface="Cambria Math" panose="02040503050406030204" pitchFamily="18" charset="0"/>
                        </a:rPr>
                        <m:t>Q</m:t>
                      </m:r>
                      <m:r>
                        <m:rPr>
                          <m:sty m:val="p"/>
                        </m:rPr>
                        <a:rPr lang="en-VN" sz="1600" i="1">
                          <a:latin typeface="Cambria Math" panose="02040503050406030204" pitchFamily="18" charset="0"/>
                        </a:rPr>
                        <m:t>SP</m:t>
                      </m:r>
                      <m:r>
                        <a:rPr lang="vi-VN" sz="1600" b="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vi-VN" sz="1600" i="1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vi-VN" sz="1600" b="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VN" sz="1600"/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53A87FDB-F1B7-9295-CBBC-3FCD54652D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9183" y="2944890"/>
                <a:ext cx="1283323" cy="338554"/>
              </a:xfrm>
              <a:prstGeom prst="rect">
                <a:avLst/>
              </a:prstGeom>
              <a:blipFill>
                <a:blip r:embed="rId13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961B2F70-D05C-5900-54C6-A36FCBC68A2A}"/>
                  </a:ext>
                </a:extLst>
              </p:cNvPr>
              <p:cNvSpPr txBox="1"/>
              <p:nvPr/>
            </p:nvSpPr>
            <p:spPr>
              <a:xfrm>
                <a:off x="7872639" y="4539085"/>
                <a:ext cx="1732103" cy="3021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vi-VN" sz="1200" b="1" i="1"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vi-VN" sz="1200" b="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vi-VN" sz="12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vi-VN" sz="12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vi-VN" sz="1200" i="1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e>
                            <m:sub>
                              <m:r>
                                <a:rPr lang="vi-VN" sz="1200" b="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vi-VN" sz="1200" b="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vi-VN" sz="12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vi-VN" sz="1200" i="1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e>
                            <m:sub>
                              <m:r>
                                <a:rPr lang="vi-VN" sz="1200" b="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vi-VN" sz="1200" b="0" i="1">
                              <a:latin typeface="Cambria Math" panose="02040503050406030204" pitchFamily="18" charset="0"/>
                            </a:rPr>
                            <m:t>,…</m:t>
                          </m:r>
                          <m:sSub>
                            <m:sSubPr>
                              <m:ctrlPr>
                                <a:rPr lang="vi-VN" sz="12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vi-VN" sz="1200" i="1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e>
                            <m:sub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vi-VN" sz="1200" b="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vi-VN" sz="1200" i="1">
                                      <a:latin typeface="Cambria Math" panose="02040503050406030204" pitchFamily="18" charset="0"/>
                                    </a:rPr>
                                    <m:t>blocks</m:t>
                                  </m:r>
                                </m:e>
                              </m:d>
                            </m:sub>
                          </m:sSub>
                        </m:e>
                      </m:d>
                    </m:oMath>
                  </m:oMathPara>
                </a14:m>
                <a:endParaRPr lang="en-VN" sz="1200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961B2F70-D05C-5900-54C6-A36FCBC68A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2639" y="4539085"/>
                <a:ext cx="1732103" cy="3021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TextBox 89">
            <a:extLst>
              <a:ext uri="{FF2B5EF4-FFF2-40B4-BE49-F238E27FC236}">
                <a16:creationId xmlns:a16="http://schemas.microsoft.com/office/drawing/2014/main" id="{8C18DD3D-BAEF-9F53-758F-D75B47721103}"/>
              </a:ext>
            </a:extLst>
          </p:cNvPr>
          <p:cNvSpPr txBox="1"/>
          <p:nvPr/>
        </p:nvSpPr>
        <p:spPr>
          <a:xfrm>
            <a:off x="8135685" y="4850442"/>
            <a:ext cx="13467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/>
              <a:t>S</a:t>
            </a:r>
            <a:r>
              <a:rPr lang="en-VN" sz="1600" b="1"/>
              <a:t>cale factors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20F178B1-D030-D3AF-5520-C4D4D6990BB9}"/>
                  </a:ext>
                </a:extLst>
              </p:cNvPr>
              <p:cNvSpPr txBox="1"/>
              <p:nvPr/>
            </p:nvSpPr>
            <p:spPr>
              <a:xfrm>
                <a:off x="7863876" y="5389030"/>
                <a:ext cx="1732102" cy="3021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vi-VN" sz="1200" b="1" i="0">
                          <a:latin typeface="Cambria Math" panose="02040503050406030204" pitchFamily="18" charset="0"/>
                        </a:rPr>
                        <m:t>𝚯</m:t>
                      </m:r>
                      <m:r>
                        <a:rPr lang="vi-VN" sz="1200" b="1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vi-VN" sz="12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vi-VN" sz="12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vi-VN" sz="1200" b="1" i="1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vi-VN" sz="1200" b="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vi-VN" sz="1200" b="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vi-VN" sz="12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vi-VN" sz="1200" b="1" i="1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vi-VN" sz="1200" b="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vi-VN" sz="1200" b="0" i="1">
                              <a:latin typeface="Cambria Math" panose="02040503050406030204" pitchFamily="18" charset="0"/>
                            </a:rPr>
                            <m:t>,…</m:t>
                          </m:r>
                          <m:sSub>
                            <m:sSubPr>
                              <m:ctrlPr>
                                <a:rPr lang="vi-VN" sz="12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vi-VN" sz="1200" b="1" i="1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vi-VN" sz="1200" b="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vi-VN" sz="1200" i="1">
                                      <a:latin typeface="Cambria Math" panose="02040503050406030204" pitchFamily="18" charset="0"/>
                                    </a:rPr>
                                    <m:t>blocks</m:t>
                                  </m:r>
                                </m:e>
                              </m:d>
                            </m:sub>
                          </m:sSub>
                        </m:e>
                      </m:d>
                    </m:oMath>
                  </m:oMathPara>
                </a14:m>
                <a:endParaRPr lang="en-VN" sz="1200"/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20F178B1-D030-D3AF-5520-C4D4D6990B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3876" y="5389030"/>
                <a:ext cx="1732102" cy="30219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TextBox 93">
            <a:extLst>
              <a:ext uri="{FF2B5EF4-FFF2-40B4-BE49-F238E27FC236}">
                <a16:creationId xmlns:a16="http://schemas.microsoft.com/office/drawing/2014/main" id="{6B022A0F-06BB-689E-F70C-477CDDAA17D4}"/>
              </a:ext>
            </a:extLst>
          </p:cNvPr>
          <p:cNvSpPr txBox="1"/>
          <p:nvPr/>
        </p:nvSpPr>
        <p:spPr>
          <a:xfrm>
            <a:off x="8150855" y="5689668"/>
            <a:ext cx="13644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1600" b="1"/>
              <a:t>Parameters</a:t>
            </a:r>
          </a:p>
        </p:txBody>
      </p:sp>
      <p:cxnSp>
        <p:nvCxnSpPr>
          <p:cNvPr id="96" name="Elbow Connector 95">
            <a:extLst>
              <a:ext uri="{FF2B5EF4-FFF2-40B4-BE49-F238E27FC236}">
                <a16:creationId xmlns:a16="http://schemas.microsoft.com/office/drawing/2014/main" id="{02B628A5-8E57-EE96-6BEF-06A13AEAB4E5}"/>
              </a:ext>
            </a:extLst>
          </p:cNvPr>
          <p:cNvCxnSpPr>
            <a:cxnSpLocks/>
            <a:stCxn id="84" idx="0"/>
            <a:endCxn id="100" idx="3"/>
          </p:cNvCxnSpPr>
          <p:nvPr/>
        </p:nvCxnSpPr>
        <p:spPr>
          <a:xfrm rot="5400000">
            <a:off x="8691139" y="4219339"/>
            <a:ext cx="2326330" cy="516651"/>
          </a:xfrm>
          <a:prstGeom prst="bent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Rectangle 99">
            <a:extLst>
              <a:ext uri="{FF2B5EF4-FFF2-40B4-BE49-F238E27FC236}">
                <a16:creationId xmlns:a16="http://schemas.microsoft.com/office/drawing/2014/main" id="{63CA5907-F822-9FB4-C553-05216F9EF9B6}"/>
              </a:ext>
            </a:extLst>
          </p:cNvPr>
          <p:cNvSpPr/>
          <p:nvPr/>
        </p:nvSpPr>
        <p:spPr>
          <a:xfrm>
            <a:off x="7835657" y="5259085"/>
            <a:ext cx="1760321" cy="763488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02" name="Trapezoid 101">
            <a:extLst>
              <a:ext uri="{FF2B5EF4-FFF2-40B4-BE49-F238E27FC236}">
                <a16:creationId xmlns:a16="http://schemas.microsoft.com/office/drawing/2014/main" id="{03D44EDC-DB21-ED78-A458-F2EC033DCCDC}"/>
              </a:ext>
            </a:extLst>
          </p:cNvPr>
          <p:cNvSpPr/>
          <p:nvPr/>
        </p:nvSpPr>
        <p:spPr>
          <a:xfrm rot="5400000">
            <a:off x="6693964" y="5419405"/>
            <a:ext cx="1283318" cy="442849"/>
          </a:xfrm>
          <a:prstGeom prst="trapezoid">
            <a:avLst>
              <a:gd name="adj" fmla="val 67188"/>
            </a:avLst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BAA8CE11-150A-F444-603A-12F68DDF3FA5}"/>
                  </a:ext>
                </a:extLst>
              </p:cNvPr>
              <p:cNvSpPr txBox="1"/>
              <p:nvPr/>
            </p:nvSpPr>
            <p:spPr>
              <a:xfrm>
                <a:off x="7139234" y="5504029"/>
                <a:ext cx="44284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VN" sz="1600" i="1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en-VN" sz="1600"/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BAA8CE11-150A-F444-603A-12F68DDF3F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9234" y="5504029"/>
                <a:ext cx="442849" cy="338554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01F90D6A-63B5-E3F6-4E81-011FF7106590}"/>
              </a:ext>
            </a:extLst>
          </p:cNvPr>
          <p:cNvCxnSpPr>
            <a:cxnSpLocks/>
            <a:stCxn id="100" idx="1"/>
            <a:endCxn id="102" idx="0"/>
          </p:cNvCxnSpPr>
          <p:nvPr/>
        </p:nvCxnSpPr>
        <p:spPr>
          <a:xfrm flipH="1">
            <a:off x="7557048" y="5640829"/>
            <a:ext cx="278609" cy="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A7864BA9-51AC-3E86-DDB2-353BEE2AF718}"/>
                  </a:ext>
                </a:extLst>
              </p:cNvPr>
              <p:cNvSpPr/>
              <p:nvPr/>
            </p:nvSpPr>
            <p:spPr>
              <a:xfrm>
                <a:off x="4432750" y="5420028"/>
                <a:ext cx="1431402" cy="43405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VN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Scale</m:t>
                      </m:r>
                      <m:r>
                        <a:rPr lang="en-VN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VN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state</m:t>
                      </m:r>
                      <m:r>
                        <a:rPr lang="en-VN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VN" sz="12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VN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VN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A7864BA9-51AC-3E86-DDB2-353BEE2AF7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2750" y="5420028"/>
                <a:ext cx="1431402" cy="434051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CD5CD2DC-D00B-4EE8-B8D4-E1BF7F84F388}"/>
              </a:ext>
            </a:extLst>
          </p:cNvPr>
          <p:cNvCxnSpPr>
            <a:cxnSpLocks/>
            <a:stCxn id="102" idx="2"/>
            <a:endCxn id="107" idx="3"/>
          </p:cNvCxnSpPr>
          <p:nvPr/>
        </p:nvCxnSpPr>
        <p:spPr>
          <a:xfrm flipH="1" flipV="1">
            <a:off x="5864152" y="5637054"/>
            <a:ext cx="1250047" cy="377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9" name="Rectangle 118">
            <a:extLst>
              <a:ext uri="{FF2B5EF4-FFF2-40B4-BE49-F238E27FC236}">
                <a16:creationId xmlns:a16="http://schemas.microsoft.com/office/drawing/2014/main" id="{82D9CCCB-C8C1-3041-643E-CF8ECD0A791D}"/>
              </a:ext>
            </a:extLst>
          </p:cNvPr>
          <p:cNvSpPr/>
          <p:nvPr/>
        </p:nvSpPr>
        <p:spPr>
          <a:xfrm>
            <a:off x="7821550" y="4446434"/>
            <a:ext cx="1760321" cy="763488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B982C756-6C97-3DDD-6140-7374A4713452}"/>
              </a:ext>
            </a:extLst>
          </p:cNvPr>
          <p:cNvSpPr txBox="1"/>
          <p:nvPr/>
        </p:nvSpPr>
        <p:spPr>
          <a:xfrm>
            <a:off x="5995175" y="5177961"/>
            <a:ext cx="988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/>
              <a:t>Q</a:t>
            </a:r>
            <a:r>
              <a:rPr lang="en-VN" sz="1200" b="1"/>
              <a:t>uantum states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83834E39-C819-B833-3AF2-3AFC8A128F6C}"/>
                  </a:ext>
                </a:extLst>
              </p:cNvPr>
              <p:cNvSpPr/>
              <p:nvPr/>
            </p:nvSpPr>
            <p:spPr>
              <a:xfrm>
                <a:off x="1765300" y="5423828"/>
                <a:ext cx="1344535" cy="43405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VN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Reshape</m:t>
                      </m:r>
                      <m:r>
                        <a:rPr lang="en-VN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VN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vector</m:t>
                      </m:r>
                      <m:r>
                        <a:rPr lang="vi-VN" sz="12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vi-VN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VN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VN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83834E39-C819-B833-3AF2-3AFC8A128F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5300" y="5423828"/>
                <a:ext cx="1344535" cy="434051"/>
              </a:xfrm>
              <a:prstGeom prst="rect">
                <a:avLst/>
              </a:prstGeom>
              <a:blipFill>
                <a:blip r:embed="rId18"/>
                <a:stretch>
                  <a:fillRect l="-1852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7230BD8D-2EF7-DE67-8461-915DF4DD90CE}"/>
              </a:ext>
            </a:extLst>
          </p:cNvPr>
          <p:cNvCxnSpPr>
            <a:cxnSpLocks/>
            <a:stCxn id="107" idx="1"/>
            <a:endCxn id="125" idx="3"/>
          </p:cNvCxnSpPr>
          <p:nvPr/>
        </p:nvCxnSpPr>
        <p:spPr>
          <a:xfrm flipH="1">
            <a:off x="3109835" y="5637054"/>
            <a:ext cx="1322915" cy="380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4A2F998A-A25B-3252-7332-F48C7F63038B}"/>
              </a:ext>
            </a:extLst>
          </p:cNvPr>
          <p:cNvSpPr txBox="1"/>
          <p:nvPr/>
        </p:nvSpPr>
        <p:spPr>
          <a:xfrm>
            <a:off x="3369276" y="5292441"/>
            <a:ext cx="8474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VN" sz="1600" b="1"/>
              <a:t>Vectors</a:t>
            </a:r>
          </a:p>
        </p:txBody>
      </p:sp>
      <p:cxnSp>
        <p:nvCxnSpPr>
          <p:cNvPr id="131" name="Elbow Connector 130">
            <a:extLst>
              <a:ext uri="{FF2B5EF4-FFF2-40B4-BE49-F238E27FC236}">
                <a16:creationId xmlns:a16="http://schemas.microsoft.com/office/drawing/2014/main" id="{F36D5C3C-85CD-430F-DBA8-31D819CD49C1}"/>
              </a:ext>
            </a:extLst>
          </p:cNvPr>
          <p:cNvCxnSpPr>
            <a:cxnSpLocks/>
            <a:stCxn id="119" idx="1"/>
            <a:endCxn id="107" idx="2"/>
          </p:cNvCxnSpPr>
          <p:nvPr/>
        </p:nvCxnSpPr>
        <p:spPr>
          <a:xfrm rot="10800000" flipV="1">
            <a:off x="5148452" y="4828177"/>
            <a:ext cx="2673099" cy="1025901"/>
          </a:xfrm>
          <a:prstGeom prst="bentConnector4">
            <a:avLst>
              <a:gd name="adj1" fmla="val 36613"/>
              <a:gd name="adj2" fmla="val 122283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B70D2EA2-C839-603E-A550-D2147EAE3F26}"/>
              </a:ext>
            </a:extLst>
          </p:cNvPr>
          <p:cNvCxnSpPr>
            <a:cxnSpLocks/>
            <a:stCxn id="125" idx="0"/>
            <a:endCxn id="138" idx="2"/>
          </p:cNvCxnSpPr>
          <p:nvPr/>
        </p:nvCxnSpPr>
        <p:spPr>
          <a:xfrm flipH="1" flipV="1">
            <a:off x="2437567" y="4976027"/>
            <a:ext cx="1" cy="44780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C505B393-E6B0-5B71-A5E7-22F0BACD8D8A}"/>
                  </a:ext>
                </a:extLst>
              </p:cNvPr>
              <p:cNvSpPr/>
              <p:nvPr/>
            </p:nvSpPr>
            <p:spPr>
              <a:xfrm>
                <a:off x="1765300" y="4541976"/>
                <a:ext cx="1344534" cy="43405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VN" sz="1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Reconstruct</m:t>
                      </m:r>
                      <m:r>
                        <a:rPr lang="en-VN" sz="1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VN" sz="1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blocks</m:t>
                      </m:r>
                      <m:r>
                        <a:rPr lang="en-VN" sz="1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VN" sz="10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C505B393-E6B0-5B71-A5E7-22F0BACD8D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5300" y="4541976"/>
                <a:ext cx="1344534" cy="434051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4" name="TextBox 143">
            <a:extLst>
              <a:ext uri="{FF2B5EF4-FFF2-40B4-BE49-F238E27FC236}">
                <a16:creationId xmlns:a16="http://schemas.microsoft.com/office/drawing/2014/main" id="{A356BCAC-BEF3-8653-7476-D241A58181B7}"/>
              </a:ext>
            </a:extLst>
          </p:cNvPr>
          <p:cNvSpPr txBox="1"/>
          <p:nvPr/>
        </p:nvSpPr>
        <p:spPr>
          <a:xfrm>
            <a:off x="2561656" y="5030650"/>
            <a:ext cx="737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VN" sz="1600" b="1"/>
              <a:t>Blocks</a:t>
            </a: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072D238E-78B4-5B3C-34E4-5D5DB022EA44}"/>
              </a:ext>
            </a:extLst>
          </p:cNvPr>
          <p:cNvSpPr/>
          <p:nvPr/>
        </p:nvSpPr>
        <p:spPr>
          <a:xfrm>
            <a:off x="7727794" y="4355217"/>
            <a:ext cx="1985723" cy="1761188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2D3D248F-03E0-1A51-BA6D-0EDD0928C377}"/>
              </a:ext>
            </a:extLst>
          </p:cNvPr>
          <p:cNvSpPr txBox="1"/>
          <p:nvPr/>
        </p:nvSpPr>
        <p:spPr>
          <a:xfrm>
            <a:off x="7727794" y="6240621"/>
            <a:ext cx="19857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VN" sz="1600" b="1"/>
              <a:t>Compressed image</a:t>
            </a:r>
          </a:p>
        </p:txBody>
      </p: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510B75E4-DAB6-B467-20C5-7E4812A3C455}"/>
              </a:ext>
            </a:extLst>
          </p:cNvPr>
          <p:cNvCxnSpPr>
            <a:cxnSpLocks/>
            <a:stCxn id="70" idx="2"/>
          </p:cNvCxnSpPr>
          <p:nvPr/>
        </p:nvCxnSpPr>
        <p:spPr>
          <a:xfrm flipH="1">
            <a:off x="8105696" y="1924636"/>
            <a:ext cx="1" cy="2500872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085563B1-CF18-BD83-B52A-A99AB950E454}"/>
              </a:ext>
            </a:extLst>
          </p:cNvPr>
          <p:cNvCxnSpPr>
            <a:cxnSpLocks/>
            <a:stCxn id="138" idx="0"/>
            <a:endCxn id="30" idx="2"/>
          </p:cNvCxnSpPr>
          <p:nvPr/>
        </p:nvCxnSpPr>
        <p:spPr>
          <a:xfrm flipH="1" flipV="1">
            <a:off x="2435110" y="4112390"/>
            <a:ext cx="2457" cy="42958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5" name="Elbow Connector 214">
            <a:extLst>
              <a:ext uri="{FF2B5EF4-FFF2-40B4-BE49-F238E27FC236}">
                <a16:creationId xmlns:a16="http://schemas.microsoft.com/office/drawing/2014/main" id="{83A4AB57-A803-C9B8-52F3-281978A7B718}"/>
              </a:ext>
            </a:extLst>
          </p:cNvPr>
          <p:cNvCxnSpPr>
            <a:cxnSpLocks/>
            <a:stCxn id="70" idx="3"/>
            <a:endCxn id="84" idx="2"/>
          </p:cNvCxnSpPr>
          <p:nvPr/>
        </p:nvCxnSpPr>
        <p:spPr>
          <a:xfrm>
            <a:off x="8649551" y="1707611"/>
            <a:ext cx="1463078" cy="1164039"/>
          </a:xfrm>
          <a:prstGeom prst="bent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5" name="Straight Arrow Connector 254">
            <a:extLst>
              <a:ext uri="{FF2B5EF4-FFF2-40B4-BE49-F238E27FC236}">
                <a16:creationId xmlns:a16="http://schemas.microsoft.com/office/drawing/2014/main" id="{43A841DB-DF3F-D18D-D511-F0709885E3A2}"/>
              </a:ext>
            </a:extLst>
          </p:cNvPr>
          <p:cNvCxnSpPr>
            <a:cxnSpLocks/>
            <a:stCxn id="9" idx="0"/>
            <a:endCxn id="24" idx="2"/>
          </p:cNvCxnSpPr>
          <p:nvPr/>
        </p:nvCxnSpPr>
        <p:spPr>
          <a:xfrm flipV="1">
            <a:off x="2435071" y="1924901"/>
            <a:ext cx="1248" cy="489325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1785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diagram of a block diagram&#10;&#10;Description automatically generated">
            <a:extLst>
              <a:ext uri="{FF2B5EF4-FFF2-40B4-BE49-F238E27FC236}">
                <a16:creationId xmlns:a16="http://schemas.microsoft.com/office/drawing/2014/main" id="{97FE3221-AB93-8AC0-1B8B-672E128FB1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4912" y="586409"/>
            <a:ext cx="5144320" cy="208394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F7074B9-E5DD-CA55-302C-B0061583E37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567464" y="3370164"/>
            <a:ext cx="6041768" cy="113027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D8D6767-50CC-C8BC-EB42-84B5BAE63942}"/>
              </a:ext>
            </a:extLst>
          </p:cNvPr>
          <p:cNvSpPr/>
          <p:nvPr/>
        </p:nvSpPr>
        <p:spPr>
          <a:xfrm>
            <a:off x="2715521" y="360423"/>
            <a:ext cx="5017123" cy="2352281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09EF59-47F2-AA5B-89B7-E43EA07005DC}"/>
              </a:ext>
            </a:extLst>
          </p:cNvPr>
          <p:cNvSpPr/>
          <p:nvPr/>
        </p:nvSpPr>
        <p:spPr>
          <a:xfrm>
            <a:off x="1690876" y="3043566"/>
            <a:ext cx="6041767" cy="1551954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62121C1D-96F8-E549-A4B1-03C42C7A1A74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 flipH="1">
            <a:off x="1690876" y="1536564"/>
            <a:ext cx="6041768" cy="2282979"/>
          </a:xfrm>
          <a:prstGeom prst="bentConnector5">
            <a:avLst>
              <a:gd name="adj1" fmla="val -2797"/>
              <a:gd name="adj2" fmla="val 58764"/>
              <a:gd name="adj3" fmla="val 103784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9235378-F686-1A44-7FB0-829D520F4822}"/>
                  </a:ext>
                </a:extLst>
              </p:cNvPr>
              <p:cNvSpPr txBox="1"/>
              <p:nvPr/>
            </p:nvSpPr>
            <p:spPr>
              <a:xfrm>
                <a:off x="1316855" y="1512488"/>
                <a:ext cx="1024645" cy="4769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sz="2400" b="0" i="1">
                          <a:latin typeface="Cambria Math" panose="02040503050406030204" pitchFamily="18" charset="0"/>
                        </a:rPr>
                        <m:t>|</m:t>
                      </m:r>
                      <m:sSup>
                        <m:sSupPr>
                          <m:ctrlPr>
                            <a:rPr lang="vi-VN" sz="2400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vi-VN" sz="2400" b="0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sup>
                          <m:r>
                            <a:rPr lang="vi-VN" sz="2400" b="0" i="1">
                              <a:latin typeface="Cambria Math" panose="02040503050406030204" pitchFamily="18" charset="0"/>
                            </a:rPr>
                            <m:t>⊗</m:t>
                          </m:r>
                          <m:r>
                            <m:rPr>
                              <m:sty m:val="p"/>
                            </m:rPr>
                            <a:rPr lang="vi-VN" sz="2400" i="1">
                              <a:latin typeface="Cambria Math" panose="02040503050406030204" pitchFamily="18" charset="0"/>
                            </a:rPr>
                            <m:t>n</m:t>
                          </m:r>
                        </m:sup>
                      </m:sSup>
                      <m:r>
                        <a:rPr lang="vi-VN" sz="2400" b="0" i="1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VN" sz="240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9235378-F686-1A44-7FB0-829D520F48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6855" y="1512488"/>
                <a:ext cx="1024645" cy="476990"/>
              </a:xfrm>
              <a:prstGeom prst="rect">
                <a:avLst/>
              </a:prstGeom>
              <a:blipFill>
                <a:blip r:embed="rId4"/>
                <a:stretch>
                  <a:fillRect b="-15789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5F3CCA4-35CF-5AA4-877B-DC8A2D018A95}"/>
              </a:ext>
            </a:extLst>
          </p:cNvPr>
          <p:cNvCxnSpPr>
            <a:stCxn id="15" idx="3"/>
          </p:cNvCxnSpPr>
          <p:nvPr/>
        </p:nvCxnSpPr>
        <p:spPr>
          <a:xfrm>
            <a:off x="2341500" y="1750983"/>
            <a:ext cx="325077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13DAC1DB-E116-B5CE-8D7D-EF5AD53657CC}"/>
                  </a:ext>
                </a:extLst>
              </p:cNvPr>
              <p:cNvSpPr/>
              <p:nvPr/>
            </p:nvSpPr>
            <p:spPr>
              <a:xfrm>
                <a:off x="8146420" y="3595777"/>
                <a:ext cx="1229414" cy="43405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VN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Measurement</m:t>
                      </m:r>
                    </m:oMath>
                  </m:oMathPara>
                </a14:m>
                <a:endParaRPr lang="en-VN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13DAC1DB-E116-B5CE-8D7D-EF5AD53657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6420" y="3595777"/>
                <a:ext cx="1229414" cy="43405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1CCA5E2-F533-8B74-F04F-FC129BD7F254}"/>
              </a:ext>
            </a:extLst>
          </p:cNvPr>
          <p:cNvCxnSpPr>
            <a:cxnSpLocks/>
            <a:stCxn id="12" idx="3"/>
            <a:endCxn id="20" idx="1"/>
          </p:cNvCxnSpPr>
          <p:nvPr/>
        </p:nvCxnSpPr>
        <p:spPr>
          <a:xfrm flipV="1">
            <a:off x="7732643" y="3812803"/>
            <a:ext cx="413777" cy="674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321C5CBB-5392-666E-53C9-8191B5D9F3D2}"/>
                  </a:ext>
                </a:extLst>
              </p:cNvPr>
              <p:cNvSpPr/>
              <p:nvPr/>
            </p:nvSpPr>
            <p:spPr>
              <a:xfrm>
                <a:off x="8146420" y="1117567"/>
                <a:ext cx="1229414" cy="43405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VN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Optimizer</m:t>
                      </m:r>
                    </m:oMath>
                  </m:oMathPara>
                </a14:m>
                <a:endParaRPr lang="en-VN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321C5CBB-5392-666E-53C9-8191B5D9F3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6420" y="1117567"/>
                <a:ext cx="1229414" cy="43405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BD620D2-985C-999A-2BC7-592B28E7BAE4}"/>
              </a:ext>
            </a:extLst>
          </p:cNvPr>
          <p:cNvCxnSpPr>
            <a:cxnSpLocks/>
            <a:stCxn id="20" idx="0"/>
            <a:endCxn id="35" idx="2"/>
          </p:cNvCxnSpPr>
          <p:nvPr/>
        </p:nvCxnSpPr>
        <p:spPr>
          <a:xfrm flipV="1">
            <a:off x="8761127" y="2765272"/>
            <a:ext cx="0" cy="83050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78E99A8-1420-31A0-6FA0-5E2EDE7D1AAB}"/>
                  </a:ext>
                </a:extLst>
              </p:cNvPr>
              <p:cNvSpPr txBox="1"/>
              <p:nvPr/>
            </p:nvSpPr>
            <p:spPr>
              <a:xfrm>
                <a:off x="8761126" y="3004114"/>
                <a:ext cx="48204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12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1" i="1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vi-VN" sz="1200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VN" sz="1200" b="1" i="1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78E99A8-1420-31A0-6FA0-5E2EDE7D1A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1126" y="3004114"/>
                <a:ext cx="482040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F2F243D3-BE3B-C52E-49FC-09F2E3B5593C}"/>
              </a:ext>
            </a:extLst>
          </p:cNvPr>
          <p:cNvCxnSpPr>
            <a:cxnSpLocks/>
            <a:stCxn id="24" idx="0"/>
            <a:endCxn id="10" idx="0"/>
          </p:cNvCxnSpPr>
          <p:nvPr/>
        </p:nvCxnSpPr>
        <p:spPr>
          <a:xfrm rot="16200000" flipV="1">
            <a:off x="6614033" y="-1029527"/>
            <a:ext cx="757144" cy="3537044"/>
          </a:xfrm>
          <a:prstGeom prst="bentConnector3">
            <a:avLst>
              <a:gd name="adj1" fmla="val 130192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C8F2AA5-EF8E-288C-CF3B-AB20A2389017}"/>
                  </a:ext>
                </a:extLst>
              </p:cNvPr>
              <p:cNvSpPr txBox="1"/>
              <p:nvPr/>
            </p:nvSpPr>
            <p:spPr>
              <a:xfrm>
                <a:off x="8843838" y="507449"/>
                <a:ext cx="2268109" cy="2811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VN" sz="1200" b="1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vi-VN" sz="12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vi-VN" sz="1200" b="1" i="1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vi-VN" sz="1200" b="1" i="1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vi-VN" sz="1200" b="1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vi-VN" sz="1200" b="0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vi-VN" sz="1200" b="1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vi-VN" sz="1200" b="1" i="1">
                        <a:latin typeface="Cambria Math" panose="02040503050406030204" pitchFamily="18" charset="0"/>
                      </a:rPr>
                      <m:t>Optimizer</m:t>
                    </m:r>
                    <m:r>
                      <a:rPr lang="vi-VN" sz="1200" b="1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vi-VN" sz="12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vi-VN" sz="1200" b="1" i="1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vi-VN" sz="1200" b="1" i="1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  <m:r>
                      <a:rPr lang="vi-VN" sz="1200" b="1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vi-VN" sz="1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sz="1200" b="1" i="0">
                            <a:latin typeface="Cambria Math" panose="02040503050406030204" pitchFamily="18" charset="0"/>
                          </a:rPr>
                          <m:t>𝛁</m:t>
                        </m:r>
                      </m:e>
                      <m:sub>
                        <m:r>
                          <a:rPr lang="vi-VN" sz="1200" b="0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vi-VN" sz="1200" b="1" i="1">
                        <a:latin typeface="Cambria Math" panose="02040503050406030204" pitchFamily="18" charset="0"/>
                      </a:rPr>
                      <m:t>𝑪</m:t>
                    </m:r>
                    <m:d>
                      <m:dPr>
                        <m:ctrlPr>
                          <a:rPr lang="vi-VN" sz="12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sz="1200" b="1" i="1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</m:d>
                    <m:r>
                      <a:rPr lang="vi-VN" sz="1200" b="1" i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VN" sz="1200" b="1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C8F2AA5-EF8E-288C-CF3B-AB20A23890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3838" y="507449"/>
                <a:ext cx="2268109" cy="281167"/>
              </a:xfrm>
              <a:prstGeom prst="rect">
                <a:avLst/>
              </a:prstGeom>
              <a:blipFill>
                <a:blip r:embed="rId8"/>
                <a:stretch>
                  <a:fillRect b="-8696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9F1E2BC-E660-A422-F43F-1C6F724AF5DB}"/>
                  </a:ext>
                </a:extLst>
              </p:cNvPr>
              <p:cNvSpPr txBox="1"/>
              <p:nvPr/>
            </p:nvSpPr>
            <p:spPr>
              <a:xfrm>
                <a:off x="2835230" y="459813"/>
                <a:ext cx="5519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VN" i="1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vi-VN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vi-VN" b="1" i="1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</m:oMath>
                  </m:oMathPara>
                </a14:m>
                <a:endParaRPr lang="en-VN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9F1E2BC-E660-A422-F43F-1C6F724AF5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5230" y="459813"/>
                <a:ext cx="551946" cy="276999"/>
              </a:xfrm>
              <a:prstGeom prst="rect">
                <a:avLst/>
              </a:prstGeom>
              <a:blipFill>
                <a:blip r:embed="rId9"/>
                <a:stretch>
                  <a:fillRect l="-9091" b="-4348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0A0E0430-9F2E-D654-D4B9-A4D31886BCD9}"/>
                  </a:ext>
                </a:extLst>
              </p:cNvPr>
              <p:cNvSpPr txBox="1"/>
              <p:nvPr/>
            </p:nvSpPr>
            <p:spPr>
              <a:xfrm>
                <a:off x="1829177" y="3140001"/>
                <a:ext cx="317203" cy="2841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vi-VN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vi-V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</m:oMath>
                  </m:oMathPara>
                </a14:m>
                <a:endParaRPr lang="en-VN" i="1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0A0E0430-9F2E-D654-D4B9-A4D31886BC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9177" y="3140001"/>
                <a:ext cx="317203" cy="284117"/>
              </a:xfrm>
              <a:prstGeom prst="rect">
                <a:avLst/>
              </a:prstGeom>
              <a:blipFill>
                <a:blip r:embed="rId10"/>
                <a:stretch>
                  <a:fillRect l="-16000" t="-4348" r="-12000" b="-8696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ectangle 34">
            <a:extLst>
              <a:ext uri="{FF2B5EF4-FFF2-40B4-BE49-F238E27FC236}">
                <a16:creationId xmlns:a16="http://schemas.microsoft.com/office/drawing/2014/main" id="{C2AE95E0-F272-8D77-083B-9EA343FF1D03}"/>
              </a:ext>
            </a:extLst>
          </p:cNvPr>
          <p:cNvSpPr/>
          <p:nvPr/>
        </p:nvSpPr>
        <p:spPr>
          <a:xfrm>
            <a:off x="8146420" y="2331221"/>
            <a:ext cx="1229414" cy="43405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1200">
                <a:solidFill>
                  <a:schemeClr val="tx1"/>
                </a:solidFill>
              </a:rPr>
              <a:t>Cost function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AF33A3D-2417-F296-762C-7838BDB67F7F}"/>
              </a:ext>
            </a:extLst>
          </p:cNvPr>
          <p:cNvCxnSpPr>
            <a:cxnSpLocks/>
            <a:stCxn id="35" idx="0"/>
            <a:endCxn id="24" idx="2"/>
          </p:cNvCxnSpPr>
          <p:nvPr/>
        </p:nvCxnSpPr>
        <p:spPr>
          <a:xfrm flipV="1">
            <a:off x="8761127" y="1551618"/>
            <a:ext cx="0" cy="77960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47E175E-820F-7F68-1106-C66041E44A51}"/>
                  </a:ext>
                </a:extLst>
              </p:cNvPr>
              <p:cNvSpPr txBox="1"/>
              <p:nvPr/>
            </p:nvSpPr>
            <p:spPr>
              <a:xfrm>
                <a:off x="8808224" y="1796708"/>
                <a:ext cx="13893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VN" sz="1200" b="1"/>
                  <a:t>Cost value </a:t>
                </a:r>
                <a14:m>
                  <m:oMath xmlns:m="http://schemas.openxmlformats.org/officeDocument/2006/math">
                    <m:r>
                      <a:rPr lang="en-VN" sz="1200" b="1" i="1">
                        <a:latin typeface="Cambria Math" panose="02040503050406030204" pitchFamily="18" charset="0"/>
                      </a:rPr>
                      <m:t>𝑪</m:t>
                    </m:r>
                    <m:d>
                      <m:dPr>
                        <m:ctrlPr>
                          <a:rPr lang="vi-VN" sz="12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sz="1200" b="1" i="1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</m:d>
                  </m:oMath>
                </a14:m>
                <a:endParaRPr lang="en-VN" sz="1200" b="1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47E175E-820F-7F68-1106-C66041E44A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8224" y="1796708"/>
                <a:ext cx="1389324" cy="276999"/>
              </a:xfrm>
              <a:prstGeom prst="rect">
                <a:avLst/>
              </a:prstGeom>
              <a:blipFill>
                <a:blip r:embed="rId11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F680F82-A5C6-4543-8D3D-F43DC6E1D013}"/>
              </a:ext>
            </a:extLst>
          </p:cNvPr>
          <p:cNvCxnSpPr>
            <a:cxnSpLocks/>
          </p:cNvCxnSpPr>
          <p:nvPr/>
        </p:nvCxnSpPr>
        <p:spPr>
          <a:xfrm>
            <a:off x="6172199" y="806722"/>
            <a:ext cx="0" cy="177582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4412D624-1D74-14CD-92DD-567ED152CA90}"/>
                  </a:ext>
                </a:extLst>
              </p:cNvPr>
              <p:cNvSpPr txBox="1"/>
              <p:nvPr/>
            </p:nvSpPr>
            <p:spPr>
              <a:xfrm>
                <a:off x="4542248" y="566398"/>
                <a:ext cx="43824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sz="1200" b="0" i="1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vi-VN" sz="12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vi-VN" sz="1200" i="0">
                              <a:latin typeface="Cambria Math" panose="02040503050406030204" pitchFamily="18" charset="0"/>
                            </a:rPr>
                            <m:t>g</m:t>
                          </m:r>
                        </m:e>
                        <m:sub>
                          <m:r>
                            <a:rPr lang="vi-VN" sz="1200" b="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vi-VN" sz="1200" b="0" i="1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VN" sz="1200" i="1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4412D624-1D74-14CD-92DD-567ED152CA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2248" y="566398"/>
                <a:ext cx="438242" cy="184666"/>
              </a:xfrm>
              <a:prstGeom prst="rect">
                <a:avLst/>
              </a:prstGeom>
              <a:blipFill>
                <a:blip r:embed="rId12"/>
                <a:stretch>
                  <a:fillRect b="-31250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761A596C-0764-FEA9-7CB0-760A738ADF02}"/>
                  </a:ext>
                </a:extLst>
              </p:cNvPr>
              <p:cNvSpPr txBox="1"/>
              <p:nvPr/>
            </p:nvSpPr>
            <p:spPr>
              <a:xfrm>
                <a:off x="6753606" y="566398"/>
                <a:ext cx="43824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sz="1200" b="0" i="1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vi-VN" sz="12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vi-VN" sz="1200" i="0">
                              <a:latin typeface="Cambria Math" panose="02040503050406030204" pitchFamily="18" charset="0"/>
                            </a:rPr>
                            <m:t>g</m:t>
                          </m:r>
                        </m:e>
                        <m:sub>
                          <m:r>
                            <a:rPr lang="vi-VN" sz="12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vi-VN" sz="1200" b="0" i="1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VN" sz="1200" i="1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761A596C-0764-FEA9-7CB0-760A738ADF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3606" y="566398"/>
                <a:ext cx="438242" cy="184666"/>
              </a:xfrm>
              <a:prstGeom prst="rect">
                <a:avLst/>
              </a:prstGeom>
              <a:blipFill>
                <a:blip r:embed="rId13"/>
                <a:stretch>
                  <a:fillRect b="-31250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F7AD435F-5D67-3974-F413-425F9978C164}"/>
              </a:ext>
            </a:extLst>
          </p:cNvPr>
          <p:cNvCxnSpPr>
            <a:cxnSpLocks/>
          </p:cNvCxnSpPr>
          <p:nvPr/>
        </p:nvCxnSpPr>
        <p:spPr>
          <a:xfrm>
            <a:off x="8014251" y="39167"/>
            <a:ext cx="0" cy="4980094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5BA7E79E-47C6-6CA7-4734-EBFA6C8CA4B0}"/>
              </a:ext>
            </a:extLst>
          </p:cNvPr>
          <p:cNvSpPr txBox="1"/>
          <p:nvPr/>
        </p:nvSpPr>
        <p:spPr>
          <a:xfrm>
            <a:off x="4132352" y="4749820"/>
            <a:ext cx="16962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1200" b="1"/>
              <a:t>Quantum computer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5E0C15B-88AC-CDA9-2F26-552BF8199EEC}"/>
              </a:ext>
            </a:extLst>
          </p:cNvPr>
          <p:cNvSpPr txBox="1"/>
          <p:nvPr/>
        </p:nvSpPr>
        <p:spPr>
          <a:xfrm>
            <a:off x="8154008" y="4742262"/>
            <a:ext cx="16962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1200" b="1"/>
              <a:t>Classical computer</a:t>
            </a:r>
          </a:p>
        </p:txBody>
      </p:sp>
    </p:spTree>
    <p:extLst>
      <p:ext uri="{BB962C8B-B14F-4D97-AF65-F5344CB8AC3E}">
        <p14:creationId xmlns:p14="http://schemas.microsoft.com/office/powerpoint/2010/main" val="3725135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DFEC7-7D79-2B9F-C060-28120E9B9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952939-21B1-AD6A-6208-A62BAF101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4074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13066</TotalTime>
  <Words>102</Words>
  <Application>Microsoft Office PowerPoint</Application>
  <PresentationFormat>Widescreen</PresentationFormat>
  <Paragraphs>39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Vũ Tuấn Hải</dc:creator>
  <cp:lastModifiedBy>Tuan Hai Vu</cp:lastModifiedBy>
  <cp:revision>3</cp:revision>
  <dcterms:created xsi:type="dcterms:W3CDTF">2024-01-03T07:53:52Z</dcterms:created>
  <dcterms:modified xsi:type="dcterms:W3CDTF">2025-02-05T08:50:08Z</dcterms:modified>
</cp:coreProperties>
</file>