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1" r:id="rId2"/>
    <p:sldId id="262" r:id="rId3"/>
    <p:sldId id="263" r:id="rId4"/>
    <p:sldId id="264" r:id="rId5"/>
    <p:sldId id="265" r:id="rId6"/>
    <p:sldId id="266" r:id="rId7"/>
    <p:sldId id="267" r:id="rId8"/>
    <p:sldId id="268" r:id="rId9"/>
    <p:sldId id="269" r:id="rId10"/>
    <p:sldId id="270"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81363" autoAdjust="0"/>
  </p:normalViewPr>
  <p:slideViewPr>
    <p:cSldViewPr snapToGrid="0">
      <p:cViewPr varScale="1">
        <p:scale>
          <a:sx n="89" d="100"/>
          <a:sy n="89" d="100"/>
        </p:scale>
        <p:origin x="156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2A6DC-E91D-48EB-AE19-04291AAF1E55}"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DE327-A019-4F6D-8761-CEFA99679714}" type="slidenum">
              <a:rPr lang="en-US" smtClean="0"/>
              <a:t>‹#›</a:t>
            </a:fld>
            <a:endParaRPr lang="en-US"/>
          </a:p>
        </p:txBody>
      </p:sp>
    </p:spTree>
    <p:extLst>
      <p:ext uri="{BB962C8B-B14F-4D97-AF65-F5344CB8AC3E}">
        <p14:creationId xmlns:p14="http://schemas.microsoft.com/office/powerpoint/2010/main" val="348003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Compression is the wide technique that use for multiple media application. With the increasing demand for storing im- ages, traditional image compression methods face challenges in balancing the compressed size and image quality. However, the hybrid quantum-classical model can recover this weakness by using the advantage of qubits. In this study, we upgrade a quantum image compression algorithm within parameterized quantum circuits. Our approach encodes image data as unitary operator parameters and applies the quantum compilation algorithm to emulate the encryption process. By utilizing first-order Taylor expansion, we significantly reduce both the computational cost and loss, better than the previous version. Experi- mental results on benchmark images, including Lenna and Cameraman, show that our method achieves up to 86% reduction in the number of iterations while maintaining a lower compression loss, better for high-resolution images. The results confirm that the proposed algorithm provides an efficient and scalable image compression mechanism, making it a promising candidate for future image processing applications.</a:t>
            </a:r>
          </a:p>
        </p:txBody>
      </p:sp>
      <p:sp>
        <p:nvSpPr>
          <p:cNvPr id="4" name="Slide Number Placeholder 3"/>
          <p:cNvSpPr>
            <a:spLocks noGrp="1"/>
          </p:cNvSpPr>
          <p:nvPr>
            <p:ph type="sldNum" sz="quarter" idx="5"/>
          </p:nvPr>
        </p:nvSpPr>
        <p:spPr/>
        <p:txBody>
          <a:bodyPr/>
          <a:lstStyle/>
          <a:p>
            <a:fld id="{E38DE327-A019-4F6D-8761-CEFA99679714}" type="slidenum">
              <a:rPr lang="en-US" smtClean="0"/>
              <a:t>3</a:t>
            </a:fld>
            <a:endParaRPr lang="en-US"/>
          </a:p>
        </p:txBody>
      </p:sp>
    </p:spTree>
    <p:extLst>
      <p:ext uri="{BB962C8B-B14F-4D97-AF65-F5344CB8AC3E}">
        <p14:creationId xmlns:p14="http://schemas.microsoft.com/office/powerpoint/2010/main" val="1411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image can be separated blocks, then each block can be vectorize, normalize (such as its norm = 1) into a normalized vector (quantum state)</a:t>
            </a:r>
          </a:p>
          <a:p>
            <a:r>
              <a:rPr lang="en-US" dirty="0"/>
              <a:t>A quantum state then can be prepared by some quantum state preparation algorithm. A n qubit circuit can encode 2^n – dim quantum state.</a:t>
            </a:r>
          </a:p>
          <a:p>
            <a:r>
              <a:rPr lang="en-US" dirty="0"/>
              <a:t>So the compressed image here will be the parameter in the quantum circuit, because the #qubit is logarithm scale based on image size, the size of compressed image also increase logarithmically.</a:t>
            </a:r>
          </a:p>
        </p:txBody>
      </p:sp>
      <p:sp>
        <p:nvSpPr>
          <p:cNvPr id="4" name="Slide Number Placeholder 3"/>
          <p:cNvSpPr>
            <a:spLocks noGrp="1"/>
          </p:cNvSpPr>
          <p:nvPr>
            <p:ph type="sldNum" sz="quarter" idx="5"/>
          </p:nvPr>
        </p:nvSpPr>
        <p:spPr/>
        <p:txBody>
          <a:bodyPr/>
          <a:lstStyle/>
          <a:p>
            <a:fld id="{E38DE327-A019-4F6D-8761-CEFA99679714}" type="slidenum">
              <a:rPr lang="en-US" smtClean="0"/>
              <a:t>4</a:t>
            </a:fld>
            <a:endParaRPr lang="en-US"/>
          </a:p>
        </p:txBody>
      </p:sp>
    </p:spTree>
    <p:extLst>
      <p:ext uri="{BB962C8B-B14F-4D97-AF65-F5344CB8AC3E}">
        <p14:creationId xmlns:p14="http://schemas.microsoft.com/office/powerpoint/2010/main" val="2649143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compilation can be viewed as an optimization process, we found some optimal parameter theta for satisfy some cost function. The parameters are stored into the phase values of rotation (parameterized) gates.</a:t>
            </a:r>
          </a:p>
          <a:p>
            <a:r>
              <a:rPr lang="en-US" dirty="0"/>
              <a:t>This process </a:t>
            </a:r>
            <a:r>
              <a:rPr lang="en-US" dirty="0" err="1"/>
              <a:t>repated</a:t>
            </a:r>
            <a:r>
              <a:rPr lang="en-US" dirty="0"/>
              <a:t> in n iteration, and can be stop early if the loss less the some threshold t.</a:t>
            </a:r>
          </a:p>
          <a:p>
            <a:endParaRPr lang="en-US" dirty="0"/>
          </a:p>
          <a:p>
            <a:r>
              <a:rPr lang="en-US" dirty="0"/>
              <a:t>As the standard quantum optimization algorithm, this scheme is the hybrid one. The cost is measured from circuit, the gradient is calculated based on parameter-shift rule and the updated parameter is taken from classical computer.</a:t>
            </a:r>
          </a:p>
          <a:p>
            <a:r>
              <a:rPr lang="en-US" dirty="0"/>
              <a:t>The ansatz (quantum circuit structure) here can be any formulated ansatz, from layered type (XYZ on slide) to graph, chain, </a:t>
            </a:r>
            <a:r>
              <a:rPr lang="en-US" dirty="0" err="1"/>
              <a:t>neightbor</a:t>
            </a:r>
            <a:r>
              <a:rPr lang="en-US" dirty="0"/>
              <a:t>, … anything</a:t>
            </a:r>
          </a:p>
        </p:txBody>
      </p:sp>
      <p:sp>
        <p:nvSpPr>
          <p:cNvPr id="4" name="Slide Number Placeholder 3"/>
          <p:cNvSpPr>
            <a:spLocks noGrp="1"/>
          </p:cNvSpPr>
          <p:nvPr>
            <p:ph type="sldNum" sz="quarter" idx="5"/>
          </p:nvPr>
        </p:nvSpPr>
        <p:spPr/>
        <p:txBody>
          <a:bodyPr/>
          <a:lstStyle/>
          <a:p>
            <a:fld id="{E38DE327-A019-4F6D-8761-CEFA99679714}" type="slidenum">
              <a:rPr lang="en-US" smtClean="0"/>
              <a:t>5</a:t>
            </a:fld>
            <a:endParaRPr lang="en-US"/>
          </a:p>
        </p:txBody>
      </p:sp>
    </p:spTree>
    <p:extLst>
      <p:ext uri="{BB962C8B-B14F-4D97-AF65-F5344CB8AC3E}">
        <p14:creationId xmlns:p14="http://schemas.microsoft.com/office/powerpoint/2010/main" val="120319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Drawback of quantum image compression algorithm based on compilation.</a:t>
            </a:r>
          </a:p>
          <a:p>
            <a:pPr marL="228600" indent="-228600">
              <a:buAutoNum type="arabicPeriod"/>
            </a:pPr>
            <a:r>
              <a:rPr lang="en-US" dirty="0"/>
              <a:t>Quadratic scale following by image size</a:t>
            </a:r>
          </a:p>
          <a:p>
            <a:pPr marL="228600" indent="-228600">
              <a:buAutoNum type="arabicPeriod"/>
            </a:pPr>
            <a:r>
              <a:rPr lang="en-US" dirty="0"/>
              <a:t>I would strongly said that this method is the lossy type. So it only suitable for application that require speed, not accuracy.</a:t>
            </a:r>
          </a:p>
          <a:p>
            <a:pPr marL="228600" indent="-228600">
              <a:buAutoNum type="arabicPeriod"/>
            </a:pPr>
            <a:r>
              <a:rPr lang="en-US" dirty="0"/>
              <a:t>With the current generation of quantum, we actually don’t have the real one, so using simulation take a lot of time for experiment</a:t>
            </a:r>
          </a:p>
          <a:p>
            <a:pPr marL="228600" indent="-228600">
              <a:buAutoNum type="arabicPeriod"/>
            </a:pPr>
            <a:endParaRPr lang="en-US" dirty="0"/>
          </a:p>
          <a:p>
            <a:pPr marL="0" indent="0">
              <a:buNone/>
            </a:pPr>
            <a:r>
              <a:rPr lang="en-US" dirty="0"/>
              <a:t>We solve (1) by a parameter estimator, In general spending less #iteration for compressing process. It indirectly cover (3) by reducing the total simulation time.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E38DE327-A019-4F6D-8761-CEFA99679714}" type="slidenum">
              <a:rPr lang="en-US" smtClean="0"/>
              <a:t>6</a:t>
            </a:fld>
            <a:endParaRPr lang="en-US"/>
          </a:p>
        </p:txBody>
      </p:sp>
    </p:spTree>
    <p:extLst>
      <p:ext uri="{BB962C8B-B14F-4D97-AF65-F5344CB8AC3E}">
        <p14:creationId xmlns:p14="http://schemas.microsoft.com/office/powerpoint/2010/main" val="82028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region around a block, called neighbor blocks, if there is at least one compressed block in neighbor block set, we can use the parameter estimator on the slide.</a:t>
            </a:r>
          </a:p>
          <a:p>
            <a:r>
              <a:rPr lang="en-US" dirty="0"/>
              <a:t>This formula expand from first-order Taylor series, the detail process can be found on paper and I do not put it here. But simplicity, for any compressed parameter for y, we can found its “estimated best parameter”.</a:t>
            </a:r>
          </a:p>
          <a:p>
            <a:r>
              <a:rPr lang="en-US" dirty="0"/>
              <a:t>After that we substitute into </a:t>
            </a:r>
            <a:r>
              <a:rPr lang="en-US" dirty="0" err="1"/>
              <a:t>C_y</a:t>
            </a:r>
            <a:r>
              <a:rPr lang="en-US" dirty="0"/>
              <a:t>, if </a:t>
            </a:r>
            <a:r>
              <a:rPr lang="en-US" dirty="0" err="1"/>
              <a:t>C_y</a:t>
            </a:r>
            <a:r>
              <a:rPr lang="en-US" dirty="0"/>
              <a:t> &lt; threshold, we no need to run compilation anymore. Otherwise, run normal compilation with initial parameter = \theta^*_y. Averagely, do it many times will cost less total #iteration</a:t>
            </a:r>
          </a:p>
        </p:txBody>
      </p:sp>
      <p:sp>
        <p:nvSpPr>
          <p:cNvPr id="4" name="Slide Number Placeholder 3"/>
          <p:cNvSpPr>
            <a:spLocks noGrp="1"/>
          </p:cNvSpPr>
          <p:nvPr>
            <p:ph type="sldNum" sz="quarter" idx="5"/>
          </p:nvPr>
        </p:nvSpPr>
        <p:spPr/>
        <p:txBody>
          <a:bodyPr/>
          <a:lstStyle/>
          <a:p>
            <a:fld id="{E38DE327-A019-4F6D-8761-CEFA99679714}" type="slidenum">
              <a:rPr lang="en-US" smtClean="0"/>
              <a:t>7</a:t>
            </a:fld>
            <a:endParaRPr lang="en-US"/>
          </a:p>
        </p:txBody>
      </p:sp>
    </p:spTree>
    <p:extLst>
      <p:ext uri="{BB962C8B-B14F-4D97-AF65-F5344CB8AC3E}">
        <p14:creationId xmlns:p14="http://schemas.microsoft.com/office/powerpoint/2010/main" val="4079721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4. Experiment’s result on (a) Lenna image and (b) Cameraman image. The investigated properties include (1) average cost value, (2) average minimal number of iterations, and (3) “Transferred” percent. We experimented with two images: Lenna and Cameraman. The </a:t>
            </a:r>
            <a:r>
              <a:rPr lang="en-US" dirty="0" err="1"/>
              <a:t>originalsize</a:t>
            </a:r>
            <a:r>
              <a:rPr lang="en-US" dirty="0"/>
              <a:t> of these images is 256 × 256 which is scaled as 8 × 8, 16 × 16, . . . and 128 × 128. The fast method and the naive method’s results are presented as normal (—-) and dotted lines ( ), respectively. The tested block sizes (k) are 2 and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cost, but it can be considered as loss between decompressed image and original image, lower is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N_iter</a:t>
            </a:r>
            <a:r>
              <a:rPr lang="en-US" dirty="0"/>
              <a:t>: average minimal number of iterations for compressing an image, lower is better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Transferred percent (only available for proposed method) is the percent which a block is compressed with less iterations thanks to one of their neighbor compressed blocks. Higher is better</a:t>
            </a:r>
          </a:p>
          <a:p>
            <a:endParaRPr lang="en-US" dirty="0"/>
          </a:p>
        </p:txBody>
      </p:sp>
      <p:sp>
        <p:nvSpPr>
          <p:cNvPr id="4" name="Slide Number Placeholder 3"/>
          <p:cNvSpPr>
            <a:spLocks noGrp="1"/>
          </p:cNvSpPr>
          <p:nvPr>
            <p:ph type="sldNum" sz="quarter" idx="5"/>
          </p:nvPr>
        </p:nvSpPr>
        <p:spPr/>
        <p:txBody>
          <a:bodyPr/>
          <a:lstStyle/>
          <a:p>
            <a:fld id="{E38DE327-A019-4F6D-8761-CEFA99679714}" type="slidenum">
              <a:rPr lang="en-US" smtClean="0"/>
              <a:t>8</a:t>
            </a:fld>
            <a:endParaRPr lang="en-US"/>
          </a:p>
        </p:txBody>
      </p:sp>
    </p:spTree>
    <p:extLst>
      <p:ext uri="{BB962C8B-B14F-4D97-AF65-F5344CB8AC3E}">
        <p14:creationId xmlns:p14="http://schemas.microsoft.com/office/powerpoint/2010/main" val="178565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weakness of QIC is the long runtime for </a:t>
                </a:r>
                <a14:m>
                  <m:oMath xmlns:m="http://schemas.openxmlformats.org/officeDocument/2006/math">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P</m:t>
                        </m:r>
                      </m:e>
                      <m:sub>
                        <m:r>
                          <a:rPr lang="en-US" i="1" dirty="0" smtClean="0">
                            <a:latin typeface="Cambria Math" panose="02040503050406030204" pitchFamily="18" charset="0"/>
                          </a:rPr>
                          <m:t>𝑁</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i="1" dirty="0" smtClean="0">
                            <a:latin typeface="Cambria Math" panose="02040503050406030204" pitchFamily="18" charset="0"/>
                          </a:rPr>
                          <m:t>𝑀</m:t>
                        </m:r>
                      </m:sub>
                    </m:sSub>
                  </m:oMath>
                </a14:m>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a:p>
                <a:endParaRPr lang="en-US" dirty="0"/>
              </a:p>
              <a:p>
                <a:r>
                  <a:rPr lang="en-US" dirty="0"/>
                  <a:t>As quantum computing technology progresses, the potential for further advancements in image processing and compression methodologies is increasingly promising.</a:t>
                </a:r>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weakness of QIC is the long runtime for </a:t>
                </a:r>
                <a:r>
                  <a:rPr lang="en-US" b="0" i="0" dirty="0">
                    <a:latin typeface="Cambria Math" panose="02040503050406030204" pitchFamily="18" charset="0"/>
                  </a:rPr>
                  <a:t>P_</a:t>
                </a:r>
                <a:r>
                  <a:rPr lang="en-US" i="0" dirty="0">
                    <a:latin typeface="Cambria Math" panose="02040503050406030204" pitchFamily="18" charset="0"/>
                  </a:rPr>
                  <a:t>𝑁</a:t>
                </a:r>
                <a:r>
                  <a:rPr lang="en-US" b="0" i="0" dirty="0">
                    <a:latin typeface="Cambria Math" panose="02040503050406030204" pitchFamily="18" charset="0"/>
                  </a:rPr>
                  <a:t>×𝑃_</a:t>
                </a:r>
                <a:r>
                  <a:rPr lang="en-US" i="0" dirty="0">
                    <a:latin typeface="Cambria Math" panose="02040503050406030204" pitchFamily="18" charset="0"/>
                  </a:rPr>
                  <a:t>𝑀</a:t>
                </a:r>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a:p>
                <a:endParaRPr lang="en-US" dirty="0"/>
              </a:p>
              <a:p>
                <a:r>
                  <a:rPr lang="en-US" dirty="0"/>
                  <a:t>As quantum computing technology progresses, the potential for further advancements in image processing and compression methodologies is increasingly promising.</a:t>
                </a:r>
              </a:p>
            </p:txBody>
          </p:sp>
        </mc:Fallback>
      </mc:AlternateContent>
      <p:sp>
        <p:nvSpPr>
          <p:cNvPr id="4" name="Slide Number Placeholder 3"/>
          <p:cNvSpPr>
            <a:spLocks noGrp="1"/>
          </p:cNvSpPr>
          <p:nvPr>
            <p:ph type="sldNum" sz="quarter" idx="5"/>
          </p:nvPr>
        </p:nvSpPr>
        <p:spPr/>
        <p:txBody>
          <a:bodyPr/>
          <a:lstStyle/>
          <a:p>
            <a:fld id="{E38DE327-A019-4F6D-8761-CEFA99679714}" type="slidenum">
              <a:rPr lang="en-US" smtClean="0"/>
              <a:t>9</a:t>
            </a:fld>
            <a:endParaRPr lang="en-US"/>
          </a:p>
        </p:txBody>
      </p:sp>
    </p:spTree>
    <p:extLst>
      <p:ext uri="{BB962C8B-B14F-4D97-AF65-F5344CB8AC3E}">
        <p14:creationId xmlns:p14="http://schemas.microsoft.com/office/powerpoint/2010/main" val="33373755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E19B7-B81F-66A7-CA8F-6BC4C90361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FFCE44D7-CCE2-9D08-D091-A8E91BF1F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CACA1B51-D983-5969-6B63-9450AC8F0448}"/>
              </a:ext>
            </a:extLst>
          </p:cNvPr>
          <p:cNvSpPr>
            <a:spLocks noGrp="1"/>
          </p:cNvSpPr>
          <p:nvPr>
            <p:ph type="dt" sz="half" idx="10"/>
          </p:nvPr>
        </p:nvSpPr>
        <p:spPr/>
        <p:txBody>
          <a:bodyPr/>
          <a:lstStyle/>
          <a:p>
            <a:fld id="{8CF6BE9E-2E64-4208-AF2E-ABCEDB349796}" type="datetime1">
              <a:rPr lang="en-US" smtClean="0"/>
              <a:t>4/11/2025</a:t>
            </a:fld>
            <a:endParaRPr lang="en-VN"/>
          </a:p>
        </p:txBody>
      </p:sp>
      <p:sp>
        <p:nvSpPr>
          <p:cNvPr id="5" name="Footer Placeholder 4">
            <a:extLst>
              <a:ext uri="{FF2B5EF4-FFF2-40B4-BE49-F238E27FC236}">
                <a16:creationId xmlns:a16="http://schemas.microsoft.com/office/drawing/2014/main" id="{1863B769-A358-C47D-3164-1E6325E64C10}"/>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B9A37FE3-5804-6730-0B62-043B8E912101}"/>
              </a:ext>
            </a:extLst>
          </p:cNvPr>
          <p:cNvSpPr>
            <a:spLocks noGrp="1"/>
          </p:cNvSpPr>
          <p:nvPr>
            <p:ph type="sldNum" sz="quarter" idx="12"/>
          </p:nvPr>
        </p:nvSpPr>
        <p:spPr/>
        <p:txBody>
          <a:bodyPr/>
          <a:lstStyle/>
          <a:p>
            <a:fld id="{2DC57BC1-DA96-344B-A605-1D4DD83CAAC2}" type="slidenum">
              <a:t>‹#›</a:t>
            </a:fld>
            <a:endParaRPr lang="en-VN"/>
          </a:p>
        </p:txBody>
      </p:sp>
      <p:pic>
        <p:nvPicPr>
          <p:cNvPr id="7" name="Picture 2" descr="ECTI-CON 2025">
            <a:extLst>
              <a:ext uri="{FF2B5EF4-FFF2-40B4-BE49-F238E27FC236}">
                <a16:creationId xmlns:a16="http://schemas.microsoft.com/office/drawing/2014/main" id="{5AD79FC0-9298-BCEC-AB68-15303771C9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5156" y="133275"/>
            <a:ext cx="42195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31AFBD14-112F-03DB-4FF3-BADF60B1089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69" y="-24001"/>
            <a:ext cx="1686168" cy="827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919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E520-2AD9-F1C1-0E31-8E701A62DF7B}"/>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59363DDD-057B-C225-69AA-72F7DBB1F8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10941E6-9ACD-4D13-AB00-001C13AE7D07}"/>
              </a:ext>
            </a:extLst>
          </p:cNvPr>
          <p:cNvSpPr>
            <a:spLocks noGrp="1"/>
          </p:cNvSpPr>
          <p:nvPr>
            <p:ph type="dt" sz="half" idx="10"/>
          </p:nvPr>
        </p:nvSpPr>
        <p:spPr/>
        <p:txBody>
          <a:bodyPr/>
          <a:lstStyle/>
          <a:p>
            <a:fld id="{20491EEF-B52C-418A-9D63-83BC1B1E3D13}" type="datetime1">
              <a:rPr lang="en-US" smtClean="0"/>
              <a:t>4/11/2025</a:t>
            </a:fld>
            <a:endParaRPr lang="en-VN"/>
          </a:p>
        </p:txBody>
      </p:sp>
      <p:sp>
        <p:nvSpPr>
          <p:cNvPr id="5" name="Footer Placeholder 4">
            <a:extLst>
              <a:ext uri="{FF2B5EF4-FFF2-40B4-BE49-F238E27FC236}">
                <a16:creationId xmlns:a16="http://schemas.microsoft.com/office/drawing/2014/main" id="{EFF6BA21-AE2B-09A2-CB36-33EE5372A87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2BA8814-4C91-E03A-ED5A-BA064AE18CF4}"/>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38209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CB7A83-43F2-6DB3-7A0C-7AED31423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13502D77-AF45-6243-9366-27242BB7F9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3F3E23A-681C-6C9E-670D-DE8B3BADAE45}"/>
              </a:ext>
            </a:extLst>
          </p:cNvPr>
          <p:cNvSpPr>
            <a:spLocks noGrp="1"/>
          </p:cNvSpPr>
          <p:nvPr>
            <p:ph type="dt" sz="half" idx="10"/>
          </p:nvPr>
        </p:nvSpPr>
        <p:spPr/>
        <p:txBody>
          <a:bodyPr/>
          <a:lstStyle/>
          <a:p>
            <a:fld id="{FD5EB03E-7A00-44DB-AA66-083E43E56FCD}" type="datetime1">
              <a:rPr lang="en-US" smtClean="0"/>
              <a:t>4/11/2025</a:t>
            </a:fld>
            <a:endParaRPr lang="en-VN"/>
          </a:p>
        </p:txBody>
      </p:sp>
      <p:sp>
        <p:nvSpPr>
          <p:cNvPr id="5" name="Footer Placeholder 4">
            <a:extLst>
              <a:ext uri="{FF2B5EF4-FFF2-40B4-BE49-F238E27FC236}">
                <a16:creationId xmlns:a16="http://schemas.microsoft.com/office/drawing/2014/main" id="{7B031D1D-7855-9BE2-07FF-EF4F1970E5A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AA6F008F-FB5A-0237-0DD7-6A8129A3990D}"/>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45790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53079-32AD-6948-03C8-BA07397993C4}"/>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FDC3499-0126-052F-9A3B-C8291E652C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2A17C81-C05E-666E-6EB8-50609455D0D0}"/>
              </a:ext>
            </a:extLst>
          </p:cNvPr>
          <p:cNvSpPr>
            <a:spLocks noGrp="1"/>
          </p:cNvSpPr>
          <p:nvPr>
            <p:ph type="dt" sz="half" idx="10"/>
          </p:nvPr>
        </p:nvSpPr>
        <p:spPr/>
        <p:txBody>
          <a:bodyPr/>
          <a:lstStyle/>
          <a:p>
            <a:fld id="{07C8277B-0886-485C-908B-026D130EC8F7}" type="datetime1">
              <a:rPr lang="en-US" smtClean="0"/>
              <a:t>4/11/2025</a:t>
            </a:fld>
            <a:endParaRPr lang="en-VN"/>
          </a:p>
        </p:txBody>
      </p:sp>
      <p:sp>
        <p:nvSpPr>
          <p:cNvPr id="5" name="Footer Placeholder 4">
            <a:extLst>
              <a:ext uri="{FF2B5EF4-FFF2-40B4-BE49-F238E27FC236}">
                <a16:creationId xmlns:a16="http://schemas.microsoft.com/office/drawing/2014/main" id="{6737488E-778F-345C-C604-407D847DFD46}"/>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FAA8FCE-3875-C4AA-71C5-453F4D65BEA1}"/>
              </a:ext>
            </a:extLst>
          </p:cNvPr>
          <p:cNvSpPr>
            <a:spLocks noGrp="1"/>
          </p:cNvSpPr>
          <p:nvPr>
            <p:ph type="sldNum" sz="quarter" idx="12"/>
          </p:nvPr>
        </p:nvSpPr>
        <p:spPr/>
        <p:txBody>
          <a:bodyPr/>
          <a:lstStyle/>
          <a:p>
            <a:fld id="{2DC57BC1-DA96-344B-A605-1D4DD83CAAC2}" type="slidenum">
              <a:t>‹#›</a:t>
            </a:fld>
            <a:endParaRPr lang="en-VN"/>
          </a:p>
        </p:txBody>
      </p:sp>
      <p:pic>
        <p:nvPicPr>
          <p:cNvPr id="7" name="Picture 2" descr="ECTI-CON 2025">
            <a:extLst>
              <a:ext uri="{FF2B5EF4-FFF2-40B4-BE49-F238E27FC236}">
                <a16:creationId xmlns:a16="http://schemas.microsoft.com/office/drawing/2014/main" id="{2A02684A-3E05-B6D4-742D-0A4973F2D39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10600" y="136525"/>
            <a:ext cx="3382797" cy="53452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C33C60C-EBE5-D678-ABF1-F0CC86CBE19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4669" y="2003"/>
            <a:ext cx="1294362" cy="635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06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BDEE6-0404-4AC9-BFF5-1D1AC2E8E6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59D3EB9F-CA9E-CEB9-1236-CFAF8FABF3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E12C51-E4E7-5A27-A049-082B5DE8BF6C}"/>
              </a:ext>
            </a:extLst>
          </p:cNvPr>
          <p:cNvSpPr>
            <a:spLocks noGrp="1"/>
          </p:cNvSpPr>
          <p:nvPr>
            <p:ph type="dt" sz="half" idx="10"/>
          </p:nvPr>
        </p:nvSpPr>
        <p:spPr/>
        <p:txBody>
          <a:bodyPr/>
          <a:lstStyle/>
          <a:p>
            <a:fld id="{00A40C21-EE03-4D7D-B51D-8D0FC9D7E289}" type="datetime1">
              <a:rPr lang="en-US" smtClean="0"/>
              <a:t>4/11/2025</a:t>
            </a:fld>
            <a:endParaRPr lang="en-VN"/>
          </a:p>
        </p:txBody>
      </p:sp>
      <p:sp>
        <p:nvSpPr>
          <p:cNvPr id="5" name="Footer Placeholder 4">
            <a:extLst>
              <a:ext uri="{FF2B5EF4-FFF2-40B4-BE49-F238E27FC236}">
                <a16:creationId xmlns:a16="http://schemas.microsoft.com/office/drawing/2014/main" id="{6DB54657-3D59-5ACF-0CA2-D75C0E01A6A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8B8F018-0643-DB36-DAB3-D3049722B15B}"/>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3502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07844-B819-9CB2-EE2E-46E6DD55F3F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B157511-B61E-64FF-8D1A-B98F37E04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DA76CFE-F75A-2714-6A1A-9DBA1452E2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094CD3B9-073A-2D63-9050-25AE2B974265}"/>
              </a:ext>
            </a:extLst>
          </p:cNvPr>
          <p:cNvSpPr>
            <a:spLocks noGrp="1"/>
          </p:cNvSpPr>
          <p:nvPr>
            <p:ph type="dt" sz="half" idx="10"/>
          </p:nvPr>
        </p:nvSpPr>
        <p:spPr/>
        <p:txBody>
          <a:bodyPr/>
          <a:lstStyle/>
          <a:p>
            <a:fld id="{3C59BB0F-B6CB-492E-9FE3-828F3DE14BB1}" type="datetime1">
              <a:rPr lang="en-US" smtClean="0"/>
              <a:t>4/11/2025</a:t>
            </a:fld>
            <a:endParaRPr lang="en-VN"/>
          </a:p>
        </p:txBody>
      </p:sp>
      <p:sp>
        <p:nvSpPr>
          <p:cNvPr id="6" name="Footer Placeholder 5">
            <a:extLst>
              <a:ext uri="{FF2B5EF4-FFF2-40B4-BE49-F238E27FC236}">
                <a16:creationId xmlns:a16="http://schemas.microsoft.com/office/drawing/2014/main" id="{C26538F3-B374-9724-FB68-801563F0C60D}"/>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5E1C0F5-0C35-3CFC-D4B4-D61F6AA785EB}"/>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3117967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967C-1026-92D7-4FC6-5A31DC00D52C}"/>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A7EB7080-7FC7-C2DA-F298-107A260106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16FE2-E628-1F22-E4DE-6C1664CAE4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401F10C-C902-408B-8038-E8EA4AB42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85F5C-F969-8C22-D06B-8D9D19B3FA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C0EB9E19-0F86-0094-32BE-06873B74E32C}"/>
              </a:ext>
            </a:extLst>
          </p:cNvPr>
          <p:cNvSpPr>
            <a:spLocks noGrp="1"/>
          </p:cNvSpPr>
          <p:nvPr>
            <p:ph type="dt" sz="half" idx="10"/>
          </p:nvPr>
        </p:nvSpPr>
        <p:spPr/>
        <p:txBody>
          <a:bodyPr/>
          <a:lstStyle/>
          <a:p>
            <a:fld id="{6D220A79-29F2-46E9-B1EE-AD4C1F37295E}" type="datetime1">
              <a:rPr lang="en-US" smtClean="0"/>
              <a:t>4/11/2025</a:t>
            </a:fld>
            <a:endParaRPr lang="en-VN"/>
          </a:p>
        </p:txBody>
      </p:sp>
      <p:sp>
        <p:nvSpPr>
          <p:cNvPr id="8" name="Footer Placeholder 7">
            <a:extLst>
              <a:ext uri="{FF2B5EF4-FFF2-40B4-BE49-F238E27FC236}">
                <a16:creationId xmlns:a16="http://schemas.microsoft.com/office/drawing/2014/main" id="{638307BE-E866-DEED-C1F7-64BFD42010AA}"/>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2E05697C-56FC-2494-4538-67A28EF16DDE}"/>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402332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1D107-4914-516D-C89B-2118D4407255}"/>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C1F9C1A1-3EE3-8554-7513-22EE48BFF78C}"/>
              </a:ext>
            </a:extLst>
          </p:cNvPr>
          <p:cNvSpPr>
            <a:spLocks noGrp="1"/>
          </p:cNvSpPr>
          <p:nvPr>
            <p:ph type="dt" sz="half" idx="10"/>
          </p:nvPr>
        </p:nvSpPr>
        <p:spPr/>
        <p:txBody>
          <a:bodyPr/>
          <a:lstStyle/>
          <a:p>
            <a:fld id="{93A665FE-8C63-44F8-887F-8687392DAF3C}" type="datetime1">
              <a:rPr lang="en-US" smtClean="0"/>
              <a:t>4/11/2025</a:t>
            </a:fld>
            <a:endParaRPr lang="en-VN"/>
          </a:p>
        </p:txBody>
      </p:sp>
      <p:sp>
        <p:nvSpPr>
          <p:cNvPr id="4" name="Footer Placeholder 3">
            <a:extLst>
              <a:ext uri="{FF2B5EF4-FFF2-40B4-BE49-F238E27FC236}">
                <a16:creationId xmlns:a16="http://schemas.microsoft.com/office/drawing/2014/main" id="{6B3A09F5-74DA-74F1-7B6C-5F81C0579DD2}"/>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8F28E862-41D4-721C-FF02-44F2B7BD5FDA}"/>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1750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D21D5C-4855-4EE9-6AA5-32FA156EFFB1}"/>
              </a:ext>
            </a:extLst>
          </p:cNvPr>
          <p:cNvSpPr>
            <a:spLocks noGrp="1"/>
          </p:cNvSpPr>
          <p:nvPr>
            <p:ph type="dt" sz="half" idx="10"/>
          </p:nvPr>
        </p:nvSpPr>
        <p:spPr/>
        <p:txBody>
          <a:bodyPr/>
          <a:lstStyle/>
          <a:p>
            <a:fld id="{1048EEC1-FBDF-4C75-AA8A-28E3DE255B3E}" type="datetime1">
              <a:rPr lang="en-US" smtClean="0"/>
              <a:t>4/11/2025</a:t>
            </a:fld>
            <a:endParaRPr lang="en-VN"/>
          </a:p>
        </p:txBody>
      </p:sp>
      <p:sp>
        <p:nvSpPr>
          <p:cNvPr id="3" name="Footer Placeholder 2">
            <a:extLst>
              <a:ext uri="{FF2B5EF4-FFF2-40B4-BE49-F238E27FC236}">
                <a16:creationId xmlns:a16="http://schemas.microsoft.com/office/drawing/2014/main" id="{EF484468-40A9-FE6A-029B-A5D1BD320DD0}"/>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3392A0F1-4142-2A04-8F17-E437361CFBF2}"/>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83304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6F27-4D99-20A6-495E-C425DE9A9A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C946C56F-7CCC-5607-0F47-63E4309A3E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C01BAC54-FC6B-046A-47D7-A26C24F8E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BF3C8-3CD9-E5A2-0456-B5F0D3E70D9D}"/>
              </a:ext>
            </a:extLst>
          </p:cNvPr>
          <p:cNvSpPr>
            <a:spLocks noGrp="1"/>
          </p:cNvSpPr>
          <p:nvPr>
            <p:ph type="dt" sz="half" idx="10"/>
          </p:nvPr>
        </p:nvSpPr>
        <p:spPr/>
        <p:txBody>
          <a:bodyPr/>
          <a:lstStyle/>
          <a:p>
            <a:fld id="{1A557E8E-EA34-4011-B3A5-5D53B945CC75}" type="datetime1">
              <a:rPr lang="en-US" smtClean="0"/>
              <a:t>4/11/2025</a:t>
            </a:fld>
            <a:endParaRPr lang="en-VN"/>
          </a:p>
        </p:txBody>
      </p:sp>
      <p:sp>
        <p:nvSpPr>
          <p:cNvPr id="6" name="Footer Placeholder 5">
            <a:extLst>
              <a:ext uri="{FF2B5EF4-FFF2-40B4-BE49-F238E27FC236}">
                <a16:creationId xmlns:a16="http://schemas.microsoft.com/office/drawing/2014/main" id="{FCE08C1D-BA04-FBD9-8B88-D80E23FD6F4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7C94DA0-AA0A-23E3-6DDA-2E27D0572955}"/>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2921358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A568-CAA2-4B0C-CC3B-E530A7CF9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74145C79-C96D-72E9-01F0-430EF647FB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715F9BA5-20D9-FE30-E1C3-7955337E23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9285F7-019D-1DC0-2E28-4C3C2026B6DD}"/>
              </a:ext>
            </a:extLst>
          </p:cNvPr>
          <p:cNvSpPr>
            <a:spLocks noGrp="1"/>
          </p:cNvSpPr>
          <p:nvPr>
            <p:ph type="dt" sz="half" idx="10"/>
          </p:nvPr>
        </p:nvSpPr>
        <p:spPr/>
        <p:txBody>
          <a:bodyPr/>
          <a:lstStyle/>
          <a:p>
            <a:fld id="{345B84C4-B689-47BA-98DA-EC5431FECC9D}" type="datetime1">
              <a:rPr lang="en-US" smtClean="0"/>
              <a:t>4/11/2025</a:t>
            </a:fld>
            <a:endParaRPr lang="en-VN"/>
          </a:p>
        </p:txBody>
      </p:sp>
      <p:sp>
        <p:nvSpPr>
          <p:cNvPr id="6" name="Footer Placeholder 5">
            <a:extLst>
              <a:ext uri="{FF2B5EF4-FFF2-40B4-BE49-F238E27FC236}">
                <a16:creationId xmlns:a16="http://schemas.microsoft.com/office/drawing/2014/main" id="{B886A751-E5A7-30BD-7FA8-70865CAA5DDA}"/>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5378F16-7963-FD07-A609-57E374DB0E29}"/>
              </a:ext>
            </a:extLst>
          </p:cNvPr>
          <p:cNvSpPr>
            <a:spLocks noGrp="1"/>
          </p:cNvSpPr>
          <p:nvPr>
            <p:ph type="sldNum" sz="quarter" idx="12"/>
          </p:nvPr>
        </p:nvSpPr>
        <p:spPr/>
        <p:txBody>
          <a:bodyPr/>
          <a:lstStyle/>
          <a:p>
            <a:fld id="{2DC57BC1-DA96-344B-A605-1D4DD83CAAC2}" type="slidenum">
              <a:t>‹#›</a:t>
            </a:fld>
            <a:endParaRPr lang="en-VN"/>
          </a:p>
        </p:txBody>
      </p:sp>
    </p:spTree>
    <p:extLst>
      <p:ext uri="{BB962C8B-B14F-4D97-AF65-F5344CB8AC3E}">
        <p14:creationId xmlns:p14="http://schemas.microsoft.com/office/powerpoint/2010/main" val="1039169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27CCB-CFCC-442A-70D2-9E3D052DE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56205B91-0BE4-4C0F-E46C-3D843E25D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F81EFF9-F5C0-019A-8121-DB95029187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8C7CE-C23E-4FFE-98E0-065A365A2297}" type="datetime1">
              <a:rPr lang="en-US" smtClean="0"/>
              <a:t>4/11/2025</a:t>
            </a:fld>
            <a:endParaRPr lang="en-VN"/>
          </a:p>
        </p:txBody>
      </p:sp>
      <p:sp>
        <p:nvSpPr>
          <p:cNvPr id="5" name="Footer Placeholder 4">
            <a:extLst>
              <a:ext uri="{FF2B5EF4-FFF2-40B4-BE49-F238E27FC236}">
                <a16:creationId xmlns:a16="http://schemas.microsoft.com/office/drawing/2014/main" id="{B95A87AF-1C53-B7E6-31A3-071F78DEC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71990D3D-28CF-C23C-4285-C16CA5E97A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57BC1-DA96-344B-A605-1D4DD83CAAC2}" type="slidenum">
              <a:t>‹#›</a:t>
            </a:fld>
            <a:endParaRPr lang="en-VN"/>
          </a:p>
        </p:txBody>
      </p:sp>
    </p:spTree>
    <p:extLst>
      <p:ext uri="{BB962C8B-B14F-4D97-AF65-F5344CB8AC3E}">
        <p14:creationId xmlns:p14="http://schemas.microsoft.com/office/powerpoint/2010/main" val="3048214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9F0D2-D6A5-DFF7-BDBD-D9E05909BC59}"/>
              </a:ext>
            </a:extLst>
          </p:cNvPr>
          <p:cNvSpPr>
            <a:spLocks noGrp="1"/>
          </p:cNvSpPr>
          <p:nvPr>
            <p:ph type="ctrTitle"/>
          </p:nvPr>
        </p:nvSpPr>
        <p:spPr/>
        <p:txBody>
          <a:bodyPr>
            <a:normAutofit fontScale="90000"/>
          </a:bodyPr>
          <a:lstStyle/>
          <a:p>
            <a:r>
              <a:rPr lang="en-US" dirty="0"/>
              <a:t>A Fast Quantum Image Compression Algorithm </a:t>
            </a:r>
            <a:br>
              <a:rPr lang="en-US" dirty="0"/>
            </a:br>
            <a:r>
              <a:rPr lang="en-US" dirty="0"/>
              <a:t>based on Taylor Expansion</a:t>
            </a:r>
          </a:p>
        </p:txBody>
      </p:sp>
      <p:sp>
        <p:nvSpPr>
          <p:cNvPr id="3" name="Subtitle 2">
            <a:extLst>
              <a:ext uri="{FF2B5EF4-FFF2-40B4-BE49-F238E27FC236}">
                <a16:creationId xmlns:a16="http://schemas.microsoft.com/office/drawing/2014/main" id="{7DAA90AC-5D47-CAD5-B469-C710C0809332}"/>
              </a:ext>
            </a:extLst>
          </p:cNvPr>
          <p:cNvSpPr>
            <a:spLocks noGrp="1"/>
          </p:cNvSpPr>
          <p:nvPr>
            <p:ph type="subTitle" idx="1"/>
          </p:nvPr>
        </p:nvSpPr>
        <p:spPr/>
        <p:txBody>
          <a:bodyPr>
            <a:normAutofit fontScale="85000" lnSpcReduction="20000"/>
          </a:bodyPr>
          <a:lstStyle/>
          <a:p>
            <a:r>
              <a:rPr lang="en-US" dirty="0"/>
              <a:t>Vu Tuan Hai [1], Huynh Ho </a:t>
            </a:r>
            <a:r>
              <a:rPr lang="en-US" dirty="0" err="1"/>
              <a:t>Thi</a:t>
            </a:r>
            <a:r>
              <a:rPr lang="en-US" dirty="0"/>
              <a:t> </a:t>
            </a:r>
            <a:r>
              <a:rPr lang="en-US" dirty="0" err="1"/>
              <a:t>Mong</a:t>
            </a:r>
            <a:r>
              <a:rPr lang="en-US" dirty="0"/>
              <a:t> Trinh [2,3], Pham Hoai Luan [2,3] </a:t>
            </a:r>
          </a:p>
          <a:p>
            <a:r>
              <a:rPr lang="en-US" dirty="0"/>
              <a:t>[1] Nara Institute of Science and Technology, 8916–5 Takayama-</a:t>
            </a:r>
            <a:r>
              <a:rPr lang="en-US" dirty="0" err="1"/>
              <a:t>cho</a:t>
            </a:r>
            <a:r>
              <a:rPr lang="en-US" dirty="0"/>
              <a:t>, </a:t>
            </a:r>
            <a:r>
              <a:rPr lang="en-US" dirty="0" err="1"/>
              <a:t>Ikoma</a:t>
            </a:r>
            <a:r>
              <a:rPr lang="en-US" dirty="0"/>
              <a:t>, Nara 630-0192, Japan. </a:t>
            </a:r>
          </a:p>
          <a:p>
            <a:r>
              <a:rPr lang="en-US" dirty="0"/>
              <a:t>[2] University of Information Technology, Vietnam.</a:t>
            </a:r>
          </a:p>
          <a:p>
            <a:r>
              <a:rPr lang="en-US" dirty="0"/>
              <a:t>[3] Vietnam National University, Ho Chi Minh City, Vietnam.</a:t>
            </a:r>
          </a:p>
        </p:txBody>
      </p:sp>
      <p:sp>
        <p:nvSpPr>
          <p:cNvPr id="4" name="Slide Number Placeholder 3">
            <a:extLst>
              <a:ext uri="{FF2B5EF4-FFF2-40B4-BE49-F238E27FC236}">
                <a16:creationId xmlns:a16="http://schemas.microsoft.com/office/drawing/2014/main" id="{89E65222-5C2D-0043-69D9-959AA8BE79DD}"/>
              </a:ext>
            </a:extLst>
          </p:cNvPr>
          <p:cNvSpPr>
            <a:spLocks noGrp="1"/>
          </p:cNvSpPr>
          <p:nvPr>
            <p:ph type="sldNum" sz="quarter" idx="12"/>
          </p:nvPr>
        </p:nvSpPr>
        <p:spPr/>
        <p:txBody>
          <a:bodyPr/>
          <a:lstStyle/>
          <a:p>
            <a:fld id="{2DC57BC1-DA96-344B-A605-1D4DD83CAAC2}" type="slidenum">
              <a:rPr lang="en-US" smtClean="0"/>
              <a:t>1</a:t>
            </a:fld>
            <a:endParaRPr lang="en-US"/>
          </a:p>
        </p:txBody>
      </p:sp>
    </p:spTree>
    <p:extLst>
      <p:ext uri="{BB962C8B-B14F-4D97-AF65-F5344CB8AC3E}">
        <p14:creationId xmlns:p14="http://schemas.microsoft.com/office/powerpoint/2010/main" val="3611334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9AEE-095F-C711-5DF1-21818FAB410E}"/>
              </a:ext>
            </a:extLst>
          </p:cNvPr>
          <p:cNvSpPr>
            <a:spLocks noGrp="1"/>
          </p:cNvSpPr>
          <p:nvPr>
            <p:ph type="title"/>
          </p:nvPr>
        </p:nvSpPr>
        <p:spPr>
          <a:xfrm>
            <a:off x="838200" y="2766218"/>
            <a:ext cx="10515600" cy="1325563"/>
          </a:xfrm>
        </p:spPr>
        <p:txBody>
          <a:bodyPr/>
          <a:lstStyle/>
          <a:p>
            <a:r>
              <a:rPr lang="en-US" dirty="0"/>
              <a:t>Thank you!</a:t>
            </a:r>
          </a:p>
        </p:txBody>
      </p:sp>
      <p:sp>
        <p:nvSpPr>
          <p:cNvPr id="4" name="Slide Number Placeholder 3">
            <a:extLst>
              <a:ext uri="{FF2B5EF4-FFF2-40B4-BE49-F238E27FC236}">
                <a16:creationId xmlns:a16="http://schemas.microsoft.com/office/drawing/2014/main" id="{DFB105B8-6547-CDC9-E2BC-94D5939BD831}"/>
              </a:ext>
            </a:extLst>
          </p:cNvPr>
          <p:cNvSpPr>
            <a:spLocks noGrp="1"/>
          </p:cNvSpPr>
          <p:nvPr>
            <p:ph type="sldNum" sz="quarter" idx="12"/>
          </p:nvPr>
        </p:nvSpPr>
        <p:spPr/>
        <p:txBody>
          <a:bodyPr/>
          <a:lstStyle/>
          <a:p>
            <a:fld id="{2DC57BC1-DA96-344B-A605-1D4DD83CAAC2}" type="slidenum">
              <a:rPr lang="en-US" smtClean="0"/>
              <a:t>10</a:t>
            </a:fld>
            <a:endParaRPr lang="en-US"/>
          </a:p>
        </p:txBody>
      </p:sp>
    </p:spTree>
    <p:extLst>
      <p:ext uri="{BB962C8B-B14F-4D97-AF65-F5344CB8AC3E}">
        <p14:creationId xmlns:p14="http://schemas.microsoft.com/office/powerpoint/2010/main" val="263398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D6075-1A52-83C2-1F73-9C44214D3432}"/>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E93C333C-6FE4-DD9D-F1A0-D4941319613E}"/>
              </a:ext>
            </a:extLst>
          </p:cNvPr>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Quantum image compression (QIC)</a:t>
            </a:r>
          </a:p>
          <a:p>
            <a:pPr marL="514350" indent="-514350">
              <a:buAutoNum type="arabicPeriod"/>
            </a:pPr>
            <a:r>
              <a:rPr lang="en-US" dirty="0"/>
              <a:t>Using Taylor series as gradient estimator</a:t>
            </a:r>
          </a:p>
          <a:p>
            <a:pPr marL="514350" indent="-514350">
              <a:buAutoNum type="arabicPeriod"/>
            </a:pPr>
            <a:r>
              <a:rPr lang="en-US" dirty="0"/>
              <a:t>Results</a:t>
            </a:r>
          </a:p>
          <a:p>
            <a:pPr marL="514350" indent="-514350">
              <a:buAutoNum type="arabicPeriod"/>
            </a:pPr>
            <a:r>
              <a:rPr lang="en-US" dirty="0"/>
              <a:t>Conclusion</a:t>
            </a:r>
          </a:p>
        </p:txBody>
      </p:sp>
      <p:sp>
        <p:nvSpPr>
          <p:cNvPr id="4" name="Slide Number Placeholder 3">
            <a:extLst>
              <a:ext uri="{FF2B5EF4-FFF2-40B4-BE49-F238E27FC236}">
                <a16:creationId xmlns:a16="http://schemas.microsoft.com/office/drawing/2014/main" id="{691B0109-5DFB-3EF9-C0D3-41682C29DDF8}"/>
              </a:ext>
            </a:extLst>
          </p:cNvPr>
          <p:cNvSpPr>
            <a:spLocks noGrp="1"/>
          </p:cNvSpPr>
          <p:nvPr>
            <p:ph type="sldNum" sz="quarter" idx="12"/>
          </p:nvPr>
        </p:nvSpPr>
        <p:spPr/>
        <p:txBody>
          <a:bodyPr/>
          <a:lstStyle/>
          <a:p>
            <a:fld id="{2DC57BC1-DA96-344B-A605-1D4DD83CAAC2}" type="slidenum">
              <a:rPr lang="en-US" smtClean="0"/>
              <a:t>2</a:t>
            </a:fld>
            <a:endParaRPr lang="en-US"/>
          </a:p>
        </p:txBody>
      </p:sp>
    </p:spTree>
    <p:extLst>
      <p:ext uri="{BB962C8B-B14F-4D97-AF65-F5344CB8AC3E}">
        <p14:creationId xmlns:p14="http://schemas.microsoft.com/office/powerpoint/2010/main" val="238936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90254-EC4B-7DFE-0595-03EAB437A2A9}"/>
              </a:ext>
            </a:extLst>
          </p:cNvPr>
          <p:cNvSpPr>
            <a:spLocks noGrp="1"/>
          </p:cNvSpPr>
          <p:nvPr>
            <p:ph type="title"/>
          </p:nvPr>
        </p:nvSpPr>
        <p:spPr/>
        <p:txBody>
          <a:bodyPr/>
          <a:lstStyle/>
          <a:p>
            <a:r>
              <a:rPr lang="en-US" dirty="0"/>
              <a:t>1. Intro</a:t>
            </a:r>
          </a:p>
        </p:txBody>
      </p:sp>
      <p:sp>
        <p:nvSpPr>
          <p:cNvPr id="4" name="Slide Number Placeholder 3">
            <a:extLst>
              <a:ext uri="{FF2B5EF4-FFF2-40B4-BE49-F238E27FC236}">
                <a16:creationId xmlns:a16="http://schemas.microsoft.com/office/drawing/2014/main" id="{A4CFECD3-5CAD-9D56-AE08-6C7D5A9CDB0E}"/>
              </a:ext>
            </a:extLst>
          </p:cNvPr>
          <p:cNvSpPr>
            <a:spLocks noGrp="1"/>
          </p:cNvSpPr>
          <p:nvPr>
            <p:ph type="sldNum" sz="quarter" idx="12"/>
          </p:nvPr>
        </p:nvSpPr>
        <p:spPr/>
        <p:txBody>
          <a:bodyPr/>
          <a:lstStyle/>
          <a:p>
            <a:fld id="{2DC57BC1-DA96-344B-A605-1D4DD83CAAC2}" type="slidenum">
              <a:rPr lang="en-US" smtClean="0"/>
              <a:t>3</a:t>
            </a:fld>
            <a:endParaRPr lang="en-US"/>
          </a:p>
        </p:txBody>
      </p:sp>
      <p:sp>
        <p:nvSpPr>
          <p:cNvPr id="6" name="TextBox 5">
            <a:extLst>
              <a:ext uri="{FF2B5EF4-FFF2-40B4-BE49-F238E27FC236}">
                <a16:creationId xmlns:a16="http://schemas.microsoft.com/office/drawing/2014/main" id="{A0FB5C00-543A-A9B6-C3CB-ACD5BC43E48C}"/>
              </a:ext>
            </a:extLst>
          </p:cNvPr>
          <p:cNvSpPr txBox="1"/>
          <p:nvPr/>
        </p:nvSpPr>
        <p:spPr>
          <a:xfrm>
            <a:off x="905732" y="1350719"/>
            <a:ext cx="10515599" cy="923330"/>
          </a:xfrm>
          <a:prstGeom prst="rect">
            <a:avLst/>
          </a:prstGeom>
          <a:noFill/>
        </p:spPr>
        <p:txBody>
          <a:bodyPr wrap="square" rtlCol="0">
            <a:spAutoFit/>
          </a:bodyPr>
          <a:lstStyle/>
          <a:p>
            <a:r>
              <a:rPr lang="en-US" dirty="0"/>
              <a:t>A digital image can be compressed by lossy/lossless compression algorithm</a:t>
            </a:r>
          </a:p>
          <a:p>
            <a:r>
              <a:rPr lang="en-US" dirty="0"/>
              <a:t>There are standard (classical) compressed format for image such as PNG and JPEG </a:t>
            </a:r>
          </a:p>
          <a:p>
            <a:endParaRPr lang="en-US" dirty="0"/>
          </a:p>
        </p:txBody>
      </p:sp>
      <p:pic>
        <p:nvPicPr>
          <p:cNvPr id="14" name="Content Placeholder 8" descr="A person wearing a hat&#10;&#10;Description automatically generated">
            <a:extLst>
              <a:ext uri="{FF2B5EF4-FFF2-40B4-BE49-F238E27FC236}">
                <a16:creationId xmlns:a16="http://schemas.microsoft.com/office/drawing/2014/main" id="{E1E34854-9A66-341D-A3F3-85256EF5AE15}"/>
              </a:ext>
            </a:extLst>
          </p:cNvPr>
          <p:cNvPicPr>
            <a:picLocks noChangeAspect="1"/>
          </p:cNvPicPr>
          <p:nvPr/>
        </p:nvPicPr>
        <p:blipFill>
          <a:blip r:embed="rId3"/>
          <a:stretch>
            <a:fillRect/>
          </a:stretch>
        </p:blipFill>
        <p:spPr>
          <a:xfrm>
            <a:off x="1013261" y="4225595"/>
            <a:ext cx="1785531" cy="1785531"/>
          </a:xfrm>
          <a:prstGeom prst="rect">
            <a:avLst/>
          </a:prstGeom>
        </p:spPr>
      </p:pic>
      <p:sp>
        <p:nvSpPr>
          <p:cNvPr id="15" name="TextBox 14">
            <a:extLst>
              <a:ext uri="{FF2B5EF4-FFF2-40B4-BE49-F238E27FC236}">
                <a16:creationId xmlns:a16="http://schemas.microsoft.com/office/drawing/2014/main" id="{96ACC527-AE5C-7B05-7D90-F7763C0F13CD}"/>
              </a:ext>
            </a:extLst>
          </p:cNvPr>
          <p:cNvSpPr txBox="1"/>
          <p:nvPr/>
        </p:nvSpPr>
        <p:spPr>
          <a:xfrm>
            <a:off x="4966540" y="4693341"/>
            <a:ext cx="1702411" cy="923330"/>
          </a:xfrm>
          <a:prstGeom prst="rect">
            <a:avLst/>
          </a:prstGeom>
          <a:noFill/>
        </p:spPr>
        <p:txBody>
          <a:bodyPr wrap="square" rtlCol="0">
            <a:spAutoFit/>
          </a:bodyPr>
          <a:lstStyle/>
          <a:p>
            <a:r>
              <a:rPr lang="en-US" dirty="0"/>
              <a:t>Phases from parameterized gates</a:t>
            </a:r>
          </a:p>
        </p:txBody>
      </p:sp>
      <p:cxnSp>
        <p:nvCxnSpPr>
          <p:cNvPr id="16" name="Straight Arrow Connector 15">
            <a:extLst>
              <a:ext uri="{FF2B5EF4-FFF2-40B4-BE49-F238E27FC236}">
                <a16:creationId xmlns:a16="http://schemas.microsoft.com/office/drawing/2014/main" id="{146B5729-B8EC-DBDD-ADA9-FAA3783BDC9A}"/>
              </a:ext>
            </a:extLst>
          </p:cNvPr>
          <p:cNvCxnSpPr/>
          <p:nvPr/>
        </p:nvCxnSpPr>
        <p:spPr>
          <a:xfrm flipH="1">
            <a:off x="2798792" y="5234773"/>
            <a:ext cx="20782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5A6F640F-871F-3661-8727-D3746D7AB9CD}"/>
              </a:ext>
            </a:extLst>
          </p:cNvPr>
          <p:cNvCxnSpPr>
            <a:cxnSpLocks/>
          </p:cNvCxnSpPr>
          <p:nvPr/>
        </p:nvCxnSpPr>
        <p:spPr>
          <a:xfrm>
            <a:off x="2798792" y="5092496"/>
            <a:ext cx="207827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61D5F7F-40A9-D593-8177-0738FC449747}"/>
              </a:ext>
            </a:extLst>
          </p:cNvPr>
          <p:cNvSpPr txBox="1"/>
          <p:nvPr/>
        </p:nvSpPr>
        <p:spPr>
          <a:xfrm>
            <a:off x="3159861" y="4623348"/>
            <a:ext cx="2010091" cy="369332"/>
          </a:xfrm>
          <a:prstGeom prst="rect">
            <a:avLst/>
          </a:prstGeom>
          <a:noFill/>
        </p:spPr>
        <p:txBody>
          <a:bodyPr wrap="square" rtlCol="0">
            <a:spAutoFit/>
          </a:bodyPr>
          <a:lstStyle/>
          <a:p>
            <a:r>
              <a:rPr lang="en-US" dirty="0"/>
              <a:t>Compress</a:t>
            </a:r>
          </a:p>
        </p:txBody>
      </p:sp>
      <p:sp>
        <p:nvSpPr>
          <p:cNvPr id="19" name="TextBox 18">
            <a:extLst>
              <a:ext uri="{FF2B5EF4-FFF2-40B4-BE49-F238E27FC236}">
                <a16:creationId xmlns:a16="http://schemas.microsoft.com/office/drawing/2014/main" id="{8F43E707-C7B7-85E6-7137-206B8E746C28}"/>
              </a:ext>
            </a:extLst>
          </p:cNvPr>
          <p:cNvSpPr txBox="1"/>
          <p:nvPr/>
        </p:nvSpPr>
        <p:spPr>
          <a:xfrm>
            <a:off x="3159860" y="5250600"/>
            <a:ext cx="2010091" cy="369332"/>
          </a:xfrm>
          <a:prstGeom prst="rect">
            <a:avLst/>
          </a:prstGeom>
          <a:noFill/>
        </p:spPr>
        <p:txBody>
          <a:bodyPr wrap="square" rtlCol="0">
            <a:spAutoFit/>
          </a:bodyPr>
          <a:lstStyle/>
          <a:p>
            <a:r>
              <a:rPr lang="en-US" dirty="0"/>
              <a:t>Decompress</a:t>
            </a:r>
          </a:p>
        </p:txBody>
      </p:sp>
      <p:cxnSp>
        <p:nvCxnSpPr>
          <p:cNvPr id="37" name="Elbow Connector 84">
            <a:extLst>
              <a:ext uri="{FF2B5EF4-FFF2-40B4-BE49-F238E27FC236}">
                <a16:creationId xmlns:a16="http://schemas.microsoft.com/office/drawing/2014/main" id="{F0835F29-039E-9A73-2E61-8FC027408936}"/>
              </a:ext>
            </a:extLst>
          </p:cNvPr>
          <p:cNvCxnSpPr>
            <a:cxnSpLocks/>
            <a:stCxn id="41" idx="1"/>
            <a:endCxn id="51" idx="2"/>
          </p:cNvCxnSpPr>
          <p:nvPr/>
        </p:nvCxnSpPr>
        <p:spPr>
          <a:xfrm rot="10800000">
            <a:off x="7081586" y="5546261"/>
            <a:ext cx="4063797" cy="12987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8" name="Elbow Connector 72">
            <a:extLst>
              <a:ext uri="{FF2B5EF4-FFF2-40B4-BE49-F238E27FC236}">
                <a16:creationId xmlns:a16="http://schemas.microsoft.com/office/drawing/2014/main" id="{349DC2D1-AE33-805E-216E-2C8546267F36}"/>
              </a:ext>
            </a:extLst>
          </p:cNvPr>
          <p:cNvCxnSpPr>
            <a:cxnSpLocks/>
            <a:stCxn id="51" idx="0"/>
            <a:endCxn id="41" idx="0"/>
          </p:cNvCxnSpPr>
          <p:nvPr/>
        </p:nvCxnSpPr>
        <p:spPr>
          <a:xfrm rot="16200000" flipH="1">
            <a:off x="9132708" y="3156583"/>
            <a:ext cx="299150" cy="4401396"/>
          </a:xfrm>
          <a:prstGeom prst="bentConnector3">
            <a:avLst>
              <a:gd name="adj1" fmla="val -23258"/>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28C0F648-C93D-AC27-2DE1-DBD78A4862C0}"/>
              </a:ext>
            </a:extLst>
          </p:cNvPr>
          <p:cNvSpPr/>
          <p:nvPr/>
        </p:nvSpPr>
        <p:spPr>
          <a:xfrm>
            <a:off x="7235028" y="5452658"/>
            <a:ext cx="3830178" cy="462988"/>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0" name="Rectangle 39">
            <a:extLst>
              <a:ext uri="{FF2B5EF4-FFF2-40B4-BE49-F238E27FC236}">
                <a16:creationId xmlns:a16="http://schemas.microsoft.com/office/drawing/2014/main" id="{B0B80054-30D8-38CB-D77F-6D0124D84B3A}"/>
              </a:ext>
            </a:extLst>
          </p:cNvPr>
          <p:cNvSpPr/>
          <p:nvPr/>
        </p:nvSpPr>
        <p:spPr>
          <a:xfrm>
            <a:off x="7233055" y="4951006"/>
            <a:ext cx="4189960" cy="442483"/>
          </a:xfrm>
          <a:prstGeom prst="rect">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AD39B3A-53B5-F444-6CE1-8DD2DC1C10AC}"/>
                  </a:ext>
                </a:extLst>
              </p:cNvPr>
              <p:cNvSpPr txBox="1"/>
              <p:nvPr/>
            </p:nvSpPr>
            <p:spPr>
              <a:xfrm>
                <a:off x="11145382" y="5506856"/>
                <a:ext cx="67519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vi-VN" sz="1600" b="1" i="1">
                              <a:latin typeface="Cambria Math" panose="02040503050406030204" pitchFamily="18" charset="0"/>
                              <a:ea typeface="Cambria Math" panose="02040503050406030204" pitchFamily="18" charset="0"/>
                            </a:rPr>
                          </m:ctrlPr>
                        </m:dPr>
                        <m:e>
                          <m:sSup>
                            <m:sSupPr>
                              <m:ctrlPr>
                                <a:rPr lang="vi-VN" sz="1600" b="1" i="1">
                                  <a:latin typeface="Cambria Math" panose="02040503050406030204" pitchFamily="18" charset="0"/>
                                  <a:ea typeface="Cambria Math" panose="02040503050406030204" pitchFamily="18" charset="0"/>
                                </a:rPr>
                              </m:ctrlPr>
                            </m:sSupPr>
                            <m:e>
                              <m:r>
                                <a:rPr lang="vi-VN" sz="1600" b="1" i="1">
                                  <a:latin typeface="Cambria Math" panose="02040503050406030204" pitchFamily="18" charset="0"/>
                                  <a:ea typeface="Cambria Math" panose="02040503050406030204" pitchFamily="18" charset="0"/>
                                </a:rPr>
                                <m:t>𝒔</m:t>
                              </m:r>
                              <m:r>
                                <a:rPr lang="vi-VN" sz="1600" b="1" i="1">
                                  <a:latin typeface="Cambria Math" panose="02040503050406030204" pitchFamily="18" charset="0"/>
                                  <a:ea typeface="Cambria Math" panose="02040503050406030204" pitchFamily="18" charset="0"/>
                                </a:rPr>
                                <m:t>,</m:t>
                              </m:r>
                              <m:r>
                                <a:rPr lang="vi-VN" sz="1600" b="1" i="1">
                                  <a:latin typeface="Cambria Math" panose="02040503050406030204" pitchFamily="18" charset="0"/>
                                  <a:ea typeface="Cambria Math" panose="02040503050406030204" pitchFamily="18" charset="0"/>
                                </a:rPr>
                                <m:t>𝜽</m:t>
                              </m:r>
                            </m:e>
                            <m:sup>
                              <m:r>
                                <a:rPr lang="vi-VN" sz="1600" b="1" i="1">
                                  <a:latin typeface="Cambria Math" panose="02040503050406030204" pitchFamily="18" charset="0"/>
                                  <a:ea typeface="Cambria Math" panose="02040503050406030204" pitchFamily="18" charset="0"/>
                                </a:rPr>
                                <m:t>∗</m:t>
                              </m:r>
                            </m:sup>
                          </m:sSup>
                        </m:e>
                      </m:d>
                    </m:oMath>
                  </m:oMathPara>
                </a14:m>
                <a:endParaRPr lang="en-VN" sz="1600" b="1" i="1"/>
              </a:p>
            </p:txBody>
          </p:sp>
        </mc:Choice>
        <mc:Fallback>
          <p:sp>
            <p:nvSpPr>
              <p:cNvPr id="41" name="TextBox 40">
                <a:extLst>
                  <a:ext uri="{FF2B5EF4-FFF2-40B4-BE49-F238E27FC236}">
                    <a16:creationId xmlns:a16="http://schemas.microsoft.com/office/drawing/2014/main" id="{2AD39B3A-53B5-F444-6CE1-8DD2DC1C10AC}"/>
                  </a:ext>
                </a:extLst>
              </p:cNvPr>
              <p:cNvSpPr txBox="1">
                <a:spLocks noRot="1" noChangeAspect="1" noMove="1" noResize="1" noEditPoints="1" noAdjustHandles="1" noChangeArrowheads="1" noChangeShapeType="1" noTextEdit="1"/>
              </p:cNvSpPr>
              <p:nvPr/>
            </p:nvSpPr>
            <p:spPr>
              <a:xfrm>
                <a:off x="11145382" y="5506856"/>
                <a:ext cx="675197" cy="338554"/>
              </a:xfrm>
              <a:prstGeom prst="rect">
                <a:avLst/>
              </a:prstGeom>
              <a:blipFill>
                <a:blip r:embed="rId4"/>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FFE35E9-6A89-1D5B-78E5-1904F6CEE851}"/>
              </a:ext>
            </a:extLst>
          </p:cNvPr>
          <p:cNvSpPr txBox="1"/>
          <p:nvPr/>
        </p:nvSpPr>
        <p:spPr>
          <a:xfrm>
            <a:off x="7233055" y="4531936"/>
            <a:ext cx="1442263" cy="338554"/>
          </a:xfrm>
          <a:prstGeom prst="rect">
            <a:avLst/>
          </a:prstGeom>
          <a:noFill/>
        </p:spPr>
        <p:txBody>
          <a:bodyPr wrap="square" rtlCol="0">
            <a:spAutoFit/>
          </a:bodyPr>
          <a:lstStyle/>
          <a:p>
            <a:pPr algn="ctr"/>
            <a:r>
              <a:rPr lang="en-VN" sz="1600">
                <a:latin typeface="Times New Roman" panose="02020603050405020304" pitchFamily="18" charset="0"/>
                <a:cs typeface="Times New Roman" panose="02020603050405020304" pitchFamily="18" charset="0"/>
              </a:rPr>
              <a:t>Compress flow </a:t>
            </a:r>
          </a:p>
        </p:txBody>
      </p:sp>
      <p:sp>
        <p:nvSpPr>
          <p:cNvPr id="43" name="TextBox 42">
            <a:extLst>
              <a:ext uri="{FF2B5EF4-FFF2-40B4-BE49-F238E27FC236}">
                <a16:creationId xmlns:a16="http://schemas.microsoft.com/office/drawing/2014/main" id="{D1738264-5450-AF9D-5DC1-4D953D38586C}"/>
              </a:ext>
            </a:extLst>
          </p:cNvPr>
          <p:cNvSpPr txBox="1"/>
          <p:nvPr/>
        </p:nvSpPr>
        <p:spPr>
          <a:xfrm>
            <a:off x="9504339" y="6028253"/>
            <a:ext cx="1715118" cy="338554"/>
          </a:xfrm>
          <a:prstGeom prst="rect">
            <a:avLst/>
          </a:prstGeom>
          <a:noFill/>
        </p:spPr>
        <p:txBody>
          <a:bodyPr wrap="square" rtlCol="0">
            <a:spAutoFit/>
          </a:bodyPr>
          <a:lstStyle/>
          <a:p>
            <a:pPr algn="ctr"/>
            <a:r>
              <a:rPr lang="en-VN" sz="1600">
                <a:latin typeface="Times New Roman" panose="02020603050405020304" pitchFamily="18" charset="0"/>
                <a:cs typeface="Times New Roman" panose="02020603050405020304" pitchFamily="18" charset="0"/>
              </a:rPr>
              <a:t>Decompress flow </a:t>
            </a: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79910393-7D97-BCC8-2158-742AFD82A725}"/>
                  </a:ext>
                </a:extLst>
              </p:cNvPr>
              <p:cNvSpPr txBox="1"/>
              <p:nvPr/>
            </p:nvSpPr>
            <p:spPr>
              <a:xfrm>
                <a:off x="7288548" y="5003038"/>
                <a:ext cx="972000" cy="338554"/>
              </a:xfrm>
              <a:prstGeom prst="rect">
                <a:avLst/>
              </a:prstGeom>
              <a:solidFill>
                <a:schemeClr val="bg1"/>
              </a:solidFill>
              <a:ln>
                <a:solidFill>
                  <a:schemeClr val="tx1"/>
                </a:solidFill>
              </a:ln>
            </p:spPr>
            <p:txBody>
              <a:bodyPr wrap="square" rtlCol="0">
                <a:spAutoFit/>
              </a:bodyPr>
              <a:lstStyle/>
              <a:p>
                <a:pPr algn="ctr"/>
                <a:r>
                  <a:rPr lang="en-VN" sz="1600">
                    <a:latin typeface="Times New Roman" panose="02020603050405020304" pitchFamily="18" charset="0"/>
                    <a:cs typeface="Times New Roman" panose="02020603050405020304" pitchFamily="18" charset="0"/>
                  </a:rPr>
                  <a:t>divide(</a:t>
                </a:r>
                <a14:m>
                  <m:oMath xmlns:m="http://schemas.openxmlformats.org/officeDocument/2006/math">
                    <m:r>
                      <a:rPr lang="en-VN" sz="1600" i="1">
                        <a:latin typeface="Cambria Math" panose="02040503050406030204" pitchFamily="18" charset="0"/>
                      </a:rPr>
                      <m:t>𝑘</m:t>
                    </m:r>
                  </m:oMath>
                </a14:m>
                <a:r>
                  <a:rPr lang="en-VN" sz="1600">
                    <a:latin typeface="Times New Roman" panose="02020603050405020304" pitchFamily="18" charset="0"/>
                    <a:cs typeface="Times New Roman" panose="02020603050405020304" pitchFamily="18" charset="0"/>
                  </a:rPr>
                  <a:t>) </a:t>
                </a:r>
              </a:p>
            </p:txBody>
          </p:sp>
        </mc:Choice>
        <mc:Fallback>
          <p:sp>
            <p:nvSpPr>
              <p:cNvPr id="44" name="TextBox 43">
                <a:extLst>
                  <a:ext uri="{FF2B5EF4-FFF2-40B4-BE49-F238E27FC236}">
                    <a16:creationId xmlns:a16="http://schemas.microsoft.com/office/drawing/2014/main" id="{79910393-7D97-BCC8-2158-742AFD82A725}"/>
                  </a:ext>
                </a:extLst>
              </p:cNvPr>
              <p:cNvSpPr txBox="1">
                <a:spLocks noRot="1" noChangeAspect="1" noMove="1" noResize="1" noEditPoints="1" noAdjustHandles="1" noChangeArrowheads="1" noChangeShapeType="1" noTextEdit="1"/>
              </p:cNvSpPr>
              <p:nvPr/>
            </p:nvSpPr>
            <p:spPr>
              <a:xfrm>
                <a:off x="7288548" y="5003038"/>
                <a:ext cx="972000" cy="338554"/>
              </a:xfrm>
              <a:prstGeom prst="rect">
                <a:avLst/>
              </a:prstGeom>
              <a:blipFill>
                <a:blip r:embed="rId5"/>
                <a:stretch>
                  <a:fillRect l="-621" t="-3509" r="-7453" b="-21053"/>
                </a:stretch>
              </a:blipFill>
              <a:ln>
                <a:solidFill>
                  <a:schemeClr val="tx1"/>
                </a:solidFill>
              </a:ln>
            </p:spPr>
            <p:txBody>
              <a:bodyPr/>
              <a:lstStyle/>
              <a:p>
                <a:r>
                  <a:rPr lang="en-US">
                    <a:noFill/>
                  </a:rPr>
                  <a:t> </a:t>
                </a:r>
              </a:p>
            </p:txBody>
          </p:sp>
        </mc:Fallback>
      </mc:AlternateContent>
      <p:sp>
        <p:nvSpPr>
          <p:cNvPr id="45" name="TextBox 44">
            <a:extLst>
              <a:ext uri="{FF2B5EF4-FFF2-40B4-BE49-F238E27FC236}">
                <a16:creationId xmlns:a16="http://schemas.microsoft.com/office/drawing/2014/main" id="{1209B7FA-5DD0-63EA-E494-B3E82B27EE36}"/>
              </a:ext>
            </a:extLst>
          </p:cNvPr>
          <p:cNvSpPr txBox="1"/>
          <p:nvPr/>
        </p:nvSpPr>
        <p:spPr>
          <a:xfrm>
            <a:off x="8337031" y="4997687"/>
            <a:ext cx="611141"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v</a:t>
            </a:r>
            <a:r>
              <a:rPr lang="en-VN" sz="1600">
                <a:latin typeface="Times New Roman" panose="02020603050405020304" pitchFamily="18" charset="0"/>
                <a:cs typeface="Times New Roman" panose="02020603050405020304" pitchFamily="18" charset="0"/>
              </a:rPr>
              <a:t>ec()</a:t>
            </a:r>
          </a:p>
        </p:txBody>
      </p:sp>
      <p:sp>
        <p:nvSpPr>
          <p:cNvPr id="46" name="TextBox 45">
            <a:extLst>
              <a:ext uri="{FF2B5EF4-FFF2-40B4-BE49-F238E27FC236}">
                <a16:creationId xmlns:a16="http://schemas.microsoft.com/office/drawing/2014/main" id="{D2EB507C-ACF1-294E-BDF2-04F67CF041F5}"/>
              </a:ext>
            </a:extLst>
          </p:cNvPr>
          <p:cNvSpPr txBox="1"/>
          <p:nvPr/>
        </p:nvSpPr>
        <p:spPr>
          <a:xfrm>
            <a:off x="9024655" y="4993020"/>
            <a:ext cx="828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norm</a:t>
            </a:r>
            <a:r>
              <a:rPr lang="en-VN" sz="1600">
                <a:latin typeface="Times New Roman" panose="02020603050405020304" pitchFamily="18" charset="0"/>
                <a:cs typeface="Times New Roman" panose="02020603050405020304" pitchFamily="18" charset="0"/>
              </a:rPr>
              <a:t>()</a:t>
            </a:r>
          </a:p>
        </p:txBody>
      </p:sp>
      <p:sp>
        <p:nvSpPr>
          <p:cNvPr id="47" name="TextBox 46">
            <a:extLst>
              <a:ext uri="{FF2B5EF4-FFF2-40B4-BE49-F238E27FC236}">
                <a16:creationId xmlns:a16="http://schemas.microsoft.com/office/drawing/2014/main" id="{D54F10FB-02A2-AEC3-61D6-CB2856FC63EE}"/>
              </a:ext>
            </a:extLst>
          </p:cNvPr>
          <p:cNvSpPr txBox="1"/>
          <p:nvPr/>
        </p:nvSpPr>
        <p:spPr>
          <a:xfrm>
            <a:off x="9908147" y="4993020"/>
            <a:ext cx="1442263"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compilation</a:t>
            </a:r>
            <a:r>
              <a:rPr lang="en-VN" sz="160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56D67007-FF81-22B0-06F2-F55D9B2A0EFD}"/>
                  </a:ext>
                </a:extLst>
              </p:cNvPr>
              <p:cNvSpPr txBox="1"/>
              <p:nvPr/>
            </p:nvSpPr>
            <p:spPr>
              <a:xfrm>
                <a:off x="9345735" y="5517112"/>
                <a:ext cx="1656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substitute(</a:t>
                </a:r>
                <a14:m>
                  <m:oMath xmlns:m="http://schemas.openxmlformats.org/officeDocument/2006/math">
                    <m:r>
                      <a:rPr lang="en-US" sz="1600" i="1">
                        <a:latin typeface="Cambria Math" panose="02040503050406030204" pitchFamily="18" charset="0"/>
                        <a:cs typeface="Times New Roman" panose="02020603050405020304" pitchFamily="18" charset="0"/>
                      </a:rPr>
                      <m:t>𝑈</m:t>
                    </m:r>
                    <m:d>
                      <m:dPr>
                        <m:ctrlPr>
                          <a:rPr lang="vi-VN" sz="1600" b="0" i="1">
                            <a:latin typeface="Cambria Math" panose="02040503050406030204" pitchFamily="18" charset="0"/>
                            <a:cs typeface="Times New Roman" panose="02020603050405020304" pitchFamily="18" charset="0"/>
                          </a:rPr>
                        </m:ctrlPr>
                      </m:dPr>
                      <m:e>
                        <m:sSup>
                          <m:sSupPr>
                            <m:ctrlPr>
                              <a:rPr lang="vi-VN" sz="1600" b="1" i="1">
                                <a:latin typeface="Cambria Math" panose="02040503050406030204" pitchFamily="18" charset="0"/>
                                <a:cs typeface="Times New Roman" panose="02020603050405020304" pitchFamily="18" charset="0"/>
                              </a:rPr>
                            </m:ctrlPr>
                          </m:sSupPr>
                          <m:e>
                            <m:r>
                              <a:rPr lang="vi-VN" sz="1600" b="1" i="1">
                                <a:latin typeface="Cambria Math" panose="02040503050406030204" pitchFamily="18" charset="0"/>
                                <a:cs typeface="Times New Roman" panose="02020603050405020304" pitchFamily="18" charset="0"/>
                              </a:rPr>
                              <m:t>𝜽</m:t>
                            </m:r>
                          </m:e>
                          <m:sup>
                            <m:r>
                              <a:rPr lang="vi-VN" sz="1600" b="1" i="1">
                                <a:latin typeface="Cambria Math" panose="02040503050406030204" pitchFamily="18" charset="0"/>
                                <a:cs typeface="Times New Roman" panose="02020603050405020304" pitchFamily="18" charset="0"/>
                              </a:rPr>
                              <m:t>∗</m:t>
                            </m:r>
                          </m:sup>
                        </m:sSup>
                      </m:e>
                    </m:d>
                  </m:oMath>
                </a14:m>
                <a:r>
                  <a:rPr lang="en-US" sz="1600">
                    <a:latin typeface="Times New Roman" panose="02020603050405020304" pitchFamily="18" charset="0"/>
                    <a:cs typeface="Times New Roman" panose="02020603050405020304" pitchFamily="18" charset="0"/>
                  </a:rPr>
                  <a:t>)</a:t>
                </a:r>
                <a:endParaRPr lang="en-VN" sz="1600">
                  <a:latin typeface="Times New Roman" panose="02020603050405020304" pitchFamily="18" charset="0"/>
                  <a:cs typeface="Times New Roman" panose="02020603050405020304" pitchFamily="18" charset="0"/>
                </a:endParaRPr>
              </a:p>
            </p:txBody>
          </p:sp>
        </mc:Choice>
        <mc:Fallback>
          <p:sp>
            <p:nvSpPr>
              <p:cNvPr id="48" name="TextBox 47">
                <a:extLst>
                  <a:ext uri="{FF2B5EF4-FFF2-40B4-BE49-F238E27FC236}">
                    <a16:creationId xmlns:a16="http://schemas.microsoft.com/office/drawing/2014/main" id="{56D67007-FF81-22B0-06F2-F55D9B2A0EFD}"/>
                  </a:ext>
                </a:extLst>
              </p:cNvPr>
              <p:cNvSpPr txBox="1">
                <a:spLocks noRot="1" noChangeAspect="1" noMove="1" noResize="1" noEditPoints="1" noAdjustHandles="1" noChangeArrowheads="1" noChangeShapeType="1" noTextEdit="1"/>
              </p:cNvSpPr>
              <p:nvPr/>
            </p:nvSpPr>
            <p:spPr>
              <a:xfrm>
                <a:off x="9345735" y="5517112"/>
                <a:ext cx="1656000" cy="338554"/>
              </a:xfrm>
              <a:prstGeom prst="rect">
                <a:avLst/>
              </a:prstGeom>
              <a:blipFill>
                <a:blip r:embed="rId6"/>
                <a:stretch>
                  <a:fillRect t="-3448" b="-1896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FB7B60A3-F662-374D-09DF-987444F4C8DA}"/>
                  </a:ext>
                </a:extLst>
              </p:cNvPr>
              <p:cNvSpPr txBox="1"/>
              <p:nvPr/>
            </p:nvSpPr>
            <p:spPr>
              <a:xfrm>
                <a:off x="8421395" y="5513599"/>
                <a:ext cx="864000"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scale(</a:t>
                </a:r>
                <a14:m>
                  <m:oMath xmlns:m="http://schemas.openxmlformats.org/officeDocument/2006/math">
                    <m:r>
                      <a:rPr lang="en-US" sz="1600" b="1" i="1">
                        <a:latin typeface="Cambria Math" panose="02040503050406030204" pitchFamily="18" charset="0"/>
                        <a:cs typeface="Times New Roman" panose="02020603050405020304" pitchFamily="18" charset="0"/>
                      </a:rPr>
                      <m:t>𝒔</m:t>
                    </m:r>
                  </m:oMath>
                </a14:m>
                <a:r>
                  <a:rPr lang="en-US" sz="1600">
                    <a:latin typeface="Times New Roman" panose="02020603050405020304" pitchFamily="18" charset="0"/>
                    <a:cs typeface="Times New Roman" panose="02020603050405020304" pitchFamily="18" charset="0"/>
                  </a:rPr>
                  <a:t>)</a:t>
                </a:r>
                <a:endParaRPr lang="en-VN" sz="1600">
                  <a:latin typeface="Times New Roman" panose="02020603050405020304" pitchFamily="18" charset="0"/>
                  <a:cs typeface="Times New Roman" panose="02020603050405020304" pitchFamily="18" charset="0"/>
                </a:endParaRPr>
              </a:p>
            </p:txBody>
          </p:sp>
        </mc:Choice>
        <mc:Fallback>
          <p:sp>
            <p:nvSpPr>
              <p:cNvPr id="49" name="TextBox 48">
                <a:extLst>
                  <a:ext uri="{FF2B5EF4-FFF2-40B4-BE49-F238E27FC236}">
                    <a16:creationId xmlns:a16="http://schemas.microsoft.com/office/drawing/2014/main" id="{FB7B60A3-F662-374D-09DF-987444F4C8DA}"/>
                  </a:ext>
                </a:extLst>
              </p:cNvPr>
              <p:cNvSpPr txBox="1">
                <a:spLocks noRot="1" noChangeAspect="1" noMove="1" noResize="1" noEditPoints="1" noAdjustHandles="1" noChangeArrowheads="1" noChangeShapeType="1" noTextEdit="1"/>
              </p:cNvSpPr>
              <p:nvPr/>
            </p:nvSpPr>
            <p:spPr>
              <a:xfrm>
                <a:off x="8421395" y="5513599"/>
                <a:ext cx="864000" cy="338554"/>
              </a:xfrm>
              <a:prstGeom prst="rect">
                <a:avLst/>
              </a:prstGeom>
              <a:blipFill>
                <a:blip r:embed="rId7"/>
                <a:stretch>
                  <a:fillRect t="-3448" b="-1896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C50360BF-1208-03DE-3255-A34957E1C5CF}"/>
                  </a:ext>
                </a:extLst>
              </p:cNvPr>
              <p:cNvSpPr txBox="1"/>
              <p:nvPr/>
            </p:nvSpPr>
            <p:spPr>
              <a:xfrm>
                <a:off x="7288549" y="5506856"/>
                <a:ext cx="1069375" cy="338554"/>
              </a:xfrm>
              <a:prstGeom prst="rect">
                <a:avLst/>
              </a:prstGeom>
              <a:solidFill>
                <a:schemeClr val="bg1"/>
              </a:solidFill>
              <a:ln>
                <a:solidFill>
                  <a:schemeClr val="tx1"/>
                </a:solidFill>
              </a:ln>
            </p:spPr>
            <p:txBody>
              <a:bodyPr wrap="square" rtlCol="0">
                <a:spAutoFit/>
              </a:bodyPr>
              <a:lstStyle/>
              <a:p>
                <a:pPr algn="ctr"/>
                <a:r>
                  <a:rPr lang="en-US" sz="1600">
                    <a:latin typeface="Times New Roman" panose="02020603050405020304" pitchFamily="18" charset="0"/>
                    <a:cs typeface="Times New Roman" panose="02020603050405020304" pitchFamily="18" charset="0"/>
                  </a:rPr>
                  <a:t>reshape</a:t>
                </a:r>
                <a:r>
                  <a:rPr lang="en-VN" sz="1600">
                    <a:latin typeface="Times New Roman" panose="02020603050405020304" pitchFamily="18" charset="0"/>
                    <a:cs typeface="Times New Roman" panose="02020603050405020304" pitchFamily="18" charset="0"/>
                  </a:rPr>
                  <a:t>(</a:t>
                </a:r>
                <a14:m>
                  <m:oMath xmlns:m="http://schemas.openxmlformats.org/officeDocument/2006/math">
                    <m:r>
                      <a:rPr lang="en-VN" sz="1600" i="1">
                        <a:latin typeface="Cambria Math" panose="02040503050406030204" pitchFamily="18" charset="0"/>
                        <a:cs typeface="Times New Roman" panose="02020603050405020304" pitchFamily="18" charset="0"/>
                      </a:rPr>
                      <m:t>𝑘</m:t>
                    </m:r>
                  </m:oMath>
                </a14:m>
                <a:r>
                  <a:rPr lang="en-VN" sz="1600">
                    <a:latin typeface="Times New Roman" panose="02020603050405020304" pitchFamily="18" charset="0"/>
                    <a:cs typeface="Times New Roman" panose="02020603050405020304" pitchFamily="18" charset="0"/>
                  </a:rPr>
                  <a:t>)</a:t>
                </a:r>
              </a:p>
            </p:txBody>
          </p:sp>
        </mc:Choice>
        <mc:Fallback>
          <p:sp>
            <p:nvSpPr>
              <p:cNvPr id="50" name="TextBox 49">
                <a:extLst>
                  <a:ext uri="{FF2B5EF4-FFF2-40B4-BE49-F238E27FC236}">
                    <a16:creationId xmlns:a16="http://schemas.microsoft.com/office/drawing/2014/main" id="{C50360BF-1208-03DE-3255-A34957E1C5CF}"/>
                  </a:ext>
                </a:extLst>
              </p:cNvPr>
              <p:cNvSpPr txBox="1">
                <a:spLocks noRot="1" noChangeAspect="1" noMove="1" noResize="1" noEditPoints="1" noAdjustHandles="1" noChangeArrowheads="1" noChangeShapeType="1" noTextEdit="1"/>
              </p:cNvSpPr>
              <p:nvPr/>
            </p:nvSpPr>
            <p:spPr>
              <a:xfrm>
                <a:off x="7288549" y="5506856"/>
                <a:ext cx="1069375" cy="338554"/>
              </a:xfrm>
              <a:prstGeom prst="rect">
                <a:avLst/>
              </a:prstGeom>
              <a:blipFill>
                <a:blip r:embed="rId8"/>
                <a:stretch>
                  <a:fillRect l="-1130" t="-3448" r="-565" b="-18966"/>
                </a:stretch>
              </a:blipFill>
              <a:ln>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97B9D147-7099-58E1-426C-91040B68C59B}"/>
                  </a:ext>
                </a:extLst>
              </p:cNvPr>
              <p:cNvSpPr txBox="1"/>
              <p:nvPr/>
            </p:nvSpPr>
            <p:spPr>
              <a:xfrm>
                <a:off x="6906357" y="5207706"/>
                <a:ext cx="3504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sz="1600" b="0" i="1">
                          <a:latin typeface="Cambria Math" panose="02040503050406030204" pitchFamily="18" charset="0"/>
                          <a:ea typeface="Cambria Math" panose="02040503050406030204" pitchFamily="18" charset="0"/>
                        </a:rPr>
                        <m:t>ℐ</m:t>
                      </m:r>
                    </m:oMath>
                  </m:oMathPara>
                </a14:m>
                <a:endParaRPr lang="en-VN" sz="1600"/>
              </a:p>
            </p:txBody>
          </p:sp>
        </mc:Choice>
        <mc:Fallback>
          <p:sp>
            <p:nvSpPr>
              <p:cNvPr id="51" name="TextBox 50">
                <a:extLst>
                  <a:ext uri="{FF2B5EF4-FFF2-40B4-BE49-F238E27FC236}">
                    <a16:creationId xmlns:a16="http://schemas.microsoft.com/office/drawing/2014/main" id="{97B9D147-7099-58E1-426C-91040B68C59B}"/>
                  </a:ext>
                </a:extLst>
              </p:cNvPr>
              <p:cNvSpPr txBox="1">
                <a:spLocks noRot="1" noChangeAspect="1" noMove="1" noResize="1" noEditPoints="1" noAdjustHandles="1" noChangeArrowheads="1" noChangeShapeType="1" noTextEdit="1"/>
              </p:cNvSpPr>
              <p:nvPr/>
            </p:nvSpPr>
            <p:spPr>
              <a:xfrm>
                <a:off x="6906357" y="5207706"/>
                <a:ext cx="350455" cy="338554"/>
              </a:xfrm>
              <a:prstGeom prst="rect">
                <a:avLst/>
              </a:prstGeom>
              <a:blipFill>
                <a:blip r:embed="rId9"/>
                <a:stretch>
                  <a:fillRect/>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BA83BF49-641B-A0FD-2AA3-1ABDB803BAF5}"/>
              </a:ext>
            </a:extLst>
          </p:cNvPr>
          <p:cNvCxnSpPr/>
          <p:nvPr/>
        </p:nvCxnSpPr>
        <p:spPr>
          <a:xfrm>
            <a:off x="7233054" y="4863402"/>
            <a:ext cx="153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48F55D1-B819-F775-D7AA-161B336A14CF}"/>
              </a:ext>
            </a:extLst>
          </p:cNvPr>
          <p:cNvCxnSpPr>
            <a:cxnSpLocks/>
          </p:cNvCxnSpPr>
          <p:nvPr/>
        </p:nvCxnSpPr>
        <p:spPr>
          <a:xfrm flipH="1">
            <a:off x="9525603" y="6016192"/>
            <a:ext cx="153960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60" name="Table 59">
                <a:extLst>
                  <a:ext uri="{FF2B5EF4-FFF2-40B4-BE49-F238E27FC236}">
                    <a16:creationId xmlns:a16="http://schemas.microsoft.com/office/drawing/2014/main" id="{5D91206B-9856-BB48-F16E-D51E808B2C35}"/>
                  </a:ext>
                </a:extLst>
              </p:cNvPr>
              <p:cNvGraphicFramePr>
                <a:graphicFrameLocks noGrp="1"/>
              </p:cNvGraphicFramePr>
              <p:nvPr>
                <p:extLst>
                  <p:ext uri="{D42A27DB-BD31-4B8C-83A1-F6EECF244321}">
                    <p14:modId xmlns:p14="http://schemas.microsoft.com/office/powerpoint/2010/main" val="2935872687"/>
                  </p:ext>
                </p:extLst>
              </p:nvPr>
            </p:nvGraphicFramePr>
            <p:xfrm>
              <a:off x="1026450" y="2085493"/>
              <a:ext cx="5879908" cy="1979918"/>
            </p:xfrm>
            <a:graphic>
              <a:graphicData uri="http://schemas.openxmlformats.org/drawingml/2006/table">
                <a:tbl>
                  <a:tblPr firstRow="1" bandRow="1">
                    <a:tableStyleId>{5C22544A-7EE6-4342-B048-85BDC9FD1C3A}</a:tableStyleId>
                  </a:tblPr>
                  <a:tblGrid>
                    <a:gridCol w="2939954">
                      <a:extLst>
                        <a:ext uri="{9D8B030D-6E8A-4147-A177-3AD203B41FA5}">
                          <a16:colId xmlns:a16="http://schemas.microsoft.com/office/drawing/2014/main" val="3279029958"/>
                        </a:ext>
                      </a:extLst>
                    </a:gridCol>
                    <a:gridCol w="2939954">
                      <a:extLst>
                        <a:ext uri="{9D8B030D-6E8A-4147-A177-3AD203B41FA5}">
                          <a16:colId xmlns:a16="http://schemas.microsoft.com/office/drawing/2014/main" val="3801716447"/>
                        </a:ext>
                      </a:extLst>
                    </a:gridCol>
                  </a:tblGrid>
                  <a:tr h="562417">
                    <a:tc>
                      <a:txBody>
                        <a:bodyPr/>
                        <a:lstStyle/>
                        <a:p>
                          <a:r>
                            <a:rPr lang="en-US" sz="1800" dirty="0">
                              <a:solidFill>
                                <a:schemeClr val="tx1"/>
                              </a:solidFill>
                            </a:rPr>
                            <a:t>Classical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Quantum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684948"/>
                      </a:ext>
                    </a:extLst>
                  </a:tr>
                  <a:tr h="699758">
                    <a:tc>
                      <a:txBody>
                        <a:bodyPr/>
                        <a:lstStyle/>
                        <a:p>
                          <a:r>
                            <a:rPr lang="en-US" sz="1800" dirty="0">
                              <a:solidFill>
                                <a:schemeClr val="tx1"/>
                              </a:solidFill>
                            </a:rPr>
                            <a:t>Trade-off between loss and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Trade-off between loss and compression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0537712"/>
                      </a:ext>
                    </a:extLst>
                  </a:tr>
                  <a:tr h="562417">
                    <a:tc>
                      <a:txBody>
                        <a:bodyPr/>
                        <a:lstStyle/>
                        <a:p>
                          <a:r>
                            <a:rPr lang="en-US" sz="1800" dirty="0">
                              <a:solidFill>
                                <a:schemeClr val="tx1"/>
                              </a:solidFill>
                            </a:rPr>
                            <a:t>Fixed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Changeable compression ratio by block size </a:t>
                          </a:r>
                          <a14:m>
                            <m:oMath xmlns:m="http://schemas.openxmlformats.org/officeDocument/2006/math">
                              <m:r>
                                <a:rPr lang="en-US" sz="1800" b="0" i="1" smtClean="0">
                                  <a:solidFill>
                                    <a:schemeClr val="tx1"/>
                                  </a:solidFill>
                                  <a:latin typeface="Cambria Math" panose="02040503050406030204" pitchFamily="18" charset="0"/>
                                </a:rPr>
                                <m:t>𝑘</m:t>
                              </m:r>
                            </m:oMath>
                          </a14:m>
                          <a:endParaRPr lang="en-US" sz="1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887173"/>
                      </a:ext>
                    </a:extLst>
                  </a:tr>
                </a:tbl>
              </a:graphicData>
            </a:graphic>
          </p:graphicFrame>
        </mc:Choice>
        <mc:Fallback>
          <p:graphicFrame>
            <p:nvGraphicFramePr>
              <p:cNvPr id="60" name="Table 59">
                <a:extLst>
                  <a:ext uri="{FF2B5EF4-FFF2-40B4-BE49-F238E27FC236}">
                    <a16:creationId xmlns:a16="http://schemas.microsoft.com/office/drawing/2014/main" id="{5D91206B-9856-BB48-F16E-D51E808B2C35}"/>
                  </a:ext>
                </a:extLst>
              </p:cNvPr>
              <p:cNvGraphicFramePr>
                <a:graphicFrameLocks noGrp="1"/>
              </p:cNvGraphicFramePr>
              <p:nvPr>
                <p:extLst>
                  <p:ext uri="{D42A27DB-BD31-4B8C-83A1-F6EECF244321}">
                    <p14:modId xmlns:p14="http://schemas.microsoft.com/office/powerpoint/2010/main" val="2935872687"/>
                  </p:ext>
                </p:extLst>
              </p:nvPr>
            </p:nvGraphicFramePr>
            <p:xfrm>
              <a:off x="1026450" y="2085493"/>
              <a:ext cx="5879908" cy="1979918"/>
            </p:xfrm>
            <a:graphic>
              <a:graphicData uri="http://schemas.openxmlformats.org/drawingml/2006/table">
                <a:tbl>
                  <a:tblPr firstRow="1" bandRow="1">
                    <a:tableStyleId>{5C22544A-7EE6-4342-B048-85BDC9FD1C3A}</a:tableStyleId>
                  </a:tblPr>
                  <a:tblGrid>
                    <a:gridCol w="2939954">
                      <a:extLst>
                        <a:ext uri="{9D8B030D-6E8A-4147-A177-3AD203B41FA5}">
                          <a16:colId xmlns:a16="http://schemas.microsoft.com/office/drawing/2014/main" val="3279029958"/>
                        </a:ext>
                      </a:extLst>
                    </a:gridCol>
                    <a:gridCol w="2939954">
                      <a:extLst>
                        <a:ext uri="{9D8B030D-6E8A-4147-A177-3AD203B41FA5}">
                          <a16:colId xmlns:a16="http://schemas.microsoft.com/office/drawing/2014/main" val="3801716447"/>
                        </a:ext>
                      </a:extLst>
                    </a:gridCol>
                  </a:tblGrid>
                  <a:tr h="640080">
                    <a:tc>
                      <a:txBody>
                        <a:bodyPr/>
                        <a:lstStyle/>
                        <a:p>
                          <a:r>
                            <a:rPr lang="en-US" sz="1800" dirty="0">
                              <a:solidFill>
                                <a:schemeClr val="tx1"/>
                              </a:solidFill>
                            </a:rPr>
                            <a:t>Classical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solidFill>
                                <a:schemeClr val="tx1"/>
                              </a:solidFill>
                            </a:rPr>
                            <a:t>Quantum image compression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95684948"/>
                      </a:ext>
                    </a:extLst>
                  </a:tr>
                  <a:tr h="699758">
                    <a:tc>
                      <a:txBody>
                        <a:bodyPr/>
                        <a:lstStyle/>
                        <a:p>
                          <a:r>
                            <a:rPr lang="en-US" sz="1800" dirty="0">
                              <a:solidFill>
                                <a:schemeClr val="tx1"/>
                              </a:solidFill>
                            </a:rPr>
                            <a:t>Trade-off between loss and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Trade-off between loss and compression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20537712"/>
                      </a:ext>
                    </a:extLst>
                  </a:tr>
                  <a:tr h="640080">
                    <a:tc>
                      <a:txBody>
                        <a:bodyPr/>
                        <a:lstStyle/>
                        <a:p>
                          <a:r>
                            <a:rPr lang="en-US" sz="1800" dirty="0">
                              <a:solidFill>
                                <a:schemeClr val="tx1"/>
                              </a:solidFill>
                            </a:rPr>
                            <a:t>Fixed compression ratio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100415" t="-214286" r="-622" b="-15238"/>
                          </a:stretch>
                        </a:blipFill>
                      </a:tcPr>
                    </a:tc>
                    <a:extLst>
                      <a:ext uri="{0D108BD9-81ED-4DB2-BD59-A6C34878D82A}">
                        <a16:rowId xmlns:a16="http://schemas.microsoft.com/office/drawing/2014/main" val="404887173"/>
                      </a:ext>
                    </a:extLst>
                  </a:tr>
                </a:tbl>
              </a:graphicData>
            </a:graphic>
          </p:graphicFrame>
        </mc:Fallback>
      </mc:AlternateContent>
      <p:sp>
        <p:nvSpPr>
          <p:cNvPr id="61" name="TextBox 60">
            <a:extLst>
              <a:ext uri="{FF2B5EF4-FFF2-40B4-BE49-F238E27FC236}">
                <a16:creationId xmlns:a16="http://schemas.microsoft.com/office/drawing/2014/main" id="{E80965F4-0DC3-CE4F-5679-172B51A33ED9}"/>
              </a:ext>
            </a:extLst>
          </p:cNvPr>
          <p:cNvSpPr txBox="1"/>
          <p:nvPr/>
        </p:nvSpPr>
        <p:spPr>
          <a:xfrm>
            <a:off x="905732" y="6039655"/>
            <a:ext cx="6268473" cy="369332"/>
          </a:xfrm>
          <a:prstGeom prst="rect">
            <a:avLst/>
          </a:prstGeom>
          <a:noFill/>
        </p:spPr>
        <p:txBody>
          <a:bodyPr wrap="square" rtlCol="0">
            <a:spAutoFit/>
          </a:bodyPr>
          <a:lstStyle/>
          <a:p>
            <a:r>
              <a:rPr lang="en-US" b="1" dirty="0"/>
              <a:t>Fig 2</a:t>
            </a:r>
            <a:r>
              <a:rPr lang="en-US" dirty="0"/>
              <a:t>. Quantum image compression flow</a:t>
            </a:r>
          </a:p>
        </p:txBody>
      </p:sp>
      <p:pic>
        <p:nvPicPr>
          <p:cNvPr id="63" name="Picture 62" descr="A graph of a graph of a graph&#10;&#10;AI-generated content may be incorrect.">
            <a:extLst>
              <a:ext uri="{FF2B5EF4-FFF2-40B4-BE49-F238E27FC236}">
                <a16:creationId xmlns:a16="http://schemas.microsoft.com/office/drawing/2014/main" id="{C76995E0-9AF2-3209-8F46-8C64E7DCBC54}"/>
              </a:ext>
            </a:extLst>
          </p:cNvPr>
          <p:cNvPicPr>
            <a:picLocks noChangeAspect="1"/>
          </p:cNvPicPr>
          <p:nvPr/>
        </p:nvPicPr>
        <p:blipFill>
          <a:blip r:embed="rId11"/>
          <a:stretch>
            <a:fillRect/>
          </a:stretch>
        </p:blipFill>
        <p:spPr>
          <a:xfrm>
            <a:off x="7017683" y="2034980"/>
            <a:ext cx="4812051" cy="1638744"/>
          </a:xfrm>
          <a:prstGeom prst="rect">
            <a:avLst/>
          </a:prstGeom>
        </p:spPr>
      </p:pic>
      <p:sp>
        <p:nvSpPr>
          <p:cNvPr id="65" name="TextBox 64">
            <a:extLst>
              <a:ext uri="{FF2B5EF4-FFF2-40B4-BE49-F238E27FC236}">
                <a16:creationId xmlns:a16="http://schemas.microsoft.com/office/drawing/2014/main" id="{CD45B6D6-3A0E-9DB6-548C-F67CA3E58EAB}"/>
              </a:ext>
            </a:extLst>
          </p:cNvPr>
          <p:cNvSpPr txBox="1"/>
          <p:nvPr/>
        </p:nvSpPr>
        <p:spPr>
          <a:xfrm>
            <a:off x="7017683" y="3626783"/>
            <a:ext cx="4802896" cy="923330"/>
          </a:xfrm>
          <a:prstGeom prst="rect">
            <a:avLst/>
          </a:prstGeom>
          <a:noFill/>
        </p:spPr>
        <p:txBody>
          <a:bodyPr wrap="square">
            <a:spAutoFit/>
          </a:bodyPr>
          <a:lstStyle/>
          <a:p>
            <a:r>
              <a:rPr lang="en-US" b="1" dirty="0"/>
              <a:t>Fig 1</a:t>
            </a:r>
            <a:r>
              <a:rPr lang="en-US" dirty="0"/>
              <a:t>. The ratio (data size) between compressed image and original image. The dotted line is ratio = 1.</a:t>
            </a:r>
          </a:p>
        </p:txBody>
      </p:sp>
    </p:spTree>
    <p:extLst>
      <p:ext uri="{BB962C8B-B14F-4D97-AF65-F5344CB8AC3E}">
        <p14:creationId xmlns:p14="http://schemas.microsoft.com/office/powerpoint/2010/main" val="1747684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Arrow Connector 26">
            <a:extLst>
              <a:ext uri="{FF2B5EF4-FFF2-40B4-BE49-F238E27FC236}">
                <a16:creationId xmlns:a16="http://schemas.microsoft.com/office/drawing/2014/main" id="{C642662D-0FEB-4BA1-7071-8963BCD02E97}"/>
              </a:ext>
            </a:extLst>
          </p:cNvPr>
          <p:cNvCxnSpPr>
            <a:cxnSpLocks/>
            <a:endCxn id="29" idx="1"/>
          </p:cNvCxnSpPr>
          <p:nvPr/>
        </p:nvCxnSpPr>
        <p:spPr>
          <a:xfrm>
            <a:off x="4390714" y="2893578"/>
            <a:ext cx="5128242" cy="670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49B334E9-E469-335B-C01B-142370E79C65}"/>
              </a:ext>
            </a:extLst>
          </p:cNvPr>
          <p:cNvSpPr>
            <a:spLocks noGrp="1"/>
          </p:cNvSpPr>
          <p:nvPr>
            <p:ph type="title"/>
          </p:nvPr>
        </p:nvSpPr>
        <p:spPr/>
        <p:txBody>
          <a:bodyPr/>
          <a:lstStyle/>
          <a:p>
            <a:r>
              <a:rPr lang="en-US" dirty="0"/>
              <a:t>2. Quantum image compression (QIC)</a:t>
            </a:r>
          </a:p>
        </p:txBody>
      </p:sp>
      <p:sp>
        <p:nvSpPr>
          <p:cNvPr id="4" name="Slide Number Placeholder 3">
            <a:extLst>
              <a:ext uri="{FF2B5EF4-FFF2-40B4-BE49-F238E27FC236}">
                <a16:creationId xmlns:a16="http://schemas.microsoft.com/office/drawing/2014/main" id="{74C9F8E9-F422-A962-095A-48A6BD267AC9}"/>
              </a:ext>
            </a:extLst>
          </p:cNvPr>
          <p:cNvSpPr>
            <a:spLocks noGrp="1"/>
          </p:cNvSpPr>
          <p:nvPr>
            <p:ph type="sldNum" sz="quarter" idx="12"/>
          </p:nvPr>
        </p:nvSpPr>
        <p:spPr/>
        <p:txBody>
          <a:bodyPr/>
          <a:lstStyle/>
          <a:p>
            <a:fld id="{2DC57BC1-DA96-344B-A605-1D4DD83CAAC2}" type="slidenum">
              <a:rPr lang="en-US" smtClean="0"/>
              <a:t>4</a:t>
            </a:fld>
            <a:endParaRPr lang="en-US"/>
          </a:p>
        </p:txBody>
      </p:sp>
      <p:pic>
        <p:nvPicPr>
          <p:cNvPr id="5" name="Content Placeholder 8" descr="A person wearing a hat&#10;&#10;Description automatically generated">
            <a:extLst>
              <a:ext uri="{FF2B5EF4-FFF2-40B4-BE49-F238E27FC236}">
                <a16:creationId xmlns:a16="http://schemas.microsoft.com/office/drawing/2014/main" id="{92AAFCE8-2215-F9D6-1073-30291C4CEBD8}"/>
              </a:ext>
            </a:extLst>
          </p:cNvPr>
          <p:cNvPicPr>
            <a:picLocks noChangeAspect="1"/>
          </p:cNvPicPr>
          <p:nvPr/>
        </p:nvPicPr>
        <p:blipFill>
          <a:blip r:embed="rId3"/>
          <a:stretch>
            <a:fillRect/>
          </a:stretch>
        </p:blipFill>
        <p:spPr>
          <a:xfrm>
            <a:off x="4223652" y="1990449"/>
            <a:ext cx="1867898" cy="1867898"/>
          </a:xfrm>
          <a:prstGeom prst="rect">
            <a:avLst/>
          </a:prstGeom>
        </p:spPr>
      </p:pic>
      <p:cxnSp>
        <p:nvCxnSpPr>
          <p:cNvPr id="6" name="Straight Connector 5">
            <a:extLst>
              <a:ext uri="{FF2B5EF4-FFF2-40B4-BE49-F238E27FC236}">
                <a16:creationId xmlns:a16="http://schemas.microsoft.com/office/drawing/2014/main" id="{18F4EB5C-589C-2B18-E962-EA199A63BE5A}"/>
              </a:ext>
            </a:extLst>
          </p:cNvPr>
          <p:cNvCxnSpPr>
            <a:cxnSpLocks/>
          </p:cNvCxnSpPr>
          <p:nvPr/>
        </p:nvCxnSpPr>
        <p:spPr>
          <a:xfrm>
            <a:off x="5506262" y="1984835"/>
            <a:ext cx="0" cy="18920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53D8043-E785-D783-6C87-7518382FF46F}"/>
              </a:ext>
            </a:extLst>
          </p:cNvPr>
          <p:cNvCxnSpPr>
            <a:cxnSpLocks/>
          </p:cNvCxnSpPr>
          <p:nvPr/>
        </p:nvCxnSpPr>
        <p:spPr>
          <a:xfrm>
            <a:off x="4855813" y="1984835"/>
            <a:ext cx="0" cy="18611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34B2345-9B2D-876C-B1B7-FE9C436BDEAC}"/>
              </a:ext>
            </a:extLst>
          </p:cNvPr>
          <p:cNvCxnSpPr>
            <a:cxnSpLocks/>
          </p:cNvCxnSpPr>
          <p:nvPr/>
        </p:nvCxnSpPr>
        <p:spPr>
          <a:xfrm>
            <a:off x="4267503" y="2560395"/>
            <a:ext cx="18240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2C3C40-32B9-BC52-9C81-AA379AFF058D}"/>
              </a:ext>
            </a:extLst>
          </p:cNvPr>
          <p:cNvCxnSpPr>
            <a:cxnSpLocks/>
          </p:cNvCxnSpPr>
          <p:nvPr/>
        </p:nvCxnSpPr>
        <p:spPr>
          <a:xfrm>
            <a:off x="4223652" y="3229588"/>
            <a:ext cx="18678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7406ABA-2618-322B-6D55-EC35D9D4E303}"/>
                  </a:ext>
                </a:extLst>
              </p:cNvPr>
              <p:cNvSpPr txBox="1"/>
              <p:nvPr/>
            </p:nvSpPr>
            <p:spPr>
              <a:xfrm>
                <a:off x="4211784" y="3845951"/>
                <a:ext cx="190440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ℬ</m:t>
                      </m:r>
                    </m:oMath>
                  </m:oMathPara>
                </a14:m>
                <a:endParaRPr lang="en-VN" i="1"/>
              </a:p>
            </p:txBody>
          </p:sp>
        </mc:Choice>
        <mc:Fallback>
          <p:sp>
            <p:nvSpPr>
              <p:cNvPr id="10" name="TextBox 9">
                <a:extLst>
                  <a:ext uri="{FF2B5EF4-FFF2-40B4-BE49-F238E27FC236}">
                    <a16:creationId xmlns:a16="http://schemas.microsoft.com/office/drawing/2014/main" id="{F7406ABA-2618-322B-6D55-EC35D9D4E303}"/>
                  </a:ext>
                </a:extLst>
              </p:cNvPr>
              <p:cNvSpPr txBox="1">
                <a:spLocks noRot="1" noChangeAspect="1" noMove="1" noResize="1" noEditPoints="1" noAdjustHandles="1" noChangeArrowheads="1" noChangeShapeType="1" noTextEdit="1"/>
              </p:cNvSpPr>
              <p:nvPr/>
            </p:nvSpPr>
            <p:spPr>
              <a:xfrm>
                <a:off x="4211784" y="3845951"/>
                <a:ext cx="1904405" cy="369332"/>
              </a:xfrm>
              <a:prstGeom prst="rect">
                <a:avLst/>
              </a:prstGeom>
              <a:blipFill>
                <a:blip r:embed="rId4"/>
                <a:stretch>
                  <a:fillRect/>
                </a:stretch>
              </a:blipFill>
            </p:spPr>
            <p:txBody>
              <a:bodyPr/>
              <a:lstStyle/>
              <a:p>
                <a:r>
                  <a:rPr lang="en-US">
                    <a:noFill/>
                  </a:rPr>
                  <a:t> </a:t>
                </a:r>
              </a:p>
            </p:txBody>
          </p:sp>
        </mc:Fallback>
      </mc:AlternateContent>
      <p:sp>
        <p:nvSpPr>
          <p:cNvPr id="12" name="Left Brace 11">
            <a:extLst>
              <a:ext uri="{FF2B5EF4-FFF2-40B4-BE49-F238E27FC236}">
                <a16:creationId xmlns:a16="http://schemas.microsoft.com/office/drawing/2014/main" id="{0DE3C405-9C54-1FC9-8999-28AFC9883941}"/>
              </a:ext>
            </a:extLst>
          </p:cNvPr>
          <p:cNvSpPr/>
          <p:nvPr/>
        </p:nvSpPr>
        <p:spPr>
          <a:xfrm rot="5400000">
            <a:off x="5059654" y="945773"/>
            <a:ext cx="195890" cy="1867894"/>
          </a:xfrm>
          <a:prstGeom prst="leftBrace">
            <a:avLst>
              <a:gd name="adj1" fmla="val 296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6D96975-F295-BCC8-569B-0AD6408AC0F2}"/>
                  </a:ext>
                </a:extLst>
              </p:cNvPr>
              <p:cNvSpPr txBox="1"/>
              <p:nvPr/>
            </p:nvSpPr>
            <p:spPr>
              <a:xfrm>
                <a:off x="4846558" y="1463694"/>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𝑁</m:t>
                      </m:r>
                    </m:oMath>
                  </m:oMathPara>
                </a14:m>
                <a:endParaRPr lang="en-VN" i="1"/>
              </a:p>
            </p:txBody>
          </p:sp>
        </mc:Choice>
        <mc:Fallback>
          <p:sp>
            <p:nvSpPr>
              <p:cNvPr id="13" name="TextBox 12">
                <a:extLst>
                  <a:ext uri="{FF2B5EF4-FFF2-40B4-BE49-F238E27FC236}">
                    <a16:creationId xmlns:a16="http://schemas.microsoft.com/office/drawing/2014/main" id="{E6D96975-F295-BCC8-569B-0AD6408AC0F2}"/>
                  </a:ext>
                </a:extLst>
              </p:cNvPr>
              <p:cNvSpPr txBox="1">
                <a:spLocks noRot="1" noChangeAspect="1" noMove="1" noResize="1" noEditPoints="1" noAdjustHandles="1" noChangeArrowheads="1" noChangeShapeType="1" noTextEdit="1"/>
              </p:cNvSpPr>
              <p:nvPr/>
            </p:nvSpPr>
            <p:spPr>
              <a:xfrm>
                <a:off x="4846558" y="1463694"/>
                <a:ext cx="606903" cy="276999"/>
              </a:xfrm>
              <a:prstGeom prst="rect">
                <a:avLst/>
              </a:prstGeom>
              <a:blipFill>
                <a:blip r:embed="rId5"/>
                <a:stretch>
                  <a:fillRect b="-6522"/>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86D363A4-8F0B-69BB-27E4-F3E60748A74E}"/>
              </a:ext>
            </a:extLst>
          </p:cNvPr>
          <p:cNvSpPr/>
          <p:nvPr/>
        </p:nvSpPr>
        <p:spPr>
          <a:xfrm rot="10800000">
            <a:off x="6108517" y="2004540"/>
            <a:ext cx="175487" cy="1841410"/>
          </a:xfrm>
          <a:prstGeom prst="leftBrace">
            <a:avLst>
              <a:gd name="adj1" fmla="val 29695"/>
              <a:gd name="adj2" fmla="val 8753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E37B356-94E0-A6D4-DD53-750D9E2C127F}"/>
                  </a:ext>
                </a:extLst>
              </p:cNvPr>
              <p:cNvSpPr txBox="1"/>
              <p:nvPr/>
            </p:nvSpPr>
            <p:spPr>
              <a:xfrm>
                <a:off x="6185654" y="2057513"/>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𝑀</m:t>
                      </m:r>
                    </m:oMath>
                  </m:oMathPara>
                </a14:m>
                <a:endParaRPr lang="en-VN" i="1"/>
              </a:p>
            </p:txBody>
          </p:sp>
        </mc:Choice>
        <mc:Fallback>
          <p:sp>
            <p:nvSpPr>
              <p:cNvPr id="15" name="TextBox 14">
                <a:extLst>
                  <a:ext uri="{FF2B5EF4-FFF2-40B4-BE49-F238E27FC236}">
                    <a16:creationId xmlns:a16="http://schemas.microsoft.com/office/drawing/2014/main" id="{DE37B356-94E0-A6D4-DD53-750D9E2C127F}"/>
                  </a:ext>
                </a:extLst>
              </p:cNvPr>
              <p:cNvSpPr txBox="1">
                <a:spLocks noRot="1" noChangeAspect="1" noMove="1" noResize="1" noEditPoints="1" noAdjustHandles="1" noChangeArrowheads="1" noChangeShapeType="1" noTextEdit="1"/>
              </p:cNvSpPr>
              <p:nvPr/>
            </p:nvSpPr>
            <p:spPr>
              <a:xfrm>
                <a:off x="6185654" y="2057513"/>
                <a:ext cx="606903" cy="276999"/>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22B50D5-3D7A-0CB9-4308-E1D95B1D5A2E}"/>
                  </a:ext>
                </a:extLst>
              </p:cNvPr>
              <p:cNvSpPr txBox="1"/>
              <p:nvPr/>
            </p:nvSpPr>
            <p:spPr>
              <a:xfrm>
                <a:off x="1952271" y="3866205"/>
                <a:ext cx="1867898"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ℐ</m:t>
                      </m:r>
                    </m:oMath>
                  </m:oMathPara>
                </a14:m>
                <a:endParaRPr lang="en-VN"/>
              </a:p>
            </p:txBody>
          </p:sp>
        </mc:Choice>
        <mc:Fallback>
          <p:sp>
            <p:nvSpPr>
              <p:cNvPr id="16" name="TextBox 15">
                <a:extLst>
                  <a:ext uri="{FF2B5EF4-FFF2-40B4-BE49-F238E27FC236}">
                    <a16:creationId xmlns:a16="http://schemas.microsoft.com/office/drawing/2014/main" id="{922B50D5-3D7A-0CB9-4308-E1D95B1D5A2E}"/>
                  </a:ext>
                </a:extLst>
              </p:cNvPr>
              <p:cNvSpPr txBox="1">
                <a:spLocks noRot="1" noChangeAspect="1" noMove="1" noResize="1" noEditPoints="1" noAdjustHandles="1" noChangeArrowheads="1" noChangeShapeType="1" noTextEdit="1"/>
              </p:cNvSpPr>
              <p:nvPr/>
            </p:nvSpPr>
            <p:spPr>
              <a:xfrm>
                <a:off x="1952271" y="3866205"/>
                <a:ext cx="1867898" cy="369332"/>
              </a:xfrm>
              <a:prstGeom prst="rect">
                <a:avLst/>
              </a:prstGeom>
              <a:blipFill>
                <a:blip r:embed="rId7"/>
                <a:stretch>
                  <a:fillRect/>
                </a:stretch>
              </a:blipFill>
            </p:spPr>
            <p:txBody>
              <a:bodyPr/>
              <a:lstStyle/>
              <a:p>
                <a:r>
                  <a:rPr lang="en-US">
                    <a:noFill/>
                  </a:rPr>
                  <a:t> </a:t>
                </a:r>
              </a:p>
            </p:txBody>
          </p:sp>
        </mc:Fallback>
      </mc:AlternateContent>
      <p:cxnSp>
        <p:nvCxnSpPr>
          <p:cNvPr id="17" name="Elbow Connector 550">
            <a:extLst>
              <a:ext uri="{FF2B5EF4-FFF2-40B4-BE49-F238E27FC236}">
                <a16:creationId xmlns:a16="http://schemas.microsoft.com/office/drawing/2014/main" id="{B4D085A0-E497-9B3E-BB18-7BC296E234A1}"/>
              </a:ext>
            </a:extLst>
          </p:cNvPr>
          <p:cNvCxnSpPr>
            <a:cxnSpLocks/>
            <a:stCxn id="18" idx="3"/>
            <a:endCxn id="19" idx="1"/>
          </p:cNvCxnSpPr>
          <p:nvPr/>
        </p:nvCxnSpPr>
        <p:spPr>
          <a:xfrm flipV="1">
            <a:off x="3544934" y="2104253"/>
            <a:ext cx="678718" cy="1667998"/>
          </a:xfrm>
          <a:prstGeom prst="bentConnector3">
            <a:avLst>
              <a:gd name="adj1" fmla="val 64612"/>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C4A19BD7-7EDC-4C18-6765-DA2CE66EBC19}"/>
              </a:ext>
            </a:extLst>
          </p:cNvPr>
          <p:cNvSpPr/>
          <p:nvPr/>
        </p:nvSpPr>
        <p:spPr>
          <a:xfrm>
            <a:off x="3480422" y="3694264"/>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p:sp>
        <p:nvSpPr>
          <p:cNvPr id="19" name="Rectangle 18">
            <a:extLst>
              <a:ext uri="{FF2B5EF4-FFF2-40B4-BE49-F238E27FC236}">
                <a16:creationId xmlns:a16="http://schemas.microsoft.com/office/drawing/2014/main" id="{55308F90-09D5-BCFF-E76C-C27B8DA3DB09}"/>
              </a:ext>
            </a:extLst>
          </p:cNvPr>
          <p:cNvSpPr/>
          <p:nvPr/>
        </p:nvSpPr>
        <p:spPr>
          <a:xfrm>
            <a:off x="4223651" y="2026265"/>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2EBEB15-F58C-A06D-8963-3EFA92551744}"/>
                  </a:ext>
                </a:extLst>
              </p:cNvPr>
              <p:cNvSpPr txBox="1"/>
              <p:nvPr/>
            </p:nvSpPr>
            <p:spPr>
              <a:xfrm rot="16200000" flipH="1">
                <a:off x="3350838" y="2781746"/>
                <a:ext cx="1293160" cy="369332"/>
              </a:xfrm>
              <a:prstGeom prst="rect">
                <a:avLst/>
              </a:prstGeom>
              <a:solidFill>
                <a:schemeClr val="bg1"/>
              </a:solidFill>
              <a:ln>
                <a:solidFill>
                  <a:schemeClr val="tx1"/>
                </a:solidFill>
              </a:ln>
            </p:spPr>
            <p:txBody>
              <a:bodyPr wrap="square" rtlCol="0">
                <a:spAutoFit/>
              </a:bodyPr>
              <a:lstStyle/>
              <a:p>
                <a:pPr algn="ctr"/>
                <a:r>
                  <a:rPr lang="en-VN" dirty="0">
                    <a:latin typeface="Times New Roman" panose="02020603050405020304" pitchFamily="18" charset="0"/>
                    <a:cs typeface="Times New Roman" panose="02020603050405020304" pitchFamily="18" charset="0"/>
                  </a:rPr>
                  <a:t>divide(</a:t>
                </a:r>
                <a14:m>
                  <m:oMath xmlns:m="http://schemas.openxmlformats.org/officeDocument/2006/math">
                    <m:r>
                      <a:rPr lang="en-VN" i="1">
                        <a:latin typeface="Cambria Math" panose="02040503050406030204" pitchFamily="18" charset="0"/>
                      </a:rPr>
                      <m:t>𝑘</m:t>
                    </m:r>
                  </m:oMath>
                </a14:m>
                <a:r>
                  <a:rPr lang="en-VN" dirty="0">
                    <a:latin typeface="Times New Roman" panose="02020603050405020304" pitchFamily="18" charset="0"/>
                    <a:cs typeface="Times New Roman" panose="02020603050405020304" pitchFamily="18" charset="0"/>
                  </a:rPr>
                  <a:t>) </a:t>
                </a:r>
              </a:p>
            </p:txBody>
          </p:sp>
        </mc:Choice>
        <mc:Fallback>
          <p:sp>
            <p:nvSpPr>
              <p:cNvPr id="20" name="TextBox 19">
                <a:extLst>
                  <a:ext uri="{FF2B5EF4-FFF2-40B4-BE49-F238E27FC236}">
                    <a16:creationId xmlns:a16="http://schemas.microsoft.com/office/drawing/2014/main" id="{82EBEB15-F58C-A06D-8963-3EFA92551744}"/>
                  </a:ext>
                </a:extLst>
              </p:cNvPr>
              <p:cNvSpPr txBox="1">
                <a:spLocks noRot="1" noChangeAspect="1" noMove="1" noResize="1" noEditPoints="1" noAdjustHandles="1" noChangeArrowheads="1" noChangeShapeType="1" noTextEdit="1"/>
              </p:cNvSpPr>
              <p:nvPr/>
            </p:nvSpPr>
            <p:spPr>
              <a:xfrm rot="16200000" flipH="1">
                <a:off x="3350838" y="2781746"/>
                <a:ext cx="1293160" cy="369332"/>
              </a:xfrm>
              <a:prstGeom prst="rect">
                <a:avLst/>
              </a:prstGeom>
              <a:blipFill>
                <a:blip r:embed="rId8"/>
                <a:stretch>
                  <a:fillRect l="-6349" r="-22222"/>
                </a:stretch>
              </a:blipFill>
              <a:ln>
                <a:solidFill>
                  <a:schemeClr val="tx1"/>
                </a:solidFill>
              </a:ln>
            </p:spPr>
            <p:txBody>
              <a:bodyPr/>
              <a:lstStyle/>
              <a:p>
                <a:r>
                  <a:rPr lang="en-US">
                    <a:noFill/>
                  </a:rPr>
                  <a:t> </a:t>
                </a:r>
              </a:p>
            </p:txBody>
          </p:sp>
        </mc:Fallback>
      </mc:AlternateContent>
      <p:pic>
        <p:nvPicPr>
          <p:cNvPr id="22" name="Content Placeholder 8" descr="A person wearing a hat&#10;&#10;Description automatically generated">
            <a:extLst>
              <a:ext uri="{FF2B5EF4-FFF2-40B4-BE49-F238E27FC236}">
                <a16:creationId xmlns:a16="http://schemas.microsoft.com/office/drawing/2014/main" id="{894CBBDA-8C6A-0B5B-D34C-FA6962B3DBEA}"/>
              </a:ext>
            </a:extLst>
          </p:cNvPr>
          <p:cNvPicPr>
            <a:picLocks noChangeAspect="1"/>
          </p:cNvPicPr>
          <p:nvPr/>
        </p:nvPicPr>
        <p:blipFill>
          <a:blip r:embed="rId3"/>
          <a:stretch>
            <a:fillRect/>
          </a:stretch>
        </p:blipFill>
        <p:spPr>
          <a:xfrm>
            <a:off x="1896100" y="1996908"/>
            <a:ext cx="1867898" cy="1867898"/>
          </a:xfrm>
          <a:prstGeom prst="rect">
            <a:avLst/>
          </a:prstGeom>
        </p:spPr>
      </p:pic>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63B5D69-BD0F-93C3-589B-4206D6B321A6}"/>
                  </a:ext>
                </a:extLst>
              </p:cNvPr>
              <p:cNvSpPr txBox="1"/>
              <p:nvPr/>
            </p:nvSpPr>
            <p:spPr>
              <a:xfrm>
                <a:off x="6408884" y="2715239"/>
                <a:ext cx="2845002" cy="369332"/>
              </a:xfrm>
              <a:prstGeom prst="rect">
                <a:avLst/>
              </a:prstGeom>
              <a:solidFill>
                <a:schemeClr val="bg1"/>
              </a:solidFill>
              <a:ln w="1905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VN" i="1">
                              <a:latin typeface="Cambria Math" panose="02040503050406030204" pitchFamily="18" charset="0"/>
                              <a:cs typeface="Times New Roman" panose="02020603050405020304" pitchFamily="18" charset="0"/>
                            </a:rPr>
                          </m:ctrlPr>
                        </m:sSubPr>
                        <m:e>
                          <m:r>
                            <m:rPr>
                              <m:nor/>
                            </m:rPr>
                            <a:rPr lang="en-US">
                              <a:latin typeface="Times New Roman" panose="02020603050405020304" pitchFamily="18" charset="0"/>
                              <a:cs typeface="Times New Roman" panose="02020603050405020304" pitchFamily="18" charset="0"/>
                            </a:rPr>
                            <m:t>multi</m:t>
                          </m:r>
                          <m:r>
                            <m:rPr>
                              <m:nor/>
                            </m:rPr>
                            <a:rPr lang="en-US">
                              <a:latin typeface="Times New Roman" panose="02020603050405020304" pitchFamily="18" charset="0"/>
                              <a:cs typeface="Times New Roman" panose="02020603050405020304" pitchFamily="18" charset="0"/>
                            </a:rPr>
                            <m:t>−</m:t>
                          </m:r>
                          <m:r>
                            <m:rPr>
                              <m:nor/>
                            </m:rPr>
                            <a:rPr lang="en-US">
                              <a:latin typeface="Times New Roman" panose="02020603050405020304" pitchFamily="18" charset="0"/>
                              <a:cs typeface="Times New Roman" panose="02020603050405020304" pitchFamily="18" charset="0"/>
                            </a:rPr>
                            <m:t>c</m:t>
                          </m:r>
                          <m:r>
                            <m:rPr>
                              <m:nor/>
                            </m:rPr>
                            <a:rPr lang="en-VN">
                              <a:latin typeface="Times New Roman" panose="02020603050405020304" pitchFamily="18" charset="0"/>
                              <a:cs typeface="Times New Roman" panose="02020603050405020304" pitchFamily="18" charset="0"/>
                            </a:rPr>
                            <m:t>ompilation</m:t>
                          </m:r>
                          <m:r>
                            <m:rPr>
                              <m:nor/>
                            </m:rPr>
                            <a:rPr lang="en-VN">
                              <a:latin typeface="Times New Roman" panose="02020603050405020304" pitchFamily="18" charset="0"/>
                              <a:cs typeface="Times New Roman" panose="02020603050405020304" pitchFamily="18" charset="0"/>
                            </a:rPr>
                            <m:t> </m:t>
                          </m:r>
                        </m:e>
                        <m:sub>
                          <m:r>
                            <a:rPr lang="en-VN" i="1">
                              <a:latin typeface="Cambria Math" panose="02040503050406030204" pitchFamily="18" charset="0"/>
                              <a:cs typeface="Times New Roman" panose="02020603050405020304" pitchFamily="18" charset="0"/>
                            </a:rPr>
                            <m:t>𝑈</m:t>
                          </m:r>
                        </m:sub>
                      </m:sSub>
                      <m:d>
                        <m:dPr>
                          <m:ctrlPr>
                            <a:rPr lang="vi-VN" b="0" i="1">
                              <a:latin typeface="Cambria Math" panose="02040503050406030204" pitchFamily="18" charset="0"/>
                              <a:cs typeface="Times New Roman" panose="02020603050405020304" pitchFamily="18" charset="0"/>
                            </a:rPr>
                          </m:ctrlPr>
                        </m:dPr>
                        <m:e>
                          <m:r>
                            <a:rPr lang="vi-VN" b="0" i="1">
                              <a:latin typeface="Cambria Math" panose="02040503050406030204" pitchFamily="18" charset="0"/>
                              <a:cs typeface="Times New Roman" panose="02020603050405020304" pitchFamily="18" charset="0"/>
                            </a:rPr>
                            <m:t>…</m:t>
                          </m:r>
                        </m:e>
                      </m:d>
                    </m:oMath>
                  </m:oMathPara>
                </a14:m>
                <a:endParaRPr lang="en-VN" dirty="0">
                  <a:latin typeface="Times New Roman" panose="02020603050405020304" pitchFamily="18" charset="0"/>
                  <a:cs typeface="Times New Roman" panose="02020603050405020304" pitchFamily="18" charset="0"/>
                </a:endParaRPr>
              </a:p>
            </p:txBody>
          </p:sp>
        </mc:Choice>
        <mc:Fallback>
          <p:sp>
            <p:nvSpPr>
              <p:cNvPr id="28" name="TextBox 27">
                <a:extLst>
                  <a:ext uri="{FF2B5EF4-FFF2-40B4-BE49-F238E27FC236}">
                    <a16:creationId xmlns:a16="http://schemas.microsoft.com/office/drawing/2014/main" id="{963B5D69-BD0F-93C3-589B-4206D6B321A6}"/>
                  </a:ext>
                </a:extLst>
              </p:cNvPr>
              <p:cNvSpPr txBox="1">
                <a:spLocks noRot="1" noChangeAspect="1" noMove="1" noResize="1" noEditPoints="1" noAdjustHandles="1" noChangeArrowheads="1" noChangeShapeType="1" noTextEdit="1"/>
              </p:cNvSpPr>
              <p:nvPr/>
            </p:nvSpPr>
            <p:spPr>
              <a:xfrm>
                <a:off x="6408884" y="2715239"/>
                <a:ext cx="2845002" cy="369332"/>
              </a:xfrm>
              <a:prstGeom prst="rect">
                <a:avLst/>
              </a:prstGeom>
              <a:blipFill>
                <a:blip r:embed="rId9"/>
                <a:stretch>
                  <a:fillRect b="-10938"/>
                </a:stretch>
              </a:blipFill>
              <a:ln w="1905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F2F84F5-AAFF-53F3-812A-0350E04F05A7}"/>
                  </a:ext>
                </a:extLst>
              </p:cNvPr>
              <p:cNvSpPr txBox="1"/>
              <p:nvPr/>
            </p:nvSpPr>
            <p:spPr>
              <a:xfrm>
                <a:off x="9518956" y="2729788"/>
                <a:ext cx="606903"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vi-VN" sz="2400" b="0" i="1">
                              <a:latin typeface="Cambria Math" panose="02040503050406030204" pitchFamily="18" charset="0"/>
                              <a:ea typeface="Cambria Math" panose="02040503050406030204" pitchFamily="18" charset="0"/>
                            </a:rPr>
                          </m:ctrlPr>
                        </m:dPr>
                        <m:e>
                          <m:sSup>
                            <m:sSupPr>
                              <m:ctrlPr>
                                <a:rPr lang="vi-VN" sz="2400" b="1" i="1">
                                  <a:latin typeface="Cambria Math" panose="02040503050406030204" pitchFamily="18" charset="0"/>
                                  <a:ea typeface="Cambria Math" panose="02040503050406030204" pitchFamily="18" charset="0"/>
                                </a:rPr>
                              </m:ctrlPr>
                            </m:sSupPr>
                            <m:e>
                              <m:r>
                                <a:rPr lang="vi-VN" sz="2400" b="1" i="1">
                                  <a:latin typeface="Cambria Math" panose="02040503050406030204" pitchFamily="18" charset="0"/>
                                  <a:ea typeface="Cambria Math" panose="02040503050406030204" pitchFamily="18" charset="0"/>
                                </a:rPr>
                                <m:t>𝜽</m:t>
                              </m:r>
                            </m:e>
                            <m:sup>
                              <m:r>
                                <a:rPr lang="vi-VN" sz="2400" b="1" i="1">
                                  <a:latin typeface="Cambria Math" panose="02040503050406030204" pitchFamily="18" charset="0"/>
                                  <a:ea typeface="Cambria Math" panose="02040503050406030204" pitchFamily="18" charset="0"/>
                                </a:rPr>
                                <m:t>∗</m:t>
                              </m:r>
                            </m:sup>
                          </m:sSup>
                        </m:e>
                      </m:d>
                    </m:oMath>
                  </m:oMathPara>
                </a14:m>
                <a:endParaRPr lang="en-VN" sz="2400" dirty="0"/>
              </a:p>
            </p:txBody>
          </p:sp>
        </mc:Choice>
        <mc:Fallback>
          <p:sp>
            <p:nvSpPr>
              <p:cNvPr id="29" name="TextBox 28">
                <a:extLst>
                  <a:ext uri="{FF2B5EF4-FFF2-40B4-BE49-F238E27FC236}">
                    <a16:creationId xmlns:a16="http://schemas.microsoft.com/office/drawing/2014/main" id="{2F2F84F5-AAFF-53F3-812A-0350E04F05A7}"/>
                  </a:ext>
                </a:extLst>
              </p:cNvPr>
              <p:cNvSpPr txBox="1">
                <a:spLocks noRot="1" noChangeAspect="1" noMove="1" noResize="1" noEditPoints="1" noAdjustHandles="1" noChangeArrowheads="1" noChangeShapeType="1" noTextEdit="1"/>
              </p:cNvSpPr>
              <p:nvPr/>
            </p:nvSpPr>
            <p:spPr>
              <a:xfrm>
                <a:off x="9518956" y="2729788"/>
                <a:ext cx="606903" cy="461665"/>
              </a:xfrm>
              <a:prstGeom prst="rect">
                <a:avLst/>
              </a:prstGeom>
              <a:blipFill>
                <a:blip r:embed="rId10"/>
                <a:stretch>
                  <a:fillRect r="-404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B35372B8-39D7-F86B-D481-CE95FB3ADAB6}"/>
                  </a:ext>
                </a:extLst>
              </p:cNvPr>
              <p:cNvSpPr txBox="1"/>
              <p:nvPr/>
            </p:nvSpPr>
            <p:spPr>
              <a:xfrm>
                <a:off x="6323826" y="3223550"/>
                <a:ext cx="5832059" cy="830997"/>
              </a:xfrm>
              <a:prstGeom prst="rect">
                <a:avLst/>
              </a:prstGeom>
              <a:noFill/>
            </p:spPr>
            <p:txBody>
              <a:bodyPr wrap="square" rtlCol="0">
                <a:spAutoFit/>
              </a:bodyPr>
              <a:lstStyle/>
              <a:p>
                <a:r>
                  <a:rPr lang="en-US" sz="2400" b="1" dirty="0">
                    <a:solidFill>
                      <a:srgbClr val="FF0000"/>
                    </a:solidFill>
                  </a:rPr>
                  <a:t>Main idea</a:t>
                </a:r>
                <a:r>
                  <a:rPr lang="en-US" sz="2400" dirty="0"/>
                  <a:t>: any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dim vector can be encoded as </a:t>
                </a:r>
                <a14:m>
                  <m:oMath xmlns:m="http://schemas.openxmlformats.org/officeDocument/2006/math">
                    <m:r>
                      <a:rPr lang="en-US" sz="2400" b="0" i="1" smtClean="0">
                        <a:latin typeface="Cambria Math" panose="02040503050406030204" pitchFamily="18" charset="0"/>
                      </a:rPr>
                      <m:t>𝑛</m:t>
                    </m:r>
                  </m:oMath>
                </a14:m>
                <a:r>
                  <a:rPr lang="en-US" sz="2400" dirty="0"/>
                  <a:t> – qubit state preparation circuit</a:t>
                </a:r>
              </a:p>
            </p:txBody>
          </p:sp>
        </mc:Choice>
        <mc:Fallback>
          <p:sp>
            <p:nvSpPr>
              <p:cNvPr id="32" name="TextBox 31">
                <a:extLst>
                  <a:ext uri="{FF2B5EF4-FFF2-40B4-BE49-F238E27FC236}">
                    <a16:creationId xmlns:a16="http://schemas.microsoft.com/office/drawing/2014/main" id="{B35372B8-39D7-F86B-D481-CE95FB3ADAB6}"/>
                  </a:ext>
                </a:extLst>
              </p:cNvPr>
              <p:cNvSpPr txBox="1">
                <a:spLocks noRot="1" noChangeAspect="1" noMove="1" noResize="1" noEditPoints="1" noAdjustHandles="1" noChangeArrowheads="1" noChangeShapeType="1" noTextEdit="1"/>
              </p:cNvSpPr>
              <p:nvPr/>
            </p:nvSpPr>
            <p:spPr>
              <a:xfrm>
                <a:off x="6323826" y="3223550"/>
                <a:ext cx="5832059" cy="830997"/>
              </a:xfrm>
              <a:prstGeom prst="rect">
                <a:avLst/>
              </a:prstGeom>
              <a:blipFill>
                <a:blip r:embed="rId11"/>
                <a:stretch>
                  <a:fillRect l="-1567" t="-5882" r="-1045" b="-1617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19C2A8A8-6F29-5421-AB8F-D84A50037EAC}"/>
                  </a:ext>
                </a:extLst>
              </p:cNvPr>
              <p:cNvSpPr txBox="1"/>
              <p:nvPr/>
            </p:nvSpPr>
            <p:spPr>
              <a:xfrm>
                <a:off x="990601" y="4267746"/>
                <a:ext cx="10515599" cy="1704056"/>
              </a:xfrm>
              <a:prstGeom prst="rect">
                <a:avLst/>
              </a:prstGeom>
              <a:noFill/>
            </p:spPr>
            <p:txBody>
              <a:bodyPr wrap="square" rtlCol="0">
                <a:spAutoFit/>
              </a:bodyPr>
              <a:lstStyle/>
              <a:p>
                <a:r>
                  <a:rPr lang="en-US" sz="2400" dirty="0"/>
                  <a:t>1. An image is divided into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oMath>
                </a14:m>
                <a:r>
                  <a:rPr lang="en-US" sz="2400" dirty="0"/>
                  <a:t> blocks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𝔅</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𝑗</m:t>
                            </m:r>
                          </m:sub>
                        </m:sSub>
                      </m:e>
                    </m:d>
                  </m:oMath>
                </a14:m>
                <a:r>
                  <a:rPr lang="en-US" sz="2400" dirty="0"/>
                  <a:t>.</a:t>
                </a:r>
              </a:p>
              <a:p>
                <a:r>
                  <a:rPr lang="en-US" sz="2400" dirty="0"/>
                  <a:t>2. For block in blocks (looping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𝑁</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𝑀</m:t>
                        </m:r>
                      </m:sub>
                    </m:sSub>
                  </m:oMath>
                </a14:m>
                <a:r>
                  <a:rPr lang="en-US" sz="2400" dirty="0"/>
                  <a:t> times):</a:t>
                </a:r>
              </a:p>
              <a:p>
                <a:r>
                  <a:rPr lang="en-US" sz="2400" dirty="0"/>
                  <a:t>	2.1. </a:t>
                </a:r>
                <a14:m>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𝑛𝑜𝑟𝑚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𝑣𝑒𝑐</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𝑏𝑙𝑜𝑐𝑘</m:t>
                            </m:r>
                          </m:e>
                        </m:d>
                      </m:e>
                    </m:d>
                  </m:oMath>
                </a14:m>
                <a:endParaRPr lang="en-US" sz="2400" dirty="0"/>
              </a:p>
              <a:p>
                <a:r>
                  <a:rPr lang="en-US" sz="2400" dirty="0"/>
                  <a:t>	2.2. </a:t>
                </a:r>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1" i="1" smtClean="0">
                            <a:latin typeface="Cambria Math" panose="02040503050406030204" pitchFamily="18" charset="0"/>
                          </a:rPr>
                          <m:t>∗</m:t>
                        </m:r>
                      </m:sup>
                    </m:sSup>
                    <m:r>
                      <a:rPr lang="en-US" sz="2400" b="1"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𝑐𝑜𝑚𝑝𝑖𝑙𝑎𝑡𝑖𝑜𝑛</m:t>
                        </m:r>
                      </m:e>
                      <m:sub>
                        <m:r>
                          <a:rPr lang="en-US" sz="2400" b="0" i="1" smtClean="0">
                            <a:latin typeface="Cambria Math" panose="02040503050406030204" pitchFamily="18" charset="0"/>
                          </a:rPr>
                          <m:t>𝑈</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1" i="1" smtClean="0">
                            <a:latin typeface="Cambria Math" panose="02040503050406030204" pitchFamily="18" charset="0"/>
                          </a:rPr>
                          <m:t>𝜽</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sup>
                    </m:sSup>
                    <m:r>
                      <a:rPr lang="en-US" sz="2400" b="0" i="1" smtClean="0">
                        <a:latin typeface="Cambria Math" panose="02040503050406030204" pitchFamily="18" charset="0"/>
                      </a:rPr>
                      <m:t>,</m:t>
                    </m:r>
                    <m:r>
                      <a:rPr lang="en-US" sz="2400" i="1">
                        <a:latin typeface="Cambria Math" panose="02040503050406030204" pitchFamily="18" charset="0"/>
                      </a:rPr>
                      <m:t>𝑥</m:t>
                    </m:r>
                    <m:r>
                      <a:rPr lang="en-US" sz="2400" b="0" i="1" smtClean="0">
                        <a:latin typeface="Cambria Math" panose="02040503050406030204" pitchFamily="18" charset="0"/>
                      </a:rPr>
                      <m:t>)</m:t>
                    </m:r>
                  </m:oMath>
                </a14:m>
                <a:endParaRPr lang="en-US" sz="2400" b="1" i="1" dirty="0"/>
              </a:p>
            </p:txBody>
          </p:sp>
        </mc:Choice>
        <mc:Fallback>
          <p:sp>
            <p:nvSpPr>
              <p:cNvPr id="36" name="TextBox 35">
                <a:extLst>
                  <a:ext uri="{FF2B5EF4-FFF2-40B4-BE49-F238E27FC236}">
                    <a16:creationId xmlns:a16="http://schemas.microsoft.com/office/drawing/2014/main" id="{19C2A8A8-6F29-5421-AB8F-D84A50037EAC}"/>
                  </a:ext>
                </a:extLst>
              </p:cNvPr>
              <p:cNvSpPr txBox="1">
                <a:spLocks noRot="1" noChangeAspect="1" noMove="1" noResize="1" noEditPoints="1" noAdjustHandles="1" noChangeArrowheads="1" noChangeShapeType="1" noTextEdit="1"/>
              </p:cNvSpPr>
              <p:nvPr/>
            </p:nvSpPr>
            <p:spPr>
              <a:xfrm>
                <a:off x="990601" y="4267746"/>
                <a:ext cx="10515599" cy="1704056"/>
              </a:xfrm>
              <a:prstGeom prst="rect">
                <a:avLst/>
              </a:prstGeom>
              <a:blipFill>
                <a:blip r:embed="rId12"/>
                <a:stretch>
                  <a:fillRect l="-928" t="-1071" b="-6786"/>
                </a:stretch>
              </a:blipFill>
            </p:spPr>
            <p:txBody>
              <a:bodyPr/>
              <a:lstStyle/>
              <a:p>
                <a:r>
                  <a:rPr lang="en-US">
                    <a:noFill/>
                  </a:rPr>
                  <a:t> </a:t>
                </a:r>
              </a:p>
            </p:txBody>
          </p:sp>
        </mc:Fallback>
      </mc:AlternateContent>
    </p:spTree>
    <p:extLst>
      <p:ext uri="{BB962C8B-B14F-4D97-AF65-F5344CB8AC3E}">
        <p14:creationId xmlns:p14="http://schemas.microsoft.com/office/powerpoint/2010/main" val="3770826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AA9A-F055-7AB9-6FD9-E9437A7CD46F}"/>
              </a:ext>
            </a:extLst>
          </p:cNvPr>
          <p:cNvSpPr>
            <a:spLocks noGrp="1"/>
          </p:cNvSpPr>
          <p:nvPr>
            <p:ph type="title"/>
          </p:nvPr>
        </p:nvSpPr>
        <p:spPr/>
        <p:txBody>
          <a:bodyPr/>
          <a:lstStyle/>
          <a:p>
            <a:r>
              <a:rPr lang="en-US" dirty="0"/>
              <a:t>2.1. Compilation algorithm </a:t>
            </a:r>
          </a:p>
        </p:txBody>
      </p:sp>
      <p:sp>
        <p:nvSpPr>
          <p:cNvPr id="4" name="Slide Number Placeholder 3">
            <a:extLst>
              <a:ext uri="{FF2B5EF4-FFF2-40B4-BE49-F238E27FC236}">
                <a16:creationId xmlns:a16="http://schemas.microsoft.com/office/drawing/2014/main" id="{C1D0F58E-C623-ED0E-FAB4-FB16C85A5ADB}"/>
              </a:ext>
            </a:extLst>
          </p:cNvPr>
          <p:cNvSpPr>
            <a:spLocks noGrp="1"/>
          </p:cNvSpPr>
          <p:nvPr>
            <p:ph type="sldNum" sz="quarter" idx="12"/>
          </p:nvPr>
        </p:nvSpPr>
        <p:spPr/>
        <p:txBody>
          <a:bodyPr/>
          <a:lstStyle/>
          <a:p>
            <a:fld id="{2DC57BC1-DA96-344B-A605-1D4DD83CAAC2}" type="slidenum">
              <a:rPr lang="en-US" smtClean="0"/>
              <a:t>5</a:t>
            </a:fld>
            <a:endParaRPr lang="en-US"/>
          </a:p>
        </p:txBody>
      </p:sp>
      <p:pic>
        <p:nvPicPr>
          <p:cNvPr id="6" name="Picture 5">
            <a:extLst>
              <a:ext uri="{FF2B5EF4-FFF2-40B4-BE49-F238E27FC236}">
                <a16:creationId xmlns:a16="http://schemas.microsoft.com/office/drawing/2014/main" id="{3FC3943C-1561-9B2B-D84B-894C1FE352C5}"/>
              </a:ext>
            </a:extLst>
          </p:cNvPr>
          <p:cNvPicPr>
            <a:picLocks noChangeAspect="1"/>
          </p:cNvPicPr>
          <p:nvPr/>
        </p:nvPicPr>
        <p:blipFill>
          <a:blip r:embed="rId3"/>
          <a:stretch>
            <a:fillRect/>
          </a:stretch>
        </p:blipFill>
        <p:spPr>
          <a:xfrm>
            <a:off x="838200" y="1740684"/>
            <a:ext cx="4859445" cy="3776483"/>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A98095F-2F05-73AE-F509-1E9085752A1D}"/>
                  </a:ext>
                </a:extLst>
              </p:cNvPr>
              <p:cNvSpPr txBox="1"/>
              <p:nvPr/>
            </p:nvSpPr>
            <p:spPr>
              <a:xfrm>
                <a:off x="5681620" y="1680304"/>
                <a:ext cx="5832059" cy="1215654"/>
              </a:xfrm>
              <a:prstGeom prst="rect">
                <a:avLst/>
              </a:prstGeom>
              <a:noFill/>
            </p:spPr>
            <p:txBody>
              <a:bodyPr wrap="square" rtlCol="0">
                <a:spAutoFit/>
              </a:bodyPr>
              <a:lstStyle/>
              <a:p>
                <a:r>
                  <a:rPr lang="en-US" sz="2400" dirty="0"/>
                  <a:t>The compilation algo’s target is that finding</a:t>
                </a:r>
              </a:p>
              <a:p>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1" i="1" smtClean="0">
                            <a:latin typeface="Cambria Math" panose="02040503050406030204" pitchFamily="18" charset="0"/>
                          </a:rPr>
                          <m:t>∗</m:t>
                        </m:r>
                      </m:sup>
                    </m:sSup>
                  </m:oMath>
                </a14:m>
                <a:r>
                  <a:rPr lang="en-US" sz="2400" b="1" dirty="0"/>
                  <a:t> </a:t>
                </a:r>
                <a:r>
                  <a:rPr lang="en-US" sz="2400" dirty="0"/>
                  <a:t>from an initial </a:t>
                </a:r>
                <a14:m>
                  <m:oMath xmlns:m="http://schemas.openxmlformats.org/officeDocument/2006/math">
                    <m:sSup>
                      <m:sSupPr>
                        <m:ctrlPr>
                          <a:rPr lang="en-US" sz="2400" i="1" smtClean="0">
                            <a:latin typeface="Cambria Math" panose="02040503050406030204" pitchFamily="18" charset="0"/>
                          </a:rPr>
                        </m:ctrlPr>
                      </m:sSupPr>
                      <m:e>
                        <m:r>
                          <a:rPr lang="en-US" sz="2400" b="1" i="1" smtClean="0">
                            <a:latin typeface="Cambria Math" panose="02040503050406030204" pitchFamily="18" charset="0"/>
                          </a:rPr>
                          <m:t>𝜽</m:t>
                        </m:r>
                      </m:e>
                      <m:sup>
                        <m:r>
                          <a:rPr lang="en-US" sz="2400" b="0" i="1" smtClean="0">
                            <a:latin typeface="Cambria Math" panose="02040503050406030204" pitchFamily="18" charset="0"/>
                          </a:rPr>
                          <m:t>(0)</m:t>
                        </m:r>
                      </m:sup>
                    </m:sSup>
                  </m:oMath>
                </a14:m>
                <a:r>
                  <a:rPr lang="en-US" sz="2400" dirty="0"/>
                  <a:t> to make sure that </a:t>
                </a:r>
                <a14:m>
                  <m:oMath xmlns:m="http://schemas.openxmlformats.org/officeDocument/2006/math">
                    <m:r>
                      <a:rPr lang="en-US" sz="2400" b="0" i="1" smtClean="0">
                        <a:latin typeface="Cambria Math" panose="02040503050406030204" pitchFamily="18" charset="0"/>
                      </a:rPr>
                      <m:t>𝑥</m:t>
                    </m:r>
                  </m:oMath>
                </a14:m>
                <a:r>
                  <a:rPr lang="en-US" sz="2400" dirty="0"/>
                  <a:t> is encoded in the parameterized circuit </a:t>
                </a:r>
                <a14:m>
                  <m:oMath xmlns:m="http://schemas.openxmlformats.org/officeDocument/2006/math">
                    <m:r>
                      <a:rPr lang="en-US" sz="2400" b="0" i="1" smtClean="0">
                        <a:latin typeface="Cambria Math" panose="02040503050406030204" pitchFamily="18" charset="0"/>
                      </a:rPr>
                      <m:t>𝑈</m:t>
                    </m:r>
                  </m:oMath>
                </a14:m>
                <a:r>
                  <a:rPr lang="en-US" sz="2400" dirty="0"/>
                  <a:t>.</a:t>
                </a:r>
              </a:p>
            </p:txBody>
          </p:sp>
        </mc:Choice>
        <mc:Fallback>
          <p:sp>
            <p:nvSpPr>
              <p:cNvPr id="7" name="TextBox 6">
                <a:extLst>
                  <a:ext uri="{FF2B5EF4-FFF2-40B4-BE49-F238E27FC236}">
                    <a16:creationId xmlns:a16="http://schemas.microsoft.com/office/drawing/2014/main" id="{5A98095F-2F05-73AE-F509-1E9085752A1D}"/>
                  </a:ext>
                </a:extLst>
              </p:cNvPr>
              <p:cNvSpPr txBox="1">
                <a:spLocks noRot="1" noChangeAspect="1" noMove="1" noResize="1" noEditPoints="1" noAdjustHandles="1" noChangeArrowheads="1" noChangeShapeType="1" noTextEdit="1"/>
              </p:cNvSpPr>
              <p:nvPr/>
            </p:nvSpPr>
            <p:spPr>
              <a:xfrm>
                <a:off x="5681620" y="1680304"/>
                <a:ext cx="5832059" cy="1215654"/>
              </a:xfrm>
              <a:prstGeom prst="rect">
                <a:avLst/>
              </a:prstGeom>
              <a:blipFill>
                <a:blip r:embed="rId4"/>
                <a:stretch>
                  <a:fillRect l="-1567" t="-4020" b="-10553"/>
                </a:stretch>
              </a:blipFill>
            </p:spPr>
            <p:txBody>
              <a:bodyPr/>
              <a:lstStyle/>
              <a:p>
                <a:r>
                  <a:rPr lang="en-US">
                    <a:noFill/>
                  </a:rPr>
                  <a:t> </a:t>
                </a:r>
              </a:p>
            </p:txBody>
          </p:sp>
        </mc:Fallback>
      </mc:AlternateContent>
      <p:pic>
        <p:nvPicPr>
          <p:cNvPr id="54" name="Picture 53" descr="A diagram of a function&#10;&#10;AI-generated content may be incorrect.">
            <a:extLst>
              <a:ext uri="{FF2B5EF4-FFF2-40B4-BE49-F238E27FC236}">
                <a16:creationId xmlns:a16="http://schemas.microsoft.com/office/drawing/2014/main" id="{128F1318-F119-F7F2-BCE0-FA7EACB12DCF}"/>
              </a:ext>
            </a:extLst>
          </p:cNvPr>
          <p:cNvPicPr>
            <a:picLocks noChangeAspect="1"/>
          </p:cNvPicPr>
          <p:nvPr/>
        </p:nvPicPr>
        <p:blipFill>
          <a:blip r:embed="rId5"/>
          <a:stretch>
            <a:fillRect/>
          </a:stretch>
        </p:blipFill>
        <p:spPr>
          <a:xfrm>
            <a:off x="5584627" y="3005867"/>
            <a:ext cx="6244165" cy="2207049"/>
          </a:xfrm>
          <a:prstGeom prst="rect">
            <a:avLst/>
          </a:prstGeom>
        </p:spPr>
      </p:pic>
    </p:spTree>
    <p:extLst>
      <p:ext uri="{BB962C8B-B14F-4D97-AF65-F5344CB8AC3E}">
        <p14:creationId xmlns:p14="http://schemas.microsoft.com/office/powerpoint/2010/main" val="10386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62-CB7C-D589-E9F8-EA58974DAE5E}"/>
              </a:ext>
            </a:extLst>
          </p:cNvPr>
          <p:cNvSpPr>
            <a:spLocks noGrp="1"/>
          </p:cNvSpPr>
          <p:nvPr>
            <p:ph type="title"/>
          </p:nvPr>
        </p:nvSpPr>
        <p:spPr>
          <a:xfrm>
            <a:off x="838200" y="860425"/>
            <a:ext cx="10515600" cy="1325563"/>
          </a:xfrm>
        </p:spPr>
        <p:txBody>
          <a:bodyPr/>
          <a:lstStyle/>
          <a:p>
            <a:r>
              <a:rPr lang="en-US" dirty="0"/>
              <a:t>2.2. Drawback of quantum image compression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2F69E75-B07F-6604-5D28-F57C7A9781E6}"/>
                  </a:ext>
                </a:extLst>
              </p:cNvPr>
              <p:cNvSpPr>
                <a:spLocks noGrp="1"/>
              </p:cNvSpPr>
              <p:nvPr>
                <p:ph idx="1"/>
              </p:nvPr>
            </p:nvSpPr>
            <p:spPr>
              <a:xfrm>
                <a:off x="838200" y="2609849"/>
                <a:ext cx="10515600" cy="3567113"/>
              </a:xfrm>
            </p:spPr>
            <p:txBody>
              <a:bodyPr/>
              <a:lstStyle/>
              <a:p>
                <a:pPr marL="0" indent="0">
                  <a:buNone/>
                </a:pPr>
                <a:r>
                  <a:rPr lang="en-US" dirty="0"/>
                  <a:t>(1) Each </a:t>
                </a:r>
                <a14:m>
                  <m:oMath xmlns:m="http://schemas.openxmlformats.org/officeDocument/2006/math">
                    <m:r>
                      <a:rPr lang="en-US" b="0" i="1" smtClean="0">
                        <a:latin typeface="Cambria Math" panose="02040503050406030204" pitchFamily="18" charset="0"/>
                      </a:rPr>
                      <m:t>𝑥</m:t>
                    </m:r>
                  </m:oMath>
                </a14:m>
                <a:r>
                  <a:rPr lang="en-US" dirty="0"/>
                  <a:t> require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𝑖𝑡𝑒𝑟</m:t>
                        </m:r>
                      </m:sub>
                    </m:sSub>
                  </m:oMath>
                </a14:m>
                <a:r>
                  <a:rPr lang="en-US" dirty="0"/>
                  <a:t> iterations. Then, compressing an image require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𝑀</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𝑖𝑡𝑒𝑟</m:t>
                        </m:r>
                      </m:sub>
                    </m:sSub>
                  </m:oMath>
                </a14:m>
                <a:r>
                  <a:rPr lang="en-US" dirty="0"/>
                  <a:t> iterations.</a:t>
                </a:r>
              </a:p>
              <a:p>
                <a:pPr marL="0" indent="0">
                  <a:buNone/>
                </a:pPr>
                <a:r>
                  <a:rPr lang="en-US" dirty="0"/>
                  <a:t>(2) </a:t>
                </a:r>
                <a14:m>
                  <m:oMath xmlns:m="http://schemas.openxmlformats.org/officeDocument/2006/math">
                    <m:r>
                      <a:rPr lang="en-US" b="0" i="1" smtClean="0">
                        <a:latin typeface="Cambria Math" panose="02040503050406030204" pitchFamily="18" charset="0"/>
                      </a:rPr>
                      <m:t>𝑥</m:t>
                    </m:r>
                  </m:oMath>
                </a14:m>
                <a:r>
                  <a:rPr lang="en-US" dirty="0"/>
                  <a:t> is encoded with fidelity </a:t>
                </a:r>
                <a14:m>
                  <m:oMath xmlns:m="http://schemas.openxmlformats.org/officeDocument/2006/math">
                    <m:r>
                      <a:rPr lang="en-US" b="0" i="1" smtClean="0">
                        <a:latin typeface="Cambria Math" panose="02040503050406030204" pitchFamily="18" charset="0"/>
                      </a:rPr>
                      <m:t>≈1</m:t>
                    </m:r>
                  </m:oMath>
                </a14:m>
                <a:r>
                  <a:rPr lang="en-US" dirty="0"/>
                  <a:t> (lossy compression)</a:t>
                </a:r>
              </a:p>
              <a:p>
                <a:pPr marL="0" indent="0">
                  <a:buNone/>
                </a:pPr>
                <a:r>
                  <a:rPr lang="en-US" dirty="0"/>
                  <a:t>(3) Enormous simulation time on classical computer with big </a:t>
                </a:r>
                <a14:m>
                  <m:oMath xmlns:m="http://schemas.openxmlformats.org/officeDocument/2006/math">
                    <m:r>
                      <a:rPr lang="en-US" i="1" dirty="0" smtClean="0">
                        <a:latin typeface="Cambria Math" panose="02040503050406030204" pitchFamily="18" charset="0"/>
                      </a:rPr>
                      <m:t>𝑘</m:t>
                    </m:r>
                  </m:oMath>
                </a14:m>
                <a:r>
                  <a:rPr lang="en-US" dirty="0"/>
                  <a:t>.</a:t>
                </a:r>
              </a:p>
              <a:p>
                <a:pPr marL="0" indent="0">
                  <a:buNone/>
                </a:pPr>
                <a:r>
                  <a:rPr lang="en-US" dirty="0"/>
                  <a:t>(Common problem on current hybrid quantum-classical algorithms)</a:t>
                </a:r>
              </a:p>
              <a:p>
                <a:pPr marL="0" indent="0">
                  <a:buNone/>
                </a:pPr>
                <a:endParaRPr lang="en-US" dirty="0"/>
              </a:p>
              <a:p>
                <a:pPr marL="0" indent="0">
                  <a:buNone/>
                </a:pPr>
                <a:r>
                  <a:rPr lang="en-US" dirty="0"/>
                  <a:t>In this research, we solve (1) by a </a:t>
                </a:r>
                <a:r>
                  <a:rPr lang="en-US" b="1" dirty="0"/>
                  <a:t>parameter</a:t>
                </a:r>
                <a:r>
                  <a:rPr lang="en-US" dirty="0"/>
                  <a:t> </a:t>
                </a:r>
                <a:r>
                  <a:rPr lang="en-US" b="1" dirty="0"/>
                  <a:t>estimator</a:t>
                </a:r>
                <a:r>
                  <a:rPr lang="en-US" dirty="0"/>
                  <a:t>.</a:t>
                </a:r>
              </a:p>
            </p:txBody>
          </p:sp>
        </mc:Choice>
        <mc:Fallback>
          <p:sp>
            <p:nvSpPr>
              <p:cNvPr id="3" name="Content Placeholder 2">
                <a:extLst>
                  <a:ext uri="{FF2B5EF4-FFF2-40B4-BE49-F238E27FC236}">
                    <a16:creationId xmlns:a16="http://schemas.microsoft.com/office/drawing/2014/main" id="{32F69E75-B07F-6604-5D28-F57C7A9781E6}"/>
                  </a:ext>
                </a:extLst>
              </p:cNvPr>
              <p:cNvSpPr>
                <a:spLocks noGrp="1" noRot="1" noChangeAspect="1" noMove="1" noResize="1" noEditPoints="1" noAdjustHandles="1" noChangeArrowheads="1" noChangeShapeType="1" noTextEdit="1"/>
              </p:cNvSpPr>
              <p:nvPr>
                <p:ph idx="1"/>
              </p:nvPr>
            </p:nvSpPr>
            <p:spPr>
              <a:xfrm>
                <a:off x="838200" y="2609849"/>
                <a:ext cx="10515600" cy="3567113"/>
              </a:xfrm>
              <a:blipFill>
                <a:blip r:embed="rId3"/>
                <a:stretch>
                  <a:fillRect l="-1217" t="-2735" r="-754" b="-6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606A1EF-329E-EEC9-2ED9-1DE1BCCD2DD2}"/>
              </a:ext>
            </a:extLst>
          </p:cNvPr>
          <p:cNvSpPr>
            <a:spLocks noGrp="1"/>
          </p:cNvSpPr>
          <p:nvPr>
            <p:ph type="sldNum" sz="quarter" idx="12"/>
          </p:nvPr>
        </p:nvSpPr>
        <p:spPr/>
        <p:txBody>
          <a:bodyPr/>
          <a:lstStyle/>
          <a:p>
            <a:fld id="{2DC57BC1-DA96-344B-A605-1D4DD83CAAC2}" type="slidenum">
              <a:rPr lang="en-US" smtClean="0"/>
              <a:t>6</a:t>
            </a:fld>
            <a:endParaRPr lang="en-US"/>
          </a:p>
        </p:txBody>
      </p:sp>
    </p:spTree>
    <p:extLst>
      <p:ext uri="{BB962C8B-B14F-4D97-AF65-F5344CB8AC3E}">
        <p14:creationId xmlns:p14="http://schemas.microsoft.com/office/powerpoint/2010/main" val="103147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D9A1-6B4B-9FF5-4659-9B46768D98D4}"/>
              </a:ext>
            </a:extLst>
          </p:cNvPr>
          <p:cNvSpPr>
            <a:spLocks noGrp="1"/>
          </p:cNvSpPr>
          <p:nvPr>
            <p:ph type="title"/>
          </p:nvPr>
        </p:nvSpPr>
        <p:spPr/>
        <p:txBody>
          <a:bodyPr/>
          <a:lstStyle/>
          <a:p>
            <a:r>
              <a:rPr lang="en-US" dirty="0"/>
              <a:t>3. Using Taylor series as parameter estimator</a:t>
            </a:r>
          </a:p>
        </p:txBody>
      </p:sp>
      <p:sp>
        <p:nvSpPr>
          <p:cNvPr id="4" name="Slide Number Placeholder 3">
            <a:extLst>
              <a:ext uri="{FF2B5EF4-FFF2-40B4-BE49-F238E27FC236}">
                <a16:creationId xmlns:a16="http://schemas.microsoft.com/office/drawing/2014/main" id="{FED0CC76-C04A-A2D1-E6A2-2318F25BCA4F}"/>
              </a:ext>
            </a:extLst>
          </p:cNvPr>
          <p:cNvSpPr>
            <a:spLocks noGrp="1"/>
          </p:cNvSpPr>
          <p:nvPr>
            <p:ph type="sldNum" sz="quarter" idx="12"/>
          </p:nvPr>
        </p:nvSpPr>
        <p:spPr/>
        <p:txBody>
          <a:bodyPr/>
          <a:lstStyle/>
          <a:p>
            <a:fld id="{2DC57BC1-DA96-344B-A605-1D4DD83CAAC2}" type="slidenum">
              <a:rPr lang="en-US" smtClean="0"/>
              <a:t>7</a:t>
            </a:fld>
            <a:endParaRPr lang="en-US"/>
          </a:p>
        </p:txBody>
      </p:sp>
      <p:pic>
        <p:nvPicPr>
          <p:cNvPr id="5" name="Content Placeholder 8" descr="A person wearing a hat&#10;&#10;Description automatically generated">
            <a:extLst>
              <a:ext uri="{FF2B5EF4-FFF2-40B4-BE49-F238E27FC236}">
                <a16:creationId xmlns:a16="http://schemas.microsoft.com/office/drawing/2014/main" id="{F86DBC8D-EB32-A6D7-9DF0-4AA11EF1FD10}"/>
              </a:ext>
            </a:extLst>
          </p:cNvPr>
          <p:cNvPicPr>
            <a:picLocks noChangeAspect="1"/>
          </p:cNvPicPr>
          <p:nvPr/>
        </p:nvPicPr>
        <p:blipFill>
          <a:blip r:embed="rId3"/>
          <a:stretch>
            <a:fillRect/>
          </a:stretch>
        </p:blipFill>
        <p:spPr>
          <a:xfrm>
            <a:off x="850068" y="1799949"/>
            <a:ext cx="1867898" cy="1867898"/>
          </a:xfrm>
          <a:prstGeom prst="rect">
            <a:avLst/>
          </a:prstGeom>
        </p:spPr>
      </p:pic>
      <p:cxnSp>
        <p:nvCxnSpPr>
          <p:cNvPr id="6" name="Straight Connector 5">
            <a:extLst>
              <a:ext uri="{FF2B5EF4-FFF2-40B4-BE49-F238E27FC236}">
                <a16:creationId xmlns:a16="http://schemas.microsoft.com/office/drawing/2014/main" id="{F399AED6-AAA6-97DD-6172-2B02C7EFD5A4}"/>
              </a:ext>
            </a:extLst>
          </p:cNvPr>
          <p:cNvCxnSpPr>
            <a:cxnSpLocks/>
          </p:cNvCxnSpPr>
          <p:nvPr/>
        </p:nvCxnSpPr>
        <p:spPr>
          <a:xfrm>
            <a:off x="2132678" y="1794335"/>
            <a:ext cx="0" cy="189203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9012257-AA63-EA87-C4F6-188AB257A530}"/>
              </a:ext>
            </a:extLst>
          </p:cNvPr>
          <p:cNvCxnSpPr>
            <a:cxnSpLocks/>
          </p:cNvCxnSpPr>
          <p:nvPr/>
        </p:nvCxnSpPr>
        <p:spPr>
          <a:xfrm>
            <a:off x="1482229" y="1794335"/>
            <a:ext cx="0" cy="186111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C435FD-7BA8-FB53-89E5-214BD67AA64F}"/>
              </a:ext>
            </a:extLst>
          </p:cNvPr>
          <p:cNvCxnSpPr>
            <a:cxnSpLocks/>
          </p:cNvCxnSpPr>
          <p:nvPr/>
        </p:nvCxnSpPr>
        <p:spPr>
          <a:xfrm>
            <a:off x="893919" y="2369895"/>
            <a:ext cx="182404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9E94F36-7232-17B3-6D62-43A5C750AF2C}"/>
              </a:ext>
            </a:extLst>
          </p:cNvPr>
          <p:cNvCxnSpPr>
            <a:cxnSpLocks/>
          </p:cNvCxnSpPr>
          <p:nvPr/>
        </p:nvCxnSpPr>
        <p:spPr>
          <a:xfrm>
            <a:off x="850068" y="3039088"/>
            <a:ext cx="186789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A86C249-870F-611E-FF49-38B25234B056}"/>
                  </a:ext>
                </a:extLst>
              </p:cNvPr>
              <p:cNvSpPr txBox="1"/>
              <p:nvPr/>
            </p:nvSpPr>
            <p:spPr>
              <a:xfrm>
                <a:off x="838200" y="3655451"/>
                <a:ext cx="1904405"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VN" b="0" i="1">
                          <a:latin typeface="Cambria Math" panose="02040503050406030204" pitchFamily="18" charset="0"/>
                          <a:ea typeface="Cambria Math" panose="02040503050406030204" pitchFamily="18" charset="0"/>
                        </a:rPr>
                        <m:t>ℬ</m:t>
                      </m:r>
                    </m:oMath>
                  </m:oMathPara>
                </a14:m>
                <a:endParaRPr lang="en-VN" i="1"/>
              </a:p>
            </p:txBody>
          </p:sp>
        </mc:Choice>
        <mc:Fallback>
          <p:sp>
            <p:nvSpPr>
              <p:cNvPr id="10" name="TextBox 9">
                <a:extLst>
                  <a:ext uri="{FF2B5EF4-FFF2-40B4-BE49-F238E27FC236}">
                    <a16:creationId xmlns:a16="http://schemas.microsoft.com/office/drawing/2014/main" id="{6A86C249-870F-611E-FF49-38B25234B056}"/>
                  </a:ext>
                </a:extLst>
              </p:cNvPr>
              <p:cNvSpPr txBox="1">
                <a:spLocks noRot="1" noChangeAspect="1" noMove="1" noResize="1" noEditPoints="1" noAdjustHandles="1" noChangeArrowheads="1" noChangeShapeType="1" noTextEdit="1"/>
              </p:cNvSpPr>
              <p:nvPr/>
            </p:nvSpPr>
            <p:spPr>
              <a:xfrm>
                <a:off x="838200" y="3655451"/>
                <a:ext cx="1904405" cy="369332"/>
              </a:xfrm>
              <a:prstGeom prst="rect">
                <a:avLst/>
              </a:prstGeom>
              <a:blipFill>
                <a:blip r:embed="rId4"/>
                <a:stretch>
                  <a:fillRect/>
                </a:stretch>
              </a:blipFill>
            </p:spPr>
            <p:txBody>
              <a:bodyPr/>
              <a:lstStyle/>
              <a:p>
                <a:r>
                  <a:rPr lang="en-US">
                    <a:noFill/>
                  </a:rPr>
                  <a:t> </a:t>
                </a:r>
              </a:p>
            </p:txBody>
          </p:sp>
        </mc:Fallback>
      </mc:AlternateContent>
      <p:sp>
        <p:nvSpPr>
          <p:cNvPr id="11" name="Left Brace 10">
            <a:extLst>
              <a:ext uri="{FF2B5EF4-FFF2-40B4-BE49-F238E27FC236}">
                <a16:creationId xmlns:a16="http://schemas.microsoft.com/office/drawing/2014/main" id="{8339C92C-A9DF-CB5C-4828-47FE3F103ED7}"/>
              </a:ext>
            </a:extLst>
          </p:cNvPr>
          <p:cNvSpPr/>
          <p:nvPr/>
        </p:nvSpPr>
        <p:spPr>
          <a:xfrm rot="5400000">
            <a:off x="1686070" y="755273"/>
            <a:ext cx="195890" cy="1867894"/>
          </a:xfrm>
          <a:prstGeom prst="leftBrace">
            <a:avLst>
              <a:gd name="adj1" fmla="val 29695"/>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63D205C-87BA-D22F-579E-A0FC7969AB83}"/>
                  </a:ext>
                </a:extLst>
              </p:cNvPr>
              <p:cNvSpPr txBox="1"/>
              <p:nvPr/>
            </p:nvSpPr>
            <p:spPr>
              <a:xfrm>
                <a:off x="1472974" y="1273194"/>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𝑁</m:t>
                      </m:r>
                    </m:oMath>
                  </m:oMathPara>
                </a14:m>
                <a:endParaRPr lang="en-VN" i="1"/>
              </a:p>
            </p:txBody>
          </p:sp>
        </mc:Choice>
        <mc:Fallback>
          <p:sp>
            <p:nvSpPr>
              <p:cNvPr id="12" name="TextBox 11">
                <a:extLst>
                  <a:ext uri="{FF2B5EF4-FFF2-40B4-BE49-F238E27FC236}">
                    <a16:creationId xmlns:a16="http://schemas.microsoft.com/office/drawing/2014/main" id="{263D205C-87BA-D22F-579E-A0FC7969AB83}"/>
                  </a:ext>
                </a:extLst>
              </p:cNvPr>
              <p:cNvSpPr txBox="1">
                <a:spLocks noRot="1" noChangeAspect="1" noMove="1" noResize="1" noEditPoints="1" noAdjustHandles="1" noChangeArrowheads="1" noChangeShapeType="1" noTextEdit="1"/>
              </p:cNvSpPr>
              <p:nvPr/>
            </p:nvSpPr>
            <p:spPr>
              <a:xfrm>
                <a:off x="1472974" y="1273194"/>
                <a:ext cx="606903" cy="276999"/>
              </a:xfrm>
              <a:prstGeom prst="rect">
                <a:avLst/>
              </a:prstGeom>
              <a:blipFill>
                <a:blip r:embed="rId5"/>
                <a:stretch>
                  <a:fillRect b="-6667"/>
                </a:stretch>
              </a:blipFill>
            </p:spPr>
            <p:txBody>
              <a:bodyPr/>
              <a:lstStyle/>
              <a:p>
                <a:r>
                  <a:rPr lang="en-US">
                    <a:noFill/>
                  </a:rPr>
                  <a:t> </a:t>
                </a:r>
              </a:p>
            </p:txBody>
          </p:sp>
        </mc:Fallback>
      </mc:AlternateContent>
      <p:sp>
        <p:nvSpPr>
          <p:cNvPr id="13" name="Left Brace 12">
            <a:extLst>
              <a:ext uri="{FF2B5EF4-FFF2-40B4-BE49-F238E27FC236}">
                <a16:creationId xmlns:a16="http://schemas.microsoft.com/office/drawing/2014/main" id="{A0EC9D78-2EBE-7923-3859-CC42D9E476C2}"/>
              </a:ext>
            </a:extLst>
          </p:cNvPr>
          <p:cNvSpPr/>
          <p:nvPr/>
        </p:nvSpPr>
        <p:spPr>
          <a:xfrm rot="10800000">
            <a:off x="2734933" y="1814040"/>
            <a:ext cx="175487" cy="1841410"/>
          </a:xfrm>
          <a:prstGeom prst="leftBrace">
            <a:avLst>
              <a:gd name="adj1" fmla="val 29695"/>
              <a:gd name="adj2" fmla="val 51325"/>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1005555-A70C-D12A-80FF-E33369C94FFD}"/>
                  </a:ext>
                </a:extLst>
              </p:cNvPr>
              <p:cNvSpPr txBox="1"/>
              <p:nvPr/>
            </p:nvSpPr>
            <p:spPr>
              <a:xfrm>
                <a:off x="2812070" y="2584563"/>
                <a:ext cx="60690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VN" i="1">
                          <a:latin typeface="Cambria Math" panose="02040503050406030204" pitchFamily="18" charset="0"/>
                        </a:rPr>
                        <m:t>𝑀</m:t>
                      </m:r>
                    </m:oMath>
                  </m:oMathPara>
                </a14:m>
                <a:endParaRPr lang="en-VN" i="1"/>
              </a:p>
            </p:txBody>
          </p:sp>
        </mc:Choice>
        <mc:Fallback>
          <p:sp>
            <p:nvSpPr>
              <p:cNvPr id="14" name="TextBox 13">
                <a:extLst>
                  <a:ext uri="{FF2B5EF4-FFF2-40B4-BE49-F238E27FC236}">
                    <a16:creationId xmlns:a16="http://schemas.microsoft.com/office/drawing/2014/main" id="{51005555-A70C-D12A-80FF-E33369C94FFD}"/>
                  </a:ext>
                </a:extLst>
              </p:cNvPr>
              <p:cNvSpPr txBox="1">
                <a:spLocks noRot="1" noChangeAspect="1" noMove="1" noResize="1" noEditPoints="1" noAdjustHandles="1" noChangeArrowheads="1" noChangeShapeType="1" noTextEdit="1"/>
              </p:cNvSpPr>
              <p:nvPr/>
            </p:nvSpPr>
            <p:spPr>
              <a:xfrm>
                <a:off x="2812070" y="2584563"/>
                <a:ext cx="606903" cy="276999"/>
              </a:xfrm>
              <a:prstGeom prst="rect">
                <a:avLst/>
              </a:prstGeom>
              <a:blipFill>
                <a:blip r:embed="rId6"/>
                <a:stretch>
                  <a:fillRect b="-6667"/>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BE489A5-64A5-7E98-AF37-C537E43762BB}"/>
              </a:ext>
            </a:extLst>
          </p:cNvPr>
          <p:cNvSpPr/>
          <p:nvPr/>
        </p:nvSpPr>
        <p:spPr>
          <a:xfrm>
            <a:off x="850067" y="1835765"/>
            <a:ext cx="64512" cy="1559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sz="1000"/>
          </a:p>
        </p:txBody>
      </p:sp>
      <mc:AlternateContent xmlns:mc="http://schemas.openxmlformats.org/markup-compatibility/2006">
        <mc:Choice xmlns:a14="http://schemas.microsoft.com/office/drawing/2010/main" Requires="a14">
          <p:sp>
            <p:nvSpPr>
              <p:cNvPr id="16" name="Content Placeholder 2">
                <a:extLst>
                  <a:ext uri="{FF2B5EF4-FFF2-40B4-BE49-F238E27FC236}">
                    <a16:creationId xmlns:a16="http://schemas.microsoft.com/office/drawing/2014/main" id="{06736961-17BC-6AEC-4376-778405544642}"/>
                  </a:ext>
                </a:extLst>
              </p:cNvPr>
              <p:cNvSpPr>
                <a:spLocks noGrp="1"/>
              </p:cNvSpPr>
              <p:nvPr>
                <p:ph idx="1"/>
              </p:nvPr>
            </p:nvSpPr>
            <p:spPr>
              <a:xfrm>
                <a:off x="3322856" y="1626170"/>
                <a:ext cx="8660570" cy="4871448"/>
              </a:xfrm>
            </p:spPr>
            <p:txBody>
              <a:bodyPr>
                <a:normAutofit/>
              </a:bodyPr>
              <a:lstStyle/>
              <a:p>
                <a:pPr marL="0" indent="0">
                  <a:buNone/>
                </a:pPr>
                <a:r>
                  <a:rPr lang="en-US" b="1" dirty="0">
                    <a:solidFill>
                      <a:srgbClr val="FF0000"/>
                    </a:solidFill>
                  </a:rPr>
                  <a:t>Main idea</a:t>
                </a:r>
                <a:r>
                  <a:rPr lang="en-US" dirty="0"/>
                  <a:t>: Consider neighbor blocks of any block.</a:t>
                </a:r>
              </a:p>
              <a:p>
                <a:pPr marL="0" indent="0">
                  <a:buNone/>
                </a:pPr>
                <a:r>
                  <a:rPr lang="en-US" dirty="0"/>
                  <a:t>There are maybe “similar” blocks that go together nearby.</a:t>
                </a:r>
              </a:p>
              <a:p>
                <a:pPr marL="0" indent="0">
                  <a:buNone/>
                </a:pPr>
                <a:r>
                  <a:rPr lang="en-US" dirty="0"/>
                  <a:t>Assume </a:t>
                </a:r>
                <a14:m>
                  <m:oMath xmlns:m="http://schemas.openxmlformats.org/officeDocument/2006/math">
                    <m:sSubSup>
                      <m:sSubSupPr>
                        <m:ctrlPr>
                          <a:rPr lang="en-US" b="0" i="1" smtClean="0">
                            <a:latin typeface="Cambria Math" panose="02040503050406030204" pitchFamily="18" charset="0"/>
                          </a:rPr>
                        </m:ctrlPr>
                      </m:sSubSupPr>
                      <m:e>
                        <m:r>
                          <a:rPr lang="en-US" b="1" i="1" smtClean="0">
                            <a:latin typeface="Cambria Math" panose="02040503050406030204" pitchFamily="18" charset="0"/>
                          </a:rPr>
                          <m:t>𝜽</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oMath>
                </a14:m>
                <a:r>
                  <a:rPr lang="en-US" dirty="0"/>
                  <a:t> is the compressed data of </a:t>
                </a:r>
                <a14:m>
                  <m:oMath xmlns:m="http://schemas.openxmlformats.org/officeDocument/2006/math">
                    <m:r>
                      <a:rPr lang="en-US" b="0" i="1" smtClean="0">
                        <a:latin typeface="Cambria Math" panose="02040503050406030204" pitchFamily="18" charset="0"/>
                      </a:rPr>
                      <m:t>𝑥</m:t>
                    </m:r>
                  </m:oMath>
                </a14:m>
                <a:r>
                  <a:rPr lang="en-US" dirty="0"/>
                  <a:t>.</a:t>
                </a:r>
              </a:p>
              <a:p>
                <a:pPr marL="0" indent="0">
                  <a:buNone/>
                </a:pPr>
                <a:r>
                  <a:rPr lang="en-US" dirty="0"/>
                  <a:t>If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b="0" i="1" dirty="0">
                    <a:latin typeface="Cambria Math" panose="02040503050406030204" pitchFamily="18" charset="0"/>
                  </a:rPr>
                  <a:t>, </a:t>
                </a:r>
                <a:r>
                  <a:rPr lang="en-US" b="0" dirty="0">
                    <a:latin typeface="Calibri (Body)"/>
                  </a:rPr>
                  <a:t>considering </a:t>
                </a:r>
                <a:r>
                  <a:rPr lang="en-US" dirty="0">
                    <a:latin typeface="Calibri (Body)"/>
                  </a:rPr>
                  <a:t>the first-order Taylor expansion of </a:t>
                </a:r>
                <a14:m>
                  <m:oMath xmlns:m="http://schemas.openxmlformats.org/officeDocument/2006/math">
                    <m:r>
                      <a:rPr lang="en-US" i="1" dirty="0" smtClean="0">
                        <a:latin typeface="Cambria Math" panose="02040503050406030204" pitchFamily="18" charset="0"/>
                      </a:rPr>
                      <m:t>𝐶</m:t>
                    </m:r>
                  </m:oMath>
                </a14:m>
                <a:r>
                  <a:rPr lang="en-US" dirty="0">
                    <a:latin typeface="Calibri (Body)"/>
                  </a:rPr>
                  <a:t> with respect to </a:t>
                </a:r>
                <a14:m>
                  <m:oMath xmlns:m="http://schemas.openxmlformats.org/officeDocument/2006/math">
                    <m:r>
                      <a:rPr lang="en-US" b="1" i="1" dirty="0" smtClean="0">
                        <a:latin typeface="Cambria Math" panose="02040503050406030204" pitchFamily="18" charset="0"/>
                      </a:rPr>
                      <m:t>𝜽</m:t>
                    </m:r>
                  </m:oMath>
                </a14:m>
                <a:r>
                  <a:rPr lang="en-US" dirty="0">
                    <a:latin typeface="Calibri (Body)"/>
                  </a:rPr>
                  <a:t> at </a:t>
                </a:r>
                <a14:m>
                  <m:oMath xmlns:m="http://schemas.openxmlformats.org/officeDocument/2006/math">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𝜽</m:t>
                        </m:r>
                      </m:e>
                      <m:sub>
                        <m:r>
                          <a:rPr lang="en-US" b="1" i="1" dirty="0" smtClean="0">
                            <a:latin typeface="Cambria Math" panose="02040503050406030204" pitchFamily="18" charset="0"/>
                          </a:rPr>
                          <m:t>𝒙</m:t>
                        </m:r>
                      </m:sub>
                      <m:sup>
                        <m:r>
                          <a:rPr lang="en-US" b="1" i="1" dirty="0" smtClean="0">
                            <a:latin typeface="Cambria Math" panose="02040503050406030204" pitchFamily="18" charset="0"/>
                          </a:rPr>
                          <m:t>∗</m:t>
                        </m:r>
                      </m:sup>
                    </m:sSubSup>
                  </m:oMath>
                </a14:m>
                <a:r>
                  <a:rPr lang="en-US" dirty="0">
                    <a:latin typeface="Calibri (Body)"/>
                  </a:rPr>
                  <a:t> and fixed </a:t>
                </a:r>
                <a14:m>
                  <m:oMath xmlns:m="http://schemas.openxmlformats.org/officeDocument/2006/math">
                    <m:r>
                      <a:rPr lang="en-US" i="1" dirty="0" smtClean="0">
                        <a:latin typeface="Cambria Math" panose="02040503050406030204" pitchFamily="18" charset="0"/>
                      </a:rPr>
                      <m:t>𝑦</m:t>
                    </m:r>
                  </m:oMath>
                </a14:m>
                <a:r>
                  <a:rPr lang="en-US" i="1" dirty="0">
                    <a:latin typeface="Calibri (Body)"/>
                  </a:rPr>
                  <a:t>, </a:t>
                </a:r>
                <a:r>
                  <a:rPr lang="en-US" dirty="0">
                    <a:latin typeface="Calibri (Body)"/>
                  </a:rPr>
                  <a:t>we have:</a:t>
                </a:r>
              </a:p>
              <a:p>
                <a:pPr marL="0" indent="0">
                  <a:buNone/>
                </a:pPr>
                <a:endParaRPr lang="en-US" dirty="0">
                  <a:latin typeface="Calibri (Body)"/>
                </a:endParaRPr>
              </a:p>
              <a:p>
                <a:pPr marL="0" indent="0">
                  <a:buNone/>
                </a:pPr>
                <a:r>
                  <a:rPr lang="en-US" dirty="0"/>
                  <a:t>	 </a:t>
                </a:r>
                <a14:m>
                  <m:oMath xmlns:m="http://schemas.openxmlformats.org/officeDocument/2006/math">
                    <m:sSubSup>
                      <m:sSubSupPr>
                        <m:ctrlPr>
                          <a:rPr lang="en-US" i="1">
                            <a:latin typeface="Cambria Math" panose="02040503050406030204" pitchFamily="18" charset="0"/>
                          </a:rPr>
                        </m:ctrlPr>
                      </m:sSubSupPr>
                      <m:e>
                        <m:acc>
                          <m:accPr>
                            <m:chr m:val="̃"/>
                            <m:ctrlPr>
                              <a:rPr lang="en-US" b="1" i="1" dirty="0" smtClean="0">
                                <a:solidFill>
                                  <a:schemeClr val="tx1"/>
                                </a:solidFill>
                                <a:latin typeface="Cambria Math" panose="02040503050406030204" pitchFamily="18" charset="0"/>
                              </a:rPr>
                            </m:ctrlPr>
                          </m:accPr>
                          <m:e>
                            <m:r>
                              <a:rPr lang="en-US" b="1" i="1" dirty="0" smtClean="0">
                                <a:solidFill>
                                  <a:schemeClr val="tx1"/>
                                </a:solidFill>
                                <a:latin typeface="Cambria Math" panose="02040503050406030204" pitchFamily="18" charset="0"/>
                              </a:rPr>
                              <m:t>𝜽</m:t>
                            </m:r>
                          </m:e>
                        </m:acc>
                      </m:e>
                      <m:sub>
                        <m:r>
                          <a:rPr lang="en-US" b="0" i="1" smtClean="0">
                            <a:latin typeface="Cambria Math" panose="02040503050406030204" pitchFamily="18" charset="0"/>
                          </a:rPr>
                          <m:t> </m:t>
                        </m:r>
                        <m:r>
                          <a:rPr lang="en-US" b="0" i="1" smtClean="0">
                            <a:latin typeface="Cambria Math" panose="02040503050406030204" pitchFamily="18" charset="0"/>
                          </a:rPr>
                          <m:t>𝑦</m:t>
                        </m:r>
                      </m:sub>
                      <m:sup>
                        <m:r>
                          <a:rPr lang="en-US" i="1">
                            <a:latin typeface="Cambria Math" panose="02040503050406030204" pitchFamily="18" charset="0"/>
                          </a:rPr>
                          <m:t>∗</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b="1" i="1">
                            <a:latin typeface="Cambria Math" panose="02040503050406030204" pitchFamily="18" charset="0"/>
                          </a:rPr>
                          <m:t>𝜽</m:t>
                        </m:r>
                      </m:e>
                      <m:sub>
                        <m:r>
                          <a:rPr lang="en-US" i="1">
                            <a:latin typeface="Cambria Math" panose="02040503050406030204" pitchFamily="18" charset="0"/>
                          </a:rPr>
                          <m:t>𝑥</m:t>
                        </m:r>
                      </m:sub>
                      <m:sup>
                        <m:r>
                          <a:rPr lang="en-US" i="1">
                            <a:latin typeface="Cambria Math" panose="02040503050406030204" pitchFamily="18" charset="0"/>
                          </a:rPr>
                          <m:t>∗</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e>
                        </m:d>
                      </m:num>
                      <m:den>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𝑦</m:t>
                                    </m:r>
                                  </m:sub>
                                </m:sSub>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𝑥</m:t>
                                        </m:r>
                                      </m:sub>
                                      <m:sup>
                                        <m:r>
                                          <a:rPr lang="en-US" i="1">
                                            <a:latin typeface="Cambria Math" panose="02040503050406030204" pitchFamily="18" charset="0"/>
                                          </a:rPr>
                                          <m:t>∗</m:t>
                                        </m:r>
                                      </m:sup>
                                    </m:sSubSup>
                                  </m:e>
                                </m:d>
                              </m:e>
                            </m:d>
                          </m:e>
                          <m:sup>
                            <m:r>
                              <a:rPr lang="en-US" b="0" i="1" smtClean="0">
                                <a:latin typeface="Cambria Math" panose="02040503050406030204" pitchFamily="18" charset="0"/>
                              </a:rPr>
                              <m:t>2</m:t>
                            </m:r>
                          </m:sup>
                        </m:sSup>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𝜃</m:t>
                            </m:r>
                          </m:e>
                          <m:sub>
                            <m:r>
                              <a:rPr lang="en-US" b="0" i="1" smtClean="0">
                                <a:latin typeface="Cambria Math" panose="02040503050406030204" pitchFamily="18" charset="0"/>
                              </a:rPr>
                              <m:t>𝑥</m:t>
                            </m:r>
                          </m:sub>
                          <m:sup>
                            <m:r>
                              <a:rPr lang="en-US" b="0" i="1" smtClean="0">
                                <a:latin typeface="Cambria Math" panose="02040503050406030204" pitchFamily="18" charset="0"/>
                              </a:rPr>
                              <m:t>∗</m:t>
                            </m:r>
                          </m:sup>
                        </m:sSubSup>
                      </m:e>
                    </m:d>
                    <m:r>
                      <a:rPr lang="en-US" b="0" i="1" smtClean="0">
                        <a:latin typeface="Cambria Math" panose="02040503050406030204" pitchFamily="18" charset="0"/>
                      </a:rPr>
                      <m:t> </m:t>
                    </m:r>
                  </m:oMath>
                </a14:m>
                <a:endParaRPr lang="en-US" dirty="0"/>
              </a:p>
              <a:p>
                <a:pPr marL="0" indent="0">
                  <a:buNone/>
                </a:pPr>
                <a:endParaRPr lang="en-US" dirty="0"/>
              </a:p>
              <a:p>
                <a:pPr marL="0" indent="0">
                  <a:buNone/>
                </a:pPr>
                <a:r>
                  <a:rPr lang="en-US" dirty="0"/>
                  <a:t>Then, </a:t>
                </a:r>
                <a14:m>
                  <m:oMath xmlns:m="http://schemas.openxmlformats.org/officeDocument/2006/math">
                    <m:sSubSup>
                      <m:sSubSupPr>
                        <m:ctrlPr>
                          <a:rPr lang="en-US" i="1">
                            <a:latin typeface="Cambria Math" panose="02040503050406030204" pitchFamily="18" charset="0"/>
                          </a:rPr>
                        </m:ctrlPr>
                      </m:sSubSupPr>
                      <m:e>
                        <m:r>
                          <a:rPr lang="en-US" b="1" i="1">
                            <a:latin typeface="Cambria Math" panose="02040503050406030204" pitchFamily="18" charset="0"/>
                          </a:rPr>
                          <m:t>𝜽</m:t>
                        </m:r>
                      </m:e>
                      <m:sub>
                        <m:r>
                          <a:rPr lang="en-US" b="0" i="1" smtClean="0">
                            <a:latin typeface="Cambria Math" panose="02040503050406030204" pitchFamily="18" charset="0"/>
                          </a:rPr>
                          <m:t>𝑦</m:t>
                        </m:r>
                      </m:sub>
                      <m:sup>
                        <m:r>
                          <a:rPr lang="en-US" i="1">
                            <a:latin typeface="Cambria Math" panose="02040503050406030204" pitchFamily="18" charset="0"/>
                          </a:rPr>
                          <m:t>∗</m:t>
                        </m:r>
                      </m:sup>
                    </m:sSubSup>
                    <m:r>
                      <a:rPr lang="en-US"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𝑐𝑜𝑚𝑝𝑖𝑙𝑎𝑡𝑖𝑜𝑛</m:t>
                        </m:r>
                      </m:e>
                      <m:sub>
                        <m:r>
                          <a:rPr lang="en-US" sz="2800" b="0" i="1" smtClean="0">
                            <a:latin typeface="Cambria Math" panose="02040503050406030204" pitchFamily="18" charset="0"/>
                          </a:rPr>
                          <m:t>𝑈</m:t>
                        </m:r>
                      </m:sub>
                    </m:sSub>
                    <m:r>
                      <a:rPr lang="en-US" sz="2800" b="0" i="1" smtClean="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b="1" i="1" dirty="0">
                                <a:latin typeface="Cambria Math" panose="02040503050406030204" pitchFamily="18" charset="0"/>
                              </a:rPr>
                            </m:ctrlPr>
                          </m:accPr>
                          <m:e>
                            <m:r>
                              <a:rPr lang="en-US" b="1" i="1" dirty="0">
                                <a:latin typeface="Cambria Math" panose="02040503050406030204" pitchFamily="18" charset="0"/>
                              </a:rPr>
                              <m:t>𝜽</m:t>
                            </m:r>
                          </m:e>
                        </m:acc>
                      </m:e>
                      <m:sub>
                        <m:r>
                          <a:rPr lang="en-US" i="1">
                            <a:latin typeface="Cambria Math" panose="02040503050406030204" pitchFamily="18" charset="0"/>
                          </a:rPr>
                          <m:t> </m:t>
                        </m:r>
                        <m:r>
                          <a:rPr lang="en-US" i="1">
                            <a:latin typeface="Cambria Math" panose="02040503050406030204" pitchFamily="18" charset="0"/>
                          </a:rPr>
                          <m:t>𝑦</m:t>
                        </m:r>
                      </m:sub>
                      <m:sup>
                        <m:r>
                          <a:rPr lang="en-US" i="1">
                            <a:latin typeface="Cambria Math" panose="02040503050406030204" pitchFamily="18" charset="0"/>
                          </a:rPr>
                          <m:t>∗</m:t>
                        </m:r>
                      </m:sup>
                    </m:sSubSup>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m:t>
                    </m:r>
                  </m:oMath>
                </a14:m>
                <a:r>
                  <a:rPr lang="en-US" dirty="0"/>
                  <a:t> require less #iteration!</a:t>
                </a:r>
              </a:p>
            </p:txBody>
          </p:sp>
        </mc:Choice>
        <mc:Fallback>
          <p:sp>
            <p:nvSpPr>
              <p:cNvPr id="16" name="Content Placeholder 2">
                <a:extLst>
                  <a:ext uri="{FF2B5EF4-FFF2-40B4-BE49-F238E27FC236}">
                    <a16:creationId xmlns:a16="http://schemas.microsoft.com/office/drawing/2014/main" id="{06736961-17BC-6AEC-4376-778405544642}"/>
                  </a:ext>
                </a:extLst>
              </p:cNvPr>
              <p:cNvSpPr>
                <a:spLocks noGrp="1" noRot="1" noChangeAspect="1" noMove="1" noResize="1" noEditPoints="1" noAdjustHandles="1" noChangeArrowheads="1" noChangeShapeType="1" noTextEdit="1"/>
              </p:cNvSpPr>
              <p:nvPr>
                <p:ph idx="1"/>
              </p:nvPr>
            </p:nvSpPr>
            <p:spPr>
              <a:xfrm>
                <a:off x="3322856" y="1626170"/>
                <a:ext cx="8660570" cy="4871448"/>
              </a:xfrm>
              <a:blipFill>
                <a:blip r:embed="rId7"/>
                <a:stretch>
                  <a:fillRect l="-1407" t="-2128" r="-70" b="-2628"/>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E7031264-CA27-F71E-7A16-0B617B73C5F0}"/>
              </a:ext>
            </a:extLst>
          </p:cNvPr>
          <p:cNvSpPr/>
          <p:nvPr/>
        </p:nvSpPr>
        <p:spPr>
          <a:xfrm>
            <a:off x="4286922" y="4340710"/>
            <a:ext cx="4658061" cy="118334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F4BD211-9C9F-7B88-6F2A-1B9B4B3AE757}"/>
              </a:ext>
            </a:extLst>
          </p:cNvPr>
          <p:cNvSpPr txBox="1"/>
          <p:nvPr/>
        </p:nvSpPr>
        <p:spPr>
          <a:xfrm>
            <a:off x="9357419" y="4516881"/>
            <a:ext cx="1721700" cy="830997"/>
          </a:xfrm>
          <a:prstGeom prst="rect">
            <a:avLst/>
          </a:prstGeom>
          <a:noFill/>
        </p:spPr>
        <p:txBody>
          <a:bodyPr wrap="square" rtlCol="0">
            <a:spAutoFit/>
          </a:bodyPr>
          <a:lstStyle/>
          <a:p>
            <a:r>
              <a:rPr lang="en-US" sz="2400" dirty="0">
                <a:solidFill>
                  <a:srgbClr val="FF0000"/>
                </a:solidFill>
              </a:rPr>
              <a:t>Parameter estimator</a:t>
            </a:r>
          </a:p>
        </p:txBody>
      </p:sp>
      <p:cxnSp>
        <p:nvCxnSpPr>
          <p:cNvPr id="20" name="Straight Arrow Connector 19">
            <a:extLst>
              <a:ext uri="{FF2B5EF4-FFF2-40B4-BE49-F238E27FC236}">
                <a16:creationId xmlns:a16="http://schemas.microsoft.com/office/drawing/2014/main" id="{7932C69E-CEB0-320A-6F6F-3B8B9FCAACFB}"/>
              </a:ext>
            </a:extLst>
          </p:cNvPr>
          <p:cNvCxnSpPr>
            <a:stCxn id="17" idx="3"/>
            <a:endCxn id="18" idx="1"/>
          </p:cNvCxnSpPr>
          <p:nvPr/>
        </p:nvCxnSpPr>
        <p:spPr>
          <a:xfrm flipV="1">
            <a:off x="8944983" y="4932380"/>
            <a:ext cx="412436" cy="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56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DA01FA9-E141-5099-700F-AA0D7747DE38}"/>
              </a:ext>
            </a:extLst>
          </p:cNvPr>
          <p:cNvPicPr>
            <a:picLocks noGrp="1" noChangeAspect="1"/>
          </p:cNvPicPr>
          <p:nvPr>
            <p:ph idx="1"/>
          </p:nvPr>
        </p:nvPicPr>
        <p:blipFill>
          <a:blip r:embed="rId3"/>
          <a:stretch>
            <a:fillRect/>
          </a:stretch>
        </p:blipFill>
        <p:spPr>
          <a:xfrm>
            <a:off x="2989055" y="811211"/>
            <a:ext cx="8849735" cy="5170108"/>
          </a:xfrm>
        </p:spPr>
      </p:pic>
      <p:sp>
        <p:nvSpPr>
          <p:cNvPr id="2" name="Title 1">
            <a:extLst>
              <a:ext uri="{FF2B5EF4-FFF2-40B4-BE49-F238E27FC236}">
                <a16:creationId xmlns:a16="http://schemas.microsoft.com/office/drawing/2014/main" id="{A186C159-5561-CF86-900C-1CD0727B0EE4}"/>
              </a:ext>
            </a:extLst>
          </p:cNvPr>
          <p:cNvSpPr>
            <a:spLocks noGrp="1"/>
          </p:cNvSpPr>
          <p:nvPr>
            <p:ph type="title"/>
          </p:nvPr>
        </p:nvSpPr>
        <p:spPr/>
        <p:txBody>
          <a:bodyPr/>
          <a:lstStyle/>
          <a:p>
            <a:r>
              <a:rPr lang="en-US" dirty="0"/>
              <a:t>4. Results</a:t>
            </a:r>
          </a:p>
        </p:txBody>
      </p:sp>
      <p:sp>
        <p:nvSpPr>
          <p:cNvPr id="4" name="Slide Number Placeholder 3">
            <a:extLst>
              <a:ext uri="{FF2B5EF4-FFF2-40B4-BE49-F238E27FC236}">
                <a16:creationId xmlns:a16="http://schemas.microsoft.com/office/drawing/2014/main" id="{69F97F62-E71A-6911-5BC6-8A98126AADA1}"/>
              </a:ext>
            </a:extLst>
          </p:cNvPr>
          <p:cNvSpPr>
            <a:spLocks noGrp="1"/>
          </p:cNvSpPr>
          <p:nvPr>
            <p:ph type="sldNum" sz="quarter" idx="12"/>
          </p:nvPr>
        </p:nvSpPr>
        <p:spPr/>
        <p:txBody>
          <a:bodyPr/>
          <a:lstStyle/>
          <a:p>
            <a:fld id="{2DC57BC1-DA96-344B-A605-1D4DD83CAAC2}" type="slidenum">
              <a:rPr lang="en-US" smtClean="0"/>
              <a:t>8</a:t>
            </a:fld>
            <a:endParaRPr lang="en-US"/>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2D3DC12-1C04-8D6A-ED38-B49EA56264C5}"/>
                  </a:ext>
                </a:extLst>
              </p:cNvPr>
              <p:cNvSpPr txBox="1"/>
              <p:nvPr/>
            </p:nvSpPr>
            <p:spPr>
              <a:xfrm>
                <a:off x="785308" y="5843077"/>
                <a:ext cx="9744580" cy="923330"/>
              </a:xfrm>
              <a:prstGeom prst="rect">
                <a:avLst/>
              </a:prstGeom>
              <a:noFill/>
            </p:spPr>
            <p:txBody>
              <a:bodyPr wrap="square">
                <a:spAutoFit/>
              </a:bodyPr>
              <a:lstStyle/>
              <a:p>
                <a:r>
                  <a:rPr lang="en-US" dirty="0"/>
                  <a:t>Fig. 4. Experiment’s result on (a) Lenna image and (b) Cameraman image. The investigated properties include (1) average cost value, (2) average minimal number of iterations, and (3) “Transferred” percent. The tested block sizes (</a:t>
                </a:r>
                <a14:m>
                  <m:oMath xmlns:m="http://schemas.openxmlformats.org/officeDocument/2006/math">
                    <m:r>
                      <a:rPr lang="en-US" i="1" dirty="0" smtClean="0">
                        <a:latin typeface="Cambria Math" panose="02040503050406030204" pitchFamily="18" charset="0"/>
                      </a:rPr>
                      <m:t>𝑘</m:t>
                    </m:r>
                  </m:oMath>
                </a14:m>
                <a:r>
                  <a:rPr lang="en-US" dirty="0"/>
                  <a:t>) are 2 and 4. The proposed method is the normal line.</a:t>
                </a:r>
              </a:p>
            </p:txBody>
          </p:sp>
        </mc:Choice>
        <mc:Fallback>
          <p:sp>
            <p:nvSpPr>
              <p:cNvPr id="8" name="TextBox 7">
                <a:extLst>
                  <a:ext uri="{FF2B5EF4-FFF2-40B4-BE49-F238E27FC236}">
                    <a16:creationId xmlns:a16="http://schemas.microsoft.com/office/drawing/2014/main" id="{C2D3DC12-1C04-8D6A-ED38-B49EA56264C5}"/>
                  </a:ext>
                </a:extLst>
              </p:cNvPr>
              <p:cNvSpPr txBox="1">
                <a:spLocks noRot="1" noChangeAspect="1" noMove="1" noResize="1" noEditPoints="1" noAdjustHandles="1" noChangeArrowheads="1" noChangeShapeType="1" noTextEdit="1"/>
              </p:cNvSpPr>
              <p:nvPr/>
            </p:nvSpPr>
            <p:spPr>
              <a:xfrm>
                <a:off x="785308" y="5843077"/>
                <a:ext cx="9744580" cy="923330"/>
              </a:xfrm>
              <a:prstGeom prst="rect">
                <a:avLst/>
              </a:prstGeom>
              <a:blipFill>
                <a:blip r:embed="rId4"/>
                <a:stretch>
                  <a:fillRect l="-563" t="-3974" b="-993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316A6B4-3045-D399-96F3-570C2795FD68}"/>
              </a:ext>
            </a:extLst>
          </p:cNvPr>
          <p:cNvSpPr txBox="1"/>
          <p:nvPr/>
        </p:nvSpPr>
        <p:spPr>
          <a:xfrm>
            <a:off x="838200" y="1506022"/>
            <a:ext cx="2243866" cy="369332"/>
          </a:xfrm>
          <a:prstGeom prst="rect">
            <a:avLst/>
          </a:prstGeom>
          <a:noFill/>
        </p:spPr>
        <p:txBody>
          <a:bodyPr wrap="square">
            <a:spAutoFit/>
          </a:bodyPr>
          <a:lstStyle/>
          <a:p>
            <a:r>
              <a:rPr lang="en-US" dirty="0"/>
              <a:t>Better loss</a:t>
            </a:r>
          </a:p>
        </p:txBody>
      </p:sp>
      <p:sp>
        <p:nvSpPr>
          <p:cNvPr id="10" name="TextBox 9">
            <a:extLst>
              <a:ext uri="{FF2B5EF4-FFF2-40B4-BE49-F238E27FC236}">
                <a16:creationId xmlns:a16="http://schemas.microsoft.com/office/drawing/2014/main" id="{30189E36-D31D-93FC-13E1-BC1BB2B92853}"/>
              </a:ext>
            </a:extLst>
          </p:cNvPr>
          <p:cNvSpPr txBox="1"/>
          <p:nvPr/>
        </p:nvSpPr>
        <p:spPr>
          <a:xfrm>
            <a:off x="838199" y="2917067"/>
            <a:ext cx="2367579" cy="369332"/>
          </a:xfrm>
          <a:prstGeom prst="rect">
            <a:avLst/>
          </a:prstGeom>
          <a:noFill/>
        </p:spPr>
        <p:txBody>
          <a:bodyPr wrap="square">
            <a:spAutoFit/>
          </a:bodyPr>
          <a:lstStyle/>
          <a:p>
            <a:r>
              <a:rPr lang="en-US" dirty="0"/>
              <a:t>Require less resources</a:t>
            </a:r>
          </a:p>
        </p:txBody>
      </p:sp>
      <p:sp>
        <p:nvSpPr>
          <p:cNvPr id="11" name="TextBox 10">
            <a:extLst>
              <a:ext uri="{FF2B5EF4-FFF2-40B4-BE49-F238E27FC236}">
                <a16:creationId xmlns:a16="http://schemas.microsoft.com/office/drawing/2014/main" id="{0661A373-ECE4-4137-98D7-000064791794}"/>
              </a:ext>
            </a:extLst>
          </p:cNvPr>
          <p:cNvSpPr txBox="1"/>
          <p:nvPr/>
        </p:nvSpPr>
        <p:spPr>
          <a:xfrm>
            <a:off x="785308" y="4155033"/>
            <a:ext cx="2296758" cy="923330"/>
          </a:xfrm>
          <a:prstGeom prst="rect">
            <a:avLst/>
          </a:prstGeom>
          <a:noFill/>
        </p:spPr>
        <p:txBody>
          <a:bodyPr wrap="square">
            <a:spAutoFit/>
          </a:bodyPr>
          <a:lstStyle/>
          <a:p>
            <a:r>
              <a:rPr lang="en-US" dirty="0"/>
              <a:t>Higher %transferred for higher-resolution images</a:t>
            </a:r>
          </a:p>
        </p:txBody>
      </p:sp>
    </p:spTree>
    <p:extLst>
      <p:ext uri="{BB962C8B-B14F-4D97-AF65-F5344CB8AC3E}">
        <p14:creationId xmlns:p14="http://schemas.microsoft.com/office/powerpoint/2010/main" val="2519948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8147-B2FB-B9B2-D19A-FC7DE3138A92}"/>
              </a:ext>
            </a:extLst>
          </p:cNvPr>
          <p:cNvSpPr>
            <a:spLocks noGrp="1"/>
          </p:cNvSpPr>
          <p:nvPr>
            <p:ph type="title"/>
          </p:nvPr>
        </p:nvSpPr>
        <p:spPr/>
        <p:txBody>
          <a:bodyPr/>
          <a:lstStyle/>
          <a:p>
            <a:r>
              <a:rPr lang="en-US" dirty="0"/>
              <a:t>5. Conclusion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453EA3-8F56-20F2-D5D4-7DF31B59E097}"/>
                  </a:ext>
                </a:extLst>
              </p:cNvPr>
              <p:cNvSpPr>
                <a:spLocks noGrp="1"/>
              </p:cNvSpPr>
              <p:nvPr>
                <p:ph idx="1"/>
              </p:nvPr>
            </p:nvSpPr>
            <p:spPr/>
            <p:txBody>
              <a:bodyPr>
                <a:normAutofit/>
              </a:bodyPr>
              <a:lstStyle/>
              <a:p>
                <a:pPr marL="0" indent="0">
                  <a:buNone/>
                </a:pPr>
                <a:r>
                  <a:rPr lang="en-US" dirty="0"/>
                  <a:t>The weakness of QIC is the long runtime for </a:t>
                </a:r>
                <a14:m>
                  <m:oMath xmlns:m="http://schemas.openxmlformats.org/officeDocument/2006/math">
                    <m:sSub>
                      <m:sSubPr>
                        <m:ctrlPr>
                          <a:rPr lang="en-US" b="0" i="0" dirty="0" smtClean="0">
                            <a:latin typeface="Cambria Math" panose="02040503050406030204" pitchFamily="18" charset="0"/>
                          </a:rPr>
                        </m:ctrlPr>
                      </m:sSubPr>
                      <m:e>
                        <m:r>
                          <m:rPr>
                            <m:sty m:val="p"/>
                          </m:rPr>
                          <a:rPr lang="en-US" b="0" i="0" dirty="0" smtClean="0">
                            <a:latin typeface="Cambria Math" panose="02040503050406030204" pitchFamily="18" charset="0"/>
                          </a:rPr>
                          <m:t>P</m:t>
                        </m:r>
                      </m:e>
                      <m:sub>
                        <m:r>
                          <a:rPr lang="en-US" i="1" dirty="0" smtClean="0">
                            <a:latin typeface="Cambria Math" panose="02040503050406030204" pitchFamily="18" charset="0"/>
                          </a:rPr>
                          <m:t>𝑁</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i="1" dirty="0" smtClean="0">
                            <a:latin typeface="Cambria Math" panose="02040503050406030204" pitchFamily="18" charset="0"/>
                          </a:rPr>
                          <m:t>𝑀</m:t>
                        </m:r>
                      </m:sub>
                    </m:sSub>
                  </m:oMath>
                </a14:m>
                <a:r>
                  <a:rPr lang="en-US" dirty="0"/>
                  <a:t> compilation for each image, making it infeasible for real scenarios. The Fast QIC presented in this research tries to optimize these calling functions by considering adjacency blocks first. This approach proves the large resources and loss reduction, especially better on higher-resolution images. </a:t>
                </a:r>
              </a:p>
            </p:txBody>
          </p:sp>
        </mc:Choice>
        <mc:Fallback>
          <p:sp>
            <p:nvSpPr>
              <p:cNvPr id="3" name="Content Placeholder 2">
                <a:extLst>
                  <a:ext uri="{FF2B5EF4-FFF2-40B4-BE49-F238E27FC236}">
                    <a16:creationId xmlns:a16="http://schemas.microsoft.com/office/drawing/2014/main" id="{9A453EA3-8F56-20F2-D5D4-7DF31B59E097}"/>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BCD32A8-9690-C49C-2231-EEE4DD4838B8}"/>
              </a:ext>
            </a:extLst>
          </p:cNvPr>
          <p:cNvSpPr>
            <a:spLocks noGrp="1"/>
          </p:cNvSpPr>
          <p:nvPr>
            <p:ph type="sldNum" sz="quarter" idx="12"/>
          </p:nvPr>
        </p:nvSpPr>
        <p:spPr/>
        <p:txBody>
          <a:bodyPr/>
          <a:lstStyle/>
          <a:p>
            <a:fld id="{2DC57BC1-DA96-344B-A605-1D4DD83CAAC2}" type="slidenum">
              <a:rPr lang="en-US" smtClean="0"/>
              <a:t>9</a:t>
            </a:fld>
            <a:endParaRPr lang="en-US"/>
          </a:p>
        </p:txBody>
      </p:sp>
    </p:spTree>
    <p:extLst>
      <p:ext uri="{BB962C8B-B14F-4D97-AF65-F5344CB8AC3E}">
        <p14:creationId xmlns:p14="http://schemas.microsoft.com/office/powerpoint/2010/main" val="221407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27297</TotalTime>
  <Words>1562</Words>
  <Application>Microsoft Office PowerPoint</Application>
  <PresentationFormat>Widescreen</PresentationFormat>
  <Paragraphs>123</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Calibri (Body)</vt:lpstr>
      <vt:lpstr>Aptos</vt:lpstr>
      <vt:lpstr>Arial</vt:lpstr>
      <vt:lpstr>Calibri</vt:lpstr>
      <vt:lpstr>Calibri Light</vt:lpstr>
      <vt:lpstr>Cambria Math</vt:lpstr>
      <vt:lpstr>Times New Roman</vt:lpstr>
      <vt:lpstr>Office Theme</vt:lpstr>
      <vt:lpstr>A Fast Quantum Image Compression Algorithm  based on Taylor Expansion</vt:lpstr>
      <vt:lpstr>Content</vt:lpstr>
      <vt:lpstr>1. Intro</vt:lpstr>
      <vt:lpstr>2. Quantum image compression (QIC)</vt:lpstr>
      <vt:lpstr>2.1. Compilation algorithm </vt:lpstr>
      <vt:lpstr>2.2. Drawback of quantum image compression algorithm</vt:lpstr>
      <vt:lpstr>3. Using Taylor series as parameter estimator</vt:lpstr>
      <vt:lpstr>4. Results</vt:lpstr>
      <vt:lpstr>5.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Vũ Tuấn Hải</dc:creator>
  <cp:lastModifiedBy>Tuan Hai Vu</cp:lastModifiedBy>
  <cp:revision>11</cp:revision>
  <dcterms:created xsi:type="dcterms:W3CDTF">2024-01-03T07:53:52Z</dcterms:created>
  <dcterms:modified xsi:type="dcterms:W3CDTF">2025-04-12T06:46:13Z</dcterms:modified>
</cp:coreProperties>
</file>