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7"/>
    <p:restoredTop sz="96842"/>
  </p:normalViewPr>
  <p:slideViewPr>
    <p:cSldViewPr snapToGrid="0">
      <p:cViewPr varScale="1">
        <p:scale>
          <a:sx n="117" d="100"/>
          <a:sy n="117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19B7-B81F-66A7-CA8F-6BC4C903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E44D7-CCE2-9D08-D091-A8E91BF1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1B51-D983-5969-6B63-9450AC8F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B769-A358-C47D-3164-1E6325E6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7FE3-5804-6730-0B62-043B8E9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691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E520-2AD9-F1C1-0E31-8E701A6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63DDD-057B-C225-69AA-72F7DBB1F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41E6-9ACD-4D13-AB00-001C13A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BA21-AE2B-09A2-CB36-33EE5372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A8814-4C91-E03A-ED5A-BA064AE1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8209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B7A83-43F2-6DB3-7A0C-7AED3142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02D77-AF45-6243-9366-27242BB7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3E23A-681C-6C9E-670D-DE8B3BAD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1D1D-7855-9BE2-07FF-EF4F1970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F008F-FB5A-0237-0DD7-6A8129A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5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3079-32AD-6948-03C8-BA073979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3499-0126-052F-9A3B-C8291E65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C81-C05E-666E-6EB8-50609455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488E-778F-345C-C604-407D847D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8FCE-3875-C4AA-71C5-453F4D65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3806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DEE6-0404-4AC9-BFF5-1D1AC2E8E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EB9F-CA9E-CEB9-1236-CFAF8FAB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2C51-E4E7-5A27-A049-082B5DE8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54657-3D59-5ACF-0CA2-D75C0E01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018-0643-DB36-DAB3-D3049722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502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7844-B819-9CB2-EE2E-46E6DD55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57511-B61E-64FF-8D1A-B98F37E04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6CFE-F75A-2714-6A1A-9DBA1452E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CD3B9-073A-2D63-9050-25AE2B97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38F3-B374-9724-FB68-801563F0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1C0F5-0C35-3CFC-D4B4-D61F6AA7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1796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967C-1026-92D7-4FC6-5A31DC00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B7080-7FC7-C2DA-F298-107A2601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16FE2-E628-1F22-E4DE-6C1664CAE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1F10C-C902-408B-8038-E8EA4AB42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85F5C-F969-8C22-D06B-8D9D19B3F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B9E19-0F86-0094-32BE-06873B74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307BE-E866-DEED-C1F7-64BFD420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05697C-56FC-2494-4538-67A28EF1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023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D107-4914-516D-C89B-2118D440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9C1A1-3EE3-8554-7513-22EE48B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09F5-74DA-74F1-7B6C-5F81C057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8E862-41D4-721C-FF02-44F2B7B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50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21D5C-4855-4EE9-6AA5-32FA156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84468-40A9-FE6A-029B-A5D1BD32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2A0F1-4142-2A04-8F17-E437361C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3304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6F27-4D99-20A6-495E-C425DE9A9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56F-7CCC-5607-0F47-63E4309A3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BAC54-FC6B-046A-47D7-A26C24F8E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BF3C8-3CD9-E5A2-0456-B5F0D3E7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8C1D-BA04-FBD9-8B88-D80E23F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4DA0-AA0A-23E3-6DDA-2E27D057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21358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568-CAA2-4B0C-CC3B-E530A7CF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45C79-C96D-72E9-01F0-430EF647F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F9BA5-20D9-FE30-E1C3-7955337E2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285F7-019D-1DC0-2E28-4C3C2026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A751-E5A7-30BD-7FA8-70865CA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78F16-7963-FD07-A609-57E374DB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39169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27CCB-CFCC-442A-70D2-9E3D052D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05B91-0BE4-4C0F-E46C-3D843E25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1EFF9-F5C0-019A-8121-DB9502918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EF203-D469-4648-9B67-AD2269CB5869}" type="datetimeFigureOut">
              <a:t>27/02/2024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87AF-1C53-B7E6-31A3-071F78DEC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0D3D-28CF-C23C-4285-C16CA5E9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7BC1-DA96-344B-A605-1D4DD83CAAC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4821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FEB8-FFDD-8819-FB91-36D0F1435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52C98-7051-9B93-F4D2-C2191AE88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917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41ABC288-EC54-3604-1D3F-5FBCEFCF9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2804" y="2414226"/>
            <a:ext cx="1344534" cy="1344534"/>
          </a:xfrm>
        </p:spPr>
      </p:pic>
      <p:pic>
        <p:nvPicPr>
          <p:cNvPr id="16" name="Content Placeholder 8" descr="A person wearing a hat&#10;&#10;Description automatically generated">
            <a:extLst>
              <a:ext uri="{FF2B5EF4-FFF2-40B4-BE49-F238E27FC236}">
                <a16:creationId xmlns:a16="http://schemas.microsoft.com/office/drawing/2014/main" id="{9E212D21-2E8F-DF70-6A18-566332D3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800" y="1862833"/>
            <a:ext cx="2182792" cy="21827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EBD765-6295-6275-2234-F76FDEC231B7}"/>
              </a:ext>
            </a:extLst>
          </p:cNvPr>
          <p:cNvCxnSpPr/>
          <p:nvPr/>
        </p:nvCxnSpPr>
        <p:spPr>
          <a:xfrm>
            <a:off x="4040827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0E71166-303F-0071-2B07-78ACAEB86357}"/>
              </a:ext>
            </a:extLst>
          </p:cNvPr>
          <p:cNvCxnSpPr/>
          <p:nvPr/>
        </p:nvCxnSpPr>
        <p:spPr>
          <a:xfrm>
            <a:off x="4770459" y="1648179"/>
            <a:ext cx="0" cy="27200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9A3B20-DB46-2B00-28A2-D189D95AAC3A}"/>
              </a:ext>
            </a:extLst>
          </p:cNvPr>
          <p:cNvCxnSpPr>
            <a:cxnSpLocks/>
          </p:cNvCxnSpPr>
          <p:nvPr/>
        </p:nvCxnSpPr>
        <p:spPr>
          <a:xfrm>
            <a:off x="3172521" y="2527855"/>
            <a:ext cx="23170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68039C-9548-F400-95CA-A7AE01745DE5}"/>
              </a:ext>
            </a:extLst>
          </p:cNvPr>
          <p:cNvCxnSpPr>
            <a:cxnSpLocks/>
          </p:cNvCxnSpPr>
          <p:nvPr/>
        </p:nvCxnSpPr>
        <p:spPr>
          <a:xfrm>
            <a:off x="3163081" y="3305288"/>
            <a:ext cx="232651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/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Divide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E217022-1F0E-8FAF-125D-0601AC936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04" y="1490850"/>
                <a:ext cx="1347030" cy="43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85ED98-7559-7414-D4F2-18E8AFAE3697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3109834" y="1707611"/>
            <a:ext cx="2578033" cy="2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/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VN" sz="1600" b="1"/>
                  <a:t>Image </a:t>
                </a:r>
                <a14:m>
                  <m:oMath xmlns:m="http://schemas.openxmlformats.org/officeDocument/2006/math">
                    <m:r>
                      <a:rPr lang="en-VN" sz="16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VN" sz="1600" b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00EC03-E86E-1D8D-0014-4B7BDE08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881" y="3773836"/>
                <a:ext cx="1344457" cy="338554"/>
              </a:xfrm>
              <a:prstGeom prst="rect">
                <a:avLst/>
              </a:prstGeom>
              <a:blipFill>
                <a:blip r:embed="rId4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70F6972-6B7F-7A71-8185-B1E9B5E70EF5}"/>
              </a:ext>
            </a:extLst>
          </p:cNvPr>
          <p:cNvSpPr txBox="1"/>
          <p:nvPr/>
        </p:nvSpPr>
        <p:spPr>
          <a:xfrm>
            <a:off x="3306801" y="4051684"/>
            <a:ext cx="2182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/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884FCAA-3951-D70B-A835-78AE1B6D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867" y="1490585"/>
                <a:ext cx="964728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364FF5-7DA7-4DAE-4D38-0B723C41A954}"/>
              </a:ext>
            </a:extLst>
          </p:cNvPr>
          <p:cNvCxnSpPr>
            <a:cxnSpLocks/>
            <a:stCxn id="32" idx="3"/>
            <a:endCxn id="70" idx="1"/>
          </p:cNvCxnSpPr>
          <p:nvPr/>
        </p:nvCxnSpPr>
        <p:spPr>
          <a:xfrm>
            <a:off x="6652595" y="1707611"/>
            <a:ext cx="909247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/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.43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9AB518-3EC0-7093-0835-F716D6AA9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558" y="576991"/>
                <a:ext cx="669863" cy="730777"/>
              </a:xfrm>
              <a:prstGeom prst="rect">
                <a:avLst/>
              </a:prstGeom>
              <a:blipFill>
                <a:blip r:embed="rId6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/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.27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A691525-D5FF-A46F-867E-2F6128BC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17" y="576990"/>
                <a:ext cx="669863" cy="730777"/>
              </a:xfrm>
              <a:prstGeom prst="rect">
                <a:avLst/>
              </a:prstGeom>
              <a:blipFill>
                <a:blip r:embed="rId7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/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B0AD8A5-FD24-DE81-6A5C-DA4DE4562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0" y="803878"/>
                <a:ext cx="37845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/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Norm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C8FB298-4BA0-469B-7A54-797AECFD2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42" y="1490585"/>
                <a:ext cx="1087709" cy="4340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DF5381E-879B-3BA3-5B1D-A44BFF4ECD12}"/>
              </a:ext>
            </a:extLst>
          </p:cNvPr>
          <p:cNvSpPr txBox="1"/>
          <p:nvPr/>
        </p:nvSpPr>
        <p:spPr>
          <a:xfrm>
            <a:off x="6467557" y="1363208"/>
            <a:ext cx="128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/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.23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38B83-19B1-D360-C431-8F24BE62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282" y="573609"/>
                <a:ext cx="669863" cy="730777"/>
              </a:xfrm>
              <a:prstGeom prst="rect">
                <a:avLst/>
              </a:prstGeom>
              <a:blipFill>
                <a:blip r:embed="rId10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/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0.05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0805A7-2943-D2EA-5E99-D9373C5C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741" y="573608"/>
                <a:ext cx="669862" cy="738151"/>
              </a:xfrm>
              <a:prstGeom prst="rect">
                <a:avLst/>
              </a:prstGeom>
              <a:blipFill>
                <a:blip r:embed="rId11"/>
                <a:stretch>
                  <a:fillRect t="-3390" b="-8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/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2EA5BDB-63CE-18BD-7685-425A5745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4" y="800496"/>
                <a:ext cx="37845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AD60050F-2DFB-DB0A-9C30-62DEE2300A50}"/>
              </a:ext>
            </a:extLst>
          </p:cNvPr>
          <p:cNvSpPr txBox="1"/>
          <p:nvPr/>
        </p:nvSpPr>
        <p:spPr>
          <a:xfrm>
            <a:off x="8567185" y="1359826"/>
            <a:ext cx="1709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VN" sz="1600" b="1"/>
              <a:t>uantum states</a:t>
            </a:r>
          </a:p>
        </p:txBody>
      </p:sp>
      <p:sp>
        <p:nvSpPr>
          <p:cNvPr id="84" name="Trapezoid 83">
            <a:extLst>
              <a:ext uri="{FF2B5EF4-FFF2-40B4-BE49-F238E27FC236}">
                <a16:creationId xmlns:a16="http://schemas.microsoft.com/office/drawing/2014/main" id="{8985E77E-204C-9C58-4612-97AE51E51EE2}"/>
              </a:ext>
            </a:extLst>
          </p:cNvPr>
          <p:cNvSpPr/>
          <p:nvPr/>
        </p:nvSpPr>
        <p:spPr>
          <a:xfrm rot="10800000">
            <a:off x="9470970" y="2871650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/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sty m:val="p"/>
                        </m:rPr>
                        <a:rPr lang="en-VN" sz="1600" i="1">
                          <a:latin typeface="Cambria Math" panose="02040503050406030204" pitchFamily="18" charset="0"/>
                        </a:rPr>
                        <m:t>SP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sz="1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3A87FDB-F1B7-9295-CBBC-3FCD54652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83" y="2944890"/>
                <a:ext cx="1283323" cy="338554"/>
              </a:xfrm>
              <a:prstGeom prst="rect">
                <a:avLst/>
              </a:prstGeom>
              <a:blipFill>
                <a:blip r:embed="rId1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/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vi-VN" sz="12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sz="12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1B2F70-D05C-5900-54C6-A36FCBC68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9" y="4539085"/>
                <a:ext cx="1732103" cy="3021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8C18DD3D-BAEF-9F53-758F-D75B47721103}"/>
              </a:ext>
            </a:extLst>
          </p:cNvPr>
          <p:cNvSpPr txBox="1"/>
          <p:nvPr/>
        </p:nvSpPr>
        <p:spPr>
          <a:xfrm>
            <a:off x="8135685" y="4850442"/>
            <a:ext cx="134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</a:t>
            </a:r>
            <a:r>
              <a:rPr lang="en-VN" sz="1600" b="1"/>
              <a:t>cale 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/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sz="1200" b="1" i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vi-VN" sz="12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sz="1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vi-VN" sz="1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sz="12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sz="1200" i="1">
                                      <a:latin typeface="Cambria Math" panose="02040503050406030204" pitchFamily="18" charset="0"/>
                                    </a:rPr>
                                    <m:t>blocks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0F178B1-D030-D3AF-5520-C4D4D6990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76" y="5389030"/>
                <a:ext cx="1732102" cy="3021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6B022A0F-06BB-689E-F70C-477CDDAA17D4}"/>
              </a:ext>
            </a:extLst>
          </p:cNvPr>
          <p:cNvSpPr txBox="1"/>
          <p:nvPr/>
        </p:nvSpPr>
        <p:spPr>
          <a:xfrm>
            <a:off x="8150855" y="5689668"/>
            <a:ext cx="1364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/>
              <a:t>Parameters</a:t>
            </a:r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2B628A5-8E57-EE96-6BEF-06A13AEAB4E5}"/>
              </a:ext>
            </a:extLst>
          </p:cNvPr>
          <p:cNvCxnSpPr>
            <a:cxnSpLocks/>
            <a:stCxn id="84" idx="0"/>
            <a:endCxn id="100" idx="3"/>
          </p:cNvCxnSpPr>
          <p:nvPr/>
        </p:nvCxnSpPr>
        <p:spPr>
          <a:xfrm rot="5400000">
            <a:off x="8691139" y="4219339"/>
            <a:ext cx="2326330" cy="51665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CA5907-F822-9FB4-C553-05216F9EF9B6}"/>
              </a:ext>
            </a:extLst>
          </p:cNvPr>
          <p:cNvSpPr/>
          <p:nvPr/>
        </p:nvSpPr>
        <p:spPr>
          <a:xfrm>
            <a:off x="7835657" y="5259085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2" name="Trapezoid 101">
            <a:extLst>
              <a:ext uri="{FF2B5EF4-FFF2-40B4-BE49-F238E27FC236}">
                <a16:creationId xmlns:a16="http://schemas.microsoft.com/office/drawing/2014/main" id="{03D44EDC-DB21-ED78-A458-F2EC033DCCDC}"/>
              </a:ext>
            </a:extLst>
          </p:cNvPr>
          <p:cNvSpPr/>
          <p:nvPr/>
        </p:nvSpPr>
        <p:spPr>
          <a:xfrm rot="5400000">
            <a:off x="6693964" y="5419405"/>
            <a:ext cx="1283318" cy="442849"/>
          </a:xfrm>
          <a:prstGeom prst="trapezoid">
            <a:avLst>
              <a:gd name="adj" fmla="val 67188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/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6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VN" sz="160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8CE11-150A-F444-603A-12F68DDF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234" y="5504029"/>
                <a:ext cx="442849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1F90D6A-63B5-E3F6-4E81-011FF7106590}"/>
              </a:ext>
            </a:extLst>
          </p:cNvPr>
          <p:cNvCxnSpPr>
            <a:cxnSpLocks/>
            <a:stCxn id="100" idx="1"/>
            <a:endCxn id="102" idx="0"/>
          </p:cNvCxnSpPr>
          <p:nvPr/>
        </p:nvCxnSpPr>
        <p:spPr>
          <a:xfrm flipH="1">
            <a:off x="7557048" y="5640829"/>
            <a:ext cx="27860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/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7864BA9-51AC-3E86-DDB2-353BEE2A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750" y="5420028"/>
                <a:ext cx="1431402" cy="43405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5CD2DC-D00B-4EE8-B8D4-E1BF7F84F388}"/>
              </a:ext>
            </a:extLst>
          </p:cNvPr>
          <p:cNvCxnSpPr>
            <a:cxnSpLocks/>
            <a:stCxn id="102" idx="2"/>
            <a:endCxn id="107" idx="3"/>
          </p:cNvCxnSpPr>
          <p:nvPr/>
        </p:nvCxnSpPr>
        <p:spPr>
          <a:xfrm flipH="1" flipV="1">
            <a:off x="5864152" y="5637054"/>
            <a:ext cx="1250047" cy="37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D9CCCB-C8C1-3041-643E-CF8ECD0A791D}"/>
              </a:ext>
            </a:extLst>
          </p:cNvPr>
          <p:cNvSpPr/>
          <p:nvPr/>
        </p:nvSpPr>
        <p:spPr>
          <a:xfrm>
            <a:off x="7821550" y="4446434"/>
            <a:ext cx="1760321" cy="7634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982C756-6C97-3DDD-6140-7374A4713452}"/>
              </a:ext>
            </a:extLst>
          </p:cNvPr>
          <p:cNvSpPr txBox="1"/>
          <p:nvPr/>
        </p:nvSpPr>
        <p:spPr>
          <a:xfrm>
            <a:off x="5995175" y="5177961"/>
            <a:ext cx="98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Q</a:t>
            </a:r>
            <a:r>
              <a:rPr lang="en-VN" sz="1200" b="1"/>
              <a:t>uantum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/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Reshape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vector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vi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83834E39-C819-B833-3AF2-3AFC8A128F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5423828"/>
                <a:ext cx="1344535" cy="434051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230BD8D-2EF7-DE67-8461-915DF4DD90CE}"/>
              </a:ext>
            </a:extLst>
          </p:cNvPr>
          <p:cNvCxnSpPr>
            <a:cxnSpLocks/>
            <a:stCxn id="107" idx="1"/>
            <a:endCxn id="125" idx="3"/>
          </p:cNvCxnSpPr>
          <p:nvPr/>
        </p:nvCxnSpPr>
        <p:spPr>
          <a:xfrm flipH="1">
            <a:off x="3109835" y="5637054"/>
            <a:ext cx="1322915" cy="38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A2F998A-A25B-3252-7332-F48C7F63038B}"/>
              </a:ext>
            </a:extLst>
          </p:cNvPr>
          <p:cNvSpPr txBox="1"/>
          <p:nvPr/>
        </p:nvSpPr>
        <p:spPr>
          <a:xfrm>
            <a:off x="3369276" y="5292441"/>
            <a:ext cx="84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Vectors</a:t>
            </a:r>
          </a:p>
        </p:txBody>
      </p: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F36D5C3C-85CD-430F-DBA8-31D819CD49C1}"/>
              </a:ext>
            </a:extLst>
          </p:cNvPr>
          <p:cNvCxnSpPr>
            <a:cxnSpLocks/>
            <a:stCxn id="119" idx="1"/>
            <a:endCxn id="107" idx="2"/>
          </p:cNvCxnSpPr>
          <p:nvPr/>
        </p:nvCxnSpPr>
        <p:spPr>
          <a:xfrm rot="10800000" flipV="1">
            <a:off x="5148452" y="4828177"/>
            <a:ext cx="2673099" cy="1025901"/>
          </a:xfrm>
          <a:prstGeom prst="bentConnector4">
            <a:avLst>
              <a:gd name="adj1" fmla="val 36613"/>
              <a:gd name="adj2" fmla="val 1222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70D2EA2-C839-603E-A550-D2147EAE3F26}"/>
              </a:ext>
            </a:extLst>
          </p:cNvPr>
          <p:cNvCxnSpPr>
            <a:cxnSpLocks/>
            <a:stCxn id="125" idx="0"/>
            <a:endCxn id="138" idx="2"/>
          </p:cNvCxnSpPr>
          <p:nvPr/>
        </p:nvCxnSpPr>
        <p:spPr>
          <a:xfrm flipH="1" flipV="1">
            <a:off x="2437567" y="4976027"/>
            <a:ext cx="1" cy="4478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/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Reconstruct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blocks</m:t>
                      </m:r>
                      <m:r>
                        <a:rPr lang="en-VN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C505B393-E6B0-5B71-A5E7-22F0BACD8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4541976"/>
                <a:ext cx="1344534" cy="4340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A356BCAC-BEF3-8653-7476-D241A58181B7}"/>
              </a:ext>
            </a:extLst>
          </p:cNvPr>
          <p:cNvSpPr txBox="1"/>
          <p:nvPr/>
        </p:nvSpPr>
        <p:spPr>
          <a:xfrm>
            <a:off x="2561656" y="5030650"/>
            <a:ext cx="73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Blocks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72D238E-78B4-5B3C-34E4-5D5DB022EA44}"/>
              </a:ext>
            </a:extLst>
          </p:cNvPr>
          <p:cNvSpPr/>
          <p:nvPr/>
        </p:nvSpPr>
        <p:spPr>
          <a:xfrm>
            <a:off x="7727794" y="4355217"/>
            <a:ext cx="1985723" cy="176118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2D3D248F-03E0-1A51-BA6D-0EDD0928C377}"/>
              </a:ext>
            </a:extLst>
          </p:cNvPr>
          <p:cNvSpPr txBox="1"/>
          <p:nvPr/>
        </p:nvSpPr>
        <p:spPr>
          <a:xfrm>
            <a:off x="7727794" y="6240621"/>
            <a:ext cx="19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600" b="1"/>
              <a:t>Compressed image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10B75E4-DAB6-B467-20C5-7E4812A3C455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8105696" y="1924636"/>
            <a:ext cx="1" cy="250087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085563B1-CF18-BD83-B52A-A99AB950E454}"/>
              </a:ext>
            </a:extLst>
          </p:cNvPr>
          <p:cNvCxnSpPr>
            <a:cxnSpLocks/>
            <a:stCxn id="138" idx="0"/>
            <a:endCxn id="30" idx="2"/>
          </p:cNvCxnSpPr>
          <p:nvPr/>
        </p:nvCxnSpPr>
        <p:spPr>
          <a:xfrm flipH="1" flipV="1">
            <a:off x="2435110" y="4112390"/>
            <a:ext cx="2457" cy="4295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83A4AB57-A803-C9B8-52F3-281978A7B718}"/>
              </a:ext>
            </a:extLst>
          </p:cNvPr>
          <p:cNvCxnSpPr>
            <a:cxnSpLocks/>
            <a:stCxn id="70" idx="3"/>
            <a:endCxn id="84" idx="2"/>
          </p:cNvCxnSpPr>
          <p:nvPr/>
        </p:nvCxnSpPr>
        <p:spPr>
          <a:xfrm>
            <a:off x="8649551" y="1707611"/>
            <a:ext cx="1463078" cy="116403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43A841DB-DF3F-D18D-D511-F0709885E3A2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V="1">
            <a:off x="2435071" y="1924901"/>
            <a:ext cx="1248" cy="48932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8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97FE3221-AB93-8AC0-1B8B-672E128F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12" y="586409"/>
            <a:ext cx="5144320" cy="20839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074B9-E5DD-CA55-302C-B0061583E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67464" y="3370164"/>
            <a:ext cx="6041768" cy="11302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8D6767-50CC-C8BC-EB42-84B5BAE63942}"/>
              </a:ext>
            </a:extLst>
          </p:cNvPr>
          <p:cNvSpPr/>
          <p:nvPr/>
        </p:nvSpPr>
        <p:spPr>
          <a:xfrm>
            <a:off x="2715521" y="360423"/>
            <a:ext cx="5017123" cy="235228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9EF59-47F2-AA5B-89B7-E43EA07005DC}"/>
              </a:ext>
            </a:extLst>
          </p:cNvPr>
          <p:cNvSpPr/>
          <p:nvPr/>
        </p:nvSpPr>
        <p:spPr>
          <a:xfrm>
            <a:off x="1690876" y="3043566"/>
            <a:ext cx="6041767" cy="155195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2121C1D-96F8-E549-A4B1-03C42C7A1A74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H="1">
            <a:off x="1690876" y="1536564"/>
            <a:ext cx="6041768" cy="2282979"/>
          </a:xfrm>
          <a:prstGeom prst="bentConnector5">
            <a:avLst>
              <a:gd name="adj1" fmla="val -2797"/>
              <a:gd name="adj2" fmla="val 58764"/>
              <a:gd name="adj3" fmla="val 103784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/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2400" b="0" i="1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vi-VN" sz="24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vi-VN" sz="2400" b="0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vi-V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vi-VN" sz="2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240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235378-F686-1A44-7FB0-829D520F4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55" y="1512488"/>
                <a:ext cx="1024645" cy="476990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F3CCA4-35CF-5AA4-877B-DC8A2D018A95}"/>
              </a:ext>
            </a:extLst>
          </p:cNvPr>
          <p:cNvCxnSpPr>
            <a:stCxn id="15" idx="3"/>
          </p:cNvCxnSpPr>
          <p:nvPr/>
        </p:nvCxnSpPr>
        <p:spPr>
          <a:xfrm>
            <a:off x="2341500" y="1750983"/>
            <a:ext cx="32507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/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Measurement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3DAC1DB-E116-B5CE-8D7D-EF5AD53657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3595777"/>
                <a:ext cx="1229414" cy="4340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CCA5E2-F533-8B74-F04F-FC129BD7F254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732643" y="3812803"/>
            <a:ext cx="413777" cy="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/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Optimizer</m:t>
                      </m:r>
                    </m:oMath>
                  </m:oMathPara>
                </a14:m>
                <a:endParaRPr lang="en-VN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21C5CBB-5392-666E-53C9-8191B5D9F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20" y="1117567"/>
                <a:ext cx="1229414" cy="434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D620D2-985C-999A-2BC7-592B28E7BAE4}"/>
              </a:ext>
            </a:extLst>
          </p:cNvPr>
          <p:cNvCxnSpPr>
            <a:cxnSpLocks/>
            <a:stCxn id="20" idx="0"/>
            <a:endCxn id="35" idx="2"/>
          </p:cNvCxnSpPr>
          <p:nvPr/>
        </p:nvCxnSpPr>
        <p:spPr>
          <a:xfrm flipV="1">
            <a:off x="8761127" y="2765272"/>
            <a:ext cx="0" cy="8305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/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vi-VN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VN" sz="1200" b="1" i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8E99A8-1420-31A0-6FA0-5E2EDE7D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26" y="3004114"/>
                <a:ext cx="48204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2F243D3-BE3B-C52E-49FC-09F2E3B5593C}"/>
              </a:ext>
            </a:extLst>
          </p:cNvPr>
          <p:cNvCxnSpPr>
            <a:cxnSpLocks/>
            <a:stCxn id="24" idx="0"/>
            <a:endCxn id="10" idx="0"/>
          </p:cNvCxnSpPr>
          <p:nvPr/>
        </p:nvCxnSpPr>
        <p:spPr>
          <a:xfrm rot="16200000" flipV="1">
            <a:off x="6614033" y="-1029527"/>
            <a:ext cx="757144" cy="3537044"/>
          </a:xfrm>
          <a:prstGeom prst="bentConnector3">
            <a:avLst>
              <a:gd name="adj1" fmla="val 130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/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vi-VN" sz="1200" b="1" i="1">
                        <a:latin typeface="Cambria Math" panose="02040503050406030204" pitchFamily="18" charset="0"/>
                      </a:rPr>
                      <m:t>Optimizer</m:t>
                    </m:r>
                    <m:r>
                      <a:rPr lang="vi-VN" sz="12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1200" b="1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vi-VN" sz="12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200" b="1" i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vi-VN" sz="1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vi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1200" b="1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VN" sz="1200" b="1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8F2AA5-EF8E-288C-CF3B-AB20A2389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838" y="507449"/>
                <a:ext cx="2268109" cy="281167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/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F1E2BC-E660-A422-F43F-1C6F724AF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230" y="459813"/>
                <a:ext cx="551946" cy="276999"/>
              </a:xfrm>
              <a:prstGeom prst="rect">
                <a:avLst/>
              </a:prstGeom>
              <a:blipFill>
                <a:blip r:embed="rId9"/>
                <a:stretch>
                  <a:fillRect l="-9091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/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A0E0430-9F2E-D654-D4B9-A4D31886B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77" y="3140001"/>
                <a:ext cx="317203" cy="284117"/>
              </a:xfrm>
              <a:prstGeom prst="rect">
                <a:avLst/>
              </a:prstGeom>
              <a:blipFill>
                <a:blip r:embed="rId10"/>
                <a:stretch>
                  <a:fillRect l="-16000" t="-4348" r="-12000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2AE95E0-F272-8D77-083B-9EA343FF1D03}"/>
              </a:ext>
            </a:extLst>
          </p:cNvPr>
          <p:cNvSpPr/>
          <p:nvPr/>
        </p:nvSpPr>
        <p:spPr>
          <a:xfrm>
            <a:off x="8146420" y="2331221"/>
            <a:ext cx="1229414" cy="4340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200">
                <a:solidFill>
                  <a:schemeClr val="tx1"/>
                </a:solidFill>
              </a:rPr>
              <a:t>Cost function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F33A3D-2417-F296-762C-7838BDB67F7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V="1">
            <a:off x="8761127" y="1551618"/>
            <a:ext cx="0" cy="7796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/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200" b="1"/>
                  <a:t>Cost value </a:t>
                </a:r>
                <a14:m>
                  <m:oMath xmlns:m="http://schemas.openxmlformats.org/officeDocument/2006/math">
                    <m:r>
                      <a:rPr lang="en-VN" sz="1200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vi-VN" sz="1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12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VN" sz="1200" b="1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7E175E-820F-7F68-1106-C66041E44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24" y="1796708"/>
                <a:ext cx="1389324" cy="276999"/>
              </a:xfrm>
              <a:prstGeom prst="rect">
                <a:avLst/>
              </a:prstGeom>
              <a:blipFill>
                <a:blip r:embed="rId1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680F82-A5C6-4543-8D3D-F43DC6E1D013}"/>
              </a:ext>
            </a:extLst>
          </p:cNvPr>
          <p:cNvCxnSpPr>
            <a:cxnSpLocks/>
          </p:cNvCxnSpPr>
          <p:nvPr/>
        </p:nvCxnSpPr>
        <p:spPr>
          <a:xfrm>
            <a:off x="6172199" y="806722"/>
            <a:ext cx="0" cy="177582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/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2D624-1D74-14CD-92DD-567ED152C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48" y="566398"/>
                <a:ext cx="438242" cy="184666"/>
              </a:xfrm>
              <a:prstGeom prst="rect">
                <a:avLst/>
              </a:prstGeom>
              <a:blipFill>
                <a:blip r:embed="rId12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/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2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sz="1200" i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vi-V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12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61A596C-0764-FEA9-7CB0-760A738A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06" y="566398"/>
                <a:ext cx="438242" cy="184666"/>
              </a:xfrm>
              <a:prstGeom prst="rect">
                <a:avLst/>
              </a:prstGeom>
              <a:blipFill>
                <a:blip r:embed="rId13"/>
                <a:stretch>
                  <a:fillRect b="-31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7AD435F-5D67-3974-F413-425F9978C164}"/>
              </a:ext>
            </a:extLst>
          </p:cNvPr>
          <p:cNvCxnSpPr>
            <a:cxnSpLocks/>
          </p:cNvCxnSpPr>
          <p:nvPr/>
        </p:nvCxnSpPr>
        <p:spPr>
          <a:xfrm>
            <a:off x="8014251" y="39167"/>
            <a:ext cx="0" cy="49800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BA7E79E-47C6-6CA7-4734-EBFA6C8CA4B0}"/>
              </a:ext>
            </a:extLst>
          </p:cNvPr>
          <p:cNvSpPr txBox="1"/>
          <p:nvPr/>
        </p:nvSpPr>
        <p:spPr>
          <a:xfrm>
            <a:off x="4132352" y="4749820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Quantum computer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E0C15B-88AC-CDA9-2F26-552BF8199EEC}"/>
              </a:ext>
            </a:extLst>
          </p:cNvPr>
          <p:cNvSpPr txBox="1"/>
          <p:nvPr/>
        </p:nvSpPr>
        <p:spPr>
          <a:xfrm>
            <a:off x="8154008" y="4742262"/>
            <a:ext cx="169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200" b="1"/>
              <a:t>Classical computer</a:t>
            </a:r>
          </a:p>
        </p:txBody>
      </p:sp>
    </p:spTree>
    <p:extLst>
      <p:ext uri="{BB962C8B-B14F-4D97-AF65-F5344CB8AC3E}">
        <p14:creationId xmlns:p14="http://schemas.microsoft.com/office/powerpoint/2010/main" val="37251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13017</TotalTime>
  <Words>102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Vũ Tuấn Hải</cp:lastModifiedBy>
  <cp:revision>2</cp:revision>
  <dcterms:created xsi:type="dcterms:W3CDTF">2024-01-03T07:53:52Z</dcterms:created>
  <dcterms:modified xsi:type="dcterms:W3CDTF">2024-02-27T02:48:32Z</dcterms:modified>
</cp:coreProperties>
</file>