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9" r:id="rId4"/>
    <p:sldId id="268" r:id="rId5"/>
    <p:sldId id="257" r:id="rId6"/>
    <p:sldId id="264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  <p:sldId id="275" r:id="rId18"/>
    <p:sldId id="274" r:id="rId19"/>
    <p:sldId id="273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000"/>
  </p:normalViewPr>
  <p:slideViewPr>
    <p:cSldViewPr snapToGrid="0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9F0B-3C9B-5D48-830B-4C10E9B78A65}" type="datetimeFigureOut">
              <a:t>16/09/2023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FCF6-3EA9-2C46-B063-66A78DA8A90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801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e>
                    </m:d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vi-VN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d>
                          <m:dPr>
                            <m:ctrlP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vi-VN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vi-VN" sz="1200" b="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14:m>
                  <m:oMath xmlns:m="http://schemas.openxmlformats.org/officeDocument/2006/math">
                    <m:r>
                      <a:rPr lang="vi-VN" sz="1200" i="1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đầu vào được ánh xạ sang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Hilbert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𝜙(𝑥)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bằng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𝜙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Circuit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tác động và trả về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𝑈(𝜽)𝑈𝜙(𝑥)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|0⟩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^(</a:t>
                </a:r>
                <a:r>
                  <a:rPr lang="vi-VN" sz="1200" i="0">
                    <a:latin typeface="Cambria Math" panose="02040503050406030204" pitchFamily="18" charset="0"/>
                    <a:cs typeface="Calibri" panose="020F0502020204030204" pitchFamily="34" charset="0"/>
                  </a:rPr>
                  <a:t>⊗(𝑛+𝑚) 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Tập các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observable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{𝑀</a:t>
                </a:r>
                <a:r>
                  <a:rPr lang="vi-VN" sz="1200" b="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_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𝑖}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hỗ trợ thao tác đo, ánh xạ trạng thái lượng tử tới không gian </a:t>
                </a:r>
                <a:r>
                  <a:rPr lang="vi-VN" sz="1200" i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thông qua hàm </a:t>
                </a:r>
                <a:r>
                  <a:rPr lang="vi-VN" sz="1200" i="0">
                    <a:effectLst/>
                    <a:latin typeface="Cambria Math" panose="02040503050406030204" pitchFamily="18" charset="0"/>
                    <a:cs typeface="Calibri" panose="020F0502020204030204" pitchFamily="34" charset="0"/>
                  </a:rPr>
                  <a:t>𝑓</a:t>
                </a:r>
                <a:r>
                  <a:rPr lang="vi-VN" sz="120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vi-V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VN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BFFF-DB5C-C647-BABC-3A750988F3DE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14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6DBC-A9B1-81C4-2C6D-B8E250C7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DD5F-4F20-39AB-3E7C-35CD9DA6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8081-3BCB-4E1E-890F-0D0B8C15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2EF3-D04C-D342-86B6-9F6DD330D35D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E605-8D41-F04A-D494-C000CCB5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7402-CCDF-BE33-1752-EE9EC5A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36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30C8-1FAE-4BE5-6676-265E1F2D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405E-7DD4-B7E4-26FF-3DD342F1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E32D-10DD-FCB9-04DB-E2DC7A5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3CA3-A4F0-114D-A400-68E5A1BF128E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A3A3-B378-F9C5-348E-F71A55A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9FA2-1A0E-DA5A-10F5-C705C36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75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43F63-0E49-6425-49A6-D760EB938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6371-3C6A-D18B-2D16-738058B3E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4B56-6426-D948-6DAA-4022FDAF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BE83-236C-8F4E-8F2F-62BFA778598E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0C92-FA00-1466-2019-B34CF1F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AE66-E7B3-195F-016E-F28E78B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7AF-17DB-7443-1035-E0E7FA6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8E39-61E4-A593-F03A-923BB163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69A-99CD-9985-515F-926F9347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C3D6-2604-1C4A-9496-D90123A66E64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C5B9-9D4B-A9B2-ACF5-15663C2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B042-24CD-4F60-64AB-0273972D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770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99B-9961-BA0A-1158-7A7F3D5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9B6C-6622-CBDE-396B-8A314217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714F-D45F-8B50-052E-B9689ED9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5102-B0FA-A74F-AF1C-57F16B74227B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7B43-4617-3496-1DE3-E52B935E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B629-267E-998A-02BD-135B89B3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4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691-3490-F76D-8A1F-EE2A6A74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A6FC-3ACB-15F0-F1D1-6F57EB11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D4AE3-5B0F-AC8F-BD35-E8CE444D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E534C-FDA3-F369-087C-18A06C2E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B43D-841F-AA4D-9112-B73EA7BE9907}" type="datetime1"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A651-9CFA-64EA-FADE-6F00D495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AE47-7710-B101-A6A8-869DD99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145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1F6-4E84-BB09-BB88-CCDA64A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3DC5-2066-CDC8-B93D-847BCAEB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C6AA-C47C-254C-B129-1EDEE33A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1D84-FA20-42A6-6470-CB0BCED07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1D4E0-9452-EE6F-7EEF-37B5BE3B0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C020-F1A4-BC5B-4063-85154BEA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17FB-0536-C84D-8FD6-F1E2BA2D3147}" type="datetime1">
              <a:t>16/09/2023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8B4C7-E1C2-D168-9753-B46183B1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62977-D70E-14F1-0107-1915A405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430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61F7-2A52-9CF6-2175-F3DC93A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AE57E-D131-F192-24D6-EDB4364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015-E556-0E40-96DE-79E32123DD7B}" type="datetime1">
              <a:t>16/09/2023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8E204-0D8F-8F72-55CE-4EFAB65B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D808-EBC5-AD6C-49B9-F3F7E24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029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5409C-8971-9213-33AD-F9E981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288-AF34-3F46-B1B4-83999B01E22F}" type="datetime1">
              <a:t>16/09/2023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BB85-5CE2-2E5F-8B5D-1521A5F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B8AC1-0BD5-B100-633B-238E9C9E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58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448-C063-D1C4-6261-5C2EE5F7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4CB7-D9CD-C3C2-AF92-4E7550BC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BA21B-7AC1-8515-6F27-D8E9F929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4AC1-5D6A-A54F-3F53-4304532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59A-6CC8-104B-86D5-26C3CF2ADFC1}" type="datetime1"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AC019-4472-DED3-85B1-EC47242F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E43E-4CE1-30FF-3EED-91B5E659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75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E27-C8A3-17C6-E9AE-A4A9D380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8B9FC-D8BF-5149-BFA1-619CE4FE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6570-C920-9865-5105-F211C32F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4FA5-0BD7-AB76-3C0B-1151087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111F-754A-2440-9FDF-3BA5CB6F07B8}" type="datetime1">
              <a:t>16/09/2023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F0A99-9481-F447-7FF4-1DBA7E50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1009-E1B6-A1D3-6278-AC2A2C4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543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5B390-B28A-32D8-3A40-0C473155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F389-33F5-0756-101D-FC0AE8FD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54D1-813C-7684-AD03-EC7B21A5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6A5C-782A-994B-B03A-7190ED0A58FF}" type="datetime1">
              <a:t>16/09/2023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08E2-BCCB-F793-0F21-CB0CF01F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5A92-54C5-826A-16F1-65F8A7311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F730-DD63-8F4F-BD32-7D4A526072F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82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AA9-5696-D119-A403-57C7F78DC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VN"/>
              <a:t>Genetic algorithm for quantum architechture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B0E9E-8D9F-EA6F-E7E1-558C0070F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28CB-8DB0-C0B0-9A62-65200038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488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89C-72BA-0F5D-F788-ECF22529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Create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5AE6-CC88-9DA8-5B27-0451FB89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/>
              <a:t>Pool gate: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one_q_ops = [XGate, YGate, ZGate, HGate, RXGate, RYGate, RZGate]</a:t>
            </a:r>
          </a:p>
          <a:p>
            <a:pPr marL="0" indent="0">
              <a:buNone/>
            </a:pPr>
            <a:r>
              <a:rPr lang="en-US"/>
              <a:t>one_param = [U1Gate, RXGate, RYGate, RZGate, RZZGate, CU1Gate, CRZGate]</a:t>
            </a:r>
          </a:p>
          <a:p>
            <a:pPr marL="0" indent="0">
              <a:buNone/>
            </a:pPr>
            <a:r>
              <a:rPr lang="en-US"/>
              <a:t>two_param = [U2Gate]</a:t>
            </a:r>
          </a:p>
          <a:p>
            <a:pPr marL="0" indent="0">
              <a:buNone/>
            </a:pPr>
            <a:r>
              <a:rPr lang="en-US"/>
              <a:t>three_param = [U3Gate, CU3Gate]</a:t>
            </a:r>
          </a:p>
          <a:p>
            <a:pPr marL="0" indent="0">
              <a:buNone/>
            </a:pPr>
            <a:r>
              <a:rPr lang="en-US"/>
              <a:t>two_q_ops = [CXGate, CRZGate]</a:t>
            </a:r>
          </a:p>
          <a:p>
            <a:pPr marL="0" indent="0">
              <a:buNone/>
            </a:pPr>
            <a:r>
              <a:rPr lang="en-US"/>
              <a:t>three_q_ops = [CCXGate, CSwapGate]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2B85-429B-4899-EAEE-C0CCFE77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715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169-1047-3850-8BE3-E2560D38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11DB-F9F3-9938-4A98-F5C7E122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051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def fitness(qc: qiskit.QuantumCircuit):</a:t>
            </a:r>
          </a:p>
          <a:p>
            <a:pPr marL="0" indent="0">
              <a:buNone/>
            </a:pPr>
            <a:r>
              <a:rPr lang="en-US"/>
              <a:t>	compiler = qtm.qcompilation.QuantumCompilation(</a:t>
            </a:r>
          </a:p>
          <a:p>
            <a:pPr marL="0" indent="0">
              <a:buNone/>
            </a:pPr>
            <a:r>
              <a:rPr lang="en-US"/>
              <a:t>		u = qc,</a:t>
            </a:r>
          </a:p>
          <a:p>
            <a:pPr marL="0" indent="0">
              <a:buNone/>
            </a:pPr>
            <a:r>
              <a:rPr lang="en-US"/>
              <a:t>		vdagger = qtm.state.create_ghz_state(qc.num_qubits).inverse(),</a:t>
            </a:r>
          </a:p>
          <a:p>
            <a:pPr marL="0" indent="0">
              <a:buNone/>
            </a:pPr>
            <a:r>
              <a:rPr lang="en-US"/>
              <a:t>		optimizer = 'adam’,</a:t>
            </a:r>
          </a:p>
          <a:p>
            <a:pPr marL="0" indent="0">
              <a:buNone/>
            </a:pPr>
            <a:r>
              <a:rPr lang="en-US"/>
              <a:t>		loss_func = 'loss_fubini_study’</a:t>
            </a:r>
          </a:p>
          <a:p>
            <a:pPr marL="0" indent="0">
              <a:buNone/>
            </a:pPr>
            <a:r>
              <a:rPr lang="en-US"/>
              <a:t>	)</a:t>
            </a:r>
          </a:p>
          <a:p>
            <a:pPr marL="0" indent="0">
              <a:buNone/>
            </a:pPr>
            <a:r>
              <a:rPr lang="en-US"/>
              <a:t>	compiler.fit(num_steps = 10, verbose = 0)</a:t>
            </a:r>
          </a:p>
          <a:p>
            <a:pPr marL="0" indent="0">
              <a:buNone/>
            </a:pPr>
            <a:r>
              <a:rPr lang="en-US"/>
              <a:t>	return np.average(compiler.loss_values)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944C-C58D-0559-6B70-77EAA14C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22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circuit&#10;&#10;Description automatically generated">
            <a:extLst>
              <a:ext uri="{FF2B5EF4-FFF2-40B4-BE49-F238E27FC236}">
                <a16:creationId xmlns:a16="http://schemas.microsoft.com/office/drawing/2014/main" id="{DBF3C1D5-77C8-3E96-40A8-62BF5C56A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86" r="48789"/>
          <a:stretch/>
        </p:blipFill>
        <p:spPr>
          <a:xfrm>
            <a:off x="5894936" y="5125026"/>
            <a:ext cx="2634021" cy="18180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2F34E-18B3-61C9-8E88-82E4096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7"/>
            <a:ext cx="10515600" cy="1325563"/>
          </a:xfrm>
        </p:spPr>
        <p:txBody>
          <a:bodyPr/>
          <a:lstStyle/>
          <a:p>
            <a:r>
              <a:rPr lang="en-VN"/>
              <a:t>3. Crossover. </a:t>
            </a:r>
            <a:r>
              <a:rPr lang="en-US"/>
              <a:t>E</a:t>
            </a:r>
            <a:r>
              <a:rPr lang="en-VN"/>
              <a:t>x: percent = 0.5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35330DB-B193-D3DB-558B-4E553C0B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8789"/>
          <a:stretch/>
        </p:blipFill>
        <p:spPr>
          <a:xfrm>
            <a:off x="751436" y="1440314"/>
            <a:ext cx="2634021" cy="2171700"/>
          </a:xfr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7B9FFC0A-E14F-8FD2-53E7-FDB48DD17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89"/>
          <a:stretch/>
        </p:blipFill>
        <p:spPr>
          <a:xfrm>
            <a:off x="5894936" y="1375000"/>
            <a:ext cx="2634021" cy="2171700"/>
          </a:xfrm>
          <a:prstGeom prst="rect">
            <a:avLst/>
          </a:prstGeom>
        </p:spPr>
      </p:pic>
      <p:pic>
        <p:nvPicPr>
          <p:cNvPr id="8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83AA802-FDE9-4F29-B042-7180DCFFA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3524250" y="1440314"/>
            <a:ext cx="2571750" cy="2171700"/>
          </a:xfrm>
          <a:prstGeom prst="rect">
            <a:avLst/>
          </a:prstGeom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5760B417-8A69-677A-124C-849C2A4A0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605479" y="1375000"/>
            <a:ext cx="2571750" cy="2171700"/>
          </a:xfrm>
          <a:prstGeom prst="rect">
            <a:avLst/>
          </a:prstGeom>
        </p:spPr>
      </p:pic>
      <p:pic>
        <p:nvPicPr>
          <p:cNvPr id="12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9A6986AB-CD66-19DF-53E8-9BB1A15D6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89"/>
          <a:stretch/>
        </p:blipFill>
        <p:spPr>
          <a:xfrm>
            <a:off x="838200" y="4771343"/>
            <a:ext cx="2634021" cy="2171700"/>
          </a:xfrm>
          <a:prstGeom prst="rect">
            <a:avLst/>
          </a:prstGeom>
        </p:spPr>
      </p:pic>
      <p:pic>
        <p:nvPicPr>
          <p:cNvPr id="13" name="Picture 12" descr="A diagram of a circuit&#10;&#10;Description automatically generated">
            <a:extLst>
              <a:ext uri="{FF2B5EF4-FFF2-40B4-BE49-F238E27FC236}">
                <a16:creationId xmlns:a16="http://schemas.microsoft.com/office/drawing/2014/main" id="{9F221521-FFDC-3B88-719C-54CA3214A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3483749" y="4771342"/>
            <a:ext cx="2571750" cy="2171700"/>
          </a:xfrm>
          <a:prstGeom prst="rect">
            <a:avLst/>
          </a:prstGeom>
        </p:spPr>
      </p:pic>
      <p:pic>
        <p:nvPicPr>
          <p:cNvPr id="21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C8FC7C75-7FAD-1C30-EF59-8DF79CF6E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560126" y="4771632"/>
            <a:ext cx="2571750" cy="2171700"/>
          </a:xfrm>
          <a:prstGeom prst="rect">
            <a:avLst/>
          </a:prstGeom>
        </p:spPr>
      </p:pic>
      <p:cxnSp>
        <p:nvCxnSpPr>
          <p:cNvPr id="6" name="Đường kết nối Mũi tên Thẳng 2">
            <a:extLst>
              <a:ext uri="{FF2B5EF4-FFF2-40B4-BE49-F238E27FC236}">
                <a16:creationId xmlns:a16="http://schemas.microsoft.com/office/drawing/2014/main" id="{C3F08EA0-109F-5F29-8FD6-9E8D445602BA}"/>
              </a:ext>
            </a:extLst>
          </p:cNvPr>
          <p:cNvCxnSpPr>
            <a:cxnSpLocks/>
          </p:cNvCxnSpPr>
          <p:nvPr/>
        </p:nvCxnSpPr>
        <p:spPr>
          <a:xfrm>
            <a:off x="2438400" y="3429000"/>
            <a:ext cx="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B7FD98DF-94F6-AF3F-1CF9-5EED50BA64AB}"/>
              </a:ext>
            </a:extLst>
          </p:cNvPr>
          <p:cNvCxnSpPr>
            <a:cxnSpLocks/>
          </p:cNvCxnSpPr>
          <p:nvPr/>
        </p:nvCxnSpPr>
        <p:spPr>
          <a:xfrm>
            <a:off x="4978400" y="3340100"/>
            <a:ext cx="4867601" cy="169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2">
            <a:extLst>
              <a:ext uri="{FF2B5EF4-FFF2-40B4-BE49-F238E27FC236}">
                <a16:creationId xmlns:a16="http://schemas.microsoft.com/office/drawing/2014/main" id="{731F3979-2744-CDF9-96C9-5F3436D27B7B}"/>
              </a:ext>
            </a:extLst>
          </p:cNvPr>
          <p:cNvCxnSpPr>
            <a:cxnSpLocks/>
          </p:cNvCxnSpPr>
          <p:nvPr/>
        </p:nvCxnSpPr>
        <p:spPr>
          <a:xfrm flipH="1">
            <a:off x="4622800" y="3429000"/>
            <a:ext cx="4965700" cy="160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Đường kết nối Mũi tên Thẳng 2">
            <a:extLst>
              <a:ext uri="{FF2B5EF4-FFF2-40B4-BE49-F238E27FC236}">
                <a16:creationId xmlns:a16="http://schemas.microsoft.com/office/drawing/2014/main" id="{D5975007-241B-72C1-FDEF-9565C3BE95E7}"/>
              </a:ext>
            </a:extLst>
          </p:cNvPr>
          <p:cNvCxnSpPr>
            <a:cxnSpLocks/>
          </p:cNvCxnSpPr>
          <p:nvPr/>
        </p:nvCxnSpPr>
        <p:spPr>
          <a:xfrm>
            <a:off x="8115300" y="3546700"/>
            <a:ext cx="0" cy="1485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A596AE-5EB2-ED11-7EE9-FBF0FDAB31F3}"/>
              </a:ext>
            </a:extLst>
          </p:cNvPr>
          <p:cNvSpPr/>
          <p:nvPr/>
        </p:nvSpPr>
        <p:spPr>
          <a:xfrm>
            <a:off x="1206500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775743-AF3F-FCC0-4235-CFE9BE37C037}"/>
              </a:ext>
            </a:extLst>
          </p:cNvPr>
          <p:cNvSpPr/>
          <p:nvPr/>
        </p:nvSpPr>
        <p:spPr>
          <a:xfrm>
            <a:off x="6242376" y="5032600"/>
            <a:ext cx="4889500" cy="18254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164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7C2-0098-E92E-D502-CD726FF3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299-414D-F2E4-132F-0A8EB42E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Testing for finding GHZ circuit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endParaRPr lang="en-VN"/>
          </a:p>
        </p:txBody>
      </p:sp>
      <p:pic>
        <p:nvPicPr>
          <p:cNvPr id="1026" name="Picture 2" descr="Greenberger–Horne–Zeilinger state - Wikipedia">
            <a:extLst>
              <a:ext uri="{FF2B5EF4-FFF2-40B4-BE49-F238E27FC236}">
                <a16:creationId xmlns:a16="http://schemas.microsoft.com/office/drawing/2014/main" id="{DDC6E315-B7E0-48D8-80C9-9FA8A2AE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78" y="1170214"/>
            <a:ext cx="5129893" cy="17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6" r="4646" b="7872"/>
          <a:stretch/>
        </p:blipFill>
        <p:spPr>
          <a:xfrm>
            <a:off x="838200" y="3052049"/>
            <a:ext cx="4985657" cy="293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2841171" y="599116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7141029" y="604215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9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34348D-F625-CEFF-AF7B-E0747564322D}"/>
              </a:ext>
            </a:extLst>
          </p:cNvPr>
          <p:cNvSpPr txBox="1"/>
          <p:nvPr/>
        </p:nvSpPr>
        <p:spPr>
          <a:xfrm>
            <a:off x="838199" y="5894533"/>
            <a:ext cx="477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/>
              <a:t>Ansatz from GA. Depth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6879772" y="641642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Optimization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14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747031" y="2839693"/>
            <a:ext cx="5467662" cy="1409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1" y="4767616"/>
            <a:ext cx="5468712" cy="1139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A11F24-CB72-DCAE-D1DF-53960135B961}"/>
              </a:ext>
            </a:extLst>
          </p:cNvPr>
          <p:cNvSpPr txBox="1"/>
          <p:nvPr/>
        </p:nvSpPr>
        <p:spPr>
          <a:xfrm>
            <a:off x="838200" y="2470361"/>
            <a:ext cx="568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Generated by amplitude encoding method. Depth = 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/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VN" sz="2000" i="1">
                            <a:latin typeface="Cambria Math" panose="02040503050406030204" pitchFamily="18" charset="0"/>
                          </a:rPr>
                          <m:t>𝑐h𝑎𝑖𝑛</m:t>
                        </m:r>
                      </m:sub>
                    </m:sSub>
                  </m:oMath>
                </a14:m>
                <a:r>
                  <a:rPr lang="en-VN" sz="2000"/>
                  <a:t> ansatz. Depth = 12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FCF1A-BC78-F1DD-4D15-B6BB1176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1410"/>
                <a:ext cx="4778240" cy="400110"/>
              </a:xfrm>
              <a:prstGeom prst="rect">
                <a:avLst/>
              </a:prstGeom>
              <a:blipFill>
                <a:blip r:embed="rId6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562" y="2450936"/>
            <a:ext cx="5225147" cy="39427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BAF9FF-7EAF-FA23-E0E4-5CFCFCC6301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214693" y="3017370"/>
            <a:ext cx="1041999" cy="5271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25812-B2C0-E2ED-66F5-0BE1F1BA4F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15743" y="4767616"/>
            <a:ext cx="1040949" cy="569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356-0625-21F9-9A5F-4ADD7B4D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4889-F8B8-CFB4-7917-27B576C8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15</a:t>
            </a:fld>
            <a:endParaRPr lang="en-VN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D6B58EE6-1E39-FBF7-C62B-9C030EF7C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540187" y="0"/>
            <a:ext cx="4118953" cy="2502027"/>
          </a:xfrm>
        </p:spPr>
      </p:pic>
      <p:cxnSp>
        <p:nvCxnSpPr>
          <p:cNvPr id="6" name="Đường nối Thẳng 75">
            <a:extLst>
              <a:ext uri="{FF2B5EF4-FFF2-40B4-BE49-F238E27FC236}">
                <a16:creationId xmlns:a16="http://schemas.microsoft.com/office/drawing/2014/main" id="{013B779C-DDB8-9174-BB4D-266F70D7ECDA}"/>
              </a:ext>
            </a:extLst>
          </p:cNvPr>
          <p:cNvCxnSpPr>
            <a:cxnSpLocks/>
          </p:cNvCxnSpPr>
          <p:nvPr/>
        </p:nvCxnSpPr>
        <p:spPr>
          <a:xfrm>
            <a:off x="1170056" y="32612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6">
            <a:extLst>
              <a:ext uri="{FF2B5EF4-FFF2-40B4-BE49-F238E27FC236}">
                <a16:creationId xmlns:a16="http://schemas.microsoft.com/office/drawing/2014/main" id="{2CEA65E4-C081-D922-B457-67B6E37CE608}"/>
              </a:ext>
            </a:extLst>
          </p:cNvPr>
          <p:cNvCxnSpPr>
            <a:cxnSpLocks/>
          </p:cNvCxnSpPr>
          <p:nvPr/>
        </p:nvCxnSpPr>
        <p:spPr>
          <a:xfrm>
            <a:off x="1170056" y="3629589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78">
            <a:extLst>
              <a:ext uri="{FF2B5EF4-FFF2-40B4-BE49-F238E27FC236}">
                <a16:creationId xmlns:a16="http://schemas.microsoft.com/office/drawing/2014/main" id="{9E14FC85-36EE-3208-5FD4-DE78FF050373}"/>
              </a:ext>
            </a:extLst>
          </p:cNvPr>
          <p:cNvCxnSpPr>
            <a:cxnSpLocks/>
          </p:cNvCxnSpPr>
          <p:nvPr/>
        </p:nvCxnSpPr>
        <p:spPr>
          <a:xfrm>
            <a:off x="1170056" y="443340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/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Hình chữ nhật 84">
                <a:extLst>
                  <a:ext uri="{FF2B5EF4-FFF2-40B4-BE49-F238E27FC236}">
                    <a16:creationId xmlns:a16="http://schemas.microsoft.com/office/drawing/2014/main" id="{27C6EADD-0329-A763-4C68-D2666890D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56" y="3146848"/>
                <a:ext cx="1256650" cy="1391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nối Thẳng 90">
            <a:extLst>
              <a:ext uri="{FF2B5EF4-FFF2-40B4-BE49-F238E27FC236}">
                <a16:creationId xmlns:a16="http://schemas.microsoft.com/office/drawing/2014/main" id="{E7C37D2C-E047-BF69-7917-DAA1A4D24626}"/>
              </a:ext>
            </a:extLst>
          </p:cNvPr>
          <p:cNvCxnSpPr>
            <a:cxnSpLocks/>
            <a:stCxn id="81" idx="4"/>
            <a:endCxn id="15" idx="4"/>
          </p:cNvCxnSpPr>
          <p:nvPr/>
        </p:nvCxnSpPr>
        <p:spPr>
          <a:xfrm flipV="1">
            <a:off x="4439035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ình Bầu dục 91">
            <a:extLst>
              <a:ext uri="{FF2B5EF4-FFF2-40B4-BE49-F238E27FC236}">
                <a16:creationId xmlns:a16="http://schemas.microsoft.com/office/drawing/2014/main" id="{C984F753-B32A-CD6A-0FBF-76BE4E90ADFC}"/>
              </a:ext>
            </a:extLst>
          </p:cNvPr>
          <p:cNvSpPr/>
          <p:nvPr/>
        </p:nvSpPr>
        <p:spPr>
          <a:xfrm>
            <a:off x="4380241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7" name="Đường nối Thẳng 94">
            <a:extLst>
              <a:ext uri="{FF2B5EF4-FFF2-40B4-BE49-F238E27FC236}">
                <a16:creationId xmlns:a16="http://schemas.microsoft.com/office/drawing/2014/main" id="{8B33E606-2D2A-6F57-4290-CE297DFF595C}"/>
              </a:ext>
            </a:extLst>
          </p:cNvPr>
          <p:cNvCxnSpPr>
            <a:cxnSpLocks/>
            <a:stCxn id="83" idx="4"/>
            <a:endCxn id="18" idx="0"/>
          </p:cNvCxnSpPr>
          <p:nvPr/>
        </p:nvCxnSpPr>
        <p:spPr>
          <a:xfrm flipV="1">
            <a:off x="4020583" y="5101431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ình Bầu dục 95">
            <a:extLst>
              <a:ext uri="{FF2B5EF4-FFF2-40B4-BE49-F238E27FC236}">
                <a16:creationId xmlns:a16="http://schemas.microsoft.com/office/drawing/2014/main" id="{70F1C69D-2A40-47C1-D8E7-8D21027972C8}"/>
              </a:ext>
            </a:extLst>
          </p:cNvPr>
          <p:cNvSpPr/>
          <p:nvPr/>
        </p:nvSpPr>
        <p:spPr>
          <a:xfrm>
            <a:off x="3957840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BAB07F0-C69F-DB17-7FB2-9151CE7921A8}"/>
              </a:ext>
            </a:extLst>
          </p:cNvPr>
          <p:cNvSpPr/>
          <p:nvPr/>
        </p:nvSpPr>
        <p:spPr>
          <a:xfrm rot="10800000">
            <a:off x="5998397" y="3252914"/>
            <a:ext cx="233631" cy="1196825"/>
          </a:xfrm>
          <a:prstGeom prst="leftBrace">
            <a:avLst>
              <a:gd name="adj1" fmla="val 61069"/>
              <a:gd name="adj2" fmla="val 5069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/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14DBFE-5E6F-863A-A702-6B3554D6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89" y="3960731"/>
                <a:ext cx="9029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Đường nối Thẳng 76">
            <a:extLst>
              <a:ext uri="{FF2B5EF4-FFF2-40B4-BE49-F238E27FC236}">
                <a16:creationId xmlns:a16="http://schemas.microsoft.com/office/drawing/2014/main" id="{C12915B1-35C5-171B-1E1F-3D47F7443D87}"/>
              </a:ext>
            </a:extLst>
          </p:cNvPr>
          <p:cNvCxnSpPr>
            <a:cxnSpLocks/>
          </p:cNvCxnSpPr>
          <p:nvPr/>
        </p:nvCxnSpPr>
        <p:spPr>
          <a:xfrm flipH="1">
            <a:off x="3725347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/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D8706-7124-343A-C370-5FE1FA51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076108"/>
                <a:ext cx="79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/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6305D-8291-85B0-C11B-3C4C4625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3449253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/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6DF284-1740-1D56-4435-23221F7A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" y="4245954"/>
                <a:ext cx="79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75">
            <a:extLst>
              <a:ext uri="{FF2B5EF4-FFF2-40B4-BE49-F238E27FC236}">
                <a16:creationId xmlns:a16="http://schemas.microsoft.com/office/drawing/2014/main" id="{B1A6A155-7D45-6A7A-C4F2-254F3BC7D82B}"/>
              </a:ext>
            </a:extLst>
          </p:cNvPr>
          <p:cNvCxnSpPr>
            <a:cxnSpLocks/>
          </p:cNvCxnSpPr>
          <p:nvPr/>
        </p:nvCxnSpPr>
        <p:spPr>
          <a:xfrm>
            <a:off x="3506706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nối Thẳng 76">
            <a:extLst>
              <a:ext uri="{FF2B5EF4-FFF2-40B4-BE49-F238E27FC236}">
                <a16:creationId xmlns:a16="http://schemas.microsoft.com/office/drawing/2014/main" id="{BE13C62D-E2B2-E361-B10F-522471D1A70C}"/>
              </a:ext>
            </a:extLst>
          </p:cNvPr>
          <p:cNvCxnSpPr>
            <a:cxnSpLocks/>
          </p:cNvCxnSpPr>
          <p:nvPr/>
        </p:nvCxnSpPr>
        <p:spPr>
          <a:xfrm>
            <a:off x="3506706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78">
            <a:extLst>
              <a:ext uri="{FF2B5EF4-FFF2-40B4-BE49-F238E27FC236}">
                <a16:creationId xmlns:a16="http://schemas.microsoft.com/office/drawing/2014/main" id="{1C7E5DD4-A935-33A7-FCA7-1720EFB53B3F}"/>
              </a:ext>
            </a:extLst>
          </p:cNvPr>
          <p:cNvCxnSpPr>
            <a:cxnSpLocks/>
          </p:cNvCxnSpPr>
          <p:nvPr/>
        </p:nvCxnSpPr>
        <p:spPr>
          <a:xfrm>
            <a:off x="3506706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/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4086F8-CA48-0263-037A-523562B8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05" y="3960731"/>
                <a:ext cx="3917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/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 b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094A570E-EC68-14BD-7607-AAEC41171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46" y="3166605"/>
                <a:ext cx="1256650" cy="1391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Hình chữ nhật 28">
            <a:extLst>
              <a:ext uri="{FF2B5EF4-FFF2-40B4-BE49-F238E27FC236}">
                <a16:creationId xmlns:a16="http://schemas.microsoft.com/office/drawing/2014/main" id="{04843A4E-FDBF-CF31-2AA0-11B37D33C21E}"/>
              </a:ext>
            </a:extLst>
          </p:cNvPr>
          <p:cNvSpPr/>
          <p:nvPr/>
        </p:nvSpPr>
        <p:spPr>
          <a:xfrm>
            <a:off x="5490193" y="306444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ung 38">
            <a:extLst>
              <a:ext uri="{FF2B5EF4-FFF2-40B4-BE49-F238E27FC236}">
                <a16:creationId xmlns:a16="http://schemas.microsoft.com/office/drawing/2014/main" id="{1CA8ED8A-619B-AF31-B7AA-D92D8A333B97}"/>
              </a:ext>
            </a:extLst>
          </p:cNvPr>
          <p:cNvSpPr/>
          <p:nvPr/>
        </p:nvSpPr>
        <p:spPr>
          <a:xfrm>
            <a:off x="5557582" y="3252914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Đường kết nối Mũi tên Thẳng 39">
            <a:extLst>
              <a:ext uri="{FF2B5EF4-FFF2-40B4-BE49-F238E27FC236}">
                <a16:creationId xmlns:a16="http://schemas.microsoft.com/office/drawing/2014/main" id="{AB9BC5F4-AF16-0494-F40F-6B2954AD0CB8}"/>
              </a:ext>
            </a:extLst>
          </p:cNvPr>
          <p:cNvCxnSpPr/>
          <p:nvPr/>
        </p:nvCxnSpPr>
        <p:spPr>
          <a:xfrm flipV="1">
            <a:off x="5680215" y="3166059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75">
            <a:extLst>
              <a:ext uri="{FF2B5EF4-FFF2-40B4-BE49-F238E27FC236}">
                <a16:creationId xmlns:a16="http://schemas.microsoft.com/office/drawing/2014/main" id="{5A29A4B1-B686-6F3D-24C3-B7C895AB2820}"/>
              </a:ext>
            </a:extLst>
          </p:cNvPr>
          <p:cNvCxnSpPr>
            <a:cxnSpLocks/>
          </p:cNvCxnSpPr>
          <p:nvPr/>
        </p:nvCxnSpPr>
        <p:spPr>
          <a:xfrm>
            <a:off x="5120897" y="32612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76">
            <a:extLst>
              <a:ext uri="{FF2B5EF4-FFF2-40B4-BE49-F238E27FC236}">
                <a16:creationId xmlns:a16="http://schemas.microsoft.com/office/drawing/2014/main" id="{D69BF24E-57C9-EDFF-2DB2-E644375115A8}"/>
              </a:ext>
            </a:extLst>
          </p:cNvPr>
          <p:cNvCxnSpPr>
            <a:cxnSpLocks/>
          </p:cNvCxnSpPr>
          <p:nvPr/>
        </p:nvCxnSpPr>
        <p:spPr>
          <a:xfrm>
            <a:off x="5120897" y="3629589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78">
            <a:extLst>
              <a:ext uri="{FF2B5EF4-FFF2-40B4-BE49-F238E27FC236}">
                <a16:creationId xmlns:a16="http://schemas.microsoft.com/office/drawing/2014/main" id="{B7EDFC4B-6794-6296-8FFB-FBA2EA0F5792}"/>
              </a:ext>
            </a:extLst>
          </p:cNvPr>
          <p:cNvCxnSpPr>
            <a:cxnSpLocks/>
          </p:cNvCxnSpPr>
          <p:nvPr/>
        </p:nvCxnSpPr>
        <p:spPr>
          <a:xfrm>
            <a:off x="5120897" y="4433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/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306280-9001-6054-B091-5A8B96BF9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96" y="3960731"/>
                <a:ext cx="3917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Hình chữ nhật 28">
            <a:extLst>
              <a:ext uri="{FF2B5EF4-FFF2-40B4-BE49-F238E27FC236}">
                <a16:creationId xmlns:a16="http://schemas.microsoft.com/office/drawing/2014/main" id="{8CD179C5-C5F6-E48C-1E63-4576E29BAD86}"/>
              </a:ext>
            </a:extLst>
          </p:cNvPr>
          <p:cNvSpPr/>
          <p:nvPr/>
        </p:nvSpPr>
        <p:spPr>
          <a:xfrm>
            <a:off x="5490193" y="345508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ng 38">
            <a:extLst>
              <a:ext uri="{FF2B5EF4-FFF2-40B4-BE49-F238E27FC236}">
                <a16:creationId xmlns:a16="http://schemas.microsoft.com/office/drawing/2014/main" id="{EB4CE33E-466F-6CDC-5288-72B1CE7BA66A}"/>
              </a:ext>
            </a:extLst>
          </p:cNvPr>
          <p:cNvSpPr/>
          <p:nvPr/>
        </p:nvSpPr>
        <p:spPr>
          <a:xfrm>
            <a:off x="5557582" y="364355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 Mũi tên Thẳng 39">
            <a:extLst>
              <a:ext uri="{FF2B5EF4-FFF2-40B4-BE49-F238E27FC236}">
                <a16:creationId xmlns:a16="http://schemas.microsoft.com/office/drawing/2014/main" id="{4CC76487-A07D-6E53-C43E-F9CD93814C61}"/>
              </a:ext>
            </a:extLst>
          </p:cNvPr>
          <p:cNvCxnSpPr/>
          <p:nvPr/>
        </p:nvCxnSpPr>
        <p:spPr>
          <a:xfrm flipV="1">
            <a:off x="5680215" y="355670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ình chữ nhật 28">
            <a:extLst>
              <a:ext uri="{FF2B5EF4-FFF2-40B4-BE49-F238E27FC236}">
                <a16:creationId xmlns:a16="http://schemas.microsoft.com/office/drawing/2014/main" id="{7E8F0F80-8A53-DB5C-550E-3AA94A7BDE79}"/>
              </a:ext>
            </a:extLst>
          </p:cNvPr>
          <p:cNvSpPr/>
          <p:nvPr/>
        </p:nvSpPr>
        <p:spPr>
          <a:xfrm>
            <a:off x="5490193" y="424015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ng 38">
            <a:extLst>
              <a:ext uri="{FF2B5EF4-FFF2-40B4-BE49-F238E27FC236}">
                <a16:creationId xmlns:a16="http://schemas.microsoft.com/office/drawing/2014/main" id="{46A34900-51DF-9FFB-32AE-F3BC5BAE28B1}"/>
              </a:ext>
            </a:extLst>
          </p:cNvPr>
          <p:cNvSpPr/>
          <p:nvPr/>
        </p:nvSpPr>
        <p:spPr>
          <a:xfrm>
            <a:off x="5557582" y="442862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Đường kết nối Mũi tên Thẳng 39">
            <a:extLst>
              <a:ext uri="{FF2B5EF4-FFF2-40B4-BE49-F238E27FC236}">
                <a16:creationId xmlns:a16="http://schemas.microsoft.com/office/drawing/2014/main" id="{A280B470-44D9-4594-FC88-6C5B5F31D6D9}"/>
              </a:ext>
            </a:extLst>
          </p:cNvPr>
          <p:cNvCxnSpPr/>
          <p:nvPr/>
        </p:nvCxnSpPr>
        <p:spPr>
          <a:xfrm flipV="1">
            <a:off x="5680215" y="434177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 Mũi tên Thẳng 2">
            <a:extLst>
              <a:ext uri="{FF2B5EF4-FFF2-40B4-BE49-F238E27FC236}">
                <a16:creationId xmlns:a16="http://schemas.microsoft.com/office/drawing/2014/main" id="{45110DCD-9878-8B01-251E-28B946B80C0E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208478" y="3836926"/>
            <a:ext cx="93240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Hình chữ nhật 84">
            <a:extLst>
              <a:ext uri="{FF2B5EF4-FFF2-40B4-BE49-F238E27FC236}">
                <a16:creationId xmlns:a16="http://schemas.microsoft.com/office/drawing/2014/main" id="{352AD5DC-1EB9-4C04-FE22-892495CFA141}"/>
              </a:ext>
            </a:extLst>
          </p:cNvPr>
          <p:cNvSpPr/>
          <p:nvPr/>
        </p:nvSpPr>
        <p:spPr>
          <a:xfrm>
            <a:off x="7140880" y="3650353"/>
            <a:ext cx="1256650" cy="373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127209-EC95-C505-F776-C6E4E7BEC602}"/>
              </a:ext>
            </a:extLst>
          </p:cNvPr>
          <p:cNvCxnSpPr>
            <a:stCxn id="56" idx="0"/>
            <a:endCxn id="10" idx="0"/>
          </p:cNvCxnSpPr>
          <p:nvPr/>
        </p:nvCxnSpPr>
        <p:spPr>
          <a:xfrm rot="16200000" flipV="1">
            <a:off x="5072041" y="953189"/>
            <a:ext cx="503505" cy="4890824"/>
          </a:xfrm>
          <a:prstGeom prst="bentConnector3">
            <a:avLst>
              <a:gd name="adj1" fmla="val 167261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E3C00E-49A8-FC47-6D6C-19179C076765}"/>
              </a:ext>
            </a:extLst>
          </p:cNvPr>
          <p:cNvSpPr txBox="1"/>
          <p:nvPr/>
        </p:nvSpPr>
        <p:spPr>
          <a:xfrm>
            <a:off x="6237461" y="3868398"/>
            <a:ext cx="92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Cost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/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 </a:t>
                </a:r>
                <a14:m>
                  <m:oMath xmlns:m="http://schemas.openxmlformats.org/officeDocument/2006/math">
                    <m:r>
                      <a:rPr lang="vi-VN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816D29-20BA-F019-7E02-1F198F94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0" y="2478149"/>
                <a:ext cx="4890819" cy="276999"/>
              </a:xfrm>
              <a:prstGeom prst="rect">
                <a:avLst/>
              </a:prstGeom>
              <a:blipFill>
                <a:blip r:embed="rId10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A3819D-B572-0E66-8F34-03F2D5C5EF2C}"/>
              </a:ext>
            </a:extLst>
          </p:cNvPr>
          <p:cNvCxnSpPr>
            <a:cxnSpLocks/>
          </p:cNvCxnSpPr>
          <p:nvPr/>
        </p:nvCxnSpPr>
        <p:spPr>
          <a:xfrm flipH="1">
            <a:off x="3671372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CDE1AF-1623-4EDF-6221-70B213DB1F25}"/>
              </a:ext>
            </a:extLst>
          </p:cNvPr>
          <p:cNvCxnSpPr>
            <a:cxnSpLocks/>
          </p:cNvCxnSpPr>
          <p:nvPr/>
        </p:nvCxnSpPr>
        <p:spPr>
          <a:xfrm>
            <a:off x="5120868" y="4556861"/>
            <a:ext cx="192873" cy="4804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685198B8-49C3-7629-6803-CCE16B687C98}"/>
              </a:ext>
            </a:extLst>
          </p:cNvPr>
          <p:cNvCxnSpPr>
            <a:cxnSpLocks/>
          </p:cNvCxnSpPr>
          <p:nvPr/>
        </p:nvCxnSpPr>
        <p:spPr>
          <a:xfrm flipH="1">
            <a:off x="3725347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nối Thẳng 76">
            <a:extLst>
              <a:ext uri="{FF2B5EF4-FFF2-40B4-BE49-F238E27FC236}">
                <a16:creationId xmlns:a16="http://schemas.microsoft.com/office/drawing/2014/main" id="{1B3F2CFA-74D1-8AEC-FF61-51132E83FE26}"/>
              </a:ext>
            </a:extLst>
          </p:cNvPr>
          <p:cNvCxnSpPr>
            <a:cxnSpLocks/>
          </p:cNvCxnSpPr>
          <p:nvPr/>
        </p:nvCxnSpPr>
        <p:spPr>
          <a:xfrm flipH="1">
            <a:off x="3725347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/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Hình chữ nhật 84">
                <a:extLst>
                  <a:ext uri="{FF2B5EF4-FFF2-40B4-BE49-F238E27FC236}">
                    <a16:creationId xmlns:a16="http://schemas.microsoft.com/office/drawing/2014/main" id="{6382ACE5-28F7-FDC4-D624-520949987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08" y="4961235"/>
                <a:ext cx="336961" cy="373105"/>
              </a:xfrm>
              <a:prstGeom prst="rect">
                <a:avLst/>
              </a:prstGeom>
              <a:blipFill>
                <a:blip r:embed="rId11"/>
                <a:stretch>
                  <a:fillRect l="-14286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17548C32-9FD4-FC60-06E2-4794C67AFDFA}"/>
              </a:ext>
            </a:extLst>
          </p:cNvPr>
          <p:cNvSpPr/>
          <p:nvPr/>
        </p:nvSpPr>
        <p:spPr>
          <a:xfrm>
            <a:off x="4329761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656DB01-AB5B-0323-1AB2-30177C62367F}"/>
              </a:ext>
            </a:extLst>
          </p:cNvPr>
          <p:cNvSpPr/>
          <p:nvPr/>
        </p:nvSpPr>
        <p:spPr>
          <a:xfrm>
            <a:off x="3911309" y="560124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C1DCE9-ED03-4C10-4053-39C2314FBFFE}"/>
              </a:ext>
            </a:extLst>
          </p:cNvPr>
          <p:cNvSpPr txBox="1"/>
          <p:nvPr/>
        </p:nvSpPr>
        <p:spPr>
          <a:xfrm>
            <a:off x="753696" y="2697258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761141-DE23-74FF-95A7-543EB45F21F7}"/>
              </a:ext>
            </a:extLst>
          </p:cNvPr>
          <p:cNvSpPr txBox="1"/>
          <p:nvPr/>
        </p:nvSpPr>
        <p:spPr>
          <a:xfrm>
            <a:off x="753695" y="483280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98" name="Đường nối Thẳng 90">
            <a:extLst>
              <a:ext uri="{FF2B5EF4-FFF2-40B4-BE49-F238E27FC236}">
                <a16:creationId xmlns:a16="http://schemas.microsoft.com/office/drawing/2014/main" id="{DAAE20E8-8E8A-E0F9-BDF0-E8A06AC499C6}"/>
              </a:ext>
            </a:extLst>
          </p:cNvPr>
          <p:cNvCxnSpPr>
            <a:cxnSpLocks/>
            <a:stCxn id="106" idx="4"/>
            <a:endCxn id="99" idx="4"/>
          </p:cNvCxnSpPr>
          <p:nvPr/>
        </p:nvCxnSpPr>
        <p:spPr>
          <a:xfrm flipV="1">
            <a:off x="2325719" y="5211936"/>
            <a:ext cx="3950" cy="31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ình Bầu dục 91">
            <a:extLst>
              <a:ext uri="{FF2B5EF4-FFF2-40B4-BE49-F238E27FC236}">
                <a16:creationId xmlns:a16="http://schemas.microsoft.com/office/drawing/2014/main" id="{08C58B88-88F0-0232-D3A8-FDAABF930A23}"/>
              </a:ext>
            </a:extLst>
          </p:cNvPr>
          <p:cNvSpPr/>
          <p:nvPr/>
        </p:nvSpPr>
        <p:spPr>
          <a:xfrm>
            <a:off x="2266925" y="5101431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0" name="Đường nối Thẳng 94">
            <a:extLst>
              <a:ext uri="{FF2B5EF4-FFF2-40B4-BE49-F238E27FC236}">
                <a16:creationId xmlns:a16="http://schemas.microsoft.com/office/drawing/2014/main" id="{ABFEC78A-F7AE-991B-D7A0-588A5FA963F7}"/>
              </a:ext>
            </a:extLst>
          </p:cNvPr>
          <p:cNvCxnSpPr>
            <a:cxnSpLocks/>
            <a:stCxn id="107" idx="4"/>
            <a:endCxn id="101" idx="0"/>
          </p:cNvCxnSpPr>
          <p:nvPr/>
        </p:nvCxnSpPr>
        <p:spPr>
          <a:xfrm flipV="1">
            <a:off x="2692117" y="5085334"/>
            <a:ext cx="1" cy="718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Hình Bầu dục 95">
            <a:extLst>
              <a:ext uri="{FF2B5EF4-FFF2-40B4-BE49-F238E27FC236}">
                <a16:creationId xmlns:a16="http://schemas.microsoft.com/office/drawing/2014/main" id="{02328CE7-64C9-CA2D-3182-639994CA28AF}"/>
              </a:ext>
            </a:extLst>
          </p:cNvPr>
          <p:cNvSpPr/>
          <p:nvPr/>
        </p:nvSpPr>
        <p:spPr>
          <a:xfrm>
            <a:off x="2629374" y="508533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102" name="Đường nối Thẳng 76">
            <a:extLst>
              <a:ext uri="{FF2B5EF4-FFF2-40B4-BE49-F238E27FC236}">
                <a16:creationId xmlns:a16="http://schemas.microsoft.com/office/drawing/2014/main" id="{7E6E3801-B784-C72B-C16E-A5E4C2B52415}"/>
              </a:ext>
            </a:extLst>
          </p:cNvPr>
          <p:cNvCxnSpPr>
            <a:cxnSpLocks/>
          </p:cNvCxnSpPr>
          <p:nvPr/>
        </p:nvCxnSpPr>
        <p:spPr>
          <a:xfrm flipH="1">
            <a:off x="1452270" y="5146600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Đường nối Thẳng 76">
            <a:extLst>
              <a:ext uri="{FF2B5EF4-FFF2-40B4-BE49-F238E27FC236}">
                <a16:creationId xmlns:a16="http://schemas.microsoft.com/office/drawing/2014/main" id="{D9A30D1D-B3FF-2BBD-9F78-3ECAEBD02A7F}"/>
              </a:ext>
            </a:extLst>
          </p:cNvPr>
          <p:cNvCxnSpPr>
            <a:cxnSpLocks/>
          </p:cNvCxnSpPr>
          <p:nvPr/>
        </p:nvCxnSpPr>
        <p:spPr>
          <a:xfrm flipH="1">
            <a:off x="1452270" y="54226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nối Thẳng 76">
            <a:extLst>
              <a:ext uri="{FF2B5EF4-FFF2-40B4-BE49-F238E27FC236}">
                <a16:creationId xmlns:a16="http://schemas.microsoft.com/office/drawing/2014/main" id="{F27C57D3-9293-023D-A4FC-7A633D7B9E0F}"/>
              </a:ext>
            </a:extLst>
          </p:cNvPr>
          <p:cNvCxnSpPr>
            <a:cxnSpLocks/>
          </p:cNvCxnSpPr>
          <p:nvPr/>
        </p:nvCxnSpPr>
        <p:spPr>
          <a:xfrm flipH="1">
            <a:off x="1452270" y="5702037"/>
            <a:ext cx="154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/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84">
                <a:extLst>
                  <a:ext uri="{FF2B5EF4-FFF2-40B4-BE49-F238E27FC236}">
                    <a16:creationId xmlns:a16="http://schemas.microsoft.com/office/drawing/2014/main" id="{5CDA7435-1DD0-6D6C-9E69-1BDADC471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83" y="4955592"/>
                <a:ext cx="336961" cy="373105"/>
              </a:xfrm>
              <a:prstGeom prst="rect">
                <a:avLst/>
              </a:prstGeom>
              <a:blipFill>
                <a:blip r:embed="rId12"/>
                <a:stretch>
                  <a:fillRect l="-14286"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A22DA0B4-9AC1-DE89-5564-0399CAA2B98A}"/>
              </a:ext>
            </a:extLst>
          </p:cNvPr>
          <p:cNvSpPr/>
          <p:nvPr/>
        </p:nvSpPr>
        <p:spPr>
          <a:xfrm>
            <a:off x="2216445" y="5312716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8D7A68-11E0-EF05-B8CD-5C05D179E47D}"/>
              </a:ext>
            </a:extLst>
          </p:cNvPr>
          <p:cNvSpPr/>
          <p:nvPr/>
        </p:nvSpPr>
        <p:spPr>
          <a:xfrm>
            <a:off x="2582843" y="5585149"/>
            <a:ext cx="218548" cy="218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91FA02D-99D2-0AEB-63C8-331529A2548E}"/>
              </a:ext>
            </a:extLst>
          </p:cNvPr>
          <p:cNvSpPr txBox="1"/>
          <p:nvPr/>
        </p:nvSpPr>
        <p:spPr>
          <a:xfrm>
            <a:off x="3176548" y="4836149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B88F81-8B6D-23A6-3366-6B7641FF4146}"/>
              </a:ext>
            </a:extLst>
          </p:cNvPr>
          <p:cNvSpPr txBox="1"/>
          <p:nvPr/>
        </p:nvSpPr>
        <p:spPr>
          <a:xfrm>
            <a:off x="3199168" y="5236655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10" name="Double Bracket 109">
            <a:extLst>
              <a:ext uri="{FF2B5EF4-FFF2-40B4-BE49-F238E27FC236}">
                <a16:creationId xmlns:a16="http://schemas.microsoft.com/office/drawing/2014/main" id="{70F7C84D-5C3F-DEC2-3975-EE27F0DB53A9}"/>
              </a:ext>
            </a:extLst>
          </p:cNvPr>
          <p:cNvSpPr/>
          <p:nvPr/>
        </p:nvSpPr>
        <p:spPr>
          <a:xfrm>
            <a:off x="3569932" y="5117550"/>
            <a:ext cx="1876712" cy="619973"/>
          </a:xfrm>
          <a:prstGeom prst="bracketPair">
            <a:avLst>
              <a:gd name="adj" fmla="val 115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/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†</m:t>
                      </m:r>
                    </m:oMath>
                  </m:oMathPara>
                </a14:m>
                <a:endParaRPr lang="en-VN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454117B-1E5D-83CB-F054-CB587C80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25" y="4947542"/>
                <a:ext cx="236074" cy="307777"/>
              </a:xfrm>
              <a:prstGeom prst="rect">
                <a:avLst/>
              </a:prstGeom>
              <a:blipFill>
                <a:blip r:embed="rId13"/>
                <a:stretch>
                  <a:fillRect r="-5000"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circuits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5275934" y="202955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C78EF6A7-0AD6-1687-3510-3DD72240E8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45960" y="2386531"/>
            <a:ext cx="1529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7921560" y="30921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7921560" y="3984047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7921560" y="487279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8942814" y="2865189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950270" y="3806093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950270" y="4697999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2096536" y="5051104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3746808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77" y="3748706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6" y="4396545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524"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2" y="4396410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0" y="4396410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3305620" y="3803071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3935097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1739728" y="3746808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D42CC61C-E0CC-0195-D398-67D6ED377DD0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flipH="1" flipV="1">
            <a:off x="2965988" y="2743507"/>
            <a:ext cx="2882" cy="10051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6304644" y="2743507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6150920" y="4839933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circuits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E08C6-FFDB-7184-4E5B-E8374A2C80BC}"/>
              </a:ext>
            </a:extLst>
          </p:cNvPr>
          <p:cNvSpPr txBox="1"/>
          <p:nvPr/>
        </p:nvSpPr>
        <p:spPr>
          <a:xfrm>
            <a:off x="3633127" y="2039929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Initial circuits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7793464" y="1907873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7333354" y="2386531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11580983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>
            <a:off x="10092164" y="2386531"/>
            <a:ext cx="14888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92BA7C-28C3-145E-1C83-5337995547C3}"/>
              </a:ext>
            </a:extLst>
          </p:cNvPr>
          <p:cNvSpPr txBox="1"/>
          <p:nvPr/>
        </p:nvSpPr>
        <p:spPr>
          <a:xfrm>
            <a:off x="9840794" y="2029555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Optimal ansatz</a:t>
            </a:r>
          </a:p>
        </p:txBody>
      </p:sp>
      <p:cxnSp>
        <p:nvCxnSpPr>
          <p:cNvPr id="85" name="Đường kết nối Mũi tên Thẳng 2">
            <a:extLst>
              <a:ext uri="{FF2B5EF4-FFF2-40B4-BE49-F238E27FC236}">
                <a16:creationId xmlns:a16="http://schemas.microsoft.com/office/drawing/2014/main" id="{D70B3D7E-2BE5-024C-2C11-E2F74520864D}"/>
              </a:ext>
            </a:extLst>
          </p:cNvPr>
          <p:cNvCxnSpPr>
            <a:cxnSpLocks/>
            <a:stCxn id="34" idx="1"/>
            <a:endCxn id="10" idx="1"/>
          </p:cNvCxnSpPr>
          <p:nvPr/>
        </p:nvCxnSpPr>
        <p:spPr>
          <a:xfrm flipV="1">
            <a:off x="4196040" y="4341023"/>
            <a:ext cx="3725520" cy="1426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4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84">
            <a:extLst>
              <a:ext uri="{FF2B5EF4-FFF2-40B4-BE49-F238E27FC236}">
                <a16:creationId xmlns:a16="http://schemas.microsoft.com/office/drawing/2014/main" id="{B5209FF1-6E17-5AAC-2D3E-125A24454BCA}"/>
              </a:ext>
            </a:extLst>
          </p:cNvPr>
          <p:cNvSpPr/>
          <p:nvPr/>
        </p:nvSpPr>
        <p:spPr>
          <a:xfrm>
            <a:off x="2186016" y="2029555"/>
            <a:ext cx="1559944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population</a:t>
            </a:r>
          </a:p>
        </p:txBody>
      </p:sp>
      <p:sp>
        <p:nvSpPr>
          <p:cNvPr id="7" name="Hình chữ nhật 84">
            <a:extLst>
              <a:ext uri="{FF2B5EF4-FFF2-40B4-BE49-F238E27FC236}">
                <a16:creationId xmlns:a16="http://schemas.microsoft.com/office/drawing/2014/main" id="{914FE0C3-6140-8604-8378-0C7B553CAFD0}"/>
              </a:ext>
            </a:extLst>
          </p:cNvPr>
          <p:cNvSpPr/>
          <p:nvPr/>
        </p:nvSpPr>
        <p:spPr>
          <a:xfrm>
            <a:off x="167615" y="3511803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shortened QC process</a:t>
            </a:r>
          </a:p>
        </p:txBody>
      </p:sp>
      <p:sp>
        <p:nvSpPr>
          <p:cNvPr id="9" name="Hình chữ nhật 84">
            <a:extLst>
              <a:ext uri="{FF2B5EF4-FFF2-40B4-BE49-F238E27FC236}">
                <a16:creationId xmlns:a16="http://schemas.microsoft.com/office/drawing/2014/main" id="{E0708E9E-3FD7-5ECD-4F74-F160D17B2851}"/>
              </a:ext>
            </a:extLst>
          </p:cNvPr>
          <p:cNvSpPr/>
          <p:nvPr/>
        </p:nvSpPr>
        <p:spPr>
          <a:xfrm>
            <a:off x="2813241" y="4574389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Elitist selection</a:t>
            </a:r>
          </a:p>
        </p:txBody>
      </p:sp>
      <p:sp>
        <p:nvSpPr>
          <p:cNvPr id="10" name="Hình chữ nhật 84">
            <a:extLst>
              <a:ext uri="{FF2B5EF4-FFF2-40B4-BE49-F238E27FC236}">
                <a16:creationId xmlns:a16="http://schemas.microsoft.com/office/drawing/2014/main" id="{1E778FBB-56E8-770F-853B-E9B280082569}"/>
              </a:ext>
            </a:extLst>
          </p:cNvPr>
          <p:cNvSpPr/>
          <p:nvPr/>
        </p:nvSpPr>
        <p:spPr>
          <a:xfrm>
            <a:off x="2813241" y="5466295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One-point crossover</a:t>
            </a:r>
          </a:p>
        </p:txBody>
      </p:sp>
      <p:sp>
        <p:nvSpPr>
          <p:cNvPr id="11" name="Hình chữ nhật 84">
            <a:extLst>
              <a:ext uri="{FF2B5EF4-FFF2-40B4-BE49-F238E27FC236}">
                <a16:creationId xmlns:a16="http://schemas.microsoft.com/office/drawing/2014/main" id="{66B44F53-D957-14F4-0A10-1703C913471B}"/>
              </a:ext>
            </a:extLst>
          </p:cNvPr>
          <p:cNvSpPr/>
          <p:nvPr/>
        </p:nvSpPr>
        <p:spPr>
          <a:xfrm>
            <a:off x="2813241" y="6355041"/>
            <a:ext cx="2057420" cy="7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Bit-flip mutate</a:t>
            </a:r>
          </a:p>
        </p:txBody>
      </p:sp>
      <p:cxnSp>
        <p:nvCxnSpPr>
          <p:cNvPr id="14" name="Đường kết nối Mũi tên Thẳng 2">
            <a:extLst>
              <a:ext uri="{FF2B5EF4-FFF2-40B4-BE49-F238E27FC236}">
                <a16:creationId xmlns:a16="http://schemas.microsoft.com/office/drawing/2014/main" id="{47A35C17-FC3E-9DEE-53D1-BFC5EDAF2A98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>
            <a:off x="3834495" y="4347437"/>
            <a:ext cx="7456" cy="226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kết nối Mũi tên Thẳng 2">
            <a:extLst>
              <a:ext uri="{FF2B5EF4-FFF2-40B4-BE49-F238E27FC236}">
                <a16:creationId xmlns:a16="http://schemas.microsoft.com/office/drawing/2014/main" id="{0F7F95C3-B89A-6970-C3B7-135BA56C060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41951" y="5288341"/>
            <a:ext cx="0" cy="1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2">
            <a:extLst>
              <a:ext uri="{FF2B5EF4-FFF2-40B4-BE49-F238E27FC236}">
                <a16:creationId xmlns:a16="http://schemas.microsoft.com/office/drawing/2014/main" id="{5F18B736-2D18-C941-B1D7-9E5B5F75E38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841951" y="6180247"/>
            <a:ext cx="0" cy="174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0FF0EB-2499-DEFD-B2C5-94DEFFFB7474}"/>
              </a:ext>
            </a:extLst>
          </p:cNvPr>
          <p:cNvSpPr txBox="1"/>
          <p:nvPr/>
        </p:nvSpPr>
        <p:spPr>
          <a:xfrm>
            <a:off x="4614237" y="3051512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Pool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/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Hình chữ nhật 84">
                <a:extLst>
                  <a:ext uri="{FF2B5EF4-FFF2-40B4-BE49-F238E27FC236}">
                    <a16:creationId xmlns:a16="http://schemas.microsoft.com/office/drawing/2014/main" id="{EFF9F8D5-982D-421C-CBA3-E992D663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1776216"/>
                <a:ext cx="512396" cy="567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/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4">
                <a:extLst>
                  <a:ext uri="{FF2B5EF4-FFF2-40B4-BE49-F238E27FC236}">
                    <a16:creationId xmlns:a16="http://schemas.microsoft.com/office/drawing/2014/main" id="{577D50A7-C221-5D94-E96B-78B59B29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47" y="1778114"/>
                <a:ext cx="512385" cy="56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/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84">
                <a:extLst>
                  <a:ext uri="{FF2B5EF4-FFF2-40B4-BE49-F238E27FC236}">
                    <a16:creationId xmlns:a16="http://schemas.microsoft.com/office/drawing/2014/main" id="{B84CF852-4C07-7EF4-8A79-9FB5908CB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06" y="2425953"/>
                <a:ext cx="512400" cy="567362"/>
              </a:xfrm>
              <a:prstGeom prst="rect">
                <a:avLst/>
              </a:prstGeom>
              <a:blipFill>
                <a:blip r:embed="rId4"/>
                <a:stretch>
                  <a:fillRect l="-9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/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84">
                <a:extLst>
                  <a:ext uri="{FF2B5EF4-FFF2-40B4-BE49-F238E27FC236}">
                    <a16:creationId xmlns:a16="http://schemas.microsoft.com/office/drawing/2014/main" id="{00222615-A993-45B4-4341-25E715B8D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32" y="2425818"/>
                <a:ext cx="512400" cy="567362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/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4">
                <a:extLst>
                  <a:ext uri="{FF2B5EF4-FFF2-40B4-BE49-F238E27FC236}">
                    <a16:creationId xmlns:a16="http://schemas.microsoft.com/office/drawing/2014/main" id="{38D7C9DA-DA31-4C91-AFC1-F6CA5C8ED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00" y="2425818"/>
                <a:ext cx="512400" cy="567362"/>
              </a:xfrm>
              <a:prstGeom prst="rect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BB0207F-4168-D72B-73B7-D8ACD91F5DAD}"/>
              </a:ext>
            </a:extLst>
          </p:cNvPr>
          <p:cNvSpPr txBox="1"/>
          <p:nvPr/>
        </p:nvSpPr>
        <p:spPr>
          <a:xfrm>
            <a:off x="5821090" y="1832479"/>
            <a:ext cx="5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579EAA-4270-A07D-8D79-FD12EE8E8F58}"/>
              </a:ext>
            </a:extLst>
          </p:cNvPr>
          <p:cNvSpPr/>
          <p:nvPr/>
        </p:nvSpPr>
        <p:spPr>
          <a:xfrm>
            <a:off x="6450567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6B14064-FE68-1A6E-45CF-4655DE87EB83}"/>
              </a:ext>
            </a:extLst>
          </p:cNvPr>
          <p:cNvSpPr/>
          <p:nvPr/>
        </p:nvSpPr>
        <p:spPr>
          <a:xfrm rot="10800000">
            <a:off x="4255198" y="1776216"/>
            <a:ext cx="260943" cy="1216964"/>
          </a:xfrm>
          <a:prstGeom prst="rightBrace">
            <a:avLst>
              <a:gd name="adj1" fmla="val 6246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Đường kết nối Mũi tên Thẳng 2">
            <a:extLst>
              <a:ext uri="{FF2B5EF4-FFF2-40B4-BE49-F238E27FC236}">
                <a16:creationId xmlns:a16="http://schemas.microsoft.com/office/drawing/2014/main" id="{67215FBE-D199-754E-6DFD-D705378EBEB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2965984" y="1749500"/>
            <a:ext cx="4" cy="28005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84">
            <a:extLst>
              <a:ext uri="{FF2B5EF4-FFF2-40B4-BE49-F238E27FC236}">
                <a16:creationId xmlns:a16="http://schemas.microsoft.com/office/drawing/2014/main" id="{4C396309-BC04-AE5E-618E-E7F615DFC009}"/>
              </a:ext>
            </a:extLst>
          </p:cNvPr>
          <p:cNvSpPr/>
          <p:nvPr/>
        </p:nvSpPr>
        <p:spPr>
          <a:xfrm>
            <a:off x="2186016" y="1182142"/>
            <a:ext cx="1559935" cy="567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28DC17-50E8-548D-B23F-8B4AB7E97482}"/>
              </a:ext>
            </a:extLst>
          </p:cNvPr>
          <p:cNvSpPr/>
          <p:nvPr/>
        </p:nvSpPr>
        <p:spPr>
          <a:xfrm>
            <a:off x="119744" y="202955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48" name="Đường kết nối Mũi tên Thẳng 2">
            <a:extLst>
              <a:ext uri="{FF2B5EF4-FFF2-40B4-BE49-F238E27FC236}">
                <a16:creationId xmlns:a16="http://schemas.microsoft.com/office/drawing/2014/main" id="{4C80E008-7F8E-D155-C873-BD1A00DACD2A}"/>
              </a:ext>
            </a:extLst>
          </p:cNvPr>
          <p:cNvCxnSpPr>
            <a:cxnSpLocks/>
            <a:stCxn id="47" idx="6"/>
            <a:endCxn id="6" idx="1"/>
          </p:cNvCxnSpPr>
          <p:nvPr/>
        </p:nvCxnSpPr>
        <p:spPr>
          <a:xfrm>
            <a:off x="1565556" y="2386531"/>
            <a:ext cx="620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D98B071-07F5-4BCF-CDAF-7C1975D5F025}"/>
              </a:ext>
            </a:extLst>
          </p:cNvPr>
          <p:cNvCxnSpPr>
            <a:cxnSpLocks/>
            <a:stCxn id="11" idx="1"/>
            <a:endCxn id="7" idx="2"/>
          </p:cNvCxnSpPr>
          <p:nvPr/>
        </p:nvCxnSpPr>
        <p:spPr>
          <a:xfrm rot="10800000">
            <a:off x="1196325" y="4225755"/>
            <a:ext cx="1616916" cy="2486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C1782A-6ABB-3CDB-8BDD-ABBE46BB5543}"/>
              </a:ext>
            </a:extLst>
          </p:cNvPr>
          <p:cNvSpPr txBox="1"/>
          <p:nvPr/>
        </p:nvSpPr>
        <p:spPr>
          <a:xfrm>
            <a:off x="1042601" y="6322181"/>
            <a:ext cx="174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 population</a:t>
            </a: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91592D0D-C438-45C5-ACCF-D93149CDE1FE}"/>
              </a:ext>
            </a:extLst>
          </p:cNvPr>
          <p:cNvSpPr/>
          <p:nvPr/>
        </p:nvSpPr>
        <p:spPr>
          <a:xfrm>
            <a:off x="2685145" y="3390121"/>
            <a:ext cx="2298700" cy="95731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Conditional sastified?</a:t>
            </a:r>
          </a:p>
        </p:txBody>
      </p:sp>
      <p:cxnSp>
        <p:nvCxnSpPr>
          <p:cNvPr id="58" name="Đường kết nối Mũi tên Thẳng 2">
            <a:extLst>
              <a:ext uri="{FF2B5EF4-FFF2-40B4-BE49-F238E27FC236}">
                <a16:creationId xmlns:a16="http://schemas.microsoft.com/office/drawing/2014/main" id="{5C6E52FD-3E0B-606F-6752-44C09656ED43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25035" y="3868779"/>
            <a:ext cx="460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887D47-A528-17E0-9C52-8D266514EB70}"/>
              </a:ext>
            </a:extLst>
          </p:cNvPr>
          <p:cNvSpPr/>
          <p:nvPr/>
        </p:nvSpPr>
        <p:spPr>
          <a:xfrm>
            <a:off x="5265698" y="3507845"/>
            <a:ext cx="1445812" cy="713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62" name="Đường kết nối Mũi tên Thẳng 2">
            <a:extLst>
              <a:ext uri="{FF2B5EF4-FFF2-40B4-BE49-F238E27FC236}">
                <a16:creationId xmlns:a16="http://schemas.microsoft.com/office/drawing/2014/main" id="{ABA0E6AB-6179-E8BF-A57F-A8B592319127}"/>
              </a:ext>
            </a:extLst>
          </p:cNvPr>
          <p:cNvCxnSpPr>
            <a:cxnSpLocks/>
            <a:stCxn id="57" idx="3"/>
            <a:endCxn id="61" idx="2"/>
          </p:cNvCxnSpPr>
          <p:nvPr/>
        </p:nvCxnSpPr>
        <p:spPr>
          <a:xfrm flipV="1">
            <a:off x="4983845" y="3864821"/>
            <a:ext cx="281853" cy="3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C3F2EE-7195-A659-3E9F-BAD0EDB59B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97009" y="2242824"/>
            <a:ext cx="768296" cy="176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">
            <a:extLst>
              <a:ext uri="{FF2B5EF4-FFF2-40B4-BE49-F238E27FC236}">
                <a16:creationId xmlns:a16="http://schemas.microsoft.com/office/drawing/2014/main" id="{BCD23DD2-AD10-173F-E42F-D3862282331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745960" y="2384698"/>
            <a:ext cx="562244" cy="18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5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59453191-9907-3C24-306C-7FEF3B9F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968205"/>
            <a:ext cx="4038600" cy="3031982"/>
          </a:xfrm>
          <a:prstGeom prst="rect">
            <a:avLst/>
          </a:prstGeom>
        </p:spPr>
      </p:pic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15EDB9CC-C608-DFE3-619B-4D3642E7C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6" r="4646" b="7872"/>
          <a:stretch/>
        </p:blipFill>
        <p:spPr>
          <a:xfrm>
            <a:off x="6096000" y="1127229"/>
            <a:ext cx="3051687" cy="1799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18</a:t>
            </a:fld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BAD1F-FB70-37A1-B06D-01FD7959AD2F}"/>
              </a:ext>
            </a:extLst>
          </p:cNvPr>
          <p:cNvSpPr txBox="1"/>
          <p:nvPr/>
        </p:nvSpPr>
        <p:spPr>
          <a:xfrm>
            <a:off x="5673272" y="19863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DDDB0-C2B4-AE94-32F1-BF6DFB925534}"/>
              </a:ext>
            </a:extLst>
          </p:cNvPr>
          <p:cNvSpPr txBox="1"/>
          <p:nvPr/>
        </p:nvSpPr>
        <p:spPr>
          <a:xfrm>
            <a:off x="5673272" y="4133009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135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Result: Testing for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haar</m:t>
                        </m:r>
                      </m:sub>
                    </m:sSub>
                  </m:oMath>
                </a14:m>
                <a:r>
                  <a:rPr lang="en-VN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5FF7C2-0098-E92E-D502-CD726FF3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44B19E-EC5D-B3BB-4EF0-EAA02FD4F212}"/>
              </a:ext>
            </a:extLst>
          </p:cNvPr>
          <p:cNvSpPr txBox="1"/>
          <p:nvPr/>
        </p:nvSpPr>
        <p:spPr>
          <a:xfrm>
            <a:off x="415472" y="1878697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0CF-B4EF-3DCB-7B09-74AF745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19</a:t>
            </a:fld>
            <a:endParaRPr lang="en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5C74C-BDCC-816D-9D72-C47B57E1C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0"/>
          <a:stretch/>
        </p:blipFill>
        <p:spPr>
          <a:xfrm>
            <a:off x="816429" y="1642014"/>
            <a:ext cx="5715593" cy="823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100C0-5F0D-225B-39AD-D15273E6B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537"/>
          <a:stretch/>
        </p:blipFill>
        <p:spPr>
          <a:xfrm>
            <a:off x="564831" y="2363888"/>
            <a:ext cx="6978974" cy="1799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D05D88-768B-E103-A184-4D482EA22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60" y="4226081"/>
            <a:ext cx="6682717" cy="1392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B3CCC-0C6A-C52A-8976-DB344DFC0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t="56825"/>
          <a:stretch/>
        </p:blipFill>
        <p:spPr>
          <a:xfrm>
            <a:off x="6444937" y="1723184"/>
            <a:ext cx="5355772" cy="705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A7A07F-D00C-BBBB-A232-C516F379D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519" y="2450936"/>
            <a:ext cx="4198190" cy="3167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4D924F-9C8D-6843-88C7-E3FC9B6EBA1D}"/>
              </a:ext>
            </a:extLst>
          </p:cNvPr>
          <p:cNvSpPr txBox="1"/>
          <p:nvPr/>
        </p:nvSpPr>
        <p:spPr>
          <a:xfrm>
            <a:off x="415472" y="3136703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E7CFF-F2B3-170A-63A3-B5780D928874}"/>
              </a:ext>
            </a:extLst>
          </p:cNvPr>
          <p:cNvSpPr txBox="1"/>
          <p:nvPr/>
        </p:nvSpPr>
        <p:spPr>
          <a:xfrm>
            <a:off x="415472" y="475122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2B2CC9-5E23-8491-30FB-F68D9CA76142}"/>
              </a:ext>
            </a:extLst>
          </p:cNvPr>
          <p:cNvSpPr txBox="1"/>
          <p:nvPr/>
        </p:nvSpPr>
        <p:spPr>
          <a:xfrm>
            <a:off x="11353800" y="3107278"/>
            <a:ext cx="42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8107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Prob: reconstruct random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2</a:t>
            </a:fld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B6A0-A449-62BE-4729-4220B197C185}"/>
              </a:ext>
            </a:extLst>
          </p:cNvPr>
          <p:cNvSpPr txBox="1"/>
          <p:nvPr/>
        </p:nvSpPr>
        <p:spPr>
          <a:xfrm>
            <a:off x="838200" y="6323598"/>
            <a:ext cx="8545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vi-VN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Schuld and F. Petruccione, Machine learning with quantum computers (Springer, 2021).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66022-4516-642B-740C-4C7B8295B7B8}"/>
              </a:ext>
            </a:extLst>
          </p:cNvPr>
          <p:cNvSpPr txBox="1"/>
          <p:nvPr/>
        </p:nvSpPr>
        <p:spPr>
          <a:xfrm>
            <a:off x="7315200" y="1600199"/>
            <a:ext cx="4201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VN" sz="2800" b="1">
                <a:solidFill>
                  <a:srgbClr val="FF0000"/>
                </a:solidFill>
              </a:rPr>
              <a:t>Encoding</a:t>
            </a:r>
            <a:r>
              <a:rPr lang="en-VN" sz="2800"/>
              <a:t> desired state into quantum circuit is an important component in quantum machine learning problems.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3A785BAD-982E-D1B3-ED9B-4FDE84F8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71" y="1600199"/>
            <a:ext cx="5453743" cy="383155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2DAA8E-E14D-E7FD-FF40-32AA499DC7E6}"/>
              </a:ext>
            </a:extLst>
          </p:cNvPr>
          <p:cNvSpPr txBox="1"/>
          <p:nvPr/>
        </p:nvSpPr>
        <p:spPr>
          <a:xfrm>
            <a:off x="838200" y="5912010"/>
            <a:ext cx="893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1.1</a:t>
            </a:r>
            <a:r>
              <a:rPr lang="en-VN"/>
              <a:t>. </a:t>
            </a:r>
            <a:r>
              <a:rPr lang="en-VN" b="1"/>
              <a:t>Hybrid </a:t>
            </a:r>
            <a:r>
              <a:rPr lang="en-VN"/>
              <a:t>model</a:t>
            </a:r>
            <a:r>
              <a:rPr lang="en-VN" b="1"/>
              <a:t> [1]</a:t>
            </a:r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F9AEBB-8530-22C1-D9A1-84455CE95C54}"/>
              </a:ext>
            </a:extLst>
          </p:cNvPr>
          <p:cNvSpPr/>
          <p:nvPr/>
        </p:nvSpPr>
        <p:spPr>
          <a:xfrm>
            <a:off x="2013856" y="4185401"/>
            <a:ext cx="1534886" cy="626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80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1D06AF-B439-D464-D70E-CE3F6098EDC8}"/>
              </a:ext>
            </a:extLst>
          </p:cNvPr>
          <p:cNvSpPr/>
          <p:nvPr/>
        </p:nvSpPr>
        <p:spPr>
          <a:xfrm>
            <a:off x="506186" y="319188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E3CBEEE-60D7-5432-113F-BFA3E5CD9C6B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rot="10800000">
            <a:off x="1382486" y="3310444"/>
            <a:ext cx="631370" cy="118800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3D1F9-7D1C-ECC0-C77A-FDCFDAF7204A}"/>
              </a:ext>
            </a:extLst>
          </p:cNvPr>
          <p:cNvSpPr/>
          <p:nvPr/>
        </p:nvSpPr>
        <p:spPr>
          <a:xfrm>
            <a:off x="506186" y="3518618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63B12-8896-61A6-CC5E-6CB80F6AF0B5}"/>
              </a:ext>
            </a:extLst>
          </p:cNvPr>
          <p:cNvSpPr/>
          <p:nvPr/>
        </p:nvSpPr>
        <p:spPr>
          <a:xfrm>
            <a:off x="506186" y="4185401"/>
            <a:ext cx="876300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 b="1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46D21C-06D3-BA1C-439F-7CF7F1AA2442}"/>
              </a:ext>
            </a:extLst>
          </p:cNvPr>
          <p:cNvSpPr/>
          <p:nvPr/>
        </p:nvSpPr>
        <p:spPr>
          <a:xfrm>
            <a:off x="506186" y="493203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7130B8-02CA-6B20-EF71-5AFB54D2F398}"/>
              </a:ext>
            </a:extLst>
          </p:cNvPr>
          <p:cNvSpPr/>
          <p:nvPr/>
        </p:nvSpPr>
        <p:spPr>
          <a:xfrm>
            <a:off x="506186" y="5258767"/>
            <a:ext cx="876300" cy="237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/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54E7C6-6B48-4D77-F166-CCAF57F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0766"/>
                <a:ext cx="206829" cy="369332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/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D8CB76-A053-243D-85ED-7910FC83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5957"/>
                <a:ext cx="206829" cy="369332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7286DF0-E7B0-269A-A777-03B9998B01E1}"/>
              </a:ext>
            </a:extLst>
          </p:cNvPr>
          <p:cNvCxnSpPr>
            <a:cxnSpLocks/>
            <a:stCxn id="29" idx="1"/>
            <a:endCxn id="38" idx="3"/>
          </p:cNvCxnSpPr>
          <p:nvPr/>
        </p:nvCxnSpPr>
        <p:spPr>
          <a:xfrm rot="10800000" flipV="1">
            <a:off x="1382486" y="4498443"/>
            <a:ext cx="631370" cy="87887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B20-41F7-181A-55EB-C7E222C4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Parameterized quantum circuit (</a:t>
            </a:r>
            <a:r>
              <a:rPr lang="en-VN" b="1"/>
              <a:t>PQC</a:t>
            </a:r>
            <a:r>
              <a:rPr lang="en-VN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D4A1-EBD6-2E40-084C-BE85233C1D54}"/>
              </a:ext>
            </a:extLst>
          </p:cNvPr>
          <p:cNvSpPr txBox="1"/>
          <p:nvPr/>
        </p:nvSpPr>
        <p:spPr>
          <a:xfrm>
            <a:off x="-2268638" y="5162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9A8759-ECB6-9319-87D3-507AD91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622E-1351-4F49-A6C4-DF2CF4D2C924}" type="slidenum">
              <a:rPr lang="en-VN"/>
              <a:t>3</a:t>
            </a:fld>
            <a:r>
              <a:rPr lang="en-VN"/>
              <a:t> / 30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6FC931-64CF-3C35-F631-36208D90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4" r="2194"/>
          <a:stretch/>
        </p:blipFill>
        <p:spPr>
          <a:xfrm>
            <a:off x="680154" y="2316152"/>
            <a:ext cx="7772400" cy="35809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BD6C7-D010-0060-A842-EC0C98A2CF56}"/>
              </a:ext>
            </a:extLst>
          </p:cNvPr>
          <p:cNvSpPr txBox="1"/>
          <p:nvPr/>
        </p:nvSpPr>
        <p:spPr>
          <a:xfrm>
            <a:off x="794657" y="5912010"/>
            <a:ext cx="897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b="1">
                <a:solidFill>
                  <a:srgbClr val="FF0000"/>
                </a:solidFill>
              </a:rPr>
              <a:t>Fig 1.2</a:t>
            </a:r>
            <a:r>
              <a:rPr lang="en-VN"/>
              <a:t>. </a:t>
            </a:r>
            <a:r>
              <a:rPr lang="en-VN" b="1"/>
              <a:t>PQC </a:t>
            </a:r>
            <a:r>
              <a:rPr lang="en-VN"/>
              <a:t>model</a:t>
            </a:r>
            <a:r>
              <a:rPr lang="en-VN" b="1"/>
              <a:t> [2]</a:t>
            </a:r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15648-7EA3-8FB4-1BD5-A72FAA990D5B}"/>
              </a:ext>
            </a:extLst>
          </p:cNvPr>
          <p:cNvSpPr txBox="1"/>
          <p:nvPr/>
        </p:nvSpPr>
        <p:spPr>
          <a:xfrm>
            <a:off x="794657" y="6281342"/>
            <a:ext cx="9637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Benedetti, M et al, Parameterized quantum circuits as machine learning models. Quantum Science and Technology, 4(4), 043001 (2019)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033A9E-7CFB-967E-5777-FC6A9111FC31}"/>
              </a:ext>
            </a:extLst>
          </p:cNvPr>
          <p:cNvCxnSpPr>
            <a:cxnSpLocks/>
          </p:cNvCxnSpPr>
          <p:nvPr/>
        </p:nvCxnSpPr>
        <p:spPr>
          <a:xfrm>
            <a:off x="3715472" y="2184460"/>
            <a:ext cx="1" cy="1325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A9E96-2521-E87C-86DD-46A5BC807A4D}"/>
              </a:ext>
            </a:extLst>
          </p:cNvPr>
          <p:cNvSpPr txBox="1"/>
          <p:nvPr/>
        </p:nvSpPr>
        <p:spPr>
          <a:xfrm>
            <a:off x="1937672" y="1599344"/>
            <a:ext cx="25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Encoding circuit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3143B-31A2-A937-DA26-AC8F91E207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89083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599988-4B8A-084A-A28B-78E764776AF0}"/>
              </a:ext>
            </a:extLst>
          </p:cNvPr>
          <p:cNvSpPr txBox="1"/>
          <p:nvPr/>
        </p:nvSpPr>
        <p:spPr>
          <a:xfrm>
            <a:off x="4517482" y="1589556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Circuit/Operator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79078A-1245-858A-4307-557D80619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96828" y="2112776"/>
            <a:ext cx="0" cy="52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2F4F7E-B965-DE13-5F91-FFDCB7F44952}"/>
              </a:ext>
            </a:extLst>
          </p:cNvPr>
          <p:cNvSpPr txBox="1"/>
          <p:nvPr/>
        </p:nvSpPr>
        <p:spPr>
          <a:xfrm>
            <a:off x="7106374" y="1589556"/>
            <a:ext cx="15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>
                <a:solidFill>
                  <a:schemeClr val="accent1"/>
                </a:solidFill>
              </a:rPr>
              <a:t>Decoder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34AF79-ADCF-5104-3DBC-8AC5D830601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898511" y="4364034"/>
            <a:ext cx="1510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4D64C6-AC2F-A20F-E3D2-8DA262BE32CE}"/>
              </a:ext>
            </a:extLst>
          </p:cNvPr>
          <p:cNvSpPr txBox="1"/>
          <p:nvPr/>
        </p:nvSpPr>
        <p:spPr>
          <a:xfrm>
            <a:off x="8409488" y="3886980"/>
            <a:ext cx="3123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800">
                <a:solidFill>
                  <a:schemeClr val="accent1"/>
                </a:solidFill>
              </a:rPr>
              <a:t>Encoder – 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66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262F-6169-B261-471F-3C3D1938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8B0F2-011F-1838-043D-D14EA35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4</a:t>
            </a:fld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/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−0.62 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0.08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−0.6</m:t>
                                      </m:r>
                                      <m:r>
                                        <a:rPr lang="vi-V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VN" sz="2400"/>
                                        <m:t>−0.47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79488D-3D5B-2D19-9C6C-EE24AFD1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575253"/>
                <a:ext cx="2057400" cy="1357488"/>
              </a:xfrm>
              <a:prstGeom prst="rect">
                <a:avLst/>
              </a:prstGeom>
              <a:blipFill>
                <a:blip r:embed="rId2"/>
                <a:stretch>
                  <a:fillRect t="-5556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A8406-C113-1EB7-6F87-B022280CBD7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95601" y="2253997"/>
            <a:ext cx="41801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16711E-07BB-7315-BE95-C1707DB11425}"/>
              </a:ext>
            </a:extLst>
          </p:cNvPr>
          <p:cNvSpPr txBox="1"/>
          <p:nvPr/>
        </p:nvSpPr>
        <p:spPr>
          <a:xfrm>
            <a:off x="3973286" y="2404562"/>
            <a:ext cx="25935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2400" b="1"/>
              <a:t>Encoding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621F0-4647-0475-7B95-618F56C4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4"/>
          <a:stretch/>
        </p:blipFill>
        <p:spPr>
          <a:xfrm>
            <a:off x="7075717" y="1408767"/>
            <a:ext cx="4620985" cy="169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/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b="1"/>
                  <a:t>Input</a:t>
                </a:r>
                <a:r>
                  <a:rPr lang="en-VN"/>
                  <a:t>: quantum state</a:t>
                </a:r>
              </a:p>
              <a:p>
                <a:r>
                  <a:rPr lang="en-V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VN"/>
                  <a:t> complex state vector)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CFC493-8F02-CF92-9195-E06A916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" y="2993962"/>
                <a:ext cx="2585359" cy="646331"/>
              </a:xfrm>
              <a:prstGeom prst="rect">
                <a:avLst/>
              </a:prstGeom>
              <a:blipFill>
                <a:blip r:embed="rId4"/>
                <a:stretch>
                  <a:fillRect l="-1961" t="-3846" r="-490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522ED42-9841-2DD5-77F8-26EC7242B5E3}"/>
              </a:ext>
            </a:extLst>
          </p:cNvPr>
          <p:cNvSpPr txBox="1"/>
          <p:nvPr/>
        </p:nvSpPr>
        <p:spPr>
          <a:xfrm>
            <a:off x="9476016" y="2999262"/>
            <a:ext cx="2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Output</a:t>
            </a:r>
            <a:r>
              <a:rPr lang="en-VN"/>
              <a:t>: encoder</a:t>
            </a:r>
          </a:p>
          <a:p>
            <a:r>
              <a:rPr lang="en-VN"/>
              <a:t>(quantum circuit)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43D8F-0745-0F0F-D605-B4955C879F91}"/>
              </a:ext>
            </a:extLst>
          </p:cNvPr>
          <p:cNvSpPr txBox="1"/>
          <p:nvPr/>
        </p:nvSpPr>
        <p:spPr>
          <a:xfrm>
            <a:off x="919842" y="3991774"/>
            <a:ext cx="421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Amplitude encoding [3]</a:t>
            </a:r>
            <a:r>
              <a:rPr lang="en-VN" sz="2400"/>
              <a:t>:</a:t>
            </a:r>
          </a:p>
          <a:p>
            <a:r>
              <a:rPr lang="en-VN" sz="2400">
                <a:solidFill>
                  <a:srgbClr val="00B050"/>
                </a:solidFill>
              </a:rPr>
              <a:t>Pros</a:t>
            </a:r>
            <a:r>
              <a:rPr lang="en-VN" sz="2400"/>
              <a:t>: no-computation resources for constructor circuit</a:t>
            </a:r>
          </a:p>
          <a:p>
            <a:pPr algn="just"/>
            <a:r>
              <a:rPr lang="en-VN" sz="2400">
                <a:solidFill>
                  <a:srgbClr val="FF0000"/>
                </a:solidFill>
              </a:rPr>
              <a:t>Cons</a:t>
            </a:r>
            <a:r>
              <a:rPr lang="en-VN" sz="2400"/>
              <a:t>: very high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/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 b="1"/>
                  <a:t>Quantum compilation [4]</a:t>
                </a:r>
                <a:r>
                  <a:rPr lang="en-VN" sz="2400"/>
                  <a:t>:</a:t>
                </a:r>
              </a:p>
              <a:p>
                <a:pPr algn="just"/>
                <a:r>
                  <a:rPr lang="en-VN" sz="2400">
                    <a:solidFill>
                      <a:srgbClr val="00B050"/>
                    </a:solidFill>
                  </a:rPr>
                  <a:t>Pros</a:t>
                </a:r>
                <a:r>
                  <a:rPr lang="en-VN" sz="2400"/>
                  <a:t>: low depth</a:t>
                </a:r>
              </a:p>
              <a:p>
                <a:r>
                  <a:rPr lang="en-VN" sz="2400">
                    <a:solidFill>
                      <a:srgbClr val="FF0000"/>
                    </a:solidFill>
                  </a:rPr>
                  <a:t>Cons</a:t>
                </a:r>
                <a:r>
                  <a:rPr lang="en-VN" sz="2400"/>
                  <a:t>: ansatz choosing problem and 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VN" sz="2400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B5374-1448-5912-6F24-39F54BA9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991774"/>
                <a:ext cx="4620985" cy="1569660"/>
              </a:xfrm>
              <a:prstGeom prst="rect">
                <a:avLst/>
              </a:prstGeom>
              <a:blipFill>
                <a:blip r:embed="rId5"/>
                <a:stretch>
                  <a:fillRect l="-2192" t="-3226" r="-1918" b="-80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B47688-0960-42B6-E61D-F3ABB69282FE}"/>
              </a:ext>
            </a:extLst>
          </p:cNvPr>
          <p:cNvSpPr txBox="1"/>
          <p:nvPr/>
        </p:nvSpPr>
        <p:spPr>
          <a:xfrm>
            <a:off x="838200" y="6058662"/>
            <a:ext cx="10755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222222"/>
                </a:solidFill>
                <a:effectLst/>
              </a:rPr>
              <a:t>[3] Araujo, Israel F., et al. "A divide-and-conquer algorithm for quantum state preparation." </a:t>
            </a:r>
            <a:r>
              <a:rPr lang="en-US" sz="1600" b="0" i="1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1600" b="0" i="0">
                <a:solidFill>
                  <a:srgbClr val="222222"/>
                </a:solidFill>
                <a:effectLst/>
              </a:rPr>
              <a:t> 11.1 (2021): 6329.</a:t>
            </a:r>
          </a:p>
          <a:p>
            <a:r>
              <a:rPr lang="en-VN" sz="1600"/>
              <a:t>[4] </a:t>
            </a:r>
            <a:r>
              <a:rPr lang="en-US" sz="1600"/>
              <a:t>S. Khatri et al., Quantum-assisted quantum compiling, Quantum 3, 140 (2019).</a:t>
            </a:r>
            <a:endParaRPr lang="en-VN" sz="160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DDEB71F-E9ED-8BA6-A8E7-6207F1DE0C4F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5400000">
            <a:off x="3586726" y="2308452"/>
            <a:ext cx="1125547" cy="2241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0E2E832-2189-1551-7D44-1F69A280845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948925" y="2187348"/>
            <a:ext cx="1125547" cy="2483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3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52E8-12C7-572B-5346-2BA37990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Quantum compilation [5]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2B26931-94DC-3683-0C52-69F7A735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533"/>
          <a:stretch/>
        </p:blipFill>
        <p:spPr>
          <a:xfrm>
            <a:off x="718457" y="1570944"/>
            <a:ext cx="10874830" cy="32316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58689-49C2-409C-45CE-F05DAD5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5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A080-5D06-1937-26FE-D76999D0FDD0}"/>
              </a:ext>
            </a:extLst>
          </p:cNvPr>
          <p:cNvSpPr txBox="1"/>
          <p:nvPr/>
        </p:nvSpPr>
        <p:spPr>
          <a:xfrm>
            <a:off x="838200" y="6369635"/>
            <a:ext cx="10755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</a:rPr>
              <a:t>[5]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&amp; Ho, L. B. (2023). Universal compilation for quantum state tomography. Scientific Reports, 13(1), 3750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8887A-B611-38EE-BC36-D38EB2673889}"/>
              </a:ext>
            </a:extLst>
          </p:cNvPr>
          <p:cNvSpPr txBox="1"/>
          <p:nvPr/>
        </p:nvSpPr>
        <p:spPr>
          <a:xfrm>
            <a:off x="838200" y="4819233"/>
            <a:ext cx="1027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-apple-system"/>
              </a:rPr>
              <a:t>Fig 2.1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. A universal compilation algorithm consists of a quantum part and a classical part.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2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76D2-C03B-2335-0843-2CF5DB7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3429" cy="1325563"/>
          </a:xfrm>
        </p:spPr>
        <p:txBody>
          <a:bodyPr/>
          <a:lstStyle/>
          <a:p>
            <a:r>
              <a:rPr lang="en-VN"/>
              <a:t>2.2. Quantum compilation: state preparation [6]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C4E67C32-FB3C-E1B4-A585-26D6DB49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38"/>
          <a:stretch/>
        </p:blipFill>
        <p:spPr>
          <a:xfrm>
            <a:off x="838199" y="1505631"/>
            <a:ext cx="6683829" cy="4060062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22A4D0-3B0B-5DC3-ECE2-A2F2080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6</a:t>
            </a:fld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620DC-9FFD-3D1D-4B48-1BFFE6AA8DBC}"/>
              </a:ext>
            </a:extLst>
          </p:cNvPr>
          <p:cNvSpPr txBox="1"/>
          <p:nvPr/>
        </p:nvSpPr>
        <p:spPr>
          <a:xfrm>
            <a:off x="838199" y="6136700"/>
            <a:ext cx="9557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Hai, V. T., Viet, N. T., &amp; Ho, L. B. (2023). Variational preparation of entangled states on quantum computers. arXiv preprint arXiv:2306.17422.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C79873-C34F-52D1-BD2B-15D6BD039D9A}"/>
              </a:ext>
            </a:extLst>
          </p:cNvPr>
          <p:cNvSpPr txBox="1"/>
          <p:nvPr/>
        </p:nvSpPr>
        <p:spPr>
          <a:xfrm>
            <a:off x="838199" y="5565693"/>
            <a:ext cx="955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Fig 2.2</a:t>
            </a:r>
            <a:r>
              <a:rPr lang="en-US" sz="2000"/>
              <a:t>. (a) Variational quantum algorithm (VQA) for quantum state preparation.</a:t>
            </a:r>
            <a:endParaRPr lang="en-VN" sz="2000"/>
          </a:p>
        </p:txBody>
      </p:sp>
    </p:spTree>
    <p:extLst>
      <p:ext uri="{BB962C8B-B14F-4D97-AF65-F5344CB8AC3E}">
        <p14:creationId xmlns:p14="http://schemas.microsoft.com/office/powerpoint/2010/main" val="24075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E27-DC6C-779D-43D6-C797598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State preparation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53F9E-9602-F299-27B5-7A4C149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7</a:t>
            </a:fld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25126-A2E3-2E0C-8B00-DB382E75CC4F}"/>
              </a:ext>
            </a:extLst>
          </p:cNvPr>
          <p:cNvSpPr/>
          <p:nvPr/>
        </p:nvSpPr>
        <p:spPr>
          <a:xfrm>
            <a:off x="1008285" y="1980862"/>
            <a:ext cx="4739372" cy="1716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2400" b="1">
                <a:solidFill>
                  <a:sysClr val="windowText" lastClr="000000"/>
                </a:solidFill>
              </a:rPr>
              <a:t>Ansatz choosing problem:</a:t>
            </a:r>
          </a:p>
          <a:p>
            <a:r>
              <a:rPr lang="en-VN" sz="2400">
                <a:solidFill>
                  <a:sysClr val="windowText" lastClr="000000"/>
                </a:solidFill>
              </a:rPr>
              <a:t>Requirements: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Universal</a:t>
            </a:r>
          </a:p>
          <a:p>
            <a:pPr marL="285750" indent="-285750">
              <a:buFontTx/>
              <a:buChar char="-"/>
            </a:pPr>
            <a:r>
              <a:rPr lang="en-VN" sz="2400">
                <a:solidFill>
                  <a:sysClr val="windowText" lastClr="000000"/>
                </a:solidFill>
              </a:rPr>
              <a:t>Still low depth (polynomial scale)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/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b="1">
                    <a:solidFill>
                      <a:schemeClr val="tx1"/>
                    </a:solidFill>
                  </a:rPr>
                  <a:t>Resources for finding params </a:t>
                </a:r>
                <a14:m>
                  <m:oMath xmlns:m="http://schemas.openxmlformats.org/officeDocument/2006/math">
                    <m:r>
                      <a:rPr lang="vi-V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 sz="240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VN" sz="2400">
                    <a:solidFill>
                      <a:schemeClr val="tx1"/>
                    </a:solidFill>
                  </a:rPr>
                  <a:t>Requirements: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Fast compute gradient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VN" sz="2400">
                    <a:solidFill>
                      <a:schemeClr val="tx1"/>
                    </a:solidFill>
                  </a:rPr>
                  <a:t>Low iteration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50A7A8B-5E8E-CD31-94DD-C24D83F6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86" y="3987206"/>
                <a:ext cx="4739371" cy="1879737"/>
              </a:xfrm>
              <a:prstGeom prst="rect">
                <a:avLst/>
              </a:prstGeom>
              <a:blipFill>
                <a:blip r:embed="rId2"/>
                <a:stretch>
                  <a:fillRect l="-132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BB45B8-5FF1-C014-B9C7-C19E5FBDD1A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5747657" y="2007950"/>
            <a:ext cx="870861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0BE5D6-0446-5A27-65A8-05719C8FD0F0}"/>
              </a:ext>
            </a:extLst>
          </p:cNvPr>
          <p:cNvSpPr txBox="1"/>
          <p:nvPr/>
        </p:nvSpPr>
        <p:spPr>
          <a:xfrm>
            <a:off x="6618518" y="1592451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Existed ansatz:</a:t>
            </a:r>
          </a:p>
          <a:p>
            <a:r>
              <a:rPr lang="en-VN" sz="2400"/>
              <a:t>- Chain, All-to-all, … topologies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0E90C1-7FBC-B014-73F6-8BBE37BFD57A}"/>
              </a:ext>
            </a:extLst>
          </p:cNvPr>
          <p:cNvSpPr txBox="1"/>
          <p:nvPr/>
        </p:nvSpPr>
        <p:spPr>
          <a:xfrm>
            <a:off x="6618518" y="2866035"/>
            <a:ext cx="404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/>
              <a:t>Finding new ansatz:</a:t>
            </a:r>
          </a:p>
          <a:p>
            <a:r>
              <a:rPr lang="en-VN" sz="2400"/>
              <a:t>- Genetic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DC2471-4ECD-C6A6-6037-0AD95B654EA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747657" y="2838947"/>
            <a:ext cx="870861" cy="44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D0BB0276-F82B-EA28-8C16-5FE924C8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56"/>
          <a:stretch/>
        </p:blipFill>
        <p:spPr>
          <a:xfrm>
            <a:off x="838200" y="1311238"/>
            <a:ext cx="9111343" cy="50468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FB2E8-76F0-2F92-635B-C96F562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Genectic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AAE67-FA54-BAAC-B3DD-A121B0CF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269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7C57-F709-FC16-F614-AB21340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01EC-C054-D418-3768-F6F33FDD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population = </a:t>
            </a:r>
            <a:r>
              <a:rPr lang="en-US" b="1"/>
              <a:t>create_population</a:t>
            </a:r>
            <a:r>
              <a:rPr lang="en-US"/>
              <a:t>(num_individual, num_qubits, depth)</a:t>
            </a:r>
          </a:p>
          <a:p>
            <a:pPr marL="0" indent="0">
              <a:buNone/>
            </a:pPr>
            <a:r>
              <a:rPr lang="en-US"/>
              <a:t>for _ in range(maximum_generation):</a:t>
            </a:r>
          </a:p>
          <a:p>
            <a:pPr marL="0" indent="0">
              <a:buNone/>
            </a:pPr>
            <a:r>
              <a:rPr lang="en-US"/>
              <a:t>	population = </a:t>
            </a:r>
            <a:r>
              <a:rPr lang="en-US" b="1"/>
              <a:t>selected</a:t>
            </a:r>
            <a:r>
              <a:rPr lang="en-US"/>
              <a:t>(population)</a:t>
            </a:r>
          </a:p>
          <a:p>
            <a:pPr marL="0" indent="0">
              <a:buNone/>
            </a:pPr>
            <a:r>
              <a:rPr lang="en-US"/>
              <a:t>	new_population = []</a:t>
            </a:r>
          </a:p>
          <a:p>
            <a:pPr marL="0" indent="0">
              <a:buNone/>
            </a:pPr>
            <a:r>
              <a:rPr lang="en-US"/>
              <a:t>	for i in range(0, int(num_individual/2), 2):</a:t>
            </a:r>
          </a:p>
          <a:p>
            <a:pPr marL="0" indent="0">
              <a:buNone/>
            </a:pPr>
            <a:r>
              <a:rPr lang="en-US"/>
              <a:t>		parent_1 = population[i]</a:t>
            </a:r>
          </a:p>
          <a:p>
            <a:pPr marL="0" indent="0">
              <a:buNone/>
            </a:pPr>
            <a:r>
              <a:rPr lang="en-US"/>
              <a:t>		parent_2 = population[i+1] </a:t>
            </a:r>
          </a:p>
          <a:p>
            <a:pPr marL="0" indent="0">
              <a:buNone/>
            </a:pPr>
            <a:r>
              <a:rPr lang="en-US"/>
              <a:t>		child_1, child_2 = parent_1.</a:t>
            </a:r>
            <a:r>
              <a:rPr lang="en-US" b="1"/>
              <a:t>crossover</a:t>
            </a:r>
            <a:r>
              <a:rPr lang="en-US"/>
              <a:t>(parent_2)</a:t>
            </a:r>
          </a:p>
          <a:p>
            <a:pPr marL="0" indent="0">
              <a:buNone/>
            </a:pPr>
            <a:r>
              <a:rPr lang="en-US"/>
              <a:t>        		new_population.append([child_1, child_2])</a:t>
            </a:r>
          </a:p>
          <a:p>
            <a:pPr marL="0" indent="0">
              <a:buNone/>
            </a:pPr>
            <a:r>
              <a:rPr lang="en-US"/>
              <a:t>	population = new_population	</a:t>
            </a:r>
          </a:p>
          <a:p>
            <a:pPr marL="0" indent="0">
              <a:buNone/>
            </a:pPr>
            <a:r>
              <a:rPr lang="en-US"/>
              <a:t>	for individual in population:</a:t>
            </a:r>
          </a:p>
          <a:p>
            <a:pPr marL="0" indent="0">
              <a:buNone/>
            </a:pPr>
            <a:r>
              <a:rPr lang="en-US"/>
              <a:t>		if random.random() &lt; prob_mutate:</a:t>
            </a:r>
          </a:p>
          <a:p>
            <a:pPr marL="0" indent="0">
              <a:buNone/>
            </a:pPr>
            <a:r>
              <a:rPr lang="en-US"/>
              <a:t>			individual.</a:t>
            </a:r>
            <a:r>
              <a:rPr lang="en-US" b="1"/>
              <a:t>mutate</a:t>
            </a:r>
            <a:r>
              <a:rPr lang="en-US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8037-8BEA-306C-49F2-03D15E8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CF730-DD63-8F4F-BD32-7D4A526072FB}" type="slidenum">
              <a:rPr lang="en-VN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849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24445</TotalTime>
  <Words>1020</Words>
  <Application>Microsoft Macintosh PowerPoint</Application>
  <PresentationFormat>Widescreen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Genetic algorithm for quantum architechture search</vt:lpstr>
      <vt:lpstr>1. Prob: reconstruct random state</vt:lpstr>
      <vt:lpstr>1. Parameterized quantum circuit (PQC)</vt:lpstr>
      <vt:lpstr>2. Methods</vt:lpstr>
      <vt:lpstr>2.1. Quantum compilation [5]</vt:lpstr>
      <vt:lpstr>2.2. Quantum compilation: state preparation [6]</vt:lpstr>
      <vt:lpstr>2.2. State preparation problem</vt:lpstr>
      <vt:lpstr>3. Genectic algorithm</vt:lpstr>
      <vt:lpstr>Genetic algorithm</vt:lpstr>
      <vt:lpstr>1. Create population</vt:lpstr>
      <vt:lpstr>2. Fitness function</vt:lpstr>
      <vt:lpstr>3. Crossover. Ex: percent = 0.5</vt:lpstr>
      <vt:lpstr>Result</vt:lpstr>
      <vt:lpstr>Result: Testing for finding U_haar circuit</vt:lpstr>
      <vt:lpstr>PowerPoint Presentation</vt:lpstr>
      <vt:lpstr>PowerPoint Presentation</vt:lpstr>
      <vt:lpstr>PowerPoint Presentation</vt:lpstr>
      <vt:lpstr>PowerPoint Presentation</vt:lpstr>
      <vt:lpstr>Result: Testing for finding U_haar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quantum architechture search</dc:title>
  <dc:creator>Vũ Tuấn Hải</dc:creator>
  <cp:lastModifiedBy>Vũ Tuấn Hải</cp:lastModifiedBy>
  <cp:revision>5</cp:revision>
  <dcterms:created xsi:type="dcterms:W3CDTF">2023-08-14T12:39:36Z</dcterms:created>
  <dcterms:modified xsi:type="dcterms:W3CDTF">2023-09-16T15:03:43Z</dcterms:modified>
</cp:coreProperties>
</file>