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95" r:id="rId2"/>
    <p:sldId id="299" r:id="rId3"/>
    <p:sldId id="298" r:id="rId4"/>
    <p:sldId id="296" r:id="rId5"/>
    <p:sldId id="297" r:id="rId6"/>
    <p:sldId id="292" r:id="rId7"/>
    <p:sldId id="291" r:id="rId8"/>
    <p:sldId id="293" r:id="rId9"/>
    <p:sldId id="29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A0A79-322F-42EC-B777-BCC5D647C99C}" v="1081" dt="2021-03-24T07:34:24.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6000"/>
  </p:normalViewPr>
  <p:slideViewPr>
    <p:cSldViewPr snapToGrid="0">
      <p:cViewPr varScale="1">
        <p:scale>
          <a:sx n="156" d="100"/>
          <a:sy n="156"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0B902-5759-FC49-B311-2E6FE29404CD}" type="datetimeFigureOut">
              <a:t>10/12/2023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A4BF2-330F-0041-B456-2AF550CE6FFE}" type="slidenum">
              <a:t>‹#›</a:t>
            </a:fld>
            <a:endParaRPr lang="en-VN"/>
          </a:p>
        </p:txBody>
      </p:sp>
    </p:spTree>
    <p:extLst>
      <p:ext uri="{BB962C8B-B14F-4D97-AF65-F5344CB8AC3E}">
        <p14:creationId xmlns:p14="http://schemas.microsoft.com/office/powerpoint/2010/main" val="48363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Quy trình viết code để chạy thuật toán lượng tử. Tạo mạch lượng tử =&gt; Gọi thiết bị thực thi =&gt; Đọc kết quả</a:t>
            </a:r>
          </a:p>
        </p:txBody>
      </p:sp>
      <p:sp>
        <p:nvSpPr>
          <p:cNvPr id="4" name="Slide Number Placeholder 3"/>
          <p:cNvSpPr>
            <a:spLocks noGrp="1"/>
          </p:cNvSpPr>
          <p:nvPr>
            <p:ph type="sldNum" sz="quarter" idx="5"/>
          </p:nvPr>
        </p:nvSpPr>
        <p:spPr/>
        <p:txBody>
          <a:bodyPr/>
          <a:lstStyle/>
          <a:p>
            <a:fld id="{F02A4BF2-330F-0041-B456-2AF550CE6FFE}" type="slidenum">
              <a:rPr lang="en-VN"/>
              <a:t>6</a:t>
            </a:fld>
            <a:endParaRPr lang="en-VN"/>
          </a:p>
        </p:txBody>
      </p:sp>
    </p:spTree>
    <p:extLst>
      <p:ext uri="{BB962C8B-B14F-4D97-AF65-F5344CB8AC3E}">
        <p14:creationId xmlns:p14="http://schemas.microsoft.com/office/powerpoint/2010/main" val="362129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Mô phỏng trạng thái rối giữa 2 qubit, code chạy trên python3.10 và qiskit 0.45.0</a:t>
            </a:r>
          </a:p>
        </p:txBody>
      </p:sp>
      <p:sp>
        <p:nvSpPr>
          <p:cNvPr id="4" name="Slide Number Placeholder 3"/>
          <p:cNvSpPr>
            <a:spLocks noGrp="1"/>
          </p:cNvSpPr>
          <p:nvPr>
            <p:ph type="sldNum" sz="quarter" idx="5"/>
          </p:nvPr>
        </p:nvSpPr>
        <p:spPr/>
        <p:txBody>
          <a:bodyPr/>
          <a:lstStyle/>
          <a:p>
            <a:fld id="{F02A4BF2-330F-0041-B456-2AF550CE6FFE}" type="slidenum">
              <a:rPr lang="en-VN"/>
              <a:t>8</a:t>
            </a:fld>
            <a:endParaRPr lang="en-VN"/>
          </a:p>
        </p:txBody>
      </p:sp>
    </p:spTree>
    <p:extLst>
      <p:ext uri="{BB962C8B-B14F-4D97-AF65-F5344CB8AC3E}">
        <p14:creationId xmlns:p14="http://schemas.microsoft.com/office/powerpoint/2010/main" val="259121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Chính phủ Mỹ mới ban hành luật chống xuất khẩu công nghệ cao nên chỉ một số ít nước mới được truy cập vào tài nguyên của IBM. Trong IBM Quantum có cung cấp cả kết nối đến máy thật và máy mô phỏng. Email đến họ để xin API Token </a:t>
            </a:r>
          </a:p>
          <a:p>
            <a:r>
              <a:rPr lang="en-VN"/>
              <a:t>Token miễn phí chỉ sử dụng những máy mô phỏng ít qubit (thua việc mô phỏng trên máy tính bình thường)</a:t>
            </a:r>
          </a:p>
        </p:txBody>
      </p:sp>
      <p:sp>
        <p:nvSpPr>
          <p:cNvPr id="4" name="Slide Number Placeholder 3"/>
          <p:cNvSpPr>
            <a:spLocks noGrp="1"/>
          </p:cNvSpPr>
          <p:nvPr>
            <p:ph type="sldNum" sz="quarter" idx="5"/>
          </p:nvPr>
        </p:nvSpPr>
        <p:spPr/>
        <p:txBody>
          <a:bodyPr/>
          <a:lstStyle/>
          <a:p>
            <a:fld id="{F02A4BF2-330F-0041-B456-2AF550CE6FFE}" type="slidenum">
              <a:rPr lang="en-VN"/>
              <a:t>9</a:t>
            </a:fld>
            <a:endParaRPr lang="en-VN"/>
          </a:p>
        </p:txBody>
      </p:sp>
    </p:spTree>
    <p:extLst>
      <p:ext uri="{BB962C8B-B14F-4D97-AF65-F5344CB8AC3E}">
        <p14:creationId xmlns:p14="http://schemas.microsoft.com/office/powerpoint/2010/main" val="88505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vi-VN"/>
              <a:t>Bấm để sửa kiểu tiêu đề Bản cái</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DA395B89-9C57-C14E-8BE0-AB1459039729}" type="datetime1">
              <a:t>10/12/2023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2014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F209B61-39E5-B548-965E-E9C52CAA5990}" type="datetime1">
              <a:t>10/12/2023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2009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5B0B9CA-3E68-BC4C-AC3C-24D8CF60E5D3}" type="datetime1">
              <a:t>10/12/2023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4163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E33BEF5-6A3E-D848-998D-041D8EC5FE95}" type="datetime1">
              <a:t>10/12/2023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7165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vi-VN"/>
              <a:t>Bấm để sửa kiểu tiêu đề Bản cái</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7BAA0ED7-88D8-FA49-AAF2-E08BE54B8ECF}" type="datetime1">
              <a:t>10/12/2023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6132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0B95433-F6FA-B04C-92E9-2306169DDF2C}" type="datetime1">
              <a:t>10/12/2023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4707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629842" y="1878806"/>
            <a:ext cx="3868340"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629150" y="1878806"/>
            <a:ext cx="3887391"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FDDA64-F76A-3E4C-81BE-88283DEAB4F5}" type="datetime1">
              <a:t>10/12/2023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13273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7985755-E611-CE45-9386-D6289B5E1515}" type="datetime1">
              <a:t>10/12/2023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049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1BE40-7D77-D349-8EEF-16E4FD0330E1}" type="datetime1">
              <a:t>10/12/2023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88536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82D3C70-B4B3-0B42-BD20-D8F6B87A1AE2}" type="datetime1">
              <a:t>10/12/2023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864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vi-VN"/>
              <a:t>Bấm biểu tượng để thêm hình ảnh</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BAB98C1-DCEF-1F42-8106-779581CAB3C2}" type="datetime1">
              <a:t>10/12/2023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5164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E70D67-5D6D-2640-A08F-B8B6B255B5E3}" type="datetime1">
              <a:t>10/12/2023</a:t>
            </a:fld>
            <a:endParaRPr lang="vi-V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2947497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quantum-computing.ibm.com/accou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D73F-2DF0-EE77-EA75-840E19ED8D42}"/>
              </a:ext>
            </a:extLst>
          </p:cNvPr>
          <p:cNvSpPr>
            <a:spLocks noGrp="1"/>
          </p:cNvSpPr>
          <p:nvPr>
            <p:ph type="title"/>
          </p:nvPr>
        </p:nvSpPr>
        <p:spPr/>
        <p:txBody>
          <a:bodyPr/>
          <a:lstStyle/>
          <a:p>
            <a:r>
              <a:rPr lang="en-VN"/>
              <a:t>Link to code</a:t>
            </a:r>
          </a:p>
        </p:txBody>
      </p:sp>
      <p:sp>
        <p:nvSpPr>
          <p:cNvPr id="4" name="Slide Number Placeholder 3">
            <a:extLst>
              <a:ext uri="{FF2B5EF4-FFF2-40B4-BE49-F238E27FC236}">
                <a16:creationId xmlns:a16="http://schemas.microsoft.com/office/drawing/2014/main" id="{88C4C0B5-D8CC-5BE1-7B36-A78C2AB9259F}"/>
              </a:ext>
            </a:extLst>
          </p:cNvPr>
          <p:cNvSpPr>
            <a:spLocks noGrp="1"/>
          </p:cNvSpPr>
          <p:nvPr>
            <p:ph type="sldNum" sz="quarter" idx="12"/>
          </p:nvPr>
        </p:nvSpPr>
        <p:spPr/>
        <p:txBody>
          <a:bodyPr/>
          <a:lstStyle/>
          <a:p>
            <a:fld id="{6A45828D-F580-42DE-B77E-860980F07F32}" type="slidenum">
              <a:rPr lang="vi-VN" smtClean="0"/>
              <a:t>1</a:t>
            </a:fld>
            <a:endParaRPr lang="vi-VN"/>
          </a:p>
        </p:txBody>
      </p:sp>
      <p:pic>
        <p:nvPicPr>
          <p:cNvPr id="6" name="Picture 5" descr="A black and white text&#10;&#10;Description automatically generated">
            <a:extLst>
              <a:ext uri="{FF2B5EF4-FFF2-40B4-BE49-F238E27FC236}">
                <a16:creationId xmlns:a16="http://schemas.microsoft.com/office/drawing/2014/main" id="{2E78711D-AE32-EF77-30F6-238CA73B5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957"/>
            <a:ext cx="9144000" cy="4535306"/>
          </a:xfrm>
          <a:prstGeom prst="rect">
            <a:avLst/>
          </a:prstGeom>
        </p:spPr>
      </p:pic>
    </p:spTree>
    <p:extLst>
      <p:ext uri="{BB962C8B-B14F-4D97-AF65-F5344CB8AC3E}">
        <p14:creationId xmlns:p14="http://schemas.microsoft.com/office/powerpoint/2010/main" val="249214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7C40-E4EA-AD0E-C1D5-8F205C86B5B9}"/>
              </a:ext>
            </a:extLst>
          </p:cNvPr>
          <p:cNvSpPr>
            <a:spLocks noGrp="1"/>
          </p:cNvSpPr>
          <p:nvPr>
            <p:ph type="title"/>
          </p:nvPr>
        </p:nvSpPr>
        <p:spPr/>
        <p:txBody>
          <a:bodyPr/>
          <a:lstStyle/>
          <a:p>
            <a:r>
              <a:rPr lang="en-VN"/>
              <a:t>Môi trường thực hành</a:t>
            </a:r>
          </a:p>
        </p:txBody>
      </p:sp>
      <p:sp>
        <p:nvSpPr>
          <p:cNvPr id="3" name="Content Placeholder 2">
            <a:extLst>
              <a:ext uri="{FF2B5EF4-FFF2-40B4-BE49-F238E27FC236}">
                <a16:creationId xmlns:a16="http://schemas.microsoft.com/office/drawing/2014/main" id="{4BEAD3CD-D1F3-B579-C8F1-FCB42A8EBCB5}"/>
              </a:ext>
            </a:extLst>
          </p:cNvPr>
          <p:cNvSpPr>
            <a:spLocks noGrp="1"/>
          </p:cNvSpPr>
          <p:nvPr>
            <p:ph idx="1"/>
          </p:nvPr>
        </p:nvSpPr>
        <p:spPr/>
        <p:txBody>
          <a:bodyPr/>
          <a:lstStyle/>
          <a:p>
            <a:r>
              <a:rPr lang="en-VN"/>
              <a:t>Python</a:t>
            </a:r>
          </a:p>
          <a:p>
            <a:r>
              <a:rPr lang="en-VN"/>
              <a:t>Jupyter Notebook</a:t>
            </a:r>
          </a:p>
          <a:p>
            <a:r>
              <a:rPr lang="en-VN"/>
              <a:t>Editor: Visual Studio Code</a:t>
            </a:r>
          </a:p>
          <a:p>
            <a:r>
              <a:rPr lang="en-VN"/>
              <a:t>Package: numpy, sklearn</a:t>
            </a:r>
          </a:p>
        </p:txBody>
      </p:sp>
      <p:sp>
        <p:nvSpPr>
          <p:cNvPr id="4" name="Slide Number Placeholder 3">
            <a:extLst>
              <a:ext uri="{FF2B5EF4-FFF2-40B4-BE49-F238E27FC236}">
                <a16:creationId xmlns:a16="http://schemas.microsoft.com/office/drawing/2014/main" id="{94A35BB6-11EC-1C08-879D-F5883BA158C0}"/>
              </a:ext>
            </a:extLst>
          </p:cNvPr>
          <p:cNvSpPr>
            <a:spLocks noGrp="1"/>
          </p:cNvSpPr>
          <p:nvPr>
            <p:ph type="sldNum" sz="quarter" idx="12"/>
          </p:nvPr>
        </p:nvSpPr>
        <p:spPr/>
        <p:txBody>
          <a:bodyPr/>
          <a:lstStyle/>
          <a:p>
            <a:fld id="{6A45828D-F580-42DE-B77E-860980F07F32}" type="slidenum">
              <a:rPr lang="vi-VN" smtClean="0"/>
              <a:t>2</a:t>
            </a:fld>
            <a:endParaRPr lang="vi-VN"/>
          </a:p>
        </p:txBody>
      </p:sp>
    </p:spTree>
    <p:extLst>
      <p:ext uri="{BB962C8B-B14F-4D97-AF65-F5344CB8AC3E}">
        <p14:creationId xmlns:p14="http://schemas.microsoft.com/office/powerpoint/2010/main" val="252167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B8AB-6E6A-BF05-154D-104877086F45}"/>
              </a:ext>
            </a:extLst>
          </p:cNvPr>
          <p:cNvSpPr>
            <a:spLocks noGrp="1"/>
          </p:cNvSpPr>
          <p:nvPr>
            <p:ph type="title"/>
          </p:nvPr>
        </p:nvSpPr>
        <p:spPr/>
        <p:txBody>
          <a:bodyPr/>
          <a:lstStyle/>
          <a:p>
            <a:r>
              <a:rPr lang="en-VN"/>
              <a:t>Python</a:t>
            </a:r>
          </a:p>
        </p:txBody>
      </p:sp>
      <p:sp>
        <p:nvSpPr>
          <p:cNvPr id="3" name="Content Placeholder 2">
            <a:extLst>
              <a:ext uri="{FF2B5EF4-FFF2-40B4-BE49-F238E27FC236}">
                <a16:creationId xmlns:a16="http://schemas.microsoft.com/office/drawing/2014/main" id="{BD84DAD5-2647-84BA-BE67-6528F4DDB7B7}"/>
              </a:ext>
            </a:extLst>
          </p:cNvPr>
          <p:cNvSpPr>
            <a:spLocks noGrp="1"/>
          </p:cNvSpPr>
          <p:nvPr>
            <p:ph idx="1"/>
          </p:nvPr>
        </p:nvSpPr>
        <p:spPr/>
        <p:txBody>
          <a:bodyPr/>
          <a:lstStyle/>
          <a:p>
            <a:r>
              <a:rPr lang="en-VN"/>
              <a:t>Biểu thức</a:t>
            </a:r>
          </a:p>
          <a:p>
            <a:r>
              <a:rPr lang="en-VN"/>
              <a:t>Hàm – Gọi hàm</a:t>
            </a:r>
          </a:p>
          <a:p>
            <a:r>
              <a:rPr lang="en-VN"/>
              <a:t>Lớp / Module</a:t>
            </a:r>
          </a:p>
          <a:p>
            <a:endParaRPr lang="en-VN"/>
          </a:p>
        </p:txBody>
      </p:sp>
      <p:sp>
        <p:nvSpPr>
          <p:cNvPr id="4" name="Slide Number Placeholder 3">
            <a:extLst>
              <a:ext uri="{FF2B5EF4-FFF2-40B4-BE49-F238E27FC236}">
                <a16:creationId xmlns:a16="http://schemas.microsoft.com/office/drawing/2014/main" id="{6365BE6E-CB4F-C32A-7724-B39DC0D54657}"/>
              </a:ext>
            </a:extLst>
          </p:cNvPr>
          <p:cNvSpPr>
            <a:spLocks noGrp="1"/>
          </p:cNvSpPr>
          <p:nvPr>
            <p:ph type="sldNum" sz="quarter" idx="12"/>
          </p:nvPr>
        </p:nvSpPr>
        <p:spPr/>
        <p:txBody>
          <a:bodyPr/>
          <a:lstStyle/>
          <a:p>
            <a:fld id="{6A45828D-F580-42DE-B77E-860980F07F32}" type="slidenum">
              <a:rPr lang="vi-VN" smtClean="0"/>
              <a:t>3</a:t>
            </a:fld>
            <a:endParaRPr lang="vi-VN"/>
          </a:p>
        </p:txBody>
      </p:sp>
    </p:spTree>
    <p:extLst>
      <p:ext uri="{BB962C8B-B14F-4D97-AF65-F5344CB8AC3E}">
        <p14:creationId xmlns:p14="http://schemas.microsoft.com/office/powerpoint/2010/main" val="40877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7BD9-A1E1-9AFB-C632-80D8A1E71213}"/>
              </a:ext>
            </a:extLst>
          </p:cNvPr>
          <p:cNvSpPr>
            <a:spLocks noGrp="1"/>
          </p:cNvSpPr>
          <p:nvPr>
            <p:ph type="title"/>
          </p:nvPr>
        </p:nvSpPr>
        <p:spPr/>
        <p:txBody>
          <a:bodyPr/>
          <a:lstStyle/>
          <a:p>
            <a:r>
              <a:rPr lang="en-US"/>
              <a:t>S</a:t>
            </a:r>
            <a:r>
              <a:rPr lang="en-VN"/>
              <a:t>VM cổ điển (An, Phước)</a:t>
            </a:r>
          </a:p>
        </p:txBody>
      </p:sp>
      <p:sp>
        <p:nvSpPr>
          <p:cNvPr id="3" name="Content Placeholder 2">
            <a:extLst>
              <a:ext uri="{FF2B5EF4-FFF2-40B4-BE49-F238E27FC236}">
                <a16:creationId xmlns:a16="http://schemas.microsoft.com/office/drawing/2014/main" id="{9EF7C351-68ED-EEC0-B752-9A128E1BDA41}"/>
              </a:ext>
            </a:extLst>
          </p:cNvPr>
          <p:cNvSpPr>
            <a:spLocks noGrp="1"/>
          </p:cNvSpPr>
          <p:nvPr>
            <p:ph idx="1"/>
          </p:nvPr>
        </p:nvSpPr>
        <p:spPr/>
        <p:txBody>
          <a:bodyPr/>
          <a:lstStyle/>
          <a:p>
            <a:r>
              <a:rPr lang="en-VN"/>
              <a:t>Lý thuyết</a:t>
            </a:r>
          </a:p>
          <a:p>
            <a:r>
              <a:rPr lang="en-VN"/>
              <a:t>Thực hành</a:t>
            </a:r>
          </a:p>
        </p:txBody>
      </p:sp>
      <p:sp>
        <p:nvSpPr>
          <p:cNvPr id="4" name="Slide Number Placeholder 3">
            <a:extLst>
              <a:ext uri="{FF2B5EF4-FFF2-40B4-BE49-F238E27FC236}">
                <a16:creationId xmlns:a16="http://schemas.microsoft.com/office/drawing/2014/main" id="{A0AE8BA9-1E9F-9AAD-B546-8E1C430DB2E5}"/>
              </a:ext>
            </a:extLst>
          </p:cNvPr>
          <p:cNvSpPr>
            <a:spLocks noGrp="1"/>
          </p:cNvSpPr>
          <p:nvPr>
            <p:ph type="sldNum" sz="quarter" idx="12"/>
          </p:nvPr>
        </p:nvSpPr>
        <p:spPr/>
        <p:txBody>
          <a:bodyPr/>
          <a:lstStyle/>
          <a:p>
            <a:fld id="{6A45828D-F580-42DE-B77E-860980F07F32}" type="slidenum">
              <a:rPr lang="vi-VN" smtClean="0"/>
              <a:t>4</a:t>
            </a:fld>
            <a:endParaRPr lang="vi-VN"/>
          </a:p>
        </p:txBody>
      </p:sp>
    </p:spTree>
    <p:extLst>
      <p:ext uri="{BB962C8B-B14F-4D97-AF65-F5344CB8AC3E}">
        <p14:creationId xmlns:p14="http://schemas.microsoft.com/office/powerpoint/2010/main" val="94428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7918-B51B-C8BA-BB6B-60452B50FB09}"/>
              </a:ext>
            </a:extLst>
          </p:cNvPr>
          <p:cNvSpPr>
            <a:spLocks noGrp="1"/>
          </p:cNvSpPr>
          <p:nvPr>
            <p:ph type="title"/>
          </p:nvPr>
        </p:nvSpPr>
        <p:spPr/>
        <p:txBody>
          <a:bodyPr/>
          <a:lstStyle/>
          <a:p>
            <a:r>
              <a:rPr lang="en-VN"/>
              <a:t>Các task liên quan (Ngân)</a:t>
            </a:r>
          </a:p>
        </p:txBody>
      </p:sp>
      <p:sp>
        <p:nvSpPr>
          <p:cNvPr id="3" name="Content Placeholder 2">
            <a:extLst>
              <a:ext uri="{FF2B5EF4-FFF2-40B4-BE49-F238E27FC236}">
                <a16:creationId xmlns:a16="http://schemas.microsoft.com/office/drawing/2014/main" id="{6759E830-2480-9DFE-B508-05E84A608BF3}"/>
              </a:ext>
            </a:extLst>
          </p:cNvPr>
          <p:cNvSpPr>
            <a:spLocks noGrp="1"/>
          </p:cNvSpPr>
          <p:nvPr>
            <p:ph idx="1"/>
          </p:nvPr>
        </p:nvSpPr>
        <p:spPr/>
        <p:txBody>
          <a:bodyPr/>
          <a:lstStyle/>
          <a:p>
            <a:r>
              <a:rPr lang="en-VN"/>
              <a:t>Vẽ biểu đồ</a:t>
            </a:r>
          </a:p>
          <a:p>
            <a:r>
              <a:rPr lang="en-US"/>
              <a:t>Xử lý dữ liệu</a:t>
            </a:r>
            <a:endParaRPr lang="en-VN"/>
          </a:p>
        </p:txBody>
      </p:sp>
      <p:sp>
        <p:nvSpPr>
          <p:cNvPr id="4" name="Slide Number Placeholder 3">
            <a:extLst>
              <a:ext uri="{FF2B5EF4-FFF2-40B4-BE49-F238E27FC236}">
                <a16:creationId xmlns:a16="http://schemas.microsoft.com/office/drawing/2014/main" id="{F2F06961-6685-65C1-B7A4-83F990595074}"/>
              </a:ext>
            </a:extLst>
          </p:cNvPr>
          <p:cNvSpPr>
            <a:spLocks noGrp="1"/>
          </p:cNvSpPr>
          <p:nvPr>
            <p:ph type="sldNum" sz="quarter" idx="12"/>
          </p:nvPr>
        </p:nvSpPr>
        <p:spPr/>
        <p:txBody>
          <a:bodyPr/>
          <a:lstStyle/>
          <a:p>
            <a:fld id="{6A45828D-F580-42DE-B77E-860980F07F32}" type="slidenum">
              <a:rPr lang="vi-VN" smtClean="0"/>
              <a:t>5</a:t>
            </a:fld>
            <a:endParaRPr lang="vi-VN"/>
          </a:p>
        </p:txBody>
      </p:sp>
    </p:spTree>
    <p:extLst>
      <p:ext uri="{BB962C8B-B14F-4D97-AF65-F5344CB8AC3E}">
        <p14:creationId xmlns:p14="http://schemas.microsoft.com/office/powerpoint/2010/main" val="299091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2DE8-7A2D-24F5-B77D-FFE1E833436E}"/>
              </a:ext>
            </a:extLst>
          </p:cNvPr>
          <p:cNvSpPr>
            <a:spLocks noGrp="1"/>
          </p:cNvSpPr>
          <p:nvPr>
            <p:ph type="title"/>
          </p:nvPr>
        </p:nvSpPr>
        <p:spPr/>
        <p:txBody>
          <a:bodyPr/>
          <a:lstStyle/>
          <a:p>
            <a:r>
              <a:rPr lang="en-VN"/>
              <a:t>Pipeline in quantum programming</a:t>
            </a:r>
          </a:p>
        </p:txBody>
      </p:sp>
      <p:sp>
        <p:nvSpPr>
          <p:cNvPr id="4" name="Slide Number Placeholder 3">
            <a:extLst>
              <a:ext uri="{FF2B5EF4-FFF2-40B4-BE49-F238E27FC236}">
                <a16:creationId xmlns:a16="http://schemas.microsoft.com/office/drawing/2014/main" id="{66F4DDC3-E589-AD70-392D-E60D469EE75B}"/>
              </a:ext>
            </a:extLst>
          </p:cNvPr>
          <p:cNvSpPr>
            <a:spLocks noGrp="1"/>
          </p:cNvSpPr>
          <p:nvPr>
            <p:ph type="sldNum" sz="quarter" idx="12"/>
          </p:nvPr>
        </p:nvSpPr>
        <p:spPr/>
        <p:txBody>
          <a:bodyPr/>
          <a:lstStyle/>
          <a:p>
            <a:fld id="{6A45828D-F580-42DE-B77E-860980F07F32}" type="slidenum">
              <a:rPr lang="vi-VN" smtClean="0"/>
              <a:t>6</a:t>
            </a:fld>
            <a:endParaRPr lang="vi-VN"/>
          </a:p>
        </p:txBody>
      </p:sp>
      <p:sp>
        <p:nvSpPr>
          <p:cNvPr id="6" name="Rectangle 5">
            <a:extLst>
              <a:ext uri="{FF2B5EF4-FFF2-40B4-BE49-F238E27FC236}">
                <a16:creationId xmlns:a16="http://schemas.microsoft.com/office/drawing/2014/main" id="{61955902-725C-6BB0-316B-9C06CDDA465B}"/>
              </a:ext>
            </a:extLst>
          </p:cNvPr>
          <p:cNvSpPr/>
          <p:nvPr/>
        </p:nvSpPr>
        <p:spPr>
          <a:xfrm>
            <a:off x="751114"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Prepare state</a:t>
            </a:r>
          </a:p>
        </p:txBody>
      </p:sp>
      <p:sp>
        <p:nvSpPr>
          <p:cNvPr id="7" name="Rectangle 6">
            <a:extLst>
              <a:ext uri="{FF2B5EF4-FFF2-40B4-BE49-F238E27FC236}">
                <a16:creationId xmlns:a16="http://schemas.microsoft.com/office/drawing/2014/main" id="{070CD2BC-6700-42AF-DA73-B1192DDACBB8}"/>
              </a:ext>
            </a:extLst>
          </p:cNvPr>
          <p:cNvSpPr/>
          <p:nvPr/>
        </p:nvSpPr>
        <p:spPr>
          <a:xfrm>
            <a:off x="3507921"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Prepare ansatz</a:t>
            </a:r>
          </a:p>
        </p:txBody>
      </p:sp>
      <p:sp>
        <p:nvSpPr>
          <p:cNvPr id="8" name="Rectangle 7">
            <a:extLst>
              <a:ext uri="{FF2B5EF4-FFF2-40B4-BE49-F238E27FC236}">
                <a16:creationId xmlns:a16="http://schemas.microsoft.com/office/drawing/2014/main" id="{D3B7C7BD-AAEA-1097-E0E8-49CFCD1DBBAC}"/>
              </a:ext>
            </a:extLst>
          </p:cNvPr>
          <p:cNvSpPr/>
          <p:nvPr/>
        </p:nvSpPr>
        <p:spPr>
          <a:xfrm>
            <a:off x="6264728" y="1469572"/>
            <a:ext cx="1706336" cy="742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Measurement</a:t>
            </a:r>
          </a:p>
        </p:txBody>
      </p:sp>
      <p:cxnSp>
        <p:nvCxnSpPr>
          <p:cNvPr id="10" name="Straight Arrow Connector 9">
            <a:extLst>
              <a:ext uri="{FF2B5EF4-FFF2-40B4-BE49-F238E27FC236}">
                <a16:creationId xmlns:a16="http://schemas.microsoft.com/office/drawing/2014/main" id="{711A4408-D6E2-CBBF-00AF-E712ACCA6B75}"/>
              </a:ext>
            </a:extLst>
          </p:cNvPr>
          <p:cNvCxnSpPr>
            <a:stCxn id="6" idx="3"/>
            <a:endCxn id="7" idx="1"/>
          </p:cNvCxnSpPr>
          <p:nvPr/>
        </p:nvCxnSpPr>
        <p:spPr>
          <a:xfrm>
            <a:off x="2457450" y="1841047"/>
            <a:ext cx="10504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CE359F-384A-8B19-1684-986FA5B43083}"/>
              </a:ext>
            </a:extLst>
          </p:cNvPr>
          <p:cNvCxnSpPr>
            <a:cxnSpLocks/>
            <a:stCxn id="7" idx="3"/>
            <a:endCxn id="8" idx="1"/>
          </p:cNvCxnSpPr>
          <p:nvPr/>
        </p:nvCxnSpPr>
        <p:spPr>
          <a:xfrm>
            <a:off x="5214257" y="1841047"/>
            <a:ext cx="10504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EE1371-508D-370C-FA4C-1B4760862CE5}"/>
              </a:ext>
            </a:extLst>
          </p:cNvPr>
          <p:cNvSpPr txBox="1"/>
          <p:nvPr/>
        </p:nvSpPr>
        <p:spPr>
          <a:xfrm>
            <a:off x="2562224" y="1523163"/>
            <a:ext cx="840922" cy="276999"/>
          </a:xfrm>
          <a:prstGeom prst="rect">
            <a:avLst/>
          </a:prstGeom>
          <a:noFill/>
        </p:spPr>
        <p:txBody>
          <a:bodyPr wrap="square" rtlCol="0">
            <a:spAutoFit/>
          </a:bodyPr>
          <a:lstStyle/>
          <a:p>
            <a:r>
              <a:rPr lang="en-VN" sz="1200"/>
              <a:t>Encoder</a:t>
            </a:r>
          </a:p>
        </p:txBody>
      </p:sp>
      <p:sp>
        <p:nvSpPr>
          <p:cNvPr id="25" name="TextBox 24">
            <a:extLst>
              <a:ext uri="{FF2B5EF4-FFF2-40B4-BE49-F238E27FC236}">
                <a16:creationId xmlns:a16="http://schemas.microsoft.com/office/drawing/2014/main" id="{DDAA8EA4-470B-AB63-3580-5085070AB7C2}"/>
              </a:ext>
            </a:extLst>
          </p:cNvPr>
          <p:cNvSpPr txBox="1"/>
          <p:nvPr/>
        </p:nvSpPr>
        <p:spPr>
          <a:xfrm>
            <a:off x="5319031" y="1523162"/>
            <a:ext cx="840922" cy="276999"/>
          </a:xfrm>
          <a:prstGeom prst="rect">
            <a:avLst/>
          </a:prstGeom>
          <a:noFill/>
        </p:spPr>
        <p:txBody>
          <a:bodyPr wrap="square" rtlCol="0">
            <a:spAutoFit/>
          </a:bodyPr>
          <a:lstStyle/>
          <a:p>
            <a:r>
              <a:rPr lang="en-VN" sz="1200"/>
              <a:t>Decoder</a:t>
            </a:r>
          </a:p>
        </p:txBody>
      </p:sp>
      <p:sp>
        <p:nvSpPr>
          <p:cNvPr id="26" name="TextBox 25">
            <a:extLst>
              <a:ext uri="{FF2B5EF4-FFF2-40B4-BE49-F238E27FC236}">
                <a16:creationId xmlns:a16="http://schemas.microsoft.com/office/drawing/2014/main" id="{2D38ADED-2EE3-11AD-851D-1C9008D0500F}"/>
              </a:ext>
            </a:extLst>
          </p:cNvPr>
          <p:cNvSpPr txBox="1"/>
          <p:nvPr/>
        </p:nvSpPr>
        <p:spPr>
          <a:xfrm>
            <a:off x="3940628" y="3126922"/>
            <a:ext cx="840922" cy="276999"/>
          </a:xfrm>
          <a:prstGeom prst="rect">
            <a:avLst/>
          </a:prstGeom>
          <a:noFill/>
        </p:spPr>
        <p:txBody>
          <a:bodyPr wrap="square" rtlCol="0">
            <a:spAutoFit/>
          </a:bodyPr>
          <a:lstStyle/>
          <a:p>
            <a:r>
              <a:rPr lang="en-VN" sz="1200"/>
              <a:t>Repeat</a:t>
            </a:r>
          </a:p>
        </p:txBody>
      </p:sp>
      <p:cxnSp>
        <p:nvCxnSpPr>
          <p:cNvPr id="27" name="Straight Arrow Connector 26">
            <a:extLst>
              <a:ext uri="{FF2B5EF4-FFF2-40B4-BE49-F238E27FC236}">
                <a16:creationId xmlns:a16="http://schemas.microsoft.com/office/drawing/2014/main" id="{8B2C5B30-E8AB-0535-622E-D9D67B28E3CA}"/>
              </a:ext>
            </a:extLst>
          </p:cNvPr>
          <p:cNvCxnSpPr>
            <a:cxnSpLocks/>
            <a:stCxn id="8" idx="2"/>
          </p:cNvCxnSpPr>
          <p:nvPr/>
        </p:nvCxnSpPr>
        <p:spPr>
          <a:xfrm>
            <a:off x="7117896" y="2212522"/>
            <a:ext cx="0" cy="9878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9D67520-B2AA-5DDE-5805-62E40E43C27E}"/>
              </a:ext>
            </a:extLst>
          </p:cNvPr>
          <p:cNvSpPr/>
          <p:nvPr/>
        </p:nvSpPr>
        <p:spPr>
          <a:xfrm>
            <a:off x="6264728" y="3200400"/>
            <a:ext cx="1706336" cy="9878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tx1"/>
                </a:solidFill>
              </a:rPr>
              <a:t>Simulation / Real quantum computer </a:t>
            </a:r>
          </a:p>
        </p:txBody>
      </p:sp>
      <p:cxnSp>
        <p:nvCxnSpPr>
          <p:cNvPr id="32" name="Curved Connector 31">
            <a:extLst>
              <a:ext uri="{FF2B5EF4-FFF2-40B4-BE49-F238E27FC236}">
                <a16:creationId xmlns:a16="http://schemas.microsoft.com/office/drawing/2014/main" id="{1040BC6C-4C8A-6D5B-8026-9D7F84F1224D}"/>
              </a:ext>
            </a:extLst>
          </p:cNvPr>
          <p:cNvCxnSpPr>
            <a:stCxn id="30" idx="1"/>
            <a:endCxn id="6" idx="2"/>
          </p:cNvCxnSpPr>
          <p:nvPr/>
        </p:nvCxnSpPr>
        <p:spPr>
          <a:xfrm rot="10800000">
            <a:off x="1604282" y="2212523"/>
            <a:ext cx="4660446" cy="148181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9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2D08-4B84-B15B-3BB1-679B022E1CFB}"/>
              </a:ext>
            </a:extLst>
          </p:cNvPr>
          <p:cNvSpPr>
            <a:spLocks noGrp="1"/>
          </p:cNvSpPr>
          <p:nvPr>
            <p:ph type="title"/>
          </p:nvPr>
        </p:nvSpPr>
        <p:spPr/>
        <p:txBody>
          <a:bodyPr>
            <a:normAutofit fontScale="90000"/>
          </a:bodyPr>
          <a:lstStyle/>
          <a:p>
            <a:r>
              <a:rPr lang="en-VN"/>
              <a:t>We will focus on algorithm and and application  </a:t>
            </a:r>
          </a:p>
        </p:txBody>
      </p:sp>
      <p:sp>
        <p:nvSpPr>
          <p:cNvPr id="3" name="Content Placeholder 2">
            <a:extLst>
              <a:ext uri="{FF2B5EF4-FFF2-40B4-BE49-F238E27FC236}">
                <a16:creationId xmlns:a16="http://schemas.microsoft.com/office/drawing/2014/main" id="{F8752C81-4709-1E06-A6CF-68DA75EF24BA}"/>
              </a:ext>
            </a:extLst>
          </p:cNvPr>
          <p:cNvSpPr>
            <a:spLocks noGrp="1"/>
          </p:cNvSpPr>
          <p:nvPr>
            <p:ph idx="1"/>
          </p:nvPr>
        </p:nvSpPr>
        <p:spPr/>
        <p:txBody>
          <a:bodyPr/>
          <a:lstStyle/>
          <a:p>
            <a:pPr marL="0" indent="0">
              <a:buNone/>
            </a:pPr>
            <a:r>
              <a:rPr lang="en-US"/>
              <a:t>Prerequisite</a:t>
            </a:r>
            <a:r>
              <a:rPr lang="en-VN"/>
              <a:t>:</a:t>
            </a:r>
          </a:p>
          <a:p>
            <a:pPr marL="0" indent="0">
              <a:buNone/>
            </a:pPr>
            <a:r>
              <a:rPr lang="en-VN"/>
              <a:t>- Python 3.7+</a:t>
            </a:r>
          </a:p>
          <a:p>
            <a:pPr marL="0" indent="0">
              <a:buNone/>
            </a:pPr>
            <a:r>
              <a:rPr lang="en-VN"/>
              <a:t>- Qiskit 0.45.0</a:t>
            </a:r>
          </a:p>
          <a:p>
            <a:pPr marL="0" indent="0">
              <a:buNone/>
            </a:pPr>
            <a:r>
              <a:rPr lang="en-VN"/>
              <a:t>- Pennylane (optional)</a:t>
            </a:r>
          </a:p>
          <a:p>
            <a:pPr marL="0" indent="0">
              <a:buNone/>
            </a:pPr>
            <a:r>
              <a:rPr lang="en-VN"/>
              <a:t>- Jupyter notebook</a:t>
            </a:r>
          </a:p>
          <a:p>
            <a:pPr marL="0" indent="0">
              <a:buNone/>
            </a:pPr>
            <a:r>
              <a:rPr lang="en-VN"/>
              <a:t>- VSCode (editor)</a:t>
            </a:r>
          </a:p>
          <a:p>
            <a:pPr marL="0" indent="0">
              <a:buNone/>
            </a:pPr>
            <a:endParaRPr lang="en-VN"/>
          </a:p>
          <a:p>
            <a:pPr marL="0" indent="0">
              <a:buNone/>
            </a:pPr>
            <a:endParaRPr lang="en-VN"/>
          </a:p>
        </p:txBody>
      </p:sp>
      <p:sp>
        <p:nvSpPr>
          <p:cNvPr id="4" name="Slide Number Placeholder 3">
            <a:extLst>
              <a:ext uri="{FF2B5EF4-FFF2-40B4-BE49-F238E27FC236}">
                <a16:creationId xmlns:a16="http://schemas.microsoft.com/office/drawing/2014/main" id="{A6E276D8-E9E7-6839-0058-94E2BE089F6A}"/>
              </a:ext>
            </a:extLst>
          </p:cNvPr>
          <p:cNvSpPr>
            <a:spLocks noGrp="1"/>
          </p:cNvSpPr>
          <p:nvPr>
            <p:ph type="sldNum" sz="quarter" idx="12"/>
          </p:nvPr>
        </p:nvSpPr>
        <p:spPr/>
        <p:txBody>
          <a:bodyPr/>
          <a:lstStyle/>
          <a:p>
            <a:fld id="{6A45828D-F580-42DE-B77E-860980F07F32}" type="slidenum">
              <a:rPr lang="vi-VN" smtClean="0"/>
              <a:t>7</a:t>
            </a:fld>
            <a:endParaRPr lang="vi-VN"/>
          </a:p>
        </p:txBody>
      </p:sp>
    </p:spTree>
    <p:extLst>
      <p:ext uri="{BB962C8B-B14F-4D97-AF65-F5344CB8AC3E}">
        <p14:creationId xmlns:p14="http://schemas.microsoft.com/office/powerpoint/2010/main" val="137759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3B6A-2BA8-5511-C816-FC2CEC0CCBFE}"/>
              </a:ext>
            </a:extLst>
          </p:cNvPr>
          <p:cNvSpPr>
            <a:spLocks noGrp="1"/>
          </p:cNvSpPr>
          <p:nvPr>
            <p:ph type="title"/>
          </p:nvPr>
        </p:nvSpPr>
        <p:spPr/>
        <p:txBody>
          <a:bodyPr/>
          <a:lstStyle/>
          <a:p>
            <a:r>
              <a:rPr lang="en-VN"/>
              <a:t>Run local</a:t>
            </a:r>
          </a:p>
        </p:txBody>
      </p:sp>
      <p:sp>
        <p:nvSpPr>
          <p:cNvPr id="3" name="Content Placeholder 2">
            <a:extLst>
              <a:ext uri="{FF2B5EF4-FFF2-40B4-BE49-F238E27FC236}">
                <a16:creationId xmlns:a16="http://schemas.microsoft.com/office/drawing/2014/main" id="{EAF484CC-F8BE-943A-9699-587BFB2C70C9}"/>
              </a:ext>
            </a:extLst>
          </p:cNvPr>
          <p:cNvSpPr>
            <a:spLocks noGrp="1"/>
          </p:cNvSpPr>
          <p:nvPr>
            <p:ph idx="1"/>
          </p:nvPr>
        </p:nvSpPr>
        <p:spPr>
          <a:xfrm>
            <a:off x="628650" y="1369219"/>
            <a:ext cx="7886700" cy="3398044"/>
          </a:xfrm>
        </p:spPr>
        <p:txBody>
          <a:bodyPr>
            <a:normAutofit/>
          </a:bodyPr>
          <a:lstStyle/>
          <a:p>
            <a:pPr marL="0" indent="0">
              <a:buNone/>
            </a:pPr>
            <a:r>
              <a:rPr lang="en-US" sz="1400">
                <a:latin typeface="Courant" panose="02000509030000020004" pitchFamily="49" charset="0"/>
              </a:rPr>
              <a:t>import qiskit</a:t>
            </a:r>
          </a:p>
          <a:p>
            <a:pPr marL="0" indent="0">
              <a:buNone/>
            </a:pPr>
            <a:r>
              <a:rPr lang="en-US" sz="1400">
                <a:latin typeface="Courant" panose="02000509030000020004" pitchFamily="49" charset="0"/>
              </a:rPr>
              <a:t>from qiskit.primitives import Sampler</a:t>
            </a:r>
          </a:p>
          <a:p>
            <a:pPr marL="0" indent="0">
              <a:buNone/>
            </a:pPr>
            <a:r>
              <a:rPr lang="en-US" sz="1400">
                <a:latin typeface="Courant" panose="02000509030000020004" pitchFamily="49" charset="0"/>
              </a:rPr>
              <a:t>sampler = Sampler()</a:t>
            </a:r>
          </a:p>
          <a:p>
            <a:pPr marL="0" indent="0">
              <a:buNone/>
            </a:pPr>
            <a:r>
              <a:rPr lang="en-US" sz="1400">
                <a:latin typeface="Courant" panose="02000509030000020004" pitchFamily="49" charset="0"/>
              </a:rPr>
              <a:t>qc = qiskit.QuantumCircuit(2)</a:t>
            </a:r>
          </a:p>
          <a:p>
            <a:pPr marL="0" indent="0">
              <a:buNone/>
            </a:pPr>
            <a:r>
              <a:rPr lang="en-US" sz="1400">
                <a:latin typeface="Courant" panose="02000509030000020004" pitchFamily="49" charset="0"/>
              </a:rPr>
              <a:t>qc.h(0)</a:t>
            </a:r>
          </a:p>
          <a:p>
            <a:pPr marL="0" indent="0">
              <a:buNone/>
            </a:pPr>
            <a:r>
              <a:rPr lang="en-US" sz="1400">
                <a:latin typeface="Courant" panose="02000509030000020004" pitchFamily="49" charset="0"/>
              </a:rPr>
              <a:t>qc.cx(0,1)</a:t>
            </a:r>
          </a:p>
          <a:p>
            <a:pPr marL="0" indent="0">
              <a:buNone/>
            </a:pPr>
            <a:r>
              <a:rPr lang="en-US" sz="1400">
                <a:latin typeface="Courant" panose="02000509030000020004" pitchFamily="49" charset="0"/>
              </a:rPr>
              <a:t>qc.measure_all()</a:t>
            </a:r>
          </a:p>
          <a:p>
            <a:pPr marL="0" indent="0">
              <a:buNone/>
            </a:pPr>
            <a:r>
              <a:rPr lang="en-US" sz="1400">
                <a:latin typeface="Courant" panose="02000509030000020004" pitchFamily="49" charset="0"/>
              </a:rPr>
              <a:t>job = sampler.run(qc)</a:t>
            </a:r>
          </a:p>
          <a:p>
            <a:pPr marL="0" indent="0">
              <a:buNone/>
            </a:pPr>
            <a:r>
              <a:rPr lang="en-US" sz="1400">
                <a:latin typeface="Courant" panose="02000509030000020004" pitchFamily="49" charset="0"/>
              </a:rPr>
              <a:t>result = job.result()</a:t>
            </a:r>
          </a:p>
          <a:p>
            <a:pPr marL="0" indent="0">
              <a:buNone/>
            </a:pPr>
            <a:r>
              <a:rPr lang="en-US" sz="1400">
                <a:latin typeface="Courant" panose="02000509030000020004" pitchFamily="49" charset="0"/>
              </a:rPr>
              <a:t>print(f"{result.quasi_dists[0]}")</a:t>
            </a:r>
            <a:endParaRPr lang="en-VN" sz="1400">
              <a:latin typeface="Courant" panose="02000509030000020004" pitchFamily="49" charset="0"/>
            </a:endParaRPr>
          </a:p>
        </p:txBody>
      </p:sp>
      <p:sp>
        <p:nvSpPr>
          <p:cNvPr id="4" name="Slide Number Placeholder 3">
            <a:extLst>
              <a:ext uri="{FF2B5EF4-FFF2-40B4-BE49-F238E27FC236}">
                <a16:creationId xmlns:a16="http://schemas.microsoft.com/office/drawing/2014/main" id="{85E6F0F3-C7A6-F354-3110-3828139CF5B9}"/>
              </a:ext>
            </a:extLst>
          </p:cNvPr>
          <p:cNvSpPr>
            <a:spLocks noGrp="1"/>
          </p:cNvSpPr>
          <p:nvPr>
            <p:ph type="sldNum" sz="quarter" idx="12"/>
          </p:nvPr>
        </p:nvSpPr>
        <p:spPr/>
        <p:txBody>
          <a:bodyPr/>
          <a:lstStyle/>
          <a:p>
            <a:fld id="{6A45828D-F580-42DE-B77E-860980F07F32}" type="slidenum">
              <a:rPr lang="vi-VN" smtClean="0"/>
              <a:t>8</a:t>
            </a:fld>
            <a:endParaRPr lang="vi-VN"/>
          </a:p>
        </p:txBody>
      </p:sp>
      <p:sp>
        <p:nvSpPr>
          <p:cNvPr id="8" name="Rectangle 7">
            <a:extLst>
              <a:ext uri="{FF2B5EF4-FFF2-40B4-BE49-F238E27FC236}">
                <a16:creationId xmlns:a16="http://schemas.microsoft.com/office/drawing/2014/main" id="{2DD95627-B86C-C11D-4774-4D914883AF37}"/>
              </a:ext>
            </a:extLst>
          </p:cNvPr>
          <p:cNvSpPr/>
          <p:nvPr/>
        </p:nvSpPr>
        <p:spPr>
          <a:xfrm>
            <a:off x="628649" y="2259978"/>
            <a:ext cx="3261970" cy="1169021"/>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rgbClr val="0070C0"/>
              </a:solidFill>
            </a:endParaRPr>
          </a:p>
        </p:txBody>
      </p:sp>
      <p:pic>
        <p:nvPicPr>
          <p:cNvPr id="9" name="Picture 8">
            <a:extLst>
              <a:ext uri="{FF2B5EF4-FFF2-40B4-BE49-F238E27FC236}">
                <a16:creationId xmlns:a16="http://schemas.microsoft.com/office/drawing/2014/main" id="{BD89AD0D-BE97-1212-2D31-FD04FBB5A1BD}"/>
              </a:ext>
            </a:extLst>
          </p:cNvPr>
          <p:cNvPicPr>
            <a:picLocks noChangeAspect="1"/>
          </p:cNvPicPr>
          <p:nvPr/>
        </p:nvPicPr>
        <p:blipFill rotWithShape="1">
          <a:blip r:embed="rId3"/>
          <a:srcRect l="7848" t="15207"/>
          <a:stretch/>
        </p:blipFill>
        <p:spPr>
          <a:xfrm>
            <a:off x="4915241" y="2208097"/>
            <a:ext cx="2726872" cy="1281481"/>
          </a:xfrm>
          <a:prstGeom prst="rect">
            <a:avLst/>
          </a:prstGeom>
        </p:spPr>
      </p:pic>
      <p:cxnSp>
        <p:nvCxnSpPr>
          <p:cNvPr id="11" name="Straight Arrow Connector 10">
            <a:extLst>
              <a:ext uri="{FF2B5EF4-FFF2-40B4-BE49-F238E27FC236}">
                <a16:creationId xmlns:a16="http://schemas.microsoft.com/office/drawing/2014/main" id="{9BF13F88-ABB3-3395-E8E0-FB0C746D98AB}"/>
              </a:ext>
            </a:extLst>
          </p:cNvPr>
          <p:cNvCxnSpPr>
            <a:cxnSpLocks/>
            <a:stCxn id="9" idx="1"/>
            <a:endCxn id="8" idx="3"/>
          </p:cNvCxnSpPr>
          <p:nvPr/>
        </p:nvCxnSpPr>
        <p:spPr>
          <a:xfrm flipH="1" flipV="1">
            <a:off x="3890619" y="2844489"/>
            <a:ext cx="1024622" cy="4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5334BD-25C0-18B8-E329-99A2AA4FA654}"/>
              </a:ext>
            </a:extLst>
          </p:cNvPr>
          <p:cNvSpPr/>
          <p:nvPr/>
        </p:nvSpPr>
        <p:spPr>
          <a:xfrm>
            <a:off x="628649" y="3460738"/>
            <a:ext cx="4612821" cy="915251"/>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rgbClr val="0070C0"/>
              </a:solidFill>
            </a:endParaRPr>
          </a:p>
        </p:txBody>
      </p:sp>
      <p:cxnSp>
        <p:nvCxnSpPr>
          <p:cNvPr id="16" name="Straight Arrow Connector 15">
            <a:extLst>
              <a:ext uri="{FF2B5EF4-FFF2-40B4-BE49-F238E27FC236}">
                <a16:creationId xmlns:a16="http://schemas.microsoft.com/office/drawing/2014/main" id="{4FE04B14-5A76-AE41-AC63-043DB3529001}"/>
              </a:ext>
            </a:extLst>
          </p:cNvPr>
          <p:cNvCxnSpPr>
            <a:cxnSpLocks/>
            <a:stCxn id="19" idx="1"/>
            <a:endCxn id="15" idx="3"/>
          </p:cNvCxnSpPr>
          <p:nvPr/>
        </p:nvCxnSpPr>
        <p:spPr>
          <a:xfrm flipH="1">
            <a:off x="5241470" y="3918363"/>
            <a:ext cx="828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831A02-F474-0229-140E-DCBF112C076A}"/>
              </a:ext>
            </a:extLst>
          </p:cNvPr>
          <p:cNvSpPr txBox="1"/>
          <p:nvPr/>
        </p:nvSpPr>
        <p:spPr>
          <a:xfrm>
            <a:off x="6070146" y="3733697"/>
            <a:ext cx="1616527" cy="369332"/>
          </a:xfrm>
          <a:prstGeom prst="rect">
            <a:avLst/>
          </a:prstGeom>
          <a:noFill/>
        </p:spPr>
        <p:txBody>
          <a:bodyPr wrap="square" rtlCol="0">
            <a:spAutoFit/>
          </a:bodyPr>
          <a:lstStyle/>
          <a:p>
            <a:r>
              <a:rPr lang="en-VN"/>
              <a:t>Measurement</a:t>
            </a:r>
          </a:p>
        </p:txBody>
      </p:sp>
      <p:sp>
        <p:nvSpPr>
          <p:cNvPr id="22" name="TextBox 21">
            <a:extLst>
              <a:ext uri="{FF2B5EF4-FFF2-40B4-BE49-F238E27FC236}">
                <a16:creationId xmlns:a16="http://schemas.microsoft.com/office/drawing/2014/main" id="{DFBB27D6-2530-05F8-A71B-A31E870F647F}"/>
              </a:ext>
            </a:extLst>
          </p:cNvPr>
          <p:cNvSpPr txBox="1"/>
          <p:nvPr/>
        </p:nvSpPr>
        <p:spPr>
          <a:xfrm>
            <a:off x="7613539" y="2573651"/>
            <a:ext cx="1130411" cy="369332"/>
          </a:xfrm>
          <a:prstGeom prst="rect">
            <a:avLst/>
          </a:prstGeom>
          <a:noFill/>
        </p:spPr>
        <p:txBody>
          <a:bodyPr wrap="square" rtlCol="0">
            <a:spAutoFit/>
          </a:bodyPr>
          <a:lstStyle/>
          <a:p>
            <a:r>
              <a:rPr lang="en-VN"/>
              <a:t>Operator</a:t>
            </a:r>
          </a:p>
        </p:txBody>
      </p:sp>
      <p:sp>
        <p:nvSpPr>
          <p:cNvPr id="24" name="TextBox 23">
            <a:extLst>
              <a:ext uri="{FF2B5EF4-FFF2-40B4-BE49-F238E27FC236}">
                <a16:creationId xmlns:a16="http://schemas.microsoft.com/office/drawing/2014/main" id="{EB386281-9F2F-EB99-E6BE-C12988ACCBA9}"/>
              </a:ext>
            </a:extLst>
          </p:cNvPr>
          <p:cNvSpPr txBox="1"/>
          <p:nvPr/>
        </p:nvSpPr>
        <p:spPr>
          <a:xfrm>
            <a:off x="628649" y="4465220"/>
            <a:ext cx="4490359" cy="369332"/>
          </a:xfrm>
          <a:prstGeom prst="rect">
            <a:avLst/>
          </a:prstGeom>
          <a:noFill/>
        </p:spPr>
        <p:txBody>
          <a:bodyPr wrap="square">
            <a:spAutoFit/>
          </a:bodyPr>
          <a:lstStyle/>
          <a:p>
            <a:r>
              <a:rPr lang="en-US" b="0" i="0">
                <a:effectLst/>
              </a:rPr>
              <a:t>Quasi-probability distribution: {0: 0.5, 3: 0.5}</a:t>
            </a:r>
            <a:endParaRPr lang="en-V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D8BCD9-42E2-5B37-4773-622AE78FD222}"/>
                  </a:ext>
                </a:extLst>
              </p:cNvPr>
              <p:cNvSpPr txBox="1"/>
              <p:nvPr/>
            </p:nvSpPr>
            <p:spPr>
              <a:xfrm>
                <a:off x="6172202" y="149891"/>
                <a:ext cx="2799671" cy="1250599"/>
              </a:xfrm>
              <a:prstGeom prst="rect">
                <a:avLst/>
              </a:prstGeom>
              <a:noFill/>
            </p:spPr>
            <p:txBody>
              <a:bodyPr wrap="square" rtlCol="0">
                <a:spAutoFit/>
              </a:bodyPr>
              <a:lstStyle/>
              <a:p>
                <a14:m>
                  <m:oMath xmlns:m="http://schemas.openxmlformats.org/officeDocument/2006/math">
                    <m:d>
                      <m:dPr>
                        <m:begChr m:val="|"/>
                        <m:endChr m:val="⟩"/>
                        <m:ctrlPr>
                          <a:rPr lang="vi-VN" sz="1000" b="0" i="1">
                            <a:latin typeface="Cambria Math" panose="02040503050406030204" pitchFamily="18" charset="0"/>
                          </a:rPr>
                        </m:ctrlPr>
                      </m:dPr>
                      <m:e>
                        <m:r>
                          <a:rPr lang="vi-VN" sz="1000" b="0" i="1">
                            <a:latin typeface="Cambria Math" panose="02040503050406030204" pitchFamily="18" charset="0"/>
                          </a:rPr>
                          <m:t>𝜓</m:t>
                        </m:r>
                      </m:e>
                    </m:d>
                    <m:r>
                      <a:rPr lang="vi-VN" sz="1000" b="0" i="1">
                        <a:latin typeface="Cambria Math" panose="02040503050406030204" pitchFamily="18" charset="0"/>
                      </a:rPr>
                      <m:t>=</m:t>
                    </m:r>
                    <m:sSub>
                      <m:sSubPr>
                        <m:ctrlPr>
                          <a:rPr lang="vi-VN" sz="1000" b="0" i="1">
                            <a:latin typeface="Cambria Math" panose="02040503050406030204" pitchFamily="18" charset="0"/>
                          </a:rPr>
                        </m:ctrlPr>
                      </m:sSubPr>
                      <m:e>
                        <m:r>
                          <m:rPr>
                            <m:sty m:val="p"/>
                          </m:rPr>
                          <a:rPr lang="vi-VN" sz="1000" i="1">
                            <a:latin typeface="Cambria Math" panose="02040503050406030204" pitchFamily="18" charset="0"/>
                          </a:rPr>
                          <m:t>H</m:t>
                        </m:r>
                      </m:e>
                      <m:sub>
                        <m:r>
                          <a:rPr lang="vi-VN" sz="1000" b="0" i="1">
                            <a:latin typeface="Cambria Math" panose="02040503050406030204" pitchFamily="18" charset="0"/>
                          </a:rPr>
                          <m:t>0</m:t>
                        </m:r>
                      </m:sub>
                    </m:sSub>
                    <m:sSub>
                      <m:sSubPr>
                        <m:ctrlPr>
                          <a:rPr lang="vi-VN" sz="1000" b="0" i="1">
                            <a:latin typeface="Cambria Math" panose="02040503050406030204" pitchFamily="18" charset="0"/>
                          </a:rPr>
                        </m:ctrlPr>
                      </m:sSubPr>
                      <m:e>
                        <m:r>
                          <m:rPr>
                            <m:sty m:val="p"/>
                          </m:rPr>
                          <a:rPr lang="vi-VN" sz="1000" i="0">
                            <a:latin typeface="Cambria Math" panose="02040503050406030204" pitchFamily="18" charset="0"/>
                          </a:rPr>
                          <m:t>CX</m:t>
                        </m:r>
                      </m:e>
                      <m:sub>
                        <m:r>
                          <a:rPr lang="vi-VN" sz="1000" b="0" i="1">
                            <a:latin typeface="Cambria Math" panose="02040503050406030204" pitchFamily="18" charset="0"/>
                          </a:rPr>
                          <m:t>0,1</m:t>
                        </m:r>
                      </m:sub>
                    </m:sSub>
                    <m:r>
                      <a:rPr lang="vi-VN" sz="1000" b="0" i="1">
                        <a:latin typeface="Cambria Math" panose="02040503050406030204" pitchFamily="18" charset="0"/>
                      </a:rPr>
                      <m:t>|00⟩</m:t>
                    </m:r>
                  </m:oMath>
                </a14:m>
                <a:r>
                  <a:rPr lang="en-VN" sz="1000"/>
                  <a:t> </a:t>
                </a:r>
              </a:p>
              <a:p>
                <a14:m>
                  <m:oMath xmlns:m="http://schemas.openxmlformats.org/officeDocument/2006/math">
                    <m:r>
                      <a:rPr lang="vi-VN" sz="1000" b="0" i="1">
                        <a:latin typeface="Cambria Math" panose="02040503050406030204" pitchFamily="18" charset="0"/>
                      </a:rPr>
                      <m:t>=</m:t>
                    </m:r>
                    <m:f>
                      <m:fPr>
                        <m:ctrlPr>
                          <a:rPr lang="vi-VN" sz="1000" b="0" i="1">
                            <a:latin typeface="Cambria Math" panose="02040503050406030204" pitchFamily="18" charset="0"/>
                          </a:rPr>
                        </m:ctrlPr>
                      </m:fPr>
                      <m:num>
                        <m: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d>
                      <m:dPr>
                        <m:ctrlPr>
                          <a:rPr lang="vi-VN" sz="1000" b="0" i="1">
                            <a:latin typeface="Cambria Math" panose="02040503050406030204" pitchFamily="18" charset="0"/>
                          </a:rPr>
                        </m:ctrlPr>
                      </m:dPr>
                      <m:e>
                        <m:d>
                          <m:dPr>
                            <m:begChr m:val="|"/>
                            <m:endChr m:val="⟩"/>
                            <m:ctrlPr>
                              <a:rPr lang="vi-VN" sz="1000" b="0" i="1">
                                <a:latin typeface="Cambria Math" panose="02040503050406030204" pitchFamily="18" charset="0"/>
                              </a:rPr>
                            </m:ctrlPr>
                          </m:dPr>
                          <m:e>
                            <m:r>
                              <a:rPr lang="vi-VN" sz="1000" b="0" i="1">
                                <a:latin typeface="Cambria Math" panose="02040503050406030204" pitchFamily="18" charset="0"/>
                              </a:rPr>
                              <m:t>00</m:t>
                            </m:r>
                          </m:e>
                        </m:d>
                        <m:r>
                          <a:rPr lang="vi-VN" sz="1000" b="0" i="1">
                            <a:latin typeface="Cambria Math" panose="02040503050406030204" pitchFamily="18" charset="0"/>
                          </a:rPr>
                          <m:t>+|11⟩</m:t>
                        </m:r>
                      </m:e>
                    </m:d>
                    <m:r>
                      <a:rPr lang="vi-VN" sz="1000" b="0" i="1">
                        <a:latin typeface="Cambria Math" panose="02040503050406030204" pitchFamily="18" charset="0"/>
                      </a:rPr>
                      <m:t>=</m:t>
                    </m:r>
                    <m:d>
                      <m:dPr>
                        <m:begChr m:val="["/>
                        <m:endChr m:val="]"/>
                        <m:ctrlPr>
                          <a:rPr lang="vi-VN" sz="1000" b="0" i="1">
                            <a:latin typeface="Cambria Math" panose="02040503050406030204" pitchFamily="18" charset="0"/>
                          </a:rPr>
                        </m:ctrlPr>
                      </m:dPr>
                      <m:e>
                        <m:m>
                          <m:mPr>
                            <m:mcs>
                              <m:mc>
                                <m:mcPr>
                                  <m:count m:val="1"/>
                                  <m:mcJc m:val="center"/>
                                </m:mcPr>
                              </m:mc>
                            </m:mcs>
                            <m:ctrlPr>
                              <a:rPr lang="vi-VN" sz="1000" b="0" i="1">
                                <a:latin typeface="Cambria Math" panose="02040503050406030204" pitchFamily="18" charset="0"/>
                              </a:rPr>
                            </m:ctrlPr>
                          </m:mPr>
                          <m:mr>
                            <m:e>
                              <m:m>
                                <m:mPr>
                                  <m:mcs>
                                    <m:mc>
                                      <m:mcPr>
                                        <m:count m:val="1"/>
                                        <m:mcJc m:val="center"/>
                                      </m:mcPr>
                                    </m:mc>
                                  </m:mcs>
                                  <m:ctrlPr>
                                    <a:rPr lang="vi-VN" sz="1000" b="0" i="1">
                                      <a:latin typeface="Cambria Math" panose="02040503050406030204" pitchFamily="18" charset="0"/>
                                    </a:rPr>
                                  </m:ctrlPr>
                                </m:mPr>
                                <m:mr>
                                  <m:e>
                                    <m:f>
                                      <m:fPr>
                                        <m:ctrlPr>
                                          <a:rPr lang="vi-VN" sz="1000" b="0" i="1">
                                            <a:latin typeface="Cambria Math" panose="02040503050406030204" pitchFamily="18" charset="0"/>
                                          </a:rPr>
                                        </m:ctrlPr>
                                      </m:fPr>
                                      <m:num>
                                        <m:r>
                                          <m:rPr>
                                            <m:brk m:alnAt="7"/>
                                          </m:rP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r>
                                      <a:rPr lang="vi-VN" sz="1000" b="0" i="1">
                                        <a:latin typeface="Cambria Math" panose="02040503050406030204" pitchFamily="18" charset="0"/>
                                      </a:rPr>
                                      <m:t> </m:t>
                                    </m:r>
                                  </m:e>
                                </m:mr>
                                <m:mr>
                                  <m:e>
                                    <m:r>
                                      <a:rPr lang="vi-VN" sz="1000" b="0" i="1">
                                        <a:latin typeface="Cambria Math" panose="02040503050406030204" pitchFamily="18" charset="0"/>
                                      </a:rPr>
                                      <m:t>0</m:t>
                                    </m:r>
                                  </m:e>
                                </m:mr>
                              </m:m>
                            </m:e>
                          </m:mr>
                          <m:mr>
                            <m:e>
                              <m:m>
                                <m:mPr>
                                  <m:mcs>
                                    <m:mc>
                                      <m:mcPr>
                                        <m:count m:val="1"/>
                                        <m:mcJc m:val="center"/>
                                      </m:mcPr>
                                    </m:mc>
                                  </m:mcs>
                                  <m:ctrlPr>
                                    <a:rPr lang="vi-VN" sz="1000" b="0" i="1">
                                      <a:latin typeface="Cambria Math" panose="02040503050406030204" pitchFamily="18" charset="0"/>
                                    </a:rPr>
                                  </m:ctrlPr>
                                </m:mPr>
                                <m:mr>
                                  <m:e>
                                    <m:r>
                                      <m:rPr>
                                        <m:brk m:alnAt="7"/>
                                      </m:rPr>
                                      <a:rPr lang="vi-VN" sz="1000" b="0" i="1">
                                        <a:latin typeface="Cambria Math" panose="02040503050406030204" pitchFamily="18" charset="0"/>
                                      </a:rPr>
                                      <m:t>0</m:t>
                                    </m:r>
                                  </m:e>
                                </m:mr>
                                <m:mr>
                                  <m:e>
                                    <m:f>
                                      <m:fPr>
                                        <m:ctrlPr>
                                          <a:rPr lang="vi-VN" sz="1000" i="1">
                                            <a:latin typeface="Cambria Math" panose="02040503050406030204" pitchFamily="18" charset="0"/>
                                          </a:rPr>
                                        </m:ctrlPr>
                                      </m:fPr>
                                      <m:num>
                                        <m:r>
                                          <m:rPr>
                                            <m:brk m:alnAt="7"/>
                                          </m:rPr>
                                          <a:rPr lang="vi-VN" sz="1000" i="1">
                                            <a:latin typeface="Cambria Math" panose="02040503050406030204" pitchFamily="18" charset="0"/>
                                          </a:rPr>
                                          <m:t>1</m:t>
                                        </m:r>
                                      </m:num>
                                      <m:den>
                                        <m:rad>
                                          <m:radPr>
                                            <m:degHide m:val="on"/>
                                            <m:ctrlPr>
                                              <a:rPr lang="vi-VN" sz="1000" i="1">
                                                <a:latin typeface="Cambria Math" panose="02040503050406030204" pitchFamily="18" charset="0"/>
                                              </a:rPr>
                                            </m:ctrlPr>
                                          </m:radPr>
                                          <m:deg/>
                                          <m:e>
                                            <m:r>
                                              <a:rPr lang="vi-VN" sz="1000" i="1">
                                                <a:latin typeface="Cambria Math" panose="02040503050406030204" pitchFamily="18" charset="0"/>
                                              </a:rPr>
                                              <m:t>2</m:t>
                                            </m:r>
                                          </m:e>
                                        </m:rad>
                                      </m:den>
                                    </m:f>
                                  </m:e>
                                </m:mr>
                              </m:m>
                            </m:e>
                          </m:mr>
                        </m:m>
                      </m:e>
                    </m:d>
                    <m:r>
                      <a:rPr lang="vi-VN" sz="1000" b="0" i="1">
                        <a:latin typeface="Cambria Math" panose="02040503050406030204" pitchFamily="18" charset="0"/>
                      </a:rPr>
                      <m:t> </m:t>
                    </m:r>
                  </m:oMath>
                </a14:m>
                <a:r>
                  <a:rPr lang="en-VN" sz="1000"/>
                  <a:t> </a:t>
                </a:r>
              </a:p>
              <a:p>
                <a14:m>
                  <m:oMath xmlns:m="http://schemas.openxmlformats.org/officeDocument/2006/math">
                    <m:r>
                      <m:rPr>
                        <m:sty m:val="p"/>
                      </m:rPr>
                      <a:rPr lang="en-US"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00</m:t>
                        </m:r>
                      </m:e>
                    </m:d>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11</m:t>
                        </m:r>
                      </m:e>
                    </m:d>
                    <m:r>
                      <a:rPr lang="vi-VN" sz="1000" b="0" i="1">
                        <a:latin typeface="Cambria Math" panose="02040503050406030204" pitchFamily="18" charset="0"/>
                      </a:rPr>
                      <m:t>=</m:t>
                    </m:r>
                    <m:sSup>
                      <m:sSupPr>
                        <m:ctrlPr>
                          <a:rPr lang="vi-VN" sz="1000" b="0" i="1">
                            <a:latin typeface="Cambria Math" panose="02040503050406030204" pitchFamily="18" charset="0"/>
                          </a:rPr>
                        </m:ctrlPr>
                      </m:sSupPr>
                      <m:e>
                        <m:d>
                          <m:dPr>
                            <m:ctrlPr>
                              <a:rPr lang="vi-VN" sz="1000" b="0" i="1">
                                <a:latin typeface="Cambria Math" panose="02040503050406030204" pitchFamily="18" charset="0"/>
                              </a:rPr>
                            </m:ctrlPr>
                          </m:dPr>
                          <m:e>
                            <m:f>
                              <m:fPr>
                                <m:ctrlPr>
                                  <a:rPr lang="vi-VN" sz="1000" b="0" i="1">
                                    <a:latin typeface="Cambria Math" panose="02040503050406030204" pitchFamily="18" charset="0"/>
                                  </a:rPr>
                                </m:ctrlPr>
                              </m:fPr>
                              <m:num>
                                <m:r>
                                  <a:rPr lang="vi-VN" sz="1000" b="0" i="1">
                                    <a:latin typeface="Cambria Math" panose="02040503050406030204" pitchFamily="18" charset="0"/>
                                  </a:rPr>
                                  <m:t>1</m:t>
                                </m:r>
                              </m:num>
                              <m:den>
                                <m:rad>
                                  <m:radPr>
                                    <m:degHide m:val="on"/>
                                    <m:ctrlPr>
                                      <a:rPr lang="vi-VN" sz="1000" b="0" i="1">
                                        <a:latin typeface="Cambria Math" panose="02040503050406030204" pitchFamily="18" charset="0"/>
                                      </a:rPr>
                                    </m:ctrlPr>
                                  </m:radPr>
                                  <m:deg/>
                                  <m:e>
                                    <m:r>
                                      <a:rPr lang="vi-VN" sz="1000" b="0" i="1">
                                        <a:latin typeface="Cambria Math" panose="02040503050406030204" pitchFamily="18" charset="0"/>
                                      </a:rPr>
                                      <m:t>2</m:t>
                                    </m:r>
                                  </m:e>
                                </m:rad>
                              </m:den>
                            </m:f>
                          </m:e>
                        </m:d>
                      </m:e>
                      <m:sup>
                        <m:r>
                          <a:rPr lang="vi-VN" sz="1000" b="0" i="1">
                            <a:latin typeface="Cambria Math" panose="02040503050406030204" pitchFamily="18" charset="0"/>
                          </a:rPr>
                          <m:t>2</m:t>
                        </m:r>
                      </m:sup>
                    </m:sSup>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01</m:t>
                        </m:r>
                      </m:e>
                    </m:d>
                    <m:r>
                      <a:rPr lang="vi-VN" sz="1000" b="0" i="1">
                        <a:latin typeface="Cambria Math" panose="02040503050406030204" pitchFamily="18" charset="0"/>
                      </a:rPr>
                      <m:t>=</m:t>
                    </m:r>
                    <m:r>
                      <m:rPr>
                        <m:sty m:val="p"/>
                      </m:rPr>
                      <a:rPr lang="vi-VN" sz="1000" i="1">
                        <a:latin typeface="Cambria Math" panose="02040503050406030204" pitchFamily="18" charset="0"/>
                      </a:rPr>
                      <m:t>P</m:t>
                    </m:r>
                    <m:d>
                      <m:dPr>
                        <m:ctrlPr>
                          <a:rPr lang="vi-VN" sz="1000" b="0" i="1">
                            <a:latin typeface="Cambria Math" panose="02040503050406030204" pitchFamily="18" charset="0"/>
                          </a:rPr>
                        </m:ctrlPr>
                      </m:dPr>
                      <m:e>
                        <m:r>
                          <a:rPr lang="vi-VN" sz="1000" b="0" i="1">
                            <a:latin typeface="Cambria Math" panose="02040503050406030204" pitchFamily="18" charset="0"/>
                          </a:rPr>
                          <m:t>10</m:t>
                        </m:r>
                      </m:e>
                    </m:d>
                    <m:r>
                      <a:rPr lang="vi-VN" sz="1000" b="0" i="1">
                        <a:latin typeface="Cambria Math" panose="02040503050406030204" pitchFamily="18" charset="0"/>
                      </a:rPr>
                      <m:t>=0</m:t>
                    </m:r>
                  </m:oMath>
                </a14:m>
                <a:r>
                  <a:rPr lang="en-VN" sz="1000"/>
                  <a:t> </a:t>
                </a:r>
              </a:p>
            </p:txBody>
          </p:sp>
        </mc:Choice>
        <mc:Fallback xmlns="">
          <p:sp>
            <p:nvSpPr>
              <p:cNvPr id="25" name="TextBox 24">
                <a:extLst>
                  <a:ext uri="{FF2B5EF4-FFF2-40B4-BE49-F238E27FC236}">
                    <a16:creationId xmlns:a16="http://schemas.microsoft.com/office/drawing/2014/main" id="{D0D8BCD9-42E2-5B37-4773-622AE78FD222}"/>
                  </a:ext>
                </a:extLst>
              </p:cNvPr>
              <p:cNvSpPr txBox="1">
                <a:spLocks noRot="1" noChangeAspect="1" noMove="1" noResize="1" noEditPoints="1" noAdjustHandles="1" noChangeArrowheads="1" noChangeShapeType="1" noTextEdit="1"/>
              </p:cNvSpPr>
              <p:nvPr/>
            </p:nvSpPr>
            <p:spPr>
              <a:xfrm>
                <a:off x="6172202" y="149891"/>
                <a:ext cx="2799671" cy="1250599"/>
              </a:xfrm>
              <a:prstGeom prst="rect">
                <a:avLst/>
              </a:prstGeom>
              <a:blipFill>
                <a:blip r:embed="rId4"/>
                <a:stretch>
                  <a:fillRect/>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E823D2-76E6-8817-4430-783B6E9C71BA}"/>
                  </a:ext>
                </a:extLst>
              </p:cNvPr>
              <p:cNvSpPr txBox="1"/>
              <p:nvPr/>
            </p:nvSpPr>
            <p:spPr>
              <a:xfrm>
                <a:off x="4949600" y="1655823"/>
                <a:ext cx="2445203" cy="369332"/>
              </a:xfrm>
              <a:prstGeom prst="rect">
                <a:avLst/>
              </a:prstGeom>
              <a:noFill/>
            </p:spPr>
            <p:txBody>
              <a:bodyPr wrap="square" rtlCol="0">
                <a:spAutoFit/>
              </a:bodyPr>
              <a:lstStyle/>
              <a:p>
                <a:r>
                  <a:rPr lang="en-VN"/>
                  <a:t>Default state is </a:t>
                </a:r>
                <a14:m>
                  <m:oMath xmlns:m="http://schemas.openxmlformats.org/officeDocument/2006/math">
                    <m:r>
                      <a:rPr lang="vi-VN" b="0" i="1">
                        <a:latin typeface="Cambria Math" panose="02040503050406030204" pitchFamily="18" charset="0"/>
                      </a:rPr>
                      <m:t>|00⟩</m:t>
                    </m:r>
                  </m:oMath>
                </a14:m>
                <a:endParaRPr lang="en-VN"/>
              </a:p>
            </p:txBody>
          </p:sp>
        </mc:Choice>
        <mc:Fallback xmlns="">
          <p:sp>
            <p:nvSpPr>
              <p:cNvPr id="26" name="TextBox 25">
                <a:extLst>
                  <a:ext uri="{FF2B5EF4-FFF2-40B4-BE49-F238E27FC236}">
                    <a16:creationId xmlns:a16="http://schemas.microsoft.com/office/drawing/2014/main" id="{6FE823D2-76E6-8817-4430-783B6E9C71BA}"/>
                  </a:ext>
                </a:extLst>
              </p:cNvPr>
              <p:cNvSpPr txBox="1">
                <a:spLocks noRot="1" noChangeAspect="1" noMove="1" noResize="1" noEditPoints="1" noAdjustHandles="1" noChangeArrowheads="1" noChangeShapeType="1" noTextEdit="1"/>
              </p:cNvSpPr>
              <p:nvPr/>
            </p:nvSpPr>
            <p:spPr>
              <a:xfrm>
                <a:off x="4949600" y="1655823"/>
                <a:ext cx="2445203" cy="369332"/>
              </a:xfrm>
              <a:prstGeom prst="rect">
                <a:avLst/>
              </a:prstGeom>
              <a:blipFill>
                <a:blip r:embed="rId5"/>
                <a:stretch>
                  <a:fillRect l="-2062" t="-6667" b="-26667"/>
                </a:stretch>
              </a:blipFill>
            </p:spPr>
            <p:txBody>
              <a:bodyPr/>
              <a:lstStyle/>
              <a:p>
                <a:r>
                  <a:rPr lang="en-VN">
                    <a:noFill/>
                  </a:rPr>
                  <a:t> </a:t>
                </a:r>
              </a:p>
            </p:txBody>
          </p:sp>
        </mc:Fallback>
      </mc:AlternateContent>
      <p:cxnSp>
        <p:nvCxnSpPr>
          <p:cNvPr id="27" name="Straight Arrow Connector 26">
            <a:extLst>
              <a:ext uri="{FF2B5EF4-FFF2-40B4-BE49-F238E27FC236}">
                <a16:creationId xmlns:a16="http://schemas.microsoft.com/office/drawing/2014/main" id="{CBDB8329-6EC0-370B-ACBC-B578485CF347}"/>
              </a:ext>
            </a:extLst>
          </p:cNvPr>
          <p:cNvCxnSpPr>
            <a:cxnSpLocks/>
            <a:stCxn id="26" idx="1"/>
          </p:cNvCxnSpPr>
          <p:nvPr/>
        </p:nvCxnSpPr>
        <p:spPr>
          <a:xfrm flipH="1">
            <a:off x="3894702" y="1840489"/>
            <a:ext cx="1054898" cy="573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34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EFC7-C5E9-737D-D08F-4D9575C0E4E9}"/>
              </a:ext>
            </a:extLst>
          </p:cNvPr>
          <p:cNvSpPr>
            <a:spLocks noGrp="1"/>
          </p:cNvSpPr>
          <p:nvPr>
            <p:ph type="title"/>
          </p:nvPr>
        </p:nvSpPr>
        <p:spPr/>
        <p:txBody>
          <a:bodyPr/>
          <a:lstStyle/>
          <a:p>
            <a:r>
              <a:rPr lang="en-VN"/>
              <a:t>Connect to IBM quantum</a:t>
            </a:r>
          </a:p>
        </p:txBody>
      </p:sp>
      <p:sp>
        <p:nvSpPr>
          <p:cNvPr id="3" name="Content Placeholder 2">
            <a:extLst>
              <a:ext uri="{FF2B5EF4-FFF2-40B4-BE49-F238E27FC236}">
                <a16:creationId xmlns:a16="http://schemas.microsoft.com/office/drawing/2014/main" id="{56640DC9-2A19-CFCC-F5E2-5A870ED668CF}"/>
              </a:ext>
            </a:extLst>
          </p:cNvPr>
          <p:cNvSpPr>
            <a:spLocks noGrp="1"/>
          </p:cNvSpPr>
          <p:nvPr>
            <p:ph idx="1"/>
          </p:nvPr>
        </p:nvSpPr>
        <p:spPr/>
        <p:txBody>
          <a:bodyPr>
            <a:noAutofit/>
          </a:bodyPr>
          <a:lstStyle/>
          <a:p>
            <a:pPr marL="0" indent="0">
              <a:lnSpc>
                <a:spcPct val="120000"/>
              </a:lnSpc>
              <a:buNone/>
            </a:pPr>
            <a:r>
              <a:rPr lang="en-VN" sz="1000" b="1"/>
              <a:t>Step 1:</a:t>
            </a:r>
            <a:r>
              <a:rPr lang="en-VN" sz="1000"/>
              <a:t> Create account IBM quantum, take API Token</a:t>
            </a:r>
          </a:p>
          <a:p>
            <a:pPr marL="0" indent="0">
              <a:lnSpc>
                <a:spcPct val="120000"/>
              </a:lnSpc>
              <a:buNone/>
            </a:pPr>
            <a:r>
              <a:rPr lang="en-VN" sz="1000"/>
              <a:t>(Use VPN if you are in Vietnam)</a:t>
            </a:r>
          </a:p>
          <a:p>
            <a:pPr marL="0" indent="0">
              <a:lnSpc>
                <a:spcPct val="120000"/>
              </a:lnSpc>
              <a:buNone/>
            </a:pPr>
            <a:r>
              <a:rPr lang="en-US" sz="1000">
                <a:hlinkClick r:id="rId3"/>
              </a:rPr>
              <a:t>https://quantum-computing.ibm.com/account</a:t>
            </a:r>
            <a:endParaRPr lang="en-US" sz="1000"/>
          </a:p>
          <a:p>
            <a:pPr marL="0" indent="0">
              <a:lnSpc>
                <a:spcPct val="120000"/>
              </a:lnSpc>
              <a:buNone/>
            </a:pPr>
            <a:r>
              <a:rPr lang="en-US" sz="1000" b="1"/>
              <a:t>Step 2</a:t>
            </a:r>
            <a:r>
              <a:rPr lang="en-US" sz="1000"/>
              <a:t>: Save an IBM Quantum account in a session Jupyter</a:t>
            </a:r>
          </a:p>
          <a:p>
            <a:pPr marL="0" indent="0">
              <a:lnSpc>
                <a:spcPct val="120000"/>
              </a:lnSpc>
              <a:buNone/>
            </a:pPr>
            <a:r>
              <a:rPr lang="en-US" sz="1000">
                <a:latin typeface="Courant" panose="02000509030000020004" pitchFamily="49" charset="0"/>
              </a:rPr>
              <a:t>from qiskit_ibm_runtime import QiskitRuntimeService</a:t>
            </a:r>
          </a:p>
          <a:p>
            <a:pPr marL="0" indent="0">
              <a:lnSpc>
                <a:spcPct val="120000"/>
              </a:lnSpc>
              <a:buNone/>
            </a:pPr>
            <a:r>
              <a:rPr lang="en-US" sz="1000">
                <a:latin typeface="Courant" panose="02000509030000020004" pitchFamily="49" charset="0"/>
              </a:rPr>
              <a:t>QiskitRuntimeService.save_account(channel="</a:t>
            </a:r>
            <a:r>
              <a:rPr lang="en-US" sz="1000" b="1">
                <a:solidFill>
                  <a:srgbClr val="FF0000"/>
                </a:solidFill>
                <a:latin typeface="Courant" panose="02000509030000020004" pitchFamily="49" charset="0"/>
              </a:rPr>
              <a:t>ibm_quantum</a:t>
            </a:r>
            <a:r>
              <a:rPr lang="en-US" sz="1000">
                <a:latin typeface="Courant" panose="02000509030000020004" pitchFamily="49" charset="0"/>
              </a:rPr>
              <a:t>", token="</a:t>
            </a:r>
            <a:r>
              <a:rPr lang="en-US" sz="1000" b="1">
                <a:solidFill>
                  <a:srgbClr val="FF0000"/>
                </a:solidFill>
                <a:latin typeface="Courant" panose="02000509030000020004" pitchFamily="49" charset="0"/>
              </a:rPr>
              <a:t>MY_IBM_QUANTUM_TOKEN</a:t>
            </a:r>
            <a:r>
              <a:rPr lang="en-US" sz="1000">
                <a:latin typeface="Courant" panose="02000509030000020004" pitchFamily="49" charset="0"/>
              </a:rPr>
              <a:t>")</a:t>
            </a:r>
          </a:p>
          <a:p>
            <a:pPr marL="0" indent="0">
              <a:lnSpc>
                <a:spcPct val="120000"/>
              </a:lnSpc>
              <a:buNone/>
            </a:pPr>
            <a:r>
              <a:rPr lang="en-US" sz="1000" b="1"/>
              <a:t>Step 3</a:t>
            </a:r>
            <a:r>
              <a:rPr lang="en-US" sz="1000"/>
              <a:t>: Create backend object</a:t>
            </a:r>
          </a:p>
          <a:p>
            <a:pPr marL="0" indent="0">
              <a:lnSpc>
                <a:spcPct val="120000"/>
              </a:lnSpc>
              <a:buNone/>
            </a:pPr>
            <a:r>
              <a:rPr lang="en-US" sz="1000">
                <a:latin typeface="Courant" panose="02000509030000020004" pitchFamily="49" charset="0"/>
              </a:rPr>
              <a:t>service = QiskitRuntimeService(channel="</a:t>
            </a:r>
            <a:r>
              <a:rPr lang="en-US" sz="1000" b="1">
                <a:solidFill>
                  <a:srgbClr val="FF0000"/>
                </a:solidFill>
                <a:latin typeface="Courant" panose="02000509030000020004" pitchFamily="49" charset="0"/>
              </a:rPr>
              <a:t>ibm_quantum</a:t>
            </a:r>
            <a:r>
              <a:rPr lang="en-US" sz="1000">
                <a:latin typeface="Courant" panose="02000509030000020004" pitchFamily="49" charset="0"/>
              </a:rPr>
              <a:t>")</a:t>
            </a:r>
          </a:p>
          <a:p>
            <a:pPr marL="0" indent="0">
              <a:lnSpc>
                <a:spcPct val="120000"/>
              </a:lnSpc>
              <a:buNone/>
            </a:pPr>
            <a:r>
              <a:rPr lang="en-US" sz="1000">
                <a:latin typeface="Courant" panose="02000509030000020004" pitchFamily="49" charset="0"/>
              </a:rPr>
              <a:t>backend = service.backend(”</a:t>
            </a:r>
            <a:r>
              <a:rPr lang="en-US" sz="1000" b="1">
                <a:solidFill>
                  <a:srgbClr val="FF0000"/>
                </a:solidFill>
                <a:latin typeface="Courant" panose="02000509030000020004" pitchFamily="49" charset="0"/>
              </a:rPr>
              <a:t>BACK_END_NAME</a:t>
            </a:r>
            <a:r>
              <a:rPr lang="en-US" sz="1000">
                <a:latin typeface="Courant" panose="02000509030000020004" pitchFamily="49" charset="0"/>
              </a:rPr>
              <a:t>")</a:t>
            </a:r>
          </a:p>
          <a:p>
            <a:pPr marL="0" indent="0">
              <a:lnSpc>
                <a:spcPct val="120000"/>
              </a:lnSpc>
              <a:buNone/>
            </a:pPr>
            <a:r>
              <a:rPr lang="en-US" sz="1000" b="1"/>
              <a:t>Step 4</a:t>
            </a:r>
            <a:r>
              <a:rPr lang="en-US" sz="1000"/>
              <a:t>. Reconstructor sampler object and use it to execute quantum circuit</a:t>
            </a:r>
          </a:p>
          <a:p>
            <a:pPr marL="0" indent="0">
              <a:lnSpc>
                <a:spcPct val="120000"/>
              </a:lnSpc>
              <a:buNone/>
            </a:pPr>
            <a:r>
              <a:rPr lang="en-US" sz="1000">
                <a:latin typeface="Courant" panose="02000509030000020004" pitchFamily="49" charset="0"/>
              </a:rPr>
              <a:t>sampler </a:t>
            </a:r>
            <a:r>
              <a:rPr lang="en-US" sz="1000">
                <a:solidFill>
                  <a:srgbClr val="333333"/>
                </a:solidFill>
                <a:effectLst/>
                <a:latin typeface="Courant" panose="02000509030000020004" pitchFamily="49" charset="0"/>
              </a:rPr>
              <a:t>=</a:t>
            </a:r>
            <a:r>
              <a:rPr lang="en-US" sz="1000">
                <a:latin typeface="Courant" panose="02000509030000020004" pitchFamily="49" charset="0"/>
              </a:rPr>
              <a:t> Sampler(backend </a:t>
            </a:r>
            <a:r>
              <a:rPr lang="en-US" sz="1000">
                <a:solidFill>
                  <a:srgbClr val="333333"/>
                </a:solidFill>
                <a:effectLst/>
                <a:latin typeface="Courant" panose="02000509030000020004" pitchFamily="49" charset="0"/>
              </a:rPr>
              <a:t>= </a:t>
            </a:r>
            <a:r>
              <a:rPr lang="en-US" sz="1000">
                <a:latin typeface="Courant" panose="02000509030000020004" pitchFamily="49" charset="0"/>
              </a:rPr>
              <a:t>backend)</a:t>
            </a:r>
            <a:endParaRPr lang="en-VN" sz="1000">
              <a:latin typeface="Courant" panose="02000509030000020004" pitchFamily="49" charset="0"/>
            </a:endParaRPr>
          </a:p>
        </p:txBody>
      </p:sp>
      <p:sp>
        <p:nvSpPr>
          <p:cNvPr id="4" name="Slide Number Placeholder 3">
            <a:extLst>
              <a:ext uri="{FF2B5EF4-FFF2-40B4-BE49-F238E27FC236}">
                <a16:creationId xmlns:a16="http://schemas.microsoft.com/office/drawing/2014/main" id="{CC132D00-2BC8-8C25-99FC-1C99B15CA76A}"/>
              </a:ext>
            </a:extLst>
          </p:cNvPr>
          <p:cNvSpPr>
            <a:spLocks noGrp="1"/>
          </p:cNvSpPr>
          <p:nvPr>
            <p:ph type="sldNum" sz="quarter" idx="12"/>
          </p:nvPr>
        </p:nvSpPr>
        <p:spPr/>
        <p:txBody>
          <a:bodyPr/>
          <a:lstStyle/>
          <a:p>
            <a:fld id="{6A45828D-F580-42DE-B77E-860980F07F32}" type="slidenum">
              <a:rPr lang="vi-VN" smtClean="0"/>
              <a:t>9</a:t>
            </a:fld>
            <a:endParaRPr lang="vi-VN"/>
          </a:p>
        </p:txBody>
      </p:sp>
    </p:spTree>
    <p:extLst>
      <p:ext uri="{BB962C8B-B14F-4D97-AF65-F5344CB8AC3E}">
        <p14:creationId xmlns:p14="http://schemas.microsoft.com/office/powerpoint/2010/main" val="3212922231"/>
      </p:ext>
    </p:extLst>
  </p:cSld>
  <p:clrMapOvr>
    <a:masterClrMapping/>
  </p:clrMapOvr>
</p:sld>
</file>

<file path=ppt/theme/theme1.xml><?xml version="1.0" encoding="utf-8"?>
<a:theme xmlns:a="http://schemas.openxmlformats.org/drawingml/2006/main" name="Chủ đề của Office">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5612</TotalTime>
  <Words>470</Words>
  <Application>Microsoft Macintosh PowerPoint</Application>
  <PresentationFormat>On-screen Show (16:9)</PresentationFormat>
  <Paragraphs>77</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Courant</vt:lpstr>
      <vt:lpstr>Times New Roman</vt:lpstr>
      <vt:lpstr>Chủ đề của Office</vt:lpstr>
      <vt:lpstr>Link to code</vt:lpstr>
      <vt:lpstr>Môi trường thực hành</vt:lpstr>
      <vt:lpstr>Python</vt:lpstr>
      <vt:lpstr>SVM cổ điển (An, Phước)</vt:lpstr>
      <vt:lpstr>Các task liên quan (Ngân)</vt:lpstr>
      <vt:lpstr>Pipeline in quantum programming</vt:lpstr>
      <vt:lpstr>We will focus on algorithm and and application  </vt:lpstr>
      <vt:lpstr>Run local</vt:lpstr>
      <vt:lpstr>Connect to IBM quantum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Tuan Hai Vu</dc:creator>
  <cp:lastModifiedBy>Vũ Tuấn Hải</cp:lastModifiedBy>
  <cp:revision>30</cp:revision>
  <dcterms:created xsi:type="dcterms:W3CDTF">2020-12-05T02:51:52Z</dcterms:created>
  <dcterms:modified xsi:type="dcterms:W3CDTF">2023-12-11T15:12:07Z</dcterms:modified>
</cp:coreProperties>
</file>