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8" r:id="rId4"/>
    <p:sldId id="257" r:id="rId5"/>
    <p:sldId id="264" r:id="rId6"/>
    <p:sldId id="272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327"/>
  </p:normalViewPr>
  <p:slideViewPr>
    <p:cSldViewPr snapToGrid="0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69E2C-0103-5943-A11B-7503B044B1B7}" type="datetimeFigureOut">
              <a:t>16/12/2023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C6F82-9FBF-9642-8B04-A7C6D7AF6308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28386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FE7FC-9CAC-0417-0F17-011827DDB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A7FDE7-D4B1-0092-37DD-6D57B413E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C8DAD-2215-65D5-50E3-74B8B1A35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9D322-E81C-5F4C-A648-F77BF40F2E76}" type="datetime1">
              <a:t>16/12/2023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31E30-6139-AB28-4C1A-DFEDEE616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EC3F4-D384-AF1D-2A4D-332C49F78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0FAFD-4A43-664E-AA32-FA47045B7381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48976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75800-4B10-9A31-F0B8-1DC76D01B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BCB58-79C8-E123-7445-216FB9BB3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A23E8-318C-DF9B-48AC-263FDFBF1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8D91-3860-A840-9A35-B563B8434EAC}" type="datetime1">
              <a:t>16/12/2023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C54DC-7BC1-6637-3FA1-3C45EEB16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9DB32-0AC6-10B1-6746-79B002B39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0FAFD-4A43-664E-AA32-FA47045B7381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71256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02BC06-2D40-E0A8-D4F1-30D5B1B10A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2384A-7048-3B95-5BAF-3D11C2A7C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48F1B-65D5-D10A-4383-821048DD3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C80E-D190-A643-B7AC-66A087B3A386}" type="datetime1">
              <a:t>16/12/2023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793FF-1BBF-8F82-B3CB-4254A6BC9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15394-E57D-6C83-7BD8-4017038B5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0FAFD-4A43-664E-AA32-FA47045B7381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3731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0B5A1-DE36-94BA-6C74-77F653B5D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67A9B-5C67-5AEF-AA38-927A2A06D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EF9D1-4313-10DF-D937-154CE9D4A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FFF1A-6E34-D149-8A60-1BE28A101795}" type="datetime1">
              <a:t>16/12/2023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8F848-10B0-1E0C-57D0-D00553C82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1E450-A134-EF24-036B-DD3EC6DBE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0FAFD-4A43-664E-AA32-FA47045B7381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94946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15E60-7E95-A195-B08C-DBC2EBBBD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80DC8-75B4-3DD6-7BA8-F44C95003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68D44-E972-BD35-27C8-BD188A3B2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FA2E-2894-714C-9513-C960A91DDE45}" type="datetime1">
              <a:t>16/12/2023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6E9CA-9D81-66AD-26AA-5A3AF8D13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080EC-A827-6292-0383-21818B226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0FAFD-4A43-664E-AA32-FA47045B7381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58827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554D4-CB6D-D00E-A274-D5DDE3FEE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D994D-00E7-51FC-08A8-A1B014B6C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0CE8E-BE1E-3C31-0B88-46B9B3FCF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490FEE-8298-DFF8-8F73-CF1E0493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8672-C7D1-FB4A-9E34-23735153EF04}" type="datetime1">
              <a:t>16/12/2023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4EC3D-6527-AE6B-AACC-03C917CDE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BA483-7BAC-1032-6596-316AD108A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0FAFD-4A43-664E-AA32-FA47045B7381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09645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97EF1-B79F-3B66-B375-A0EB97FB3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2C0F9-2035-8191-9CC2-BD6208691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FEF7EF-16E5-2387-FEDC-4FB619474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3D990-8535-6684-EB6D-9C79FB78D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A6F772-58B1-42E3-E0BA-3B1A1E2E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63C279-E74B-2F8E-48A0-9696A8EB8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B886-A53F-BA44-9564-29E11FDCAC7B}" type="datetime1">
              <a:t>16/12/2023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33B5B1-61AE-5DEE-A93E-604F61C6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C7B0E1-DE49-2A73-7F61-37005A37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0FAFD-4A43-664E-AA32-FA47045B7381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04680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62FCC-9027-4E3B-8EDB-862906B65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E3D90A-3F37-ED94-787B-D3F11123B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2E79-F59E-634C-B55D-B02206BCBC54}" type="datetime1">
              <a:t>16/12/2023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D468FB-503F-859F-E79B-BC16C24BD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0C759-A59F-9E85-7BB2-CC4C21895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0FAFD-4A43-664E-AA32-FA47045B7381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4181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893112-3CF7-042D-95A5-1C47F4DF8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55708-CB40-D649-929E-3EBDB1B46902}" type="datetime1">
              <a:t>16/12/2023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8292F4-D98D-02DB-9A10-E9EB8163B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E2C94-36D8-3F7A-2D07-776D3C912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0FAFD-4A43-664E-AA32-FA47045B7381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02784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B4441-0425-4E59-B84D-74E4EC91B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89575-BAE4-EB64-AAA9-C49D5B3B5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9833E3-93F6-ED78-B3E0-07E6421B7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FB7D-E176-F73F-8C00-9D5DC270D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00AA-A54F-D440-8423-FD18B98B4DA1}" type="datetime1">
              <a:t>16/12/2023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B9BB5-7E41-B98D-FD9A-925374917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52C93D-BC68-78F2-86E7-329C0DE14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0FAFD-4A43-664E-AA32-FA47045B7381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31920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60622-8925-8908-4DB5-36079F8D7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DCDD29-4494-E2CE-AB67-8B50EEF9BC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A0FE3-7BA1-83B0-A499-02064AC52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B018-DF60-8F72-B2FC-D7119B181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DB7C-38B4-4B40-8DED-F1AC8CDD7F28}" type="datetime1">
              <a:t>16/12/2023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CBFBA-0FF2-6CE9-8695-E7F492E26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0E886-A940-F787-4F1F-6A1B7087E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0FAFD-4A43-664E-AA32-FA47045B7381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00873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333AB4-E777-0A01-5431-2E005C68B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4B1D4-E3F5-7DFA-928D-556F2D034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E793C-1019-6D1F-228A-5F47B0DD7B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13A4E-4C9C-7344-B6D4-89AFCBAEC968}" type="datetime1">
              <a:t>16/12/2023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3D1CE-6E0E-AEC8-43AB-CC8C2AC408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9CE4C-94D8-E59E-B26C-CBCC687C41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0FAFD-4A43-664E-AA32-FA47045B7381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3918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EB3C-47BA-73A9-C529-6D4261E68D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VN"/>
              <a:t>Introduce to qsee</a:t>
            </a:r>
            <a:br>
              <a:rPr lang="en-VN"/>
            </a:br>
            <a:r>
              <a:rPr lang="en-VN"/>
              <a:t>a package for quantum state preparation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1C74B-0DAE-3171-B3DD-D15E057967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VN"/>
              <a:t>Vu Tuan Hai, UIT-VNUHCM</a:t>
            </a:r>
          </a:p>
          <a:p>
            <a:r>
              <a:rPr lang="en-VN"/>
              <a:t>25/12/2023</a:t>
            </a:r>
          </a:p>
          <a:p>
            <a:r>
              <a:rPr lang="en-VN"/>
              <a:t>(Quantum group at HCM city)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9599D-9C18-38BF-88B1-1BA8B0DCA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0FAFD-4A43-664E-AA32-FA47045B7381}" type="slidenum">
              <a:t>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95184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56E27-DC6C-779D-43D6-C79759828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5938" cy="1325563"/>
          </a:xfrm>
        </p:spPr>
        <p:txBody>
          <a:bodyPr/>
          <a:lstStyle/>
          <a:p>
            <a:r>
              <a:rPr lang="en-VN"/>
              <a:t>Quantum machine learning: encoding problem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B53F9E-9602-F299-27B5-7A4C1490E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F730-DD63-8F4F-BD32-7D4A526072FB}" type="slidenum">
              <a:rPr lang="en-VN"/>
              <a:t>2</a:t>
            </a:fld>
            <a:endParaRPr lang="en-V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3BB6A0-A449-62BE-4729-4220B197C185}"/>
              </a:ext>
            </a:extLst>
          </p:cNvPr>
          <p:cNvSpPr txBox="1"/>
          <p:nvPr/>
        </p:nvSpPr>
        <p:spPr>
          <a:xfrm>
            <a:off x="838200" y="6323598"/>
            <a:ext cx="85452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600" b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[1] </a:t>
            </a:r>
            <a:r>
              <a:rPr lang="vi-VN" sz="16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M. Schuld and F. Petruccione, Machine learning with quantum computers (Springer, 2021).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B66022-4516-642B-740C-4C7B8295B7B8}"/>
              </a:ext>
            </a:extLst>
          </p:cNvPr>
          <p:cNvSpPr txBox="1"/>
          <p:nvPr/>
        </p:nvSpPr>
        <p:spPr>
          <a:xfrm>
            <a:off x="7315200" y="1600199"/>
            <a:ext cx="42018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VN" sz="2800" b="1">
                <a:solidFill>
                  <a:srgbClr val="FF0000"/>
                </a:solidFill>
              </a:rPr>
              <a:t>Encoding</a:t>
            </a:r>
            <a:r>
              <a:rPr lang="en-VN" sz="2800"/>
              <a:t> desired state into quantum circuit is an important component in quantum machine learning problems.</a:t>
            </a:r>
          </a:p>
        </p:txBody>
      </p:sp>
      <p:pic>
        <p:nvPicPr>
          <p:cNvPr id="27" name="Content Placeholder 6">
            <a:extLst>
              <a:ext uri="{FF2B5EF4-FFF2-40B4-BE49-F238E27FC236}">
                <a16:creationId xmlns:a16="http://schemas.microsoft.com/office/drawing/2014/main" id="{3A785BAD-982E-D1B3-ED9B-4FDE84F8AB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8171" y="1600199"/>
            <a:ext cx="5453743" cy="3831554"/>
          </a:xfr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22DAA8E-E14D-E7FD-FF40-32AA499DC7E6}"/>
              </a:ext>
            </a:extLst>
          </p:cNvPr>
          <p:cNvSpPr txBox="1"/>
          <p:nvPr/>
        </p:nvSpPr>
        <p:spPr>
          <a:xfrm>
            <a:off x="838200" y="5912010"/>
            <a:ext cx="8931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VN" b="1">
                <a:solidFill>
                  <a:srgbClr val="FF0000"/>
                </a:solidFill>
              </a:rPr>
              <a:t>Fig 1</a:t>
            </a:r>
            <a:r>
              <a:rPr lang="en-VN"/>
              <a:t>. </a:t>
            </a:r>
            <a:r>
              <a:rPr lang="en-VN" b="1"/>
              <a:t>Hybrid </a:t>
            </a:r>
            <a:r>
              <a:rPr lang="en-VN"/>
              <a:t>model</a:t>
            </a:r>
            <a:r>
              <a:rPr lang="en-VN" b="1"/>
              <a:t> [1]</a:t>
            </a:r>
            <a:endParaRPr lang="en-V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EF9AEBB-8530-22C1-D9A1-84455CE95C54}"/>
              </a:ext>
            </a:extLst>
          </p:cNvPr>
          <p:cNvSpPr/>
          <p:nvPr/>
        </p:nvSpPr>
        <p:spPr>
          <a:xfrm>
            <a:off x="2013856" y="4185401"/>
            <a:ext cx="1534886" cy="6260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VN" sz="1800">
              <a:solidFill>
                <a:sysClr val="windowText" lastClr="00000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B1D06AF-B439-D464-D70E-CE3F6098EDC8}"/>
              </a:ext>
            </a:extLst>
          </p:cNvPr>
          <p:cNvSpPr/>
          <p:nvPr/>
        </p:nvSpPr>
        <p:spPr>
          <a:xfrm>
            <a:off x="506186" y="3191888"/>
            <a:ext cx="876300" cy="2371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4E3CBEEE-60D7-5432-113F-BFA3E5CD9C6B}"/>
              </a:ext>
            </a:extLst>
          </p:cNvPr>
          <p:cNvCxnSpPr>
            <a:cxnSpLocks/>
            <a:stCxn id="29" idx="1"/>
            <a:endCxn id="30" idx="3"/>
          </p:cNvCxnSpPr>
          <p:nvPr/>
        </p:nvCxnSpPr>
        <p:spPr>
          <a:xfrm rot="10800000">
            <a:off x="1382486" y="3310444"/>
            <a:ext cx="631370" cy="1188000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3E3D1F9-7D1C-ECC0-C77A-FDCFDAF7204A}"/>
              </a:ext>
            </a:extLst>
          </p:cNvPr>
          <p:cNvSpPr/>
          <p:nvPr/>
        </p:nvSpPr>
        <p:spPr>
          <a:xfrm>
            <a:off x="506186" y="3518618"/>
            <a:ext cx="876300" cy="2371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6B63B12-8896-61A6-CC5E-6CB80F6AF0B5}"/>
              </a:ext>
            </a:extLst>
          </p:cNvPr>
          <p:cNvSpPr/>
          <p:nvPr/>
        </p:nvSpPr>
        <p:spPr>
          <a:xfrm>
            <a:off x="506186" y="4185401"/>
            <a:ext cx="876300" cy="36933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600" b="1">
                <a:solidFill>
                  <a:sysClr val="windowText" lastClr="000000"/>
                </a:solidFill>
              </a:rPr>
              <a:t>Encoder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A46D21C-06D3-BA1C-439F-7CF7F1AA2442}"/>
              </a:ext>
            </a:extLst>
          </p:cNvPr>
          <p:cNvSpPr/>
          <p:nvPr/>
        </p:nvSpPr>
        <p:spPr>
          <a:xfrm>
            <a:off x="506186" y="4932037"/>
            <a:ext cx="876300" cy="2371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67130B8-02CA-6B20-EF71-5AFB54D2F398}"/>
              </a:ext>
            </a:extLst>
          </p:cNvPr>
          <p:cNvSpPr/>
          <p:nvPr/>
        </p:nvSpPr>
        <p:spPr>
          <a:xfrm>
            <a:off x="506186" y="5258767"/>
            <a:ext cx="876300" cy="2371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B54E7C6-6B48-4D77-F166-CCAF57F46263}"/>
                  </a:ext>
                </a:extLst>
              </p:cNvPr>
              <p:cNvSpPr txBox="1"/>
              <p:nvPr/>
            </p:nvSpPr>
            <p:spPr>
              <a:xfrm>
                <a:off x="838200" y="3770766"/>
                <a:ext cx="206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B54E7C6-6B48-4D77-F166-CCAF57F46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770766"/>
                <a:ext cx="206829" cy="369332"/>
              </a:xfrm>
              <a:prstGeom prst="rect">
                <a:avLst/>
              </a:prstGeom>
              <a:blipFill>
                <a:blip r:embed="rId4"/>
                <a:stretch>
                  <a:fillRect r="-1176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4D8CB76-A053-243D-85ED-7910FC83E280}"/>
                  </a:ext>
                </a:extLst>
              </p:cNvPr>
              <p:cNvSpPr txBox="1"/>
              <p:nvPr/>
            </p:nvSpPr>
            <p:spPr>
              <a:xfrm>
                <a:off x="838200" y="4575957"/>
                <a:ext cx="206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4D8CB76-A053-243D-85ED-7910FC83E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75957"/>
                <a:ext cx="206829" cy="369332"/>
              </a:xfrm>
              <a:prstGeom prst="rect">
                <a:avLst/>
              </a:prstGeom>
              <a:blipFill>
                <a:blip r:embed="rId5"/>
                <a:stretch>
                  <a:fillRect r="-1176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E7286DF0-E7B0-269A-A777-03B9998B01E1}"/>
              </a:ext>
            </a:extLst>
          </p:cNvPr>
          <p:cNvCxnSpPr>
            <a:cxnSpLocks/>
            <a:stCxn id="29" idx="1"/>
            <a:endCxn id="38" idx="3"/>
          </p:cNvCxnSpPr>
          <p:nvPr/>
        </p:nvCxnSpPr>
        <p:spPr>
          <a:xfrm rot="10800000" flipV="1">
            <a:off x="1382486" y="4498443"/>
            <a:ext cx="631370" cy="878879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600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A262F-6169-B261-471F-3C3D1938E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Encoding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C8B0F2-011F-1838-043D-D14EA354B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F730-DD63-8F4F-BD32-7D4A526072FB}" type="slidenum">
              <a:rPr lang="en-VN"/>
              <a:t>3</a:t>
            </a:fld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79488D-3D5B-2D19-9C6C-EE24AFD1E8FD}"/>
                  </a:ext>
                </a:extLst>
              </p:cNvPr>
              <p:cNvSpPr txBox="1"/>
              <p:nvPr/>
            </p:nvSpPr>
            <p:spPr>
              <a:xfrm>
                <a:off x="838201" y="1575253"/>
                <a:ext cx="2057400" cy="1357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vi-VN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2400" b="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vi-VN" sz="2400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vi-VN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sz="24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vi-VN" sz="2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VN" sz="2400"/>
                                        <m:t>−0.62 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VN" sz="2400"/>
                                        <m:t>0.08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vi-VN" sz="2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VN" sz="2400"/>
                                        <m:t>−0.6</m:t>
                                      </m:r>
                                      <m:r>
                                        <a:rPr lang="vi-VN" sz="2400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VN" sz="2400"/>
                                        <m:t>−0.47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VN" sz="24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79488D-3D5B-2D19-9C6C-EE24AFD1E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1575253"/>
                <a:ext cx="2057400" cy="1357488"/>
              </a:xfrm>
              <a:prstGeom prst="rect">
                <a:avLst/>
              </a:prstGeom>
              <a:blipFill>
                <a:blip r:embed="rId2"/>
                <a:stretch>
                  <a:fillRect t="-5556" b="-370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3A8406-C113-1EB7-6F87-B022280CBD78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2895601" y="2253997"/>
            <a:ext cx="41801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316711E-07BB-7315-BE95-C1707DB11425}"/>
              </a:ext>
            </a:extLst>
          </p:cNvPr>
          <p:cNvSpPr txBox="1"/>
          <p:nvPr/>
        </p:nvSpPr>
        <p:spPr>
          <a:xfrm>
            <a:off x="3973286" y="2404562"/>
            <a:ext cx="259352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VN" sz="2400" b="1"/>
              <a:t>Encoding methods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5621F0-4647-0475-7B95-618F56C478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424"/>
          <a:stretch/>
        </p:blipFill>
        <p:spPr>
          <a:xfrm>
            <a:off x="7075717" y="1408767"/>
            <a:ext cx="4620985" cy="16904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0CFC493-8F02-CF92-9195-E06A9169D422}"/>
                  </a:ext>
                </a:extLst>
              </p:cNvPr>
              <p:cNvSpPr txBox="1"/>
              <p:nvPr/>
            </p:nvSpPr>
            <p:spPr>
              <a:xfrm>
                <a:off x="919842" y="2993962"/>
                <a:ext cx="258535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b="1"/>
                  <a:t>Input</a:t>
                </a:r>
                <a:r>
                  <a:rPr lang="en-VN"/>
                  <a:t>: quantum state</a:t>
                </a:r>
              </a:p>
              <a:p>
                <a:r>
                  <a:rPr lang="en-VN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en-VN"/>
                  <a:t> complex state vector)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0CFC493-8F02-CF92-9195-E06A9169D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842" y="2993962"/>
                <a:ext cx="2585359" cy="646331"/>
              </a:xfrm>
              <a:prstGeom prst="rect">
                <a:avLst/>
              </a:prstGeom>
              <a:blipFill>
                <a:blip r:embed="rId4"/>
                <a:stretch>
                  <a:fillRect l="-1961" t="-3846" r="-490" b="-1538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8522ED42-9841-2DD5-77F8-26EC7242B5E3}"/>
              </a:ext>
            </a:extLst>
          </p:cNvPr>
          <p:cNvSpPr txBox="1"/>
          <p:nvPr/>
        </p:nvSpPr>
        <p:spPr>
          <a:xfrm>
            <a:off x="9476016" y="2999262"/>
            <a:ext cx="2585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b="1"/>
              <a:t>Output</a:t>
            </a:r>
            <a:r>
              <a:rPr lang="en-VN"/>
              <a:t>: encoder</a:t>
            </a:r>
          </a:p>
          <a:p>
            <a:r>
              <a:rPr lang="en-VN"/>
              <a:t>(quantum circuit)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A43D8F-0745-0F0F-D605-B4955C879F91}"/>
              </a:ext>
            </a:extLst>
          </p:cNvPr>
          <p:cNvSpPr txBox="1"/>
          <p:nvPr/>
        </p:nvSpPr>
        <p:spPr>
          <a:xfrm>
            <a:off x="919842" y="3991774"/>
            <a:ext cx="42182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400" b="1"/>
              <a:t>Amplitude encoding [3]</a:t>
            </a:r>
            <a:r>
              <a:rPr lang="en-VN" sz="2400"/>
              <a:t>:</a:t>
            </a:r>
          </a:p>
          <a:p>
            <a:r>
              <a:rPr lang="en-VN" sz="2400" b="1">
                <a:solidFill>
                  <a:srgbClr val="00B050"/>
                </a:solidFill>
              </a:rPr>
              <a:t>Pros</a:t>
            </a:r>
            <a:r>
              <a:rPr lang="en-VN" sz="2400"/>
              <a:t>: </a:t>
            </a:r>
            <a:r>
              <a:rPr lang="en-VN" sz="2400">
                <a:solidFill>
                  <a:srgbClr val="00B050"/>
                </a:solidFill>
              </a:rPr>
              <a:t>no-computation resources for constructing circuit</a:t>
            </a:r>
          </a:p>
          <a:p>
            <a:pPr algn="just"/>
            <a:r>
              <a:rPr lang="en-VN" sz="2400" b="1">
                <a:solidFill>
                  <a:srgbClr val="FF0000"/>
                </a:solidFill>
              </a:rPr>
              <a:t>Cons</a:t>
            </a:r>
            <a:r>
              <a:rPr lang="en-VN" sz="2400"/>
              <a:t>: </a:t>
            </a:r>
            <a:r>
              <a:rPr lang="en-VN" sz="2400">
                <a:solidFill>
                  <a:srgbClr val="FF0000"/>
                </a:solidFill>
              </a:rPr>
              <a:t>very high depth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06B5374-1448-5912-6F24-39F54BA9AFFB}"/>
                  </a:ext>
                </a:extLst>
              </p:cNvPr>
              <p:cNvSpPr txBox="1"/>
              <p:nvPr/>
            </p:nvSpPr>
            <p:spPr>
              <a:xfrm>
                <a:off x="5442857" y="3991774"/>
                <a:ext cx="4620985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sz="2400" b="1"/>
                  <a:t>Quantum compilation [4]</a:t>
                </a:r>
                <a:r>
                  <a:rPr lang="en-VN" sz="2400"/>
                  <a:t>:</a:t>
                </a:r>
              </a:p>
              <a:p>
                <a:pPr algn="just"/>
                <a:r>
                  <a:rPr lang="en-VN" sz="2400" b="1">
                    <a:solidFill>
                      <a:srgbClr val="00B050"/>
                    </a:solidFill>
                  </a:rPr>
                  <a:t>Pros</a:t>
                </a:r>
                <a:r>
                  <a:rPr lang="en-VN" sz="2400"/>
                  <a:t>: </a:t>
                </a:r>
                <a:r>
                  <a:rPr lang="en-VN" sz="2400">
                    <a:solidFill>
                      <a:srgbClr val="00B050"/>
                    </a:solidFill>
                  </a:rPr>
                  <a:t>low depth</a:t>
                </a:r>
              </a:p>
              <a:p>
                <a:r>
                  <a:rPr lang="en-VN" sz="2400" b="1">
                    <a:solidFill>
                      <a:srgbClr val="FF0000"/>
                    </a:solidFill>
                  </a:rPr>
                  <a:t>Cons</a:t>
                </a:r>
                <a:r>
                  <a:rPr lang="en-VN" sz="2400">
                    <a:solidFill>
                      <a:srgbClr val="FF0000"/>
                    </a:solidFill>
                  </a:rPr>
                  <a:t>: ansatz choosing problem and resources for finding params </a:t>
                </a:r>
                <a14:m>
                  <m:oMath xmlns:m="http://schemas.openxmlformats.org/officeDocument/2006/math">
                    <m:r>
                      <a:rPr lang="vi-V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endParaRPr lang="en-VN" sz="2400" b="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06B5374-1448-5912-6F24-39F54BA9A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857" y="3991774"/>
                <a:ext cx="4620985" cy="1569660"/>
              </a:xfrm>
              <a:prstGeom prst="rect">
                <a:avLst/>
              </a:prstGeom>
              <a:blipFill>
                <a:blip r:embed="rId5"/>
                <a:stretch>
                  <a:fillRect l="-2192" t="-3226" r="-2192" b="-806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A0B47688-0960-42B6-E61D-F3ABB69282FE}"/>
              </a:ext>
            </a:extLst>
          </p:cNvPr>
          <p:cNvSpPr txBox="1"/>
          <p:nvPr/>
        </p:nvSpPr>
        <p:spPr>
          <a:xfrm>
            <a:off x="838200" y="6058662"/>
            <a:ext cx="107550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>
                <a:solidFill>
                  <a:srgbClr val="222222"/>
                </a:solidFill>
                <a:effectLst/>
              </a:rPr>
              <a:t>[3] Araujo, Israel F., et al. "A divide-and-conquer algorithm for quantum state preparation." </a:t>
            </a:r>
            <a:r>
              <a:rPr lang="en-US" sz="1600" b="0" i="1">
                <a:solidFill>
                  <a:srgbClr val="222222"/>
                </a:solidFill>
                <a:effectLst/>
              </a:rPr>
              <a:t>Scientific reports</a:t>
            </a:r>
            <a:r>
              <a:rPr lang="en-US" sz="1600" b="0" i="0">
                <a:solidFill>
                  <a:srgbClr val="222222"/>
                </a:solidFill>
                <a:effectLst/>
              </a:rPr>
              <a:t> 11.1 (2021): 6329.</a:t>
            </a:r>
          </a:p>
          <a:p>
            <a:r>
              <a:rPr lang="en-VN" sz="1600"/>
              <a:t>[4] </a:t>
            </a:r>
            <a:r>
              <a:rPr lang="en-US" sz="1600"/>
              <a:t>S. Khatri et al., Quantum-assisted quantum compiling, Quantum 3, 140 (2019).</a:t>
            </a:r>
            <a:endParaRPr lang="en-VN" sz="1600"/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1DDEB71F-E9ED-8BA6-A8E7-6207F1DE0C4F}"/>
              </a:ext>
            </a:extLst>
          </p:cNvPr>
          <p:cNvCxnSpPr>
            <a:stCxn id="10" idx="2"/>
            <a:endCxn id="17" idx="0"/>
          </p:cNvCxnSpPr>
          <p:nvPr/>
        </p:nvCxnSpPr>
        <p:spPr>
          <a:xfrm rot="5400000">
            <a:off x="3586726" y="2308452"/>
            <a:ext cx="1125547" cy="224109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B0E2E832-2189-1551-7D44-1F69A2808458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 rot="16200000" flipH="1">
            <a:off x="5948925" y="2187348"/>
            <a:ext cx="1125547" cy="24833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338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852E8-12C7-572B-5346-2BA379900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2.1. Quantum compilation [5]</a:t>
            </a:r>
          </a:p>
        </p:txBody>
      </p:sp>
      <p:pic>
        <p:nvPicPr>
          <p:cNvPr id="5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12B26931-94DC-3683-0C52-69F7A7354B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3533"/>
          <a:stretch/>
        </p:blipFill>
        <p:spPr>
          <a:xfrm>
            <a:off x="718457" y="1570944"/>
            <a:ext cx="10874830" cy="3231601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E58689-49C2-409C-45CE-F05DAD5B6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F730-DD63-8F4F-BD32-7D4A526072FB}" type="slidenum">
              <a:rPr lang="en-VN"/>
              <a:t>4</a:t>
            </a:fld>
            <a:endParaRPr lang="en-V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B0A080-5D06-1937-26FE-D76999D0FDD0}"/>
              </a:ext>
            </a:extLst>
          </p:cNvPr>
          <p:cNvSpPr txBox="1"/>
          <p:nvPr/>
        </p:nvSpPr>
        <p:spPr>
          <a:xfrm>
            <a:off x="838200" y="6369635"/>
            <a:ext cx="107550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600" b="0" i="0">
                <a:solidFill>
                  <a:srgbClr val="222222"/>
                </a:solidFill>
                <a:effectLst/>
              </a:rPr>
              <a:t>[5] </a:t>
            </a: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Hai, V. T., &amp; Ho, L. B. (2023). Universal compilation for quantum state tomography. Scientific Reports, 13(1), 3750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E8887A-B611-38EE-BC36-D38EB2673889}"/>
              </a:ext>
            </a:extLst>
          </p:cNvPr>
          <p:cNvSpPr txBox="1"/>
          <p:nvPr/>
        </p:nvSpPr>
        <p:spPr>
          <a:xfrm>
            <a:off x="838200" y="4819233"/>
            <a:ext cx="10276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>
                <a:solidFill>
                  <a:srgbClr val="FF0000"/>
                </a:solidFill>
                <a:effectLst/>
                <a:latin typeface="-apple-system"/>
              </a:rPr>
              <a:t>Fig 2.1</a:t>
            </a:r>
            <a:r>
              <a:rPr lang="en-US" b="0" i="0">
                <a:solidFill>
                  <a:srgbClr val="222222"/>
                </a:solidFill>
                <a:effectLst/>
                <a:latin typeface="-apple-system"/>
              </a:rPr>
              <a:t>. A universal compilation algorithm consists of a quantum part and a classical part. </a:t>
            </a:r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94221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676D2-C03B-2335-0843-2CF5DB71F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03429" cy="1325563"/>
          </a:xfrm>
        </p:spPr>
        <p:txBody>
          <a:bodyPr/>
          <a:lstStyle/>
          <a:p>
            <a:r>
              <a:rPr lang="en-VN"/>
              <a:t>2.2. Quantum compilation: state preparation [6]</a:t>
            </a:r>
          </a:p>
        </p:txBody>
      </p:sp>
      <p:pic>
        <p:nvPicPr>
          <p:cNvPr id="5" name="Content Placeholder 4" descr="A diagram of a function&#10;&#10;Description automatically generated">
            <a:extLst>
              <a:ext uri="{FF2B5EF4-FFF2-40B4-BE49-F238E27FC236}">
                <a16:creationId xmlns:a16="http://schemas.microsoft.com/office/drawing/2014/main" id="{C4E67C32-FB3C-E1B4-A585-26D6DB49FC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838"/>
          <a:stretch/>
        </p:blipFill>
        <p:spPr>
          <a:xfrm>
            <a:off x="838199" y="1505631"/>
            <a:ext cx="6683829" cy="4060062"/>
          </a:xfr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F22A4D0-3B0B-5DC3-ECE2-A2F208097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F730-DD63-8F4F-BD32-7D4A526072FB}" type="slidenum">
              <a:rPr lang="en-VN"/>
              <a:t>5</a:t>
            </a:fld>
            <a:endParaRPr lang="en-V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0620DC-9FFD-3D1D-4B48-1BFFE6AA8DBC}"/>
              </a:ext>
            </a:extLst>
          </p:cNvPr>
          <p:cNvSpPr txBox="1"/>
          <p:nvPr/>
        </p:nvSpPr>
        <p:spPr>
          <a:xfrm>
            <a:off x="838199" y="6136700"/>
            <a:ext cx="95576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600" b="0" i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[6] </a:t>
            </a: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Hai, V. T., Viet, N. T., &amp; Ho, L. B. (2023). Variational preparation of entangled states on quantum computers. arXiv preprint arXiv:2306.17422.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C79873-C34F-52D1-BD2B-15D6BD039D9A}"/>
              </a:ext>
            </a:extLst>
          </p:cNvPr>
          <p:cNvSpPr txBox="1"/>
          <p:nvPr/>
        </p:nvSpPr>
        <p:spPr>
          <a:xfrm>
            <a:off x="838199" y="5565693"/>
            <a:ext cx="95576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Fig 2.2</a:t>
            </a:r>
            <a:r>
              <a:rPr lang="en-US" sz="2000"/>
              <a:t>. (a) Variational quantum algorithm (VQA) for quantum state preparation.</a:t>
            </a:r>
            <a:endParaRPr lang="en-VN" sz="2000"/>
          </a:p>
        </p:txBody>
      </p:sp>
    </p:spTree>
    <p:extLst>
      <p:ext uri="{BB962C8B-B14F-4D97-AF65-F5344CB8AC3E}">
        <p14:creationId xmlns:p14="http://schemas.microsoft.com/office/powerpoint/2010/main" val="2407589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C3855-06B5-5D86-BB61-7B56C4EB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2358"/>
          </a:xfrm>
        </p:spPr>
        <p:txBody>
          <a:bodyPr/>
          <a:lstStyle/>
          <a:p>
            <a:r>
              <a:rPr lang="en-VN"/>
              <a:t>3. QSEE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044B6-1279-4993-4355-D0B1061C6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2359"/>
            <a:ext cx="10870324" cy="945931"/>
          </a:xfrm>
        </p:spPr>
        <p:txBody>
          <a:bodyPr/>
          <a:lstStyle/>
          <a:p>
            <a:pPr marL="0" indent="0">
              <a:buNone/>
            </a:pPr>
            <a:r>
              <a:rPr lang="en-VN"/>
              <a:t>QSEE is a python (qiskit – based) package for quantum compiling (quantum state preparation and tomography).</a:t>
            </a:r>
          </a:p>
          <a:p>
            <a:pPr marL="0" indent="0">
              <a:buNone/>
            </a:pPr>
            <a:endParaRPr lang="en-VN"/>
          </a:p>
        </p:txBody>
      </p:sp>
      <p:pic>
        <p:nvPicPr>
          <p:cNvPr id="65" name="Picture 64" descr="A diagram of a software development&#10;&#10;Description automatically generated">
            <a:extLst>
              <a:ext uri="{FF2B5EF4-FFF2-40B4-BE49-F238E27FC236}">
                <a16:creationId xmlns:a16="http://schemas.microsoft.com/office/drawing/2014/main" id="{ACE2E70C-381D-4272-AD17-2F01A91A2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0963"/>
            <a:ext cx="6161690" cy="4955665"/>
          </a:xfrm>
          <a:prstGeom prst="rect">
            <a:avLst/>
          </a:prstGeom>
        </p:spPr>
      </p:pic>
      <p:sp>
        <p:nvSpPr>
          <p:cNvPr id="66" name="Slide Number Placeholder 65">
            <a:extLst>
              <a:ext uri="{FF2B5EF4-FFF2-40B4-BE49-F238E27FC236}">
                <a16:creationId xmlns:a16="http://schemas.microsoft.com/office/drawing/2014/main" id="{EA9E9EAE-C864-6109-417D-FEC0F8A4C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0FAFD-4A43-664E-AA32-FA47045B7381}" type="slidenum">
              <a:t>6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07081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EFEA5-52BA-2D91-907A-1805073F8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3. QSEE [7]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B9618-F744-78C3-6A33-F31D9F3E4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006475"/>
          </a:xfrm>
        </p:spPr>
        <p:txBody>
          <a:bodyPr/>
          <a:lstStyle/>
          <a:p>
            <a:pPr marL="0" indent="0">
              <a:buNone/>
            </a:pPr>
            <a:r>
              <a:rPr lang="en-VN"/>
              <a:t>We have run quantum compilation for serveral case and save it as json files in a database.</a:t>
            </a: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9294A0CC-4077-1D4C-E14F-96230A3B6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77" y="2832100"/>
            <a:ext cx="2286000" cy="3479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BC2430-0598-A7CE-9D71-B3E7FA035324}"/>
              </a:ext>
            </a:extLst>
          </p:cNvPr>
          <p:cNvSpPr txBox="1"/>
          <p:nvPr/>
        </p:nvSpPr>
        <p:spPr>
          <a:xfrm>
            <a:off x="3394841" y="3634244"/>
            <a:ext cx="603293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>
                <a:effectLst/>
                <a:latin typeface="Menlo" panose="020B0609030804020204" pitchFamily="49" charset="0"/>
              </a:rPr>
              <a:t>{</a:t>
            </a:r>
          </a:p>
          <a:p>
            <a:pPr lvl="1"/>
            <a:r>
              <a:rPr lang="en-US" sz="2400" b="0">
                <a:effectLst/>
                <a:latin typeface="Menlo" panose="020B0609030804020204" pitchFamily="49" charset="0"/>
              </a:rPr>
              <a:t>"u": "g2", </a:t>
            </a:r>
          </a:p>
          <a:p>
            <a:pPr lvl="1"/>
            <a:r>
              <a:rPr lang="en-US" sz="2400" b="0">
                <a:effectLst/>
                <a:latin typeface="Menlo" panose="020B0609030804020204" pitchFamily="49" charset="0"/>
              </a:rPr>
              <a:t>"vdagger": "ame", </a:t>
            </a:r>
          </a:p>
          <a:p>
            <a:pPr lvl="1"/>
            <a:r>
              <a:rPr lang="en-US" sz="2400" b="0">
                <a:effectLst/>
                <a:latin typeface="Menlo" panose="020B0609030804020204" pitchFamily="49" charset="0"/>
              </a:rPr>
              <a:t>"num_qubits": 4, </a:t>
            </a:r>
          </a:p>
          <a:p>
            <a:pPr lvl="1"/>
            <a:r>
              <a:rPr lang="en-US" sz="2400" b="0">
                <a:effectLst/>
                <a:latin typeface="Menlo" panose="020B0609030804020204" pitchFamily="49" charset="0"/>
              </a:rPr>
              <a:t>"num_layers": 1, </a:t>
            </a:r>
          </a:p>
          <a:p>
            <a:pPr lvl="1"/>
            <a:r>
              <a:rPr lang="en-US" sz="2400" b="0">
                <a:effectLst/>
                <a:latin typeface="Menlo" panose="020B0609030804020204" pitchFamily="49" charset="0"/>
              </a:rPr>
              <a:t>"thetas": […]</a:t>
            </a:r>
          </a:p>
          <a:p>
            <a:r>
              <a:rPr lang="en-US" sz="2400">
                <a:latin typeface="Menlo" panose="020B0609030804020204" pitchFamily="49" charset="0"/>
              </a:rPr>
              <a:t>}</a:t>
            </a:r>
            <a:endParaRPr lang="en-US" sz="2400" b="0">
              <a:effectLst/>
              <a:latin typeface="Menlo" panose="020B06090308040202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A21CA13-BE6F-787A-D357-18C2F36EDE0A}"/>
              </a:ext>
            </a:extLst>
          </p:cNvPr>
          <p:cNvSpPr txBox="1">
            <a:spLocks/>
          </p:cNvSpPr>
          <p:nvPr/>
        </p:nvSpPr>
        <p:spPr>
          <a:xfrm>
            <a:off x="3394841" y="2766703"/>
            <a:ext cx="7714593" cy="1006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VN"/>
              <a:t>Each json file has the structure like this (most valuable information is </a:t>
            </a:r>
            <a:r>
              <a:rPr lang="en-VN" b="1"/>
              <a:t>thetas</a:t>
            </a:r>
            <a:r>
              <a:rPr lang="en-VN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AA2AE0-3C7D-9714-BDA6-AFBB48132228}"/>
              </a:ext>
            </a:extLst>
          </p:cNvPr>
          <p:cNvSpPr txBox="1"/>
          <p:nvPr/>
        </p:nvSpPr>
        <p:spPr>
          <a:xfrm>
            <a:off x="838200" y="64150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/>
              <a:t>[7] https://github.com/vutuanhai237/qsee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533D3D1-399B-85E8-B07E-E9F56E75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0FAFD-4A43-664E-AA32-FA47045B7381}" type="slidenum">
              <a:t>7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27202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1FC1D-2A54-4486-99CC-32A910689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3. QSEE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A0BE7E-590E-96FF-D34A-2126A4DD2A82}"/>
                  </a:ext>
                </a:extLst>
              </p:cNvPr>
              <p:cNvSpPr txBox="1"/>
              <p:nvPr/>
            </p:nvSpPr>
            <p:spPr>
              <a:xfrm>
                <a:off x="838200" y="1857174"/>
                <a:ext cx="2057400" cy="1357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vi-VN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2400" b="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vi-VN" sz="2400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vi-VN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sz="24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vi-VN" sz="2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VN" sz="2400"/>
                                        <m:t>−0.62 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VN" sz="2400"/>
                                        <m:t>0.08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vi-VN" sz="2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VN" sz="2400"/>
                                        <m:t>−0.6</m:t>
                                      </m:r>
                                      <m:r>
                                        <a:rPr lang="vi-VN" sz="2400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VN" sz="2400"/>
                                        <m:t>−0.47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VN" sz="24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A0BE7E-590E-96FF-D34A-2126A4DD2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57174"/>
                <a:ext cx="2057400" cy="1357488"/>
              </a:xfrm>
              <a:prstGeom prst="rect">
                <a:avLst/>
              </a:prstGeom>
              <a:blipFill>
                <a:blip r:embed="rId2"/>
                <a:stretch>
                  <a:fillRect t="-6542" b="-3738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47E6B26-1AA6-9E98-3F9A-A475A72D9C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424"/>
          <a:stretch/>
        </p:blipFill>
        <p:spPr>
          <a:xfrm>
            <a:off x="7940564" y="1915069"/>
            <a:ext cx="3394266" cy="12416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C5C27D-1F33-A06D-BD5B-AF0BDBA96BBF}"/>
                  </a:ext>
                </a:extLst>
              </p:cNvPr>
              <p:cNvSpPr txBox="1"/>
              <p:nvPr/>
            </p:nvSpPr>
            <p:spPr>
              <a:xfrm>
                <a:off x="919841" y="3275883"/>
                <a:ext cx="258535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b="1"/>
                  <a:t>Input</a:t>
                </a:r>
                <a:r>
                  <a:rPr lang="en-VN"/>
                  <a:t>: quantum state</a:t>
                </a:r>
              </a:p>
              <a:p>
                <a:r>
                  <a:rPr lang="en-VN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en-VN"/>
                  <a:t> complex state vector)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C5C27D-1F33-A06D-BD5B-AF0BDBA96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841" y="3275883"/>
                <a:ext cx="2585359" cy="646331"/>
              </a:xfrm>
              <a:prstGeom prst="rect">
                <a:avLst/>
              </a:prstGeom>
              <a:blipFill>
                <a:blip r:embed="rId4"/>
                <a:stretch>
                  <a:fillRect l="-1961" t="-3846" r="-490" b="-1538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F052DE-F455-8BA0-250B-AD4D14BCC6D8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2895600" y="2535918"/>
            <a:ext cx="267488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BEE5C3-E9DD-84D0-CB0B-DFB1493CB6E5}"/>
                  </a:ext>
                </a:extLst>
              </p:cNvPr>
              <p:cNvSpPr txBox="1"/>
              <p:nvPr/>
            </p:nvSpPr>
            <p:spPr>
              <a:xfrm>
                <a:off x="2895600" y="2085202"/>
                <a:ext cx="2769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b="1"/>
                  <a:t>Quantum compilation (</a:t>
                </a:r>
                <a14:m>
                  <m:oMath xmlns:m="http://schemas.openxmlformats.org/officeDocument/2006/math">
                    <m:r>
                      <a:rPr lang="vi-VN" b="1" i="1">
                        <a:latin typeface="Cambria Math" panose="02040503050406030204" pitchFamily="18" charset="0"/>
                      </a:rPr>
                      <m:t>𝝍</m:t>
                    </m:r>
                  </m:oMath>
                </a14:m>
                <a:r>
                  <a:rPr lang="en-VN" b="1"/>
                  <a:t>)</a:t>
                </a:r>
                <a:endParaRPr lang="en-VN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BEE5C3-E9DD-84D0-CB0B-DFB1493CB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085202"/>
                <a:ext cx="2769477" cy="369332"/>
              </a:xfrm>
              <a:prstGeom prst="rect">
                <a:avLst/>
              </a:prstGeom>
              <a:blipFill>
                <a:blip r:embed="rId5"/>
                <a:stretch>
                  <a:fillRect l="-1835" t="-6667" b="-2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319DB26-3639-D786-A8A9-A637C42F2586}"/>
                  </a:ext>
                </a:extLst>
              </p:cNvPr>
              <p:cNvSpPr txBox="1"/>
              <p:nvPr/>
            </p:nvSpPr>
            <p:spPr>
              <a:xfrm>
                <a:off x="5570481" y="2351252"/>
                <a:ext cx="11561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U</m:t>
                          </m:r>
                          <m:d>
                            <m:dPr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b="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d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vi-VN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319DB26-3639-D786-A8A9-A637C42F2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481" y="2351252"/>
                <a:ext cx="115613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05C769-76E6-7974-BFC0-701FAA93462F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>
            <a:off x="6726620" y="2535918"/>
            <a:ext cx="121394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41846CA-5085-3BC8-9AFA-584BFE1FECB5}"/>
              </a:ext>
            </a:extLst>
          </p:cNvPr>
          <p:cNvSpPr txBox="1"/>
          <p:nvPr/>
        </p:nvSpPr>
        <p:spPr>
          <a:xfrm>
            <a:off x="6831722" y="2085202"/>
            <a:ext cx="1324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b="1"/>
              <a:t>Initialize</a:t>
            </a:r>
            <a:endParaRPr lang="en-V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6528C3-0978-2B08-4D7B-C26B55FB68B8}"/>
              </a:ext>
            </a:extLst>
          </p:cNvPr>
          <p:cNvSpPr txBox="1"/>
          <p:nvPr/>
        </p:nvSpPr>
        <p:spPr>
          <a:xfrm>
            <a:off x="7830391" y="3275882"/>
            <a:ext cx="2585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b="1"/>
              <a:t>Output</a:t>
            </a:r>
            <a:r>
              <a:rPr lang="en-VN"/>
              <a:t>: encoder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D6209348-15FA-A7EF-E685-0B72E3749F32}"/>
              </a:ext>
            </a:extLst>
          </p:cNvPr>
          <p:cNvCxnSpPr>
            <a:cxnSpLocks/>
            <a:stCxn id="6" idx="2"/>
            <a:endCxn id="31" idx="1"/>
          </p:cNvCxnSpPr>
          <p:nvPr/>
        </p:nvCxnSpPr>
        <p:spPr>
          <a:xfrm rot="16200000" flipH="1">
            <a:off x="1713425" y="4421309"/>
            <a:ext cx="2332912" cy="1334721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03EE808-EA8E-14F8-72BD-D92B2341C11F}"/>
                  </a:ext>
                </a:extLst>
              </p:cNvPr>
              <p:cNvSpPr txBox="1"/>
              <p:nvPr/>
            </p:nvSpPr>
            <p:spPr>
              <a:xfrm>
                <a:off x="420507" y="4416290"/>
                <a:ext cx="20153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b="1"/>
                  <a:t>QSEE </a:t>
                </a:r>
                <a:r>
                  <a:rPr lang="en-US" b="1"/>
                  <a:t>S</a:t>
                </a:r>
                <a:r>
                  <a:rPr lang="en-VN" b="1"/>
                  <a:t>earch (</a:t>
                </a:r>
                <a14:m>
                  <m:oMath xmlns:m="http://schemas.openxmlformats.org/officeDocument/2006/math">
                    <m:r>
                      <a:rPr lang="vi-VN" b="1" i="1">
                        <a:latin typeface="Cambria Math" panose="02040503050406030204" pitchFamily="18" charset="0"/>
                      </a:rPr>
                      <m:t>𝝍</m:t>
                    </m:r>
                  </m:oMath>
                </a14:m>
                <a:r>
                  <a:rPr lang="en-VN" b="1"/>
                  <a:t>)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03EE808-EA8E-14F8-72BD-D92B2341C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07" y="4416290"/>
                <a:ext cx="2015312" cy="369332"/>
              </a:xfrm>
              <a:prstGeom prst="rect">
                <a:avLst/>
              </a:prstGeom>
              <a:blipFill>
                <a:blip r:embed="rId7"/>
                <a:stretch>
                  <a:fillRect l="-2516" t="-6667" b="-2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63BD838B-D05F-A8E4-E208-70566AA72638}"/>
              </a:ext>
            </a:extLst>
          </p:cNvPr>
          <p:cNvCxnSpPr>
            <a:cxnSpLocks/>
            <a:stCxn id="31" idx="3"/>
            <a:endCxn id="11" idx="2"/>
          </p:cNvCxnSpPr>
          <p:nvPr/>
        </p:nvCxnSpPr>
        <p:spPr>
          <a:xfrm flipV="1">
            <a:off x="5365532" y="2720584"/>
            <a:ext cx="783019" cy="3534542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D73DA05-C06E-8603-C039-F50B6475F05F}"/>
              </a:ext>
            </a:extLst>
          </p:cNvPr>
          <p:cNvSpPr txBox="1"/>
          <p:nvPr/>
        </p:nvSpPr>
        <p:spPr>
          <a:xfrm>
            <a:off x="1009040" y="470400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Database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Diamond 30">
                <a:extLst>
                  <a:ext uri="{FF2B5EF4-FFF2-40B4-BE49-F238E27FC236}">
                    <a16:creationId xmlns:a16="http://schemas.microsoft.com/office/drawing/2014/main" id="{E95B30C7-8648-048D-5ED8-5566A3B0AAC9}"/>
                  </a:ext>
                </a:extLst>
              </p:cNvPr>
              <p:cNvSpPr/>
              <p:nvPr/>
            </p:nvSpPr>
            <p:spPr>
              <a:xfrm>
                <a:off x="3547242" y="5795298"/>
                <a:ext cx="1818290" cy="919655"/>
              </a:xfrm>
              <a:prstGeom prst="diamond">
                <a:avLst/>
              </a:pr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I</a:t>
                </a:r>
                <a:r>
                  <a:rPr lang="en-VN">
                    <a:solidFill>
                      <a:schemeClr val="tx1"/>
                    </a:solidFill>
                  </a:rPr>
                  <a:t>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VN">
                    <a:solidFill>
                      <a:schemeClr val="tx1"/>
                    </a:solidFill>
                  </a:rPr>
                  <a:t> exist</a:t>
                </a:r>
              </a:p>
            </p:txBody>
          </p:sp>
        </mc:Choice>
        <mc:Fallback xmlns="">
          <p:sp>
            <p:nvSpPr>
              <p:cNvPr id="31" name="Diamond 30">
                <a:extLst>
                  <a:ext uri="{FF2B5EF4-FFF2-40B4-BE49-F238E27FC236}">
                    <a16:creationId xmlns:a16="http://schemas.microsoft.com/office/drawing/2014/main" id="{E95B30C7-8648-048D-5ED8-5566A3B0AA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242" y="5795298"/>
                <a:ext cx="1818290" cy="919655"/>
              </a:xfrm>
              <a:prstGeom prst="diamond">
                <a:avLst/>
              </a:prstGeom>
              <a:blipFill>
                <a:blip r:embed="rId8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21B612D-75C3-A658-43C2-A0CC0DD90449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4456387" y="2612118"/>
            <a:ext cx="0" cy="31831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38DC4B5-BC53-8155-55A6-F308963D37CD}"/>
              </a:ext>
            </a:extLst>
          </p:cNvPr>
          <p:cNvSpPr txBox="1"/>
          <p:nvPr/>
        </p:nvSpPr>
        <p:spPr>
          <a:xfrm>
            <a:off x="6220809" y="492370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Yes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BD14E2-17E5-5F44-8AC2-782D5462488B}"/>
              </a:ext>
            </a:extLst>
          </p:cNvPr>
          <p:cNvSpPr txBox="1"/>
          <p:nvPr/>
        </p:nvSpPr>
        <p:spPr>
          <a:xfrm>
            <a:off x="4472152" y="492370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No</a:t>
            </a:r>
          </a:p>
        </p:txBody>
      </p: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7F0CD3F1-3850-ADDD-68A8-F3AE56E7E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0FAFD-4A43-664E-AA32-FA47045B7381}" type="slidenum">
              <a:t>8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92504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B0CA9-C288-FC48-3578-3C0834A36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3. QSEE: Demos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A61FF-140F-2789-AFB6-C2EC19B59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</a:t>
            </a:r>
            <a:r>
              <a:rPr lang="en-VN"/>
              <a:t>rom qsee.compilation import </a:t>
            </a:r>
            <a:r>
              <a:rPr lang="en-VN" b="1"/>
              <a:t>QuantumStatePreparation</a:t>
            </a:r>
          </a:p>
          <a:p>
            <a:pPr marL="0" indent="0">
              <a:buNone/>
            </a:pPr>
            <a:r>
              <a:rPr lang="en-US"/>
              <a:t>target_state = [1/sqrt(2), 0, 0, 1/sqrt(2)]</a:t>
            </a:r>
            <a:endParaRPr lang="en-VN"/>
          </a:p>
          <a:p>
            <a:pPr marL="0" indent="0">
              <a:buNone/>
            </a:pPr>
            <a:r>
              <a:rPr lang="en-VN"/>
              <a:t>encoder = </a:t>
            </a:r>
            <a:r>
              <a:rPr lang="en-VN" b="1"/>
              <a:t>QuantumStatePreparation</a:t>
            </a:r>
            <a:r>
              <a:rPr lang="en-VN"/>
              <a:t>.prepare(target_state)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16CDEF-FE23-916F-7E08-96247A6F3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0FAFD-4A43-664E-AA32-FA47045B7381}" type="slidenum">
              <a:t>9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515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2874</TotalTime>
  <Words>506</Words>
  <Application>Microsoft Macintosh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Cambria Math</vt:lpstr>
      <vt:lpstr>Menlo</vt:lpstr>
      <vt:lpstr>Office Theme</vt:lpstr>
      <vt:lpstr>Introduce to qsee a package for quantum state preparation</vt:lpstr>
      <vt:lpstr>Quantum machine learning: encoding problem</vt:lpstr>
      <vt:lpstr>Encoding methods</vt:lpstr>
      <vt:lpstr>2.1. Quantum compilation [5]</vt:lpstr>
      <vt:lpstr>2.2. Quantum compilation: state preparation [6]</vt:lpstr>
      <vt:lpstr>3. QSEE</vt:lpstr>
      <vt:lpstr>3. QSEE [7] </vt:lpstr>
      <vt:lpstr>3. QSEE</vt:lpstr>
      <vt:lpstr>3. QSEE: Demos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Vũ Tuấn Hải</dc:creator>
  <cp:lastModifiedBy>Vũ Tuấn Hải</cp:lastModifiedBy>
  <cp:revision>4</cp:revision>
  <dcterms:created xsi:type="dcterms:W3CDTF">2023-11-18T07:41:24Z</dcterms:created>
  <dcterms:modified xsi:type="dcterms:W3CDTF">2023-12-16T15:23:45Z</dcterms:modified>
</cp:coreProperties>
</file>