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88" r:id="rId2"/>
    <p:sldId id="290" r:id="rId3"/>
    <p:sldId id="297" r:id="rId4"/>
    <p:sldId id="304" r:id="rId5"/>
    <p:sldId id="303" r:id="rId6"/>
    <p:sldId id="289" r:id="rId7"/>
    <p:sldId id="291" r:id="rId8"/>
    <p:sldId id="292" r:id="rId9"/>
    <p:sldId id="298" r:id="rId10"/>
    <p:sldId id="294" r:id="rId11"/>
    <p:sldId id="260" r:id="rId12"/>
    <p:sldId id="295" r:id="rId13"/>
    <p:sldId id="296" r:id="rId14"/>
    <p:sldId id="261" r:id="rId15"/>
    <p:sldId id="302" r:id="rId16"/>
    <p:sldId id="268" r:id="rId17"/>
    <p:sldId id="276" r:id="rId18"/>
    <p:sldId id="263" r:id="rId19"/>
    <p:sldId id="267" r:id="rId20"/>
    <p:sldId id="300" r:id="rId21"/>
    <p:sldId id="301" r:id="rId22"/>
    <p:sldId id="299"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A0A79-322F-42EC-B777-BCC5D647C99C}" v="1081" dt="2021-03-24T07:34:24.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3" autoAdjust="0"/>
    <p:restoredTop sz="77193"/>
  </p:normalViewPr>
  <p:slideViewPr>
    <p:cSldViewPr snapToGrid="0">
      <p:cViewPr>
        <p:scale>
          <a:sx n="100" d="100"/>
          <a:sy n="100" d="100"/>
        </p:scale>
        <p:origin x="3592"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0B902-5759-FC49-B311-2E6FE29404CD}" type="datetimeFigureOut">
              <a:t>22/11/2023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A4BF2-330F-0041-B456-2AF550CE6FFE}" type="slidenum">
              <a:t>‹#›</a:t>
            </a:fld>
            <a:endParaRPr lang="en-VN"/>
          </a:p>
        </p:txBody>
      </p:sp>
    </p:spTree>
    <p:extLst>
      <p:ext uri="{BB962C8B-B14F-4D97-AF65-F5344CB8AC3E}">
        <p14:creationId xmlns:p14="http://schemas.microsoft.com/office/powerpoint/2010/main" val="48363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Làm rõ một số định nghĩa trong QML:</a:t>
            </a:r>
          </a:p>
          <a:p>
            <a:r>
              <a:rPr lang="en-VN"/>
              <a:t>- QML: thuật toán machien learning có chạy trên quantum computer</a:t>
            </a:r>
          </a:p>
          <a:p>
            <a:r>
              <a:rPr lang="en-VN"/>
              <a:t>- Hybrid quantum – classical learning: tập con của QML, chạy trên cả quantum và classical computer. =&gt; Được chú ý hiện nay vì các quantum algorithm yêu cầu số qubit cao =&gt; chưa thích hợp chạy vì ko có tài nguyên</a:t>
            </a:r>
          </a:p>
        </p:txBody>
      </p:sp>
      <p:sp>
        <p:nvSpPr>
          <p:cNvPr id="4" name="Slide Number Placeholder 3"/>
          <p:cNvSpPr>
            <a:spLocks noGrp="1"/>
          </p:cNvSpPr>
          <p:nvPr>
            <p:ph type="sldNum" sz="quarter" idx="5"/>
          </p:nvPr>
        </p:nvSpPr>
        <p:spPr/>
        <p:txBody>
          <a:bodyPr/>
          <a:lstStyle/>
          <a:p>
            <a:fld id="{F02A4BF2-330F-0041-B456-2AF550CE6FFE}" type="slidenum">
              <a:rPr lang="en-VN"/>
              <a:t>2</a:t>
            </a:fld>
            <a:endParaRPr lang="en-VN"/>
          </a:p>
        </p:txBody>
      </p:sp>
    </p:spTree>
    <p:extLst>
      <p:ext uri="{BB962C8B-B14F-4D97-AF65-F5344CB8AC3E}">
        <p14:creationId xmlns:p14="http://schemas.microsoft.com/office/powerpoint/2010/main" val="167470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Calibri" panose="020F0502020204030204" pitchFamily="34" charset="0"/>
                <a:cs typeface="Calibri" panose="020F0502020204030204" pitchFamily="34" charset="0"/>
              </a:rPr>
              <a:t>Mô tả tổng quát của hệ </a:t>
            </a:r>
            <a:r>
              <a:rPr lang="vi-VN" sz="1200" i="1">
                <a:effectLst/>
                <a:latin typeface="Calibri" panose="020F0502020204030204" pitchFamily="34" charset="0"/>
                <a:cs typeface="Calibri" panose="020F0502020204030204" pitchFamily="34" charset="0"/>
              </a:rPr>
              <a:t>hybrid quantum - classical </a:t>
            </a:r>
            <a:r>
              <a:rPr lang="vi-VN" sz="1200">
                <a:effectLst/>
                <a:latin typeface="Calibri" panose="020F0502020204030204" pitchFamily="34" charset="0"/>
                <a:cs typeface="Calibri" panose="020F0502020204030204" pitchFamily="34" charset="0"/>
              </a:rPr>
              <a:t>được sử dụng trong các thuật toán </a:t>
            </a:r>
            <a:r>
              <a:rPr lang="vi-VN" sz="1200" b="1">
                <a:effectLst/>
                <a:latin typeface="Calibri" panose="020F0502020204030204" pitchFamily="34" charset="0"/>
                <a:cs typeface="Calibri" panose="020F0502020204030204" pitchFamily="34" charset="0"/>
              </a:rPr>
              <a:t>QML</a:t>
            </a:r>
            <a:r>
              <a:rPr lang="vi-VN" sz="1200">
                <a:effectLst/>
                <a:latin typeface="Calibri" panose="020F0502020204030204" pitchFamily="34" charset="0"/>
                <a:cs typeface="Calibri" panose="020F0502020204030204" pitchFamily="34" charset="0"/>
              </a:rPr>
              <a:t>. Trong hệ, máy tính lượng tử chuẩn bị các trạng thái (quantum state preparation) và thực hiện phép đo. Máy tính cổ điển sử dụng các kết quả đo để hậu xử lý, và cập nhật </a:t>
            </a:r>
            <a:r>
              <a:rPr lang="vi-VN" sz="1200" i="1">
                <a:effectLst/>
                <a:latin typeface="Calibri" panose="020F0502020204030204" pitchFamily="34" charset="0"/>
                <a:cs typeface="Calibri" panose="020F0502020204030204" pitchFamily="34" charset="0"/>
              </a:rPr>
              <a:t>parameter</a:t>
            </a:r>
            <a:r>
              <a:rPr lang="vi-VN" sz="1200">
                <a:effectLst/>
                <a:latin typeface="Calibri" panose="020F0502020204030204" pitchFamily="34" charset="0"/>
                <a:cs typeface="Calibri" panose="020F0502020204030204" pitchFamily="34" charset="0"/>
              </a:rPr>
              <a:t> 𝜽 cho PQC. Quy trình này được lặp nhiều lần. </a:t>
            </a:r>
            <a:endParaRPr lang="vi-VN" sz="1200">
              <a:latin typeface="Calibri" panose="020F0502020204030204" pitchFamily="34" charset="0"/>
              <a:cs typeface="Calibri" panose="020F0502020204030204" pitchFamily="34" charset="0"/>
            </a:endParaRPr>
          </a:p>
          <a:p>
            <a:endParaRPr lang="en-VN"/>
          </a:p>
        </p:txBody>
      </p:sp>
      <p:sp>
        <p:nvSpPr>
          <p:cNvPr id="4" name="Slide Number Placeholder 3"/>
          <p:cNvSpPr>
            <a:spLocks noGrp="1"/>
          </p:cNvSpPr>
          <p:nvPr>
            <p:ph type="sldNum" sz="quarter" idx="5"/>
          </p:nvPr>
        </p:nvSpPr>
        <p:spPr/>
        <p:txBody>
          <a:bodyPr/>
          <a:lstStyle/>
          <a:p>
            <a:fld id="{89C9BFFF-DB5C-C647-BABC-3A750988F3DE}" type="slidenum">
              <a:rPr lang="en-VN"/>
              <a:t>11</a:t>
            </a:fld>
            <a:endParaRPr lang="en-VN"/>
          </a:p>
        </p:txBody>
      </p:sp>
    </p:spTree>
    <p:extLst>
      <p:ext uri="{BB962C8B-B14F-4D97-AF65-F5344CB8AC3E}">
        <p14:creationId xmlns:p14="http://schemas.microsoft.com/office/powerpoint/2010/main" val="1867515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Tác dụng của các cổng rotation khi apply vào trạng thái psi</a:t>
            </a:r>
          </a:p>
        </p:txBody>
      </p:sp>
      <p:sp>
        <p:nvSpPr>
          <p:cNvPr id="4" name="Slide Number Placeholder 3"/>
          <p:cNvSpPr>
            <a:spLocks noGrp="1"/>
          </p:cNvSpPr>
          <p:nvPr>
            <p:ph type="sldNum" sz="quarter" idx="5"/>
          </p:nvPr>
        </p:nvSpPr>
        <p:spPr/>
        <p:txBody>
          <a:bodyPr/>
          <a:lstStyle/>
          <a:p>
            <a:fld id="{F02A4BF2-330F-0041-B456-2AF550CE6FFE}" type="slidenum">
              <a:rPr lang="en-VN"/>
              <a:t>12</a:t>
            </a:fld>
            <a:endParaRPr lang="en-VN"/>
          </a:p>
        </p:txBody>
      </p:sp>
    </p:spTree>
    <p:extLst>
      <p:ext uri="{BB962C8B-B14F-4D97-AF65-F5344CB8AC3E}">
        <p14:creationId xmlns:p14="http://schemas.microsoft.com/office/powerpoint/2010/main" val="4094852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a:t>
            </a:r>
            <a:r>
              <a:rPr lang="en-US"/>
              <a:t>h</a:t>
            </a:r>
            <a:r>
              <a:rPr lang="en-VN"/>
              <a:t>o C là loss/cost function, tính đạo hàm riêng </a:t>
            </a:r>
            <a:r>
              <a:rPr lang="en-US"/>
              <a:t>thứ i bằng phương pháp sai phân hữu hạn, tuy nhiên trong trường hợp này ta tính các hệ số cụ thể. Với các eigenvalues khác nhau, độ dời s và hệ số tự do r sẽ có giá trị khác nhau. </a:t>
            </a:r>
          </a:p>
          <a:p>
            <a:r>
              <a:rPr lang="en-US"/>
              <a:t>Cách tính cụ thể được trình bày trong paper.</a:t>
            </a:r>
            <a:endParaRPr lang="en-VN"/>
          </a:p>
        </p:txBody>
      </p:sp>
      <p:sp>
        <p:nvSpPr>
          <p:cNvPr id="4" name="Slide Number Placeholder 3"/>
          <p:cNvSpPr>
            <a:spLocks noGrp="1"/>
          </p:cNvSpPr>
          <p:nvPr>
            <p:ph type="sldNum" sz="quarter" idx="5"/>
          </p:nvPr>
        </p:nvSpPr>
        <p:spPr/>
        <p:txBody>
          <a:bodyPr/>
          <a:lstStyle/>
          <a:p>
            <a:fld id="{F02A4BF2-330F-0041-B456-2AF550CE6FFE}" type="slidenum">
              <a:rPr lang="en-VN"/>
              <a:t>13</a:t>
            </a:fld>
            <a:endParaRPr lang="en-VN"/>
          </a:p>
        </p:txBody>
      </p:sp>
    </p:spTree>
    <p:extLst>
      <p:ext uri="{BB962C8B-B14F-4D97-AF65-F5344CB8AC3E}">
        <p14:creationId xmlns:p14="http://schemas.microsoft.com/office/powerpoint/2010/main" val="23774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vi-VN" sz="1200" i="1">
                    <a:effectLst/>
                    <a:latin typeface="Calibri" panose="020F0502020204030204" pitchFamily="34" charset="0"/>
                    <a:cs typeface="Calibri" panose="020F0502020204030204" pitchFamily="34" charset="0"/>
                  </a:rPr>
                  <a:t>Vector</a:t>
                </a:r>
                <a:r>
                  <a:rPr lang="vi-VN" sz="1200">
                    <a:effectLst/>
                    <a:latin typeface="Calibri" panose="020F0502020204030204" pitchFamily="34" charset="0"/>
                    <a:cs typeface="Calibri" panose="020F0502020204030204" pitchFamily="34" charset="0"/>
                  </a:rPr>
                  <a:t> đầu vào được ánh xạ sang không gian </a:t>
                </a:r>
                <a:r>
                  <a:rPr lang="vi-VN" sz="1200" i="1">
                    <a:effectLst/>
                    <a:latin typeface="Calibri" panose="020F0502020204030204" pitchFamily="34" charset="0"/>
                    <a:cs typeface="Calibri" panose="020F0502020204030204" pitchFamily="34" charset="0"/>
                  </a:rPr>
                  <a:t>Hilbert</a:t>
                </a:r>
                <a:r>
                  <a:rPr lang="vi-VN" sz="1200">
                    <a:effectLst/>
                    <a:latin typeface="Calibri" panose="020F0502020204030204" pitchFamily="34" charset="0"/>
                    <a:cs typeface="Calibri" panose="020F0502020204030204" pitchFamily="34" charset="0"/>
                  </a:rPr>
                  <a:t> </a:t>
                </a:r>
                <a14:m>
                  <m:oMath xmlns:m="http://schemas.openxmlformats.org/officeDocument/2006/math">
                    <m:r>
                      <a:rPr lang="vi-VN" sz="1200" i="1">
                        <a:effectLst/>
                        <a:latin typeface="Cambria Math" panose="02040503050406030204" pitchFamily="18" charset="0"/>
                        <a:cs typeface="Calibri" panose="020F0502020204030204" pitchFamily="34" charset="0"/>
                      </a:rPr>
                      <m:t>𝜙</m:t>
                    </m:r>
                    <m:r>
                      <a:rPr lang="vi-VN" sz="1200" i="1">
                        <a:effectLst/>
                        <a:latin typeface="Cambria Math" panose="02040503050406030204" pitchFamily="18" charset="0"/>
                        <a:cs typeface="Calibri" panose="020F0502020204030204" pitchFamily="34" charset="0"/>
                      </a:rPr>
                      <m:t>(</m:t>
                    </m:r>
                    <m:r>
                      <a:rPr lang="vi-VN" sz="1200" i="1">
                        <a:effectLst/>
                        <a:latin typeface="Cambria Math" panose="02040503050406030204" pitchFamily="18" charset="0"/>
                        <a:cs typeface="Calibri" panose="020F0502020204030204" pitchFamily="34" charset="0"/>
                      </a:rPr>
                      <m:t>𝑥</m:t>
                    </m:r>
                    <m:r>
                      <a:rPr lang="vi-VN" sz="1200" i="1">
                        <a:effectLst/>
                        <a:latin typeface="Cambria Math" panose="02040503050406030204" pitchFamily="18" charset="0"/>
                        <a:cs typeface="Calibri" panose="020F0502020204030204" pitchFamily="34" charset="0"/>
                      </a:rPr>
                      <m:t>)</m:t>
                    </m:r>
                  </m:oMath>
                </a14:m>
                <a:r>
                  <a:rPr lang="vi-VN" sz="1200">
                    <a:effectLst/>
                    <a:latin typeface="Calibri" panose="020F0502020204030204" pitchFamily="34" charset="0"/>
                    <a:cs typeface="Calibri" panose="020F0502020204030204" pitchFamily="34" charset="0"/>
                  </a:rPr>
                  <a:t> bằng </a:t>
                </a:r>
                <a:r>
                  <a:rPr lang="vi-VN" sz="1200" i="1">
                    <a:effectLst/>
                    <a:latin typeface="Calibri" panose="020F0502020204030204" pitchFamily="34" charset="0"/>
                    <a:cs typeface="Calibri" panose="020F0502020204030204" pitchFamily="34" charset="0"/>
                  </a:rPr>
                  <a:t>Encoder</a:t>
                </a:r>
                <a:r>
                  <a:rPr lang="vi-VN" sz="1200">
                    <a:effectLst/>
                    <a:latin typeface="Calibri" panose="020F0502020204030204" pitchFamily="34" charset="0"/>
                    <a:cs typeface="Calibri" panose="020F0502020204030204" pitchFamily="34" charset="0"/>
                  </a:rPr>
                  <a:t> </a:t>
                </a:r>
                <a14:m>
                  <m:oMath xmlns:m="http://schemas.openxmlformats.org/officeDocument/2006/math">
                    <m:sSub>
                      <m:sSubPr>
                        <m:ctrlPr>
                          <a:rPr lang="vi-VN" sz="1200" b="0" i="1">
                            <a:effectLst/>
                            <a:latin typeface="Cambria Math" panose="02040503050406030204" pitchFamily="18" charset="0"/>
                            <a:cs typeface="Calibri" panose="020F0502020204030204" pitchFamily="34" charset="0"/>
                          </a:rPr>
                        </m:ctrlPr>
                      </m:sSubPr>
                      <m:e>
                        <m:r>
                          <a:rPr lang="vi-VN" sz="1200" i="1">
                            <a:effectLst/>
                            <a:latin typeface="Cambria Math" panose="02040503050406030204" pitchFamily="18" charset="0"/>
                            <a:cs typeface="Calibri" panose="020F0502020204030204" pitchFamily="34" charset="0"/>
                          </a:rPr>
                          <m:t>𝑈</m:t>
                        </m:r>
                      </m:e>
                      <m:sub>
                        <m:r>
                          <a:rPr lang="vi-VN" sz="1200" i="1">
                            <a:effectLst/>
                            <a:latin typeface="Cambria Math" panose="02040503050406030204" pitchFamily="18" charset="0"/>
                            <a:cs typeface="Calibri" panose="020F0502020204030204" pitchFamily="34" charset="0"/>
                          </a:rPr>
                          <m:t>𝜙</m:t>
                        </m:r>
                      </m:sub>
                    </m:sSub>
                  </m:oMath>
                </a14:m>
                <a:r>
                  <a:rPr lang="vi-VN" sz="1200">
                    <a:effectLst/>
                    <a:latin typeface="Calibri" panose="020F0502020204030204" pitchFamily="34" charset="0"/>
                    <a:cs typeface="Calibri" panose="020F0502020204030204" pitchFamily="34" charset="0"/>
                  </a:rPr>
                  <a:t>. </a:t>
                </a:r>
              </a:p>
              <a:p>
                <a:r>
                  <a:rPr lang="vi-VN" sz="1200" i="1">
                    <a:effectLst/>
                    <a:latin typeface="Calibri" panose="020F0502020204030204" pitchFamily="34" charset="0"/>
                    <a:cs typeface="Calibri" panose="020F0502020204030204" pitchFamily="34" charset="0"/>
                  </a:rPr>
                  <a:t>Circuit</a:t>
                </a:r>
                <a:r>
                  <a:rPr lang="vi-VN" sz="1200">
                    <a:effectLst/>
                    <a:latin typeface="Calibri" panose="020F0502020204030204" pitchFamily="34" charset="0"/>
                    <a:cs typeface="Calibri" panose="020F0502020204030204" pitchFamily="34" charset="0"/>
                  </a:rPr>
                  <a:t> </a:t>
                </a:r>
                <a14:m>
                  <m:oMath xmlns:m="http://schemas.openxmlformats.org/officeDocument/2006/math">
                    <m:r>
                      <a:rPr lang="vi-VN" sz="1200" i="1">
                        <a:effectLst/>
                        <a:latin typeface="Cambria Math" panose="02040503050406030204" pitchFamily="18" charset="0"/>
                        <a:cs typeface="Calibri" panose="020F0502020204030204" pitchFamily="34" charset="0"/>
                      </a:rPr>
                      <m:t>𝑈</m:t>
                    </m:r>
                    <m:r>
                      <a:rPr lang="vi-VN" sz="1200" i="1">
                        <a:effectLst/>
                        <a:latin typeface="Cambria Math" panose="02040503050406030204" pitchFamily="18" charset="0"/>
                        <a:cs typeface="Calibri" panose="020F0502020204030204" pitchFamily="34" charset="0"/>
                      </a:rPr>
                      <m:t>(</m:t>
                    </m:r>
                    <m:r>
                      <a:rPr lang="vi-VN" sz="1200" i="1">
                        <a:effectLst/>
                        <a:latin typeface="Cambria Math" panose="02040503050406030204" pitchFamily="18" charset="0"/>
                        <a:cs typeface="Calibri" panose="020F0502020204030204" pitchFamily="34" charset="0"/>
                      </a:rPr>
                      <m:t>𝜽</m:t>
                    </m:r>
                    <m:r>
                      <a:rPr lang="vi-VN" sz="1200" i="1">
                        <a:effectLst/>
                        <a:latin typeface="Cambria Math" panose="02040503050406030204" pitchFamily="18" charset="0"/>
                        <a:cs typeface="Calibri" panose="020F0502020204030204" pitchFamily="34" charset="0"/>
                      </a:rPr>
                      <m:t>)</m:t>
                    </m:r>
                  </m:oMath>
                </a14:m>
                <a:r>
                  <a:rPr lang="vi-VN" sz="1200">
                    <a:effectLst/>
                    <a:latin typeface="Calibri" panose="020F0502020204030204" pitchFamily="34" charset="0"/>
                    <a:cs typeface="Calibri" panose="020F0502020204030204" pitchFamily="34" charset="0"/>
                  </a:rPr>
                  <a:t> tác động và trả về </a:t>
                </a:r>
                <a14:m>
                  <m:oMath xmlns:m="http://schemas.openxmlformats.org/officeDocument/2006/math">
                    <m:r>
                      <a:rPr lang="vi-VN" sz="1200" i="1">
                        <a:effectLst/>
                        <a:latin typeface="Cambria Math" panose="02040503050406030204" pitchFamily="18" charset="0"/>
                        <a:cs typeface="Calibri" panose="020F0502020204030204" pitchFamily="34" charset="0"/>
                      </a:rPr>
                      <m:t>𝑈</m:t>
                    </m:r>
                    <m:d>
                      <m:dPr>
                        <m:ctrlPr>
                          <a:rPr lang="vi-VN" sz="1200" i="1">
                            <a:effectLst/>
                            <a:latin typeface="Cambria Math" panose="02040503050406030204" pitchFamily="18" charset="0"/>
                            <a:cs typeface="Calibri" panose="020F0502020204030204" pitchFamily="34" charset="0"/>
                          </a:rPr>
                        </m:ctrlPr>
                      </m:dPr>
                      <m:e>
                        <m:r>
                          <a:rPr lang="vi-VN" sz="1200" i="1">
                            <a:effectLst/>
                            <a:latin typeface="Cambria Math" panose="02040503050406030204" pitchFamily="18" charset="0"/>
                            <a:cs typeface="Calibri" panose="020F0502020204030204" pitchFamily="34" charset="0"/>
                          </a:rPr>
                          <m:t>𝜽</m:t>
                        </m:r>
                      </m:e>
                    </m:d>
                    <m:r>
                      <a:rPr lang="vi-VN" sz="1200" i="1">
                        <a:effectLst/>
                        <a:latin typeface="Cambria Math" panose="02040503050406030204" pitchFamily="18" charset="0"/>
                        <a:cs typeface="Calibri" panose="020F0502020204030204" pitchFamily="34" charset="0"/>
                      </a:rPr>
                      <m:t>𝑈</m:t>
                    </m:r>
                    <m:r>
                      <a:rPr lang="vi-VN" sz="1200" i="1">
                        <a:effectLst/>
                        <a:latin typeface="Cambria Math" panose="02040503050406030204" pitchFamily="18" charset="0"/>
                        <a:cs typeface="Calibri" panose="020F0502020204030204" pitchFamily="34" charset="0"/>
                      </a:rPr>
                      <m:t>𝜙</m:t>
                    </m:r>
                    <m:d>
                      <m:dPr>
                        <m:ctrlPr>
                          <a:rPr lang="vi-VN" sz="1200" i="1">
                            <a:effectLst/>
                            <a:latin typeface="Cambria Math" panose="02040503050406030204" pitchFamily="18" charset="0"/>
                            <a:cs typeface="Calibri" panose="020F0502020204030204" pitchFamily="34" charset="0"/>
                          </a:rPr>
                        </m:ctrlPr>
                      </m:dPr>
                      <m:e>
                        <m:r>
                          <a:rPr lang="vi-VN" sz="1200" i="1">
                            <a:effectLst/>
                            <a:latin typeface="Cambria Math" panose="02040503050406030204" pitchFamily="18" charset="0"/>
                            <a:cs typeface="Calibri" panose="020F0502020204030204" pitchFamily="34" charset="0"/>
                          </a:rPr>
                          <m:t>𝑥</m:t>
                        </m:r>
                      </m:e>
                    </m:d>
                    <m:sSup>
                      <m:sSupPr>
                        <m:ctrlPr>
                          <a:rPr lang="vi-VN" sz="1200" b="0" i="1">
                            <a:effectLst/>
                            <a:latin typeface="Cambria Math" panose="02040503050406030204" pitchFamily="18" charset="0"/>
                            <a:cs typeface="Calibri" panose="020F0502020204030204" pitchFamily="34" charset="0"/>
                          </a:rPr>
                        </m:ctrlPr>
                      </m:sSupPr>
                      <m:e>
                        <m:d>
                          <m:dPr>
                            <m:begChr m:val="|"/>
                            <m:endChr m:val="⟩"/>
                            <m:ctrlPr>
                              <a:rPr lang="vi-VN" sz="1200" i="1">
                                <a:effectLst/>
                                <a:latin typeface="Cambria Math" panose="02040503050406030204" pitchFamily="18" charset="0"/>
                                <a:cs typeface="Calibri" panose="020F0502020204030204" pitchFamily="34" charset="0"/>
                              </a:rPr>
                            </m:ctrlPr>
                          </m:dPr>
                          <m:e>
                            <m:r>
                              <a:rPr lang="vi-VN" sz="1200" i="1">
                                <a:effectLst/>
                                <a:latin typeface="Cambria Math" panose="02040503050406030204" pitchFamily="18" charset="0"/>
                                <a:cs typeface="Calibri" panose="020F0502020204030204" pitchFamily="34" charset="0"/>
                              </a:rPr>
                              <m:t>0</m:t>
                            </m:r>
                          </m:e>
                        </m:d>
                      </m:e>
                      <m:sup>
                        <m:r>
                          <a:rPr lang="vi-VN" sz="1200" i="1">
                            <a:latin typeface="Cambria Math" panose="02040503050406030204" pitchFamily="18" charset="0"/>
                            <a:cs typeface="Calibri" panose="020F0502020204030204" pitchFamily="34" charset="0"/>
                          </a:rPr>
                          <m:t>⊗</m:t>
                        </m:r>
                        <m:d>
                          <m:dPr>
                            <m:ctrlPr>
                              <a:rPr lang="vi-VN" sz="1200" i="1">
                                <a:latin typeface="Cambria Math" panose="02040503050406030204" pitchFamily="18" charset="0"/>
                                <a:cs typeface="Calibri" panose="020F0502020204030204" pitchFamily="34" charset="0"/>
                              </a:rPr>
                            </m:ctrlPr>
                          </m:dPr>
                          <m:e>
                            <m:r>
                              <a:rPr lang="vi-VN" sz="1200" i="1">
                                <a:latin typeface="Cambria Math" panose="02040503050406030204" pitchFamily="18" charset="0"/>
                                <a:cs typeface="Calibri" panose="020F0502020204030204" pitchFamily="34" charset="0"/>
                              </a:rPr>
                              <m:t>𝑛</m:t>
                            </m:r>
                            <m:r>
                              <a:rPr lang="vi-VN" sz="1200" i="1">
                                <a:latin typeface="Cambria Math" panose="02040503050406030204" pitchFamily="18" charset="0"/>
                                <a:cs typeface="Calibri" panose="020F0502020204030204" pitchFamily="34" charset="0"/>
                              </a:rPr>
                              <m:t>+</m:t>
                            </m:r>
                            <m:r>
                              <a:rPr lang="vi-VN" sz="1200" i="1">
                                <a:latin typeface="Cambria Math" panose="02040503050406030204" pitchFamily="18" charset="0"/>
                                <a:cs typeface="Calibri" panose="020F0502020204030204" pitchFamily="34" charset="0"/>
                              </a:rPr>
                              <m:t>𝑚</m:t>
                            </m:r>
                          </m:e>
                        </m:d>
                      </m:sup>
                    </m:sSup>
                  </m:oMath>
                </a14:m>
                <a:r>
                  <a:rPr lang="vi-VN" sz="1200">
                    <a:effectLst/>
                    <a:latin typeface="Calibri" panose="020F0502020204030204" pitchFamily="34" charset="0"/>
                    <a:cs typeface="Calibri" panose="020F0502020204030204" pitchFamily="34" charset="0"/>
                  </a:rPr>
                  <a:t>. </a:t>
                </a:r>
              </a:p>
              <a:p>
                <a:r>
                  <a:rPr lang="vi-VN" sz="1200">
                    <a:effectLst/>
                    <a:latin typeface="Calibri" panose="020F0502020204030204" pitchFamily="34" charset="0"/>
                    <a:cs typeface="Calibri" panose="020F0502020204030204" pitchFamily="34" charset="0"/>
                  </a:rPr>
                  <a:t>Tập các </a:t>
                </a:r>
                <a:r>
                  <a:rPr lang="vi-VN" sz="1200" i="1">
                    <a:effectLst/>
                    <a:latin typeface="Calibri" panose="020F0502020204030204" pitchFamily="34" charset="0"/>
                    <a:cs typeface="Calibri" panose="020F0502020204030204" pitchFamily="34" charset="0"/>
                  </a:rPr>
                  <a:t>observable</a:t>
                </a:r>
                <a:r>
                  <a:rPr lang="vi-VN" sz="1200">
                    <a:effectLst/>
                    <a:latin typeface="Calibri" panose="020F0502020204030204" pitchFamily="34" charset="0"/>
                    <a:cs typeface="Calibri" panose="020F0502020204030204" pitchFamily="34" charset="0"/>
                  </a:rPr>
                  <a:t> </a:t>
                </a:r>
                <a14:m>
                  <m:oMath xmlns:m="http://schemas.openxmlformats.org/officeDocument/2006/math">
                    <m:r>
                      <a:rPr lang="vi-VN" sz="1200" i="1">
                        <a:effectLst/>
                        <a:latin typeface="Cambria Math" panose="02040503050406030204" pitchFamily="18" charset="0"/>
                        <a:cs typeface="Calibri" panose="020F0502020204030204" pitchFamily="34" charset="0"/>
                      </a:rPr>
                      <m:t>{</m:t>
                    </m:r>
                    <m:sSub>
                      <m:sSubPr>
                        <m:ctrlPr>
                          <a:rPr lang="vi-VN" sz="1200" b="0" i="1">
                            <a:effectLst/>
                            <a:latin typeface="Cambria Math" panose="02040503050406030204" pitchFamily="18" charset="0"/>
                            <a:cs typeface="Calibri" panose="020F0502020204030204" pitchFamily="34" charset="0"/>
                          </a:rPr>
                        </m:ctrlPr>
                      </m:sSubPr>
                      <m:e>
                        <m:r>
                          <a:rPr lang="vi-VN" sz="1200" i="1">
                            <a:effectLst/>
                            <a:latin typeface="Cambria Math" panose="02040503050406030204" pitchFamily="18" charset="0"/>
                            <a:cs typeface="Calibri" panose="020F0502020204030204" pitchFamily="34" charset="0"/>
                          </a:rPr>
                          <m:t>𝑀</m:t>
                        </m:r>
                      </m:e>
                      <m:sub>
                        <m:r>
                          <a:rPr lang="vi-VN" sz="1200" i="1">
                            <a:effectLst/>
                            <a:latin typeface="Cambria Math" panose="02040503050406030204" pitchFamily="18" charset="0"/>
                            <a:cs typeface="Calibri" panose="020F0502020204030204" pitchFamily="34" charset="0"/>
                          </a:rPr>
                          <m:t>𝑖</m:t>
                        </m:r>
                      </m:sub>
                    </m:sSub>
                    <m:r>
                      <a:rPr lang="vi-VN" sz="1200" i="1">
                        <a:effectLst/>
                        <a:latin typeface="Cambria Math" panose="02040503050406030204" pitchFamily="18" charset="0"/>
                        <a:cs typeface="Calibri" panose="020F0502020204030204" pitchFamily="34" charset="0"/>
                      </a:rPr>
                      <m:t>}</m:t>
                    </m:r>
                  </m:oMath>
                </a14:m>
                <a:r>
                  <a:rPr lang="vi-VN" sz="1200">
                    <a:effectLst/>
                    <a:latin typeface="Calibri" panose="020F0502020204030204" pitchFamily="34" charset="0"/>
                    <a:cs typeface="Calibri" panose="020F0502020204030204" pitchFamily="34" charset="0"/>
                  </a:rPr>
                  <a:t> hỗ trợ thao tác đo, ánh xạ trạng thái lượng tử tới không gian </a:t>
                </a:r>
                <a:r>
                  <a:rPr lang="vi-VN" sz="1200" i="1">
                    <a:effectLst/>
                    <a:latin typeface="Calibri" panose="020F0502020204030204" pitchFamily="34" charset="0"/>
                    <a:cs typeface="Calibri" panose="020F0502020204030204" pitchFamily="34" charset="0"/>
                  </a:rPr>
                  <a:t>output</a:t>
                </a:r>
                <a:r>
                  <a:rPr lang="vi-VN" sz="1200">
                    <a:effectLst/>
                    <a:latin typeface="Calibri" panose="020F0502020204030204" pitchFamily="34" charset="0"/>
                    <a:cs typeface="Calibri" panose="020F0502020204030204" pitchFamily="34" charset="0"/>
                  </a:rPr>
                  <a:t> thông qua hàm </a:t>
                </a:r>
                <a14:m>
                  <m:oMath xmlns:m="http://schemas.openxmlformats.org/officeDocument/2006/math">
                    <m:r>
                      <a:rPr lang="vi-VN" sz="1200" i="1">
                        <a:effectLst/>
                        <a:latin typeface="Cambria Math" panose="02040503050406030204" pitchFamily="18" charset="0"/>
                        <a:cs typeface="Calibri" panose="020F0502020204030204" pitchFamily="34" charset="0"/>
                      </a:rPr>
                      <m:t>𝑓</m:t>
                    </m:r>
                  </m:oMath>
                </a14:m>
                <a:r>
                  <a:rPr lang="vi-VN" sz="1200">
                    <a:effectLst/>
                    <a:latin typeface="Calibri" panose="020F0502020204030204" pitchFamily="34" charset="0"/>
                    <a:cs typeface="Calibri" panose="020F0502020204030204" pitchFamily="34" charset="0"/>
                  </a:rPr>
                  <a:t>. </a:t>
                </a:r>
                <a:endParaRPr lang="vi-VN" sz="1200">
                  <a:latin typeface="Calibri" panose="020F0502020204030204" pitchFamily="34" charset="0"/>
                  <a:cs typeface="Calibri" panose="020F0502020204030204" pitchFamily="34" charset="0"/>
                </a:endParaRPr>
              </a:p>
              <a:p>
                <a:endParaRPr lang="en-VN"/>
              </a:p>
            </p:txBody>
          </p:sp>
        </mc:Choice>
        <mc:Fallback xmlns="">
          <p:sp>
            <p:nvSpPr>
              <p:cNvPr id="3" name="Notes Placeholder 2"/>
              <p:cNvSpPr>
                <a:spLocks noGrp="1"/>
              </p:cNvSpPr>
              <p:nvPr>
                <p:ph type="body" idx="1"/>
              </p:nvPr>
            </p:nvSpPr>
            <p:spPr/>
            <p:txBody>
              <a:bodyPr/>
              <a:lstStyle/>
              <a:p>
                <a:r>
                  <a:rPr lang="vi-VN" sz="1200" i="1">
                    <a:effectLst/>
                    <a:latin typeface="Calibri" panose="020F0502020204030204" pitchFamily="34" charset="0"/>
                    <a:cs typeface="Calibri" panose="020F0502020204030204" pitchFamily="34" charset="0"/>
                  </a:rPr>
                  <a:t>Vector</a:t>
                </a:r>
                <a:r>
                  <a:rPr lang="vi-VN" sz="1200">
                    <a:effectLst/>
                    <a:latin typeface="Calibri" panose="020F0502020204030204" pitchFamily="34" charset="0"/>
                    <a:cs typeface="Calibri" panose="020F0502020204030204" pitchFamily="34" charset="0"/>
                  </a:rPr>
                  <a:t> đầu vào được ánh xạ sang không gian </a:t>
                </a:r>
                <a:r>
                  <a:rPr lang="vi-VN" sz="1200" i="1">
                    <a:effectLst/>
                    <a:latin typeface="Calibri" panose="020F0502020204030204" pitchFamily="34" charset="0"/>
                    <a:cs typeface="Calibri" panose="020F0502020204030204" pitchFamily="34" charset="0"/>
                  </a:rPr>
                  <a:t>Hilbert</a:t>
                </a:r>
                <a:r>
                  <a:rPr lang="vi-VN" sz="1200">
                    <a:effectLst/>
                    <a:latin typeface="Calibri" panose="020F0502020204030204" pitchFamily="34" charset="0"/>
                    <a:cs typeface="Calibri" panose="020F0502020204030204" pitchFamily="34" charset="0"/>
                  </a:rPr>
                  <a:t> </a:t>
                </a:r>
                <a:r>
                  <a:rPr lang="vi-VN" sz="1200" i="0">
                    <a:effectLst/>
                    <a:latin typeface="Cambria Math" panose="02040503050406030204" pitchFamily="18" charset="0"/>
                    <a:cs typeface="Calibri" panose="020F0502020204030204" pitchFamily="34" charset="0"/>
                  </a:rPr>
                  <a:t>𝜙(𝑥)</a:t>
                </a:r>
                <a:r>
                  <a:rPr lang="vi-VN" sz="1200">
                    <a:effectLst/>
                    <a:latin typeface="Calibri" panose="020F0502020204030204" pitchFamily="34" charset="0"/>
                    <a:cs typeface="Calibri" panose="020F0502020204030204" pitchFamily="34" charset="0"/>
                  </a:rPr>
                  <a:t> bằng </a:t>
                </a:r>
                <a:r>
                  <a:rPr lang="vi-VN" sz="1200" i="1">
                    <a:effectLst/>
                    <a:latin typeface="Calibri" panose="020F0502020204030204" pitchFamily="34" charset="0"/>
                    <a:cs typeface="Calibri" panose="020F0502020204030204" pitchFamily="34" charset="0"/>
                  </a:rPr>
                  <a:t>Encoder</a:t>
                </a:r>
                <a:r>
                  <a:rPr lang="vi-VN" sz="1200">
                    <a:effectLst/>
                    <a:latin typeface="Calibri" panose="020F0502020204030204" pitchFamily="34" charset="0"/>
                    <a:cs typeface="Calibri" panose="020F0502020204030204" pitchFamily="34" charset="0"/>
                  </a:rPr>
                  <a:t> </a:t>
                </a:r>
                <a:r>
                  <a:rPr lang="vi-VN" sz="1200" i="0">
                    <a:effectLst/>
                    <a:latin typeface="Cambria Math" panose="02040503050406030204" pitchFamily="18" charset="0"/>
                    <a:cs typeface="Calibri" panose="020F0502020204030204" pitchFamily="34" charset="0"/>
                  </a:rPr>
                  <a:t>𝑈</a:t>
                </a:r>
                <a:r>
                  <a:rPr lang="vi-VN" sz="1200" b="0" i="0">
                    <a:effectLst/>
                    <a:latin typeface="Cambria Math" panose="02040503050406030204" pitchFamily="18" charset="0"/>
                    <a:cs typeface="Calibri" panose="020F0502020204030204" pitchFamily="34" charset="0"/>
                  </a:rPr>
                  <a:t>_</a:t>
                </a:r>
                <a:r>
                  <a:rPr lang="vi-VN" sz="1200" i="0">
                    <a:effectLst/>
                    <a:latin typeface="Cambria Math" panose="02040503050406030204" pitchFamily="18" charset="0"/>
                    <a:cs typeface="Calibri" panose="020F0502020204030204" pitchFamily="34" charset="0"/>
                  </a:rPr>
                  <a:t>𝜙</a:t>
                </a:r>
                <a:r>
                  <a:rPr lang="vi-VN" sz="1200">
                    <a:effectLst/>
                    <a:latin typeface="Calibri" panose="020F0502020204030204" pitchFamily="34" charset="0"/>
                    <a:cs typeface="Calibri" panose="020F0502020204030204" pitchFamily="34" charset="0"/>
                  </a:rPr>
                  <a:t>. </a:t>
                </a:r>
              </a:p>
              <a:p>
                <a:r>
                  <a:rPr lang="vi-VN" sz="1200" i="1">
                    <a:effectLst/>
                    <a:latin typeface="Calibri" panose="020F0502020204030204" pitchFamily="34" charset="0"/>
                    <a:cs typeface="Calibri" panose="020F0502020204030204" pitchFamily="34" charset="0"/>
                  </a:rPr>
                  <a:t>Circuit</a:t>
                </a:r>
                <a:r>
                  <a:rPr lang="vi-VN" sz="1200">
                    <a:effectLst/>
                    <a:latin typeface="Calibri" panose="020F0502020204030204" pitchFamily="34" charset="0"/>
                    <a:cs typeface="Calibri" panose="020F0502020204030204" pitchFamily="34" charset="0"/>
                  </a:rPr>
                  <a:t> </a:t>
                </a:r>
                <a:r>
                  <a:rPr lang="vi-VN" sz="1200" i="0">
                    <a:effectLst/>
                    <a:latin typeface="Cambria Math" panose="02040503050406030204" pitchFamily="18" charset="0"/>
                    <a:cs typeface="Calibri" panose="020F0502020204030204" pitchFamily="34" charset="0"/>
                  </a:rPr>
                  <a:t>𝑈(𝜽)</a:t>
                </a:r>
                <a:r>
                  <a:rPr lang="vi-VN" sz="1200">
                    <a:effectLst/>
                    <a:latin typeface="Calibri" panose="020F0502020204030204" pitchFamily="34" charset="0"/>
                    <a:cs typeface="Calibri" panose="020F0502020204030204" pitchFamily="34" charset="0"/>
                  </a:rPr>
                  <a:t> tác động và trả về </a:t>
                </a:r>
                <a:r>
                  <a:rPr lang="vi-VN" sz="1200" i="0">
                    <a:effectLst/>
                    <a:latin typeface="Cambria Math" panose="02040503050406030204" pitchFamily="18" charset="0"/>
                    <a:cs typeface="Calibri" panose="020F0502020204030204" pitchFamily="34" charset="0"/>
                  </a:rPr>
                  <a:t>𝑈(𝜽)𝑈𝜙(𝑥)</a:t>
                </a:r>
                <a:r>
                  <a:rPr lang="vi-VN" sz="1200" b="0" i="0">
                    <a:effectLst/>
                    <a:latin typeface="Cambria Math" panose="02040503050406030204" pitchFamily="18" charset="0"/>
                    <a:cs typeface="Calibri" panose="020F0502020204030204" pitchFamily="34" charset="0"/>
                  </a:rPr>
                  <a:t> </a:t>
                </a:r>
                <a:r>
                  <a:rPr lang="vi-VN" sz="1200" i="0">
                    <a:effectLst/>
                    <a:latin typeface="Cambria Math" panose="02040503050406030204" pitchFamily="18" charset="0"/>
                    <a:cs typeface="Calibri" panose="020F0502020204030204" pitchFamily="34" charset="0"/>
                  </a:rPr>
                  <a:t>|0⟩</a:t>
                </a:r>
                <a:r>
                  <a:rPr lang="vi-VN" sz="1200" b="0" i="0">
                    <a:effectLst/>
                    <a:latin typeface="Cambria Math" panose="02040503050406030204" pitchFamily="18" charset="0"/>
                    <a:cs typeface="Calibri" panose="020F0502020204030204" pitchFamily="34" charset="0"/>
                  </a:rPr>
                  <a:t>^(</a:t>
                </a:r>
                <a:r>
                  <a:rPr lang="vi-VN" sz="1200" i="0">
                    <a:latin typeface="Cambria Math" panose="02040503050406030204" pitchFamily="18" charset="0"/>
                    <a:cs typeface="Calibri" panose="020F0502020204030204" pitchFamily="34" charset="0"/>
                  </a:rPr>
                  <a:t>⊗(𝑛+𝑚) </a:t>
                </a:r>
                <a:r>
                  <a:rPr lang="vi-VN" sz="1200" b="0" i="0">
                    <a:effectLst/>
                    <a:latin typeface="Cambria Math" panose="02040503050406030204" pitchFamily="18" charset="0"/>
                    <a:cs typeface="Calibri" panose="020F0502020204030204" pitchFamily="34" charset="0"/>
                  </a:rPr>
                  <a:t>)</a:t>
                </a:r>
                <a:r>
                  <a:rPr lang="vi-VN" sz="1200">
                    <a:effectLst/>
                    <a:latin typeface="Calibri" panose="020F0502020204030204" pitchFamily="34" charset="0"/>
                    <a:cs typeface="Calibri" panose="020F0502020204030204" pitchFamily="34" charset="0"/>
                  </a:rPr>
                  <a:t>. </a:t>
                </a:r>
              </a:p>
              <a:p>
                <a:r>
                  <a:rPr lang="vi-VN" sz="1200">
                    <a:effectLst/>
                    <a:latin typeface="Calibri" panose="020F0502020204030204" pitchFamily="34" charset="0"/>
                    <a:cs typeface="Calibri" panose="020F0502020204030204" pitchFamily="34" charset="0"/>
                  </a:rPr>
                  <a:t>Tập các </a:t>
                </a:r>
                <a:r>
                  <a:rPr lang="vi-VN" sz="1200" i="1">
                    <a:effectLst/>
                    <a:latin typeface="Calibri" panose="020F0502020204030204" pitchFamily="34" charset="0"/>
                    <a:cs typeface="Calibri" panose="020F0502020204030204" pitchFamily="34" charset="0"/>
                  </a:rPr>
                  <a:t>observable</a:t>
                </a:r>
                <a:r>
                  <a:rPr lang="vi-VN" sz="1200">
                    <a:effectLst/>
                    <a:latin typeface="Calibri" panose="020F0502020204030204" pitchFamily="34" charset="0"/>
                    <a:cs typeface="Calibri" panose="020F0502020204030204" pitchFamily="34" charset="0"/>
                  </a:rPr>
                  <a:t> </a:t>
                </a:r>
                <a:r>
                  <a:rPr lang="vi-VN" sz="1200" i="0">
                    <a:effectLst/>
                    <a:latin typeface="Cambria Math" panose="02040503050406030204" pitchFamily="18" charset="0"/>
                    <a:cs typeface="Calibri" panose="020F0502020204030204" pitchFamily="34" charset="0"/>
                  </a:rPr>
                  <a:t>{𝑀</a:t>
                </a:r>
                <a:r>
                  <a:rPr lang="vi-VN" sz="1200" b="0" i="0">
                    <a:effectLst/>
                    <a:latin typeface="Cambria Math" panose="02040503050406030204" pitchFamily="18" charset="0"/>
                    <a:cs typeface="Calibri" panose="020F0502020204030204" pitchFamily="34" charset="0"/>
                  </a:rPr>
                  <a:t>_</a:t>
                </a:r>
                <a:r>
                  <a:rPr lang="vi-VN" sz="1200" i="0">
                    <a:effectLst/>
                    <a:latin typeface="Cambria Math" panose="02040503050406030204" pitchFamily="18" charset="0"/>
                    <a:cs typeface="Calibri" panose="020F0502020204030204" pitchFamily="34" charset="0"/>
                  </a:rPr>
                  <a:t>𝑖}</a:t>
                </a:r>
                <a:r>
                  <a:rPr lang="vi-VN" sz="1200">
                    <a:effectLst/>
                    <a:latin typeface="Calibri" panose="020F0502020204030204" pitchFamily="34" charset="0"/>
                    <a:cs typeface="Calibri" panose="020F0502020204030204" pitchFamily="34" charset="0"/>
                  </a:rPr>
                  <a:t> hỗ trợ thao tác đo, ánh xạ trạng thái lượng tử tới không gian </a:t>
                </a:r>
                <a:r>
                  <a:rPr lang="vi-VN" sz="1200" i="1">
                    <a:effectLst/>
                    <a:latin typeface="Calibri" panose="020F0502020204030204" pitchFamily="34" charset="0"/>
                    <a:cs typeface="Calibri" panose="020F0502020204030204" pitchFamily="34" charset="0"/>
                  </a:rPr>
                  <a:t>output</a:t>
                </a:r>
                <a:r>
                  <a:rPr lang="vi-VN" sz="1200">
                    <a:effectLst/>
                    <a:latin typeface="Calibri" panose="020F0502020204030204" pitchFamily="34" charset="0"/>
                    <a:cs typeface="Calibri" panose="020F0502020204030204" pitchFamily="34" charset="0"/>
                  </a:rPr>
                  <a:t> thông qua hàm </a:t>
                </a:r>
                <a:r>
                  <a:rPr lang="vi-VN" sz="1200" i="0">
                    <a:effectLst/>
                    <a:latin typeface="Cambria Math" panose="02040503050406030204" pitchFamily="18" charset="0"/>
                    <a:cs typeface="Calibri" panose="020F0502020204030204" pitchFamily="34" charset="0"/>
                  </a:rPr>
                  <a:t>𝑓</a:t>
                </a:r>
                <a:r>
                  <a:rPr lang="vi-VN" sz="1200">
                    <a:effectLst/>
                    <a:latin typeface="Calibri" panose="020F0502020204030204" pitchFamily="34" charset="0"/>
                    <a:cs typeface="Calibri" panose="020F0502020204030204" pitchFamily="34" charset="0"/>
                  </a:rPr>
                  <a:t>. </a:t>
                </a:r>
                <a:endParaRPr lang="vi-VN" sz="1200">
                  <a:latin typeface="Calibri" panose="020F0502020204030204" pitchFamily="34" charset="0"/>
                  <a:cs typeface="Calibri" panose="020F0502020204030204" pitchFamily="34" charset="0"/>
                </a:endParaRPr>
              </a:p>
              <a:p>
                <a:endParaRPr lang="en-VN"/>
              </a:p>
            </p:txBody>
          </p:sp>
        </mc:Fallback>
      </mc:AlternateContent>
      <p:sp>
        <p:nvSpPr>
          <p:cNvPr id="4" name="Slide Number Placeholder 3"/>
          <p:cNvSpPr>
            <a:spLocks noGrp="1"/>
          </p:cNvSpPr>
          <p:nvPr>
            <p:ph type="sldNum" sz="quarter" idx="5"/>
          </p:nvPr>
        </p:nvSpPr>
        <p:spPr/>
        <p:txBody>
          <a:bodyPr/>
          <a:lstStyle/>
          <a:p>
            <a:fld id="{89C9BFFF-DB5C-C647-BABC-3A750988F3DE}" type="slidenum">
              <a:rPr lang="en-VN"/>
              <a:t>14</a:t>
            </a:fld>
            <a:endParaRPr lang="en-VN"/>
          </a:p>
        </p:txBody>
      </p:sp>
    </p:spTree>
    <p:extLst>
      <p:ext uri="{BB962C8B-B14F-4D97-AF65-F5344CB8AC3E}">
        <p14:creationId xmlns:p14="http://schemas.microsoft.com/office/powerpoint/2010/main" val="136146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Encoder: chuẩn hoá trước khi đưa vào mạch vì trạng thái lượng tử tuân theo born rule.</a:t>
            </a:r>
          </a:p>
          <a:p>
            <a:r>
              <a:rPr lang="en-VN"/>
              <a:t>Operator: ko biết rõ nên sắp xếp các cổng trong mạch ntn nên thường xuyên sử dụng các mạch có cấu trúc dạng graph.</a:t>
            </a:r>
          </a:p>
          <a:p>
            <a:r>
              <a:rPr lang="en-VN"/>
              <a:t>Measure: thường chỉ lấy được p_0000, nếu muốn lấy tất cả các p thì phải sử dụng quantum tomography</a:t>
            </a:r>
          </a:p>
        </p:txBody>
      </p:sp>
      <p:sp>
        <p:nvSpPr>
          <p:cNvPr id="4" name="Slide Number Placeholder 3"/>
          <p:cNvSpPr>
            <a:spLocks noGrp="1"/>
          </p:cNvSpPr>
          <p:nvPr>
            <p:ph type="sldNum" sz="quarter" idx="5"/>
          </p:nvPr>
        </p:nvSpPr>
        <p:spPr/>
        <p:txBody>
          <a:bodyPr/>
          <a:lstStyle/>
          <a:p>
            <a:fld id="{F02A4BF2-330F-0041-B456-2AF550CE6FFE}" type="slidenum">
              <a:rPr lang="en-VN"/>
              <a:t>15</a:t>
            </a:fld>
            <a:endParaRPr lang="en-VN"/>
          </a:p>
        </p:txBody>
      </p:sp>
    </p:spTree>
    <p:extLst>
      <p:ext uri="{BB962C8B-B14F-4D97-AF65-F5344CB8AC3E}">
        <p14:creationId xmlns:p14="http://schemas.microsoft.com/office/powerpoint/2010/main" val="194820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Mạch lượng tử khởi tạo mặc định là ở trạng thái |00&gt;, nên muốn load |psi&gt; vào mạch thì ta làm |psi&gt; = U_phi|00…&gt;</a:t>
            </a:r>
          </a:p>
          <a:p>
            <a:r>
              <a:rPr lang="en-VN"/>
              <a:t>Trong đó U_phi = Encoder (psi)</a:t>
            </a:r>
          </a:p>
          <a:p>
            <a:endParaRPr lang="en-VN"/>
          </a:p>
        </p:txBody>
      </p:sp>
      <p:sp>
        <p:nvSpPr>
          <p:cNvPr id="4" name="Slide Number Placeholder 3"/>
          <p:cNvSpPr>
            <a:spLocks noGrp="1"/>
          </p:cNvSpPr>
          <p:nvPr>
            <p:ph type="sldNum" sz="quarter" idx="5"/>
          </p:nvPr>
        </p:nvSpPr>
        <p:spPr/>
        <p:txBody>
          <a:bodyPr/>
          <a:lstStyle/>
          <a:p>
            <a:fld id="{F02A4BF2-330F-0041-B456-2AF550CE6FFE}" type="slidenum">
              <a:rPr lang="en-VN"/>
              <a:t>16</a:t>
            </a:fld>
            <a:endParaRPr lang="en-VN"/>
          </a:p>
        </p:txBody>
      </p:sp>
    </p:spTree>
    <p:extLst>
      <p:ext uri="{BB962C8B-B14F-4D97-AF65-F5344CB8AC3E}">
        <p14:creationId xmlns:p14="http://schemas.microsoft.com/office/powerpoint/2010/main" val="82993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 qubit = number of qubit</a:t>
            </a:r>
          </a:p>
          <a:p>
            <a:r>
              <a:rPr lang="en-VN"/>
              <a:t>Circuit depth = độ dài của U_phi</a:t>
            </a:r>
          </a:p>
        </p:txBody>
      </p:sp>
      <p:sp>
        <p:nvSpPr>
          <p:cNvPr id="4" name="Slide Number Placeholder 3"/>
          <p:cNvSpPr>
            <a:spLocks noGrp="1"/>
          </p:cNvSpPr>
          <p:nvPr>
            <p:ph type="sldNum" sz="quarter" idx="5"/>
          </p:nvPr>
        </p:nvSpPr>
        <p:spPr/>
        <p:txBody>
          <a:bodyPr/>
          <a:lstStyle/>
          <a:p>
            <a:fld id="{F02A4BF2-330F-0041-B456-2AF550CE6FFE}" type="slidenum">
              <a:rPr lang="en-VN"/>
              <a:t>17</a:t>
            </a:fld>
            <a:endParaRPr lang="en-VN"/>
          </a:p>
        </p:txBody>
      </p:sp>
    </p:spTree>
    <p:extLst>
      <p:ext uri="{BB962C8B-B14F-4D97-AF65-F5344CB8AC3E}">
        <p14:creationId xmlns:p14="http://schemas.microsoft.com/office/powerpoint/2010/main" val="291734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Cấu trúc của U, có thể chia thành các lớp con chứa tham số và ko chứa tham số.</a:t>
            </a:r>
          </a:p>
        </p:txBody>
      </p:sp>
      <p:sp>
        <p:nvSpPr>
          <p:cNvPr id="4" name="Slide Number Placeholder 3"/>
          <p:cNvSpPr>
            <a:spLocks noGrp="1"/>
          </p:cNvSpPr>
          <p:nvPr>
            <p:ph type="sldNum" sz="quarter" idx="5"/>
          </p:nvPr>
        </p:nvSpPr>
        <p:spPr/>
        <p:txBody>
          <a:bodyPr/>
          <a:lstStyle/>
          <a:p>
            <a:fld id="{F02A4BF2-330F-0041-B456-2AF550CE6FFE}" type="slidenum">
              <a:rPr lang="en-VN"/>
              <a:t>18</a:t>
            </a:fld>
            <a:endParaRPr lang="en-VN"/>
          </a:p>
        </p:txBody>
      </p:sp>
    </p:spTree>
    <p:extLst>
      <p:ext uri="{BB962C8B-B14F-4D97-AF65-F5344CB8AC3E}">
        <p14:creationId xmlns:p14="http://schemas.microsoft.com/office/powerpoint/2010/main" val="434984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Các cấu trúc graph – based, ring, nearest neighboor, all-to-all. B</a:t>
            </a:r>
            <a:r>
              <a:rPr lang="en-US"/>
              <a:t>i</a:t>
            </a:r>
            <a:r>
              <a:rPr lang="en-VN"/>
              <a:t>ến đổi một chút =&gt; các cấu trúc W</a:t>
            </a:r>
          </a:p>
        </p:txBody>
      </p:sp>
      <p:sp>
        <p:nvSpPr>
          <p:cNvPr id="4" name="Slide Number Placeholder 3"/>
          <p:cNvSpPr>
            <a:spLocks noGrp="1"/>
          </p:cNvSpPr>
          <p:nvPr>
            <p:ph type="sldNum" sz="quarter" idx="5"/>
          </p:nvPr>
        </p:nvSpPr>
        <p:spPr/>
        <p:txBody>
          <a:bodyPr/>
          <a:lstStyle/>
          <a:p>
            <a:fld id="{F02A4BF2-330F-0041-B456-2AF550CE6FFE}" type="slidenum">
              <a:rPr lang="en-VN"/>
              <a:t>19</a:t>
            </a:fld>
            <a:endParaRPr lang="en-VN"/>
          </a:p>
        </p:txBody>
      </p:sp>
    </p:spTree>
    <p:extLst>
      <p:ext uri="{BB962C8B-B14F-4D97-AF65-F5344CB8AC3E}">
        <p14:creationId xmlns:p14="http://schemas.microsoft.com/office/powerpoint/2010/main" val="4062147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a:effectLst/>
                <a:latin typeface="TimesNewRomanPSMT"/>
              </a:rPr>
              <a:t>Trong quá trình nghiên cứu về khả năng học của PQC, </a:t>
            </a:r>
            <a:r>
              <a:rPr lang="vi-VN" sz="1800" b="1">
                <a:effectLst/>
                <a:latin typeface="TimesNewRomanPS"/>
              </a:rPr>
              <a:t>Nghiên cứu </a:t>
            </a:r>
            <a:r>
              <a:rPr lang="vi-VN" sz="1800">
                <a:effectLst/>
                <a:latin typeface="TimesNewRomanPSMT"/>
              </a:rPr>
              <a:t>đã chỉ ra rằng, hiện tượng vanishing gradient sẽ xảy ra trong trường hợp số qubit tăng dần, được gọi là hiện tượng barren plateaus. Tuy nhiên, có một chút khác biệt so với vấn đề vanishing (hoặc exploding) gradient trong neural network cổ điển. Thứ nhất là về tỷ lệ, thứ hai là về độ phức tạp trong việc tính toán giá trị kỳ vọng. Gradient của neural network cổ điển giảm dần theo cấp số nhân số lượng lớp, trong khi PQC giảm dần theo cấp số nhân số lượng qubit. Trong trường hợp cổ điển, gradient của một node phụ thuộc vào tổng của tất cả các đường dẫn kết nối tới node đó với đầu ra, số lượng đường dẫn tăng theo cấp số nhân số lượng lớp. Trong trường hợp lượng tử, số đường đi là luỹ thừa số qubit và không bị ảnh hưởng bởi số lớp, hay circuit depth. Gradient bị bão hòa theo cấp số nhân số lượng qubit vì tổng các xác suất khi đo luôn bằng 1. </a:t>
            </a:r>
            <a:endParaRPr lang="vi-VN"/>
          </a:p>
          <a:p>
            <a:r>
              <a:rPr lang="vi-VN" sz="1800">
                <a:effectLst/>
                <a:latin typeface="TimesNewRomanPSMT"/>
              </a:rPr>
              <a:t>Việc ước tính gradient đối với neural network cổ điển bị giới hạn bởi độ chính xác khi tính toán và tỷ lệ với </a:t>
            </a:r>
            <a:r>
              <a:rPr lang="vi-VN" sz="1800">
                <a:effectLst/>
                <a:latin typeface="CambriaMath"/>
              </a:rPr>
              <a:t>𝒪(log(1/𝜀))</a:t>
            </a:r>
            <a:r>
              <a:rPr lang="vi-VN" sz="1800">
                <a:effectLst/>
                <a:latin typeface="TimesNewRomanPSMT"/>
              </a:rPr>
              <a:t>. Ngay cả khi giá trị gradient nhỏ, miễn là đủ nhất quán giữa các batch, phương pháp này cuối cùng có thể thành công. Đối với trường hợp lượng </a:t>
            </a:r>
            <a:endParaRPr lang="vi-VN"/>
          </a:p>
          <a:p>
            <a:r>
              <a:rPr lang="vi-VN" sz="1800">
                <a:effectLst/>
                <a:latin typeface="TimesNewRomanPSMT"/>
              </a:rPr>
              <a:t>tử, chi phí ước tính gradient là </a:t>
            </a:r>
            <a:r>
              <a:rPr lang="vi-VN" sz="1800">
                <a:effectLst/>
                <a:latin typeface="CambriaMath"/>
              </a:rPr>
              <a:t>𝒪 ( 1 )</a:t>
            </a:r>
            <a:r>
              <a:rPr lang="vi-VN" sz="1800">
                <a:effectLst/>
                <a:latin typeface="TimesNewRomanPSMT"/>
              </a:rPr>
              <a:t>. Đối với bất kỳ số phép đo nào thấp hơn nhiều so </a:t>
            </a:r>
            <a:r>
              <a:rPr lang="vi-VN" sz="1800">
                <a:effectLst/>
                <a:latin typeface="CambriaMath"/>
              </a:rPr>
              <a:t>𝜖𝛼 </a:t>
            </a:r>
            <a:endParaRPr lang="vi-VN"/>
          </a:p>
          <a:p>
            <a:r>
              <a:rPr lang="vi-VN" sz="1800">
                <a:effectLst/>
                <a:latin typeface="TimesNewRomanPSMT"/>
              </a:rPr>
              <a:t>với </a:t>
            </a:r>
            <a:r>
              <a:rPr lang="vi-VN" sz="1800">
                <a:effectLst/>
                <a:latin typeface="CambriaMath"/>
              </a:rPr>
              <a:t>1 </a:t>
            </a:r>
            <a:r>
              <a:rPr lang="vi-VN" sz="1800">
                <a:effectLst/>
                <a:latin typeface="TimesNewRomanPSMT"/>
              </a:rPr>
              <a:t>(</a:t>
            </a:r>
            <a:r>
              <a:rPr lang="vi-VN" sz="1800">
                <a:effectLst/>
                <a:latin typeface="CambriaMath"/>
              </a:rPr>
              <a:t>||𝑔|| </a:t>
            </a:r>
            <a:r>
              <a:rPr lang="vi-VN" sz="1800">
                <a:effectLst/>
                <a:latin typeface="TimesNewRomanPSMT"/>
              </a:rPr>
              <a:t>là chuẩn của gradient), việc tối ưu dựa trên gradient sẽ tương đương bước </a:t>
            </a:r>
            <a:r>
              <a:rPr lang="vi-VN" sz="1800">
                <a:effectLst/>
                <a:latin typeface="CambriaMath"/>
              </a:rPr>
              <a:t>||𝑔||𝛼 </a:t>
            </a:r>
            <a:endParaRPr lang="vi-VN"/>
          </a:p>
          <a:p>
            <a:r>
              <a:rPr lang="vi-VN" sz="1800">
                <a:effectLst/>
                <a:latin typeface="TimesNewRomanPSMT"/>
              </a:rPr>
              <a:t>đi ngẫu nhiên (random walk), bước đi ngẫu nhiên có xác suất nhỏ theo cấp số nhân giúp quá trình học thoát khỏi thoát barren plateaus. </a:t>
            </a:r>
            <a:endParaRPr lang="vi-VN"/>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NewRomanPSMT"/>
              </a:rPr>
              <a:t>Trong quá khứ, vanishing gradient đã khiến việc nghiên cứu về các machine learning bị chậm lại. Tuy nhiên, nhiều kỹ thuật đã được đề xuất như drop - out, skip - connection, batch - normalization, lượng dữ liệu và sức mạnh tính toán cũng tăng lên đáng kể. Một cách tiếp cận để tránh barren plateaus là sử dụng các phỏng đoán ban đầu có cấu trúc, một cách khác là phương pháp cổ điển pre - training segment by segment, hoặc sử dụng các model như QCNN. </a:t>
            </a:r>
            <a:endParaRPr lang="vi-VN"/>
          </a:p>
          <a:p>
            <a:endParaRPr lang="vi-VN"/>
          </a:p>
        </p:txBody>
      </p:sp>
      <p:sp>
        <p:nvSpPr>
          <p:cNvPr id="4" name="Slide Number Placeholder 3"/>
          <p:cNvSpPr>
            <a:spLocks noGrp="1"/>
          </p:cNvSpPr>
          <p:nvPr>
            <p:ph type="sldNum" sz="quarter" idx="5"/>
          </p:nvPr>
        </p:nvSpPr>
        <p:spPr/>
        <p:txBody>
          <a:bodyPr/>
          <a:lstStyle/>
          <a:p>
            <a:fld id="{F02A4BF2-330F-0041-B456-2AF550CE6FFE}" type="slidenum">
              <a:rPr lang="en-VN"/>
              <a:t>20</a:t>
            </a:fld>
            <a:endParaRPr lang="en-VN"/>
          </a:p>
        </p:txBody>
      </p:sp>
    </p:spTree>
    <p:extLst>
      <p:ext uri="{BB962C8B-B14F-4D97-AF65-F5344CB8AC3E}">
        <p14:creationId xmlns:p14="http://schemas.microsoft.com/office/powerpoint/2010/main" val="323123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Các thuật toán QML có đặc điểm, input, output giống với ML cổ điển.</a:t>
            </a:r>
          </a:p>
          <a:p>
            <a:r>
              <a:rPr lang="en-VN"/>
              <a:t>Tuy nhiên, khi một thuật toán QML được đề xuất, nó phải có ưu điểm, khắc phục được một trong số 3 đặc điểm kể trong so với mô hình ML tương đương.</a:t>
            </a:r>
          </a:p>
        </p:txBody>
      </p:sp>
      <p:sp>
        <p:nvSpPr>
          <p:cNvPr id="4" name="Slide Number Placeholder 3"/>
          <p:cNvSpPr>
            <a:spLocks noGrp="1"/>
          </p:cNvSpPr>
          <p:nvPr>
            <p:ph type="sldNum" sz="quarter" idx="5"/>
          </p:nvPr>
        </p:nvSpPr>
        <p:spPr/>
        <p:txBody>
          <a:bodyPr/>
          <a:lstStyle/>
          <a:p>
            <a:fld id="{F02A4BF2-330F-0041-B456-2AF550CE6FFE}" type="slidenum">
              <a:rPr lang="en-VN"/>
              <a:t>3</a:t>
            </a:fld>
            <a:endParaRPr lang="en-VN"/>
          </a:p>
        </p:txBody>
      </p:sp>
    </p:spTree>
    <p:extLst>
      <p:ext uri="{BB962C8B-B14F-4D97-AF65-F5344CB8AC3E}">
        <p14:creationId xmlns:p14="http://schemas.microsoft.com/office/powerpoint/2010/main" val="266744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
            </a:r>
            <a:r>
              <a:rPr lang="en-VN"/>
              <a:t>ử dụng quantum data sẽ giảm được chi phí cho encoder</a:t>
            </a:r>
          </a:p>
          <a:p>
            <a:r>
              <a:rPr lang="en-VN"/>
              <a:t>Vấn đề tìm kiến trúc chuẩn cho các mô hình QML</a:t>
            </a:r>
          </a:p>
          <a:p>
            <a:r>
              <a:rPr lang="en-VN"/>
              <a:t>Đánh giá về khả năng train các large dataset</a:t>
            </a:r>
          </a:p>
          <a:p>
            <a:r>
              <a:rPr lang="en-VN"/>
              <a:t>Khó nhất là vấn đề khó để simulation số lượng qubit lớn và cũng ko có điều kiện để tiếp cận máy thật</a:t>
            </a:r>
          </a:p>
        </p:txBody>
      </p:sp>
      <p:sp>
        <p:nvSpPr>
          <p:cNvPr id="4" name="Slide Number Placeholder 3"/>
          <p:cNvSpPr>
            <a:spLocks noGrp="1"/>
          </p:cNvSpPr>
          <p:nvPr>
            <p:ph type="sldNum" sz="quarter" idx="5"/>
          </p:nvPr>
        </p:nvSpPr>
        <p:spPr/>
        <p:txBody>
          <a:bodyPr/>
          <a:lstStyle/>
          <a:p>
            <a:fld id="{F02A4BF2-330F-0041-B456-2AF550CE6FFE}" type="slidenum">
              <a:rPr lang="en-VN"/>
              <a:t>21</a:t>
            </a:fld>
            <a:endParaRPr lang="en-VN"/>
          </a:p>
        </p:txBody>
      </p:sp>
    </p:spTree>
    <p:extLst>
      <p:ext uri="{BB962C8B-B14F-4D97-AF65-F5344CB8AC3E}">
        <p14:creationId xmlns:p14="http://schemas.microsoft.com/office/powerpoint/2010/main" val="116623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Các nhà nghiên cứu nên theo dõi:</a:t>
            </a:r>
          </a:p>
          <a:p>
            <a:r>
              <a:rPr lang="en-VN"/>
              <a:t>- Maria schuld: đưa ra các định nghĩa, khái niệm, triết lý, phương pháp tính, … của các mô hình QML. Thiên về lý thuyết.</a:t>
            </a:r>
          </a:p>
          <a:p>
            <a:pPr marL="0" marR="0" lvl="0" indent="0" algn="l" defTabSz="914400" rtl="0" eaLnBrk="1" fontAlgn="auto" latinLnBrk="0" hangingPunct="1">
              <a:lnSpc>
                <a:spcPct val="100000"/>
              </a:lnSpc>
              <a:spcBef>
                <a:spcPts val="0"/>
              </a:spcBef>
              <a:spcAft>
                <a:spcPts val="0"/>
              </a:spcAft>
              <a:buClrTx/>
              <a:buSzTx/>
              <a:buFontTx/>
              <a:buNone/>
              <a:tabLst/>
              <a:defRPr/>
            </a:pPr>
            <a:r>
              <a:rPr lang="en-VN"/>
              <a:t>- </a:t>
            </a:r>
            <a:r>
              <a:rPr lang="en-US" sz="1200" b="1"/>
              <a:t>Ryan Babbush</a:t>
            </a:r>
            <a:r>
              <a:rPr lang="en-VN" sz="1200" b="1"/>
              <a:t>: đề xuất các mô hình QML mới và thiên về thực nghiệm</a:t>
            </a:r>
            <a:endParaRPr lang="en-US" sz="1200" b="1"/>
          </a:p>
        </p:txBody>
      </p:sp>
      <p:sp>
        <p:nvSpPr>
          <p:cNvPr id="4" name="Slide Number Placeholder 3"/>
          <p:cNvSpPr>
            <a:spLocks noGrp="1"/>
          </p:cNvSpPr>
          <p:nvPr>
            <p:ph type="sldNum" sz="quarter" idx="5"/>
          </p:nvPr>
        </p:nvSpPr>
        <p:spPr/>
        <p:txBody>
          <a:bodyPr/>
          <a:lstStyle/>
          <a:p>
            <a:fld id="{F02A4BF2-330F-0041-B456-2AF550CE6FFE}" type="slidenum">
              <a:rPr lang="en-VN"/>
              <a:t>4</a:t>
            </a:fld>
            <a:endParaRPr lang="en-VN"/>
          </a:p>
        </p:txBody>
      </p:sp>
    </p:spTree>
    <p:extLst>
      <p:ext uri="{BB962C8B-B14F-4D97-AF65-F5344CB8AC3E}">
        <p14:creationId xmlns:p14="http://schemas.microsoft.com/office/powerpoint/2010/main" val="1446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Một số tiềm năng, đặc trưng của các mô hình QML đề xuất khi so sánh với mô hình ML cổ điển.</a:t>
            </a:r>
          </a:p>
          <a:p>
            <a:endParaRPr lang="en-VN"/>
          </a:p>
        </p:txBody>
      </p:sp>
      <p:sp>
        <p:nvSpPr>
          <p:cNvPr id="4" name="Slide Number Placeholder 3"/>
          <p:cNvSpPr>
            <a:spLocks noGrp="1"/>
          </p:cNvSpPr>
          <p:nvPr>
            <p:ph type="sldNum" sz="quarter" idx="5"/>
          </p:nvPr>
        </p:nvSpPr>
        <p:spPr/>
        <p:txBody>
          <a:bodyPr/>
          <a:lstStyle/>
          <a:p>
            <a:fld id="{F02A4BF2-330F-0041-B456-2AF550CE6FFE}" type="slidenum">
              <a:rPr lang="en-VN"/>
              <a:t>5</a:t>
            </a:fld>
            <a:endParaRPr lang="en-VN"/>
          </a:p>
        </p:txBody>
      </p:sp>
    </p:spTree>
    <p:extLst>
      <p:ext uri="{BB962C8B-B14F-4D97-AF65-F5344CB8AC3E}">
        <p14:creationId xmlns:p14="http://schemas.microsoft.com/office/powerpoint/2010/main" val="298878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Phân chia tạm thời các lớp trong QML.</a:t>
            </a:r>
          </a:p>
          <a:p>
            <a:r>
              <a:rPr lang="en-VN"/>
              <a:t>- Liên quan đến ML cổ điển: phiên bản quantum của các thuật toán truyền thống như KNN, SVM, ..</a:t>
            </a:r>
          </a:p>
          <a:p>
            <a:r>
              <a:rPr lang="en-VN"/>
              <a:t>- Liên quan đến Neural network (nói đúng ra lớp này được gọi là quantum deep learninng): phiên bản quantum của các kiến ttrúc neural network khác nhau.</a:t>
            </a:r>
          </a:p>
          <a:p>
            <a:r>
              <a:rPr lang="en-VN"/>
              <a:t>- pure quantum learning: các thuật toán mới hoàn toàn và ko có phiên bản cổ điển tương ứng.</a:t>
            </a:r>
          </a:p>
        </p:txBody>
      </p:sp>
      <p:sp>
        <p:nvSpPr>
          <p:cNvPr id="4" name="Slide Number Placeholder 3"/>
          <p:cNvSpPr>
            <a:spLocks noGrp="1"/>
          </p:cNvSpPr>
          <p:nvPr>
            <p:ph type="sldNum" sz="quarter" idx="5"/>
          </p:nvPr>
        </p:nvSpPr>
        <p:spPr/>
        <p:txBody>
          <a:bodyPr/>
          <a:lstStyle/>
          <a:p>
            <a:fld id="{F02A4BF2-330F-0041-B456-2AF550CE6FFE}" type="slidenum">
              <a:rPr lang="en-VN"/>
              <a:t>6</a:t>
            </a:fld>
            <a:endParaRPr lang="en-VN"/>
          </a:p>
        </p:txBody>
      </p:sp>
    </p:spTree>
    <p:extLst>
      <p:ext uri="{BB962C8B-B14F-4D97-AF65-F5344CB8AC3E}">
        <p14:creationId xmlns:p14="http://schemas.microsoft.com/office/powerpoint/2010/main" val="415050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Fig 2.1. mình hoạ quá trình xác định label của hình tròn màu trắng</a:t>
            </a:r>
          </a:p>
          <a:p>
            <a:endParaRPr lang="en-VN"/>
          </a:p>
          <a:p>
            <a:r>
              <a:rPr lang="en-VN"/>
              <a:t>Tóm tắt thuật toán KNN</a:t>
            </a:r>
          </a:p>
          <a:p>
            <a:endParaRPr lang="en-VN"/>
          </a:p>
          <a:p>
            <a:r>
              <a:rPr lang="en-VN"/>
              <a:t>Độ phức tạp</a:t>
            </a:r>
          </a:p>
        </p:txBody>
      </p:sp>
      <p:sp>
        <p:nvSpPr>
          <p:cNvPr id="4" name="Slide Number Placeholder 3"/>
          <p:cNvSpPr>
            <a:spLocks noGrp="1"/>
          </p:cNvSpPr>
          <p:nvPr>
            <p:ph type="sldNum" sz="quarter" idx="5"/>
          </p:nvPr>
        </p:nvSpPr>
        <p:spPr/>
        <p:txBody>
          <a:bodyPr/>
          <a:lstStyle/>
          <a:p>
            <a:fld id="{F02A4BF2-330F-0041-B456-2AF550CE6FFE}" type="slidenum">
              <a:rPr lang="en-VN"/>
              <a:t>7</a:t>
            </a:fld>
            <a:endParaRPr lang="en-VN"/>
          </a:p>
        </p:txBody>
      </p:sp>
    </p:spTree>
    <p:extLst>
      <p:ext uri="{BB962C8B-B14F-4D97-AF65-F5344CB8AC3E}">
        <p14:creationId xmlns:p14="http://schemas.microsoft.com/office/powerpoint/2010/main" val="282685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Phiên bản quantum của KNN</a:t>
            </a:r>
          </a:p>
          <a:p>
            <a:endParaRPr lang="en-VN"/>
          </a:p>
          <a:p>
            <a:r>
              <a:rPr lang="en-VN"/>
              <a:t>Ở đây thay vì tính khoảng cách 2 vector bằng máy tính cổ điển, chúng ta tính trên mạch lượng tử. </a:t>
            </a:r>
            <a:r>
              <a:rPr lang="en-US"/>
              <a:t>G</a:t>
            </a:r>
            <a:r>
              <a:rPr lang="en-VN"/>
              <a:t>iảm độ phức tạp của công đoạn này, các bước 2,3 vẫn tính trên máy cổ điển như bình thường.</a:t>
            </a:r>
          </a:p>
        </p:txBody>
      </p:sp>
      <p:sp>
        <p:nvSpPr>
          <p:cNvPr id="4" name="Slide Number Placeholder 3"/>
          <p:cNvSpPr>
            <a:spLocks noGrp="1"/>
          </p:cNvSpPr>
          <p:nvPr>
            <p:ph type="sldNum" sz="quarter" idx="5"/>
          </p:nvPr>
        </p:nvSpPr>
        <p:spPr/>
        <p:txBody>
          <a:bodyPr/>
          <a:lstStyle/>
          <a:p>
            <a:fld id="{F02A4BF2-330F-0041-B456-2AF550CE6FFE}" type="slidenum">
              <a:rPr lang="en-VN"/>
              <a:t>8</a:t>
            </a:fld>
            <a:endParaRPr lang="en-VN"/>
          </a:p>
        </p:txBody>
      </p:sp>
    </p:spTree>
    <p:extLst>
      <p:ext uri="{BB962C8B-B14F-4D97-AF65-F5344CB8AC3E}">
        <p14:creationId xmlns:p14="http://schemas.microsoft.com/office/powerpoint/2010/main" val="302551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VN"/>
                  <a:t>Parameterized quantum circuit : mạch lượng tử có chứa tham số</a:t>
                </a:r>
              </a:p>
              <a:p>
                <a:r>
                  <a:rPr lang="en-VN"/>
                  <a:t>parameter-shift rule : phương pháp tính đạo hàm cho tham số thứ </a:t>
                </a:r>
                <a:r>
                  <a:rPr lang="en-US"/>
                  <a:t>I</a:t>
                </a:r>
                <a:endParaRPr lang="en-VN"/>
              </a:p>
              <a:p>
                <a:r>
                  <a:rPr lang="en-VN"/>
                  <a:t>Quantum Natural Gradient: đạo hàm có nhân với ma trận G được gọi là tensor metric, ma trận G tương đương phép biến đổi cơ sở.</a:t>
                </a:r>
              </a:p>
              <a:p>
                <a:pPr marL="0" marR="0" lvl="0" indent="0" algn="l" defTabSz="914400" rtl="0" eaLnBrk="1" fontAlgn="auto" latinLnBrk="0" hangingPunct="1">
                  <a:lnSpc>
                    <a:spcPct val="100000"/>
                  </a:lnSpc>
                  <a:spcBef>
                    <a:spcPts val="0"/>
                  </a:spcBef>
                  <a:spcAft>
                    <a:spcPts val="0"/>
                  </a:spcAft>
                  <a:buClrTx/>
                  <a:buSzTx/>
                  <a:buFontTx/>
                  <a:buNone/>
                  <a:tabLst/>
                  <a:defRPr/>
                </a:pPr>
                <a:r>
                  <a:rPr lang="en-VN"/>
                  <a:t>Expectation value </a:t>
                </a:r>
                <a14:m>
                  <m:oMath xmlns:m="http://schemas.openxmlformats.org/officeDocument/2006/math">
                    <m:r>
                      <a:rPr lang="vi-VN" b="0" i="1">
                        <a:latin typeface="Cambria Math" panose="02040503050406030204" pitchFamily="18" charset="0"/>
                      </a:rPr>
                      <m:t>⟨</m:t>
                    </m:r>
                    <m:r>
                      <a:rPr lang="vi-VN" b="0" i="1">
                        <a:latin typeface="Cambria Math" panose="02040503050406030204" pitchFamily="18" charset="0"/>
                      </a:rPr>
                      <m:t>𝜓</m:t>
                    </m:r>
                    <m:d>
                      <m:dPr>
                        <m:begChr m:val="|"/>
                        <m:endChr m:val="|"/>
                        <m:ctrlPr>
                          <a:rPr lang="vi-VN" b="0" i="1">
                            <a:latin typeface="Cambria Math" panose="02040503050406030204" pitchFamily="18" charset="0"/>
                          </a:rPr>
                        </m:ctrlPr>
                      </m:dPr>
                      <m:e>
                        <m:r>
                          <m:rPr>
                            <m:sty m:val="p"/>
                          </m:rPr>
                          <a:rPr lang="vi-VN" b="0" i="1">
                            <a:latin typeface="Cambria Math" panose="02040503050406030204" pitchFamily="18" charset="0"/>
                          </a:rPr>
                          <m:t>H</m:t>
                        </m:r>
                      </m:e>
                    </m:d>
                    <m:r>
                      <a:rPr lang="vi-VN" b="0" i="1">
                        <a:latin typeface="Cambria Math" panose="02040503050406030204" pitchFamily="18" charset="0"/>
                      </a:rPr>
                      <m:t>𝜓</m:t>
                    </m:r>
                    <m:r>
                      <a:rPr lang="vi-VN" b="0" i="1">
                        <a:latin typeface="Cambria Math" panose="02040503050406030204" pitchFamily="18" charset="0"/>
                      </a:rPr>
                      <m:t>⟩</m:t>
                    </m:r>
                  </m:oMath>
                </a14:m>
                <a:r>
                  <a:rPr lang="en-VN"/>
                  <a:t>: giá trị kì vọng của một Hamiltonian, H là bài toán đang giải quyết.</a:t>
                </a:r>
              </a:p>
              <a:p>
                <a:endParaRPr lang="en-VN"/>
              </a:p>
            </p:txBody>
          </p:sp>
        </mc:Choice>
        <mc:Fallback>
          <p:sp>
            <p:nvSpPr>
              <p:cNvPr id="3" name="Notes Placeholder 2"/>
              <p:cNvSpPr>
                <a:spLocks noGrp="1"/>
              </p:cNvSpPr>
              <p:nvPr>
                <p:ph type="body" idx="1"/>
              </p:nvPr>
            </p:nvSpPr>
            <p:spPr/>
            <p:txBody>
              <a:bodyPr/>
              <a:lstStyle/>
              <a:p>
                <a:r>
                  <a:rPr lang="en-VN"/>
                  <a:t>Parameterized quantum circuit : mạch lượng tử có chứa tham số</a:t>
                </a:r>
              </a:p>
              <a:p>
                <a:r>
                  <a:rPr lang="en-VN"/>
                  <a:t>parameter-shift rule : phương pháp tính đạo hàm cho tham số thứ </a:t>
                </a:r>
                <a:r>
                  <a:rPr lang="en-US"/>
                  <a:t>I</a:t>
                </a:r>
                <a:endParaRPr lang="en-VN"/>
              </a:p>
              <a:p>
                <a:r>
                  <a:rPr lang="en-VN"/>
                  <a:t>Quantum Natural Gradient: đạo hàm có nhân với ma trận G được gọi là tensor metric, ma trận G tương đương phép biến đổi cơ sở.</a:t>
                </a:r>
              </a:p>
              <a:p>
                <a:pPr marL="0" marR="0" lvl="0" indent="0" algn="l" defTabSz="914400" rtl="0" eaLnBrk="1" fontAlgn="auto" latinLnBrk="0" hangingPunct="1">
                  <a:lnSpc>
                    <a:spcPct val="100000"/>
                  </a:lnSpc>
                  <a:spcBef>
                    <a:spcPts val="0"/>
                  </a:spcBef>
                  <a:spcAft>
                    <a:spcPts val="0"/>
                  </a:spcAft>
                  <a:buClrTx/>
                  <a:buSzTx/>
                  <a:buFontTx/>
                  <a:buNone/>
                  <a:tabLst/>
                  <a:defRPr/>
                </a:pPr>
                <a:r>
                  <a:rPr lang="en-VN"/>
                  <a:t>Expectation value </a:t>
                </a:r>
                <a:r>
                  <a:rPr lang="vi-VN" b="0" i="0">
                    <a:latin typeface="Cambria Math" panose="02040503050406030204" pitchFamily="18" charset="0"/>
                  </a:rPr>
                  <a:t>⟨𝜓|H|𝜓⟩</a:t>
                </a:r>
                <a:r>
                  <a:rPr lang="en-VN"/>
                  <a:t>: giá trị kì vọng của một Hamiltonian, H là bài toán đang giải quyết.</a:t>
                </a:r>
              </a:p>
              <a:p>
                <a:endParaRPr lang="en-VN"/>
              </a:p>
            </p:txBody>
          </p:sp>
        </mc:Fallback>
      </mc:AlternateContent>
      <p:sp>
        <p:nvSpPr>
          <p:cNvPr id="4" name="Slide Number Placeholder 3"/>
          <p:cNvSpPr>
            <a:spLocks noGrp="1"/>
          </p:cNvSpPr>
          <p:nvPr>
            <p:ph type="sldNum" sz="quarter" idx="5"/>
          </p:nvPr>
        </p:nvSpPr>
        <p:spPr/>
        <p:txBody>
          <a:bodyPr/>
          <a:lstStyle/>
          <a:p>
            <a:fld id="{F02A4BF2-330F-0041-B456-2AF550CE6FFE}" type="slidenum">
              <a:rPr lang="en-VN"/>
              <a:t>9</a:t>
            </a:fld>
            <a:endParaRPr lang="en-VN"/>
          </a:p>
        </p:txBody>
      </p:sp>
    </p:spTree>
    <p:extLst>
      <p:ext uri="{BB962C8B-B14F-4D97-AF65-F5344CB8AC3E}">
        <p14:creationId xmlns:p14="http://schemas.microsoft.com/office/powerpoint/2010/main" val="302458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Mô hình QNN, trong đó lớp Convolutional được thay bằng lớp Quanvolutional (Quantum convolutional), lớp này ít tham số hơn, độ phức tạp tính toán thấp hơn và extract feature tốt hơn</a:t>
            </a:r>
          </a:p>
        </p:txBody>
      </p:sp>
      <p:sp>
        <p:nvSpPr>
          <p:cNvPr id="4" name="Slide Number Placeholder 3"/>
          <p:cNvSpPr>
            <a:spLocks noGrp="1"/>
          </p:cNvSpPr>
          <p:nvPr>
            <p:ph type="sldNum" sz="quarter" idx="5"/>
          </p:nvPr>
        </p:nvSpPr>
        <p:spPr/>
        <p:txBody>
          <a:bodyPr/>
          <a:lstStyle/>
          <a:p>
            <a:fld id="{F02A4BF2-330F-0041-B456-2AF550CE6FFE}" type="slidenum">
              <a:rPr lang="en-VN"/>
              <a:t>10</a:t>
            </a:fld>
            <a:endParaRPr lang="en-VN"/>
          </a:p>
        </p:txBody>
      </p:sp>
    </p:spTree>
    <p:extLst>
      <p:ext uri="{BB962C8B-B14F-4D97-AF65-F5344CB8AC3E}">
        <p14:creationId xmlns:p14="http://schemas.microsoft.com/office/powerpoint/2010/main" val="9338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vi-VN"/>
              <a:t>Bấm để sửa kiểu tiêu đề Bản cái</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DA395B89-9C57-C14E-8BE0-AB1459039729}"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2014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F209B61-39E5-B548-965E-E9C52CAA5990}"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2009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5B0B9CA-3E68-BC4C-AC3C-24D8CF60E5D3}"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4163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E33BEF5-6A3E-D848-998D-041D8EC5FE95}"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7165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vi-VN"/>
              <a:t>Bấm để sửa kiểu tiêu đề Bản cái</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7BAA0ED7-88D8-FA49-AAF2-E08BE54B8ECF}" type="datetime1">
              <a:t>22/11/2023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6132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0B95433-F6FA-B04C-92E9-2306169DDF2C}"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4707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629842" y="1878806"/>
            <a:ext cx="3868340"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629150" y="1878806"/>
            <a:ext cx="3887391" cy="276344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FDDA64-F76A-3E4C-81BE-88283DEAB4F5}" type="datetime1">
              <a:t>22/11/2023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13273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7985755-E611-CE45-9386-D6289B5E1515}" type="datetime1">
              <a:t>22/11/2023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049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1BE40-7D77-D349-8EEF-16E4FD0330E1}" type="datetime1">
              <a:t>22/11/2023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88536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82D3C70-B4B3-0B42-BD20-D8F6B87A1AE2}"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864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vi-VN"/>
              <a:t>Bấm biểu tượng để thêm hình ảnh</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BAB98C1-DCEF-1F42-8106-779581CAB3C2}" type="datetime1">
              <a:t>22/11/2023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5164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E70D67-5D6D-2640-A08F-B8B6B255B5E3}" type="datetime1">
              <a:t>22/11/2023</a:t>
            </a:fld>
            <a:endParaRPr lang="vi-V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2947497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tbao@sg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gif"/><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28.svg"/><Relationship Id="rId17" Type="http://schemas.openxmlformats.org/officeDocument/2006/relationships/image" Target="../media/image49.png"/><Relationship Id="rId2" Type="http://schemas.openxmlformats.org/officeDocument/2006/relationships/notesSlide" Target="../notesSlides/notesSlide17.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27.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26.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9.xml.rels><?xml version="1.0" encoding="UTF-8" standalone="yes"?>
<Relationships xmlns="http://schemas.openxmlformats.org/package/2006/relationships"><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5.png"/><Relationship Id="rId3" Type="http://schemas.openxmlformats.org/officeDocument/2006/relationships/image" Target="../media/image29.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4.png"/><Relationship Id="rId33" Type="http://schemas.openxmlformats.org/officeDocument/2006/relationships/image" Target="../media/image82.png"/><Relationship Id="rId2" Type="http://schemas.openxmlformats.org/officeDocument/2006/relationships/notesSlide" Target="../notesSlides/notesSlide18.xml"/><Relationship Id="rId16" Type="http://schemas.openxmlformats.org/officeDocument/2006/relationships/image" Target="../media/image65.png"/><Relationship Id="rId20" Type="http://schemas.openxmlformats.org/officeDocument/2006/relationships/image" Target="../media/image69.png"/><Relationship Id="rId29"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3.png"/><Relationship Id="rId32" Type="http://schemas.openxmlformats.org/officeDocument/2006/relationships/image" Target="../media/image81.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png"/><Relationship Id="rId28" Type="http://schemas.openxmlformats.org/officeDocument/2006/relationships/image" Target="../media/image77.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80.png"/><Relationship Id="rId4" Type="http://schemas.openxmlformats.org/officeDocument/2006/relationships/image" Target="../media/image30.sv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 Id="rId27" Type="http://schemas.openxmlformats.org/officeDocument/2006/relationships/image" Target="../media/image76.png"/><Relationship Id="rId30" Type="http://schemas.openxmlformats.org/officeDocument/2006/relationships/image" Target="../media/image79.png"/><Relationship Id="rId8"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CA5-BB6A-5EBC-38F7-2567029A8823}"/>
              </a:ext>
            </a:extLst>
          </p:cNvPr>
          <p:cNvSpPr>
            <a:spLocks noGrp="1"/>
          </p:cNvSpPr>
          <p:nvPr>
            <p:ph type="ctrTitle"/>
          </p:nvPr>
        </p:nvSpPr>
        <p:spPr>
          <a:xfrm>
            <a:off x="1143000" y="841772"/>
            <a:ext cx="6930483" cy="1790700"/>
          </a:xfrm>
        </p:spPr>
        <p:txBody>
          <a:bodyPr>
            <a:normAutofit/>
          </a:bodyPr>
          <a:lstStyle/>
          <a:p>
            <a:pPr algn="l"/>
            <a:r>
              <a:rPr lang="en-VN" b="1"/>
              <a:t>Quantum machine learning</a:t>
            </a:r>
            <a:endParaRPr lang="en-VN"/>
          </a:p>
        </p:txBody>
      </p:sp>
      <p:sp>
        <p:nvSpPr>
          <p:cNvPr id="3" name="Subtitle 2">
            <a:extLst>
              <a:ext uri="{FF2B5EF4-FFF2-40B4-BE49-F238E27FC236}">
                <a16:creationId xmlns:a16="http://schemas.microsoft.com/office/drawing/2014/main" id="{CC9A6EE0-2E06-0718-5C73-69B07081863B}"/>
              </a:ext>
            </a:extLst>
          </p:cNvPr>
          <p:cNvSpPr>
            <a:spLocks noGrp="1"/>
          </p:cNvSpPr>
          <p:nvPr>
            <p:ph type="subTitle" idx="1"/>
          </p:nvPr>
        </p:nvSpPr>
        <p:spPr/>
        <p:txBody>
          <a:bodyPr>
            <a:normAutofit/>
          </a:bodyPr>
          <a:lstStyle/>
          <a:p>
            <a:pPr algn="l"/>
            <a:r>
              <a:rPr lang="en-VN"/>
              <a:t>Pham The Bao, Vu Tuan Hai</a:t>
            </a:r>
          </a:p>
          <a:p>
            <a:pPr algn="l"/>
            <a:r>
              <a:rPr lang="en-VN">
                <a:hlinkClick r:id="rId2"/>
              </a:rPr>
              <a:t>ptbao@sgu.edu.vn</a:t>
            </a:r>
            <a:endParaRPr lang="en-VN"/>
          </a:p>
          <a:p>
            <a:pPr algn="l"/>
            <a:r>
              <a:rPr lang="en-VN"/>
              <a:t>Faculty of Information Technology, SGU, Vietnam</a:t>
            </a:r>
          </a:p>
        </p:txBody>
      </p:sp>
      <p:sp>
        <p:nvSpPr>
          <p:cNvPr id="4" name="Slide Number Placeholder 3">
            <a:extLst>
              <a:ext uri="{FF2B5EF4-FFF2-40B4-BE49-F238E27FC236}">
                <a16:creationId xmlns:a16="http://schemas.microsoft.com/office/drawing/2014/main" id="{6CBD1614-B956-B316-5EB9-69023E12316F}"/>
              </a:ext>
            </a:extLst>
          </p:cNvPr>
          <p:cNvSpPr>
            <a:spLocks noGrp="1"/>
          </p:cNvSpPr>
          <p:nvPr>
            <p:ph type="sldNum" sz="quarter" idx="12"/>
          </p:nvPr>
        </p:nvSpPr>
        <p:spPr/>
        <p:txBody>
          <a:bodyPr/>
          <a:lstStyle/>
          <a:p>
            <a:fld id="{4E9BB9E5-D81C-FE46-A488-49ADE3951462}" type="slidenum">
              <a:t>1</a:t>
            </a:fld>
            <a:endParaRPr lang="en-VN"/>
          </a:p>
        </p:txBody>
      </p:sp>
    </p:spTree>
    <p:extLst>
      <p:ext uri="{BB962C8B-B14F-4D97-AF65-F5344CB8AC3E}">
        <p14:creationId xmlns:p14="http://schemas.microsoft.com/office/powerpoint/2010/main" val="111957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623C-CBD7-DC11-7A71-61E0389A57A0}"/>
              </a:ext>
            </a:extLst>
          </p:cNvPr>
          <p:cNvSpPr>
            <a:spLocks noGrp="1"/>
          </p:cNvSpPr>
          <p:nvPr>
            <p:ph type="title"/>
          </p:nvPr>
        </p:nvSpPr>
        <p:spPr/>
        <p:txBody>
          <a:bodyPr/>
          <a:lstStyle/>
          <a:p>
            <a:r>
              <a:rPr lang="en-VN"/>
              <a:t>3.1. Example: Quanvolutional neural network</a:t>
            </a:r>
          </a:p>
        </p:txBody>
      </p:sp>
      <p:sp>
        <p:nvSpPr>
          <p:cNvPr id="4" name="Slide Number Placeholder 3">
            <a:extLst>
              <a:ext uri="{FF2B5EF4-FFF2-40B4-BE49-F238E27FC236}">
                <a16:creationId xmlns:a16="http://schemas.microsoft.com/office/drawing/2014/main" id="{4F0514A6-95CA-4E9D-3747-CDFE72B1C4D1}"/>
              </a:ext>
            </a:extLst>
          </p:cNvPr>
          <p:cNvSpPr>
            <a:spLocks noGrp="1"/>
          </p:cNvSpPr>
          <p:nvPr>
            <p:ph type="sldNum" sz="quarter" idx="12"/>
          </p:nvPr>
        </p:nvSpPr>
        <p:spPr/>
        <p:txBody>
          <a:bodyPr/>
          <a:lstStyle/>
          <a:p>
            <a:fld id="{6A45828D-F580-42DE-B77E-860980F07F32}" type="slidenum">
              <a:rPr lang="vi-VN" smtClean="0"/>
              <a:t>10</a:t>
            </a:fld>
            <a:endParaRPr lang="vi-VN"/>
          </a:p>
        </p:txBody>
      </p:sp>
      <p:pic>
        <p:nvPicPr>
          <p:cNvPr id="133" name="Picture 132" descr="A diagram of a diagram of a filter&#10;&#10;Description automatically generated with medium confidence">
            <a:extLst>
              <a:ext uri="{FF2B5EF4-FFF2-40B4-BE49-F238E27FC236}">
                <a16:creationId xmlns:a16="http://schemas.microsoft.com/office/drawing/2014/main" id="{5BC86B94-0938-48F8-819C-61048E20C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46818"/>
            <a:ext cx="6407150" cy="3189305"/>
          </a:xfrm>
          <a:prstGeom prst="rect">
            <a:avLst/>
          </a:prstGeom>
        </p:spPr>
      </p:pic>
      <p:sp>
        <p:nvSpPr>
          <p:cNvPr id="134" name="TextBox 133">
            <a:extLst>
              <a:ext uri="{FF2B5EF4-FFF2-40B4-BE49-F238E27FC236}">
                <a16:creationId xmlns:a16="http://schemas.microsoft.com/office/drawing/2014/main" id="{2CB6E27A-E942-3720-CB2E-B43C254ADC56}"/>
              </a:ext>
            </a:extLst>
          </p:cNvPr>
          <p:cNvSpPr txBox="1"/>
          <p:nvPr/>
        </p:nvSpPr>
        <p:spPr>
          <a:xfrm>
            <a:off x="628650" y="4679138"/>
            <a:ext cx="6064250" cy="338554"/>
          </a:xfrm>
          <a:prstGeom prst="rect">
            <a:avLst/>
          </a:prstGeom>
          <a:noFill/>
        </p:spPr>
        <p:txBody>
          <a:bodyPr wrap="square">
            <a:spAutoFit/>
          </a:bodyPr>
          <a:lstStyle/>
          <a:p>
            <a:r>
              <a:rPr lang="vi-VN" sz="800" b="1">
                <a:solidFill>
                  <a:srgbClr val="000000"/>
                </a:solidFill>
                <a:effectLst/>
                <a:latin typeface="Calibri" panose="020F0502020204030204" pitchFamily="34" charset="0"/>
                <a:ea typeface="Calibri" panose="020F0502020204030204" pitchFamily="34" charset="0"/>
                <a:cs typeface="Calibri" panose="020F0502020204030204" pitchFamily="34" charset="0"/>
              </a:rPr>
              <a:t>[5] </a:t>
            </a:r>
            <a:r>
              <a:rPr lang="vi-VN" sz="800">
                <a:solidFill>
                  <a:srgbClr val="000000"/>
                </a:solidFill>
                <a:effectLst/>
                <a:latin typeface="Calibri" panose="020F0502020204030204" pitchFamily="34" charset="0"/>
                <a:ea typeface="Calibri" panose="020F0502020204030204" pitchFamily="34" charset="0"/>
                <a:cs typeface="Calibri" panose="020F0502020204030204" pitchFamily="34" charset="0"/>
              </a:rPr>
              <a:t>Y. Lecun et al, Gradient-based learning applied to document recognition, Proceedings of the IEEE 86(11) (1998) 2278–2324</a:t>
            </a:r>
          </a:p>
          <a:p>
            <a:r>
              <a:rPr lang="en-US" sz="800" b="1"/>
              <a:t>[6] </a:t>
            </a:r>
            <a:r>
              <a:rPr lang="en-US" sz="800"/>
              <a:t>T. Hur et al, Quantum convolutional neural network for classical data classification, Quantum Machine Intelligence 4 (Feb 2022) p. 3.</a:t>
            </a:r>
          </a:p>
        </p:txBody>
      </p:sp>
      <p:sp>
        <p:nvSpPr>
          <p:cNvPr id="135" name="TextBox 134">
            <a:extLst>
              <a:ext uri="{FF2B5EF4-FFF2-40B4-BE49-F238E27FC236}">
                <a16:creationId xmlns:a16="http://schemas.microsoft.com/office/drawing/2014/main" id="{5E7B5131-6C94-199F-1E22-0552105E4640}"/>
              </a:ext>
            </a:extLst>
          </p:cNvPr>
          <p:cNvSpPr txBox="1"/>
          <p:nvPr/>
        </p:nvSpPr>
        <p:spPr>
          <a:xfrm>
            <a:off x="628650" y="4353869"/>
            <a:ext cx="5254699" cy="338554"/>
          </a:xfrm>
          <a:prstGeom prst="rect">
            <a:avLst/>
          </a:prstGeom>
          <a:noFill/>
        </p:spPr>
        <p:txBody>
          <a:bodyPr wrap="square">
            <a:spAutoFit/>
          </a:bodyPr>
          <a:lstStyle/>
          <a:p>
            <a:pPr marL="0" indent="0">
              <a:buNone/>
            </a:pPr>
            <a:r>
              <a:rPr lang="en-VN" sz="1600" b="1">
                <a:solidFill>
                  <a:srgbClr val="FF0000"/>
                </a:solidFill>
              </a:rPr>
              <a:t>Fig 3.1</a:t>
            </a:r>
            <a:r>
              <a:rPr lang="en-VN" sz="1600"/>
              <a:t>. </a:t>
            </a:r>
            <a:r>
              <a:rPr lang="en-VN" sz="1600" b="1"/>
              <a:t>CNN</a:t>
            </a:r>
            <a:r>
              <a:rPr lang="en-VN" sz="1600"/>
              <a:t> (Backbone </a:t>
            </a:r>
            <a:r>
              <a:rPr lang="en-VN" sz="1600" b="1"/>
              <a:t>Lenet-5 </a:t>
            </a:r>
            <a:r>
              <a:rPr lang="en-VN" sz="1600" b="1">
                <a:solidFill>
                  <a:srgbClr val="FF0000"/>
                </a:solidFill>
              </a:rPr>
              <a:t>[5]</a:t>
            </a:r>
            <a:r>
              <a:rPr lang="en-VN" sz="1600"/>
              <a:t>) and </a:t>
            </a:r>
            <a:r>
              <a:rPr lang="en-VN" sz="1600" b="1"/>
              <a:t>QNN </a:t>
            </a:r>
            <a:r>
              <a:rPr lang="en-VN" sz="1600" b="1">
                <a:solidFill>
                  <a:srgbClr val="FF0000"/>
                </a:solidFill>
              </a:rPr>
              <a:t>[6]</a:t>
            </a:r>
            <a:r>
              <a:rPr lang="en-VN" sz="1600">
                <a:solidFill>
                  <a:srgbClr val="FF0000"/>
                </a:solidFill>
              </a:rPr>
              <a:t>.</a:t>
            </a:r>
          </a:p>
        </p:txBody>
      </p:sp>
    </p:spTree>
    <p:extLst>
      <p:ext uri="{BB962C8B-B14F-4D97-AF65-F5344CB8AC3E}">
        <p14:creationId xmlns:p14="http://schemas.microsoft.com/office/powerpoint/2010/main" val="15445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7B20-41F7-181A-55EB-C7E222C49118}"/>
              </a:ext>
            </a:extLst>
          </p:cNvPr>
          <p:cNvSpPr>
            <a:spLocks noGrp="1"/>
          </p:cNvSpPr>
          <p:nvPr>
            <p:ph type="title"/>
          </p:nvPr>
        </p:nvSpPr>
        <p:spPr/>
        <p:txBody>
          <a:bodyPr/>
          <a:lstStyle/>
          <a:p>
            <a:r>
              <a:rPr lang="en-VN"/>
              <a:t>3.1. Hybrid quantum - classical model</a:t>
            </a:r>
            <a:endParaRPr lang="en-VN" b="1"/>
          </a:p>
        </p:txBody>
      </p:sp>
      <p:sp>
        <p:nvSpPr>
          <p:cNvPr id="6" name="Slide Number Placeholder 5">
            <a:extLst>
              <a:ext uri="{FF2B5EF4-FFF2-40B4-BE49-F238E27FC236}">
                <a16:creationId xmlns:a16="http://schemas.microsoft.com/office/drawing/2014/main" id="{F4E69742-2377-5B2F-0225-2F4FE76E7C66}"/>
              </a:ext>
            </a:extLst>
          </p:cNvPr>
          <p:cNvSpPr>
            <a:spLocks noGrp="1"/>
          </p:cNvSpPr>
          <p:nvPr>
            <p:ph type="sldNum" sz="quarter" idx="12"/>
          </p:nvPr>
        </p:nvSpPr>
        <p:spPr/>
        <p:txBody>
          <a:bodyPr/>
          <a:lstStyle/>
          <a:p>
            <a:fld id="{9E11622E-1351-4F49-A6C4-DF2CF4D2C924}" type="slidenum">
              <a:rPr lang="en-VN"/>
              <a:t>11</a:t>
            </a:fld>
            <a:r>
              <a:rPr lang="en-VN"/>
              <a:t> / 30</a:t>
            </a:r>
          </a:p>
        </p:txBody>
      </p:sp>
      <p:sp>
        <p:nvSpPr>
          <p:cNvPr id="25" name="TextBox 24">
            <a:extLst>
              <a:ext uri="{FF2B5EF4-FFF2-40B4-BE49-F238E27FC236}">
                <a16:creationId xmlns:a16="http://schemas.microsoft.com/office/drawing/2014/main" id="{FFB306F3-4D2D-C247-CC57-0EFA182FB2CC}"/>
              </a:ext>
            </a:extLst>
          </p:cNvPr>
          <p:cNvSpPr txBox="1"/>
          <p:nvPr/>
        </p:nvSpPr>
        <p:spPr>
          <a:xfrm>
            <a:off x="595993" y="4434007"/>
            <a:ext cx="6731453" cy="300082"/>
          </a:xfrm>
          <a:prstGeom prst="rect">
            <a:avLst/>
          </a:prstGeom>
          <a:noFill/>
        </p:spPr>
        <p:txBody>
          <a:bodyPr wrap="square">
            <a:spAutoFit/>
          </a:bodyPr>
          <a:lstStyle/>
          <a:p>
            <a:r>
              <a:rPr lang="en-VN" sz="1350" b="1">
                <a:solidFill>
                  <a:srgbClr val="FF0000"/>
                </a:solidFill>
              </a:rPr>
              <a:t>Fig 3.2</a:t>
            </a:r>
            <a:r>
              <a:rPr lang="en-VN" sz="1350"/>
              <a:t>. </a:t>
            </a:r>
            <a:r>
              <a:rPr lang="en-VN" sz="1350" b="1"/>
              <a:t>Hybrid model [7]</a:t>
            </a:r>
            <a:endParaRPr lang="en-VN" sz="1350"/>
          </a:p>
        </p:txBody>
      </p:sp>
      <p:sp>
        <p:nvSpPr>
          <p:cNvPr id="26" name="TextBox 25">
            <a:extLst>
              <a:ext uri="{FF2B5EF4-FFF2-40B4-BE49-F238E27FC236}">
                <a16:creationId xmlns:a16="http://schemas.microsoft.com/office/drawing/2014/main" id="{9D94E9B8-7B6A-3C13-6D5D-795BE45B6A55}"/>
              </a:ext>
            </a:extLst>
          </p:cNvPr>
          <p:cNvSpPr txBox="1"/>
          <p:nvPr/>
        </p:nvSpPr>
        <p:spPr>
          <a:xfrm>
            <a:off x="595993" y="4711006"/>
            <a:ext cx="7608207" cy="253916"/>
          </a:xfrm>
          <a:prstGeom prst="rect">
            <a:avLst/>
          </a:prstGeom>
          <a:noFill/>
        </p:spPr>
        <p:txBody>
          <a:bodyPr wrap="square">
            <a:spAutoFit/>
          </a:bodyPr>
          <a:lstStyle/>
          <a:p>
            <a:r>
              <a:rPr lang="vi-VN" sz="1050" b="1">
                <a:solidFill>
                  <a:srgbClr val="000000"/>
                </a:solidFill>
                <a:latin typeface="Calibri" panose="020F0502020204030204" pitchFamily="34" charset="0"/>
                <a:ea typeface="Calibri" panose="020F0502020204030204" pitchFamily="34" charset="0"/>
                <a:cs typeface="Calibri" panose="020F0502020204030204" pitchFamily="34" charset="0"/>
              </a:rPr>
              <a:t>[7] </a:t>
            </a:r>
            <a:r>
              <a:rPr lang="vi-VN" sz="1050">
                <a:solidFill>
                  <a:srgbClr val="000000"/>
                </a:solidFill>
                <a:latin typeface="Calibri" panose="020F0502020204030204" pitchFamily="34" charset="0"/>
                <a:ea typeface="Calibri" panose="020F0502020204030204" pitchFamily="34" charset="0"/>
                <a:cs typeface="Calibri" panose="020F0502020204030204" pitchFamily="34" charset="0"/>
              </a:rPr>
              <a:t>M. Schuld and F. Petruccione, Machine learning with quantum computers (Springer, 2021)</a:t>
            </a:r>
          </a:p>
        </p:txBody>
      </p:sp>
      <p:pic>
        <p:nvPicPr>
          <p:cNvPr id="7" name="Content Placeholder 6">
            <a:extLst>
              <a:ext uri="{FF2B5EF4-FFF2-40B4-BE49-F238E27FC236}">
                <a16:creationId xmlns:a16="http://schemas.microsoft.com/office/drawing/2014/main" id="{DA927134-595D-3FFB-FA66-F3810E50801B}"/>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38746" y="1032004"/>
            <a:ext cx="4645194" cy="3263504"/>
          </a:xfrm>
        </p:spPr>
      </p:pic>
    </p:spTree>
    <p:extLst>
      <p:ext uri="{BB962C8B-B14F-4D97-AF65-F5344CB8AC3E}">
        <p14:creationId xmlns:p14="http://schemas.microsoft.com/office/powerpoint/2010/main" val="23990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1774-2091-B866-F098-B970AFA4F45D}"/>
              </a:ext>
            </a:extLst>
          </p:cNvPr>
          <p:cNvSpPr>
            <a:spLocks noGrp="1"/>
          </p:cNvSpPr>
          <p:nvPr>
            <p:ph type="title"/>
          </p:nvPr>
        </p:nvSpPr>
        <p:spPr/>
        <p:txBody>
          <a:bodyPr/>
          <a:lstStyle/>
          <a:p>
            <a:r>
              <a:rPr lang="en-VN"/>
              <a:t>3.2. Rotation gates</a:t>
            </a:r>
          </a:p>
        </p:txBody>
      </p:sp>
      <p:sp>
        <p:nvSpPr>
          <p:cNvPr id="4" name="Slide Number Placeholder 3">
            <a:extLst>
              <a:ext uri="{FF2B5EF4-FFF2-40B4-BE49-F238E27FC236}">
                <a16:creationId xmlns:a16="http://schemas.microsoft.com/office/drawing/2014/main" id="{58F2CF93-CDDE-4338-01B1-EC36BABE0A4B}"/>
              </a:ext>
            </a:extLst>
          </p:cNvPr>
          <p:cNvSpPr>
            <a:spLocks noGrp="1"/>
          </p:cNvSpPr>
          <p:nvPr>
            <p:ph type="sldNum" sz="quarter" idx="12"/>
          </p:nvPr>
        </p:nvSpPr>
        <p:spPr/>
        <p:txBody>
          <a:bodyPr/>
          <a:lstStyle/>
          <a:p>
            <a:fld id="{6A45828D-F580-42DE-B77E-860980F07F32}" type="slidenum">
              <a:rPr lang="vi-VN" smtClean="0"/>
              <a:t>12</a:t>
            </a:fld>
            <a:endParaRPr lang="vi-VN"/>
          </a:p>
        </p:txBody>
      </p:sp>
      <p:pic>
        <p:nvPicPr>
          <p:cNvPr id="3074" name="Picture 2">
            <a:extLst>
              <a:ext uri="{FF2B5EF4-FFF2-40B4-BE49-F238E27FC236}">
                <a16:creationId xmlns:a16="http://schemas.microsoft.com/office/drawing/2014/main" id="{DDB2C47A-558C-046C-21B0-8F547E0D7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369219"/>
            <a:ext cx="2286886" cy="22868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D1ADF63-0892-67A2-6203-F27F855CB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536" y="1369219"/>
            <a:ext cx="2317732" cy="23177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8DD097D-62C5-2375-A5B2-D608D90E09B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14507" y="1369219"/>
            <a:ext cx="2286886" cy="22868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42632D-8C7A-C80F-95AE-DD1C5236B39E}"/>
                  </a:ext>
                </a:extLst>
              </p:cNvPr>
              <p:cNvSpPr txBox="1"/>
              <p:nvPr/>
            </p:nvSpPr>
            <p:spPr>
              <a:xfrm>
                <a:off x="628649" y="3898605"/>
                <a:ext cx="6972743" cy="646331"/>
              </a:xfrm>
              <a:prstGeom prst="rect">
                <a:avLst/>
              </a:prstGeom>
              <a:noFill/>
            </p:spPr>
            <p:txBody>
              <a:bodyPr wrap="square" rtlCol="0">
                <a:spAutoFit/>
              </a:bodyPr>
              <a:lstStyle/>
              <a:p>
                <a:r>
                  <a:rPr lang="en-VN"/>
                  <a:t>Rotation gate </a:t>
                </a:r>
                <a14:m>
                  <m:oMath xmlns:m="http://schemas.openxmlformats.org/officeDocument/2006/math">
                    <m:sSub>
                      <m:sSubPr>
                        <m:ctrlPr>
                          <a:rPr lang="vi-VN" b="0" i="1">
                            <a:latin typeface="Cambria Math" panose="02040503050406030204" pitchFamily="18" charset="0"/>
                          </a:rPr>
                        </m:ctrlPr>
                      </m:sSubPr>
                      <m:e>
                        <m:r>
                          <a:rPr lang="en-VN" i="1">
                            <a:latin typeface="Cambria Math" panose="02040503050406030204" pitchFamily="18" charset="0"/>
                          </a:rPr>
                          <m:t>𝑅</m:t>
                        </m:r>
                      </m:e>
                      <m:sub>
                        <m:r>
                          <a:rPr lang="vi-VN" i="1">
                            <a:latin typeface="Cambria Math" panose="02040503050406030204" pitchFamily="18" charset="0"/>
                          </a:rPr>
                          <m:t>𝑖</m:t>
                        </m:r>
                      </m:sub>
                    </m:sSub>
                    <m:r>
                      <a:rPr lang="vi-VN" b="0" i="1">
                        <a:latin typeface="Cambria Math" panose="02040503050406030204" pitchFamily="18" charset="0"/>
                      </a:rPr>
                      <m:t>(</m:t>
                    </m:r>
                    <m:r>
                      <a:rPr lang="vi-VN" b="0" i="1">
                        <a:latin typeface="Cambria Math" panose="02040503050406030204" pitchFamily="18" charset="0"/>
                      </a:rPr>
                      <m:t>𝜃</m:t>
                    </m:r>
                    <m:r>
                      <a:rPr lang="vi-VN" b="0" i="1">
                        <a:latin typeface="Cambria Math" panose="02040503050406030204" pitchFamily="18" charset="0"/>
                      </a:rPr>
                      <m:t>)</m:t>
                    </m:r>
                  </m:oMath>
                </a14:m>
                <a:r>
                  <a:rPr lang="en-VN"/>
                  <a:t> rotate quantum state </a:t>
                </a:r>
                <a14:m>
                  <m:oMath xmlns:m="http://schemas.openxmlformats.org/officeDocument/2006/math">
                    <m:sSup>
                      <m:sSupPr>
                        <m:ctrlPr>
                          <a:rPr lang="vi-VN" b="0" i="1">
                            <a:latin typeface="Cambria Math" panose="02040503050406030204" pitchFamily="18" charset="0"/>
                          </a:rPr>
                        </m:ctrlPr>
                      </m:sSupPr>
                      <m:e>
                        <m:r>
                          <a:rPr lang="vi-VN" i="1">
                            <a:latin typeface="Cambria Math" panose="02040503050406030204" pitchFamily="18" charset="0"/>
                          </a:rPr>
                          <m:t>𝜃</m:t>
                        </m:r>
                      </m:e>
                      <m:sup>
                        <m:r>
                          <m:rPr>
                            <m:sty m:val="p"/>
                          </m:rPr>
                          <a:rPr lang="vi-VN" i="1">
                            <a:latin typeface="Cambria Math" panose="02040503050406030204" pitchFamily="18" charset="0"/>
                          </a:rPr>
                          <m:t>o</m:t>
                        </m:r>
                      </m:sup>
                    </m:sSup>
                  </m:oMath>
                </a14:m>
                <a:r>
                  <a:rPr lang="en-VN"/>
                  <a:t> about the i-axis</a:t>
                </a:r>
              </a:p>
              <a:p>
                <a:r>
                  <a:rPr lang="en-VN"/>
                  <a:t>Where </a:t>
                </a:r>
                <a14:m>
                  <m:oMath xmlns:m="http://schemas.openxmlformats.org/officeDocument/2006/math">
                    <m:r>
                      <a:rPr lang="en-VN" i="1">
                        <a:latin typeface="Cambria Math" panose="02040503050406030204" pitchFamily="18" charset="0"/>
                      </a:rPr>
                      <m:t>𝑖</m:t>
                    </m:r>
                    <m:r>
                      <a:rPr lang="vi-VN" b="0" i="1">
                        <a:latin typeface="Cambria Math" panose="02040503050406030204" pitchFamily="18" charset="0"/>
                      </a:rPr>
                      <m:t>∈</m:t>
                    </m:r>
                    <m:d>
                      <m:dPr>
                        <m:begChr m:val="{"/>
                        <m:endChr m:val="}"/>
                        <m:ctrlPr>
                          <a:rPr lang="vi-VN" b="0" i="1">
                            <a:latin typeface="Cambria Math" panose="02040503050406030204" pitchFamily="18" charset="0"/>
                          </a:rPr>
                        </m:ctrlPr>
                      </m:dPr>
                      <m:e>
                        <m:r>
                          <a:rPr lang="vi-VN" i="1">
                            <a:latin typeface="Cambria Math" panose="02040503050406030204" pitchFamily="18" charset="0"/>
                          </a:rPr>
                          <m:t>𝑥</m:t>
                        </m:r>
                        <m:r>
                          <a:rPr lang="vi-VN" b="0" i="1">
                            <a:latin typeface="Cambria Math" panose="02040503050406030204" pitchFamily="18" charset="0"/>
                          </a:rPr>
                          <m:t>,</m:t>
                        </m:r>
                        <m:r>
                          <a:rPr lang="vi-VN" i="1">
                            <a:latin typeface="Cambria Math" panose="02040503050406030204" pitchFamily="18" charset="0"/>
                          </a:rPr>
                          <m:t>𝑦</m:t>
                        </m:r>
                        <m:r>
                          <a:rPr lang="vi-VN" b="0" i="1">
                            <a:latin typeface="Cambria Math" panose="02040503050406030204" pitchFamily="18" charset="0"/>
                          </a:rPr>
                          <m:t>,</m:t>
                        </m:r>
                        <m:r>
                          <a:rPr lang="vi-VN" i="1">
                            <a:latin typeface="Cambria Math" panose="02040503050406030204" pitchFamily="18" charset="0"/>
                          </a:rPr>
                          <m:t>𝑧</m:t>
                        </m:r>
                      </m:e>
                    </m:d>
                  </m:oMath>
                </a14:m>
                <a:r>
                  <a:rPr lang="en-VN" i="1"/>
                  <a:t> </a:t>
                </a:r>
                <a:r>
                  <a:rPr lang="en-VN"/>
                  <a:t>and </a:t>
                </a:r>
                <a14:m>
                  <m:oMath xmlns:m="http://schemas.openxmlformats.org/officeDocument/2006/math">
                    <m:r>
                      <a:rPr lang="vi-VN" i="1">
                        <a:latin typeface="Cambria Math" panose="02040503050406030204" pitchFamily="18" charset="0"/>
                      </a:rPr>
                      <m:t>𝜃</m:t>
                    </m:r>
                    <m:r>
                      <a:rPr lang="vi-VN" b="0" i="1">
                        <a:latin typeface="Cambria Math" panose="02040503050406030204" pitchFamily="18" charset="0"/>
                      </a:rPr>
                      <m:t>∈[0,2</m:t>
                    </m:r>
                    <m:r>
                      <a:rPr lang="vi-VN" b="0" i="1">
                        <a:latin typeface="Cambria Math" panose="02040503050406030204" pitchFamily="18" charset="0"/>
                      </a:rPr>
                      <m:t>𝜋</m:t>
                    </m:r>
                    <m:r>
                      <a:rPr lang="vi-VN" b="0" i="1">
                        <a:latin typeface="Cambria Math" panose="02040503050406030204" pitchFamily="18" charset="0"/>
                      </a:rPr>
                      <m:t>]</m:t>
                    </m:r>
                  </m:oMath>
                </a14:m>
                <a:endParaRPr lang="en-VN"/>
              </a:p>
            </p:txBody>
          </p:sp>
        </mc:Choice>
        <mc:Fallback xmlns="">
          <p:sp>
            <p:nvSpPr>
              <p:cNvPr id="5" name="TextBox 4">
                <a:extLst>
                  <a:ext uri="{FF2B5EF4-FFF2-40B4-BE49-F238E27FC236}">
                    <a16:creationId xmlns:a16="http://schemas.microsoft.com/office/drawing/2014/main" id="{4842632D-8C7A-C80F-95AE-DD1C5236B39E}"/>
                  </a:ext>
                </a:extLst>
              </p:cNvPr>
              <p:cNvSpPr txBox="1">
                <a:spLocks noRot="1" noChangeAspect="1" noMove="1" noResize="1" noEditPoints="1" noAdjustHandles="1" noChangeArrowheads="1" noChangeShapeType="1" noTextEdit="1"/>
              </p:cNvSpPr>
              <p:nvPr/>
            </p:nvSpPr>
            <p:spPr>
              <a:xfrm>
                <a:off x="628649" y="3898605"/>
                <a:ext cx="6972743" cy="646331"/>
              </a:xfrm>
              <a:prstGeom prst="rect">
                <a:avLst/>
              </a:prstGeom>
              <a:blipFill>
                <a:blip r:embed="rId6"/>
                <a:stretch>
                  <a:fillRect l="-727" t="-5769" b="-13462"/>
                </a:stretch>
              </a:blipFill>
            </p:spPr>
            <p:txBody>
              <a:bodyPr/>
              <a:lstStyle/>
              <a:p>
                <a:r>
                  <a:rPr lang="en-VN">
                    <a:noFill/>
                  </a:rPr>
                  <a:t> </a:t>
                </a:r>
              </a:p>
            </p:txBody>
          </p:sp>
        </mc:Fallback>
      </mc:AlternateContent>
    </p:spTree>
    <p:extLst>
      <p:ext uri="{BB962C8B-B14F-4D97-AF65-F5344CB8AC3E}">
        <p14:creationId xmlns:p14="http://schemas.microsoft.com/office/powerpoint/2010/main" val="328089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1126-7B75-E05A-8EFF-99130F917EB3}"/>
              </a:ext>
            </a:extLst>
          </p:cNvPr>
          <p:cNvSpPr>
            <a:spLocks noGrp="1"/>
          </p:cNvSpPr>
          <p:nvPr>
            <p:ph type="title"/>
          </p:nvPr>
        </p:nvSpPr>
        <p:spPr/>
        <p:txBody>
          <a:bodyPr/>
          <a:lstStyle/>
          <a:p>
            <a:r>
              <a:rPr lang="en-VN"/>
              <a:t>3.3. Parameter-shift rule</a:t>
            </a:r>
          </a:p>
        </p:txBody>
      </p:sp>
      <p:sp>
        <p:nvSpPr>
          <p:cNvPr id="4" name="Slide Number Placeholder 3">
            <a:extLst>
              <a:ext uri="{FF2B5EF4-FFF2-40B4-BE49-F238E27FC236}">
                <a16:creationId xmlns:a16="http://schemas.microsoft.com/office/drawing/2014/main" id="{547FB550-D320-9ACF-2437-C2BC6B35C227}"/>
              </a:ext>
            </a:extLst>
          </p:cNvPr>
          <p:cNvSpPr>
            <a:spLocks noGrp="1"/>
          </p:cNvSpPr>
          <p:nvPr>
            <p:ph type="sldNum" sz="quarter" idx="12"/>
          </p:nvPr>
        </p:nvSpPr>
        <p:spPr/>
        <p:txBody>
          <a:bodyPr/>
          <a:lstStyle/>
          <a:p>
            <a:fld id="{6A45828D-F580-42DE-B77E-860980F07F32}" type="slidenum">
              <a:rPr lang="vi-VN" smtClean="0"/>
              <a:t>13</a:t>
            </a:fld>
            <a:endParaRPr lang="vi-VN"/>
          </a:p>
        </p:txBody>
      </p:sp>
      <p:pic>
        <p:nvPicPr>
          <p:cNvPr id="5" name="Chỗ dành sẵn cho Nội dung 4">
            <a:extLst>
              <a:ext uri="{FF2B5EF4-FFF2-40B4-BE49-F238E27FC236}">
                <a16:creationId xmlns:a16="http://schemas.microsoft.com/office/drawing/2014/main" id="{3B1C2B5C-9921-12B4-D139-7E5A471D3259}"/>
              </a:ext>
            </a:extLst>
          </p:cNvPr>
          <p:cNvPicPr>
            <a:picLocks noGrp="1" noChangeAspect="1"/>
          </p:cNvPicPr>
          <p:nvPr>
            <p:ph idx="1"/>
          </p:nvPr>
        </p:nvPicPr>
        <p:blipFill>
          <a:blip r:embed="rId3"/>
          <a:stretch>
            <a:fillRect/>
          </a:stretch>
        </p:blipFill>
        <p:spPr>
          <a:xfrm>
            <a:off x="5200650" y="330551"/>
            <a:ext cx="3736985" cy="2993896"/>
          </a:xfrm>
        </p:spPr>
      </p:pic>
      <p:sp>
        <p:nvSpPr>
          <p:cNvPr id="7" name="TextBox 6">
            <a:extLst>
              <a:ext uri="{FF2B5EF4-FFF2-40B4-BE49-F238E27FC236}">
                <a16:creationId xmlns:a16="http://schemas.microsoft.com/office/drawing/2014/main" id="{595C9833-6138-AF40-7B81-A99A4B67821E}"/>
              </a:ext>
            </a:extLst>
          </p:cNvPr>
          <p:cNvSpPr txBox="1"/>
          <p:nvPr/>
        </p:nvSpPr>
        <p:spPr>
          <a:xfrm>
            <a:off x="628650" y="4825663"/>
            <a:ext cx="4572000" cy="215444"/>
          </a:xfrm>
          <a:prstGeom prst="rect">
            <a:avLst/>
          </a:prstGeom>
          <a:noFill/>
        </p:spPr>
        <p:txBody>
          <a:bodyPr wrap="square">
            <a:spAutoFit/>
          </a:bodyPr>
          <a:lstStyle/>
          <a:p>
            <a:r>
              <a:rPr lang="en-US" sz="800">
                <a:solidFill>
                  <a:srgbClr val="222222"/>
                </a:solidFill>
                <a:latin typeface="Calibri" panose="020F0502020204030204" pitchFamily="34" charset="0"/>
                <a:cs typeface="Calibri" panose="020F0502020204030204" pitchFamily="34" charset="0"/>
              </a:rPr>
              <a:t>[4] </a:t>
            </a:r>
            <a:r>
              <a:rPr lang="en-US" sz="800"/>
              <a:t>Stokes, J et al. Quantum natural gradient. Quantum, 4, 269 (2020).</a:t>
            </a:r>
            <a:endParaRPr lang="en-US" sz="800" b="0" i="0">
              <a:solidFill>
                <a:srgbClr val="222222"/>
              </a:solidFill>
              <a:effectLst/>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Chỗ dành sẵn cho Nội dung 2">
                <a:extLst>
                  <a:ext uri="{FF2B5EF4-FFF2-40B4-BE49-F238E27FC236}">
                    <a16:creationId xmlns:a16="http://schemas.microsoft.com/office/drawing/2014/main" id="{E59CCD19-B484-83EA-DE73-1B91F3F4B415}"/>
                  </a:ext>
                </a:extLst>
              </p:cNvPr>
              <p:cNvSpPr txBox="1">
                <a:spLocks/>
              </p:cNvSpPr>
              <p:nvPr/>
            </p:nvSpPr>
            <p:spPr>
              <a:xfrm>
                <a:off x="628650" y="1173494"/>
                <a:ext cx="4801043" cy="237778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m:t>
                        </m:r>
                        <m:r>
                          <a:rPr lang="en-US" sz="1800" i="1" smtClean="0">
                            <a:latin typeface="Cambria Math" panose="02040503050406030204" pitchFamily="18" charset="0"/>
                          </a:rPr>
                          <m:t>𝐶</m:t>
                        </m:r>
                      </m:num>
                      <m:den>
                        <m:r>
                          <a:rPr lang="en-US" sz="180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den>
                    </m:f>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m:rPr>
                            <m:sty m:val="p"/>
                          </m:rPr>
                          <a:rPr lang="en-US" sz="1800" smtClean="0">
                            <a:latin typeface="Cambria Math" panose="02040503050406030204" pitchFamily="18" charset="0"/>
                          </a:rPr>
                          <m:t>Ω</m:t>
                        </m:r>
                      </m:num>
                      <m:den>
                        <m:r>
                          <a:rPr lang="en-US" sz="1800" i="1" smtClean="0">
                            <a:latin typeface="Cambria Math" panose="02040503050406030204" pitchFamily="18" charset="0"/>
                          </a:rPr>
                          <m:t>2</m:t>
                        </m:r>
                        <m:func>
                          <m:funcPr>
                            <m:ctrlPr>
                              <a:rPr lang="en-US" sz="1800" i="1" smtClean="0">
                                <a:latin typeface="Cambria Math" panose="02040503050406030204" pitchFamily="18" charset="0"/>
                              </a:rPr>
                            </m:ctrlPr>
                          </m:funcPr>
                          <m:fName>
                            <m:r>
                              <m:rPr>
                                <m:sty m:val="p"/>
                              </m:rPr>
                              <a:rPr lang="en-US" sz="1800" smtClean="0">
                                <a:latin typeface="Cambria Math" panose="02040503050406030204" pitchFamily="18" charset="0"/>
                              </a:rPr>
                              <m:t>sin</m:t>
                            </m:r>
                          </m:fName>
                          <m:e>
                            <m:d>
                              <m:dPr>
                                <m:ctrlPr>
                                  <a:rPr lang="en-US" sz="1800" i="1" smtClean="0">
                                    <a:latin typeface="Cambria Math" panose="02040503050406030204" pitchFamily="18" charset="0"/>
                                  </a:rPr>
                                </m:ctrlPr>
                              </m:dPr>
                              <m:e>
                                <m:r>
                                  <m:rPr>
                                    <m:sty m:val="p"/>
                                  </m:rPr>
                                  <a:rPr lang="en-US" sz="1800" smtClean="0">
                                    <a:latin typeface="Cambria Math" panose="02040503050406030204" pitchFamily="18" charset="0"/>
                                  </a:rPr>
                                  <m:t>Ω</m:t>
                                </m:r>
                                <m:r>
                                  <a:rPr lang="en-US" sz="1800" i="1" smtClean="0">
                                    <a:latin typeface="Cambria Math" panose="02040503050406030204" pitchFamily="18" charset="0"/>
                                  </a:rPr>
                                  <m:t>𝑠</m:t>
                                </m:r>
                              </m:e>
                            </m:d>
                          </m:e>
                        </m:func>
                      </m:den>
                    </m:f>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𝐶</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r>
                              <a:rPr lang="en-US" sz="1800" i="1" smtClean="0">
                                <a:latin typeface="Cambria Math" panose="02040503050406030204" pitchFamily="18" charset="0"/>
                              </a:rPr>
                              <m:t>+</m:t>
                            </m:r>
                            <m:r>
                              <a:rPr lang="en-US" sz="1800" i="1" smtClean="0">
                                <a:latin typeface="Cambria Math" panose="02040503050406030204" pitchFamily="18" charset="0"/>
                              </a:rPr>
                              <m:t>𝑠</m:t>
                            </m:r>
                          </m:e>
                        </m:d>
                        <m:r>
                          <a:rPr lang="en-US" sz="1800" i="1" smtClean="0">
                            <a:latin typeface="Cambria Math" panose="02040503050406030204" pitchFamily="18" charset="0"/>
                          </a:rPr>
                          <m:t>−</m:t>
                        </m:r>
                        <m:r>
                          <a:rPr lang="en-US" sz="1800" i="1" smtClean="0">
                            <a:latin typeface="Cambria Math" panose="02040503050406030204" pitchFamily="18" charset="0"/>
                          </a:rPr>
                          <m:t>𝐶</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r>
                              <a:rPr lang="en-US" sz="1800" i="1" smtClean="0">
                                <a:latin typeface="Cambria Math" panose="02040503050406030204" pitchFamily="18" charset="0"/>
                              </a:rPr>
                              <m:t>−</m:t>
                            </m:r>
                            <m:r>
                              <a:rPr lang="en-US" sz="1800" i="1" smtClean="0">
                                <a:latin typeface="Cambria Math" panose="02040503050406030204" pitchFamily="18" charset="0"/>
                              </a:rPr>
                              <m:t>𝑠</m:t>
                            </m:r>
                          </m:e>
                        </m:d>
                      </m:e>
                    </m:d>
                  </m:oMath>
                </a14:m>
                <a:r>
                  <a:rPr lang="en-US" sz="1800"/>
                  <a:t> </a:t>
                </a:r>
              </a:p>
              <a:p>
                <a:pPr marL="0" indent="0">
                  <a:buFont typeface="Arial" panose="020B0604020202020204" pitchFamily="34" charset="0"/>
                  <a:buNone/>
                </a:pPr>
                <a:r>
                  <a:rPr lang="en-US" sz="1800"/>
                  <a:t>Or simply:</a:t>
                </a:r>
              </a:p>
              <a:p>
                <a:pPr marL="0" indent="0">
                  <a:buFont typeface="Arial" panose="020B0604020202020204" pitchFamily="34" charset="0"/>
                  <a:buNone/>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m:t>
                        </m:r>
                        <m:r>
                          <a:rPr lang="en-US" sz="1800" i="1" smtClean="0">
                            <a:latin typeface="Cambria Math" panose="02040503050406030204" pitchFamily="18" charset="0"/>
                          </a:rPr>
                          <m:t>𝐶</m:t>
                        </m:r>
                      </m:num>
                      <m:den>
                        <m:r>
                          <a:rPr lang="en-US" sz="180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den>
                    </m:f>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1</m:t>
                        </m:r>
                      </m:num>
                      <m:den>
                        <m:r>
                          <a:rPr lang="en-US" sz="1800" i="1" smtClean="0">
                            <a:latin typeface="Cambria Math" panose="02040503050406030204" pitchFamily="18" charset="0"/>
                          </a:rPr>
                          <m:t>2</m:t>
                        </m:r>
                      </m:den>
                    </m:f>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𝐶</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𝜋</m:t>
                                </m:r>
                              </m:num>
                              <m:den>
                                <m:r>
                                  <a:rPr lang="en-US" sz="1800" i="1" smtClean="0">
                                    <a:latin typeface="Cambria Math" panose="02040503050406030204" pitchFamily="18" charset="0"/>
                                  </a:rPr>
                                  <m:t>2</m:t>
                                </m:r>
                              </m:den>
                            </m:f>
                          </m:e>
                        </m:d>
                        <m:r>
                          <a:rPr lang="en-US" sz="1800" i="1" smtClean="0">
                            <a:latin typeface="Cambria Math" panose="02040503050406030204" pitchFamily="18" charset="0"/>
                          </a:rPr>
                          <m:t>−</m:t>
                        </m:r>
                        <m:r>
                          <a:rPr lang="en-US" sz="1800" i="1" smtClean="0">
                            <a:latin typeface="Cambria Math" panose="02040503050406030204" pitchFamily="18" charset="0"/>
                          </a:rPr>
                          <m:t>𝐶</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𝜃</m:t>
                                </m:r>
                              </m:e>
                              <m:sub>
                                <m:r>
                                  <a:rPr lang="en-US" sz="1800" i="1" smtClean="0">
                                    <a:latin typeface="Cambria Math" panose="02040503050406030204" pitchFamily="18" charset="0"/>
                                  </a:rPr>
                                  <m:t>𝑖</m:t>
                                </m:r>
                              </m:sub>
                            </m:sSub>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𝜋</m:t>
                                </m:r>
                              </m:num>
                              <m:den>
                                <m:r>
                                  <a:rPr lang="en-US" sz="1800" i="1" smtClean="0">
                                    <a:latin typeface="Cambria Math" panose="02040503050406030204" pitchFamily="18" charset="0"/>
                                  </a:rPr>
                                  <m:t>2</m:t>
                                </m:r>
                              </m:den>
                            </m:f>
                          </m:e>
                        </m:d>
                      </m:e>
                    </m:d>
                  </m:oMath>
                </a14:m>
                <a:r>
                  <a:rPr lang="en-US" sz="1800"/>
                  <a:t> </a:t>
                </a:r>
              </a:p>
              <a:p>
                <a:pPr marL="0" indent="0">
                  <a:buFont typeface="Arial" panose="020B0604020202020204" pitchFamily="34" charset="0"/>
                  <a:buNone/>
                </a:pPr>
                <a14:m>
                  <m:oMath xmlns:m="http://schemas.openxmlformats.org/officeDocument/2006/math">
                    <m:r>
                      <a:rPr lang="en-US" sz="1800" i="1" smtClean="0">
                        <a:latin typeface="Cambria Math" panose="02040503050406030204" pitchFamily="18" charset="0"/>
                      </a:rPr>
                      <m:t>𝑠</m:t>
                    </m:r>
                    <m:r>
                      <a:rPr lang="en-US" sz="1800" i="1" smtClean="0">
                        <a:latin typeface="Cambria Math" panose="02040503050406030204" pitchFamily="18" charset="0"/>
                      </a:rPr>
                      <m:t>∈</m:t>
                    </m:r>
                    <m:d>
                      <m:dPr>
                        <m:ctrlPr>
                          <a:rPr lang="en-US" sz="1800" i="1" smtClean="0">
                            <a:latin typeface="Cambria Math" panose="02040503050406030204" pitchFamily="18" charset="0"/>
                          </a:rPr>
                        </m:ctrlPr>
                      </m:dPr>
                      <m:e>
                        <m:r>
                          <a:rPr lang="en-US" sz="1800" i="1" smtClean="0">
                            <a:latin typeface="Cambria Math" panose="02040503050406030204" pitchFamily="18" charset="0"/>
                          </a:rPr>
                          <m:t>0,</m:t>
                        </m:r>
                        <m:r>
                          <a:rPr lang="en-US" sz="1800" i="1" smtClean="0">
                            <a:latin typeface="Cambria Math" panose="02040503050406030204" pitchFamily="18" charset="0"/>
                          </a:rPr>
                          <m:t>𝜋</m:t>
                        </m:r>
                      </m:e>
                    </m:d>
                    <m:r>
                      <a:rPr lang="en-US" sz="1800" i="1" smtClean="0">
                        <a:latin typeface="Cambria Math" panose="02040503050406030204" pitchFamily="18" charset="0"/>
                      </a:rPr>
                      <m:t>,</m:t>
                    </m:r>
                    <m:r>
                      <m:rPr>
                        <m:sty m:val="p"/>
                      </m:rPr>
                      <a:rPr lang="en-US" sz="1800" smtClean="0">
                        <a:latin typeface="Cambria Math" panose="02040503050406030204" pitchFamily="18" charset="0"/>
                      </a:rPr>
                      <m:t>Ω</m:t>
                    </m:r>
                  </m:oMath>
                </a14:m>
                <a:r>
                  <a:rPr lang="en-US" sz="1800">
                    <a:latin typeface="Calibri" panose="020F0502020204030204" pitchFamily="34" charset="0"/>
                    <a:cs typeface="Calibri" panose="020F0502020204030204" pitchFamily="34" charset="0"/>
                  </a:rPr>
                  <a:t> is eigenvalue and </a:t>
                </a:r>
                <a14:m>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oMath>
                </a14:m>
                <a:r>
                  <a:rPr lang="vi-VN" sz="1800">
                    <a:latin typeface="Calibri" panose="020F0502020204030204" pitchFamily="34" charset="0"/>
                    <a:cs typeface="Calibri" panose="020F0502020204030204" pitchFamily="34" charset="0"/>
                  </a:rPr>
                  <a:t> is the cost/loss function</a:t>
                </a:r>
              </a:p>
            </p:txBody>
          </p:sp>
        </mc:Choice>
        <mc:Fallback xmlns="">
          <p:sp>
            <p:nvSpPr>
              <p:cNvPr id="10" name="Chỗ dành sẵn cho Nội dung 2">
                <a:extLst>
                  <a:ext uri="{FF2B5EF4-FFF2-40B4-BE49-F238E27FC236}">
                    <a16:creationId xmlns:a16="http://schemas.microsoft.com/office/drawing/2014/main" id="{E59CCD19-B484-83EA-DE73-1B91F3F4B415}"/>
                  </a:ext>
                </a:extLst>
              </p:cNvPr>
              <p:cNvSpPr txBox="1">
                <a:spLocks noRot="1" noChangeAspect="1" noMove="1" noResize="1" noEditPoints="1" noAdjustHandles="1" noChangeArrowheads="1" noChangeShapeType="1" noTextEdit="1"/>
              </p:cNvSpPr>
              <p:nvPr/>
            </p:nvSpPr>
            <p:spPr>
              <a:xfrm>
                <a:off x="628650" y="1173494"/>
                <a:ext cx="4801043" cy="2377781"/>
              </a:xfrm>
              <a:prstGeom prst="rect">
                <a:avLst/>
              </a:prstGeom>
              <a:blipFill>
                <a:blip r:embed="rId4"/>
                <a:stretch>
                  <a:fillRect l="-1055"/>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3" name="Chỗ dành sẵn cho Nội dung 2">
                <a:extLst>
                  <a:ext uri="{FF2B5EF4-FFF2-40B4-BE49-F238E27FC236}">
                    <a16:creationId xmlns:a16="http://schemas.microsoft.com/office/drawing/2014/main" id="{AE47E588-5A6E-221D-21F5-1B4C18C7AE6F}"/>
                  </a:ext>
                </a:extLst>
              </p:cNvPr>
              <p:cNvSpPr txBox="1">
                <a:spLocks/>
              </p:cNvSpPr>
              <p:nvPr/>
            </p:nvSpPr>
            <p:spPr>
              <a:xfrm>
                <a:off x="628650" y="3078031"/>
                <a:ext cx="6176187" cy="16396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a:latin typeface="Calibri" panose="020F0502020204030204" pitchFamily="34" charset="0"/>
                    <a:cs typeface="Calibri" panose="020F0502020204030204" pitchFamily="34" charset="0"/>
                  </a:rPr>
                  <a:t>Example:</a:t>
                </a:r>
              </a:p>
              <a:p>
                <a:pPr marL="0" indent="0">
                  <a:buFont typeface="Arial" panose="020B0604020202020204" pitchFamily="34" charset="0"/>
                  <a:buNone/>
                </a:pPr>
                <a14:m>
                  <m:oMath xmlns:m="http://schemas.openxmlformats.org/officeDocument/2006/math">
                    <m:r>
                      <a:rPr lang="en-US" sz="180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e>
                    </m:d>
                    <m:r>
                      <a:rPr lang="en-US" sz="1800" i="1" smtClean="0">
                        <a:latin typeface="Cambria Math" panose="02040503050406030204" pitchFamily="18" charset="0"/>
                      </a:rPr>
                      <m:t>=</m:t>
                    </m:r>
                    <m:func>
                      <m:funcPr>
                        <m:ctrlPr>
                          <a:rPr lang="en-US" sz="1800" i="1" smtClean="0">
                            <a:latin typeface="Cambria Math" panose="02040503050406030204" pitchFamily="18" charset="0"/>
                          </a:rPr>
                        </m:ctrlPr>
                      </m:funcPr>
                      <m:fName>
                        <m:r>
                          <m:rPr>
                            <m:sty m:val="p"/>
                          </m:rPr>
                          <a:rPr lang="en-US" sz="1800" smtClean="0">
                            <a:latin typeface="Cambria Math" panose="02040503050406030204" pitchFamily="18" charset="0"/>
                          </a:rPr>
                          <m:t>sin</m:t>
                        </m:r>
                      </m:fName>
                      <m:e>
                        <m:r>
                          <a:rPr lang="en-US" sz="1800" i="1" smtClean="0">
                            <a:latin typeface="Cambria Math" panose="02040503050406030204" pitchFamily="18" charset="0"/>
                          </a:rPr>
                          <m:t>𝑥</m:t>
                        </m:r>
                      </m:e>
                    </m:func>
                  </m:oMath>
                </a14:m>
                <a:r>
                  <a:rPr lang="en-US" sz="1800"/>
                  <a:t> </a:t>
                </a:r>
              </a:p>
              <a:p>
                <a:pPr marL="0" indent="0">
                  <a:buFont typeface="Arial" panose="020B0604020202020204" pitchFamily="34" charset="0"/>
                  <a:buNone/>
                </a:pPr>
                <a14:m>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panose="02040503050406030204" pitchFamily="18" charset="0"/>
                          </a:rPr>
                          <m:t>𝑓</m:t>
                        </m:r>
                      </m:e>
                      <m:sup>
                        <m:r>
                          <a:rPr lang="en-US" sz="1800" i="1" smtClean="0">
                            <a:latin typeface="Cambria Math" panose="02040503050406030204" pitchFamily="18" charset="0"/>
                          </a:rPr>
                          <m:t>′</m:t>
                        </m:r>
                      </m:sup>
                    </m:sSup>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e>
                    </m:d>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1</m:t>
                        </m:r>
                      </m:num>
                      <m:den>
                        <m:r>
                          <a:rPr lang="en-US" sz="1800" i="1" smtClean="0">
                            <a:latin typeface="Cambria Math" panose="02040503050406030204" pitchFamily="18" charset="0"/>
                          </a:rPr>
                          <m:t>2</m:t>
                        </m:r>
                      </m:den>
                    </m:f>
                    <m:d>
                      <m:dPr>
                        <m:begChr m:val="["/>
                        <m:endChr m:val="]"/>
                        <m:ctrlPr>
                          <a:rPr lang="en-US" sz="1800" i="1" smtClean="0">
                            <a:latin typeface="Cambria Math" panose="02040503050406030204" pitchFamily="18" charset="0"/>
                          </a:rPr>
                        </m:ctrlPr>
                      </m:dPr>
                      <m:e>
                        <m:func>
                          <m:funcPr>
                            <m:ctrlPr>
                              <a:rPr lang="en-US" sz="1800" i="1" smtClean="0">
                                <a:latin typeface="Cambria Math" panose="02040503050406030204" pitchFamily="18" charset="0"/>
                              </a:rPr>
                            </m:ctrlPr>
                          </m:funcPr>
                          <m:fName>
                            <m:r>
                              <m:rPr>
                                <m:sty m:val="p"/>
                              </m:rPr>
                              <a:rPr lang="en-US" sz="1800" smtClean="0">
                                <a:latin typeface="Cambria Math" panose="02040503050406030204" pitchFamily="18" charset="0"/>
                              </a:rPr>
                              <m:t>sin</m:t>
                            </m:r>
                          </m:fName>
                          <m:e>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𝜋</m:t>
                                    </m:r>
                                  </m:num>
                                  <m:den>
                                    <m:r>
                                      <a:rPr lang="en-US" sz="1800" i="1" smtClean="0">
                                        <a:latin typeface="Cambria Math" panose="02040503050406030204" pitchFamily="18" charset="0"/>
                                      </a:rPr>
                                      <m:t>2</m:t>
                                    </m:r>
                                  </m:den>
                                </m:f>
                              </m:e>
                            </m:d>
                          </m:e>
                        </m:func>
                        <m:r>
                          <a:rPr lang="en-US" sz="1800" i="1" smtClean="0">
                            <a:latin typeface="Cambria Math" panose="02040503050406030204" pitchFamily="18" charset="0"/>
                          </a:rPr>
                          <m:t>−</m:t>
                        </m:r>
                        <m:r>
                          <m:rPr>
                            <m:sty m:val="p"/>
                          </m:rPr>
                          <a:rPr lang="en-US" sz="1800" smtClean="0">
                            <a:latin typeface="Cambria Math" panose="02040503050406030204" pitchFamily="18" charset="0"/>
                          </a:rPr>
                          <m:t>sin</m:t>
                        </m:r>
                        <m:r>
                          <a:rPr lang="en-US" sz="1800" i="1" smtClean="0">
                            <a:latin typeface="Cambria Math" panose="02040503050406030204" pitchFamily="18" charset="0"/>
                          </a:rPr>
                          <m:t>⁡(</m:t>
                        </m:r>
                        <m:r>
                          <a:rPr lang="en-US" sz="1800" i="1" smtClean="0">
                            <a:latin typeface="Cambria Math" panose="02040503050406030204" pitchFamily="18" charset="0"/>
                          </a:rPr>
                          <m:t>𝑥</m:t>
                        </m:r>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𝜋</m:t>
                            </m:r>
                          </m:num>
                          <m:den>
                            <m:r>
                              <a:rPr lang="en-US" sz="1800" i="1" smtClean="0">
                                <a:latin typeface="Cambria Math" panose="02040503050406030204" pitchFamily="18" charset="0"/>
                              </a:rPr>
                              <m:t>2</m:t>
                            </m:r>
                          </m:den>
                        </m:f>
                        <m:r>
                          <a:rPr lang="en-US" sz="1800" i="1" smtClean="0">
                            <a:latin typeface="Cambria Math" panose="02040503050406030204" pitchFamily="18" charset="0"/>
                          </a:rPr>
                          <m:t>)</m:t>
                        </m:r>
                      </m:e>
                    </m:d>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1</m:t>
                        </m:r>
                      </m:num>
                      <m:den>
                        <m:r>
                          <a:rPr lang="en-US" sz="1800" i="1" smtClean="0">
                            <a:latin typeface="Cambria Math" panose="02040503050406030204" pitchFamily="18" charset="0"/>
                          </a:rPr>
                          <m:t>2</m:t>
                        </m:r>
                      </m:den>
                    </m:f>
                    <m:d>
                      <m:dPr>
                        <m:begChr m:val="["/>
                        <m:endChr m:val="]"/>
                        <m:ctrlPr>
                          <a:rPr lang="en-US" sz="1800" i="1" smtClean="0">
                            <a:latin typeface="Cambria Math" panose="02040503050406030204" pitchFamily="18" charset="0"/>
                          </a:rPr>
                        </m:ctrlPr>
                      </m:dPr>
                      <m:e>
                        <m:func>
                          <m:funcPr>
                            <m:ctrlPr>
                              <a:rPr lang="en-US" sz="1800" i="1" smtClean="0">
                                <a:latin typeface="Cambria Math" panose="02040503050406030204" pitchFamily="18" charset="0"/>
                              </a:rPr>
                            </m:ctrlPr>
                          </m:funcPr>
                          <m:fName>
                            <m:r>
                              <m:rPr>
                                <m:sty m:val="p"/>
                              </m:rPr>
                              <a:rPr lang="en-US" sz="1800" smtClean="0">
                                <a:latin typeface="Cambria Math" panose="02040503050406030204" pitchFamily="18" charset="0"/>
                              </a:rPr>
                              <m:t>cos</m:t>
                            </m:r>
                          </m:fName>
                          <m:e>
                            <m:d>
                              <m:dPr>
                                <m:ctrlPr>
                                  <a:rPr lang="en-US" sz="1800" i="1" smtClean="0">
                                    <a:latin typeface="Cambria Math" panose="02040503050406030204" pitchFamily="18" charset="0"/>
                                  </a:rPr>
                                </m:ctrlPr>
                              </m:dPr>
                              <m:e>
                                <m:r>
                                  <a:rPr lang="en-US" sz="1800" i="1" smtClean="0">
                                    <a:latin typeface="Cambria Math" panose="02040503050406030204" pitchFamily="18" charset="0"/>
                                  </a:rPr>
                                  <m:t>𝑥</m:t>
                                </m:r>
                              </m:e>
                            </m:d>
                          </m:e>
                        </m:func>
                        <m:r>
                          <a:rPr lang="en-US" sz="1800" i="1" smtClean="0">
                            <a:latin typeface="Cambria Math" panose="02040503050406030204" pitchFamily="18" charset="0"/>
                          </a:rPr>
                          <m:t>+</m:t>
                        </m:r>
                        <m:r>
                          <m:rPr>
                            <m:sty m:val="p"/>
                          </m:rPr>
                          <a:rPr lang="en-US" sz="1800" smtClean="0">
                            <a:latin typeface="Cambria Math" panose="02040503050406030204" pitchFamily="18" charset="0"/>
                          </a:rPr>
                          <m:t>cos</m:t>
                        </m:r>
                        <m:r>
                          <a:rPr lang="en-US" sz="1800" i="1" smtClean="0">
                            <a:latin typeface="Cambria Math" panose="02040503050406030204" pitchFamily="18" charset="0"/>
                          </a:rPr>
                          <m:t>⁡(</m:t>
                        </m:r>
                        <m:r>
                          <a:rPr lang="en-US" sz="1800" i="1" smtClean="0">
                            <a:latin typeface="Cambria Math" panose="02040503050406030204" pitchFamily="18" charset="0"/>
                          </a:rPr>
                          <m:t>𝑥</m:t>
                        </m:r>
                        <m:r>
                          <a:rPr lang="en-US" sz="1800" i="1" smtClean="0">
                            <a:latin typeface="Cambria Math" panose="02040503050406030204" pitchFamily="18" charset="0"/>
                          </a:rPr>
                          <m:t>)</m:t>
                        </m:r>
                      </m:e>
                    </m:d>
                  </m:oMath>
                </a14:m>
                <a:r>
                  <a:rPr lang="en-US" sz="1800"/>
                  <a:t> </a:t>
                </a:r>
              </a:p>
              <a:p>
                <a:pPr marL="0" indent="0">
                  <a:buFont typeface="Arial" panose="020B0604020202020204" pitchFamily="34" charset="0"/>
                  <a:buNone/>
                </a:pPr>
                <a:r>
                  <a:rPr lang="en-US" sz="1800"/>
                  <a:t>	</a:t>
                </a:r>
                <a14:m>
                  <m:oMath xmlns:m="http://schemas.openxmlformats.org/officeDocument/2006/math">
                    <m:r>
                      <a:rPr lang="en-US" sz="1800" i="1" smtClean="0">
                        <a:latin typeface="Cambria Math" panose="02040503050406030204" pitchFamily="18" charset="0"/>
                      </a:rPr>
                      <m:t>=</m:t>
                    </m:r>
                    <m:r>
                      <m:rPr>
                        <m:sty m:val="p"/>
                      </m:rPr>
                      <a:rPr lang="en-US" sz="1800" smtClean="0">
                        <a:latin typeface="Cambria Math" panose="02040503050406030204" pitchFamily="18" charset="0"/>
                      </a:rPr>
                      <m:t>cos</m:t>
                    </m:r>
                    <m:r>
                      <a:rPr lang="en-US" sz="1800" i="1" smtClean="0">
                        <a:latin typeface="Cambria Math" panose="02040503050406030204" pitchFamily="18" charset="0"/>
                      </a:rPr>
                      <m:t>⁡(</m:t>
                    </m:r>
                    <m:r>
                      <a:rPr lang="en-US" sz="1800" i="1" smtClean="0">
                        <a:latin typeface="Cambria Math" panose="02040503050406030204" pitchFamily="18" charset="0"/>
                      </a:rPr>
                      <m:t>𝑥</m:t>
                    </m:r>
                    <m:r>
                      <a:rPr lang="en-US" sz="1800" i="1" smtClean="0">
                        <a:latin typeface="Cambria Math" panose="02040503050406030204" pitchFamily="18" charset="0"/>
                      </a:rPr>
                      <m:t>)</m:t>
                    </m:r>
                  </m:oMath>
                </a14:m>
                <a:r>
                  <a:rPr lang="en-US" sz="1800"/>
                  <a:t> </a:t>
                </a:r>
              </a:p>
              <a:p>
                <a:pPr marL="0" indent="0">
                  <a:buFont typeface="Arial" panose="020B0604020202020204" pitchFamily="34" charset="0"/>
                  <a:buNone/>
                </a:pPr>
                <a:endParaRPr lang="en-US" sz="1800"/>
              </a:p>
              <a:p>
                <a:pPr marL="0" indent="0">
                  <a:buFont typeface="Arial" panose="020B0604020202020204" pitchFamily="34" charset="0"/>
                  <a:buNone/>
                </a:pPr>
                <a:endParaRPr lang="vi-VN" sz="1800"/>
              </a:p>
            </p:txBody>
          </p:sp>
        </mc:Choice>
        <mc:Fallback xmlns="">
          <p:sp>
            <p:nvSpPr>
              <p:cNvPr id="13" name="Chỗ dành sẵn cho Nội dung 2">
                <a:extLst>
                  <a:ext uri="{FF2B5EF4-FFF2-40B4-BE49-F238E27FC236}">
                    <a16:creationId xmlns:a16="http://schemas.microsoft.com/office/drawing/2014/main" id="{AE47E588-5A6E-221D-21F5-1B4C18C7AE6F}"/>
                  </a:ext>
                </a:extLst>
              </p:cNvPr>
              <p:cNvSpPr txBox="1">
                <a:spLocks noRot="1" noChangeAspect="1" noMove="1" noResize="1" noEditPoints="1" noAdjustHandles="1" noChangeArrowheads="1" noChangeShapeType="1" noTextEdit="1"/>
              </p:cNvSpPr>
              <p:nvPr/>
            </p:nvSpPr>
            <p:spPr>
              <a:xfrm>
                <a:off x="628650" y="3078031"/>
                <a:ext cx="6176187" cy="1639613"/>
              </a:xfrm>
              <a:prstGeom prst="rect">
                <a:avLst/>
              </a:prstGeom>
              <a:blipFill>
                <a:blip r:embed="rId5"/>
                <a:stretch>
                  <a:fillRect l="-821" t="-3077"/>
                </a:stretch>
              </a:blipFill>
            </p:spPr>
            <p:txBody>
              <a:bodyPr/>
              <a:lstStyle/>
              <a:p>
                <a:r>
                  <a:rPr lang="en-VN">
                    <a:noFill/>
                  </a:rPr>
                  <a:t> </a:t>
                </a:r>
              </a:p>
            </p:txBody>
          </p:sp>
        </mc:Fallback>
      </mc:AlternateContent>
    </p:spTree>
    <p:extLst>
      <p:ext uri="{BB962C8B-B14F-4D97-AF65-F5344CB8AC3E}">
        <p14:creationId xmlns:p14="http://schemas.microsoft.com/office/powerpoint/2010/main" val="385349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7B20-41F7-181A-55EB-C7E222C49118}"/>
              </a:ext>
            </a:extLst>
          </p:cNvPr>
          <p:cNvSpPr>
            <a:spLocks noGrp="1"/>
          </p:cNvSpPr>
          <p:nvPr>
            <p:ph type="title"/>
          </p:nvPr>
        </p:nvSpPr>
        <p:spPr/>
        <p:txBody>
          <a:bodyPr/>
          <a:lstStyle/>
          <a:p>
            <a:r>
              <a:rPr lang="en-VN"/>
              <a:t>3.4. Parameterized quantum circuit (</a:t>
            </a:r>
            <a:r>
              <a:rPr lang="en-VN" b="1"/>
              <a:t>PQC</a:t>
            </a:r>
            <a:r>
              <a:rPr lang="en-VN"/>
              <a:t>)</a:t>
            </a:r>
          </a:p>
        </p:txBody>
      </p:sp>
      <p:sp>
        <p:nvSpPr>
          <p:cNvPr id="3" name="TextBox 2">
            <a:extLst>
              <a:ext uri="{FF2B5EF4-FFF2-40B4-BE49-F238E27FC236}">
                <a16:creationId xmlns:a16="http://schemas.microsoft.com/office/drawing/2014/main" id="{26AFD4A1-EBD6-2E40-084C-BE85233C1D54}"/>
              </a:ext>
            </a:extLst>
          </p:cNvPr>
          <p:cNvSpPr txBox="1"/>
          <p:nvPr/>
        </p:nvSpPr>
        <p:spPr>
          <a:xfrm>
            <a:off x="-1701478" y="3871732"/>
            <a:ext cx="184731" cy="300082"/>
          </a:xfrm>
          <a:prstGeom prst="rect">
            <a:avLst/>
          </a:prstGeom>
          <a:noFill/>
        </p:spPr>
        <p:txBody>
          <a:bodyPr wrap="none" rtlCol="0">
            <a:spAutoFit/>
          </a:bodyPr>
          <a:lstStyle/>
          <a:p>
            <a:endParaRPr lang="en-VN" sz="1350"/>
          </a:p>
        </p:txBody>
      </p:sp>
      <p:sp>
        <p:nvSpPr>
          <p:cNvPr id="8" name="Slide Number Placeholder 7">
            <a:extLst>
              <a:ext uri="{FF2B5EF4-FFF2-40B4-BE49-F238E27FC236}">
                <a16:creationId xmlns:a16="http://schemas.microsoft.com/office/drawing/2014/main" id="{9C9A8759-ECB6-9319-87D3-507AD9125A01}"/>
              </a:ext>
            </a:extLst>
          </p:cNvPr>
          <p:cNvSpPr>
            <a:spLocks noGrp="1"/>
          </p:cNvSpPr>
          <p:nvPr>
            <p:ph type="sldNum" sz="quarter" idx="12"/>
          </p:nvPr>
        </p:nvSpPr>
        <p:spPr/>
        <p:txBody>
          <a:bodyPr/>
          <a:lstStyle/>
          <a:p>
            <a:fld id="{9E11622E-1351-4F49-A6C4-DF2CF4D2C924}" type="slidenum">
              <a:rPr lang="en-VN"/>
              <a:t>14</a:t>
            </a:fld>
            <a:r>
              <a:rPr lang="en-VN"/>
              <a:t> / 30</a:t>
            </a:r>
          </a:p>
        </p:txBody>
      </p:sp>
      <p:pic>
        <p:nvPicPr>
          <p:cNvPr id="13" name="Content Placeholder 12">
            <a:extLst>
              <a:ext uri="{FF2B5EF4-FFF2-40B4-BE49-F238E27FC236}">
                <a16:creationId xmlns:a16="http://schemas.microsoft.com/office/drawing/2014/main" id="{496FC931-64CF-3C35-F631-36208D90102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l="2194" r="2194"/>
          <a:stretch/>
        </p:blipFill>
        <p:spPr>
          <a:xfrm>
            <a:off x="510116" y="1737114"/>
            <a:ext cx="5829300" cy="2685699"/>
          </a:xfrm>
        </p:spPr>
      </p:pic>
      <p:sp>
        <p:nvSpPr>
          <p:cNvPr id="4" name="TextBox 3">
            <a:extLst>
              <a:ext uri="{FF2B5EF4-FFF2-40B4-BE49-F238E27FC236}">
                <a16:creationId xmlns:a16="http://schemas.microsoft.com/office/drawing/2014/main" id="{BD5BD6C7-D010-0060-A842-EC0C98A2CF56}"/>
              </a:ext>
            </a:extLst>
          </p:cNvPr>
          <p:cNvSpPr txBox="1"/>
          <p:nvPr/>
        </p:nvSpPr>
        <p:spPr>
          <a:xfrm>
            <a:off x="595993" y="4434007"/>
            <a:ext cx="6731453" cy="300082"/>
          </a:xfrm>
          <a:prstGeom prst="rect">
            <a:avLst/>
          </a:prstGeom>
          <a:noFill/>
        </p:spPr>
        <p:txBody>
          <a:bodyPr wrap="square">
            <a:spAutoFit/>
          </a:bodyPr>
          <a:lstStyle/>
          <a:p>
            <a:r>
              <a:rPr lang="en-VN" sz="1350" b="1">
                <a:solidFill>
                  <a:srgbClr val="FF0000"/>
                </a:solidFill>
              </a:rPr>
              <a:t>Fig 3.3</a:t>
            </a:r>
            <a:r>
              <a:rPr lang="en-VN" sz="1350"/>
              <a:t>. </a:t>
            </a:r>
            <a:r>
              <a:rPr lang="en-VN" sz="1350" b="1"/>
              <a:t>PQC [8]</a:t>
            </a:r>
            <a:endParaRPr lang="en-VN" sz="1350"/>
          </a:p>
        </p:txBody>
      </p:sp>
      <p:sp>
        <p:nvSpPr>
          <p:cNvPr id="5" name="TextBox 4">
            <a:extLst>
              <a:ext uri="{FF2B5EF4-FFF2-40B4-BE49-F238E27FC236}">
                <a16:creationId xmlns:a16="http://schemas.microsoft.com/office/drawing/2014/main" id="{7CF15648-7EA3-8FB4-1BD5-A72FAA990D5B}"/>
              </a:ext>
            </a:extLst>
          </p:cNvPr>
          <p:cNvSpPr txBox="1"/>
          <p:nvPr/>
        </p:nvSpPr>
        <p:spPr>
          <a:xfrm>
            <a:off x="595993" y="4711007"/>
            <a:ext cx="7228091" cy="415498"/>
          </a:xfrm>
          <a:prstGeom prst="rect">
            <a:avLst/>
          </a:prstGeom>
          <a:noFill/>
        </p:spPr>
        <p:txBody>
          <a:bodyPr wrap="square">
            <a:spAutoFit/>
          </a:bodyPr>
          <a:lstStyle/>
          <a:p>
            <a:r>
              <a:rPr lang="vi-VN" sz="1050" b="1">
                <a:solidFill>
                  <a:srgbClr val="000000"/>
                </a:solidFill>
                <a:latin typeface="Calibri" panose="020F0502020204030204" pitchFamily="34" charset="0"/>
                <a:ea typeface="Calibri" panose="020F0502020204030204" pitchFamily="34" charset="0"/>
                <a:cs typeface="Calibri" panose="020F0502020204030204" pitchFamily="34" charset="0"/>
              </a:rPr>
              <a:t>[8] </a:t>
            </a:r>
            <a:r>
              <a:rPr lang="vi-VN" sz="1050">
                <a:solidFill>
                  <a:srgbClr val="000000"/>
                </a:solidFill>
                <a:latin typeface="Calibri" panose="020F0502020204030204" pitchFamily="34" charset="0"/>
                <a:ea typeface="Calibri" panose="020F0502020204030204" pitchFamily="34" charset="0"/>
                <a:cs typeface="Calibri" panose="020F0502020204030204" pitchFamily="34" charset="0"/>
              </a:rPr>
              <a:t>Benedetti, M et al, Parameterized quantum circuits as machine learning models. Quantum Science and Technology, 4(4), 043001 (2019)</a:t>
            </a:r>
          </a:p>
        </p:txBody>
      </p:sp>
      <p:cxnSp>
        <p:nvCxnSpPr>
          <p:cNvPr id="7" name="Straight Arrow Connector 6">
            <a:extLst>
              <a:ext uri="{FF2B5EF4-FFF2-40B4-BE49-F238E27FC236}">
                <a16:creationId xmlns:a16="http://schemas.microsoft.com/office/drawing/2014/main" id="{51033A9E-7CFB-967E-5777-FC6A9111FC31}"/>
              </a:ext>
            </a:extLst>
          </p:cNvPr>
          <p:cNvCxnSpPr>
            <a:cxnSpLocks/>
            <a:stCxn id="10" idx="2"/>
          </p:cNvCxnSpPr>
          <p:nvPr/>
        </p:nvCxnSpPr>
        <p:spPr>
          <a:xfrm>
            <a:off x="2786605" y="1615006"/>
            <a:ext cx="0" cy="10175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A9E96-2521-E87C-86DD-46A5BC807A4D}"/>
              </a:ext>
            </a:extLst>
          </p:cNvPr>
          <p:cNvSpPr txBox="1"/>
          <p:nvPr/>
        </p:nvSpPr>
        <p:spPr>
          <a:xfrm>
            <a:off x="2243318" y="1199508"/>
            <a:ext cx="1086574" cy="415498"/>
          </a:xfrm>
          <a:prstGeom prst="rect">
            <a:avLst/>
          </a:prstGeom>
          <a:noFill/>
        </p:spPr>
        <p:txBody>
          <a:bodyPr wrap="square" rtlCol="0">
            <a:spAutoFit/>
          </a:bodyPr>
          <a:lstStyle/>
          <a:p>
            <a:r>
              <a:rPr lang="en-VN" sz="2100">
                <a:solidFill>
                  <a:schemeClr val="accent1"/>
                </a:solidFill>
              </a:rPr>
              <a:t>Encoder</a:t>
            </a:r>
          </a:p>
        </p:txBody>
      </p:sp>
      <p:cxnSp>
        <p:nvCxnSpPr>
          <p:cNvPr id="14" name="Straight Arrow Connector 13">
            <a:extLst>
              <a:ext uri="{FF2B5EF4-FFF2-40B4-BE49-F238E27FC236}">
                <a16:creationId xmlns:a16="http://schemas.microsoft.com/office/drawing/2014/main" id="{DF83143B-31A2-A937-DA26-AC8F91E2074D}"/>
              </a:ext>
            </a:extLst>
          </p:cNvPr>
          <p:cNvCxnSpPr>
            <a:cxnSpLocks/>
            <a:stCxn id="15" idx="2"/>
          </p:cNvCxnSpPr>
          <p:nvPr/>
        </p:nvCxnSpPr>
        <p:spPr>
          <a:xfrm flipH="1">
            <a:off x="4416812" y="1607665"/>
            <a:ext cx="1" cy="372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599988-4B8A-084A-A28B-78E764776AF0}"/>
              </a:ext>
            </a:extLst>
          </p:cNvPr>
          <p:cNvSpPr txBox="1"/>
          <p:nvPr/>
        </p:nvSpPr>
        <p:spPr>
          <a:xfrm>
            <a:off x="3388112" y="1192167"/>
            <a:ext cx="2057401" cy="415498"/>
          </a:xfrm>
          <a:prstGeom prst="rect">
            <a:avLst/>
          </a:prstGeom>
          <a:noFill/>
        </p:spPr>
        <p:txBody>
          <a:bodyPr wrap="square" rtlCol="0">
            <a:spAutoFit/>
          </a:bodyPr>
          <a:lstStyle/>
          <a:p>
            <a:r>
              <a:rPr lang="en-VN" sz="2100">
                <a:solidFill>
                  <a:schemeClr val="accent1"/>
                </a:solidFill>
              </a:rPr>
              <a:t>Circuit/Operator</a:t>
            </a:r>
          </a:p>
        </p:txBody>
      </p:sp>
      <p:cxnSp>
        <p:nvCxnSpPr>
          <p:cNvPr id="19" name="Straight Arrow Connector 18">
            <a:extLst>
              <a:ext uri="{FF2B5EF4-FFF2-40B4-BE49-F238E27FC236}">
                <a16:creationId xmlns:a16="http://schemas.microsoft.com/office/drawing/2014/main" id="{0E79078A-1245-858A-4307-557D80619F7F}"/>
              </a:ext>
            </a:extLst>
          </p:cNvPr>
          <p:cNvCxnSpPr>
            <a:cxnSpLocks/>
            <a:stCxn id="20" idx="2"/>
          </p:cNvCxnSpPr>
          <p:nvPr/>
        </p:nvCxnSpPr>
        <p:spPr>
          <a:xfrm>
            <a:off x="5922621" y="1607665"/>
            <a:ext cx="0" cy="372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2F4F7E-B965-DE13-5F91-FFDCB7F44952}"/>
              </a:ext>
            </a:extLst>
          </p:cNvPr>
          <p:cNvSpPr txBox="1"/>
          <p:nvPr/>
        </p:nvSpPr>
        <p:spPr>
          <a:xfrm>
            <a:off x="5329781" y="1192167"/>
            <a:ext cx="1185680" cy="415498"/>
          </a:xfrm>
          <a:prstGeom prst="rect">
            <a:avLst/>
          </a:prstGeom>
          <a:noFill/>
        </p:spPr>
        <p:txBody>
          <a:bodyPr wrap="square" rtlCol="0">
            <a:spAutoFit/>
          </a:bodyPr>
          <a:lstStyle/>
          <a:p>
            <a:r>
              <a:rPr lang="en-VN" sz="2100">
                <a:solidFill>
                  <a:schemeClr val="accent1"/>
                </a:solidFill>
              </a:rPr>
              <a:t>Decoder</a:t>
            </a:r>
          </a:p>
        </p:txBody>
      </p:sp>
      <p:cxnSp>
        <p:nvCxnSpPr>
          <p:cNvPr id="21" name="Straight Arrow Connector 20">
            <a:extLst>
              <a:ext uri="{FF2B5EF4-FFF2-40B4-BE49-F238E27FC236}">
                <a16:creationId xmlns:a16="http://schemas.microsoft.com/office/drawing/2014/main" id="{2B34AF79-ADCF-5104-3DBC-8AC5D830601F}"/>
              </a:ext>
            </a:extLst>
          </p:cNvPr>
          <p:cNvCxnSpPr>
            <a:cxnSpLocks/>
            <a:stCxn id="22" idx="1"/>
          </p:cNvCxnSpPr>
          <p:nvPr/>
        </p:nvCxnSpPr>
        <p:spPr>
          <a:xfrm flipH="1" flipV="1">
            <a:off x="5173884" y="3273026"/>
            <a:ext cx="1133233" cy="115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64D64C6-AC2F-A20F-E3D2-8DA262BE32CE}"/>
              </a:ext>
            </a:extLst>
          </p:cNvPr>
          <p:cNvSpPr txBox="1"/>
          <p:nvPr/>
        </p:nvSpPr>
        <p:spPr>
          <a:xfrm>
            <a:off x="6307117" y="2915235"/>
            <a:ext cx="2342414" cy="738664"/>
          </a:xfrm>
          <a:prstGeom prst="rect">
            <a:avLst/>
          </a:prstGeom>
          <a:noFill/>
        </p:spPr>
        <p:txBody>
          <a:bodyPr wrap="square" rtlCol="0">
            <a:spAutoFit/>
          </a:bodyPr>
          <a:lstStyle/>
          <a:p>
            <a:pPr algn="ctr"/>
            <a:r>
              <a:rPr lang="en-VN" sz="2100">
                <a:solidFill>
                  <a:schemeClr val="accent1"/>
                </a:solidFill>
              </a:rPr>
              <a:t>Encoder – Decoder architecture</a:t>
            </a:r>
          </a:p>
        </p:txBody>
      </p:sp>
    </p:spTree>
    <p:extLst>
      <p:ext uri="{BB962C8B-B14F-4D97-AF65-F5344CB8AC3E}">
        <p14:creationId xmlns:p14="http://schemas.microsoft.com/office/powerpoint/2010/main" val="357661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F568-EDD9-5BE6-57E1-DA4D4F18662B}"/>
              </a:ext>
            </a:extLst>
          </p:cNvPr>
          <p:cNvSpPr>
            <a:spLocks noGrp="1"/>
          </p:cNvSpPr>
          <p:nvPr>
            <p:ph type="title"/>
          </p:nvPr>
        </p:nvSpPr>
        <p:spPr/>
        <p:txBody>
          <a:bodyPr/>
          <a:lstStyle/>
          <a:p>
            <a:r>
              <a:rPr lang="en-VN"/>
              <a:t>4. Power of QML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7048C-C071-7150-E357-14634982BD15}"/>
                  </a:ext>
                </a:extLst>
              </p:cNvPr>
              <p:cNvSpPr>
                <a:spLocks noGrp="1"/>
              </p:cNvSpPr>
              <p:nvPr>
                <p:ph idx="1"/>
              </p:nvPr>
            </p:nvSpPr>
            <p:spPr/>
            <p:txBody>
              <a:bodyPr/>
              <a:lstStyle/>
              <a:p>
                <a:pPr marL="0" indent="0">
                  <a:buNone/>
                </a:pPr>
                <a:r>
                  <a:rPr lang="en-VN"/>
                  <a:t>We will focus on PQC which is the main computation in QML</a:t>
                </a:r>
              </a:p>
              <a:p>
                <a:pPr marL="0" indent="0">
                  <a:buNone/>
                </a:pPr>
                <a:r>
                  <a:rPr lang="en-VN"/>
                  <a:t>- Encoder: use a very small (</a:t>
                </a:r>
                <a14:m>
                  <m:oMath xmlns:m="http://schemas.openxmlformats.org/officeDocument/2006/math">
                    <m:sSub>
                      <m:sSubPr>
                        <m:ctrlPr>
                          <a:rPr lang="vi-VN" b="0" i="1">
                            <a:latin typeface="Cambria Math" panose="02040503050406030204" pitchFamily="18" charset="0"/>
                          </a:rPr>
                        </m:ctrlPr>
                      </m:sSubPr>
                      <m:e>
                        <m:r>
                          <m:rPr>
                            <m:sty m:val="p"/>
                          </m:rPr>
                          <a:rPr lang="en-VN" i="0">
                            <a:latin typeface="Cambria Math" panose="02040503050406030204" pitchFamily="18" charset="0"/>
                          </a:rPr>
                          <m:t>log</m:t>
                        </m:r>
                      </m:e>
                      <m:sub>
                        <m:r>
                          <a:rPr lang="vi-VN" b="0" i="1">
                            <a:latin typeface="Cambria Math" panose="02040503050406030204" pitchFamily="18" charset="0"/>
                          </a:rPr>
                          <m:t>2</m:t>
                        </m:r>
                      </m:sub>
                    </m:sSub>
                    <m:d>
                      <m:dPr>
                        <m:ctrlPr>
                          <a:rPr lang="vi-VN" b="0" i="1">
                            <a:latin typeface="Cambria Math" panose="02040503050406030204" pitchFamily="18" charset="0"/>
                          </a:rPr>
                        </m:ctrlPr>
                      </m:dPr>
                      <m:e>
                        <m:r>
                          <m:rPr>
                            <m:sty m:val="p"/>
                          </m:rPr>
                          <a:rPr lang="vi-VN" i="1">
                            <a:latin typeface="Cambria Math" panose="02040503050406030204" pitchFamily="18" charset="0"/>
                          </a:rPr>
                          <m:t>N</m:t>
                        </m:r>
                      </m:e>
                    </m:d>
                  </m:oMath>
                </a14:m>
                <a:r>
                  <a:rPr lang="en-VN"/>
                  <a:t>) to loading / encoding </a:t>
                </a:r>
                <a14:m>
                  <m:oMath xmlns:m="http://schemas.openxmlformats.org/officeDocument/2006/math">
                    <m:r>
                      <m:rPr>
                        <m:sty m:val="p"/>
                      </m:rPr>
                      <a:rPr lang="en-VN" i="1">
                        <a:latin typeface="Cambria Math" panose="02040503050406030204" pitchFamily="18" charset="0"/>
                      </a:rPr>
                      <m:t>N</m:t>
                    </m:r>
                  </m:oMath>
                </a14:m>
                <a:r>
                  <a:rPr lang="en-VN"/>
                  <a:t> – dimensional normalized vector </a:t>
                </a:r>
                <a14:m>
                  <m:oMath xmlns:m="http://schemas.openxmlformats.org/officeDocument/2006/math">
                    <m:r>
                      <a:rPr lang="en-VN" i="1">
                        <a:latin typeface="Cambria Math" panose="02040503050406030204" pitchFamily="18" charset="0"/>
                      </a:rPr>
                      <m:t>𝑥</m:t>
                    </m:r>
                  </m:oMath>
                </a14:m>
                <a:r>
                  <a:rPr lang="en-VN" i="1"/>
                  <a:t>. </a:t>
                </a:r>
                <a:r>
                  <a:rPr lang="en-VN"/>
                  <a:t>Note that: </a:t>
                </a:r>
                <a14:m>
                  <m:oMath xmlns:m="http://schemas.openxmlformats.org/officeDocument/2006/math">
                    <m:d>
                      <m:dPr>
                        <m:begChr m:val="|"/>
                        <m:endChr m:val="|"/>
                        <m:ctrlPr>
                          <a:rPr lang="vi-VN" b="0" i="1">
                            <a:latin typeface="Cambria Math" panose="02040503050406030204" pitchFamily="18" charset="0"/>
                          </a:rPr>
                        </m:ctrlPr>
                      </m:dPr>
                      <m:e>
                        <m:r>
                          <a:rPr lang="vi-VN" i="1">
                            <a:latin typeface="Cambria Math" panose="02040503050406030204" pitchFamily="18" charset="0"/>
                          </a:rPr>
                          <m:t>𝑥</m:t>
                        </m:r>
                      </m:e>
                    </m:d>
                    <m:r>
                      <a:rPr lang="vi-VN" b="0" i="1">
                        <a:latin typeface="Cambria Math" panose="02040503050406030204" pitchFamily="18" charset="0"/>
                      </a:rPr>
                      <m:t>=1</m:t>
                    </m:r>
                  </m:oMath>
                </a14:m>
                <a:endParaRPr lang="en-VN" i="1"/>
              </a:p>
              <a:p>
                <a:pPr marL="0" indent="0">
                  <a:buNone/>
                </a:pPr>
                <a14:m>
                  <m:oMathPara xmlns:m="http://schemas.openxmlformats.org/officeDocument/2006/math">
                    <m:oMathParaPr>
                      <m:jc m:val="centerGroup"/>
                    </m:oMathParaPr>
                    <m:oMath xmlns:m="http://schemas.openxmlformats.org/officeDocument/2006/math">
                      <m:d>
                        <m:dPr>
                          <m:begChr m:val="|"/>
                          <m:endChr m:val="⟩"/>
                          <m:ctrlPr>
                            <a:rPr lang="vi-VN" b="0" i="1">
                              <a:latin typeface="Cambria Math" panose="02040503050406030204" pitchFamily="18" charset="0"/>
                            </a:rPr>
                          </m:ctrlPr>
                        </m:dPr>
                        <m:e>
                          <m:r>
                            <a:rPr lang="vi-VN" b="0" i="1">
                              <a:latin typeface="Cambria Math" panose="02040503050406030204" pitchFamily="18" charset="0"/>
                            </a:rPr>
                            <m:t>𝜓</m:t>
                          </m:r>
                        </m:e>
                      </m:d>
                      <m:r>
                        <a:rPr lang="vi-VN" b="0" i="1">
                          <a:latin typeface="Cambria Math" panose="02040503050406030204" pitchFamily="18" charset="0"/>
                        </a:rPr>
                        <m:t>=</m:t>
                      </m:r>
                      <m:r>
                        <m:rPr>
                          <m:sty m:val="p"/>
                        </m:rPr>
                        <a:rPr lang="vi-VN" i="1">
                          <a:latin typeface="Cambria Math" panose="02040503050406030204" pitchFamily="18" charset="0"/>
                        </a:rPr>
                        <m:t>Encoder</m:t>
                      </m:r>
                      <m:r>
                        <a:rPr lang="vi-VN" b="0" i="1">
                          <a:latin typeface="Cambria Math" panose="02040503050406030204" pitchFamily="18" charset="0"/>
                        </a:rPr>
                        <m:t>(</m:t>
                      </m:r>
                      <m:r>
                        <a:rPr lang="vi-VN" i="1">
                          <a:latin typeface="Cambria Math" panose="02040503050406030204" pitchFamily="18" charset="0"/>
                        </a:rPr>
                        <m:t>𝑥</m:t>
                      </m:r>
                      <m:r>
                        <a:rPr lang="vi-VN" b="0" i="1">
                          <a:latin typeface="Cambria Math" panose="02040503050406030204" pitchFamily="18" charset="0"/>
                        </a:rPr>
                        <m:t>)</m:t>
                      </m:r>
                    </m:oMath>
                  </m:oMathPara>
                </a14:m>
                <a:endParaRPr lang="en-VN" i="1"/>
              </a:p>
              <a:p>
                <a:pPr marL="0" indent="0">
                  <a:buNone/>
                </a:pPr>
                <a:r>
                  <a:rPr lang="en-VN"/>
                  <a:t>- Operator: like classical neural network, the structure of </a:t>
                </a:r>
                <a14:m>
                  <m:oMath xmlns:m="http://schemas.openxmlformats.org/officeDocument/2006/math">
                    <m:r>
                      <a:rPr lang="en-VN" i="1">
                        <a:latin typeface="Cambria Math" panose="02040503050406030204" pitchFamily="18" charset="0"/>
                      </a:rPr>
                      <m:t>𝑈</m:t>
                    </m:r>
                    <m:r>
                      <a:rPr lang="vi-VN" b="0" i="1">
                        <a:latin typeface="Cambria Math" panose="02040503050406030204" pitchFamily="18" charset="0"/>
                      </a:rPr>
                      <m:t>(</m:t>
                    </m:r>
                    <m:r>
                      <a:rPr lang="vi-VN" b="0" i="1">
                        <a:latin typeface="Cambria Math" panose="02040503050406030204" pitchFamily="18" charset="0"/>
                      </a:rPr>
                      <m:t>𝜃</m:t>
                    </m:r>
                    <m:r>
                      <a:rPr lang="en-VN" i="1">
                        <a:latin typeface="Cambria Math" panose="02040503050406030204" pitchFamily="18" charset="0"/>
                      </a:rPr>
                      <m:t>)</m:t>
                    </m:r>
                  </m:oMath>
                </a14:m>
                <a:r>
                  <a:rPr lang="en-VN"/>
                  <a:t> decides the model extract feature / process information good or bad.</a:t>
                </a:r>
              </a:p>
              <a:p>
                <a:pPr marL="0" indent="0">
                  <a:buNone/>
                </a:pPr>
                <a:r>
                  <a:rPr lang="en-VN"/>
                  <a:t>- Measurement: way to convert quantum information to classical information, normally using standard Z – measurement. In case we want to get all </a:t>
                </a:r>
                <a14:m>
                  <m:oMath xmlns:m="http://schemas.openxmlformats.org/officeDocument/2006/math">
                    <m:r>
                      <a:rPr lang="en-VN" i="1">
                        <a:latin typeface="Cambria Math" panose="02040503050406030204" pitchFamily="18" charset="0"/>
                      </a:rPr>
                      <m:t>𝑈</m:t>
                    </m:r>
                    <m:d>
                      <m:dPr>
                        <m:ctrlPr>
                          <a:rPr lang="vi-VN" b="0" i="1">
                            <a:latin typeface="Cambria Math" panose="02040503050406030204" pitchFamily="18" charset="0"/>
                          </a:rPr>
                        </m:ctrlPr>
                      </m:dPr>
                      <m:e>
                        <m:r>
                          <a:rPr lang="vi-VN" b="0" i="1">
                            <a:latin typeface="Cambria Math" panose="02040503050406030204" pitchFamily="18" charset="0"/>
                          </a:rPr>
                          <m:t>𝜃</m:t>
                        </m:r>
                      </m:e>
                    </m:d>
                    <m:r>
                      <a:rPr lang="vi-VN" b="0" i="1">
                        <a:latin typeface="Cambria Math" panose="02040503050406030204" pitchFamily="18" charset="0"/>
                      </a:rPr>
                      <m:t>|</m:t>
                    </m:r>
                    <m:r>
                      <a:rPr lang="vi-VN" b="0" i="1">
                        <a:latin typeface="Cambria Math" panose="02040503050406030204" pitchFamily="18" charset="0"/>
                      </a:rPr>
                      <m:t>𝜓</m:t>
                    </m:r>
                    <m:r>
                      <a:rPr lang="vi-VN" b="0" i="1">
                        <a:latin typeface="Cambria Math" panose="02040503050406030204" pitchFamily="18" charset="0"/>
                      </a:rPr>
                      <m:t>⟩</m:t>
                    </m:r>
                  </m:oMath>
                </a14:m>
                <a:r>
                  <a:rPr lang="en-VN"/>
                  <a:t>, that leads to quantum tomography problem. </a:t>
                </a:r>
              </a:p>
            </p:txBody>
          </p:sp>
        </mc:Choice>
        <mc:Fallback xmlns="">
          <p:sp>
            <p:nvSpPr>
              <p:cNvPr id="3" name="Content Placeholder 2">
                <a:extLst>
                  <a:ext uri="{FF2B5EF4-FFF2-40B4-BE49-F238E27FC236}">
                    <a16:creationId xmlns:a16="http://schemas.microsoft.com/office/drawing/2014/main" id="{7097048C-C071-7150-E357-14634982BD15}"/>
                  </a:ext>
                </a:extLst>
              </p:cNvPr>
              <p:cNvSpPr>
                <a:spLocks noGrp="1" noRot="1" noChangeAspect="1" noMove="1" noResize="1" noEditPoints="1" noAdjustHandles="1" noChangeArrowheads="1" noChangeShapeType="1" noTextEdit="1"/>
              </p:cNvSpPr>
              <p:nvPr>
                <p:ph idx="1"/>
              </p:nvPr>
            </p:nvSpPr>
            <p:spPr>
              <a:blipFill>
                <a:blip r:embed="rId3"/>
                <a:stretch>
                  <a:fillRect l="-804" t="-2724" r="-482"/>
                </a:stretch>
              </a:blipFill>
            </p:spPr>
            <p:txBody>
              <a:bodyPr/>
              <a:lstStyle/>
              <a:p>
                <a:r>
                  <a:rPr lang="en-VN">
                    <a:noFill/>
                  </a:rPr>
                  <a:t> </a:t>
                </a:r>
              </a:p>
            </p:txBody>
          </p:sp>
        </mc:Fallback>
      </mc:AlternateContent>
      <p:sp>
        <p:nvSpPr>
          <p:cNvPr id="4" name="Slide Number Placeholder 3">
            <a:extLst>
              <a:ext uri="{FF2B5EF4-FFF2-40B4-BE49-F238E27FC236}">
                <a16:creationId xmlns:a16="http://schemas.microsoft.com/office/drawing/2014/main" id="{7043E9AF-36CB-0288-6816-A41245770716}"/>
              </a:ext>
            </a:extLst>
          </p:cNvPr>
          <p:cNvSpPr>
            <a:spLocks noGrp="1"/>
          </p:cNvSpPr>
          <p:nvPr>
            <p:ph type="sldNum" sz="quarter" idx="12"/>
          </p:nvPr>
        </p:nvSpPr>
        <p:spPr/>
        <p:txBody>
          <a:bodyPr/>
          <a:lstStyle/>
          <a:p>
            <a:fld id="{6A45828D-F580-42DE-B77E-860980F07F32}" type="slidenum">
              <a:rPr lang="vi-VN" smtClean="0"/>
              <a:t>15</a:t>
            </a:fld>
            <a:endParaRPr lang="vi-VN"/>
          </a:p>
        </p:txBody>
      </p:sp>
    </p:spTree>
    <p:extLst>
      <p:ext uri="{BB962C8B-B14F-4D97-AF65-F5344CB8AC3E}">
        <p14:creationId xmlns:p14="http://schemas.microsoft.com/office/powerpoint/2010/main" val="2969248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262F-6169-B261-471F-3C3D1938EACA}"/>
              </a:ext>
            </a:extLst>
          </p:cNvPr>
          <p:cNvSpPr>
            <a:spLocks noGrp="1"/>
          </p:cNvSpPr>
          <p:nvPr>
            <p:ph type="title"/>
          </p:nvPr>
        </p:nvSpPr>
        <p:spPr/>
        <p:txBody>
          <a:bodyPr/>
          <a:lstStyle/>
          <a:p>
            <a:r>
              <a:rPr lang="en-VN"/>
              <a:t>4. Encoder: power of QML model (speedup)</a:t>
            </a:r>
          </a:p>
        </p:txBody>
      </p:sp>
      <p:sp>
        <p:nvSpPr>
          <p:cNvPr id="4" name="Slide Number Placeholder 3">
            <a:extLst>
              <a:ext uri="{FF2B5EF4-FFF2-40B4-BE49-F238E27FC236}">
                <a16:creationId xmlns:a16="http://schemas.microsoft.com/office/drawing/2014/main" id="{A0C8B0F2-011F-1838-043D-D14EA354BC62}"/>
              </a:ext>
            </a:extLst>
          </p:cNvPr>
          <p:cNvSpPr>
            <a:spLocks noGrp="1"/>
          </p:cNvSpPr>
          <p:nvPr>
            <p:ph type="sldNum" sz="quarter" idx="12"/>
          </p:nvPr>
        </p:nvSpPr>
        <p:spPr/>
        <p:txBody>
          <a:bodyPr/>
          <a:lstStyle/>
          <a:p>
            <a:fld id="{5F7CF730-DD63-8F4F-BD32-7D4A526072FB}" type="slidenum">
              <a:rPr lang="en-VN"/>
              <a:t>16</a:t>
            </a:fld>
            <a:endParaRPr lang="en-V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79488D-3D5B-2D19-9C6C-EE24AFD1E8FD}"/>
                  </a:ext>
                </a:extLst>
              </p:cNvPr>
              <p:cNvSpPr txBox="1"/>
              <p:nvPr/>
            </p:nvSpPr>
            <p:spPr>
              <a:xfrm>
                <a:off x="628650" y="1178667"/>
                <a:ext cx="1680822" cy="10489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vi-VN" i="1">
                              <a:latin typeface="Cambria Math" panose="02040503050406030204" pitchFamily="18" charset="0"/>
                            </a:rPr>
                          </m:ctrlPr>
                        </m:dPr>
                        <m:e>
                          <m:r>
                            <a:rPr lang="vi-VN" i="1">
                              <a:latin typeface="Cambria Math" panose="02040503050406030204" pitchFamily="18" charset="0"/>
                            </a:rPr>
                            <m:t>𝜓</m:t>
                          </m:r>
                        </m:e>
                      </m:d>
                      <m:r>
                        <a:rPr lang="vi-VN" i="1">
                          <a:latin typeface="Cambria Math" panose="02040503050406030204" pitchFamily="18" charset="0"/>
                        </a:rPr>
                        <m:t>=</m:t>
                      </m:r>
                      <m:d>
                        <m:dPr>
                          <m:begChr m:val="["/>
                          <m:endChr m:val="]"/>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m>
                                  <m:mPr>
                                    <m:mcs>
                                      <m:mc>
                                        <m:mcPr>
                                          <m:count m:val="1"/>
                                          <m:mcJc m:val="center"/>
                                        </m:mcPr>
                                      </m:mc>
                                    </m:mcs>
                                    <m:ctrlPr>
                                      <a:rPr lang="vi-VN" i="1">
                                        <a:latin typeface="Cambria Math" panose="02040503050406030204" pitchFamily="18" charset="0"/>
                                      </a:rPr>
                                    </m:ctrlPr>
                                  </m:mPr>
                                  <m:mr>
                                    <m:e>
                                      <m:r>
                                        <m:rPr>
                                          <m:nor/>
                                        </m:rPr>
                                        <a:rPr lang="en-VN"/>
                                        <m:t>−0.62 </m:t>
                                      </m:r>
                                    </m:e>
                                  </m:mr>
                                  <m:mr>
                                    <m:e>
                                      <m:r>
                                        <m:rPr>
                                          <m:nor/>
                                        </m:rPr>
                                        <a:rPr lang="en-VN"/>
                                        <m:t>0.08</m:t>
                                      </m:r>
                                    </m:e>
                                  </m:mr>
                                </m:m>
                              </m:e>
                            </m:mr>
                            <m:mr>
                              <m:e>
                                <m:m>
                                  <m:mPr>
                                    <m:mcs>
                                      <m:mc>
                                        <m:mcPr>
                                          <m:count m:val="1"/>
                                          <m:mcJc m:val="center"/>
                                        </m:mcPr>
                                      </m:mc>
                                    </m:mcs>
                                    <m:ctrlPr>
                                      <a:rPr lang="vi-VN" i="1">
                                        <a:latin typeface="Cambria Math" panose="02040503050406030204" pitchFamily="18" charset="0"/>
                                      </a:rPr>
                                    </m:ctrlPr>
                                  </m:mPr>
                                  <m:mr>
                                    <m:e>
                                      <m:r>
                                        <m:rPr>
                                          <m:nor/>
                                        </m:rPr>
                                        <a:rPr lang="en-VN"/>
                                        <m:t>−0.6</m:t>
                                      </m:r>
                                      <m:r>
                                        <a:rPr lang="vi-VN" i="1">
                                          <a:latin typeface="Cambria Math" panose="02040503050406030204" pitchFamily="18" charset="0"/>
                                        </a:rPr>
                                        <m:t>2</m:t>
                                      </m:r>
                                    </m:e>
                                  </m:mr>
                                  <m:mr>
                                    <m:e>
                                      <m:r>
                                        <m:rPr>
                                          <m:nor/>
                                        </m:rPr>
                                        <a:rPr lang="en-VN"/>
                                        <m:t>−0.47</m:t>
                                      </m:r>
                                    </m:e>
                                  </m:mr>
                                </m:m>
                              </m:e>
                            </m:mr>
                          </m:m>
                        </m:e>
                      </m:d>
                    </m:oMath>
                  </m:oMathPara>
                </a14:m>
                <a:endParaRPr lang="en-VN"/>
              </a:p>
            </p:txBody>
          </p:sp>
        </mc:Choice>
        <mc:Fallback xmlns="">
          <p:sp>
            <p:nvSpPr>
              <p:cNvPr id="5" name="TextBox 4">
                <a:extLst>
                  <a:ext uri="{FF2B5EF4-FFF2-40B4-BE49-F238E27FC236}">
                    <a16:creationId xmlns:a16="http://schemas.microsoft.com/office/drawing/2014/main" id="{EC79488D-3D5B-2D19-9C6C-EE24AFD1E8FD}"/>
                  </a:ext>
                </a:extLst>
              </p:cNvPr>
              <p:cNvSpPr txBox="1">
                <a:spLocks noRot="1" noChangeAspect="1" noMove="1" noResize="1" noEditPoints="1" noAdjustHandles="1" noChangeArrowheads="1" noChangeShapeType="1" noTextEdit="1"/>
              </p:cNvSpPr>
              <p:nvPr/>
            </p:nvSpPr>
            <p:spPr>
              <a:xfrm>
                <a:off x="628650" y="1178667"/>
                <a:ext cx="1680822" cy="1048942"/>
              </a:xfrm>
              <a:prstGeom prst="rect">
                <a:avLst/>
              </a:prstGeom>
              <a:blipFill>
                <a:blip r:embed="rId3"/>
                <a:stretch>
                  <a:fillRect t="-4762" b="-1190"/>
                </a:stretch>
              </a:blipFill>
            </p:spPr>
            <p:txBody>
              <a:bodyPr/>
              <a:lstStyle/>
              <a:p>
                <a:r>
                  <a:rPr lang="en-VN">
                    <a:noFill/>
                  </a:rPr>
                  <a:t> </a:t>
                </a:r>
              </a:p>
            </p:txBody>
          </p:sp>
        </mc:Fallback>
      </mc:AlternateContent>
      <p:cxnSp>
        <p:nvCxnSpPr>
          <p:cNvPr id="7" name="Straight Arrow Connector 6">
            <a:extLst>
              <a:ext uri="{FF2B5EF4-FFF2-40B4-BE49-F238E27FC236}">
                <a16:creationId xmlns:a16="http://schemas.microsoft.com/office/drawing/2014/main" id="{463A8406-C113-1EB7-6F87-B022280CBD78}"/>
              </a:ext>
            </a:extLst>
          </p:cNvPr>
          <p:cNvCxnSpPr>
            <a:cxnSpLocks/>
            <a:stCxn id="5" idx="3"/>
            <a:endCxn id="11" idx="1"/>
          </p:cNvCxnSpPr>
          <p:nvPr/>
        </p:nvCxnSpPr>
        <p:spPr>
          <a:xfrm flipV="1">
            <a:off x="2309472" y="1690498"/>
            <a:ext cx="2997316" cy="12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16711E-07BB-7315-BE95-C1707DB11425}"/>
              </a:ext>
            </a:extLst>
          </p:cNvPr>
          <p:cNvSpPr txBox="1"/>
          <p:nvPr/>
        </p:nvSpPr>
        <p:spPr>
          <a:xfrm>
            <a:off x="2979965" y="1803422"/>
            <a:ext cx="19451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VN" b="1"/>
              <a:t>Encoding methods</a:t>
            </a:r>
          </a:p>
        </p:txBody>
      </p:sp>
      <p:pic>
        <p:nvPicPr>
          <p:cNvPr id="11" name="Picture 10">
            <a:extLst>
              <a:ext uri="{FF2B5EF4-FFF2-40B4-BE49-F238E27FC236}">
                <a16:creationId xmlns:a16="http://schemas.microsoft.com/office/drawing/2014/main" id="{565621F0-4647-0475-7B95-618F56C478F2}"/>
              </a:ext>
            </a:extLst>
          </p:cNvPr>
          <p:cNvPicPr>
            <a:picLocks noChangeAspect="1"/>
          </p:cNvPicPr>
          <p:nvPr/>
        </p:nvPicPr>
        <p:blipFill rotWithShape="1">
          <a:blip r:embed="rId4"/>
          <a:srcRect l="17424"/>
          <a:stretch/>
        </p:blipFill>
        <p:spPr>
          <a:xfrm>
            <a:off x="5306788" y="1056576"/>
            <a:ext cx="3465739" cy="126784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0CFC493-8F02-CF92-9195-E06A9169D422}"/>
                  </a:ext>
                </a:extLst>
              </p:cNvPr>
              <p:cNvSpPr txBox="1"/>
              <p:nvPr/>
            </p:nvSpPr>
            <p:spPr>
              <a:xfrm>
                <a:off x="689881" y="2295972"/>
                <a:ext cx="1939019" cy="715581"/>
              </a:xfrm>
              <a:prstGeom prst="rect">
                <a:avLst/>
              </a:prstGeom>
              <a:noFill/>
            </p:spPr>
            <p:txBody>
              <a:bodyPr wrap="square" rtlCol="0">
                <a:spAutoFit/>
              </a:bodyPr>
              <a:lstStyle/>
              <a:p>
                <a:r>
                  <a:rPr lang="en-VN" sz="1350" b="1"/>
                  <a:t>Input</a:t>
                </a:r>
                <a:r>
                  <a:rPr lang="en-VN" sz="1350"/>
                  <a:t>: quantum state</a:t>
                </a:r>
              </a:p>
              <a:p>
                <a:r>
                  <a:rPr lang="en-VN" sz="1350"/>
                  <a:t>(</a:t>
                </a:r>
                <a14:m>
                  <m:oMath xmlns:m="http://schemas.openxmlformats.org/officeDocument/2006/math">
                    <m:sSup>
                      <m:sSupPr>
                        <m:ctrlPr>
                          <a:rPr lang="vi-VN" sz="1350" i="1">
                            <a:latin typeface="Cambria Math" panose="02040503050406030204" pitchFamily="18" charset="0"/>
                          </a:rPr>
                        </m:ctrlPr>
                      </m:sSupPr>
                      <m:e>
                        <m:r>
                          <a:rPr lang="vi-VN" sz="1350" i="1">
                            <a:latin typeface="Cambria Math" panose="02040503050406030204" pitchFamily="18" charset="0"/>
                          </a:rPr>
                          <m:t>2</m:t>
                        </m:r>
                      </m:e>
                      <m:sup>
                        <m:r>
                          <m:rPr>
                            <m:sty m:val="p"/>
                          </m:rPr>
                          <a:rPr lang="vi-VN" sz="1350" i="1">
                            <a:latin typeface="Cambria Math" panose="02040503050406030204" pitchFamily="18" charset="0"/>
                          </a:rPr>
                          <m:t>n</m:t>
                        </m:r>
                      </m:sup>
                    </m:sSup>
                  </m:oMath>
                </a14:m>
                <a:r>
                  <a:rPr lang="en-VN" sz="1350"/>
                  <a:t> complex state vector)</a:t>
                </a:r>
              </a:p>
            </p:txBody>
          </p:sp>
        </mc:Choice>
        <mc:Fallback xmlns="">
          <p:sp>
            <p:nvSpPr>
              <p:cNvPr id="14" name="TextBox 13">
                <a:extLst>
                  <a:ext uri="{FF2B5EF4-FFF2-40B4-BE49-F238E27FC236}">
                    <a16:creationId xmlns:a16="http://schemas.microsoft.com/office/drawing/2014/main" id="{90CFC493-8F02-CF92-9195-E06A9169D422}"/>
                  </a:ext>
                </a:extLst>
              </p:cNvPr>
              <p:cNvSpPr txBox="1">
                <a:spLocks noRot="1" noChangeAspect="1" noMove="1" noResize="1" noEditPoints="1" noAdjustHandles="1" noChangeArrowheads="1" noChangeShapeType="1" noTextEdit="1"/>
              </p:cNvSpPr>
              <p:nvPr/>
            </p:nvSpPr>
            <p:spPr>
              <a:xfrm>
                <a:off x="689881" y="2295972"/>
                <a:ext cx="1939019" cy="715581"/>
              </a:xfrm>
              <a:prstGeom prst="rect">
                <a:avLst/>
              </a:prstGeom>
              <a:blipFill>
                <a:blip r:embed="rId5"/>
                <a:stretch>
                  <a:fillRect l="-654" b="-6897"/>
                </a:stretch>
              </a:blipFill>
            </p:spPr>
            <p:txBody>
              <a:bodyPr/>
              <a:lstStyle/>
              <a:p>
                <a:r>
                  <a:rPr lang="en-VN">
                    <a:noFill/>
                  </a:rPr>
                  <a:t> </a:t>
                </a:r>
              </a:p>
            </p:txBody>
          </p:sp>
        </mc:Fallback>
      </mc:AlternateContent>
      <p:sp>
        <p:nvSpPr>
          <p:cNvPr id="16" name="TextBox 15">
            <a:extLst>
              <a:ext uri="{FF2B5EF4-FFF2-40B4-BE49-F238E27FC236}">
                <a16:creationId xmlns:a16="http://schemas.microsoft.com/office/drawing/2014/main" id="{8522ED42-9841-2DD5-77F8-26EC7242B5E3}"/>
              </a:ext>
            </a:extLst>
          </p:cNvPr>
          <p:cNvSpPr txBox="1"/>
          <p:nvPr/>
        </p:nvSpPr>
        <p:spPr>
          <a:xfrm>
            <a:off x="7107013" y="2249447"/>
            <a:ext cx="1939019" cy="507831"/>
          </a:xfrm>
          <a:prstGeom prst="rect">
            <a:avLst/>
          </a:prstGeom>
          <a:noFill/>
        </p:spPr>
        <p:txBody>
          <a:bodyPr wrap="square" rtlCol="0">
            <a:spAutoFit/>
          </a:bodyPr>
          <a:lstStyle/>
          <a:p>
            <a:r>
              <a:rPr lang="en-VN" sz="1350" b="1"/>
              <a:t>Output</a:t>
            </a:r>
            <a:r>
              <a:rPr lang="en-VN" sz="1350"/>
              <a:t>: encoder</a:t>
            </a:r>
          </a:p>
          <a:p>
            <a:r>
              <a:rPr lang="en-VN" sz="1350"/>
              <a:t>(quantum circuit)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A43D8F-0745-0F0F-D605-B4955C879F91}"/>
                  </a:ext>
                </a:extLst>
              </p:cNvPr>
              <p:cNvSpPr txBox="1"/>
              <p:nvPr/>
            </p:nvSpPr>
            <p:spPr>
              <a:xfrm>
                <a:off x="689882" y="2993831"/>
                <a:ext cx="3163661" cy="1225079"/>
              </a:xfrm>
              <a:prstGeom prst="rect">
                <a:avLst/>
              </a:prstGeom>
              <a:noFill/>
            </p:spPr>
            <p:txBody>
              <a:bodyPr wrap="square" rtlCol="0">
                <a:spAutoFit/>
              </a:bodyPr>
              <a:lstStyle/>
              <a:p>
                <a:r>
                  <a:rPr lang="en-VN" b="1"/>
                  <a:t>Amplitude encoding </a:t>
                </a:r>
                <a:r>
                  <a:rPr lang="en-VN" b="1">
                    <a:solidFill>
                      <a:srgbClr val="FF0000"/>
                    </a:solidFill>
                  </a:rPr>
                  <a:t>[9]</a:t>
                </a:r>
                <a:r>
                  <a:rPr lang="en-VN"/>
                  <a:t>:</a:t>
                </a:r>
              </a:p>
              <a:p>
                <a:r>
                  <a:rPr lang="en-VN" b="1">
                    <a:solidFill>
                      <a:srgbClr val="00B050"/>
                    </a:solidFill>
                  </a:rPr>
                  <a:t>Pros</a:t>
                </a:r>
                <a:r>
                  <a:rPr lang="en-VN"/>
                  <a:t>: </a:t>
                </a:r>
                <a:r>
                  <a:rPr lang="en-VN">
                    <a:solidFill>
                      <a:srgbClr val="00B050"/>
                    </a:solidFill>
                  </a:rPr>
                  <a:t>no-computation resources for constructing encoder </a:t>
                </a:r>
                <a14:m>
                  <m:oMath xmlns:m="http://schemas.openxmlformats.org/officeDocument/2006/math">
                    <m:sSub>
                      <m:sSubPr>
                        <m:ctrlPr>
                          <a:rPr lang="vi-VN" b="0" i="1">
                            <a:solidFill>
                              <a:srgbClr val="00B050"/>
                            </a:solidFill>
                            <a:latin typeface="Cambria Math" panose="02040503050406030204" pitchFamily="18" charset="0"/>
                          </a:rPr>
                        </m:ctrlPr>
                      </m:sSubPr>
                      <m:e>
                        <m:r>
                          <a:rPr lang="en-VN" i="1">
                            <a:solidFill>
                              <a:srgbClr val="00B050"/>
                            </a:solidFill>
                            <a:latin typeface="Cambria Math" panose="02040503050406030204" pitchFamily="18" charset="0"/>
                          </a:rPr>
                          <m:t>𝑈</m:t>
                        </m:r>
                      </m:e>
                      <m:sub>
                        <m:r>
                          <a:rPr lang="vi-VN" b="0" i="1">
                            <a:solidFill>
                              <a:srgbClr val="00B050"/>
                            </a:solidFill>
                            <a:latin typeface="Cambria Math" panose="02040503050406030204" pitchFamily="18" charset="0"/>
                          </a:rPr>
                          <m:t>𝜙</m:t>
                        </m:r>
                      </m:sub>
                    </m:sSub>
                  </m:oMath>
                </a14:m>
                <a:endParaRPr lang="en-VN">
                  <a:solidFill>
                    <a:srgbClr val="00B050"/>
                  </a:solidFill>
                </a:endParaRPr>
              </a:p>
              <a:p>
                <a:pPr algn="just"/>
                <a:r>
                  <a:rPr lang="en-VN" b="1">
                    <a:solidFill>
                      <a:srgbClr val="FF0000"/>
                    </a:solidFill>
                  </a:rPr>
                  <a:t>Cons</a:t>
                </a:r>
                <a:r>
                  <a:rPr lang="en-VN"/>
                  <a:t>: </a:t>
                </a:r>
                <a:r>
                  <a:rPr lang="en-VN">
                    <a:solidFill>
                      <a:srgbClr val="FF0000"/>
                    </a:solidFill>
                  </a:rPr>
                  <a:t>very high depth</a:t>
                </a:r>
              </a:p>
            </p:txBody>
          </p:sp>
        </mc:Choice>
        <mc:Fallback xmlns="">
          <p:sp>
            <p:nvSpPr>
              <p:cNvPr id="17" name="TextBox 16">
                <a:extLst>
                  <a:ext uri="{FF2B5EF4-FFF2-40B4-BE49-F238E27FC236}">
                    <a16:creationId xmlns:a16="http://schemas.microsoft.com/office/drawing/2014/main" id="{C9A43D8F-0745-0F0F-D605-B4955C879F91}"/>
                  </a:ext>
                </a:extLst>
              </p:cNvPr>
              <p:cNvSpPr txBox="1">
                <a:spLocks noRot="1" noChangeAspect="1" noMove="1" noResize="1" noEditPoints="1" noAdjustHandles="1" noChangeArrowheads="1" noChangeShapeType="1" noTextEdit="1"/>
              </p:cNvSpPr>
              <p:nvPr/>
            </p:nvSpPr>
            <p:spPr>
              <a:xfrm>
                <a:off x="689882" y="2993831"/>
                <a:ext cx="3163661" cy="1225079"/>
              </a:xfrm>
              <a:prstGeom prst="rect">
                <a:avLst/>
              </a:prstGeom>
              <a:blipFill>
                <a:blip r:embed="rId6"/>
                <a:stretch>
                  <a:fillRect l="-1600" t="-2041" r="-3200" b="-714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06B5374-1448-5912-6F24-39F54BA9AFFB}"/>
                  </a:ext>
                </a:extLst>
              </p:cNvPr>
              <p:cNvSpPr txBox="1"/>
              <p:nvPr/>
            </p:nvSpPr>
            <p:spPr>
              <a:xfrm>
                <a:off x="4082143" y="2993831"/>
                <a:ext cx="4433207" cy="1225207"/>
              </a:xfrm>
              <a:prstGeom prst="rect">
                <a:avLst/>
              </a:prstGeom>
              <a:noFill/>
            </p:spPr>
            <p:txBody>
              <a:bodyPr wrap="square" rtlCol="0">
                <a:spAutoFit/>
              </a:bodyPr>
              <a:lstStyle/>
              <a:p>
                <a:r>
                  <a:rPr lang="en-VN" b="1"/>
                  <a:t>Quantum compilation </a:t>
                </a:r>
                <a:r>
                  <a:rPr lang="en-VN" b="1">
                    <a:solidFill>
                      <a:srgbClr val="FF0000"/>
                    </a:solidFill>
                  </a:rPr>
                  <a:t>[10]</a:t>
                </a:r>
                <a:r>
                  <a:rPr lang="en-VN"/>
                  <a:t>:</a:t>
                </a:r>
              </a:p>
              <a:p>
                <a:pPr algn="just"/>
                <a:r>
                  <a:rPr lang="en-VN" b="1">
                    <a:solidFill>
                      <a:srgbClr val="00B050"/>
                    </a:solidFill>
                  </a:rPr>
                  <a:t>Pros</a:t>
                </a:r>
                <a:r>
                  <a:rPr lang="en-VN"/>
                  <a:t>: </a:t>
                </a:r>
                <a:r>
                  <a:rPr lang="en-VN">
                    <a:solidFill>
                      <a:srgbClr val="00B050"/>
                    </a:solidFill>
                  </a:rPr>
                  <a:t>low depth</a:t>
                </a:r>
              </a:p>
              <a:p>
                <a:r>
                  <a:rPr lang="en-VN" b="1">
                    <a:solidFill>
                      <a:srgbClr val="FF0000"/>
                    </a:solidFill>
                  </a:rPr>
                  <a:t>Cons</a:t>
                </a:r>
                <a:r>
                  <a:rPr lang="en-VN">
                    <a:solidFill>
                      <a:srgbClr val="FF0000"/>
                    </a:solidFill>
                  </a:rPr>
                  <a:t>: ansatz choosing problem and resources for finding params </a:t>
                </a:r>
                <a14:m>
                  <m:oMath xmlns:m="http://schemas.openxmlformats.org/officeDocument/2006/math">
                    <m:sSub>
                      <m:sSubPr>
                        <m:ctrlPr>
                          <a:rPr lang="vi-VN" b="1" i="1">
                            <a:solidFill>
                              <a:srgbClr val="FF0000"/>
                            </a:solidFill>
                            <a:latin typeface="Cambria Math" panose="02040503050406030204" pitchFamily="18" charset="0"/>
                          </a:rPr>
                        </m:ctrlPr>
                      </m:sSubPr>
                      <m:e>
                        <m:r>
                          <a:rPr lang="vi-VN" b="1" i="1">
                            <a:solidFill>
                              <a:srgbClr val="FF0000"/>
                            </a:solidFill>
                            <a:latin typeface="Cambria Math" panose="02040503050406030204" pitchFamily="18" charset="0"/>
                          </a:rPr>
                          <m:t>𝜽</m:t>
                        </m:r>
                      </m:e>
                      <m:sub>
                        <m:r>
                          <a:rPr lang="vi-VN" b="1" i="1">
                            <a:solidFill>
                              <a:srgbClr val="FF0000"/>
                            </a:solidFill>
                            <a:latin typeface="Cambria Math" panose="02040503050406030204" pitchFamily="18" charset="0"/>
                          </a:rPr>
                          <m:t>𝝓</m:t>
                        </m:r>
                      </m:sub>
                    </m:sSub>
                  </m:oMath>
                </a14:m>
                <a:r>
                  <a:rPr lang="en-VN" b="1">
                    <a:solidFill>
                      <a:srgbClr val="FF0000"/>
                    </a:solidFill>
                  </a:rPr>
                  <a:t> </a:t>
                </a:r>
                <a:r>
                  <a:rPr lang="en-VN">
                    <a:solidFill>
                      <a:srgbClr val="FF0000"/>
                    </a:solidFill>
                  </a:rPr>
                  <a:t>in</a:t>
                </a:r>
                <a:r>
                  <a:rPr lang="en-VN" b="1">
                    <a:solidFill>
                      <a:srgbClr val="FF0000"/>
                    </a:solidFill>
                  </a:rPr>
                  <a:t> </a:t>
                </a:r>
                <a14:m>
                  <m:oMath xmlns:m="http://schemas.openxmlformats.org/officeDocument/2006/math">
                    <m:sSub>
                      <m:sSubPr>
                        <m:ctrlPr>
                          <a:rPr lang="vi-VN" b="1" i="1">
                            <a:solidFill>
                              <a:srgbClr val="FF0000"/>
                            </a:solidFill>
                            <a:latin typeface="Cambria Math" panose="02040503050406030204" pitchFamily="18" charset="0"/>
                          </a:rPr>
                        </m:ctrlPr>
                      </m:sSubPr>
                      <m:e>
                        <m:r>
                          <a:rPr lang="en-VN" b="1" i="1">
                            <a:solidFill>
                              <a:srgbClr val="FF0000"/>
                            </a:solidFill>
                            <a:latin typeface="Cambria Math" panose="02040503050406030204" pitchFamily="18" charset="0"/>
                          </a:rPr>
                          <m:t>𝑼</m:t>
                        </m:r>
                      </m:e>
                      <m:sub>
                        <m:r>
                          <a:rPr lang="vi-VN" b="1" i="1">
                            <a:solidFill>
                              <a:srgbClr val="FF0000"/>
                            </a:solidFill>
                            <a:latin typeface="Cambria Math" panose="02040503050406030204" pitchFamily="18" charset="0"/>
                          </a:rPr>
                          <m:t>𝝓</m:t>
                        </m:r>
                      </m:sub>
                    </m:sSub>
                    <m:r>
                      <a:rPr lang="vi-VN" b="1" i="1">
                        <a:solidFill>
                          <a:srgbClr val="FF0000"/>
                        </a:solidFill>
                        <a:latin typeface="Cambria Math" panose="02040503050406030204" pitchFamily="18" charset="0"/>
                      </a:rPr>
                      <m:t>(</m:t>
                    </m:r>
                    <m:sSub>
                      <m:sSubPr>
                        <m:ctrlPr>
                          <a:rPr lang="vi-VN" b="1" i="1">
                            <a:solidFill>
                              <a:srgbClr val="FF0000"/>
                            </a:solidFill>
                            <a:latin typeface="Cambria Math" panose="02040503050406030204" pitchFamily="18" charset="0"/>
                          </a:rPr>
                        </m:ctrlPr>
                      </m:sSubPr>
                      <m:e>
                        <m:r>
                          <a:rPr lang="vi-VN" b="1" i="1">
                            <a:solidFill>
                              <a:srgbClr val="FF0000"/>
                            </a:solidFill>
                            <a:latin typeface="Cambria Math" panose="02040503050406030204" pitchFamily="18" charset="0"/>
                          </a:rPr>
                          <m:t>𝜽</m:t>
                        </m:r>
                      </m:e>
                      <m:sub>
                        <m:r>
                          <a:rPr lang="vi-VN" b="1" i="1">
                            <a:solidFill>
                              <a:srgbClr val="FF0000"/>
                            </a:solidFill>
                            <a:latin typeface="Cambria Math" panose="02040503050406030204" pitchFamily="18" charset="0"/>
                          </a:rPr>
                          <m:t>𝝓</m:t>
                        </m:r>
                      </m:sub>
                    </m:sSub>
                    <m:r>
                      <a:rPr lang="vi-VN" b="1" i="1">
                        <a:solidFill>
                          <a:srgbClr val="FF0000"/>
                        </a:solidFill>
                        <a:latin typeface="Cambria Math" panose="02040503050406030204" pitchFamily="18" charset="0"/>
                      </a:rPr>
                      <m:t>)</m:t>
                    </m:r>
                  </m:oMath>
                </a14:m>
                <a:endParaRPr lang="en-VN" b="1">
                  <a:solidFill>
                    <a:srgbClr val="FF0000"/>
                  </a:solidFill>
                </a:endParaRPr>
              </a:p>
            </p:txBody>
          </p:sp>
        </mc:Choice>
        <mc:Fallback xmlns="">
          <p:sp>
            <p:nvSpPr>
              <p:cNvPr id="18" name="TextBox 17">
                <a:extLst>
                  <a:ext uri="{FF2B5EF4-FFF2-40B4-BE49-F238E27FC236}">
                    <a16:creationId xmlns:a16="http://schemas.microsoft.com/office/drawing/2014/main" id="{606B5374-1448-5912-6F24-39F54BA9AFFB}"/>
                  </a:ext>
                </a:extLst>
              </p:cNvPr>
              <p:cNvSpPr txBox="1">
                <a:spLocks noRot="1" noChangeAspect="1" noMove="1" noResize="1" noEditPoints="1" noAdjustHandles="1" noChangeArrowheads="1" noChangeShapeType="1" noTextEdit="1"/>
              </p:cNvSpPr>
              <p:nvPr/>
            </p:nvSpPr>
            <p:spPr>
              <a:xfrm>
                <a:off x="4082143" y="2993831"/>
                <a:ext cx="4433207" cy="1225207"/>
              </a:xfrm>
              <a:prstGeom prst="rect">
                <a:avLst/>
              </a:prstGeom>
              <a:blipFill>
                <a:blip r:embed="rId7"/>
                <a:stretch>
                  <a:fillRect l="-1143" t="-2041" r="-2000" b="-5102"/>
                </a:stretch>
              </a:blipFill>
            </p:spPr>
            <p:txBody>
              <a:bodyPr/>
              <a:lstStyle/>
              <a:p>
                <a:r>
                  <a:rPr lang="en-VN">
                    <a:noFill/>
                  </a:rPr>
                  <a:t> </a:t>
                </a:r>
              </a:p>
            </p:txBody>
          </p:sp>
        </mc:Fallback>
      </mc:AlternateContent>
      <p:sp>
        <p:nvSpPr>
          <p:cNvPr id="19" name="TextBox 18">
            <a:extLst>
              <a:ext uri="{FF2B5EF4-FFF2-40B4-BE49-F238E27FC236}">
                <a16:creationId xmlns:a16="http://schemas.microsoft.com/office/drawing/2014/main" id="{A0B47688-0960-42B6-E61D-F3ABB69282FE}"/>
              </a:ext>
            </a:extLst>
          </p:cNvPr>
          <p:cNvSpPr txBox="1"/>
          <p:nvPr/>
        </p:nvSpPr>
        <p:spPr>
          <a:xfrm>
            <a:off x="628650" y="4442520"/>
            <a:ext cx="8066315" cy="461665"/>
          </a:xfrm>
          <a:prstGeom prst="rect">
            <a:avLst/>
          </a:prstGeom>
          <a:noFill/>
        </p:spPr>
        <p:txBody>
          <a:bodyPr wrap="square">
            <a:spAutoFit/>
          </a:bodyPr>
          <a:lstStyle/>
          <a:p>
            <a:r>
              <a:rPr lang="en-US" sz="1200">
                <a:solidFill>
                  <a:srgbClr val="222222"/>
                </a:solidFill>
              </a:rPr>
              <a:t>[9] Araujo, Israel F., et al. "A divide-and-conquer algorithm for quantum state preparation." </a:t>
            </a:r>
            <a:r>
              <a:rPr lang="en-US" sz="1200" i="1">
                <a:solidFill>
                  <a:srgbClr val="222222"/>
                </a:solidFill>
              </a:rPr>
              <a:t>Scientific reports</a:t>
            </a:r>
            <a:r>
              <a:rPr lang="en-US" sz="1200">
                <a:solidFill>
                  <a:srgbClr val="222222"/>
                </a:solidFill>
              </a:rPr>
              <a:t> 11.1 (2021): 6329.</a:t>
            </a:r>
          </a:p>
          <a:p>
            <a:r>
              <a:rPr lang="en-VN" sz="1200"/>
              <a:t>[10] </a:t>
            </a:r>
            <a:r>
              <a:rPr lang="en-US" sz="1200"/>
              <a:t>S. Khatri et al., Quantum-assisted quantum compiling, Quantum 3, 140 (2019).</a:t>
            </a:r>
            <a:endParaRPr lang="en-VN" sz="1200"/>
          </a:p>
        </p:txBody>
      </p:sp>
      <p:cxnSp>
        <p:nvCxnSpPr>
          <p:cNvPr id="21" name="Curved Connector 20">
            <a:extLst>
              <a:ext uri="{FF2B5EF4-FFF2-40B4-BE49-F238E27FC236}">
                <a16:creationId xmlns:a16="http://schemas.microsoft.com/office/drawing/2014/main" id="{1DDEB71F-E9ED-8BA6-A8E7-6207F1DE0C4F}"/>
              </a:ext>
            </a:extLst>
          </p:cNvPr>
          <p:cNvCxnSpPr>
            <a:stCxn id="10" idx="2"/>
            <a:endCxn id="17" idx="0"/>
          </p:cNvCxnSpPr>
          <p:nvPr/>
        </p:nvCxnSpPr>
        <p:spPr>
          <a:xfrm rot="5400000">
            <a:off x="2701587" y="1742881"/>
            <a:ext cx="821077" cy="16808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B0E2E832-2189-1551-7D44-1F69A2808458}"/>
              </a:ext>
            </a:extLst>
          </p:cNvPr>
          <p:cNvCxnSpPr>
            <a:cxnSpLocks/>
            <a:stCxn id="10" idx="2"/>
            <a:endCxn id="18" idx="0"/>
          </p:cNvCxnSpPr>
          <p:nvPr/>
        </p:nvCxnSpPr>
        <p:spPr>
          <a:xfrm rot="16200000" flipH="1">
            <a:off x="4715103" y="1410186"/>
            <a:ext cx="821077" cy="23462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33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D8B-5B8B-2316-E4DF-C99FAFB40B9A}"/>
              </a:ext>
            </a:extLst>
          </p:cNvPr>
          <p:cNvSpPr>
            <a:spLocks noGrp="1"/>
          </p:cNvSpPr>
          <p:nvPr>
            <p:ph type="title"/>
          </p:nvPr>
        </p:nvSpPr>
        <p:spPr>
          <a:xfrm>
            <a:off x="628650" y="110069"/>
            <a:ext cx="7886700" cy="951402"/>
          </a:xfrm>
        </p:spPr>
        <p:txBody>
          <a:bodyPr/>
          <a:lstStyle/>
          <a:p>
            <a:r>
              <a:rPr lang="en-VN"/>
              <a:t>4. Encoder: power of QML model (speedup)</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4C3DD22D-A768-5652-F362-7E7F23F587C4}"/>
                  </a:ext>
                </a:extLst>
              </p:cNvPr>
              <p:cNvGraphicFramePr>
                <a:graphicFrameLocks noGrp="1"/>
              </p:cNvGraphicFramePr>
              <p:nvPr>
                <p:ph idx="1"/>
                <p:extLst>
                  <p:ext uri="{D42A27DB-BD31-4B8C-83A1-F6EECF244321}">
                    <p14:modId xmlns:p14="http://schemas.microsoft.com/office/powerpoint/2010/main" val="4187439155"/>
                  </p:ext>
                </p:extLst>
              </p:nvPr>
            </p:nvGraphicFramePr>
            <p:xfrm>
              <a:off x="628651" y="1061471"/>
              <a:ext cx="8337552" cy="2129197"/>
            </p:xfrm>
            <a:graphic>
              <a:graphicData uri="http://schemas.openxmlformats.org/drawingml/2006/table">
                <a:tbl>
                  <a:tblPr firstRow="1" bandRow="1">
                    <a:tableStyleId>{5C22544A-7EE6-4342-B048-85BDC9FD1C3A}</a:tableStyleId>
                  </a:tblPr>
                  <a:tblGrid>
                    <a:gridCol w="1106627">
                      <a:extLst>
                        <a:ext uri="{9D8B030D-6E8A-4147-A177-3AD203B41FA5}">
                          <a16:colId xmlns:a16="http://schemas.microsoft.com/office/drawing/2014/main" val="3837862959"/>
                        </a:ext>
                      </a:extLst>
                    </a:gridCol>
                    <a:gridCol w="877794">
                      <a:extLst>
                        <a:ext uri="{9D8B030D-6E8A-4147-A177-3AD203B41FA5}">
                          <a16:colId xmlns:a16="http://schemas.microsoft.com/office/drawing/2014/main" val="4225924437"/>
                        </a:ext>
                      </a:extLst>
                    </a:gridCol>
                    <a:gridCol w="1063081">
                      <a:extLst>
                        <a:ext uri="{9D8B030D-6E8A-4147-A177-3AD203B41FA5}">
                          <a16:colId xmlns:a16="http://schemas.microsoft.com/office/drawing/2014/main" val="3136394921"/>
                        </a:ext>
                      </a:extLst>
                    </a:gridCol>
                    <a:gridCol w="927781">
                      <a:extLst>
                        <a:ext uri="{9D8B030D-6E8A-4147-A177-3AD203B41FA5}">
                          <a16:colId xmlns:a16="http://schemas.microsoft.com/office/drawing/2014/main" val="75451648"/>
                        </a:ext>
                      </a:extLst>
                    </a:gridCol>
                    <a:gridCol w="1357310">
                      <a:extLst>
                        <a:ext uri="{9D8B030D-6E8A-4147-A177-3AD203B41FA5}">
                          <a16:colId xmlns:a16="http://schemas.microsoft.com/office/drawing/2014/main" val="2396834512"/>
                        </a:ext>
                      </a:extLst>
                    </a:gridCol>
                    <a:gridCol w="1030867">
                      <a:extLst>
                        <a:ext uri="{9D8B030D-6E8A-4147-A177-3AD203B41FA5}">
                          <a16:colId xmlns:a16="http://schemas.microsoft.com/office/drawing/2014/main" val="2629910099"/>
                        </a:ext>
                      </a:extLst>
                    </a:gridCol>
                    <a:gridCol w="1974092">
                      <a:extLst>
                        <a:ext uri="{9D8B030D-6E8A-4147-A177-3AD203B41FA5}">
                          <a16:colId xmlns:a16="http://schemas.microsoft.com/office/drawing/2014/main" val="2261585604"/>
                        </a:ext>
                      </a:extLst>
                    </a:gridCol>
                  </a:tblGrid>
                  <a:tr h="970531">
                    <a:tc>
                      <a:txBody>
                        <a:bodyPr/>
                        <a:lstStyle/>
                        <a:p>
                          <a:endParaRPr lang="en-VN" sz="1000" b="1" i="0">
                            <a:solidFill>
                              <a:schemeClr val="accent1"/>
                            </a:solidFill>
                          </a:endParaRPr>
                        </a:p>
                        <a:p>
                          <a:endParaRPr lang="en-VN" sz="1000" b="1" i="0">
                            <a:solidFill>
                              <a:schemeClr val="accent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VN" sz="1000" b="0" i="0">
                              <a:solidFill>
                                <a:schemeClr val="tx1"/>
                              </a:solidFill>
                            </a:rPr>
                            <a:t>Threshold Encoding </a:t>
                          </a:r>
                          <a:r>
                            <a:rPr lang="en-VN" sz="1000" b="1" i="0">
                              <a:solidFill>
                                <a:schemeClr val="tx1"/>
                              </a:solidFill>
                            </a:rPr>
                            <a:t>- TE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Flexible Representation</a:t>
                          </a:r>
                          <a:r>
                            <a:rPr lang="en-US" sz="1000" b="1" i="0">
                              <a:solidFill>
                                <a:schemeClr val="tx1"/>
                              </a:solidFill>
                            </a:rPr>
                            <a:t> - FRQI</a:t>
                          </a:r>
                          <a:endParaRPr lang="en-VN" sz="1000" b="1" i="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Novel enhanced quantum </a:t>
                          </a:r>
                          <a:r>
                            <a:rPr lang="en-US" sz="1000" b="1" i="0">
                              <a:solidFill>
                                <a:schemeClr val="tx1"/>
                              </a:solidFill>
                            </a:rPr>
                            <a:t>- NEQR </a:t>
                          </a:r>
                          <a:r>
                            <a:rPr lang="en-US" sz="1000" b="1" i="0">
                              <a:solidFill>
                                <a:srgbClr val="FF0000"/>
                              </a:solidFill>
                            </a:rPr>
                            <a:t>[11]</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Amplitude Encoding </a:t>
                          </a:r>
                          <a:r>
                            <a:rPr lang="en-US" sz="1000" b="1" i="0">
                              <a:solidFill>
                                <a:schemeClr val="tx1"/>
                              </a:solidFill>
                            </a:rPr>
                            <a:t>- AE </a:t>
                          </a:r>
                          <a:r>
                            <a:rPr lang="en-US" sz="1000" b="1" i="0">
                              <a:solidFill>
                                <a:srgbClr val="FF0000"/>
                              </a:solidFill>
                            </a:rPr>
                            <a:t>[12] </a:t>
                          </a:r>
                          <a:r>
                            <a:rPr lang="en-US" sz="1000" b="1" i="0">
                              <a:solidFill>
                                <a:schemeClr val="tx1"/>
                              </a:solidFill>
                            </a:rPr>
                            <a:t>&amp; Quantum RAM </a:t>
                          </a:r>
                          <a:r>
                            <a:rPr lang="en-US" sz="1000" b="1" i="0">
                              <a:solidFill>
                                <a:srgbClr val="FF0000"/>
                              </a:solidFill>
                            </a:rPr>
                            <a:t>[13]</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Divide – and - Conquer Encoder - </a:t>
                          </a:r>
                          <a:r>
                            <a:rPr lang="en-US" sz="1000" b="1" i="0">
                              <a:solidFill>
                                <a:schemeClr val="tx1"/>
                              </a:solidFill>
                            </a:rPr>
                            <a:t>DCE </a:t>
                          </a:r>
                          <a:r>
                            <a:rPr lang="en-US" sz="1000" b="1" i="0">
                              <a:solidFill>
                                <a:srgbClr val="FF0000"/>
                              </a:solidFill>
                            </a:rPr>
                            <a:t>[14]</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rgbClr val="FF0000"/>
                              </a:solidFill>
                            </a:rPr>
                            <a:t>Universal Compilation – based variational quantum- </a:t>
                          </a:r>
                          <a:r>
                            <a:rPr lang="en-US" sz="1000" b="1" i="0">
                              <a:solidFill>
                                <a:srgbClr val="FF0000"/>
                              </a:solidFill>
                            </a:rPr>
                            <a:t>U</a:t>
                          </a:r>
                          <a:r>
                            <a:rPr lang="en-VN" sz="1000" b="1" i="0">
                              <a:solidFill>
                                <a:srgbClr val="FF0000"/>
                              </a:solidFill>
                            </a:rPr>
                            <a:t>C – VQA [15]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215602"/>
                      </a:ext>
                    </a:extLst>
                  </a:tr>
                  <a:tr h="526315">
                    <a:tc>
                      <a:txBody>
                        <a:bodyPr/>
                        <a:lstStyle/>
                        <a:p>
                          <a:r>
                            <a:rPr lang="en-VN" sz="1000" b="1" i="0">
                              <a:solidFill>
                                <a:schemeClr val="accent1"/>
                              </a:solidFill>
                            </a:rPr>
                            <a:t>No. qubit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m:t>
                              </m:r>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en-US" sz="1400" i="1" kern="1200">
                                      <a:solidFill>
                                        <a:schemeClr val="dk1"/>
                                      </a:solidFill>
                                      <a:effectLst/>
                                      <a:latin typeface="Cambria Math" panose="02040503050406030204" pitchFamily="18" charset="0"/>
                                      <a:ea typeface="+mn-ea"/>
                                      <a:cs typeface="+mn-cs"/>
                                    </a:rPr>
                                    <m:t>2</m:t>
                                  </m:r>
                                  <m:r>
                                    <a:rPr lang="en-US" sz="1400" i="1" kern="1200">
                                      <a:solidFill>
                                        <a:schemeClr val="dk1"/>
                                      </a:solidFill>
                                      <a:effectLst/>
                                      <a:latin typeface="Cambria Math" panose="02040503050406030204" pitchFamily="18" charset="0"/>
                                      <a:ea typeface="+mn-ea"/>
                                      <a:cs typeface="+mn-cs"/>
                                    </a:rPr>
                                    <m:t>𝑛</m:t>
                                  </m:r>
                                </m:sup>
                              </m:sSup>
                              <m:r>
                                <a:rPr lang="en-US" sz="1400" i="1" kern="1200">
                                  <a:solidFill>
                                    <a:schemeClr val="dk1"/>
                                  </a:solidFill>
                                  <a:effectLst/>
                                  <a:latin typeface="Cambria Math" panose="02040503050406030204" pitchFamily="18" charset="0"/>
                                  <a:ea typeface="+mn-ea"/>
                                  <a:cs typeface="+mn-cs"/>
                                </a:rPr>
                                <m:t>)</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(2</m:t>
                              </m:r>
                              <m:r>
                                <a:rPr lang="vi-VN" sz="1400" b="0" i="1" kern="1200">
                                  <a:solidFill>
                                    <a:schemeClr val="dk1"/>
                                  </a:solidFill>
                                  <a:effectLst/>
                                  <a:latin typeface="Cambria Math" panose="02040503050406030204" pitchFamily="18" charset="0"/>
                                  <a:ea typeface="+mn-ea"/>
                                  <a:cs typeface="+mn-cs"/>
                                </a:rPr>
                                <m:t>𝑛</m:t>
                              </m:r>
                              <m:r>
                                <a:rPr lang="vi-VN" sz="1400" b="0" i="1" kern="1200">
                                  <a:solidFill>
                                    <a:schemeClr val="dk1"/>
                                  </a:solidFill>
                                  <a:effectLst/>
                                  <a:latin typeface="Cambria Math" panose="02040503050406030204" pitchFamily="18" charset="0"/>
                                  <a:ea typeface="+mn-ea"/>
                                  <a:cs typeface="+mn-cs"/>
                                </a:rPr>
                                <m:t>+1)</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(2</m:t>
                              </m:r>
                              <m:r>
                                <a:rPr lang="vi-VN" sz="1400" b="0" i="1" kern="1200">
                                  <a:solidFill>
                                    <a:schemeClr val="dk1"/>
                                  </a:solidFill>
                                  <a:effectLst/>
                                  <a:latin typeface="Cambria Math" panose="02040503050406030204" pitchFamily="18" charset="0"/>
                                  <a:ea typeface="+mn-ea"/>
                                  <a:cs typeface="+mn-cs"/>
                                </a:rPr>
                                <m:t>𝑛</m:t>
                              </m:r>
                              <m:r>
                                <a:rPr lang="vi-VN" sz="1400" b="0" i="1" kern="1200">
                                  <a:solidFill>
                                    <a:schemeClr val="dk1"/>
                                  </a:solidFill>
                                  <a:effectLst/>
                                  <a:latin typeface="Cambria Math" panose="02040503050406030204" pitchFamily="18" charset="0"/>
                                  <a:ea typeface="+mn-ea"/>
                                  <a:cs typeface="+mn-cs"/>
                                </a:rPr>
                                <m:t>+1)</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d>
                                <m:dPr>
                                  <m:ctrlPr>
                                    <a:rPr lang="en-VN" sz="1400" i="1" kern="1200">
                                      <a:solidFill>
                                        <a:schemeClr val="dk1"/>
                                      </a:solidFill>
                                      <a:effectLst/>
                                      <a:latin typeface="Cambria Math" panose="02040503050406030204" pitchFamily="18" charset="0"/>
                                      <a:ea typeface="+mn-ea"/>
                                      <a:cs typeface="+mn-cs"/>
                                    </a:rPr>
                                  </m:ctrlPr>
                                </m:dPr>
                                <m:e>
                                  <m:r>
                                    <a:rPr lang="en-US" sz="1400" i="1" kern="1200">
                                      <a:solidFill>
                                        <a:schemeClr val="dk1"/>
                                      </a:solidFill>
                                      <a:effectLst/>
                                      <a:latin typeface="Cambria Math" panose="02040503050406030204" pitchFamily="18" charset="0"/>
                                      <a:ea typeface="+mn-ea"/>
                                      <a:cs typeface="+mn-cs"/>
                                    </a:rPr>
                                    <m:t>𝑛</m:t>
                                  </m:r>
                                </m:e>
                              </m:d>
                            </m:oMath>
                          </a14:m>
                          <a:r>
                            <a:rPr lang="en-VN" sz="1000" b="0">
                              <a:solidFill>
                                <a:schemeClr val="tx1"/>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d>
                                <m:dPr>
                                  <m:ctrlPr>
                                    <a:rPr lang="en-VN" sz="1400" i="1" kern="1200">
                                      <a:solidFill>
                                        <a:schemeClr val="dk1"/>
                                      </a:solidFill>
                                      <a:effectLst/>
                                      <a:latin typeface="Cambria Math" panose="02040503050406030204" pitchFamily="18" charset="0"/>
                                      <a:ea typeface="+mn-ea"/>
                                      <a:cs typeface="+mn-cs"/>
                                    </a:rPr>
                                  </m:ctrlPr>
                                </m:dPr>
                                <m:e>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en-US" sz="1400" i="1" kern="1200">
                                          <a:solidFill>
                                            <a:schemeClr val="dk1"/>
                                          </a:solidFill>
                                          <a:effectLst/>
                                          <a:latin typeface="Cambria Math" panose="02040503050406030204" pitchFamily="18" charset="0"/>
                                          <a:ea typeface="+mn-ea"/>
                                          <a:cs typeface="+mn-cs"/>
                                        </a:rPr>
                                        <m:t>2</m:t>
                                      </m:r>
                                      <m:r>
                                        <a:rPr lang="en-US" sz="1400" i="1" kern="1200">
                                          <a:solidFill>
                                            <a:schemeClr val="dk1"/>
                                          </a:solidFill>
                                          <a:effectLst/>
                                          <a:latin typeface="Cambria Math" panose="02040503050406030204" pitchFamily="18" charset="0"/>
                                          <a:ea typeface="+mn-ea"/>
                                          <a:cs typeface="+mn-cs"/>
                                        </a:rPr>
                                        <m:t>𝑛</m:t>
                                      </m:r>
                                    </m:sup>
                                  </m:sSup>
                                </m:e>
                              </m:d>
                            </m:oMath>
                          </a14:m>
                          <a:r>
                            <a:rPr lang="en-VN" sz="1000" b="0">
                              <a:solidFill>
                                <a:schemeClr val="tx1"/>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b="1" i="1" kern="1200">
                                  <a:solidFill>
                                    <a:srgbClr val="FF0000"/>
                                  </a:solidFill>
                                  <a:effectLst/>
                                  <a:latin typeface="Cambria Math" panose="02040503050406030204" pitchFamily="18" charset="0"/>
                                  <a:ea typeface="+mn-ea"/>
                                  <a:cs typeface="+mn-cs"/>
                                </a:rPr>
                                <m:t>𝓞</m:t>
                              </m:r>
                              <m:d>
                                <m:dPr>
                                  <m:ctrlPr>
                                    <a:rPr lang="en-VN" sz="1400" b="1" i="1" kern="1200">
                                      <a:solidFill>
                                        <a:srgbClr val="FF0000"/>
                                      </a:solidFill>
                                      <a:effectLst/>
                                      <a:latin typeface="Cambria Math" panose="02040503050406030204" pitchFamily="18" charset="0"/>
                                      <a:ea typeface="+mn-ea"/>
                                      <a:cs typeface="+mn-cs"/>
                                    </a:rPr>
                                  </m:ctrlPr>
                                </m:dPr>
                                <m:e>
                                  <m:r>
                                    <a:rPr lang="en-US" sz="1400" b="1" i="1" kern="1200">
                                      <a:solidFill>
                                        <a:srgbClr val="FF0000"/>
                                      </a:solidFill>
                                      <a:effectLst/>
                                      <a:latin typeface="Cambria Math" panose="02040503050406030204" pitchFamily="18" charset="0"/>
                                      <a:ea typeface="+mn-ea"/>
                                      <a:cs typeface="+mn-cs"/>
                                    </a:rPr>
                                    <m:t>𝒏</m:t>
                                  </m:r>
                                </m:e>
                              </m:d>
                            </m:oMath>
                          </a14:m>
                          <a:r>
                            <a:rPr lang="en-VN" sz="1000" b="1">
                              <a:solidFill>
                                <a:srgbClr val="FF0000"/>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7499625"/>
                      </a:ext>
                    </a:extLst>
                  </a:tr>
                  <a:tr h="632351">
                    <a:tc>
                      <a:txBody>
                        <a:bodyPr/>
                        <a:lstStyle/>
                        <a:p>
                          <a:r>
                            <a:rPr lang="en-VN" sz="1000" b="1" i="0">
                              <a:solidFill>
                                <a:schemeClr val="accent1"/>
                              </a:solidFill>
                            </a:rPr>
                            <a:t>Circuit depth</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m:t>
                              </m:r>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en-US" sz="1400" i="1" kern="1200">
                                      <a:solidFill>
                                        <a:schemeClr val="dk1"/>
                                      </a:solidFill>
                                      <a:effectLst/>
                                      <a:latin typeface="Cambria Math" panose="02040503050406030204" pitchFamily="18" charset="0"/>
                                      <a:ea typeface="+mn-ea"/>
                                      <a:cs typeface="+mn-cs"/>
                                    </a:rPr>
                                    <m:t>2</m:t>
                                  </m:r>
                                  <m:r>
                                    <a:rPr lang="en-US" sz="1400" i="1" kern="1200">
                                      <a:solidFill>
                                        <a:schemeClr val="dk1"/>
                                      </a:solidFill>
                                      <a:effectLst/>
                                      <a:latin typeface="Cambria Math" panose="02040503050406030204" pitchFamily="18" charset="0"/>
                                      <a:ea typeface="+mn-ea"/>
                                      <a:cs typeface="+mn-cs"/>
                                    </a:rPr>
                                    <m:t>𝑛</m:t>
                                  </m:r>
                                </m:sup>
                              </m:sSup>
                              <m:r>
                                <a:rPr lang="en-US" sz="1400" i="1" kern="1200">
                                  <a:solidFill>
                                    <a:schemeClr val="dk1"/>
                                  </a:solidFill>
                                  <a:effectLst/>
                                  <a:latin typeface="Cambria Math" panose="02040503050406030204" pitchFamily="18" charset="0"/>
                                  <a:ea typeface="+mn-ea"/>
                                  <a:cs typeface="+mn-cs"/>
                                </a:rPr>
                                <m:t>)</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m:t>
                              </m:r>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vi-VN" sz="1400" b="0" i="1" kern="1200">
                                      <a:solidFill>
                                        <a:schemeClr val="dk1"/>
                                      </a:solidFill>
                                      <a:effectLst/>
                                      <a:latin typeface="Cambria Math" panose="02040503050406030204" pitchFamily="18" charset="0"/>
                                      <a:ea typeface="+mn-ea"/>
                                      <a:cs typeface="+mn-cs"/>
                                    </a:rPr>
                                    <m:t>4</m:t>
                                  </m:r>
                                  <m:r>
                                    <a:rPr lang="en-US" sz="1400" i="1" kern="1200">
                                      <a:solidFill>
                                        <a:schemeClr val="dk1"/>
                                      </a:solidFill>
                                      <a:effectLst/>
                                      <a:latin typeface="Cambria Math" panose="02040503050406030204" pitchFamily="18" charset="0"/>
                                      <a:ea typeface="+mn-ea"/>
                                      <a:cs typeface="+mn-cs"/>
                                    </a:rPr>
                                    <m:t>𝑛</m:t>
                                  </m:r>
                                </m:sup>
                              </m:sSup>
                              <m:r>
                                <a:rPr lang="en-US" sz="1400" i="1" kern="1200">
                                  <a:solidFill>
                                    <a:schemeClr val="dk1"/>
                                  </a:solidFill>
                                  <a:effectLst/>
                                  <a:latin typeface="Cambria Math" panose="02040503050406030204" pitchFamily="18" charset="0"/>
                                  <a:ea typeface="+mn-ea"/>
                                  <a:cs typeface="+mn-cs"/>
                                </a:rPr>
                                <m:t>)</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r>
                                <a:rPr lang="en-US" sz="1400" i="1" kern="1200">
                                  <a:solidFill>
                                    <a:schemeClr val="dk1"/>
                                  </a:solidFill>
                                  <a:effectLst/>
                                  <a:latin typeface="Cambria Math" panose="02040503050406030204" pitchFamily="18" charset="0"/>
                                  <a:ea typeface="+mn-ea"/>
                                  <a:cs typeface="+mn-cs"/>
                                </a:rPr>
                                <m:t>(</m:t>
                              </m:r>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vi-VN" sz="1400" b="0" i="1" kern="1200">
                                      <a:solidFill>
                                        <a:schemeClr val="dk1"/>
                                      </a:solidFill>
                                      <a:effectLst/>
                                      <a:latin typeface="Cambria Math" panose="02040503050406030204" pitchFamily="18" charset="0"/>
                                      <a:ea typeface="+mn-ea"/>
                                      <a:cs typeface="+mn-cs"/>
                                    </a:rPr>
                                    <m:t>2</m:t>
                                  </m:r>
                                  <m:r>
                                    <a:rPr lang="en-US" sz="1400" i="1" kern="1200">
                                      <a:solidFill>
                                        <a:schemeClr val="dk1"/>
                                      </a:solidFill>
                                      <a:effectLst/>
                                      <a:latin typeface="Cambria Math" panose="02040503050406030204" pitchFamily="18" charset="0"/>
                                      <a:ea typeface="+mn-ea"/>
                                      <a:cs typeface="+mn-cs"/>
                                    </a:rPr>
                                    <m:t>𝑛</m:t>
                                  </m:r>
                                </m:sup>
                              </m:sSup>
                              <m:r>
                                <a:rPr lang="en-US" sz="1400" i="1" kern="1200">
                                  <a:solidFill>
                                    <a:schemeClr val="dk1"/>
                                  </a:solidFill>
                                  <a:effectLst/>
                                  <a:latin typeface="Cambria Math" panose="02040503050406030204" pitchFamily="18" charset="0"/>
                                  <a:ea typeface="+mn-ea"/>
                                  <a:cs typeface="+mn-cs"/>
                                </a:rPr>
                                <m:t>)</m:t>
                              </m:r>
                            </m:oMath>
                          </a14:m>
                          <a:r>
                            <a:rPr lang="en-VN" sz="1000" i="1">
                              <a:effectLst/>
                            </a:rPr>
                            <a:t> </a:t>
                          </a:r>
                          <a:endParaRPr lang="en-VN" sz="1000" b="0" i="1">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d>
                                <m:dPr>
                                  <m:ctrlPr>
                                    <a:rPr lang="en-VN" sz="1400" i="1" kern="1200">
                                      <a:solidFill>
                                        <a:schemeClr val="dk1"/>
                                      </a:solidFill>
                                      <a:effectLst/>
                                      <a:latin typeface="Cambria Math" panose="02040503050406030204" pitchFamily="18" charset="0"/>
                                      <a:ea typeface="+mn-ea"/>
                                      <a:cs typeface="+mn-cs"/>
                                    </a:rPr>
                                  </m:ctrlPr>
                                </m:dPr>
                                <m:e>
                                  <m:sSup>
                                    <m:sSupPr>
                                      <m:ctrlPr>
                                        <a:rPr lang="en-VN" sz="1400" i="1" kern="1200">
                                          <a:solidFill>
                                            <a:schemeClr val="dk1"/>
                                          </a:solidFill>
                                          <a:effectLst/>
                                          <a:latin typeface="Cambria Math" panose="02040503050406030204" pitchFamily="18" charset="0"/>
                                          <a:ea typeface="+mn-ea"/>
                                          <a:cs typeface="+mn-cs"/>
                                        </a:rPr>
                                      </m:ctrlPr>
                                    </m:sSupPr>
                                    <m:e>
                                      <m:r>
                                        <a:rPr lang="en-US" sz="1400" i="1" kern="1200">
                                          <a:solidFill>
                                            <a:schemeClr val="dk1"/>
                                          </a:solidFill>
                                          <a:effectLst/>
                                          <a:latin typeface="Cambria Math" panose="02040503050406030204" pitchFamily="18" charset="0"/>
                                          <a:ea typeface="+mn-ea"/>
                                          <a:cs typeface="+mn-cs"/>
                                        </a:rPr>
                                        <m:t>2</m:t>
                                      </m:r>
                                    </m:e>
                                    <m:sup>
                                      <m:r>
                                        <a:rPr lang="vi-VN" sz="1400" b="0" i="1" kern="1200">
                                          <a:solidFill>
                                            <a:schemeClr val="dk1"/>
                                          </a:solidFill>
                                          <a:effectLst/>
                                          <a:latin typeface="Cambria Math" panose="02040503050406030204" pitchFamily="18" charset="0"/>
                                          <a:ea typeface="+mn-ea"/>
                                          <a:cs typeface="+mn-cs"/>
                                        </a:rPr>
                                        <m:t>2</m:t>
                                      </m:r>
                                      <m:r>
                                        <a:rPr lang="en-US" sz="1400" i="1" kern="1200">
                                          <a:solidFill>
                                            <a:schemeClr val="dk1"/>
                                          </a:solidFill>
                                          <a:effectLst/>
                                          <a:latin typeface="Cambria Math" panose="02040503050406030204" pitchFamily="18" charset="0"/>
                                          <a:ea typeface="+mn-ea"/>
                                          <a:cs typeface="+mn-cs"/>
                                        </a:rPr>
                                        <m:t>𝑛</m:t>
                                      </m:r>
                                    </m:sup>
                                  </m:sSup>
                                </m:e>
                              </m:d>
                            </m:oMath>
                          </a14:m>
                          <a:r>
                            <a:rPr lang="en-VN" sz="1000" b="0" i="1">
                              <a:solidFill>
                                <a:schemeClr val="tx1"/>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sz="1400" i="1" kern="1200">
                                  <a:solidFill>
                                    <a:schemeClr val="dk1"/>
                                  </a:solidFill>
                                  <a:effectLst/>
                                  <a:latin typeface="Cambria Math" panose="02040503050406030204" pitchFamily="18" charset="0"/>
                                  <a:ea typeface="+mn-ea"/>
                                  <a:cs typeface="+mn-cs"/>
                                </a:rPr>
                                <m:t>𝒪</m:t>
                              </m:r>
                              <m:d>
                                <m:dPr>
                                  <m:ctrlPr>
                                    <a:rPr lang="en-VN" sz="1400" i="1" kern="1200">
                                      <a:solidFill>
                                        <a:schemeClr val="dk1"/>
                                      </a:solidFill>
                                      <a:effectLst/>
                                      <a:latin typeface="Cambria Math" panose="02040503050406030204" pitchFamily="18" charset="0"/>
                                      <a:ea typeface="+mn-ea"/>
                                      <a:cs typeface="+mn-cs"/>
                                    </a:rPr>
                                  </m:ctrlPr>
                                </m:dPr>
                                <m:e>
                                  <m:r>
                                    <a:rPr lang="en-VN" sz="1400" i="1" kern="1200">
                                      <a:solidFill>
                                        <a:schemeClr val="dk1"/>
                                      </a:solidFill>
                                      <a:effectLst/>
                                      <a:latin typeface="Cambria Math" panose="02040503050406030204" pitchFamily="18" charset="0"/>
                                      <a:ea typeface="+mn-ea"/>
                                      <a:cs typeface="+mn-cs"/>
                                    </a:rPr>
                                    <m:t>𝑘</m:t>
                                  </m:r>
                                </m:e>
                              </m:d>
                            </m:oMath>
                          </a14:m>
                          <a:r>
                            <a:rPr lang="en-VN" sz="1000" b="0" i="1">
                              <a:solidFill>
                                <a:schemeClr val="tx1"/>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1" i="1" kern="1200">
                                  <a:solidFill>
                                    <a:srgbClr val="FF0000"/>
                                  </a:solidFill>
                                  <a:effectLst/>
                                  <a:latin typeface="Cambria Math" panose="02040503050406030204" pitchFamily="18" charset="0"/>
                                  <a:ea typeface="+mn-ea"/>
                                  <a:cs typeface="+mn-cs"/>
                                </a:rPr>
                                <m:t>𝓞</m:t>
                              </m:r>
                              <m:d>
                                <m:dPr>
                                  <m:ctrlPr>
                                    <a:rPr lang="en-VN" sz="1200" b="1" i="1" kern="1200">
                                      <a:solidFill>
                                        <a:srgbClr val="FF0000"/>
                                      </a:solidFill>
                                      <a:effectLst/>
                                      <a:latin typeface="Cambria Math" panose="02040503050406030204" pitchFamily="18" charset="0"/>
                                      <a:ea typeface="+mn-ea"/>
                                      <a:cs typeface="+mn-cs"/>
                                    </a:rPr>
                                  </m:ctrlPr>
                                </m:dPr>
                                <m:e>
                                  <m:r>
                                    <a:rPr lang="en-VN" sz="1200" b="1" i="0" kern="1200">
                                      <a:solidFill>
                                        <a:srgbClr val="FF0000"/>
                                      </a:solidFill>
                                      <a:effectLst/>
                                      <a:latin typeface="Cambria Math" panose="02040503050406030204" pitchFamily="18" charset="0"/>
                                      <a:ea typeface="+mn-ea"/>
                                      <a:cs typeface="+mn-cs"/>
                                    </a:rPr>
                                    <m:t>𝐩𝐨𝐥𝐲</m:t>
                                  </m:r>
                                  <m:d>
                                    <m:dPr>
                                      <m:ctrlPr>
                                        <a:rPr lang="vi-VN" sz="1200" b="1" i="1" kern="1200">
                                          <a:solidFill>
                                            <a:srgbClr val="FF0000"/>
                                          </a:solidFill>
                                          <a:effectLst/>
                                          <a:latin typeface="Cambria Math" panose="02040503050406030204" pitchFamily="18" charset="0"/>
                                          <a:ea typeface="+mn-ea"/>
                                          <a:cs typeface="+mn-cs"/>
                                        </a:rPr>
                                      </m:ctrlPr>
                                    </m:dPr>
                                    <m:e>
                                      <m:r>
                                        <a:rPr lang="vi-VN" sz="1200" b="1" i="1" kern="1200">
                                          <a:solidFill>
                                            <a:srgbClr val="FF0000"/>
                                          </a:solidFill>
                                          <a:effectLst/>
                                          <a:latin typeface="Cambria Math" panose="02040503050406030204" pitchFamily="18" charset="0"/>
                                          <a:ea typeface="+mn-ea"/>
                                          <a:cs typeface="+mn-cs"/>
                                        </a:rPr>
                                        <m:t>𝒏</m:t>
                                      </m:r>
                                    </m:e>
                                  </m:d>
                                </m:e>
                              </m:d>
                              <m:r>
                                <a:rPr lang="vi-VN" sz="1200" b="1" i="1" kern="1200">
                                  <a:solidFill>
                                    <a:srgbClr val="FF0000"/>
                                  </a:solidFill>
                                  <a:effectLst/>
                                  <a:latin typeface="Cambria Math" panose="02040503050406030204" pitchFamily="18" charset="0"/>
                                  <a:ea typeface="+mn-ea"/>
                                  <a:cs typeface="+mn-cs"/>
                                </a:rPr>
                                <m:t>+</m:t>
                              </m:r>
                              <m:r>
                                <a:rPr lang="en-US" sz="1200" b="1" i="1" kern="1200">
                                  <a:solidFill>
                                    <a:srgbClr val="FF0000"/>
                                  </a:solidFill>
                                  <a:effectLst/>
                                  <a:latin typeface="Cambria Math" panose="02040503050406030204" pitchFamily="18" charset="0"/>
                                  <a:ea typeface="+mn-ea"/>
                                  <a:cs typeface="+mn-cs"/>
                                </a:rPr>
                                <m:t>𝓞</m:t>
                              </m:r>
                              <m:d>
                                <m:dPr>
                                  <m:ctrlPr>
                                    <a:rPr lang="en-VN" sz="1200" b="1" i="1" kern="1200">
                                      <a:solidFill>
                                        <a:srgbClr val="FF0000"/>
                                      </a:solidFill>
                                      <a:effectLst/>
                                      <a:latin typeface="Cambria Math" panose="02040503050406030204" pitchFamily="18" charset="0"/>
                                      <a:ea typeface="+mn-ea"/>
                                      <a:cs typeface="+mn-cs"/>
                                    </a:rPr>
                                  </m:ctrlPr>
                                </m:dPr>
                                <m:e>
                                  <m:r>
                                    <a:rPr lang="en-VN" sz="1200" b="1" i="0" kern="1200">
                                      <a:solidFill>
                                        <a:srgbClr val="FF0000"/>
                                      </a:solidFill>
                                      <a:effectLst/>
                                      <a:latin typeface="Cambria Math" panose="02040503050406030204" pitchFamily="18" charset="0"/>
                                      <a:ea typeface="+mn-ea"/>
                                      <a:cs typeface="+mn-cs"/>
                                    </a:rPr>
                                    <m:t>𝐩𝐨𝐥𝐲</m:t>
                                  </m:r>
                                  <m:d>
                                    <m:dPr>
                                      <m:ctrlPr>
                                        <a:rPr lang="vi-VN" sz="1200" b="1" i="1" kern="1200">
                                          <a:solidFill>
                                            <a:srgbClr val="FF0000"/>
                                          </a:solidFill>
                                          <a:effectLst/>
                                          <a:latin typeface="Cambria Math" panose="02040503050406030204" pitchFamily="18" charset="0"/>
                                          <a:ea typeface="+mn-ea"/>
                                          <a:cs typeface="+mn-cs"/>
                                        </a:rPr>
                                      </m:ctrlPr>
                                    </m:dPr>
                                    <m:e>
                                      <m:r>
                                        <a:rPr lang="vi-VN" sz="1200" b="1" i="1" kern="1200">
                                          <a:solidFill>
                                            <a:srgbClr val="FF0000"/>
                                          </a:solidFill>
                                          <a:effectLst/>
                                          <a:latin typeface="Cambria Math" panose="02040503050406030204" pitchFamily="18" charset="0"/>
                                          <a:ea typeface="+mn-ea"/>
                                          <a:cs typeface="+mn-cs"/>
                                        </a:rPr>
                                        <m:t>𝒏</m:t>
                                      </m:r>
                                    </m:e>
                                  </m:d>
                                </m:e>
                              </m:d>
                            </m:oMath>
                          </a14:m>
                          <a:r>
                            <a:rPr lang="en-VN" sz="1200" b="1">
                              <a:solidFill>
                                <a:srgbClr val="FF0000"/>
                              </a:solidFill>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459893"/>
                      </a:ext>
                    </a:extLst>
                  </a:tr>
                </a:tbl>
              </a:graphicData>
            </a:graphic>
          </p:graphicFrame>
        </mc:Choice>
        <mc:Fallback xmlns="">
          <p:graphicFrame>
            <p:nvGraphicFramePr>
              <p:cNvPr id="5" name="Table 5">
                <a:extLst>
                  <a:ext uri="{FF2B5EF4-FFF2-40B4-BE49-F238E27FC236}">
                    <a16:creationId xmlns:a16="http://schemas.microsoft.com/office/drawing/2014/main" id="{4C3DD22D-A768-5652-F362-7E7F23F587C4}"/>
                  </a:ext>
                </a:extLst>
              </p:cNvPr>
              <p:cNvGraphicFramePr>
                <a:graphicFrameLocks noGrp="1"/>
              </p:cNvGraphicFramePr>
              <p:nvPr>
                <p:ph idx="1"/>
                <p:extLst>
                  <p:ext uri="{D42A27DB-BD31-4B8C-83A1-F6EECF244321}">
                    <p14:modId xmlns:p14="http://schemas.microsoft.com/office/powerpoint/2010/main" val="4187439155"/>
                  </p:ext>
                </p:extLst>
              </p:nvPr>
            </p:nvGraphicFramePr>
            <p:xfrm>
              <a:off x="628651" y="1061471"/>
              <a:ext cx="8337552" cy="2129197"/>
            </p:xfrm>
            <a:graphic>
              <a:graphicData uri="http://schemas.openxmlformats.org/drawingml/2006/table">
                <a:tbl>
                  <a:tblPr firstRow="1" bandRow="1">
                    <a:tableStyleId>{5C22544A-7EE6-4342-B048-85BDC9FD1C3A}</a:tableStyleId>
                  </a:tblPr>
                  <a:tblGrid>
                    <a:gridCol w="1106627">
                      <a:extLst>
                        <a:ext uri="{9D8B030D-6E8A-4147-A177-3AD203B41FA5}">
                          <a16:colId xmlns:a16="http://schemas.microsoft.com/office/drawing/2014/main" val="3837862959"/>
                        </a:ext>
                      </a:extLst>
                    </a:gridCol>
                    <a:gridCol w="877794">
                      <a:extLst>
                        <a:ext uri="{9D8B030D-6E8A-4147-A177-3AD203B41FA5}">
                          <a16:colId xmlns:a16="http://schemas.microsoft.com/office/drawing/2014/main" val="4225924437"/>
                        </a:ext>
                      </a:extLst>
                    </a:gridCol>
                    <a:gridCol w="1063081">
                      <a:extLst>
                        <a:ext uri="{9D8B030D-6E8A-4147-A177-3AD203B41FA5}">
                          <a16:colId xmlns:a16="http://schemas.microsoft.com/office/drawing/2014/main" val="3136394921"/>
                        </a:ext>
                      </a:extLst>
                    </a:gridCol>
                    <a:gridCol w="927781">
                      <a:extLst>
                        <a:ext uri="{9D8B030D-6E8A-4147-A177-3AD203B41FA5}">
                          <a16:colId xmlns:a16="http://schemas.microsoft.com/office/drawing/2014/main" val="75451648"/>
                        </a:ext>
                      </a:extLst>
                    </a:gridCol>
                    <a:gridCol w="1357310">
                      <a:extLst>
                        <a:ext uri="{9D8B030D-6E8A-4147-A177-3AD203B41FA5}">
                          <a16:colId xmlns:a16="http://schemas.microsoft.com/office/drawing/2014/main" val="2396834512"/>
                        </a:ext>
                      </a:extLst>
                    </a:gridCol>
                    <a:gridCol w="1030867">
                      <a:extLst>
                        <a:ext uri="{9D8B030D-6E8A-4147-A177-3AD203B41FA5}">
                          <a16:colId xmlns:a16="http://schemas.microsoft.com/office/drawing/2014/main" val="2629910099"/>
                        </a:ext>
                      </a:extLst>
                    </a:gridCol>
                    <a:gridCol w="1974092">
                      <a:extLst>
                        <a:ext uri="{9D8B030D-6E8A-4147-A177-3AD203B41FA5}">
                          <a16:colId xmlns:a16="http://schemas.microsoft.com/office/drawing/2014/main" val="2261585604"/>
                        </a:ext>
                      </a:extLst>
                    </a:gridCol>
                  </a:tblGrid>
                  <a:tr h="970531">
                    <a:tc>
                      <a:txBody>
                        <a:bodyPr/>
                        <a:lstStyle/>
                        <a:p>
                          <a:endParaRPr lang="en-VN" sz="1000" b="1" i="0">
                            <a:solidFill>
                              <a:schemeClr val="accent1"/>
                            </a:solidFill>
                          </a:endParaRPr>
                        </a:p>
                        <a:p>
                          <a:endParaRPr lang="en-VN" sz="1000" b="1" i="0">
                            <a:solidFill>
                              <a:schemeClr val="accent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VN" sz="1000" b="0" i="0">
                              <a:solidFill>
                                <a:schemeClr val="tx1"/>
                              </a:solidFill>
                            </a:rPr>
                            <a:t>Threshold Encoding </a:t>
                          </a:r>
                          <a:r>
                            <a:rPr lang="en-VN" sz="1000" b="1" i="0">
                              <a:solidFill>
                                <a:schemeClr val="tx1"/>
                              </a:solidFill>
                            </a:rPr>
                            <a:t>- TE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Flexible Representation</a:t>
                          </a:r>
                          <a:r>
                            <a:rPr lang="en-US" sz="1000" b="1" i="0">
                              <a:solidFill>
                                <a:schemeClr val="tx1"/>
                              </a:solidFill>
                            </a:rPr>
                            <a:t> - FRQI</a:t>
                          </a:r>
                          <a:endParaRPr lang="en-VN" sz="1000" b="1" i="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Novel enhanced quantum </a:t>
                          </a:r>
                          <a:r>
                            <a:rPr lang="en-US" sz="1000" b="1" i="0">
                              <a:solidFill>
                                <a:schemeClr val="tx1"/>
                              </a:solidFill>
                            </a:rPr>
                            <a:t>- NEQR </a:t>
                          </a:r>
                          <a:r>
                            <a:rPr lang="en-US" sz="1000" b="1" i="0">
                              <a:solidFill>
                                <a:srgbClr val="FF0000"/>
                              </a:solidFill>
                            </a:rPr>
                            <a:t>[11]</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Amplitude Encoding </a:t>
                          </a:r>
                          <a:r>
                            <a:rPr lang="en-US" sz="1000" b="1" i="0">
                              <a:solidFill>
                                <a:schemeClr val="tx1"/>
                              </a:solidFill>
                            </a:rPr>
                            <a:t>- AE </a:t>
                          </a:r>
                          <a:r>
                            <a:rPr lang="en-US" sz="1000" b="1" i="0">
                              <a:solidFill>
                                <a:srgbClr val="FF0000"/>
                              </a:solidFill>
                            </a:rPr>
                            <a:t>[12] </a:t>
                          </a:r>
                          <a:r>
                            <a:rPr lang="en-US" sz="1000" b="1" i="0">
                              <a:solidFill>
                                <a:schemeClr val="tx1"/>
                              </a:solidFill>
                            </a:rPr>
                            <a:t>&amp; Quantum RAM </a:t>
                          </a:r>
                          <a:r>
                            <a:rPr lang="en-US" sz="1000" b="1" i="0">
                              <a:solidFill>
                                <a:srgbClr val="FF0000"/>
                              </a:solidFill>
                            </a:rPr>
                            <a:t>[13]</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chemeClr val="tx1"/>
                              </a:solidFill>
                            </a:rPr>
                            <a:t>Divide – and - Conquer Encoder - </a:t>
                          </a:r>
                          <a:r>
                            <a:rPr lang="en-US" sz="1000" b="1" i="0">
                              <a:solidFill>
                                <a:schemeClr val="tx1"/>
                              </a:solidFill>
                            </a:rPr>
                            <a:t>DCE </a:t>
                          </a:r>
                          <a:r>
                            <a:rPr lang="en-US" sz="1000" b="1" i="0">
                              <a:solidFill>
                                <a:srgbClr val="FF0000"/>
                              </a:solidFill>
                            </a:rPr>
                            <a:t>[14]</a:t>
                          </a:r>
                          <a:endParaRPr lang="en-VN" sz="1000" b="1" i="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0" i="0">
                              <a:solidFill>
                                <a:srgbClr val="FF0000"/>
                              </a:solidFill>
                            </a:rPr>
                            <a:t>Universal Compilation – based variational quantum- </a:t>
                          </a:r>
                          <a:r>
                            <a:rPr lang="en-US" sz="1000" b="1" i="0">
                              <a:solidFill>
                                <a:srgbClr val="FF0000"/>
                              </a:solidFill>
                            </a:rPr>
                            <a:t>U</a:t>
                          </a:r>
                          <a:r>
                            <a:rPr lang="en-VN" sz="1000" b="1" i="0">
                              <a:solidFill>
                                <a:srgbClr val="FF0000"/>
                              </a:solidFill>
                            </a:rPr>
                            <a:t>C – VQA [15]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215602"/>
                      </a:ext>
                    </a:extLst>
                  </a:tr>
                  <a:tr h="526315">
                    <a:tc>
                      <a:txBody>
                        <a:bodyPr/>
                        <a:lstStyle/>
                        <a:p>
                          <a:r>
                            <a:rPr lang="en-VN" sz="1000" b="1" i="0">
                              <a:solidFill>
                                <a:schemeClr val="accent1"/>
                              </a:solidFill>
                            </a:rPr>
                            <a:t>No. qubit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5714" t="-183333" r="-717143" b="-121429"/>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8095" t="-183333" r="-497619" b="-121429"/>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507" t="-183333" r="-472603" b="-121429"/>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4393" t="-183333" r="-222430" b="-121429"/>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0988" t="-183333" r="-193827" b="-121429"/>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436" t="-183333" r="-641" b="-121429"/>
                          </a:stretch>
                        </a:blipFill>
                      </a:tcPr>
                    </a:tc>
                    <a:extLst>
                      <a:ext uri="{0D108BD9-81ED-4DB2-BD59-A6C34878D82A}">
                        <a16:rowId xmlns:a16="http://schemas.microsoft.com/office/drawing/2014/main" val="1657499625"/>
                      </a:ext>
                    </a:extLst>
                  </a:tr>
                  <a:tr h="632351">
                    <a:tc>
                      <a:txBody>
                        <a:bodyPr/>
                        <a:lstStyle/>
                        <a:p>
                          <a:r>
                            <a:rPr lang="en-VN" sz="1000" b="1" i="0">
                              <a:solidFill>
                                <a:schemeClr val="accent1"/>
                              </a:solidFill>
                            </a:rPr>
                            <a:t>Circuit depth</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5714" t="-238000" r="-717143" b="-2000"/>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8095" t="-238000" r="-497619" b="-2000"/>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507" t="-238000" r="-472603" b="-2000"/>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4393" t="-238000" r="-222430" b="-2000"/>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0988" t="-238000" r="-193827" b="-2000"/>
                          </a:stretch>
                        </a:blipFill>
                      </a:tcPr>
                    </a:tc>
                    <a:tc>
                      <a:txBody>
                        <a:bodyPr/>
                        <a:lstStyle/>
                        <a:p>
                          <a:endParaRPr lang="en-VN"/>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436" t="-238000" r="-641" b="-2000"/>
                          </a:stretch>
                        </a:blipFill>
                      </a:tcPr>
                    </a:tc>
                    <a:extLst>
                      <a:ext uri="{0D108BD9-81ED-4DB2-BD59-A6C34878D82A}">
                        <a16:rowId xmlns:a16="http://schemas.microsoft.com/office/drawing/2014/main" val="592459893"/>
                      </a:ext>
                    </a:extLst>
                  </a:tr>
                </a:tbl>
              </a:graphicData>
            </a:graphic>
          </p:graphicFrame>
        </mc:Fallback>
      </mc:AlternateContent>
      <p:sp>
        <p:nvSpPr>
          <p:cNvPr id="4" name="TextBox 3">
            <a:extLst>
              <a:ext uri="{FF2B5EF4-FFF2-40B4-BE49-F238E27FC236}">
                <a16:creationId xmlns:a16="http://schemas.microsoft.com/office/drawing/2014/main" id="{F759354A-10B6-3D4C-886F-919DB082D420}"/>
              </a:ext>
            </a:extLst>
          </p:cNvPr>
          <p:cNvSpPr txBox="1"/>
          <p:nvPr/>
        </p:nvSpPr>
        <p:spPr>
          <a:xfrm>
            <a:off x="538325" y="3549844"/>
            <a:ext cx="7066243" cy="1223412"/>
          </a:xfrm>
          <a:prstGeom prst="rect">
            <a:avLst/>
          </a:prstGeom>
          <a:noFill/>
        </p:spPr>
        <p:txBody>
          <a:bodyPr wrap="square" rtlCol="0">
            <a:spAutoFit/>
          </a:bodyPr>
          <a:lstStyle/>
          <a:p>
            <a:pPr algn="just"/>
            <a:r>
              <a:rPr lang="en-VN" sz="1050" b="1">
                <a:latin typeface="Calibri" panose="020F0502020204030204" pitchFamily="34" charset="0"/>
                <a:cs typeface="Calibri" panose="020F0502020204030204" pitchFamily="34" charset="0"/>
              </a:rPr>
              <a:t>[11]</a:t>
            </a:r>
            <a:r>
              <a:rPr lang="en-VN" sz="1050">
                <a:latin typeface="Calibri" panose="020F0502020204030204" pitchFamily="34" charset="0"/>
                <a:cs typeface="Calibri" panose="020F0502020204030204" pitchFamily="34" charset="0"/>
              </a:rPr>
              <a:t> </a:t>
            </a:r>
            <a:r>
              <a:rPr lang="en-US" sz="1050">
                <a:latin typeface="Calibri" panose="020F0502020204030204" pitchFamily="34" charset="0"/>
                <a:cs typeface="Calibri" panose="020F0502020204030204" pitchFamily="34" charset="0"/>
              </a:rPr>
              <a:t>Zhang, Y., Lu, K., Gao, Y., &amp; Wang, M, NEQR: a novel enhanced quantum representation of digital images. Quantum information processing, 12, 2833-2860 (2013).</a:t>
            </a:r>
          </a:p>
          <a:p>
            <a:pPr algn="just"/>
            <a:r>
              <a:rPr lang="en-US" sz="1050" b="1">
                <a:latin typeface="Calibri" panose="020F0502020204030204" pitchFamily="34" charset="0"/>
                <a:cs typeface="Calibri" panose="020F0502020204030204" pitchFamily="34" charset="0"/>
              </a:rPr>
              <a:t>[12]</a:t>
            </a:r>
            <a:r>
              <a:rPr lang="en-US" sz="1050">
                <a:latin typeface="Calibri" panose="020F0502020204030204" pitchFamily="34" charset="0"/>
                <a:cs typeface="Calibri" panose="020F0502020204030204" pitchFamily="34" charset="0"/>
              </a:rPr>
              <a:t> M. Weigold et al, Data encoding patterns for quantum computing, in Proceedings of the 27th Conference on Pattern Languages of Programs PLoP ’20, (The Hillside Group, USA, 2022).</a:t>
            </a:r>
          </a:p>
          <a:p>
            <a:pPr algn="just"/>
            <a:r>
              <a:rPr lang="en-US" sz="1050" b="1">
                <a:latin typeface="Calibri" panose="020F0502020204030204" pitchFamily="34" charset="0"/>
                <a:cs typeface="Calibri" panose="020F0502020204030204" pitchFamily="34" charset="0"/>
              </a:rPr>
              <a:t>[13]</a:t>
            </a:r>
            <a:r>
              <a:rPr lang="en-US" sz="1050">
                <a:latin typeface="Calibri" panose="020F0502020204030204" pitchFamily="34" charset="0"/>
                <a:cs typeface="Calibri" panose="020F0502020204030204" pitchFamily="34" charset="0"/>
              </a:rPr>
              <a:t> V. Giovannetti et al, Quantum random access memory, Phys. Rev. Lett. 100 (Apr 2008) p. 160501.</a:t>
            </a:r>
          </a:p>
          <a:p>
            <a:pPr algn="just"/>
            <a:r>
              <a:rPr lang="en-US" sz="1050" b="1">
                <a:latin typeface="Calibri" panose="020F0502020204030204" pitchFamily="34" charset="0"/>
                <a:cs typeface="Calibri" panose="020F0502020204030204" pitchFamily="34" charset="0"/>
              </a:rPr>
              <a:t>[14]</a:t>
            </a:r>
            <a:r>
              <a:rPr lang="en-US" sz="1050">
                <a:latin typeface="Calibri" panose="020F0502020204030204" pitchFamily="34" charset="0"/>
                <a:cs typeface="Calibri" panose="020F0502020204030204" pitchFamily="34" charset="0"/>
              </a:rPr>
              <a:t> I. F. Araujo et al, A divide-and-conquer algorithm for quantum state preparation, Scientific Reports 11 (Mar 2021) p. 6329.</a:t>
            </a:r>
          </a:p>
          <a:p>
            <a:pPr algn="just"/>
            <a:r>
              <a:rPr lang="en-US" sz="1050" b="1">
                <a:latin typeface="Calibri" panose="020F0502020204030204" pitchFamily="34" charset="0"/>
                <a:cs typeface="Calibri" panose="020F0502020204030204" pitchFamily="34" charset="0"/>
              </a:rPr>
              <a:t>[15]</a:t>
            </a:r>
            <a:r>
              <a:rPr lang="en-US" sz="1050">
                <a:latin typeface="Calibri" panose="020F0502020204030204" pitchFamily="34" charset="0"/>
                <a:cs typeface="Calibri" panose="020F0502020204030204" pitchFamily="34" charset="0"/>
              </a:rPr>
              <a:t> Hai, V. T., &amp; Ho, L. B. (2023). Universal compilation for quantum state tomography. Scientific Reports, 13(1), 3750</a:t>
            </a:r>
          </a:p>
        </p:txBody>
      </p:sp>
      <p:cxnSp>
        <p:nvCxnSpPr>
          <p:cNvPr id="7" name="Straight Connector 6">
            <a:extLst>
              <a:ext uri="{FF2B5EF4-FFF2-40B4-BE49-F238E27FC236}">
                <a16:creationId xmlns:a16="http://schemas.microsoft.com/office/drawing/2014/main" id="{BCC1EF66-80A1-E11E-34E1-E785C10275EC}"/>
              </a:ext>
            </a:extLst>
          </p:cNvPr>
          <p:cNvCxnSpPr>
            <a:cxnSpLocks/>
          </p:cNvCxnSpPr>
          <p:nvPr/>
        </p:nvCxnSpPr>
        <p:spPr>
          <a:xfrm>
            <a:off x="628651" y="1061471"/>
            <a:ext cx="1092202" cy="97053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8517813-D178-7347-47AD-DF20A84E494A}"/>
              </a:ext>
            </a:extLst>
          </p:cNvPr>
          <p:cNvSpPr txBox="1"/>
          <p:nvPr/>
        </p:nvSpPr>
        <p:spPr>
          <a:xfrm>
            <a:off x="929541" y="1035539"/>
            <a:ext cx="852374" cy="300082"/>
          </a:xfrm>
          <a:prstGeom prst="rect">
            <a:avLst/>
          </a:prstGeom>
          <a:noFill/>
        </p:spPr>
        <p:txBody>
          <a:bodyPr wrap="square">
            <a:spAutoFit/>
          </a:bodyPr>
          <a:lstStyle/>
          <a:p>
            <a:r>
              <a:rPr lang="en-VN" sz="1350" b="1">
                <a:solidFill>
                  <a:schemeClr val="accent1"/>
                </a:solidFill>
              </a:rPr>
              <a:t>Encoder</a:t>
            </a:r>
            <a:endParaRPr lang="en-VN" sz="1350"/>
          </a:p>
        </p:txBody>
      </p:sp>
      <p:sp>
        <p:nvSpPr>
          <p:cNvPr id="12" name="TextBox 11">
            <a:extLst>
              <a:ext uri="{FF2B5EF4-FFF2-40B4-BE49-F238E27FC236}">
                <a16:creationId xmlns:a16="http://schemas.microsoft.com/office/drawing/2014/main" id="{DD3410FE-A1AF-00E6-FA61-1EF2703AF6EC}"/>
              </a:ext>
            </a:extLst>
          </p:cNvPr>
          <p:cNvSpPr txBox="1"/>
          <p:nvPr/>
        </p:nvSpPr>
        <p:spPr>
          <a:xfrm>
            <a:off x="625478" y="1708419"/>
            <a:ext cx="730250" cy="300082"/>
          </a:xfrm>
          <a:prstGeom prst="rect">
            <a:avLst/>
          </a:prstGeom>
          <a:noFill/>
        </p:spPr>
        <p:txBody>
          <a:bodyPr wrap="square">
            <a:spAutoFit/>
          </a:bodyPr>
          <a:lstStyle/>
          <a:p>
            <a:r>
              <a:rPr lang="en-VN" sz="1350" b="1">
                <a:solidFill>
                  <a:schemeClr val="accent1"/>
                </a:solidFill>
              </a:rPr>
              <a:t>Feature</a:t>
            </a:r>
            <a:endParaRPr lang="en-VN" sz="1350"/>
          </a:p>
        </p:txBody>
      </p:sp>
      <p:sp>
        <p:nvSpPr>
          <p:cNvPr id="13" name="TextBox 12">
            <a:extLst>
              <a:ext uri="{FF2B5EF4-FFF2-40B4-BE49-F238E27FC236}">
                <a16:creationId xmlns:a16="http://schemas.microsoft.com/office/drawing/2014/main" id="{0E5B2108-5C79-F46A-564B-29C8CBA60676}"/>
              </a:ext>
            </a:extLst>
          </p:cNvPr>
          <p:cNvSpPr txBox="1"/>
          <p:nvPr/>
        </p:nvSpPr>
        <p:spPr>
          <a:xfrm>
            <a:off x="538325" y="3255613"/>
            <a:ext cx="3562760" cy="300082"/>
          </a:xfrm>
          <a:prstGeom prst="rect">
            <a:avLst/>
          </a:prstGeom>
          <a:noFill/>
        </p:spPr>
        <p:txBody>
          <a:bodyPr wrap="square">
            <a:spAutoFit/>
          </a:bodyPr>
          <a:lstStyle/>
          <a:p>
            <a:r>
              <a:rPr lang="en-VN" sz="1350" b="1">
                <a:solidFill>
                  <a:srgbClr val="FF0000"/>
                </a:solidFill>
              </a:rPr>
              <a:t>Tab 4.1</a:t>
            </a:r>
            <a:r>
              <a:rPr lang="en-VN" sz="1350"/>
              <a:t>. Encoders</a:t>
            </a:r>
          </a:p>
        </p:txBody>
      </p:sp>
      <p:cxnSp>
        <p:nvCxnSpPr>
          <p:cNvPr id="9" name="Straight Arrow Connector 8">
            <a:extLst>
              <a:ext uri="{FF2B5EF4-FFF2-40B4-BE49-F238E27FC236}">
                <a16:creationId xmlns:a16="http://schemas.microsoft.com/office/drawing/2014/main" id="{1824E574-80B9-73A6-B222-76CE86D3F5C4}"/>
              </a:ext>
            </a:extLst>
          </p:cNvPr>
          <p:cNvCxnSpPr>
            <a:cxnSpLocks/>
            <a:stCxn id="10" idx="0"/>
          </p:cNvCxnSpPr>
          <p:nvPr/>
        </p:nvCxnSpPr>
        <p:spPr>
          <a:xfrm flipV="1">
            <a:off x="7604567" y="2986791"/>
            <a:ext cx="0" cy="253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13A6B3-2473-7DF3-4A1E-9FC941481069}"/>
              </a:ext>
            </a:extLst>
          </p:cNvPr>
          <p:cNvSpPr txBox="1"/>
          <p:nvPr/>
        </p:nvSpPr>
        <p:spPr>
          <a:xfrm>
            <a:off x="7011727" y="3240613"/>
            <a:ext cx="1185680" cy="300082"/>
          </a:xfrm>
          <a:prstGeom prst="rect">
            <a:avLst/>
          </a:prstGeom>
          <a:noFill/>
        </p:spPr>
        <p:txBody>
          <a:bodyPr wrap="square" rtlCol="0">
            <a:spAutoFit/>
          </a:bodyPr>
          <a:lstStyle/>
          <a:p>
            <a:r>
              <a:rPr lang="en-VN" sz="1350">
                <a:solidFill>
                  <a:schemeClr val="accent1"/>
                </a:solidFill>
              </a:rPr>
              <a:t>Circuit depth</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6C59DC2-CA30-322B-BBA4-6F282CA2C74D}"/>
                  </a:ext>
                </a:extLst>
              </p:cNvPr>
              <p:cNvSpPr txBox="1"/>
              <p:nvPr/>
            </p:nvSpPr>
            <p:spPr>
              <a:xfrm>
                <a:off x="7696409" y="3549844"/>
                <a:ext cx="1363479" cy="318677"/>
              </a:xfrm>
              <a:prstGeom prst="rect">
                <a:avLst/>
              </a:prstGeom>
              <a:noFill/>
            </p:spPr>
            <p:txBody>
              <a:bodyPr wrap="square" rtlCol="0">
                <a:spAutoFit/>
              </a:bodyPr>
              <a:lstStyle/>
              <a:p>
                <a:r>
                  <a:rPr lang="en-VN" sz="1350">
                    <a:solidFill>
                      <a:schemeClr val="accent1"/>
                    </a:solidFill>
                  </a:rPr>
                  <a:t>Resource for </a:t>
                </a:r>
                <a14:m>
                  <m:oMath xmlns:m="http://schemas.openxmlformats.org/officeDocument/2006/math">
                    <m:sSub>
                      <m:sSubPr>
                        <m:ctrlPr>
                          <a:rPr lang="vi-VN" sz="1350" b="1" i="1">
                            <a:solidFill>
                              <a:schemeClr val="accent1"/>
                            </a:solidFill>
                            <a:latin typeface="Cambria Math" panose="02040503050406030204" pitchFamily="18" charset="0"/>
                          </a:rPr>
                        </m:ctrlPr>
                      </m:sSubPr>
                      <m:e>
                        <m:r>
                          <a:rPr lang="vi-VN" sz="1350" b="1" i="1">
                            <a:solidFill>
                              <a:schemeClr val="accent1"/>
                            </a:solidFill>
                            <a:latin typeface="Cambria Math" panose="02040503050406030204" pitchFamily="18" charset="0"/>
                          </a:rPr>
                          <m:t>𝜽</m:t>
                        </m:r>
                      </m:e>
                      <m:sub>
                        <m:r>
                          <a:rPr lang="vi-VN" sz="1350" b="1" i="1">
                            <a:solidFill>
                              <a:schemeClr val="accent1"/>
                            </a:solidFill>
                            <a:latin typeface="Cambria Math" panose="02040503050406030204" pitchFamily="18" charset="0"/>
                          </a:rPr>
                          <m:t>𝝓</m:t>
                        </m:r>
                      </m:sub>
                    </m:sSub>
                  </m:oMath>
                </a14:m>
                <a:endParaRPr lang="en-VN" sz="1350" b="1">
                  <a:solidFill>
                    <a:schemeClr val="accent1"/>
                  </a:solidFill>
                </a:endParaRPr>
              </a:p>
            </p:txBody>
          </p:sp>
        </mc:Choice>
        <mc:Fallback xmlns="">
          <p:sp>
            <p:nvSpPr>
              <p:cNvPr id="17" name="TextBox 16">
                <a:extLst>
                  <a:ext uri="{FF2B5EF4-FFF2-40B4-BE49-F238E27FC236}">
                    <a16:creationId xmlns:a16="http://schemas.microsoft.com/office/drawing/2014/main" id="{06C59DC2-CA30-322B-BBA4-6F282CA2C74D}"/>
                  </a:ext>
                </a:extLst>
              </p:cNvPr>
              <p:cNvSpPr txBox="1">
                <a:spLocks noRot="1" noChangeAspect="1" noMove="1" noResize="1" noEditPoints="1" noAdjustHandles="1" noChangeArrowheads="1" noChangeShapeType="1" noTextEdit="1"/>
              </p:cNvSpPr>
              <p:nvPr/>
            </p:nvSpPr>
            <p:spPr>
              <a:xfrm>
                <a:off x="7696409" y="3549844"/>
                <a:ext cx="1363479" cy="318677"/>
              </a:xfrm>
              <a:prstGeom prst="rect">
                <a:avLst/>
              </a:prstGeom>
              <a:blipFill>
                <a:blip r:embed="rId4"/>
                <a:stretch>
                  <a:fillRect l="-1852" t="-3846" b="-15385"/>
                </a:stretch>
              </a:blipFill>
            </p:spPr>
            <p:txBody>
              <a:bodyPr/>
              <a:lstStyle/>
              <a:p>
                <a:r>
                  <a:rPr lang="en-VN">
                    <a:noFill/>
                  </a:rPr>
                  <a:t> </a:t>
                </a:r>
              </a:p>
            </p:txBody>
          </p:sp>
        </mc:Fallback>
      </mc:AlternateContent>
      <p:cxnSp>
        <p:nvCxnSpPr>
          <p:cNvPr id="20" name="Straight Arrow Connector 19">
            <a:extLst>
              <a:ext uri="{FF2B5EF4-FFF2-40B4-BE49-F238E27FC236}">
                <a16:creationId xmlns:a16="http://schemas.microsoft.com/office/drawing/2014/main" id="{A3E4CD82-687B-09CE-76E1-494EFAD45058}"/>
              </a:ext>
            </a:extLst>
          </p:cNvPr>
          <p:cNvCxnSpPr>
            <a:cxnSpLocks/>
            <a:stCxn id="17" idx="0"/>
          </p:cNvCxnSpPr>
          <p:nvPr/>
        </p:nvCxnSpPr>
        <p:spPr>
          <a:xfrm flipV="1">
            <a:off x="8378149" y="2986791"/>
            <a:ext cx="0" cy="563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5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Hình chữ nhật 93">
            <a:extLst>
              <a:ext uri="{FF2B5EF4-FFF2-40B4-BE49-F238E27FC236}">
                <a16:creationId xmlns:a16="http://schemas.microsoft.com/office/drawing/2014/main" id="{2C4E7A3F-22A4-CDE8-3971-EBA368465220}"/>
              </a:ext>
            </a:extLst>
          </p:cNvPr>
          <p:cNvSpPr/>
          <p:nvPr/>
        </p:nvSpPr>
        <p:spPr>
          <a:xfrm>
            <a:off x="7425346" y="590716"/>
            <a:ext cx="1208315" cy="12107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500" i="1">
                <a:solidFill>
                  <a:schemeClr val="tx1"/>
                </a:solidFill>
                <a:latin typeface="+mj-lt"/>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4" name="Hình chữ nhật 93">
                <a:extLst>
                  <a:ext uri="{FF2B5EF4-FFF2-40B4-BE49-F238E27FC236}">
                    <a16:creationId xmlns:a16="http://schemas.microsoft.com/office/drawing/2014/main" id="{E8957006-CD6F-E6C3-5A53-A3D9F25778DE}"/>
                  </a:ext>
                </a:extLst>
              </p:cNvPr>
              <p:cNvSpPr/>
              <p:nvPr/>
            </p:nvSpPr>
            <p:spPr>
              <a:xfrm>
                <a:off x="6577098" y="692608"/>
                <a:ext cx="1208315" cy="12107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vi-VN" sz="1500" i="1">
                          <a:solidFill>
                            <a:schemeClr val="tx1"/>
                          </a:solidFill>
                          <a:latin typeface="Cambria Math" panose="02040503050406030204" pitchFamily="18" charset="0"/>
                          <a:cs typeface="Times New Roman" panose="02020603050405020304" pitchFamily="18" charset="0"/>
                        </a:rPr>
                        <m:t>      </m:t>
                      </m:r>
                      <m:sSup>
                        <m:sSupPr>
                          <m:ctrlPr>
                            <a:rPr lang="vi-VN" sz="1500" i="1">
                              <a:solidFill>
                                <a:schemeClr val="tx1"/>
                              </a:solidFill>
                              <a:latin typeface="Cambria Math" panose="02040503050406030204" pitchFamily="18" charset="0"/>
                              <a:cs typeface="Times New Roman" panose="02020603050405020304" pitchFamily="18" charset="0"/>
                            </a:rPr>
                          </m:ctrlPr>
                        </m:sSupPr>
                        <m:e>
                          <m:r>
                            <a:rPr lang="vi-VN" sz="1500" i="1">
                              <a:solidFill>
                                <a:schemeClr val="tx1"/>
                              </a:solidFill>
                              <a:latin typeface="Cambria Math" panose="02040503050406030204" pitchFamily="18" charset="0"/>
                              <a:cs typeface="Times New Roman" panose="02020603050405020304" pitchFamily="18" charset="0"/>
                            </a:rPr>
                            <m:t>𝑈</m:t>
                          </m:r>
                        </m:e>
                        <m:sup>
                          <m:r>
                            <a:rPr lang="vi-VN" sz="1500" i="1">
                              <a:solidFill>
                                <a:schemeClr val="tx1"/>
                              </a:solidFill>
                              <a:latin typeface="Cambria Math" panose="02040503050406030204" pitchFamily="18" charset="0"/>
                              <a:cs typeface="Times New Roman" panose="02020603050405020304" pitchFamily="18" charset="0"/>
                            </a:rPr>
                            <m:t>(1)</m:t>
                          </m:r>
                        </m:sup>
                      </m:sSup>
                      <m:d>
                        <m:dPr>
                          <m:ctrlPr>
                            <a:rPr lang="vi-VN" sz="1500" i="1">
                              <a:solidFill>
                                <a:schemeClr val="tx1"/>
                              </a:solidFill>
                              <a:latin typeface="Cambria Math" panose="02040503050406030204" pitchFamily="18" charset="0"/>
                              <a:cs typeface="Times New Roman" panose="02020603050405020304" pitchFamily="18" charset="0"/>
                            </a:rPr>
                          </m:ctrlPr>
                        </m:dPr>
                        <m:e>
                          <m:sSup>
                            <m:sSupPr>
                              <m:ctrlPr>
                                <a:rPr lang="vi-VN" sz="1500" i="1">
                                  <a:solidFill>
                                    <a:schemeClr val="tx1"/>
                                  </a:solidFill>
                                  <a:latin typeface="Cambria Math" panose="02040503050406030204" pitchFamily="18" charset="0"/>
                                  <a:cs typeface="Times New Roman" panose="02020603050405020304" pitchFamily="18" charset="0"/>
                                </a:rPr>
                              </m:ctrlPr>
                            </m:sSupPr>
                            <m:e>
                              <m:r>
                                <a:rPr lang="vi-VN" sz="1500" b="1" i="1">
                                  <a:solidFill>
                                    <a:schemeClr val="tx1"/>
                                  </a:solidFill>
                                  <a:latin typeface="Cambria Math" panose="02040503050406030204" pitchFamily="18" charset="0"/>
                                  <a:cs typeface="Times New Roman" panose="02020603050405020304" pitchFamily="18" charset="0"/>
                                </a:rPr>
                                <m:t>𝜽</m:t>
                              </m:r>
                            </m:e>
                            <m:sup>
                              <m:r>
                                <a:rPr lang="vi-VN" sz="1500" i="1">
                                  <a:solidFill>
                                    <a:schemeClr val="tx1"/>
                                  </a:solidFill>
                                  <a:latin typeface="Cambria Math" panose="02040503050406030204" pitchFamily="18" charset="0"/>
                                  <a:cs typeface="Times New Roman" panose="02020603050405020304" pitchFamily="18" charset="0"/>
                                </a:rPr>
                                <m:t>(1)</m:t>
                              </m:r>
                            </m:sup>
                          </m:sSup>
                        </m:e>
                      </m:d>
                    </m:oMath>
                  </m:oMathPara>
                </a14:m>
                <a:endParaRPr lang="vi-VN" sz="1500" i="1">
                  <a:solidFill>
                    <a:schemeClr val="tx1"/>
                  </a:solidFill>
                  <a:latin typeface="+mj-lt"/>
                  <a:cs typeface="Times New Roman" panose="02020603050405020304" pitchFamily="18" charset="0"/>
                </a:endParaRPr>
              </a:p>
            </p:txBody>
          </p:sp>
        </mc:Choice>
        <mc:Fallback xmlns="">
          <p:sp>
            <p:nvSpPr>
              <p:cNvPr id="64" name="Hình chữ nhật 93">
                <a:extLst>
                  <a:ext uri="{FF2B5EF4-FFF2-40B4-BE49-F238E27FC236}">
                    <a16:creationId xmlns:a16="http://schemas.microsoft.com/office/drawing/2014/main" id="{E8957006-CD6F-E6C3-5A53-A3D9F25778DE}"/>
                  </a:ext>
                </a:extLst>
              </p:cNvPr>
              <p:cNvSpPr>
                <a:spLocks noRot="1" noChangeAspect="1" noMove="1" noResize="1" noEditPoints="1" noAdjustHandles="1" noChangeArrowheads="1" noChangeShapeType="1" noTextEdit="1"/>
              </p:cNvSpPr>
              <p:nvPr/>
            </p:nvSpPr>
            <p:spPr>
              <a:xfrm>
                <a:off x="6577098" y="692608"/>
                <a:ext cx="1208315" cy="1210736"/>
              </a:xfrm>
              <a:prstGeom prst="rect">
                <a:avLst/>
              </a:prstGeom>
              <a:blipFill>
                <a:blip r:embed="rId3"/>
                <a:stretch>
                  <a:fillRect l="-4124"/>
                </a:stretch>
              </a:blipFill>
              <a:ln>
                <a:solidFill>
                  <a:schemeClr val="tx1"/>
                </a:solidFill>
              </a:ln>
            </p:spPr>
            <p:txBody>
              <a:bodyPr/>
              <a:lstStyle/>
              <a:p>
                <a:r>
                  <a:rPr lang="en-VN">
                    <a:noFill/>
                  </a:rPr>
                  <a:t> </a:t>
                </a:r>
              </a:p>
            </p:txBody>
          </p:sp>
        </mc:Fallback>
      </mc:AlternateContent>
      <p:cxnSp>
        <p:nvCxnSpPr>
          <p:cNvPr id="77" name="Straight Arrow Connector 76">
            <a:extLst>
              <a:ext uri="{FF2B5EF4-FFF2-40B4-BE49-F238E27FC236}">
                <a16:creationId xmlns:a16="http://schemas.microsoft.com/office/drawing/2014/main" id="{BF41A2AB-FC9E-C512-5AF4-3934424F2311}"/>
              </a:ext>
            </a:extLst>
          </p:cNvPr>
          <p:cNvCxnSpPr>
            <a:cxnSpLocks/>
            <a:endCxn id="64" idx="0"/>
          </p:cNvCxnSpPr>
          <p:nvPr/>
        </p:nvCxnSpPr>
        <p:spPr>
          <a:xfrm>
            <a:off x="7177279" y="472680"/>
            <a:ext cx="3977" cy="219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46A3FA-485E-DE82-654E-2D7F3E46B19B}"/>
              </a:ext>
            </a:extLst>
          </p:cNvPr>
          <p:cNvSpPr txBox="1"/>
          <p:nvPr/>
        </p:nvSpPr>
        <p:spPr>
          <a:xfrm>
            <a:off x="6584438" y="92965"/>
            <a:ext cx="1185680" cy="415498"/>
          </a:xfrm>
          <a:prstGeom prst="rect">
            <a:avLst/>
          </a:prstGeom>
          <a:noFill/>
        </p:spPr>
        <p:txBody>
          <a:bodyPr wrap="square" rtlCol="0">
            <a:spAutoFit/>
          </a:bodyPr>
          <a:lstStyle/>
          <a:p>
            <a:pPr algn="ctr"/>
            <a:r>
              <a:rPr lang="en-VN" sz="2100">
                <a:solidFill>
                  <a:schemeClr val="accent1"/>
                </a:solidFill>
              </a:rPr>
              <a:t>Layer 1</a:t>
            </a:r>
          </a:p>
        </p:txBody>
      </p:sp>
      <p:sp>
        <p:nvSpPr>
          <p:cNvPr id="2" name="Title 1">
            <a:extLst>
              <a:ext uri="{FF2B5EF4-FFF2-40B4-BE49-F238E27FC236}">
                <a16:creationId xmlns:a16="http://schemas.microsoft.com/office/drawing/2014/main" id="{9B7E319B-3DB9-DA04-D956-4612DAE5609B}"/>
              </a:ext>
            </a:extLst>
          </p:cNvPr>
          <p:cNvSpPr>
            <a:spLocks noGrp="1"/>
          </p:cNvSpPr>
          <p:nvPr>
            <p:ph type="title"/>
          </p:nvPr>
        </p:nvSpPr>
        <p:spPr>
          <a:xfrm>
            <a:off x="628650" y="38553"/>
            <a:ext cx="7886700" cy="880363"/>
          </a:xfrm>
        </p:spPr>
        <p:txBody>
          <a:bodyPr/>
          <a:lstStyle/>
          <a:p>
            <a:r>
              <a:rPr lang="en-VN"/>
              <a:t>4. Quantum operator</a:t>
            </a:r>
          </a:p>
        </p:txBody>
      </p:sp>
      <p:sp>
        <p:nvSpPr>
          <p:cNvPr id="7" name="Slide Number Placeholder 6">
            <a:extLst>
              <a:ext uri="{FF2B5EF4-FFF2-40B4-BE49-F238E27FC236}">
                <a16:creationId xmlns:a16="http://schemas.microsoft.com/office/drawing/2014/main" id="{0407603E-F2D7-51DF-89AD-268CE453F650}"/>
              </a:ext>
            </a:extLst>
          </p:cNvPr>
          <p:cNvSpPr>
            <a:spLocks noGrp="1"/>
          </p:cNvSpPr>
          <p:nvPr>
            <p:ph type="sldNum" sz="quarter" idx="12"/>
          </p:nvPr>
        </p:nvSpPr>
        <p:spPr/>
        <p:txBody>
          <a:bodyPr/>
          <a:lstStyle/>
          <a:p>
            <a:fld id="{9E11622E-1351-4F49-A6C4-DF2CF4D2C924}" type="slidenum">
              <a:rPr lang="en-VN"/>
              <a:t>18</a:t>
            </a:fld>
            <a:r>
              <a:rPr lang="en-VN"/>
              <a:t> / 30</a:t>
            </a:r>
          </a:p>
        </p:txBody>
      </p:sp>
      <mc:AlternateContent xmlns:mc="http://schemas.openxmlformats.org/markup-compatibility/2006" xmlns:a14="http://schemas.microsoft.com/office/drawing/2010/main">
        <mc:Choice Requires="a14">
          <p:sp>
            <p:nvSpPr>
              <p:cNvPr id="5" name="Hình chữ nhật 93">
                <a:extLst>
                  <a:ext uri="{FF2B5EF4-FFF2-40B4-BE49-F238E27FC236}">
                    <a16:creationId xmlns:a16="http://schemas.microsoft.com/office/drawing/2014/main" id="{971C43B5-34D4-3857-FE7E-C5B94B185F31}"/>
                  </a:ext>
                </a:extLst>
              </p:cNvPr>
              <p:cNvSpPr/>
              <p:nvPr/>
            </p:nvSpPr>
            <p:spPr>
              <a:xfrm>
                <a:off x="5574501" y="798293"/>
                <a:ext cx="1208315" cy="12107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vi-VN" i="1">
                              <a:solidFill>
                                <a:schemeClr val="tx1"/>
                              </a:solidFill>
                              <a:latin typeface="Cambria Math" panose="02040503050406030204" pitchFamily="18" charset="0"/>
                              <a:cs typeface="Times New Roman" panose="02020603050405020304" pitchFamily="18" charset="0"/>
                            </a:rPr>
                          </m:ctrlPr>
                        </m:sSupPr>
                        <m:e>
                          <m:r>
                            <a:rPr lang="vi-VN" i="1">
                              <a:solidFill>
                                <a:schemeClr val="tx1"/>
                              </a:solidFill>
                              <a:latin typeface="Cambria Math" panose="02040503050406030204" pitchFamily="18" charset="0"/>
                              <a:cs typeface="Times New Roman" panose="02020603050405020304" pitchFamily="18" charset="0"/>
                            </a:rPr>
                            <m:t>𝑈</m:t>
                          </m:r>
                        </m:e>
                        <m:sup>
                          <m:r>
                            <a:rPr lang="vi-VN" i="1">
                              <a:solidFill>
                                <a:schemeClr val="tx1"/>
                              </a:solidFill>
                              <a:latin typeface="Cambria Math" panose="02040503050406030204" pitchFamily="18" charset="0"/>
                              <a:cs typeface="Times New Roman" panose="02020603050405020304" pitchFamily="18" charset="0"/>
                            </a:rPr>
                            <m:t>(0)</m:t>
                          </m:r>
                        </m:sup>
                      </m:sSup>
                      <m:d>
                        <m:dPr>
                          <m:ctrlPr>
                            <a:rPr lang="vi-VN" i="1">
                              <a:solidFill>
                                <a:schemeClr val="tx1"/>
                              </a:solidFill>
                              <a:latin typeface="Cambria Math" panose="02040503050406030204" pitchFamily="18" charset="0"/>
                              <a:cs typeface="Times New Roman" panose="02020603050405020304" pitchFamily="18" charset="0"/>
                            </a:rPr>
                          </m:ctrlPr>
                        </m:dPr>
                        <m:e>
                          <m:sSup>
                            <m:sSupPr>
                              <m:ctrlPr>
                                <a:rPr lang="vi-VN" b="1" i="1">
                                  <a:solidFill>
                                    <a:schemeClr val="tx1"/>
                                  </a:solidFill>
                                  <a:latin typeface="Cambria Math" panose="02040503050406030204" pitchFamily="18" charset="0"/>
                                  <a:cs typeface="Times New Roman" panose="02020603050405020304" pitchFamily="18" charset="0"/>
                                </a:rPr>
                              </m:ctrlPr>
                            </m:sSupPr>
                            <m:e>
                              <m:r>
                                <a:rPr lang="vi-VN" b="1" i="1">
                                  <a:solidFill>
                                    <a:schemeClr val="tx1"/>
                                  </a:solidFill>
                                  <a:latin typeface="Cambria Math" panose="02040503050406030204" pitchFamily="18" charset="0"/>
                                  <a:cs typeface="Times New Roman" panose="02020603050405020304" pitchFamily="18" charset="0"/>
                                </a:rPr>
                                <m:t>𝜽</m:t>
                              </m:r>
                            </m:e>
                            <m:sup>
                              <m:r>
                                <a:rPr lang="vi-VN" b="1" i="1">
                                  <a:solidFill>
                                    <a:schemeClr val="tx1"/>
                                  </a:solidFill>
                                  <a:latin typeface="Cambria Math" panose="02040503050406030204" pitchFamily="18" charset="0"/>
                                  <a:cs typeface="Times New Roman" panose="02020603050405020304" pitchFamily="18" charset="0"/>
                                </a:rPr>
                                <m:t>(</m:t>
                              </m:r>
                              <m:r>
                                <a:rPr lang="vi-VN" b="1" i="1">
                                  <a:solidFill>
                                    <a:schemeClr val="tx1"/>
                                  </a:solidFill>
                                  <a:latin typeface="Cambria Math" panose="02040503050406030204" pitchFamily="18" charset="0"/>
                                  <a:cs typeface="Times New Roman" panose="02020603050405020304" pitchFamily="18" charset="0"/>
                                </a:rPr>
                                <m:t>𝟎</m:t>
                              </m:r>
                              <m:r>
                                <a:rPr lang="vi-VN" b="1" i="1">
                                  <a:solidFill>
                                    <a:schemeClr val="tx1"/>
                                  </a:solidFill>
                                  <a:latin typeface="Cambria Math" panose="02040503050406030204" pitchFamily="18" charset="0"/>
                                  <a:cs typeface="Times New Roman" panose="02020603050405020304" pitchFamily="18" charset="0"/>
                                </a:rPr>
                                <m:t>)</m:t>
                              </m:r>
                            </m:sup>
                          </m:sSup>
                        </m:e>
                      </m:d>
                    </m:oMath>
                  </m:oMathPara>
                </a14:m>
                <a:endParaRPr lang="vi-VN" i="1">
                  <a:solidFill>
                    <a:schemeClr val="tx1"/>
                  </a:solidFill>
                  <a:latin typeface="+mj-lt"/>
                  <a:cs typeface="Times New Roman" panose="02020603050405020304" pitchFamily="18" charset="0"/>
                </a:endParaRPr>
              </a:p>
            </p:txBody>
          </p:sp>
        </mc:Choice>
        <mc:Fallback xmlns="">
          <p:sp>
            <p:nvSpPr>
              <p:cNvPr id="5" name="Hình chữ nhật 93">
                <a:extLst>
                  <a:ext uri="{FF2B5EF4-FFF2-40B4-BE49-F238E27FC236}">
                    <a16:creationId xmlns:a16="http://schemas.microsoft.com/office/drawing/2014/main" id="{971C43B5-34D4-3857-FE7E-C5B94B185F31}"/>
                  </a:ext>
                </a:extLst>
              </p:cNvPr>
              <p:cNvSpPr>
                <a:spLocks noRot="1" noChangeAspect="1" noMove="1" noResize="1" noEditPoints="1" noAdjustHandles="1" noChangeArrowheads="1" noChangeShapeType="1" noTextEdit="1"/>
              </p:cNvSpPr>
              <p:nvPr/>
            </p:nvSpPr>
            <p:spPr>
              <a:xfrm>
                <a:off x="5574501" y="798293"/>
                <a:ext cx="1208315" cy="1210736"/>
              </a:xfrm>
              <a:prstGeom prst="rect">
                <a:avLst/>
              </a:prstGeom>
              <a:blipFill>
                <a:blip r:embed="rId4"/>
                <a:stretch>
                  <a:fillRect/>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 name="Hình chữ nhật 40">
                <a:extLst>
                  <a:ext uri="{FF2B5EF4-FFF2-40B4-BE49-F238E27FC236}">
                    <a16:creationId xmlns:a16="http://schemas.microsoft.com/office/drawing/2014/main" id="{316A58F3-A026-405B-2672-EEE7B5E5024D}"/>
                  </a:ext>
                </a:extLst>
              </p:cNvPr>
              <p:cNvSpPr/>
              <p:nvPr/>
            </p:nvSpPr>
            <p:spPr>
              <a:xfrm>
                <a:off x="4497296" y="2411381"/>
                <a:ext cx="762623" cy="122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vi-VN" sz="1050" i="1">
                              <a:solidFill>
                                <a:schemeClr val="tx1"/>
                              </a:solidFill>
                              <a:latin typeface="Cambria Math" panose="02040503050406030204" pitchFamily="18" charset="0"/>
                              <a:cs typeface="Times New Roman" panose="02020603050405020304" pitchFamily="18" charset="0"/>
                            </a:rPr>
                          </m:ctrlPr>
                        </m:sSubSupPr>
                        <m:e>
                          <m:r>
                            <a:rPr lang="vi-VN" sz="1050" i="1">
                              <a:solidFill>
                                <a:schemeClr val="tx1"/>
                              </a:solidFill>
                              <a:latin typeface="Cambria Math" panose="02040503050406030204" pitchFamily="18" charset="0"/>
                              <a:cs typeface="Times New Roman" panose="02020603050405020304" pitchFamily="18" charset="0"/>
                            </a:rPr>
                            <m:t>𝑈</m:t>
                          </m:r>
                        </m:e>
                        <m:sub>
                          <m:r>
                            <a:rPr lang="vi-VN" sz="1050" i="1">
                              <a:solidFill>
                                <a:schemeClr val="tx1"/>
                              </a:solidFill>
                              <a:latin typeface="Cambria Math" panose="02040503050406030204" pitchFamily="18" charset="0"/>
                              <a:cs typeface="Times New Roman" panose="02020603050405020304" pitchFamily="18" charset="0"/>
                            </a:rPr>
                            <m:t>0</m:t>
                          </m:r>
                        </m:sub>
                        <m:sup>
                          <m:r>
                            <a:rPr lang="vi-VN" sz="1050" i="1">
                              <a:solidFill>
                                <a:schemeClr val="tx1"/>
                              </a:solidFill>
                              <a:latin typeface="Cambria Math" panose="02040503050406030204" pitchFamily="18" charset="0"/>
                              <a:cs typeface="Times New Roman" panose="02020603050405020304" pitchFamily="18" charset="0"/>
                            </a:rPr>
                            <m:t>(0)</m:t>
                          </m:r>
                        </m:sup>
                      </m:sSubSup>
                      <m:d>
                        <m:dPr>
                          <m:ctrlPr>
                            <a:rPr lang="vi-VN" sz="1050" i="1">
                              <a:solidFill>
                                <a:schemeClr val="tx1"/>
                              </a:solidFill>
                              <a:latin typeface="Cambria Math" panose="02040503050406030204" pitchFamily="18" charset="0"/>
                              <a:cs typeface="Times New Roman" panose="02020603050405020304" pitchFamily="18" charset="0"/>
                            </a:rPr>
                          </m:ctrlPr>
                        </m:dPr>
                        <m:e>
                          <m:sSubSup>
                            <m:sSubSupPr>
                              <m:ctrlPr>
                                <a:rPr lang="vi-VN" sz="1050" b="1" i="1">
                                  <a:solidFill>
                                    <a:schemeClr val="tx1"/>
                                  </a:solidFill>
                                  <a:latin typeface="Cambria Math" panose="02040503050406030204" pitchFamily="18" charset="0"/>
                                  <a:cs typeface="Times New Roman" panose="02020603050405020304" pitchFamily="18" charset="0"/>
                                </a:rPr>
                              </m:ctrlPr>
                            </m:sSubSupPr>
                            <m:e>
                              <m:r>
                                <a:rPr lang="vi-VN" sz="1050" b="1" i="1">
                                  <a:solidFill>
                                    <a:schemeClr val="tx1"/>
                                  </a:solidFill>
                                  <a:latin typeface="Cambria Math" panose="02040503050406030204" pitchFamily="18" charset="0"/>
                                  <a:cs typeface="Times New Roman" panose="02020603050405020304" pitchFamily="18" charset="0"/>
                                </a:rPr>
                                <m:t>𝜽</m:t>
                              </m:r>
                            </m:e>
                            <m:sub>
                              <m:r>
                                <a:rPr lang="vi-VN" sz="1050" b="1" i="1">
                                  <a:solidFill>
                                    <a:schemeClr val="tx1"/>
                                  </a:solidFill>
                                  <a:latin typeface="Cambria Math" panose="02040503050406030204" pitchFamily="18" charset="0"/>
                                  <a:cs typeface="Times New Roman" panose="02020603050405020304" pitchFamily="18" charset="0"/>
                                </a:rPr>
                                <m:t>𝟎</m:t>
                              </m:r>
                            </m:sub>
                            <m:sup>
                              <m:r>
                                <a:rPr lang="vi-VN" sz="1050" b="1" i="1">
                                  <a:solidFill>
                                    <a:schemeClr val="tx1"/>
                                  </a:solidFill>
                                  <a:latin typeface="Cambria Math" panose="02040503050406030204" pitchFamily="18" charset="0"/>
                                  <a:cs typeface="Times New Roman" panose="02020603050405020304" pitchFamily="18" charset="0"/>
                                </a:rPr>
                                <m:t>(</m:t>
                              </m:r>
                              <m:r>
                                <a:rPr lang="vi-VN" sz="1050" b="1" i="1">
                                  <a:solidFill>
                                    <a:schemeClr val="tx1"/>
                                  </a:solidFill>
                                  <a:latin typeface="Cambria Math" panose="02040503050406030204" pitchFamily="18" charset="0"/>
                                  <a:cs typeface="Times New Roman" panose="02020603050405020304" pitchFamily="18" charset="0"/>
                                </a:rPr>
                                <m:t>𝟎</m:t>
                              </m:r>
                              <m:r>
                                <a:rPr lang="vi-VN" sz="1050" b="1" i="1">
                                  <a:solidFill>
                                    <a:schemeClr val="tx1"/>
                                  </a:solidFill>
                                  <a:latin typeface="Cambria Math" panose="02040503050406030204" pitchFamily="18" charset="0"/>
                                  <a:cs typeface="Times New Roman" panose="02020603050405020304" pitchFamily="18" charset="0"/>
                                </a:rPr>
                                <m:t>)</m:t>
                              </m:r>
                            </m:sup>
                          </m:sSubSup>
                        </m:e>
                      </m:d>
                    </m:oMath>
                  </m:oMathPara>
                </a14:m>
                <a:endParaRPr lang="vi-VN" sz="1050" i="1">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Hình chữ nhật 40">
                <a:extLst>
                  <a:ext uri="{FF2B5EF4-FFF2-40B4-BE49-F238E27FC236}">
                    <a16:creationId xmlns:a16="http://schemas.microsoft.com/office/drawing/2014/main" id="{316A58F3-A026-405B-2672-EEE7B5E5024D}"/>
                  </a:ext>
                </a:extLst>
              </p:cNvPr>
              <p:cNvSpPr>
                <a:spLocks noRot="1" noChangeAspect="1" noMove="1" noResize="1" noEditPoints="1" noAdjustHandles="1" noChangeArrowheads="1" noChangeShapeType="1" noTextEdit="1"/>
              </p:cNvSpPr>
              <p:nvPr/>
            </p:nvSpPr>
            <p:spPr>
              <a:xfrm>
                <a:off x="4497296" y="2411381"/>
                <a:ext cx="762623" cy="1223502"/>
              </a:xfrm>
              <a:prstGeom prst="rect">
                <a:avLst/>
              </a:prstGeom>
              <a:blipFill>
                <a:blip r:embed="rId5"/>
                <a:stretch>
                  <a:fillRect/>
                </a:stretch>
              </a:blipFill>
              <a:ln>
                <a:solidFill>
                  <a:schemeClr val="tx1"/>
                </a:solidFill>
              </a:ln>
            </p:spPr>
            <p:txBody>
              <a:bodyPr/>
              <a:lstStyle/>
              <a:p>
                <a:r>
                  <a:rPr lang="en-VN">
                    <a:noFill/>
                  </a:rPr>
                  <a:t> </a:t>
                </a:r>
              </a:p>
            </p:txBody>
          </p:sp>
        </mc:Fallback>
      </mc:AlternateContent>
      <p:cxnSp>
        <p:nvCxnSpPr>
          <p:cNvPr id="10" name="Straight Connector 9">
            <a:extLst>
              <a:ext uri="{FF2B5EF4-FFF2-40B4-BE49-F238E27FC236}">
                <a16:creationId xmlns:a16="http://schemas.microsoft.com/office/drawing/2014/main" id="{18B620CF-A0DB-B131-ED0E-75940A2DBC65}"/>
              </a:ext>
            </a:extLst>
          </p:cNvPr>
          <p:cNvCxnSpPr>
            <a:cxnSpLocks/>
          </p:cNvCxnSpPr>
          <p:nvPr/>
        </p:nvCxnSpPr>
        <p:spPr>
          <a:xfrm>
            <a:off x="6782816" y="2015712"/>
            <a:ext cx="1299899" cy="391108"/>
          </a:xfrm>
          <a:prstGeom prst="line">
            <a:avLst/>
          </a:prstGeom>
          <a:ln w="38100">
            <a:prstDash val="lgDash"/>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AFAC0D0-8174-1F52-711E-F18BAA84EF14}"/>
              </a:ext>
            </a:extLst>
          </p:cNvPr>
          <p:cNvCxnSpPr>
            <a:cxnSpLocks/>
          </p:cNvCxnSpPr>
          <p:nvPr/>
        </p:nvCxnSpPr>
        <p:spPr>
          <a:xfrm flipV="1">
            <a:off x="4497297" y="2006321"/>
            <a:ext cx="1083554" cy="403207"/>
          </a:xfrm>
          <a:prstGeom prst="line">
            <a:avLst/>
          </a:prstGeom>
          <a:ln w="38100">
            <a:prstDash val="lg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Hình chữ nhật 40">
                <a:extLst>
                  <a:ext uri="{FF2B5EF4-FFF2-40B4-BE49-F238E27FC236}">
                    <a16:creationId xmlns:a16="http://schemas.microsoft.com/office/drawing/2014/main" id="{7F80D661-0D57-F2C3-05D5-ED6382D1677D}"/>
                  </a:ext>
                </a:extLst>
              </p:cNvPr>
              <p:cNvSpPr/>
              <p:nvPr/>
            </p:nvSpPr>
            <p:spPr>
              <a:xfrm>
                <a:off x="5482269" y="2411381"/>
                <a:ext cx="412690" cy="122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vi-VN" sz="1050" i="1">
                              <a:solidFill>
                                <a:schemeClr val="tx1"/>
                              </a:solidFill>
                              <a:latin typeface="Cambria Math" panose="02040503050406030204" pitchFamily="18" charset="0"/>
                              <a:cs typeface="Times New Roman" panose="02020603050405020304" pitchFamily="18" charset="0"/>
                            </a:rPr>
                          </m:ctrlPr>
                        </m:sSubSupPr>
                        <m:e>
                          <m:r>
                            <a:rPr lang="vi-VN" sz="1050" i="1">
                              <a:solidFill>
                                <a:schemeClr val="tx1"/>
                              </a:solidFill>
                              <a:latin typeface="Cambria Math" panose="02040503050406030204" pitchFamily="18" charset="0"/>
                              <a:cs typeface="Times New Roman" panose="02020603050405020304" pitchFamily="18" charset="0"/>
                            </a:rPr>
                            <m:t>𝑉</m:t>
                          </m:r>
                        </m:e>
                        <m:sub>
                          <m:r>
                            <a:rPr lang="vi-VN" sz="1050" i="1">
                              <a:solidFill>
                                <a:schemeClr val="tx1"/>
                              </a:solidFill>
                              <a:latin typeface="Cambria Math" panose="02040503050406030204" pitchFamily="18" charset="0"/>
                              <a:cs typeface="Times New Roman" panose="02020603050405020304" pitchFamily="18" charset="0"/>
                            </a:rPr>
                            <m:t>0</m:t>
                          </m:r>
                        </m:sub>
                        <m:sup>
                          <m:r>
                            <a:rPr lang="vi-VN" sz="1050" i="1">
                              <a:solidFill>
                                <a:schemeClr val="tx1"/>
                              </a:solidFill>
                              <a:latin typeface="Cambria Math" panose="02040503050406030204" pitchFamily="18" charset="0"/>
                              <a:cs typeface="Times New Roman" panose="02020603050405020304" pitchFamily="18" charset="0"/>
                            </a:rPr>
                            <m:t>(0)</m:t>
                          </m:r>
                        </m:sup>
                      </m:sSubSup>
                    </m:oMath>
                  </m:oMathPara>
                </a14:m>
                <a:endParaRPr lang="vi-VN" sz="1050" i="1">
                  <a:solidFill>
                    <a:schemeClr val="tx1"/>
                  </a:solidFill>
                  <a:latin typeface="Times New Roman" panose="02020603050405020304" pitchFamily="18" charset="0"/>
                  <a:cs typeface="Times New Roman" panose="02020603050405020304" pitchFamily="18" charset="0"/>
                </a:endParaRPr>
              </a:p>
            </p:txBody>
          </p:sp>
        </mc:Choice>
        <mc:Fallback xmlns="">
          <p:sp>
            <p:nvSpPr>
              <p:cNvPr id="16" name="Hình chữ nhật 40">
                <a:extLst>
                  <a:ext uri="{FF2B5EF4-FFF2-40B4-BE49-F238E27FC236}">
                    <a16:creationId xmlns:a16="http://schemas.microsoft.com/office/drawing/2014/main" id="{7F80D661-0D57-F2C3-05D5-ED6382D1677D}"/>
                  </a:ext>
                </a:extLst>
              </p:cNvPr>
              <p:cNvSpPr>
                <a:spLocks noRot="1" noChangeAspect="1" noMove="1" noResize="1" noEditPoints="1" noAdjustHandles="1" noChangeArrowheads="1" noChangeShapeType="1" noTextEdit="1"/>
              </p:cNvSpPr>
              <p:nvPr/>
            </p:nvSpPr>
            <p:spPr>
              <a:xfrm>
                <a:off x="5482269" y="2411381"/>
                <a:ext cx="412690" cy="1223502"/>
              </a:xfrm>
              <a:prstGeom prst="rect">
                <a:avLst/>
              </a:prstGeom>
              <a:blipFill>
                <a:blip r:embed="rId6"/>
                <a:stretch>
                  <a:fillRect/>
                </a:stretch>
              </a:blipFill>
              <a:ln>
                <a:solidFill>
                  <a:schemeClr val="tx1"/>
                </a:solidFill>
              </a:ln>
            </p:spPr>
            <p:txBody>
              <a:bodyPr/>
              <a:lstStyle/>
              <a:p>
                <a:r>
                  <a:rPr lang="en-VN">
                    <a:noFill/>
                  </a:rPr>
                  <a:t> </a:t>
                </a:r>
              </a:p>
            </p:txBody>
          </p:sp>
        </mc:Fallback>
      </mc:AlternateContent>
      <p:cxnSp>
        <p:nvCxnSpPr>
          <p:cNvPr id="17" name="Đường nối Thẳng 121">
            <a:extLst>
              <a:ext uri="{FF2B5EF4-FFF2-40B4-BE49-F238E27FC236}">
                <a16:creationId xmlns:a16="http://schemas.microsoft.com/office/drawing/2014/main" id="{37D5B951-EB28-0BC1-3E7D-AC4C3948445E}"/>
              </a:ext>
            </a:extLst>
          </p:cNvPr>
          <p:cNvCxnSpPr>
            <a:cxnSpLocks/>
            <a:stCxn id="9" idx="3"/>
            <a:endCxn id="16" idx="1"/>
          </p:cNvCxnSpPr>
          <p:nvPr/>
        </p:nvCxnSpPr>
        <p:spPr>
          <a:xfrm>
            <a:off x="5259919" y="3023132"/>
            <a:ext cx="22235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Đường nối Thẳng 121">
            <a:extLst>
              <a:ext uri="{FF2B5EF4-FFF2-40B4-BE49-F238E27FC236}">
                <a16:creationId xmlns:a16="http://schemas.microsoft.com/office/drawing/2014/main" id="{5ACC7996-9DB9-E321-DB7A-DA6D42DD7B92}"/>
              </a:ext>
            </a:extLst>
          </p:cNvPr>
          <p:cNvCxnSpPr>
            <a:cxnSpLocks/>
          </p:cNvCxnSpPr>
          <p:nvPr/>
        </p:nvCxnSpPr>
        <p:spPr>
          <a:xfrm flipV="1">
            <a:off x="5334220" y="3249806"/>
            <a:ext cx="37056" cy="1143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Hình chữ nhật 40">
                <a:extLst>
                  <a:ext uri="{FF2B5EF4-FFF2-40B4-BE49-F238E27FC236}">
                    <a16:creationId xmlns:a16="http://schemas.microsoft.com/office/drawing/2014/main" id="{6D142E82-EC85-201B-F035-E1B52314644C}"/>
                  </a:ext>
                </a:extLst>
              </p:cNvPr>
              <p:cNvSpPr/>
              <p:nvPr/>
            </p:nvSpPr>
            <p:spPr>
              <a:xfrm>
                <a:off x="6685052" y="2409528"/>
                <a:ext cx="794473" cy="122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vi-VN" sz="1050" i="1">
                              <a:solidFill>
                                <a:schemeClr val="tx1"/>
                              </a:solidFill>
                              <a:latin typeface="Cambria Math" panose="02040503050406030204" pitchFamily="18" charset="0"/>
                              <a:cs typeface="Times New Roman" panose="02020603050405020304" pitchFamily="18" charset="0"/>
                            </a:rPr>
                          </m:ctrlPr>
                        </m:sSubSupPr>
                        <m:e>
                          <m:r>
                            <a:rPr lang="vi-VN" sz="1050" i="1">
                              <a:solidFill>
                                <a:schemeClr val="tx1"/>
                              </a:solidFill>
                              <a:latin typeface="Cambria Math" panose="02040503050406030204" pitchFamily="18" charset="0"/>
                              <a:cs typeface="Times New Roman" panose="02020603050405020304" pitchFamily="18" charset="0"/>
                            </a:rPr>
                            <m:t>𝑈</m:t>
                          </m:r>
                        </m:e>
                        <m:sub>
                          <m:r>
                            <a:rPr lang="vi-VN" sz="1050" i="1">
                              <a:solidFill>
                                <a:schemeClr val="tx1"/>
                              </a:solidFill>
                              <a:latin typeface="Cambria Math" panose="02040503050406030204" pitchFamily="18" charset="0"/>
                              <a:cs typeface="Times New Roman" panose="02020603050405020304" pitchFamily="18" charset="0"/>
                            </a:rPr>
                            <m:t>𝐿</m:t>
                          </m:r>
                        </m:sub>
                        <m:sup>
                          <m:r>
                            <a:rPr lang="vi-VN" sz="1050" i="1">
                              <a:solidFill>
                                <a:schemeClr val="tx1"/>
                              </a:solidFill>
                              <a:latin typeface="Cambria Math" panose="02040503050406030204" pitchFamily="18" charset="0"/>
                              <a:cs typeface="Times New Roman" panose="02020603050405020304" pitchFamily="18" charset="0"/>
                            </a:rPr>
                            <m:t>(0)</m:t>
                          </m:r>
                        </m:sup>
                      </m:sSubSup>
                      <m:d>
                        <m:dPr>
                          <m:ctrlPr>
                            <a:rPr lang="vi-VN" sz="1050" i="1">
                              <a:solidFill>
                                <a:schemeClr val="tx1"/>
                              </a:solidFill>
                              <a:latin typeface="Cambria Math" panose="02040503050406030204" pitchFamily="18" charset="0"/>
                              <a:cs typeface="Times New Roman" panose="02020603050405020304" pitchFamily="18" charset="0"/>
                            </a:rPr>
                          </m:ctrlPr>
                        </m:dPr>
                        <m:e>
                          <m:sSubSup>
                            <m:sSubSupPr>
                              <m:ctrlPr>
                                <a:rPr lang="vi-VN" sz="1050" b="1" i="1">
                                  <a:solidFill>
                                    <a:schemeClr val="tx1"/>
                                  </a:solidFill>
                                  <a:latin typeface="Cambria Math" panose="02040503050406030204" pitchFamily="18" charset="0"/>
                                  <a:cs typeface="Times New Roman" panose="02020603050405020304" pitchFamily="18" charset="0"/>
                                </a:rPr>
                              </m:ctrlPr>
                            </m:sSubSupPr>
                            <m:e>
                              <m:r>
                                <a:rPr lang="vi-VN" sz="1050" b="1" i="1">
                                  <a:solidFill>
                                    <a:schemeClr val="tx1"/>
                                  </a:solidFill>
                                  <a:latin typeface="Cambria Math" panose="02040503050406030204" pitchFamily="18" charset="0"/>
                                  <a:cs typeface="Times New Roman" panose="02020603050405020304" pitchFamily="18" charset="0"/>
                                </a:rPr>
                                <m:t>𝜽</m:t>
                              </m:r>
                            </m:e>
                            <m:sub>
                              <m:r>
                                <a:rPr lang="vi-VN" sz="1050" b="1" i="1">
                                  <a:solidFill>
                                    <a:schemeClr val="tx1"/>
                                  </a:solidFill>
                                  <a:latin typeface="Cambria Math" panose="02040503050406030204" pitchFamily="18" charset="0"/>
                                  <a:cs typeface="Times New Roman" panose="02020603050405020304" pitchFamily="18" charset="0"/>
                                </a:rPr>
                                <m:t>𝑳</m:t>
                              </m:r>
                            </m:sub>
                            <m:sup>
                              <m:r>
                                <a:rPr lang="vi-VN" sz="1050" b="1" i="1">
                                  <a:solidFill>
                                    <a:schemeClr val="tx1"/>
                                  </a:solidFill>
                                  <a:latin typeface="Cambria Math" panose="02040503050406030204" pitchFamily="18" charset="0"/>
                                  <a:cs typeface="Times New Roman" panose="02020603050405020304" pitchFamily="18" charset="0"/>
                                </a:rPr>
                                <m:t>(</m:t>
                              </m:r>
                              <m:r>
                                <a:rPr lang="vi-VN" sz="1050" b="1" i="1">
                                  <a:solidFill>
                                    <a:schemeClr val="tx1"/>
                                  </a:solidFill>
                                  <a:latin typeface="Cambria Math" panose="02040503050406030204" pitchFamily="18" charset="0"/>
                                  <a:cs typeface="Times New Roman" panose="02020603050405020304" pitchFamily="18" charset="0"/>
                                </a:rPr>
                                <m:t>𝟎</m:t>
                              </m:r>
                              <m:r>
                                <a:rPr lang="vi-VN" sz="1050" b="1" i="1">
                                  <a:solidFill>
                                    <a:schemeClr val="tx1"/>
                                  </a:solidFill>
                                  <a:latin typeface="Cambria Math" panose="02040503050406030204" pitchFamily="18" charset="0"/>
                                  <a:cs typeface="Times New Roman" panose="02020603050405020304" pitchFamily="18" charset="0"/>
                                </a:rPr>
                                <m:t>)</m:t>
                              </m:r>
                            </m:sup>
                          </m:sSubSup>
                        </m:e>
                      </m:d>
                    </m:oMath>
                  </m:oMathPara>
                </a14:m>
                <a:endParaRPr lang="vi-VN" sz="1050" i="1">
                  <a:solidFill>
                    <a:schemeClr val="tx1"/>
                  </a:solidFill>
                  <a:latin typeface="Times New Roman" panose="02020603050405020304" pitchFamily="18" charset="0"/>
                  <a:cs typeface="Times New Roman" panose="02020603050405020304" pitchFamily="18" charset="0"/>
                </a:endParaRPr>
              </a:p>
            </p:txBody>
          </p:sp>
        </mc:Choice>
        <mc:Fallback xmlns="">
          <p:sp>
            <p:nvSpPr>
              <p:cNvPr id="19" name="Hình chữ nhật 40">
                <a:extLst>
                  <a:ext uri="{FF2B5EF4-FFF2-40B4-BE49-F238E27FC236}">
                    <a16:creationId xmlns:a16="http://schemas.microsoft.com/office/drawing/2014/main" id="{6D142E82-EC85-201B-F035-E1B52314644C}"/>
                  </a:ext>
                </a:extLst>
              </p:cNvPr>
              <p:cNvSpPr>
                <a:spLocks noRot="1" noChangeAspect="1" noMove="1" noResize="1" noEditPoints="1" noAdjustHandles="1" noChangeArrowheads="1" noChangeShapeType="1" noTextEdit="1"/>
              </p:cNvSpPr>
              <p:nvPr/>
            </p:nvSpPr>
            <p:spPr>
              <a:xfrm>
                <a:off x="6685052" y="2409528"/>
                <a:ext cx="794473" cy="1223502"/>
              </a:xfrm>
              <a:prstGeom prst="rect">
                <a:avLst/>
              </a:prstGeom>
              <a:blipFill>
                <a:blip r:embed="rId7"/>
                <a:stretch>
                  <a:fillRect/>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0" name="Hình chữ nhật 40">
                <a:extLst>
                  <a:ext uri="{FF2B5EF4-FFF2-40B4-BE49-F238E27FC236}">
                    <a16:creationId xmlns:a16="http://schemas.microsoft.com/office/drawing/2014/main" id="{4FE3D211-36B3-7D04-1B9C-E408F8121598}"/>
                  </a:ext>
                </a:extLst>
              </p:cNvPr>
              <p:cNvSpPr/>
              <p:nvPr/>
            </p:nvSpPr>
            <p:spPr>
              <a:xfrm>
                <a:off x="7673429" y="2409528"/>
                <a:ext cx="409286" cy="122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vi-VN" sz="1050" i="1">
                              <a:solidFill>
                                <a:schemeClr val="tx1"/>
                              </a:solidFill>
                              <a:latin typeface="Cambria Math" panose="02040503050406030204" pitchFamily="18" charset="0"/>
                              <a:cs typeface="Times New Roman" panose="02020603050405020304" pitchFamily="18" charset="0"/>
                            </a:rPr>
                          </m:ctrlPr>
                        </m:sSubSupPr>
                        <m:e>
                          <m:r>
                            <a:rPr lang="vi-VN" sz="1050" i="1">
                              <a:solidFill>
                                <a:schemeClr val="tx1"/>
                              </a:solidFill>
                              <a:latin typeface="Cambria Math" panose="02040503050406030204" pitchFamily="18" charset="0"/>
                              <a:cs typeface="Times New Roman" panose="02020603050405020304" pitchFamily="18" charset="0"/>
                            </a:rPr>
                            <m:t>𝑉</m:t>
                          </m:r>
                        </m:e>
                        <m:sub>
                          <m:r>
                            <a:rPr lang="vi-VN" sz="1050" i="1">
                              <a:solidFill>
                                <a:schemeClr val="tx1"/>
                              </a:solidFill>
                              <a:latin typeface="Cambria Math" panose="02040503050406030204" pitchFamily="18" charset="0"/>
                              <a:cs typeface="Times New Roman" panose="02020603050405020304" pitchFamily="18" charset="0"/>
                            </a:rPr>
                            <m:t>𝐿</m:t>
                          </m:r>
                        </m:sub>
                        <m:sup>
                          <m:r>
                            <a:rPr lang="vi-VN" sz="1050" i="1">
                              <a:solidFill>
                                <a:schemeClr val="tx1"/>
                              </a:solidFill>
                              <a:latin typeface="Cambria Math" panose="02040503050406030204" pitchFamily="18" charset="0"/>
                              <a:cs typeface="Times New Roman" panose="02020603050405020304" pitchFamily="18" charset="0"/>
                            </a:rPr>
                            <m:t>(0)</m:t>
                          </m:r>
                        </m:sup>
                      </m:sSubSup>
                    </m:oMath>
                  </m:oMathPara>
                </a14:m>
                <a:endParaRPr lang="vi-VN" sz="1050" i="1">
                  <a:solidFill>
                    <a:schemeClr val="tx1"/>
                  </a:solidFill>
                  <a:latin typeface="Times New Roman" panose="02020603050405020304" pitchFamily="18" charset="0"/>
                  <a:cs typeface="Times New Roman" panose="02020603050405020304" pitchFamily="18" charset="0"/>
                </a:endParaRPr>
              </a:p>
            </p:txBody>
          </p:sp>
        </mc:Choice>
        <mc:Fallback xmlns="">
          <p:sp>
            <p:nvSpPr>
              <p:cNvPr id="20" name="Hình chữ nhật 40">
                <a:extLst>
                  <a:ext uri="{FF2B5EF4-FFF2-40B4-BE49-F238E27FC236}">
                    <a16:creationId xmlns:a16="http://schemas.microsoft.com/office/drawing/2014/main" id="{4FE3D211-36B3-7D04-1B9C-E408F8121598}"/>
                  </a:ext>
                </a:extLst>
              </p:cNvPr>
              <p:cNvSpPr>
                <a:spLocks noRot="1" noChangeAspect="1" noMove="1" noResize="1" noEditPoints="1" noAdjustHandles="1" noChangeArrowheads="1" noChangeShapeType="1" noTextEdit="1"/>
              </p:cNvSpPr>
              <p:nvPr/>
            </p:nvSpPr>
            <p:spPr>
              <a:xfrm>
                <a:off x="7673429" y="2409528"/>
                <a:ext cx="409286" cy="1223502"/>
              </a:xfrm>
              <a:prstGeom prst="rect">
                <a:avLst/>
              </a:prstGeom>
              <a:blipFill>
                <a:blip r:embed="rId8"/>
                <a:stretch>
                  <a:fillRect/>
                </a:stretch>
              </a:blipFill>
              <a:ln>
                <a:solidFill>
                  <a:schemeClr val="tx1"/>
                </a:solidFill>
              </a:ln>
            </p:spPr>
            <p:txBody>
              <a:bodyPr/>
              <a:lstStyle/>
              <a:p>
                <a:r>
                  <a:rPr lang="en-VN">
                    <a:noFill/>
                  </a:rPr>
                  <a:t> </a:t>
                </a:r>
              </a:p>
            </p:txBody>
          </p:sp>
        </mc:Fallback>
      </mc:AlternateContent>
      <p:cxnSp>
        <p:nvCxnSpPr>
          <p:cNvPr id="21" name="Đường nối Thẳng 121">
            <a:extLst>
              <a:ext uri="{FF2B5EF4-FFF2-40B4-BE49-F238E27FC236}">
                <a16:creationId xmlns:a16="http://schemas.microsoft.com/office/drawing/2014/main" id="{BA4DC3AB-B2D6-3D97-FDBC-741C7A4205A7}"/>
              </a:ext>
            </a:extLst>
          </p:cNvPr>
          <p:cNvCxnSpPr>
            <a:cxnSpLocks/>
            <a:stCxn id="19" idx="3"/>
            <a:endCxn id="20" idx="1"/>
          </p:cNvCxnSpPr>
          <p:nvPr/>
        </p:nvCxnSpPr>
        <p:spPr>
          <a:xfrm>
            <a:off x="7479524" y="3021279"/>
            <a:ext cx="19390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Đường nối Thẳng 121">
            <a:extLst>
              <a:ext uri="{FF2B5EF4-FFF2-40B4-BE49-F238E27FC236}">
                <a16:creationId xmlns:a16="http://schemas.microsoft.com/office/drawing/2014/main" id="{672533B6-CB1C-6FFF-2172-A796A2F5A8FC}"/>
              </a:ext>
            </a:extLst>
          </p:cNvPr>
          <p:cNvCxnSpPr>
            <a:cxnSpLocks/>
          </p:cNvCxnSpPr>
          <p:nvPr/>
        </p:nvCxnSpPr>
        <p:spPr>
          <a:xfrm flipV="1">
            <a:off x="7577733" y="2955851"/>
            <a:ext cx="37056" cy="1143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7AA75E-CAF6-4AC6-3E24-3F6E888CA709}"/>
                  </a:ext>
                </a:extLst>
              </p:cNvPr>
              <p:cNvSpPr txBox="1"/>
              <p:nvPr/>
            </p:nvSpPr>
            <p:spPr>
              <a:xfrm>
                <a:off x="6086332" y="2857224"/>
                <a:ext cx="393700"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350" i="1">
                          <a:latin typeface="Cambria Math" panose="02040503050406030204" pitchFamily="18" charset="0"/>
                        </a:rPr>
                        <m:t>…</m:t>
                      </m:r>
                    </m:oMath>
                  </m:oMathPara>
                </a14:m>
                <a:endParaRPr lang="en-VN" sz="1350"/>
              </a:p>
            </p:txBody>
          </p:sp>
        </mc:Choice>
        <mc:Fallback xmlns="">
          <p:sp>
            <p:nvSpPr>
              <p:cNvPr id="23" name="TextBox 22">
                <a:extLst>
                  <a:ext uri="{FF2B5EF4-FFF2-40B4-BE49-F238E27FC236}">
                    <a16:creationId xmlns:a16="http://schemas.microsoft.com/office/drawing/2014/main" id="{537AA75E-CAF6-4AC6-3E24-3F6E888CA709}"/>
                  </a:ext>
                </a:extLst>
              </p:cNvPr>
              <p:cNvSpPr txBox="1">
                <a:spLocks noRot="1" noChangeAspect="1" noMove="1" noResize="1" noEditPoints="1" noAdjustHandles="1" noChangeArrowheads="1" noChangeShapeType="1" noTextEdit="1"/>
              </p:cNvSpPr>
              <p:nvPr/>
            </p:nvSpPr>
            <p:spPr>
              <a:xfrm>
                <a:off x="6086332" y="2857224"/>
                <a:ext cx="393700" cy="300082"/>
              </a:xfrm>
              <a:prstGeom prst="rect">
                <a:avLst/>
              </a:prstGeom>
              <a:blipFill>
                <a:blip r:embed="rId9"/>
                <a:stretch>
                  <a:fillRect/>
                </a:stretch>
              </a:blipFill>
            </p:spPr>
            <p:txBody>
              <a:bodyPr/>
              <a:lstStyle/>
              <a:p>
                <a:r>
                  <a:rPr lang="en-VN">
                    <a:noFill/>
                  </a:rPr>
                  <a:t> </a:t>
                </a:r>
              </a:p>
            </p:txBody>
          </p:sp>
        </mc:Fallback>
      </mc:AlternateContent>
      <p:cxnSp>
        <p:nvCxnSpPr>
          <p:cNvPr id="38" name="Đường nối Thẳng 121">
            <a:extLst>
              <a:ext uri="{FF2B5EF4-FFF2-40B4-BE49-F238E27FC236}">
                <a16:creationId xmlns:a16="http://schemas.microsoft.com/office/drawing/2014/main" id="{D8539754-6D29-5FF5-07CF-7EB12E7EBD1B}"/>
              </a:ext>
            </a:extLst>
          </p:cNvPr>
          <p:cNvCxnSpPr>
            <a:cxnSpLocks/>
          </p:cNvCxnSpPr>
          <p:nvPr/>
        </p:nvCxnSpPr>
        <p:spPr>
          <a:xfrm>
            <a:off x="5893495" y="3021125"/>
            <a:ext cx="27953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9" name="Đường nối Thẳng 121">
            <a:extLst>
              <a:ext uri="{FF2B5EF4-FFF2-40B4-BE49-F238E27FC236}">
                <a16:creationId xmlns:a16="http://schemas.microsoft.com/office/drawing/2014/main" id="{09106D12-2553-DD4D-FC96-E2255BCCA129}"/>
              </a:ext>
            </a:extLst>
          </p:cNvPr>
          <p:cNvCxnSpPr>
            <a:cxnSpLocks/>
          </p:cNvCxnSpPr>
          <p:nvPr/>
        </p:nvCxnSpPr>
        <p:spPr>
          <a:xfrm flipV="1">
            <a:off x="6026390" y="2955851"/>
            <a:ext cx="37056" cy="1143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0" name="Đường nối Thẳng 121">
            <a:extLst>
              <a:ext uri="{FF2B5EF4-FFF2-40B4-BE49-F238E27FC236}">
                <a16:creationId xmlns:a16="http://schemas.microsoft.com/office/drawing/2014/main" id="{DA71E755-053E-125C-DC2F-A8C3D3A643AA}"/>
              </a:ext>
            </a:extLst>
          </p:cNvPr>
          <p:cNvCxnSpPr>
            <a:cxnSpLocks/>
          </p:cNvCxnSpPr>
          <p:nvPr/>
        </p:nvCxnSpPr>
        <p:spPr>
          <a:xfrm>
            <a:off x="6408289" y="3023924"/>
            <a:ext cx="27953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 name="Đường nối Thẳng 121">
            <a:extLst>
              <a:ext uri="{FF2B5EF4-FFF2-40B4-BE49-F238E27FC236}">
                <a16:creationId xmlns:a16="http://schemas.microsoft.com/office/drawing/2014/main" id="{280C9EAB-9456-822A-3CAB-7C22668C0DDB}"/>
              </a:ext>
            </a:extLst>
          </p:cNvPr>
          <p:cNvCxnSpPr>
            <a:cxnSpLocks/>
          </p:cNvCxnSpPr>
          <p:nvPr/>
        </p:nvCxnSpPr>
        <p:spPr>
          <a:xfrm flipV="1">
            <a:off x="6541184" y="2958650"/>
            <a:ext cx="37056" cy="1143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571170B8-D40A-B921-57E1-BC1EAC228837}"/>
              </a:ext>
            </a:extLst>
          </p:cNvPr>
          <p:cNvCxnSpPr>
            <a:cxnSpLocks/>
            <a:stCxn id="72" idx="2"/>
            <a:endCxn id="5" idx="0"/>
          </p:cNvCxnSpPr>
          <p:nvPr/>
        </p:nvCxnSpPr>
        <p:spPr>
          <a:xfrm>
            <a:off x="6173691" y="608195"/>
            <a:ext cx="4968" cy="190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6801681-D25C-0305-5888-F4E388C1570F}"/>
              </a:ext>
            </a:extLst>
          </p:cNvPr>
          <p:cNvSpPr txBox="1"/>
          <p:nvPr/>
        </p:nvSpPr>
        <p:spPr>
          <a:xfrm>
            <a:off x="5580851" y="192697"/>
            <a:ext cx="1185680" cy="415498"/>
          </a:xfrm>
          <a:prstGeom prst="rect">
            <a:avLst/>
          </a:prstGeom>
          <a:noFill/>
        </p:spPr>
        <p:txBody>
          <a:bodyPr wrap="square" rtlCol="0">
            <a:spAutoFit/>
          </a:bodyPr>
          <a:lstStyle/>
          <a:p>
            <a:pPr algn="ctr"/>
            <a:r>
              <a:rPr lang="en-VN" sz="2100">
                <a:solidFill>
                  <a:schemeClr val="accent1"/>
                </a:solidFill>
              </a:rPr>
              <a:t>Layer 0</a:t>
            </a:r>
          </a:p>
        </p:txBody>
      </p:sp>
      <p:sp>
        <p:nvSpPr>
          <p:cNvPr id="99" name="TextBox 98">
            <a:extLst>
              <a:ext uri="{FF2B5EF4-FFF2-40B4-BE49-F238E27FC236}">
                <a16:creationId xmlns:a16="http://schemas.microsoft.com/office/drawing/2014/main" id="{45E28DA9-9E66-6843-EDF6-8851E892D278}"/>
              </a:ext>
            </a:extLst>
          </p:cNvPr>
          <p:cNvSpPr txBox="1"/>
          <p:nvPr/>
        </p:nvSpPr>
        <p:spPr>
          <a:xfrm>
            <a:off x="5867172" y="4066565"/>
            <a:ext cx="2467805" cy="323165"/>
          </a:xfrm>
          <a:prstGeom prst="rect">
            <a:avLst/>
          </a:prstGeom>
          <a:noFill/>
        </p:spPr>
        <p:txBody>
          <a:bodyPr wrap="square">
            <a:spAutoFit/>
          </a:bodyPr>
          <a:lstStyle/>
          <a:p>
            <a:r>
              <a:rPr lang="vi-VN" sz="1500">
                <a:latin typeface="Calibri" panose="020F0502020204030204" pitchFamily="34" charset="0"/>
                <a:cs typeface="Calibri" panose="020F0502020204030204" pitchFamily="34" charset="0"/>
              </a:rPr>
              <a:t>Parameterized sub-layer</a:t>
            </a:r>
          </a:p>
        </p:txBody>
      </p:sp>
      <p:sp>
        <p:nvSpPr>
          <p:cNvPr id="105" name="TextBox 104">
            <a:extLst>
              <a:ext uri="{FF2B5EF4-FFF2-40B4-BE49-F238E27FC236}">
                <a16:creationId xmlns:a16="http://schemas.microsoft.com/office/drawing/2014/main" id="{BB45A512-2B06-2C55-929F-3CA6C0BE6D92}"/>
              </a:ext>
            </a:extLst>
          </p:cNvPr>
          <p:cNvSpPr txBox="1"/>
          <p:nvPr/>
        </p:nvSpPr>
        <p:spPr>
          <a:xfrm>
            <a:off x="7204942" y="3813126"/>
            <a:ext cx="1348016" cy="323165"/>
          </a:xfrm>
          <a:prstGeom prst="rect">
            <a:avLst/>
          </a:prstGeom>
          <a:noFill/>
        </p:spPr>
        <p:txBody>
          <a:bodyPr wrap="square">
            <a:spAutoFit/>
          </a:bodyPr>
          <a:lstStyle/>
          <a:p>
            <a:r>
              <a:rPr lang="vi-VN" sz="1500">
                <a:latin typeface="Calibri" panose="020F0502020204030204" pitchFamily="34" charset="0"/>
                <a:cs typeface="Calibri" panose="020F0502020204030204" pitchFamily="34" charset="0"/>
              </a:rPr>
              <a:t>Fixed sub-layer</a:t>
            </a:r>
          </a:p>
        </p:txBody>
      </p:sp>
      <p:pic>
        <p:nvPicPr>
          <p:cNvPr id="149" name="Content Placeholder 6">
            <a:extLst>
              <a:ext uri="{FF2B5EF4-FFF2-40B4-BE49-F238E27FC236}">
                <a16:creationId xmlns:a16="http://schemas.microsoft.com/office/drawing/2014/main" id="{2EF0C0F9-0BAA-F16B-BEA0-88EB056BC946}"/>
              </a:ext>
            </a:extLst>
          </p:cNvPr>
          <p:cNvPicPr>
            <a:picLocks noGrp="1" noChangeAspect="1"/>
          </p:cNvPicPr>
          <p:nvPr>
            <p:ph idx="1"/>
          </p:nvPr>
        </p:nvPicPr>
        <p:blipFill rotWithShape="1">
          <a:blip r:embed="rId10"/>
          <a:srcRect l="-205" r="4502"/>
          <a:stretch/>
        </p:blipFill>
        <p:spPr>
          <a:xfrm>
            <a:off x="629151" y="951815"/>
            <a:ext cx="2457388" cy="1503042"/>
          </a:xfrm>
          <a:prstGeom prst="rect">
            <a:avLst/>
          </a:prstGeom>
        </p:spPr>
      </p:pic>
      <p:cxnSp>
        <p:nvCxnSpPr>
          <p:cNvPr id="150" name="Curved Connector 149">
            <a:extLst>
              <a:ext uri="{FF2B5EF4-FFF2-40B4-BE49-F238E27FC236}">
                <a16:creationId xmlns:a16="http://schemas.microsoft.com/office/drawing/2014/main" id="{C993D795-59D6-4898-03ED-EB2A89AEB840}"/>
              </a:ext>
            </a:extLst>
          </p:cNvPr>
          <p:cNvCxnSpPr>
            <a:cxnSpLocks/>
            <a:stCxn id="9" idx="0"/>
            <a:endCxn id="149" idx="3"/>
          </p:cNvCxnSpPr>
          <p:nvPr/>
        </p:nvCxnSpPr>
        <p:spPr>
          <a:xfrm rot="16200000" flipV="1">
            <a:off x="3628551" y="1161324"/>
            <a:ext cx="708046" cy="1792070"/>
          </a:xfrm>
          <a:prstGeom prst="curvedConnector2">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6" name="Graphic 155">
            <a:extLst>
              <a:ext uri="{FF2B5EF4-FFF2-40B4-BE49-F238E27FC236}">
                <a16:creationId xmlns:a16="http://schemas.microsoft.com/office/drawing/2014/main" id="{88A55FE9-AB21-C3A9-5CBC-B22C3FE234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9717" y="2895202"/>
            <a:ext cx="2477987" cy="1503041"/>
          </a:xfrm>
          <a:prstGeom prst="rect">
            <a:avLst/>
          </a:prstGeom>
        </p:spPr>
      </p:pic>
      <p:cxnSp>
        <p:nvCxnSpPr>
          <p:cNvPr id="158" name="Curved Connector 157">
            <a:extLst>
              <a:ext uri="{FF2B5EF4-FFF2-40B4-BE49-F238E27FC236}">
                <a16:creationId xmlns:a16="http://schemas.microsoft.com/office/drawing/2014/main" id="{77EE886A-A770-4CC9-D2F6-D711ACE74A61}"/>
              </a:ext>
            </a:extLst>
          </p:cNvPr>
          <p:cNvCxnSpPr>
            <a:cxnSpLocks/>
            <a:stCxn id="16" idx="2"/>
          </p:cNvCxnSpPr>
          <p:nvPr/>
        </p:nvCxnSpPr>
        <p:spPr>
          <a:xfrm rot="5400000">
            <a:off x="4067068" y="2601390"/>
            <a:ext cx="588053" cy="2655040"/>
          </a:xfrm>
          <a:prstGeom prst="curvedConnector2">
            <a:avLst/>
          </a:prstGeom>
          <a:ln w="28575">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9F55DDE0-8320-2EA9-FFE7-FE37E8F0F295}"/>
              </a:ext>
            </a:extLst>
          </p:cNvPr>
          <p:cNvCxnSpPr>
            <a:cxnSpLocks/>
            <a:stCxn id="105" idx="0"/>
            <a:endCxn id="20" idx="2"/>
          </p:cNvCxnSpPr>
          <p:nvPr/>
        </p:nvCxnSpPr>
        <p:spPr>
          <a:xfrm flipH="1" flipV="1">
            <a:off x="7878072" y="3633030"/>
            <a:ext cx="878" cy="1800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DF918FC-86D9-0E2D-6C4F-B545C464A0C6}"/>
              </a:ext>
            </a:extLst>
          </p:cNvPr>
          <p:cNvCxnSpPr>
            <a:cxnSpLocks/>
            <a:stCxn id="99" idx="0"/>
            <a:endCxn id="19" idx="2"/>
          </p:cNvCxnSpPr>
          <p:nvPr/>
        </p:nvCxnSpPr>
        <p:spPr>
          <a:xfrm flipH="1" flipV="1">
            <a:off x="7082289" y="3633030"/>
            <a:ext cx="18786" cy="433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3" name="Hộp Văn bản 32">
                <a:extLst>
                  <a:ext uri="{FF2B5EF4-FFF2-40B4-BE49-F238E27FC236}">
                    <a16:creationId xmlns:a16="http://schemas.microsoft.com/office/drawing/2014/main" id="{9B4C48F7-6B1F-A28E-2154-6C137B4C1CDD}"/>
                  </a:ext>
                </a:extLst>
              </p:cNvPr>
              <p:cNvSpPr txBox="1"/>
              <p:nvPr/>
            </p:nvSpPr>
            <p:spPr>
              <a:xfrm>
                <a:off x="4572105" y="1020750"/>
                <a:ext cx="798989" cy="253916"/>
              </a:xfrm>
              <a:prstGeom prst="rect">
                <a:avLst/>
              </a:prstGeom>
              <a:noFill/>
            </p:spPr>
            <p:txBody>
              <a:bodyPr wrap="square" rtlCol="0">
                <a:spAutoFit/>
              </a:bodyPr>
              <a:lstStyle/>
              <a:p>
                <a:r>
                  <a:rPr lang="en-VN" sz="1050">
                    <a:cs typeface="Times New Roman" panose="02020603050405020304" pitchFamily="18" charset="0"/>
                  </a:rPr>
                  <a:t>Control </a:t>
                </a:r>
                <a14:m>
                  <m:oMath xmlns:m="http://schemas.openxmlformats.org/officeDocument/2006/math">
                    <m:sSub>
                      <m:sSubPr>
                        <m:ctrlPr>
                          <a:rPr lang="vi-VN" sz="1050" i="1">
                            <a:latin typeface="Cambria Math" panose="02040503050406030204" pitchFamily="18" charset="0"/>
                            <a:cs typeface="Times New Roman" panose="02020603050405020304" pitchFamily="18" charset="0"/>
                          </a:rPr>
                        </m:ctrlPr>
                      </m:sSubPr>
                      <m:e>
                        <m:r>
                          <a:rPr lang="en-VN" sz="1050" i="1">
                            <a:latin typeface="Cambria Math" panose="02040503050406030204" pitchFamily="18" charset="0"/>
                            <a:cs typeface="Times New Roman" panose="02020603050405020304" pitchFamily="18" charset="0"/>
                          </a:rPr>
                          <m:t>𝑅</m:t>
                        </m:r>
                      </m:e>
                      <m:sub>
                        <m:r>
                          <a:rPr lang="vi-VN" sz="1050" i="1">
                            <a:latin typeface="Cambria Math" panose="02040503050406030204" pitchFamily="18" charset="0"/>
                            <a:cs typeface="Times New Roman" panose="02020603050405020304" pitchFamily="18" charset="0"/>
                          </a:rPr>
                          <m:t>𝑌</m:t>
                        </m:r>
                      </m:sub>
                    </m:sSub>
                  </m:oMath>
                </a14:m>
                <a:endParaRPr lang="vi-VN" sz="1050" i="1">
                  <a:cs typeface="Times New Roman" panose="02020603050405020304" pitchFamily="18" charset="0"/>
                </a:endParaRPr>
              </a:p>
            </p:txBody>
          </p:sp>
        </mc:Choice>
        <mc:Fallback xmlns="">
          <p:sp>
            <p:nvSpPr>
              <p:cNvPr id="183" name="Hộp Văn bản 32">
                <a:extLst>
                  <a:ext uri="{FF2B5EF4-FFF2-40B4-BE49-F238E27FC236}">
                    <a16:creationId xmlns:a16="http://schemas.microsoft.com/office/drawing/2014/main" id="{9B4C48F7-6B1F-A28E-2154-6C137B4C1CDD}"/>
                  </a:ext>
                </a:extLst>
              </p:cNvPr>
              <p:cNvSpPr txBox="1">
                <a:spLocks noRot="1" noChangeAspect="1" noMove="1" noResize="1" noEditPoints="1" noAdjustHandles="1" noChangeArrowheads="1" noChangeShapeType="1" noTextEdit="1"/>
              </p:cNvSpPr>
              <p:nvPr/>
            </p:nvSpPr>
            <p:spPr>
              <a:xfrm>
                <a:off x="4572105" y="1020750"/>
                <a:ext cx="798989" cy="253916"/>
              </a:xfrm>
              <a:prstGeom prst="rect">
                <a:avLst/>
              </a:prstGeom>
              <a:blipFill>
                <a:blip r:embed="rId13"/>
                <a:stretch>
                  <a:fillRect b="-14286"/>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87" name="Hộp Văn bản 32">
                <a:extLst>
                  <a:ext uri="{FF2B5EF4-FFF2-40B4-BE49-F238E27FC236}">
                    <a16:creationId xmlns:a16="http://schemas.microsoft.com/office/drawing/2014/main" id="{362AA510-54B4-4ED7-E293-90FBFB989F14}"/>
                  </a:ext>
                </a:extLst>
              </p:cNvPr>
              <p:cNvSpPr txBox="1"/>
              <p:nvPr/>
            </p:nvSpPr>
            <p:spPr>
              <a:xfrm>
                <a:off x="4576971" y="1318141"/>
                <a:ext cx="919688" cy="415498"/>
              </a:xfrm>
              <a:prstGeom prst="rect">
                <a:avLst/>
              </a:prstGeom>
              <a:noFill/>
            </p:spPr>
            <p:txBody>
              <a:bodyPr wrap="square" rtlCol="0">
                <a:spAutoFit/>
              </a:bodyPr>
              <a:lstStyle/>
              <a:p>
                <a:r>
                  <a:rPr lang="en-US" sz="1050">
                    <a:cs typeface="Times New Roman" panose="02020603050405020304" pitchFamily="18" charset="0"/>
                  </a:rPr>
                  <a:t>Control Pauli - </a:t>
                </a:r>
                <a14:m>
                  <m:oMath xmlns:m="http://schemas.openxmlformats.org/officeDocument/2006/math">
                    <m:r>
                      <a:rPr lang="en-US" sz="1050" i="1">
                        <a:latin typeface="Cambria Math" panose="02040503050406030204" pitchFamily="18" charset="0"/>
                        <a:cs typeface="Times New Roman" panose="02020603050405020304" pitchFamily="18" charset="0"/>
                      </a:rPr>
                      <m:t>𝑍</m:t>
                    </m:r>
                  </m:oMath>
                </a14:m>
                <a:endParaRPr lang="vi-VN" sz="1050">
                  <a:cs typeface="Times New Roman" panose="02020603050405020304" pitchFamily="18" charset="0"/>
                </a:endParaRPr>
              </a:p>
            </p:txBody>
          </p:sp>
        </mc:Choice>
        <mc:Fallback xmlns="">
          <p:sp>
            <p:nvSpPr>
              <p:cNvPr id="187" name="Hộp Văn bản 32">
                <a:extLst>
                  <a:ext uri="{FF2B5EF4-FFF2-40B4-BE49-F238E27FC236}">
                    <a16:creationId xmlns:a16="http://schemas.microsoft.com/office/drawing/2014/main" id="{362AA510-54B4-4ED7-E293-90FBFB989F14}"/>
                  </a:ext>
                </a:extLst>
              </p:cNvPr>
              <p:cNvSpPr txBox="1">
                <a:spLocks noRot="1" noChangeAspect="1" noMove="1" noResize="1" noEditPoints="1" noAdjustHandles="1" noChangeArrowheads="1" noChangeShapeType="1" noTextEdit="1"/>
              </p:cNvSpPr>
              <p:nvPr/>
            </p:nvSpPr>
            <p:spPr>
              <a:xfrm>
                <a:off x="4576971" y="1318141"/>
                <a:ext cx="919688" cy="415498"/>
              </a:xfrm>
              <a:prstGeom prst="rect">
                <a:avLst/>
              </a:prstGeom>
              <a:blipFill>
                <a:blip r:embed="rId14"/>
                <a:stretch>
                  <a:fillRect b="-11765"/>
                </a:stretch>
              </a:blipFill>
            </p:spPr>
            <p:txBody>
              <a:bodyPr/>
              <a:lstStyle/>
              <a:p>
                <a:r>
                  <a:rPr lang="en-VN">
                    <a:noFill/>
                  </a:rPr>
                  <a:t> </a:t>
                </a:r>
              </a:p>
            </p:txBody>
          </p:sp>
        </mc:Fallback>
      </mc:AlternateContent>
      <p:sp>
        <p:nvSpPr>
          <p:cNvPr id="189" name="Hình chữ nhật 65">
            <a:extLst>
              <a:ext uri="{FF2B5EF4-FFF2-40B4-BE49-F238E27FC236}">
                <a16:creationId xmlns:a16="http://schemas.microsoft.com/office/drawing/2014/main" id="{D8E99A30-5C44-4681-8073-CAF4D4257CA3}"/>
              </a:ext>
            </a:extLst>
          </p:cNvPr>
          <p:cNvSpPr/>
          <p:nvPr/>
        </p:nvSpPr>
        <p:spPr>
          <a:xfrm>
            <a:off x="4144129" y="802370"/>
            <a:ext cx="1290746" cy="9372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latin typeface="Times New Roman" panose="02020603050405020304" pitchFamily="18" charset="0"/>
              <a:cs typeface="Times New Roman" panose="02020603050405020304" pitchFamily="18" charset="0"/>
            </a:endParaRPr>
          </a:p>
        </p:txBody>
      </p:sp>
      <p:cxnSp>
        <p:nvCxnSpPr>
          <p:cNvPr id="190" name="Đường nối Thẳng 19">
            <a:extLst>
              <a:ext uri="{FF2B5EF4-FFF2-40B4-BE49-F238E27FC236}">
                <a16:creationId xmlns:a16="http://schemas.microsoft.com/office/drawing/2014/main" id="{82B2617F-1C0C-E927-DD1D-EE462EE2F19F}"/>
              </a:ext>
            </a:extLst>
          </p:cNvPr>
          <p:cNvCxnSpPr>
            <a:cxnSpLocks/>
            <a:stCxn id="192" idx="0"/>
            <a:endCxn id="191" idx="4"/>
          </p:cNvCxnSpPr>
          <p:nvPr/>
        </p:nvCxnSpPr>
        <p:spPr>
          <a:xfrm flipV="1">
            <a:off x="4418642" y="943205"/>
            <a:ext cx="0" cy="126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Hình Bầu dục 38">
            <a:extLst>
              <a:ext uri="{FF2B5EF4-FFF2-40B4-BE49-F238E27FC236}">
                <a16:creationId xmlns:a16="http://schemas.microsoft.com/office/drawing/2014/main" id="{10BA04DA-C1FF-3B31-C4D3-DBEE38AA9269}"/>
              </a:ext>
            </a:extLst>
          </p:cNvPr>
          <p:cNvSpPr/>
          <p:nvPr/>
        </p:nvSpPr>
        <p:spPr>
          <a:xfrm>
            <a:off x="4386496" y="878912"/>
            <a:ext cx="64293" cy="642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1350"/>
          </a:p>
        </p:txBody>
      </p:sp>
      <mc:AlternateContent xmlns:mc="http://schemas.openxmlformats.org/markup-compatibility/2006" xmlns:a14="http://schemas.microsoft.com/office/drawing/2010/main">
        <mc:Choice Requires="a14">
          <p:sp>
            <p:nvSpPr>
              <p:cNvPr id="192" name="Hình chữ nhật 84">
                <a:extLst>
                  <a:ext uri="{FF2B5EF4-FFF2-40B4-BE49-F238E27FC236}">
                    <a16:creationId xmlns:a16="http://schemas.microsoft.com/office/drawing/2014/main" id="{A644FEC5-CB78-7BE4-51D4-1EB44654D7F4}"/>
                  </a:ext>
                </a:extLst>
              </p:cNvPr>
              <p:cNvSpPr/>
              <p:nvPr/>
            </p:nvSpPr>
            <p:spPr>
              <a:xfrm>
                <a:off x="4268712" y="1069440"/>
                <a:ext cx="299861" cy="199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600" i="1">
                            <a:solidFill>
                              <a:schemeClr val="tx1"/>
                            </a:solidFill>
                            <a:latin typeface="Cambria Math" panose="02040503050406030204" pitchFamily="18" charset="0"/>
                            <a:cs typeface="Times New Roman" panose="02020603050405020304" pitchFamily="18" charset="0"/>
                          </a:rPr>
                        </m:ctrlPr>
                      </m:sSubPr>
                      <m:e>
                        <m:r>
                          <a:rPr lang="en-US" sz="600" i="1">
                            <a:solidFill>
                              <a:schemeClr val="tx1"/>
                            </a:solidFill>
                            <a:latin typeface="Cambria Math" panose="02040503050406030204" pitchFamily="18" charset="0"/>
                            <a:cs typeface="Times New Roman" panose="02020603050405020304" pitchFamily="18" charset="0"/>
                          </a:rPr>
                          <m:t>𝑅</m:t>
                        </m:r>
                      </m:e>
                      <m:sub>
                        <m:r>
                          <a:rPr lang="en-US" sz="600" i="1">
                            <a:solidFill>
                              <a:schemeClr val="tx1"/>
                            </a:solidFill>
                            <a:latin typeface="Cambria Math" panose="02040503050406030204" pitchFamily="18" charset="0"/>
                            <a:cs typeface="Times New Roman" panose="02020603050405020304" pitchFamily="18" charset="0"/>
                          </a:rPr>
                          <m:t>𝑌</m:t>
                        </m:r>
                      </m:sub>
                    </m:sSub>
                    <m:d>
                      <m:dPr>
                        <m:ctrlPr>
                          <a:rPr lang="vi-VN" sz="600" i="1">
                            <a:solidFill>
                              <a:schemeClr val="tx1"/>
                            </a:solidFill>
                            <a:latin typeface="Cambria Math" panose="02040503050406030204" pitchFamily="18" charset="0"/>
                            <a:cs typeface="Times New Roman" panose="02020603050405020304" pitchFamily="18" charset="0"/>
                          </a:rPr>
                        </m:ctrlPr>
                      </m:dPr>
                      <m:e>
                        <m:r>
                          <a:rPr lang="vi-VN" sz="600" i="1">
                            <a:solidFill>
                              <a:schemeClr val="tx1"/>
                            </a:solidFill>
                            <a:latin typeface="Cambria Math" panose="02040503050406030204" pitchFamily="18" charset="0"/>
                            <a:cs typeface="Times New Roman" panose="02020603050405020304" pitchFamily="18" charset="0"/>
                          </a:rPr>
                          <m:t>.</m:t>
                        </m:r>
                      </m:e>
                    </m:d>
                  </m:oMath>
                </a14:m>
                <a:r>
                  <a:rPr lang="vi-VN" sz="600" i="1">
                    <a:solidFill>
                      <a:schemeClr val="tx1"/>
                    </a:solidFill>
                    <a:latin typeface="+mj-lt"/>
                    <a:cs typeface="Times New Roman" panose="02020603050405020304" pitchFamily="18" charset="0"/>
                  </a:rPr>
                  <a:t> </a:t>
                </a:r>
              </a:p>
            </p:txBody>
          </p:sp>
        </mc:Choice>
        <mc:Fallback xmlns="">
          <p:sp>
            <p:nvSpPr>
              <p:cNvPr id="192" name="Hình chữ nhật 84">
                <a:extLst>
                  <a:ext uri="{FF2B5EF4-FFF2-40B4-BE49-F238E27FC236}">
                    <a16:creationId xmlns:a16="http://schemas.microsoft.com/office/drawing/2014/main" id="{A644FEC5-CB78-7BE4-51D4-1EB44654D7F4}"/>
                  </a:ext>
                </a:extLst>
              </p:cNvPr>
              <p:cNvSpPr>
                <a:spLocks noRot="1" noChangeAspect="1" noMove="1" noResize="1" noEditPoints="1" noAdjustHandles="1" noChangeArrowheads="1" noChangeShapeType="1" noTextEdit="1"/>
              </p:cNvSpPr>
              <p:nvPr/>
            </p:nvSpPr>
            <p:spPr>
              <a:xfrm>
                <a:off x="4268712" y="1069440"/>
                <a:ext cx="299861" cy="199484"/>
              </a:xfrm>
              <a:prstGeom prst="rect">
                <a:avLst/>
              </a:prstGeom>
              <a:blipFill>
                <a:blip r:embed="rId15"/>
                <a:stretch>
                  <a:fillRect/>
                </a:stretch>
              </a:blipFill>
              <a:ln>
                <a:solidFill>
                  <a:schemeClr val="tx1"/>
                </a:solidFill>
              </a:ln>
            </p:spPr>
            <p:txBody>
              <a:bodyPr/>
              <a:lstStyle/>
              <a:p>
                <a:r>
                  <a:rPr lang="en-VN">
                    <a:noFill/>
                  </a:rPr>
                  <a:t> </a:t>
                </a:r>
              </a:p>
            </p:txBody>
          </p:sp>
        </mc:Fallback>
      </mc:AlternateContent>
      <p:cxnSp>
        <p:nvCxnSpPr>
          <p:cNvPr id="196" name="Đường nối Thẳng 19">
            <a:extLst>
              <a:ext uri="{FF2B5EF4-FFF2-40B4-BE49-F238E27FC236}">
                <a16:creationId xmlns:a16="http://schemas.microsoft.com/office/drawing/2014/main" id="{45A2DAFE-FEF9-FF4C-2F9F-12D428914EDD}"/>
              </a:ext>
            </a:extLst>
          </p:cNvPr>
          <p:cNvCxnSpPr>
            <a:cxnSpLocks/>
            <a:stCxn id="198" idx="0"/>
            <a:endCxn id="197" idx="4"/>
          </p:cNvCxnSpPr>
          <p:nvPr/>
        </p:nvCxnSpPr>
        <p:spPr>
          <a:xfrm flipV="1">
            <a:off x="4418642" y="1435424"/>
            <a:ext cx="0" cy="150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Hình Bầu dục 38">
            <a:extLst>
              <a:ext uri="{FF2B5EF4-FFF2-40B4-BE49-F238E27FC236}">
                <a16:creationId xmlns:a16="http://schemas.microsoft.com/office/drawing/2014/main" id="{29937C92-FACD-28E4-9F8E-2EE2E8CA097F}"/>
              </a:ext>
            </a:extLst>
          </p:cNvPr>
          <p:cNvSpPr/>
          <p:nvPr/>
        </p:nvSpPr>
        <p:spPr>
          <a:xfrm>
            <a:off x="4386496" y="1371131"/>
            <a:ext cx="64293" cy="642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1350"/>
          </a:p>
        </p:txBody>
      </p:sp>
      <p:sp>
        <p:nvSpPr>
          <p:cNvPr id="198" name="Hình Bầu dục 38">
            <a:extLst>
              <a:ext uri="{FF2B5EF4-FFF2-40B4-BE49-F238E27FC236}">
                <a16:creationId xmlns:a16="http://schemas.microsoft.com/office/drawing/2014/main" id="{F1A37F6D-FBE9-C7B5-317C-0567B0440261}"/>
              </a:ext>
            </a:extLst>
          </p:cNvPr>
          <p:cNvSpPr/>
          <p:nvPr/>
        </p:nvSpPr>
        <p:spPr>
          <a:xfrm>
            <a:off x="4386496" y="1585900"/>
            <a:ext cx="64293" cy="642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1350"/>
          </a:p>
        </p:txBody>
      </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EDB84D2E-5BDA-E669-D290-77E317DEF19D}"/>
                  </a:ext>
                </a:extLst>
              </p:cNvPr>
              <p:cNvSpPr txBox="1"/>
              <p:nvPr/>
            </p:nvSpPr>
            <p:spPr>
              <a:xfrm>
                <a:off x="4144129" y="4418494"/>
                <a:ext cx="3219107" cy="300082"/>
              </a:xfrm>
              <a:prstGeom prst="rect">
                <a:avLst/>
              </a:prstGeom>
              <a:noFill/>
            </p:spPr>
            <p:txBody>
              <a:bodyPr wrap="square">
                <a:spAutoFit/>
              </a:bodyPr>
              <a:lstStyle/>
              <a:p>
                <a:r>
                  <a:rPr lang="en-VN" sz="1350" b="1">
                    <a:solidFill>
                      <a:srgbClr val="FF0000"/>
                    </a:solidFill>
                  </a:rPr>
                  <a:t>Fig 4.1</a:t>
                </a:r>
                <a:r>
                  <a:rPr lang="en-VN" sz="1350"/>
                  <a:t>. </a:t>
                </a:r>
                <a14:m>
                  <m:oMath xmlns:m="http://schemas.openxmlformats.org/officeDocument/2006/math">
                    <m:r>
                      <a:rPr lang="en-VN" sz="1350" i="1">
                        <a:latin typeface="Cambria Math" panose="02040503050406030204" pitchFamily="18" charset="0"/>
                      </a:rPr>
                      <m:t>𝑈</m:t>
                    </m:r>
                    <m:d>
                      <m:dPr>
                        <m:ctrlPr>
                          <a:rPr lang="vi-VN" sz="1350" i="1">
                            <a:latin typeface="Cambria Math" panose="02040503050406030204" pitchFamily="18" charset="0"/>
                          </a:rPr>
                        </m:ctrlPr>
                      </m:dPr>
                      <m:e>
                        <m:r>
                          <a:rPr lang="vi-VN" sz="1350" b="1" i="1">
                            <a:latin typeface="Cambria Math" panose="02040503050406030204" pitchFamily="18" charset="0"/>
                          </a:rPr>
                          <m:t>𝜽</m:t>
                        </m:r>
                      </m:e>
                    </m:d>
                  </m:oMath>
                </a14:m>
                <a:endParaRPr lang="en-VN" sz="1350"/>
              </a:p>
            </p:txBody>
          </p:sp>
        </mc:Choice>
        <mc:Fallback xmlns="">
          <p:sp>
            <p:nvSpPr>
              <p:cNvPr id="241" name="TextBox 240">
                <a:extLst>
                  <a:ext uri="{FF2B5EF4-FFF2-40B4-BE49-F238E27FC236}">
                    <a16:creationId xmlns:a16="http://schemas.microsoft.com/office/drawing/2014/main" id="{EDB84D2E-5BDA-E669-D290-77E317DEF19D}"/>
                  </a:ext>
                </a:extLst>
              </p:cNvPr>
              <p:cNvSpPr txBox="1">
                <a:spLocks noRot="1" noChangeAspect="1" noMove="1" noResize="1" noEditPoints="1" noAdjustHandles="1" noChangeArrowheads="1" noChangeShapeType="1" noTextEdit="1"/>
              </p:cNvSpPr>
              <p:nvPr/>
            </p:nvSpPr>
            <p:spPr>
              <a:xfrm>
                <a:off x="4144129" y="4418494"/>
                <a:ext cx="3219107" cy="300082"/>
              </a:xfrm>
              <a:prstGeom prst="rect">
                <a:avLst/>
              </a:prstGeom>
              <a:blipFill>
                <a:blip r:embed="rId16"/>
                <a:stretch>
                  <a:fillRect l="-394" t="-4167" b="-2083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A038481B-7AC6-C7A7-D157-BB879A4BABD0}"/>
                  </a:ext>
                </a:extLst>
              </p:cNvPr>
              <p:cNvSpPr txBox="1"/>
              <p:nvPr/>
            </p:nvSpPr>
            <p:spPr>
              <a:xfrm>
                <a:off x="642166" y="2484952"/>
                <a:ext cx="3430423" cy="355354"/>
              </a:xfrm>
              <a:prstGeom prst="rect">
                <a:avLst/>
              </a:prstGeom>
              <a:noFill/>
            </p:spPr>
            <p:txBody>
              <a:bodyPr wrap="square">
                <a:spAutoFit/>
              </a:bodyPr>
              <a:lstStyle/>
              <a:p>
                <a:r>
                  <a:rPr lang="en-VN" sz="1350" b="1">
                    <a:solidFill>
                      <a:srgbClr val="FF0000"/>
                    </a:solidFill>
                  </a:rPr>
                  <a:t>Fig 4.2</a:t>
                </a:r>
                <a:r>
                  <a:rPr lang="en-VN" sz="1350"/>
                  <a:t>. Example </a:t>
                </a:r>
                <a14:m>
                  <m:oMath xmlns:m="http://schemas.openxmlformats.org/officeDocument/2006/math">
                    <m:sSubSup>
                      <m:sSubSupPr>
                        <m:ctrlPr>
                          <a:rPr lang="vi-VN" sz="1350" i="1">
                            <a:latin typeface="Cambria Math" panose="02040503050406030204" pitchFamily="18" charset="0"/>
                            <a:cs typeface="Times New Roman" panose="02020603050405020304" pitchFamily="18" charset="0"/>
                          </a:rPr>
                        </m:ctrlPr>
                      </m:sSubSupPr>
                      <m:e>
                        <m:r>
                          <a:rPr lang="vi-VN" sz="1350" i="1">
                            <a:latin typeface="Cambria Math" panose="02040503050406030204" pitchFamily="18" charset="0"/>
                            <a:cs typeface="Times New Roman" panose="02020603050405020304" pitchFamily="18" charset="0"/>
                          </a:rPr>
                          <m:t>𝑈</m:t>
                        </m:r>
                      </m:e>
                      <m:sub>
                        <m:r>
                          <a:rPr lang="vi-VN" sz="1350" i="1">
                            <a:latin typeface="Cambria Math" panose="02040503050406030204" pitchFamily="18" charset="0"/>
                            <a:cs typeface="Times New Roman" panose="02020603050405020304" pitchFamily="18" charset="0"/>
                          </a:rPr>
                          <m:t>𝑘</m:t>
                        </m:r>
                      </m:sub>
                      <m:sup>
                        <m:r>
                          <a:rPr lang="vi-VN" sz="1350" i="1">
                            <a:latin typeface="Cambria Math" panose="02040503050406030204" pitchFamily="18" charset="0"/>
                            <a:cs typeface="Times New Roman" panose="02020603050405020304" pitchFamily="18" charset="0"/>
                          </a:rPr>
                          <m:t>(</m:t>
                        </m:r>
                        <m:r>
                          <a:rPr lang="vi-VN" sz="1350" i="1">
                            <a:latin typeface="Cambria Math" panose="02040503050406030204" pitchFamily="18" charset="0"/>
                            <a:cs typeface="Times New Roman" panose="02020603050405020304" pitchFamily="18" charset="0"/>
                          </a:rPr>
                          <m:t>𝑗</m:t>
                        </m:r>
                        <m:r>
                          <a:rPr lang="vi-VN" sz="1350" i="1">
                            <a:latin typeface="Cambria Math" panose="02040503050406030204" pitchFamily="18" charset="0"/>
                            <a:cs typeface="Times New Roman" panose="02020603050405020304" pitchFamily="18" charset="0"/>
                          </a:rPr>
                          <m:t>)</m:t>
                        </m:r>
                      </m:sup>
                    </m:sSubSup>
                    <m:d>
                      <m:dPr>
                        <m:ctrlPr>
                          <a:rPr lang="vi-VN" sz="1350" i="1">
                            <a:latin typeface="Cambria Math" panose="02040503050406030204" pitchFamily="18" charset="0"/>
                            <a:cs typeface="Times New Roman" panose="02020603050405020304" pitchFamily="18" charset="0"/>
                          </a:rPr>
                        </m:ctrlPr>
                      </m:dPr>
                      <m:e>
                        <m:r>
                          <a:rPr lang="vi-VN" sz="1350" b="1" i="1">
                            <a:latin typeface="Cambria Math" panose="02040503050406030204" pitchFamily="18" charset="0"/>
                            <a:cs typeface="Times New Roman" panose="02020603050405020304" pitchFamily="18" charset="0"/>
                          </a:rPr>
                          <m:t>.</m:t>
                        </m:r>
                      </m:e>
                    </m:d>
                  </m:oMath>
                </a14:m>
                <a:r>
                  <a:rPr lang="en-VN" sz="1350"/>
                  <a:t>: </a:t>
                </a:r>
                <a:r>
                  <a:rPr lang="en-VN" sz="1350" b="1"/>
                  <a:t>Graph – star </a:t>
                </a:r>
                <a:r>
                  <a:rPr lang="en-VN" sz="1350"/>
                  <a:t>[</a:t>
                </a:r>
                <a:r>
                  <a:rPr lang="en-VN" sz="1350" b="1"/>
                  <a:t>16</a:t>
                </a:r>
                <a:r>
                  <a:rPr lang="en-VN" sz="1350"/>
                  <a:t>] </a:t>
                </a:r>
              </a:p>
            </p:txBody>
          </p:sp>
        </mc:Choice>
        <mc:Fallback xmlns="">
          <p:sp>
            <p:nvSpPr>
              <p:cNvPr id="242" name="TextBox 241">
                <a:extLst>
                  <a:ext uri="{FF2B5EF4-FFF2-40B4-BE49-F238E27FC236}">
                    <a16:creationId xmlns:a16="http://schemas.microsoft.com/office/drawing/2014/main" id="{A038481B-7AC6-C7A7-D157-BB879A4BABD0}"/>
                  </a:ext>
                </a:extLst>
              </p:cNvPr>
              <p:cNvSpPr txBox="1">
                <a:spLocks noRot="1" noChangeAspect="1" noMove="1" noResize="1" noEditPoints="1" noAdjustHandles="1" noChangeArrowheads="1" noChangeShapeType="1" noTextEdit="1"/>
              </p:cNvSpPr>
              <p:nvPr/>
            </p:nvSpPr>
            <p:spPr>
              <a:xfrm>
                <a:off x="642166" y="2484952"/>
                <a:ext cx="3430423" cy="355354"/>
              </a:xfrm>
              <a:prstGeom prst="rect">
                <a:avLst/>
              </a:prstGeom>
              <a:blipFill>
                <a:blip r:embed="rId17"/>
                <a:stretch>
                  <a:fillRect l="-369" b="-1379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766C4FE3-5986-B635-CE75-D69D1819F483}"/>
                  </a:ext>
                </a:extLst>
              </p:cNvPr>
              <p:cNvSpPr txBox="1"/>
              <p:nvPr/>
            </p:nvSpPr>
            <p:spPr>
              <a:xfrm>
                <a:off x="642166" y="4400757"/>
                <a:ext cx="3219107" cy="355354"/>
              </a:xfrm>
              <a:prstGeom prst="rect">
                <a:avLst/>
              </a:prstGeom>
              <a:noFill/>
            </p:spPr>
            <p:txBody>
              <a:bodyPr wrap="square">
                <a:spAutoFit/>
              </a:bodyPr>
              <a:lstStyle/>
              <a:p>
                <a:r>
                  <a:rPr lang="en-VN" sz="1350" b="1">
                    <a:solidFill>
                      <a:srgbClr val="FF0000"/>
                    </a:solidFill>
                  </a:rPr>
                  <a:t>Fig 4.3. </a:t>
                </a:r>
                <a:r>
                  <a:rPr lang="en-VN" sz="1350"/>
                  <a:t>Example </a:t>
                </a:r>
                <a14:m>
                  <m:oMath xmlns:m="http://schemas.openxmlformats.org/officeDocument/2006/math">
                    <m:sSubSup>
                      <m:sSubSupPr>
                        <m:ctrlPr>
                          <a:rPr lang="vi-VN" sz="1350" i="1">
                            <a:latin typeface="Cambria Math" panose="02040503050406030204" pitchFamily="18" charset="0"/>
                            <a:cs typeface="Times New Roman" panose="02020603050405020304" pitchFamily="18" charset="0"/>
                          </a:rPr>
                        </m:ctrlPr>
                      </m:sSubSupPr>
                      <m:e>
                        <m:r>
                          <a:rPr lang="vi-VN" sz="1350" i="1">
                            <a:latin typeface="Cambria Math" panose="02040503050406030204" pitchFamily="18" charset="0"/>
                            <a:cs typeface="Times New Roman" panose="02020603050405020304" pitchFamily="18" charset="0"/>
                          </a:rPr>
                          <m:t>𝑉</m:t>
                        </m:r>
                      </m:e>
                      <m:sub>
                        <m:r>
                          <a:rPr lang="vi-VN" sz="1350" i="1">
                            <a:latin typeface="Cambria Math" panose="02040503050406030204" pitchFamily="18" charset="0"/>
                            <a:cs typeface="Times New Roman" panose="02020603050405020304" pitchFamily="18" charset="0"/>
                          </a:rPr>
                          <m:t>𝑘</m:t>
                        </m:r>
                      </m:sub>
                      <m:sup>
                        <m:r>
                          <a:rPr lang="vi-VN" sz="1350" i="1">
                            <a:latin typeface="Cambria Math" panose="02040503050406030204" pitchFamily="18" charset="0"/>
                            <a:cs typeface="Times New Roman" panose="02020603050405020304" pitchFamily="18" charset="0"/>
                          </a:rPr>
                          <m:t>(</m:t>
                        </m:r>
                        <m:r>
                          <a:rPr lang="vi-VN" sz="1350" i="1">
                            <a:latin typeface="Cambria Math" panose="02040503050406030204" pitchFamily="18" charset="0"/>
                            <a:cs typeface="Times New Roman" panose="02020603050405020304" pitchFamily="18" charset="0"/>
                          </a:rPr>
                          <m:t>𝑗</m:t>
                        </m:r>
                        <m:r>
                          <a:rPr lang="vi-VN" sz="1350" i="1">
                            <a:latin typeface="Cambria Math" panose="02040503050406030204" pitchFamily="18" charset="0"/>
                            <a:cs typeface="Times New Roman" panose="02020603050405020304" pitchFamily="18" charset="0"/>
                          </a:rPr>
                          <m:t>)</m:t>
                        </m:r>
                      </m:sup>
                    </m:sSubSup>
                  </m:oMath>
                </a14:m>
                <a:r>
                  <a:rPr lang="en-VN" sz="1350"/>
                  <a:t>: </a:t>
                </a:r>
                <a:r>
                  <a:rPr lang="en-VN" sz="1350" b="1"/>
                  <a:t>Control – Z </a:t>
                </a:r>
                <a:r>
                  <a:rPr lang="en-VN" sz="1350"/>
                  <a:t>[</a:t>
                </a:r>
                <a:r>
                  <a:rPr lang="en-VN" sz="1350" b="1"/>
                  <a:t>16</a:t>
                </a:r>
                <a:r>
                  <a:rPr lang="en-VN" sz="1350"/>
                  <a:t>] </a:t>
                </a:r>
              </a:p>
            </p:txBody>
          </p:sp>
        </mc:Choice>
        <mc:Fallback xmlns="">
          <p:sp>
            <p:nvSpPr>
              <p:cNvPr id="243" name="TextBox 242">
                <a:extLst>
                  <a:ext uri="{FF2B5EF4-FFF2-40B4-BE49-F238E27FC236}">
                    <a16:creationId xmlns:a16="http://schemas.microsoft.com/office/drawing/2014/main" id="{766C4FE3-5986-B635-CE75-D69D1819F483}"/>
                  </a:ext>
                </a:extLst>
              </p:cNvPr>
              <p:cNvSpPr txBox="1">
                <a:spLocks noRot="1" noChangeAspect="1" noMove="1" noResize="1" noEditPoints="1" noAdjustHandles="1" noChangeArrowheads="1" noChangeShapeType="1" noTextEdit="1"/>
              </p:cNvSpPr>
              <p:nvPr/>
            </p:nvSpPr>
            <p:spPr>
              <a:xfrm>
                <a:off x="642166" y="4400757"/>
                <a:ext cx="3219107" cy="355354"/>
              </a:xfrm>
              <a:prstGeom prst="rect">
                <a:avLst/>
              </a:prstGeom>
              <a:blipFill>
                <a:blip r:embed="rId18"/>
                <a:stretch>
                  <a:fillRect l="-394" b="-13793"/>
                </a:stretch>
              </a:blipFill>
            </p:spPr>
            <p:txBody>
              <a:bodyPr/>
              <a:lstStyle/>
              <a:p>
                <a:r>
                  <a:rPr lang="en-VN">
                    <a:noFill/>
                  </a:rPr>
                  <a:t> </a:t>
                </a:r>
              </a:p>
            </p:txBody>
          </p:sp>
        </mc:Fallback>
      </mc:AlternateContent>
      <p:cxnSp>
        <p:nvCxnSpPr>
          <p:cNvPr id="3" name="Straight Arrow Connector 2">
            <a:extLst>
              <a:ext uri="{FF2B5EF4-FFF2-40B4-BE49-F238E27FC236}">
                <a16:creationId xmlns:a16="http://schemas.microsoft.com/office/drawing/2014/main" id="{6BFFD46A-A442-B03D-A59B-92DA508522E5}"/>
              </a:ext>
            </a:extLst>
          </p:cNvPr>
          <p:cNvCxnSpPr>
            <a:cxnSpLocks/>
          </p:cNvCxnSpPr>
          <p:nvPr/>
        </p:nvCxnSpPr>
        <p:spPr>
          <a:xfrm>
            <a:off x="8121730" y="374997"/>
            <a:ext cx="3977" cy="219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A77DBC-FFAA-C8ED-80C3-FC15470470BA}"/>
                  </a:ext>
                </a:extLst>
              </p:cNvPr>
              <p:cNvSpPr txBox="1"/>
              <p:nvPr/>
            </p:nvSpPr>
            <p:spPr>
              <a:xfrm>
                <a:off x="7528890" y="-4719"/>
                <a:ext cx="1185680" cy="415498"/>
              </a:xfrm>
              <a:prstGeom prst="rect">
                <a:avLst/>
              </a:prstGeom>
              <a:noFill/>
            </p:spPr>
            <p:txBody>
              <a:bodyPr wrap="square" rtlCol="0">
                <a:spAutoFit/>
              </a:bodyPr>
              <a:lstStyle/>
              <a:p>
                <a:pPr algn="ctr"/>
                <a:r>
                  <a:rPr lang="en-VN" sz="2100">
                    <a:solidFill>
                      <a:schemeClr val="accent1"/>
                    </a:solidFill>
                  </a:rPr>
                  <a:t>Layer </a:t>
                </a:r>
                <a14:m>
                  <m:oMath xmlns:m="http://schemas.openxmlformats.org/officeDocument/2006/math">
                    <m:r>
                      <a:rPr lang="vi-VN" sz="2100" i="1">
                        <a:solidFill>
                          <a:schemeClr val="accent1"/>
                        </a:solidFill>
                        <a:latin typeface="Cambria Math" panose="02040503050406030204" pitchFamily="18" charset="0"/>
                      </a:rPr>
                      <m:t>ℓ</m:t>
                    </m:r>
                  </m:oMath>
                </a14:m>
                <a:endParaRPr lang="en-VN" sz="2100">
                  <a:solidFill>
                    <a:schemeClr val="accent1"/>
                  </a:solidFill>
                </a:endParaRPr>
              </a:p>
            </p:txBody>
          </p:sp>
        </mc:Choice>
        <mc:Fallback xmlns="">
          <p:sp>
            <p:nvSpPr>
              <p:cNvPr id="4" name="TextBox 3">
                <a:extLst>
                  <a:ext uri="{FF2B5EF4-FFF2-40B4-BE49-F238E27FC236}">
                    <a16:creationId xmlns:a16="http://schemas.microsoft.com/office/drawing/2014/main" id="{9FA77DBC-FFAA-C8ED-80C3-FC15470470BA}"/>
                  </a:ext>
                </a:extLst>
              </p:cNvPr>
              <p:cNvSpPr txBox="1">
                <a:spLocks noRot="1" noChangeAspect="1" noMove="1" noResize="1" noEditPoints="1" noAdjustHandles="1" noChangeArrowheads="1" noChangeShapeType="1" noTextEdit="1"/>
              </p:cNvSpPr>
              <p:nvPr/>
            </p:nvSpPr>
            <p:spPr>
              <a:xfrm>
                <a:off x="7528890" y="-4719"/>
                <a:ext cx="1185680" cy="415498"/>
              </a:xfrm>
              <a:prstGeom prst="rect">
                <a:avLst/>
              </a:prstGeom>
              <a:blipFill>
                <a:blip r:embed="rId19"/>
                <a:stretch>
                  <a:fillRect t="-8824" b="-26471"/>
                </a:stretch>
              </a:blipFill>
            </p:spPr>
            <p:txBody>
              <a:bodyPr/>
              <a:lstStyle/>
              <a:p>
                <a:r>
                  <a:rPr lang="en-VN">
                    <a:noFill/>
                  </a:rPr>
                  <a:t> </a:t>
                </a:r>
              </a:p>
            </p:txBody>
          </p:sp>
        </mc:Fallback>
      </mc:AlternateContent>
    </p:spTree>
    <p:extLst>
      <p:ext uri="{BB962C8B-B14F-4D97-AF65-F5344CB8AC3E}">
        <p14:creationId xmlns:p14="http://schemas.microsoft.com/office/powerpoint/2010/main" val="232578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511C-D27B-3E89-934F-0D6C5F35A849}"/>
              </a:ext>
            </a:extLst>
          </p:cNvPr>
          <p:cNvSpPr>
            <a:spLocks noGrp="1"/>
          </p:cNvSpPr>
          <p:nvPr>
            <p:ph type="title"/>
          </p:nvPr>
        </p:nvSpPr>
        <p:spPr>
          <a:xfrm>
            <a:off x="628650" y="1"/>
            <a:ext cx="7886700" cy="869166"/>
          </a:xfrm>
        </p:spPr>
        <p:txBody>
          <a:bodyPr>
            <a:normAutofit/>
          </a:bodyPr>
          <a:lstStyle/>
          <a:p>
            <a:r>
              <a:rPr lang="en-VN" sz="2000"/>
              <a:t>4. Quantum operator: power of QML model (feature extractor)</a:t>
            </a:r>
          </a:p>
        </p:txBody>
      </p:sp>
      <p:pic>
        <p:nvPicPr>
          <p:cNvPr id="7" name="Content Placeholder 6">
            <a:extLst>
              <a:ext uri="{FF2B5EF4-FFF2-40B4-BE49-F238E27FC236}">
                <a16:creationId xmlns:a16="http://schemas.microsoft.com/office/drawing/2014/main" id="{3480497E-19C9-BC7D-AAA1-EF1D324F0090}"/>
              </a:ext>
            </a:extLst>
          </p:cNvPr>
          <p:cNvPicPr>
            <a:picLocks noGrp="1" noChangeAspect="1"/>
          </p:cNvPicPr>
          <p:nvPr>
            <p:ph idx="1"/>
          </p:nvPr>
        </p:nvPicPr>
        <p:blipFill rotWithShape="1">
          <a:blip r:embed="rId3">
            <a:extLst>
              <a:ext uri="{96DAC541-7B7A-43D3-8B79-37D633B846F1}">
                <asvg:svgBlip xmlns:asvg="http://schemas.microsoft.com/office/drawing/2016/SVG/main" r:embed="rId4"/>
              </a:ext>
            </a:extLst>
          </a:blip>
          <a:srcRect r="67180" b="59955"/>
          <a:stretch/>
        </p:blipFill>
        <p:spPr>
          <a:xfrm>
            <a:off x="766963" y="2038774"/>
            <a:ext cx="2105079" cy="1392851"/>
          </a:xfrm>
          <a:prstGeom prst="rect">
            <a:avLst/>
          </a:prstGeom>
        </p:spPr>
      </p:pic>
      <p:cxnSp>
        <p:nvCxnSpPr>
          <p:cNvPr id="3" name="Đường nối Thẳng 75">
            <a:extLst>
              <a:ext uri="{FF2B5EF4-FFF2-40B4-BE49-F238E27FC236}">
                <a16:creationId xmlns:a16="http://schemas.microsoft.com/office/drawing/2014/main" id="{FEC9F5DA-2102-5BD6-5DF2-5CC6C3DEA224}"/>
              </a:ext>
            </a:extLst>
          </p:cNvPr>
          <p:cNvCxnSpPr>
            <a:cxnSpLocks/>
          </p:cNvCxnSpPr>
          <p:nvPr/>
        </p:nvCxnSpPr>
        <p:spPr>
          <a:xfrm>
            <a:off x="6822632" y="2625937"/>
            <a:ext cx="214082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 name="Đường nối Thẳng 76">
            <a:extLst>
              <a:ext uri="{FF2B5EF4-FFF2-40B4-BE49-F238E27FC236}">
                <a16:creationId xmlns:a16="http://schemas.microsoft.com/office/drawing/2014/main" id="{BAFCFB46-BB05-F685-6AF0-7B94F9534526}"/>
              </a:ext>
            </a:extLst>
          </p:cNvPr>
          <p:cNvCxnSpPr>
            <a:cxnSpLocks/>
          </p:cNvCxnSpPr>
          <p:nvPr/>
        </p:nvCxnSpPr>
        <p:spPr>
          <a:xfrm>
            <a:off x="6822632" y="2902162"/>
            <a:ext cx="214082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Đường nối Thẳng 77">
            <a:extLst>
              <a:ext uri="{FF2B5EF4-FFF2-40B4-BE49-F238E27FC236}">
                <a16:creationId xmlns:a16="http://schemas.microsoft.com/office/drawing/2014/main" id="{B8C89C6F-1379-B94D-052E-A816D763EDFE}"/>
              </a:ext>
            </a:extLst>
          </p:cNvPr>
          <p:cNvCxnSpPr>
            <a:cxnSpLocks/>
          </p:cNvCxnSpPr>
          <p:nvPr/>
        </p:nvCxnSpPr>
        <p:spPr>
          <a:xfrm flipV="1">
            <a:off x="6822632" y="3189886"/>
            <a:ext cx="2140824" cy="1062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Đường nối Thẳng 78">
            <a:extLst>
              <a:ext uri="{FF2B5EF4-FFF2-40B4-BE49-F238E27FC236}">
                <a16:creationId xmlns:a16="http://schemas.microsoft.com/office/drawing/2014/main" id="{E0F13598-AEDF-A465-3D8D-53E2958FF8EF}"/>
              </a:ext>
            </a:extLst>
          </p:cNvPr>
          <p:cNvCxnSpPr>
            <a:cxnSpLocks/>
          </p:cNvCxnSpPr>
          <p:nvPr/>
        </p:nvCxnSpPr>
        <p:spPr>
          <a:xfrm>
            <a:off x="6822632" y="3505021"/>
            <a:ext cx="214082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Đường nối Thẳng 75">
            <a:extLst>
              <a:ext uri="{FF2B5EF4-FFF2-40B4-BE49-F238E27FC236}">
                <a16:creationId xmlns:a16="http://schemas.microsoft.com/office/drawing/2014/main" id="{B0B257D0-DC1B-BD9B-A6E4-95BECCAB79E7}"/>
              </a:ext>
            </a:extLst>
          </p:cNvPr>
          <p:cNvCxnSpPr>
            <a:cxnSpLocks/>
          </p:cNvCxnSpPr>
          <p:nvPr/>
        </p:nvCxnSpPr>
        <p:spPr>
          <a:xfrm>
            <a:off x="3723178" y="3633001"/>
            <a:ext cx="154944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Đường nối Thẳng 76">
            <a:extLst>
              <a:ext uri="{FF2B5EF4-FFF2-40B4-BE49-F238E27FC236}">
                <a16:creationId xmlns:a16="http://schemas.microsoft.com/office/drawing/2014/main" id="{FB555FA3-D7C6-6598-B4A1-0D3C616F3A76}"/>
              </a:ext>
            </a:extLst>
          </p:cNvPr>
          <p:cNvCxnSpPr>
            <a:cxnSpLocks/>
          </p:cNvCxnSpPr>
          <p:nvPr/>
        </p:nvCxnSpPr>
        <p:spPr>
          <a:xfrm flipV="1">
            <a:off x="3723178" y="3901746"/>
            <a:ext cx="1549449" cy="74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Đường nối Thẳng 77">
            <a:extLst>
              <a:ext uri="{FF2B5EF4-FFF2-40B4-BE49-F238E27FC236}">
                <a16:creationId xmlns:a16="http://schemas.microsoft.com/office/drawing/2014/main" id="{0744831C-14A9-6181-BF1E-0C7A053CF67C}"/>
              </a:ext>
            </a:extLst>
          </p:cNvPr>
          <p:cNvCxnSpPr>
            <a:cxnSpLocks/>
          </p:cNvCxnSpPr>
          <p:nvPr/>
        </p:nvCxnSpPr>
        <p:spPr>
          <a:xfrm flipV="1">
            <a:off x="3723178" y="4196948"/>
            <a:ext cx="1549449" cy="1062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Đường nối Thẳng 78">
            <a:extLst>
              <a:ext uri="{FF2B5EF4-FFF2-40B4-BE49-F238E27FC236}">
                <a16:creationId xmlns:a16="http://schemas.microsoft.com/office/drawing/2014/main" id="{F1063E4C-9D8B-B946-8C8F-D55F9013ADFF}"/>
              </a:ext>
            </a:extLst>
          </p:cNvPr>
          <p:cNvCxnSpPr>
            <a:cxnSpLocks/>
          </p:cNvCxnSpPr>
          <p:nvPr/>
        </p:nvCxnSpPr>
        <p:spPr>
          <a:xfrm>
            <a:off x="3723178" y="4512085"/>
            <a:ext cx="154944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Hình chữ nhật 84">
                <a:extLst>
                  <a:ext uri="{FF2B5EF4-FFF2-40B4-BE49-F238E27FC236}">
                    <a16:creationId xmlns:a16="http://schemas.microsoft.com/office/drawing/2014/main" id="{D31337C4-A637-83CC-C17C-A47175EB0247}"/>
                  </a:ext>
                </a:extLst>
              </p:cNvPr>
              <p:cNvSpPr/>
              <p:nvPr/>
            </p:nvSpPr>
            <p:spPr>
              <a:xfrm>
                <a:off x="3841699" y="3790934"/>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15" name="Hình chữ nhật 84">
                <a:extLst>
                  <a:ext uri="{FF2B5EF4-FFF2-40B4-BE49-F238E27FC236}">
                    <a16:creationId xmlns:a16="http://schemas.microsoft.com/office/drawing/2014/main" id="{D31337C4-A637-83CC-C17C-A47175EB0247}"/>
                  </a:ext>
                </a:extLst>
              </p:cNvPr>
              <p:cNvSpPr>
                <a:spLocks noRot="1" noChangeAspect="1" noMove="1" noResize="1" noEditPoints="1" noAdjustHandles="1" noChangeArrowheads="1" noChangeShapeType="1" noTextEdit="1"/>
              </p:cNvSpPr>
              <p:nvPr/>
            </p:nvSpPr>
            <p:spPr>
              <a:xfrm>
                <a:off x="3841699" y="3790934"/>
                <a:ext cx="299694" cy="255836"/>
              </a:xfrm>
              <a:prstGeom prst="rect">
                <a:avLst/>
              </a:prstGeom>
              <a:blipFill>
                <a:blip r:embed="rId5"/>
                <a:stretch>
                  <a:fillRect/>
                </a:stretch>
              </a:blipFill>
              <a:ln>
                <a:solidFill>
                  <a:schemeClr val="tx1"/>
                </a:solidFill>
              </a:ln>
            </p:spPr>
            <p:txBody>
              <a:bodyPr/>
              <a:lstStyle/>
              <a:p>
                <a:r>
                  <a:rPr lang="en-VN">
                    <a:noFill/>
                  </a:rPr>
                  <a:t> </a:t>
                </a:r>
              </a:p>
            </p:txBody>
          </p:sp>
        </mc:Fallback>
      </mc:AlternateContent>
      <p:cxnSp>
        <p:nvCxnSpPr>
          <p:cNvPr id="16" name="Đường nối Thẳng 85">
            <a:extLst>
              <a:ext uri="{FF2B5EF4-FFF2-40B4-BE49-F238E27FC236}">
                <a16:creationId xmlns:a16="http://schemas.microsoft.com/office/drawing/2014/main" id="{8DBC91A7-77C8-F784-D6D4-761B855F427D}"/>
              </a:ext>
            </a:extLst>
          </p:cNvPr>
          <p:cNvCxnSpPr>
            <a:cxnSpLocks/>
            <a:stCxn id="15" idx="0"/>
          </p:cNvCxnSpPr>
          <p:nvPr/>
        </p:nvCxnSpPr>
        <p:spPr>
          <a:xfrm flipV="1">
            <a:off x="3991546" y="3626315"/>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7" name="Hình Bầu dục 88">
            <a:extLst>
              <a:ext uri="{FF2B5EF4-FFF2-40B4-BE49-F238E27FC236}">
                <a16:creationId xmlns:a16="http://schemas.microsoft.com/office/drawing/2014/main" id="{6191EE26-1684-47A6-B071-E0666B86E332}"/>
              </a:ext>
            </a:extLst>
          </p:cNvPr>
          <p:cNvSpPr/>
          <p:nvPr/>
        </p:nvSpPr>
        <p:spPr>
          <a:xfrm>
            <a:off x="3944488" y="3586212"/>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18" name="Hình chữ nhật 89">
                <a:extLst>
                  <a:ext uri="{FF2B5EF4-FFF2-40B4-BE49-F238E27FC236}">
                    <a16:creationId xmlns:a16="http://schemas.microsoft.com/office/drawing/2014/main" id="{CB952AE5-9F01-A18C-4A38-479D52B2EE60}"/>
                  </a:ext>
                </a:extLst>
              </p:cNvPr>
              <p:cNvSpPr/>
              <p:nvPr/>
            </p:nvSpPr>
            <p:spPr>
              <a:xfrm>
                <a:off x="4303205" y="4072508"/>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18" name="Hình chữ nhật 89">
                <a:extLst>
                  <a:ext uri="{FF2B5EF4-FFF2-40B4-BE49-F238E27FC236}">
                    <a16:creationId xmlns:a16="http://schemas.microsoft.com/office/drawing/2014/main" id="{CB952AE5-9F01-A18C-4A38-479D52B2EE60}"/>
                  </a:ext>
                </a:extLst>
              </p:cNvPr>
              <p:cNvSpPr>
                <a:spLocks noRot="1" noChangeAspect="1" noMove="1" noResize="1" noEditPoints="1" noAdjustHandles="1" noChangeArrowheads="1" noChangeShapeType="1" noTextEdit="1"/>
              </p:cNvSpPr>
              <p:nvPr/>
            </p:nvSpPr>
            <p:spPr>
              <a:xfrm>
                <a:off x="4303205" y="4072508"/>
                <a:ext cx="299694" cy="255836"/>
              </a:xfrm>
              <a:prstGeom prst="rect">
                <a:avLst/>
              </a:prstGeom>
              <a:blipFill>
                <a:blip r:embed="rId6"/>
                <a:stretch>
                  <a:fillRect/>
                </a:stretch>
              </a:blipFill>
              <a:ln>
                <a:solidFill>
                  <a:schemeClr val="tx1"/>
                </a:solidFill>
              </a:ln>
            </p:spPr>
            <p:txBody>
              <a:bodyPr/>
              <a:lstStyle/>
              <a:p>
                <a:r>
                  <a:rPr lang="en-VN">
                    <a:noFill/>
                  </a:rPr>
                  <a:t> </a:t>
                </a:r>
              </a:p>
            </p:txBody>
          </p:sp>
        </mc:Fallback>
      </mc:AlternateContent>
      <p:cxnSp>
        <p:nvCxnSpPr>
          <p:cNvPr id="19" name="Đường nối Thẳng 90">
            <a:extLst>
              <a:ext uri="{FF2B5EF4-FFF2-40B4-BE49-F238E27FC236}">
                <a16:creationId xmlns:a16="http://schemas.microsoft.com/office/drawing/2014/main" id="{861E9ECA-2C99-A8BC-A6EC-823C8731AEBF}"/>
              </a:ext>
            </a:extLst>
          </p:cNvPr>
          <p:cNvCxnSpPr>
            <a:cxnSpLocks/>
            <a:stCxn id="18" idx="0"/>
          </p:cNvCxnSpPr>
          <p:nvPr/>
        </p:nvCxnSpPr>
        <p:spPr>
          <a:xfrm flipV="1">
            <a:off x="4453052" y="3907889"/>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0" name="Hình Bầu dục 91">
            <a:extLst>
              <a:ext uri="{FF2B5EF4-FFF2-40B4-BE49-F238E27FC236}">
                <a16:creationId xmlns:a16="http://schemas.microsoft.com/office/drawing/2014/main" id="{63254DF5-9978-A836-F184-60F32B7D2EBD}"/>
              </a:ext>
            </a:extLst>
          </p:cNvPr>
          <p:cNvSpPr/>
          <p:nvPr/>
        </p:nvSpPr>
        <p:spPr>
          <a:xfrm>
            <a:off x="4405995" y="3867786"/>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21" name="Hình chữ nhật 93">
                <a:extLst>
                  <a:ext uri="{FF2B5EF4-FFF2-40B4-BE49-F238E27FC236}">
                    <a16:creationId xmlns:a16="http://schemas.microsoft.com/office/drawing/2014/main" id="{59DF2123-534A-01E5-7E27-70DD340A1FA1}"/>
                  </a:ext>
                </a:extLst>
              </p:cNvPr>
              <p:cNvSpPr/>
              <p:nvPr/>
            </p:nvSpPr>
            <p:spPr>
              <a:xfrm>
                <a:off x="4802915" y="3514539"/>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21" name="Hình chữ nhật 93">
                <a:extLst>
                  <a:ext uri="{FF2B5EF4-FFF2-40B4-BE49-F238E27FC236}">
                    <a16:creationId xmlns:a16="http://schemas.microsoft.com/office/drawing/2014/main" id="{59DF2123-534A-01E5-7E27-70DD340A1FA1}"/>
                  </a:ext>
                </a:extLst>
              </p:cNvPr>
              <p:cNvSpPr>
                <a:spLocks noRot="1" noChangeAspect="1" noMove="1" noResize="1" noEditPoints="1" noAdjustHandles="1" noChangeArrowheads="1" noChangeShapeType="1" noTextEdit="1"/>
              </p:cNvSpPr>
              <p:nvPr/>
            </p:nvSpPr>
            <p:spPr>
              <a:xfrm>
                <a:off x="4802915" y="3514539"/>
                <a:ext cx="299694" cy="255836"/>
              </a:xfrm>
              <a:prstGeom prst="rect">
                <a:avLst/>
              </a:prstGeom>
              <a:blipFill>
                <a:blip r:embed="rId7"/>
                <a:stretch>
                  <a:fillRect/>
                </a:stretch>
              </a:blipFill>
              <a:ln>
                <a:solidFill>
                  <a:schemeClr val="tx1"/>
                </a:solidFill>
              </a:ln>
            </p:spPr>
            <p:txBody>
              <a:bodyPr/>
              <a:lstStyle/>
              <a:p>
                <a:r>
                  <a:rPr lang="en-VN">
                    <a:noFill/>
                  </a:rPr>
                  <a:t> </a:t>
                </a:r>
              </a:p>
            </p:txBody>
          </p:sp>
        </mc:Fallback>
      </mc:AlternateContent>
      <p:cxnSp>
        <p:nvCxnSpPr>
          <p:cNvPr id="22" name="Đường nối Thẳng 94">
            <a:extLst>
              <a:ext uri="{FF2B5EF4-FFF2-40B4-BE49-F238E27FC236}">
                <a16:creationId xmlns:a16="http://schemas.microsoft.com/office/drawing/2014/main" id="{334449A2-B42B-4450-4286-A41FE57D3A8D}"/>
              </a:ext>
            </a:extLst>
          </p:cNvPr>
          <p:cNvCxnSpPr>
            <a:cxnSpLocks/>
            <a:stCxn id="21" idx="2"/>
            <a:endCxn id="23" idx="0"/>
          </p:cNvCxnSpPr>
          <p:nvPr/>
        </p:nvCxnSpPr>
        <p:spPr>
          <a:xfrm>
            <a:off x="4952762" y="3770375"/>
            <a:ext cx="0" cy="69914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 name="Hình Bầu dục 95">
            <a:extLst>
              <a:ext uri="{FF2B5EF4-FFF2-40B4-BE49-F238E27FC236}">
                <a16:creationId xmlns:a16="http://schemas.microsoft.com/office/drawing/2014/main" id="{44D6812A-267C-C87B-669B-B5563D39B7BF}"/>
              </a:ext>
            </a:extLst>
          </p:cNvPr>
          <p:cNvSpPr/>
          <p:nvPr/>
        </p:nvSpPr>
        <p:spPr>
          <a:xfrm>
            <a:off x="4905705" y="4469522"/>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24" name="Hộp Văn bản 53">
                <a:extLst>
                  <a:ext uri="{FF2B5EF4-FFF2-40B4-BE49-F238E27FC236}">
                    <a16:creationId xmlns:a16="http://schemas.microsoft.com/office/drawing/2014/main" id="{48FB0015-2C52-EF22-DA25-FA2A9321FEC8}"/>
                  </a:ext>
                </a:extLst>
              </p:cNvPr>
              <p:cNvSpPr txBox="1"/>
              <p:nvPr/>
            </p:nvSpPr>
            <p:spPr>
              <a:xfrm>
                <a:off x="3934875" y="4683841"/>
                <a:ext cx="1238039" cy="300082"/>
              </a:xfrm>
              <a:prstGeom prst="rect">
                <a:avLst/>
              </a:prstGeom>
              <a:noFill/>
            </p:spPr>
            <p:txBody>
              <a:bodyPr wrap="square" rtlCol="0">
                <a:spAutoFit/>
              </a:bodyPr>
              <a:lstStyle/>
              <a:p>
                <a:pPr/>
                <a14:m>
                  <m:oMathPara xmlns:m="http://schemas.openxmlformats.org/officeDocument/2006/math">
                    <m:oMathParaPr>
                      <m:jc m:val="right"/>
                    </m:oMathParaPr>
                    <m:oMath xmlns:m="http://schemas.openxmlformats.org/officeDocument/2006/math">
                      <m:r>
                        <m:rPr>
                          <m:sty m:val="p"/>
                        </m:rPr>
                        <a:rPr lang="en-US" sz="1350">
                          <a:latin typeface="Cambria Math" panose="02040503050406030204" pitchFamily="18" charset="0"/>
                        </a:rPr>
                        <m:t>e</m:t>
                      </m:r>
                      <m:r>
                        <a:rPr lang="vi-VN" sz="1350">
                          <a:latin typeface="Cambria Math" panose="02040503050406030204" pitchFamily="18" charset="0"/>
                        </a:rPr>
                        <m:t>) </m:t>
                      </m:r>
                      <m:sSub>
                        <m:sSubPr>
                          <m:ctrlPr>
                            <a:rPr lang="en-US" sz="1350" i="1">
                              <a:latin typeface="Cambria Math" panose="02040503050406030204" pitchFamily="18" charset="0"/>
                            </a:rPr>
                          </m:ctrlPr>
                        </m:sSubPr>
                        <m:e>
                          <m:r>
                            <m:rPr>
                              <m:sty m:val="p"/>
                            </m:rPr>
                            <a:rPr lang="en-US" sz="1350">
                              <a:latin typeface="Cambria Math" panose="02040503050406030204" pitchFamily="18" charset="0"/>
                            </a:rPr>
                            <m:t>W</m:t>
                          </m:r>
                        </m:e>
                        <m:sub>
                          <m:r>
                            <m:rPr>
                              <m:sty m:val="p"/>
                            </m:rPr>
                            <a:rPr lang="en-US" sz="1350">
                              <a:latin typeface="Cambria Math" panose="02040503050406030204" pitchFamily="18" charset="0"/>
                            </a:rPr>
                            <m:t>chain</m:t>
                          </m:r>
                        </m:sub>
                      </m:sSub>
                    </m:oMath>
                  </m:oMathPara>
                </a14:m>
                <a:endParaRPr lang="vi-VN" sz="1350">
                  <a:latin typeface="Calibri" panose="020F0502020204030204" pitchFamily="34" charset="0"/>
                  <a:cs typeface="Calibri" panose="020F0502020204030204" pitchFamily="34" charset="0"/>
                </a:endParaRPr>
              </a:p>
            </p:txBody>
          </p:sp>
        </mc:Choice>
        <mc:Fallback xmlns="">
          <p:sp>
            <p:nvSpPr>
              <p:cNvPr id="24" name="Hộp Văn bản 53">
                <a:extLst>
                  <a:ext uri="{FF2B5EF4-FFF2-40B4-BE49-F238E27FC236}">
                    <a16:creationId xmlns:a16="http://schemas.microsoft.com/office/drawing/2014/main" id="{48FB0015-2C52-EF22-DA25-FA2A9321FEC8}"/>
                  </a:ext>
                </a:extLst>
              </p:cNvPr>
              <p:cNvSpPr txBox="1">
                <a:spLocks noRot="1" noChangeAspect="1" noMove="1" noResize="1" noEditPoints="1" noAdjustHandles="1" noChangeArrowheads="1" noChangeShapeType="1" noTextEdit="1"/>
              </p:cNvSpPr>
              <p:nvPr/>
            </p:nvSpPr>
            <p:spPr>
              <a:xfrm>
                <a:off x="3934875" y="4683841"/>
                <a:ext cx="1238039" cy="300082"/>
              </a:xfrm>
              <a:prstGeom prst="rect">
                <a:avLst/>
              </a:prstGeom>
              <a:blipFill>
                <a:blip r:embed="rId8"/>
                <a:stretch>
                  <a:fillRect b="-12000"/>
                </a:stretch>
              </a:blipFill>
            </p:spPr>
            <p:txBody>
              <a:bodyPr/>
              <a:lstStyle/>
              <a:p>
                <a:r>
                  <a:rPr lang="en-VN">
                    <a:noFill/>
                  </a:rPr>
                  <a:t> </a:t>
                </a:r>
              </a:p>
            </p:txBody>
          </p:sp>
        </mc:Fallback>
      </mc:AlternateContent>
      <p:cxnSp>
        <p:nvCxnSpPr>
          <p:cNvPr id="25" name="Đường nối Thẳng 58">
            <a:extLst>
              <a:ext uri="{FF2B5EF4-FFF2-40B4-BE49-F238E27FC236}">
                <a16:creationId xmlns:a16="http://schemas.microsoft.com/office/drawing/2014/main" id="{E68EDD43-E02C-DB32-C450-E2A9CDDC2BB5}"/>
              </a:ext>
            </a:extLst>
          </p:cNvPr>
          <p:cNvCxnSpPr>
            <a:cxnSpLocks/>
          </p:cNvCxnSpPr>
          <p:nvPr/>
        </p:nvCxnSpPr>
        <p:spPr>
          <a:xfrm>
            <a:off x="6184844" y="905257"/>
            <a:ext cx="281637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Đường nối Thẳng 59">
            <a:extLst>
              <a:ext uri="{FF2B5EF4-FFF2-40B4-BE49-F238E27FC236}">
                <a16:creationId xmlns:a16="http://schemas.microsoft.com/office/drawing/2014/main" id="{7809F676-1293-69CB-44EB-909DF14A999E}"/>
              </a:ext>
            </a:extLst>
          </p:cNvPr>
          <p:cNvCxnSpPr>
            <a:cxnSpLocks/>
          </p:cNvCxnSpPr>
          <p:nvPr/>
        </p:nvCxnSpPr>
        <p:spPr>
          <a:xfrm>
            <a:off x="6184844" y="1181482"/>
            <a:ext cx="281637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Đường nối Thẳng 60">
            <a:extLst>
              <a:ext uri="{FF2B5EF4-FFF2-40B4-BE49-F238E27FC236}">
                <a16:creationId xmlns:a16="http://schemas.microsoft.com/office/drawing/2014/main" id="{3692DEB1-76F2-0BF2-A707-B2AAAF79510C}"/>
              </a:ext>
            </a:extLst>
          </p:cNvPr>
          <p:cNvCxnSpPr>
            <a:cxnSpLocks/>
          </p:cNvCxnSpPr>
          <p:nvPr/>
        </p:nvCxnSpPr>
        <p:spPr>
          <a:xfrm>
            <a:off x="6184844" y="1479833"/>
            <a:ext cx="281637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Đường nối Thẳng 61">
            <a:extLst>
              <a:ext uri="{FF2B5EF4-FFF2-40B4-BE49-F238E27FC236}">
                <a16:creationId xmlns:a16="http://schemas.microsoft.com/office/drawing/2014/main" id="{E8477AF5-ACF1-BFCB-AFF6-047F3188D3B6}"/>
              </a:ext>
            </a:extLst>
          </p:cNvPr>
          <p:cNvCxnSpPr>
            <a:cxnSpLocks/>
          </p:cNvCxnSpPr>
          <p:nvPr/>
        </p:nvCxnSpPr>
        <p:spPr>
          <a:xfrm>
            <a:off x="6171462" y="1787335"/>
            <a:ext cx="282976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Hình chữ nhật 63">
                <a:extLst>
                  <a:ext uri="{FF2B5EF4-FFF2-40B4-BE49-F238E27FC236}">
                    <a16:creationId xmlns:a16="http://schemas.microsoft.com/office/drawing/2014/main" id="{8D038FA6-BED7-D79A-B8E9-0196C2F03077}"/>
                  </a:ext>
                </a:extLst>
              </p:cNvPr>
              <p:cNvSpPr/>
              <p:nvPr/>
            </p:nvSpPr>
            <p:spPr>
              <a:xfrm>
                <a:off x="6303365" y="1063190"/>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29" name="Hình chữ nhật 63">
                <a:extLst>
                  <a:ext uri="{FF2B5EF4-FFF2-40B4-BE49-F238E27FC236}">
                    <a16:creationId xmlns:a16="http://schemas.microsoft.com/office/drawing/2014/main" id="{8D038FA6-BED7-D79A-B8E9-0196C2F03077}"/>
                  </a:ext>
                </a:extLst>
              </p:cNvPr>
              <p:cNvSpPr>
                <a:spLocks noRot="1" noChangeAspect="1" noMove="1" noResize="1" noEditPoints="1" noAdjustHandles="1" noChangeArrowheads="1" noChangeShapeType="1" noTextEdit="1"/>
              </p:cNvSpPr>
              <p:nvPr/>
            </p:nvSpPr>
            <p:spPr>
              <a:xfrm>
                <a:off x="6303365" y="1063190"/>
                <a:ext cx="299694" cy="255836"/>
              </a:xfrm>
              <a:prstGeom prst="rect">
                <a:avLst/>
              </a:prstGeom>
              <a:blipFill>
                <a:blip r:embed="rId9"/>
                <a:stretch>
                  <a:fillRect/>
                </a:stretch>
              </a:blipFill>
              <a:ln>
                <a:solidFill>
                  <a:schemeClr val="tx1"/>
                </a:solidFill>
              </a:ln>
            </p:spPr>
            <p:txBody>
              <a:bodyPr/>
              <a:lstStyle/>
              <a:p>
                <a:r>
                  <a:rPr lang="en-VN">
                    <a:noFill/>
                  </a:rPr>
                  <a:t> </a:t>
                </a:r>
              </a:p>
            </p:txBody>
          </p:sp>
        </mc:Fallback>
      </mc:AlternateContent>
      <p:cxnSp>
        <p:nvCxnSpPr>
          <p:cNvPr id="30" name="Đường nối Thẳng 64">
            <a:extLst>
              <a:ext uri="{FF2B5EF4-FFF2-40B4-BE49-F238E27FC236}">
                <a16:creationId xmlns:a16="http://schemas.microsoft.com/office/drawing/2014/main" id="{11EBAA0D-4FD4-BA54-8F2C-B4CF166247B8}"/>
              </a:ext>
            </a:extLst>
          </p:cNvPr>
          <p:cNvCxnSpPr>
            <a:cxnSpLocks/>
            <a:stCxn id="29" idx="0"/>
          </p:cNvCxnSpPr>
          <p:nvPr/>
        </p:nvCxnSpPr>
        <p:spPr>
          <a:xfrm flipV="1">
            <a:off x="6453212" y="898571"/>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Hình Bầu dục 65">
            <a:extLst>
              <a:ext uri="{FF2B5EF4-FFF2-40B4-BE49-F238E27FC236}">
                <a16:creationId xmlns:a16="http://schemas.microsoft.com/office/drawing/2014/main" id="{5C1A4356-8ACB-D590-729F-CB22A4C8B61E}"/>
              </a:ext>
            </a:extLst>
          </p:cNvPr>
          <p:cNvSpPr/>
          <p:nvPr/>
        </p:nvSpPr>
        <p:spPr>
          <a:xfrm>
            <a:off x="6406155" y="858468"/>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32" name="Hình chữ nhật 66">
                <a:extLst>
                  <a:ext uri="{FF2B5EF4-FFF2-40B4-BE49-F238E27FC236}">
                    <a16:creationId xmlns:a16="http://schemas.microsoft.com/office/drawing/2014/main" id="{B62539B7-CC7D-76CC-F279-75489DDF5B5B}"/>
                  </a:ext>
                </a:extLst>
              </p:cNvPr>
              <p:cNvSpPr/>
              <p:nvPr/>
            </p:nvSpPr>
            <p:spPr>
              <a:xfrm>
                <a:off x="6764872" y="1344764"/>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32" name="Hình chữ nhật 66">
                <a:extLst>
                  <a:ext uri="{FF2B5EF4-FFF2-40B4-BE49-F238E27FC236}">
                    <a16:creationId xmlns:a16="http://schemas.microsoft.com/office/drawing/2014/main" id="{B62539B7-CC7D-76CC-F279-75489DDF5B5B}"/>
                  </a:ext>
                </a:extLst>
              </p:cNvPr>
              <p:cNvSpPr>
                <a:spLocks noRot="1" noChangeAspect="1" noMove="1" noResize="1" noEditPoints="1" noAdjustHandles="1" noChangeArrowheads="1" noChangeShapeType="1" noTextEdit="1"/>
              </p:cNvSpPr>
              <p:nvPr/>
            </p:nvSpPr>
            <p:spPr>
              <a:xfrm>
                <a:off x="6764872" y="1344764"/>
                <a:ext cx="299694" cy="255836"/>
              </a:xfrm>
              <a:prstGeom prst="rect">
                <a:avLst/>
              </a:prstGeom>
              <a:blipFill>
                <a:blip r:embed="rId10"/>
                <a:stretch>
                  <a:fillRect/>
                </a:stretch>
              </a:blipFill>
              <a:ln>
                <a:solidFill>
                  <a:schemeClr val="tx1"/>
                </a:solidFill>
              </a:ln>
            </p:spPr>
            <p:txBody>
              <a:bodyPr/>
              <a:lstStyle/>
              <a:p>
                <a:r>
                  <a:rPr lang="en-VN">
                    <a:noFill/>
                  </a:rPr>
                  <a:t> </a:t>
                </a:r>
              </a:p>
            </p:txBody>
          </p:sp>
        </mc:Fallback>
      </mc:AlternateContent>
      <p:cxnSp>
        <p:nvCxnSpPr>
          <p:cNvPr id="33" name="Đường nối Thẳng 67">
            <a:extLst>
              <a:ext uri="{FF2B5EF4-FFF2-40B4-BE49-F238E27FC236}">
                <a16:creationId xmlns:a16="http://schemas.microsoft.com/office/drawing/2014/main" id="{00FEBCF6-5AD0-16A5-DD00-A38D5CEF29E3}"/>
              </a:ext>
            </a:extLst>
          </p:cNvPr>
          <p:cNvCxnSpPr>
            <a:cxnSpLocks/>
            <a:stCxn id="32" idx="0"/>
            <a:endCxn id="34" idx="4"/>
          </p:cNvCxnSpPr>
          <p:nvPr/>
        </p:nvCxnSpPr>
        <p:spPr>
          <a:xfrm flipV="1">
            <a:off x="6914719" y="941347"/>
            <a:ext cx="0" cy="40341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4" name="Hình Bầu dục 68">
            <a:extLst>
              <a:ext uri="{FF2B5EF4-FFF2-40B4-BE49-F238E27FC236}">
                <a16:creationId xmlns:a16="http://schemas.microsoft.com/office/drawing/2014/main" id="{AEC55009-FA8B-96CC-15D0-7A440EBBB1EA}"/>
              </a:ext>
            </a:extLst>
          </p:cNvPr>
          <p:cNvSpPr/>
          <p:nvPr/>
        </p:nvSpPr>
        <p:spPr>
          <a:xfrm>
            <a:off x="6867661" y="858468"/>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35" name="Hộp Văn bản 74">
                <a:extLst>
                  <a:ext uri="{FF2B5EF4-FFF2-40B4-BE49-F238E27FC236}">
                    <a16:creationId xmlns:a16="http://schemas.microsoft.com/office/drawing/2014/main" id="{ED8DC7BE-E24C-BDCE-4ADD-3C0CC7CDA737}"/>
                  </a:ext>
                </a:extLst>
              </p:cNvPr>
              <p:cNvSpPr txBox="1"/>
              <p:nvPr/>
            </p:nvSpPr>
            <p:spPr>
              <a:xfrm>
                <a:off x="7816249" y="2024488"/>
                <a:ext cx="1208315"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m:rPr>
                              <m:sty m:val="p"/>
                            </m:rPr>
                            <a:rPr lang="en-US" sz="1350">
                              <a:latin typeface="Cambria Math" panose="02040503050406030204" pitchFamily="18" charset="0"/>
                            </a:rPr>
                            <m:t>g</m:t>
                          </m:r>
                          <m:r>
                            <a:rPr lang="vi-VN" sz="1350">
                              <a:latin typeface="Cambria Math" panose="02040503050406030204" pitchFamily="18" charset="0"/>
                            </a:rPr>
                            <m:t>) </m:t>
                          </m:r>
                          <m:r>
                            <m:rPr>
                              <m:sty m:val="p"/>
                            </m:rPr>
                            <a:rPr lang="en-US" sz="1350">
                              <a:latin typeface="Cambria Math" panose="02040503050406030204" pitchFamily="18" charset="0"/>
                            </a:rPr>
                            <m:t>W</m:t>
                          </m:r>
                        </m:e>
                        <m:sub>
                          <m:r>
                            <m:rPr>
                              <m:sty m:val="p"/>
                            </m:rPr>
                            <a:rPr lang="en-US" sz="1350">
                              <a:latin typeface="Cambria Math" panose="02040503050406030204" pitchFamily="18" charset="0"/>
                            </a:rPr>
                            <m:t>all</m:t>
                          </m:r>
                          <m:r>
                            <a:rPr lang="vi-VN" sz="1350">
                              <a:latin typeface="Cambria Math" panose="02040503050406030204" pitchFamily="18" charset="0"/>
                            </a:rPr>
                            <m:t>−</m:t>
                          </m:r>
                          <m:r>
                            <m:rPr>
                              <m:sty m:val="p"/>
                            </m:rPr>
                            <a:rPr lang="en-US" sz="1350">
                              <a:latin typeface="Cambria Math" panose="02040503050406030204" pitchFamily="18" charset="0"/>
                            </a:rPr>
                            <m:t>to</m:t>
                          </m:r>
                          <m:r>
                            <a:rPr lang="vi-VN" sz="1350">
                              <a:latin typeface="Cambria Math" panose="02040503050406030204" pitchFamily="18" charset="0"/>
                            </a:rPr>
                            <m:t>−</m:t>
                          </m:r>
                          <m:r>
                            <m:rPr>
                              <m:sty m:val="p"/>
                            </m:rPr>
                            <a:rPr lang="en-US" sz="1350">
                              <a:latin typeface="Cambria Math" panose="02040503050406030204" pitchFamily="18" charset="0"/>
                            </a:rPr>
                            <m:t>all</m:t>
                          </m:r>
                        </m:sub>
                      </m:sSub>
                    </m:oMath>
                  </m:oMathPara>
                </a14:m>
                <a:endParaRPr lang="vi-VN" sz="1350">
                  <a:latin typeface="Calibri" panose="020F0502020204030204" pitchFamily="34" charset="0"/>
                  <a:cs typeface="Calibri" panose="020F0502020204030204" pitchFamily="34" charset="0"/>
                </a:endParaRPr>
              </a:p>
            </p:txBody>
          </p:sp>
        </mc:Choice>
        <mc:Fallback xmlns="">
          <p:sp>
            <p:nvSpPr>
              <p:cNvPr id="35" name="Hộp Văn bản 74">
                <a:extLst>
                  <a:ext uri="{FF2B5EF4-FFF2-40B4-BE49-F238E27FC236}">
                    <a16:creationId xmlns:a16="http://schemas.microsoft.com/office/drawing/2014/main" id="{ED8DC7BE-E24C-BDCE-4ADD-3C0CC7CDA737}"/>
                  </a:ext>
                </a:extLst>
              </p:cNvPr>
              <p:cNvSpPr txBox="1">
                <a:spLocks noRot="1" noChangeAspect="1" noMove="1" noResize="1" noEditPoints="1" noAdjustHandles="1" noChangeArrowheads="1" noChangeShapeType="1" noTextEdit="1"/>
              </p:cNvSpPr>
              <p:nvPr/>
            </p:nvSpPr>
            <p:spPr>
              <a:xfrm>
                <a:off x="7816249" y="2024488"/>
                <a:ext cx="1208315" cy="300082"/>
              </a:xfrm>
              <a:prstGeom prst="rect">
                <a:avLst/>
              </a:prstGeom>
              <a:blipFill>
                <a:blip r:embed="rId11"/>
                <a:stretch>
                  <a:fillRect b="-16667"/>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36" name="Hình chữ nhật 80">
                <a:extLst>
                  <a:ext uri="{FF2B5EF4-FFF2-40B4-BE49-F238E27FC236}">
                    <a16:creationId xmlns:a16="http://schemas.microsoft.com/office/drawing/2014/main" id="{1CE19BA9-CAFB-786A-0B33-0C3807F4A1BD}"/>
                  </a:ext>
                </a:extLst>
              </p:cNvPr>
              <p:cNvSpPr/>
              <p:nvPr/>
            </p:nvSpPr>
            <p:spPr>
              <a:xfrm>
                <a:off x="7210938" y="1633505"/>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36" name="Hình chữ nhật 80">
                <a:extLst>
                  <a:ext uri="{FF2B5EF4-FFF2-40B4-BE49-F238E27FC236}">
                    <a16:creationId xmlns:a16="http://schemas.microsoft.com/office/drawing/2014/main" id="{1CE19BA9-CAFB-786A-0B33-0C3807F4A1BD}"/>
                  </a:ext>
                </a:extLst>
              </p:cNvPr>
              <p:cNvSpPr>
                <a:spLocks noRot="1" noChangeAspect="1" noMove="1" noResize="1" noEditPoints="1" noAdjustHandles="1" noChangeArrowheads="1" noChangeShapeType="1" noTextEdit="1"/>
              </p:cNvSpPr>
              <p:nvPr/>
            </p:nvSpPr>
            <p:spPr>
              <a:xfrm>
                <a:off x="7210938" y="1633505"/>
                <a:ext cx="299694" cy="255836"/>
              </a:xfrm>
              <a:prstGeom prst="rect">
                <a:avLst/>
              </a:prstGeom>
              <a:blipFill>
                <a:blip r:embed="rId6"/>
                <a:stretch>
                  <a:fillRect/>
                </a:stretch>
              </a:blipFill>
              <a:ln>
                <a:solidFill>
                  <a:schemeClr val="tx1"/>
                </a:solidFill>
              </a:ln>
            </p:spPr>
            <p:txBody>
              <a:bodyPr/>
              <a:lstStyle/>
              <a:p>
                <a:r>
                  <a:rPr lang="en-VN">
                    <a:noFill/>
                  </a:rPr>
                  <a:t> </a:t>
                </a:r>
              </a:p>
            </p:txBody>
          </p:sp>
        </mc:Fallback>
      </mc:AlternateContent>
      <p:sp>
        <p:nvSpPr>
          <p:cNvPr id="37" name="Hình Bầu dục 81">
            <a:extLst>
              <a:ext uri="{FF2B5EF4-FFF2-40B4-BE49-F238E27FC236}">
                <a16:creationId xmlns:a16="http://schemas.microsoft.com/office/drawing/2014/main" id="{B15949A9-00E4-1FE0-702A-7EEA00532BBE}"/>
              </a:ext>
            </a:extLst>
          </p:cNvPr>
          <p:cNvSpPr/>
          <p:nvPr/>
        </p:nvSpPr>
        <p:spPr>
          <a:xfrm>
            <a:off x="7313728" y="878719"/>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p:cxnSp>
        <p:nvCxnSpPr>
          <p:cNvPr id="38" name="Đường nối Thẳng 82">
            <a:extLst>
              <a:ext uri="{FF2B5EF4-FFF2-40B4-BE49-F238E27FC236}">
                <a16:creationId xmlns:a16="http://schemas.microsoft.com/office/drawing/2014/main" id="{13F86A9D-D7A9-8E0E-BD38-8A99139B4C80}"/>
              </a:ext>
            </a:extLst>
          </p:cNvPr>
          <p:cNvCxnSpPr>
            <a:cxnSpLocks/>
            <a:stCxn id="36" idx="0"/>
            <a:endCxn id="37" idx="4"/>
          </p:cNvCxnSpPr>
          <p:nvPr/>
        </p:nvCxnSpPr>
        <p:spPr>
          <a:xfrm flipV="1">
            <a:off x="7360785" y="961598"/>
            <a:ext cx="0" cy="67190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Hình chữ nhật 86">
                <a:extLst>
                  <a:ext uri="{FF2B5EF4-FFF2-40B4-BE49-F238E27FC236}">
                    <a16:creationId xmlns:a16="http://schemas.microsoft.com/office/drawing/2014/main" id="{C83E49DE-92EC-3F0C-936A-0183BC5674EE}"/>
                  </a:ext>
                </a:extLst>
              </p:cNvPr>
              <p:cNvSpPr/>
              <p:nvPr/>
            </p:nvSpPr>
            <p:spPr>
              <a:xfrm>
                <a:off x="7595966" y="1351931"/>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39" name="Hình chữ nhật 86">
                <a:extLst>
                  <a:ext uri="{FF2B5EF4-FFF2-40B4-BE49-F238E27FC236}">
                    <a16:creationId xmlns:a16="http://schemas.microsoft.com/office/drawing/2014/main" id="{C83E49DE-92EC-3F0C-936A-0183BC5674EE}"/>
                  </a:ext>
                </a:extLst>
              </p:cNvPr>
              <p:cNvSpPr>
                <a:spLocks noRot="1" noChangeAspect="1" noMove="1" noResize="1" noEditPoints="1" noAdjustHandles="1" noChangeArrowheads="1" noChangeShapeType="1" noTextEdit="1"/>
              </p:cNvSpPr>
              <p:nvPr/>
            </p:nvSpPr>
            <p:spPr>
              <a:xfrm>
                <a:off x="7595966" y="1351931"/>
                <a:ext cx="299694" cy="255836"/>
              </a:xfrm>
              <a:prstGeom prst="rect">
                <a:avLst/>
              </a:prstGeom>
              <a:blipFill>
                <a:blip r:embed="rId12"/>
                <a:stretch>
                  <a:fillRect/>
                </a:stretch>
              </a:blipFill>
              <a:ln>
                <a:solidFill>
                  <a:schemeClr val="tx1"/>
                </a:solidFill>
              </a:ln>
            </p:spPr>
            <p:txBody>
              <a:bodyPr/>
              <a:lstStyle/>
              <a:p>
                <a:r>
                  <a:rPr lang="en-VN">
                    <a:noFill/>
                  </a:rPr>
                  <a:t> </a:t>
                </a:r>
              </a:p>
            </p:txBody>
          </p:sp>
        </mc:Fallback>
      </mc:AlternateContent>
      <p:cxnSp>
        <p:nvCxnSpPr>
          <p:cNvPr id="40" name="Đường nối Thẳng 87">
            <a:extLst>
              <a:ext uri="{FF2B5EF4-FFF2-40B4-BE49-F238E27FC236}">
                <a16:creationId xmlns:a16="http://schemas.microsoft.com/office/drawing/2014/main" id="{BAC76805-24BE-2F2F-84D5-0E7A7E8CBA78}"/>
              </a:ext>
            </a:extLst>
          </p:cNvPr>
          <p:cNvCxnSpPr>
            <a:cxnSpLocks/>
            <a:stCxn id="39" idx="0"/>
          </p:cNvCxnSpPr>
          <p:nvPr/>
        </p:nvCxnSpPr>
        <p:spPr>
          <a:xfrm flipV="1">
            <a:off x="7745813" y="1187312"/>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1" name="Hình Bầu dục 96">
            <a:extLst>
              <a:ext uri="{FF2B5EF4-FFF2-40B4-BE49-F238E27FC236}">
                <a16:creationId xmlns:a16="http://schemas.microsoft.com/office/drawing/2014/main" id="{C12FC28F-0968-B044-11C6-241B538CFFC6}"/>
              </a:ext>
            </a:extLst>
          </p:cNvPr>
          <p:cNvSpPr/>
          <p:nvPr/>
        </p:nvSpPr>
        <p:spPr>
          <a:xfrm>
            <a:off x="7698755" y="1147209"/>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42" name="Hình chữ nhật 97">
                <a:extLst>
                  <a:ext uri="{FF2B5EF4-FFF2-40B4-BE49-F238E27FC236}">
                    <a16:creationId xmlns:a16="http://schemas.microsoft.com/office/drawing/2014/main" id="{2F9CF38A-B3F4-7AEB-0C21-EFF0279EE72D}"/>
                  </a:ext>
                </a:extLst>
              </p:cNvPr>
              <p:cNvSpPr/>
              <p:nvPr/>
            </p:nvSpPr>
            <p:spPr>
              <a:xfrm>
                <a:off x="8057472" y="1633505"/>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42" name="Hình chữ nhật 97">
                <a:extLst>
                  <a:ext uri="{FF2B5EF4-FFF2-40B4-BE49-F238E27FC236}">
                    <a16:creationId xmlns:a16="http://schemas.microsoft.com/office/drawing/2014/main" id="{2F9CF38A-B3F4-7AEB-0C21-EFF0279EE72D}"/>
                  </a:ext>
                </a:extLst>
              </p:cNvPr>
              <p:cNvSpPr>
                <a:spLocks noRot="1" noChangeAspect="1" noMove="1" noResize="1" noEditPoints="1" noAdjustHandles="1" noChangeArrowheads="1" noChangeShapeType="1" noTextEdit="1"/>
              </p:cNvSpPr>
              <p:nvPr/>
            </p:nvSpPr>
            <p:spPr>
              <a:xfrm>
                <a:off x="8057472" y="1633505"/>
                <a:ext cx="299694" cy="255836"/>
              </a:xfrm>
              <a:prstGeom prst="rect">
                <a:avLst/>
              </a:prstGeom>
              <a:blipFill>
                <a:blip r:embed="rId13"/>
                <a:stretch>
                  <a:fillRect/>
                </a:stretch>
              </a:blipFill>
              <a:ln>
                <a:solidFill>
                  <a:schemeClr val="tx1"/>
                </a:solidFill>
              </a:ln>
            </p:spPr>
            <p:txBody>
              <a:bodyPr/>
              <a:lstStyle/>
              <a:p>
                <a:r>
                  <a:rPr lang="en-VN">
                    <a:noFill/>
                  </a:rPr>
                  <a:t> </a:t>
                </a:r>
              </a:p>
            </p:txBody>
          </p:sp>
        </mc:Fallback>
      </mc:AlternateContent>
      <p:cxnSp>
        <p:nvCxnSpPr>
          <p:cNvPr id="43" name="Đường nối Thẳng 98">
            <a:extLst>
              <a:ext uri="{FF2B5EF4-FFF2-40B4-BE49-F238E27FC236}">
                <a16:creationId xmlns:a16="http://schemas.microsoft.com/office/drawing/2014/main" id="{C52EE2F8-FA15-E484-D2B0-C6122365E83C}"/>
              </a:ext>
            </a:extLst>
          </p:cNvPr>
          <p:cNvCxnSpPr>
            <a:cxnSpLocks/>
            <a:stCxn id="42" idx="0"/>
            <a:endCxn id="44" idx="4"/>
          </p:cNvCxnSpPr>
          <p:nvPr/>
        </p:nvCxnSpPr>
        <p:spPr>
          <a:xfrm flipV="1">
            <a:off x="8207319" y="1230088"/>
            <a:ext cx="0" cy="40341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4" name="Hình Bầu dục 99">
            <a:extLst>
              <a:ext uri="{FF2B5EF4-FFF2-40B4-BE49-F238E27FC236}">
                <a16:creationId xmlns:a16="http://schemas.microsoft.com/office/drawing/2014/main" id="{68D0CA85-EAFD-44E2-6C70-828EFD88B7B1}"/>
              </a:ext>
            </a:extLst>
          </p:cNvPr>
          <p:cNvSpPr/>
          <p:nvPr/>
        </p:nvSpPr>
        <p:spPr>
          <a:xfrm>
            <a:off x="8160262" y="1147209"/>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45" name="Hình chữ nhật 107">
                <a:extLst>
                  <a:ext uri="{FF2B5EF4-FFF2-40B4-BE49-F238E27FC236}">
                    <a16:creationId xmlns:a16="http://schemas.microsoft.com/office/drawing/2014/main" id="{1A6CAD90-B913-FD58-D33F-6D91B59B060C}"/>
                  </a:ext>
                </a:extLst>
              </p:cNvPr>
              <p:cNvSpPr/>
              <p:nvPr/>
            </p:nvSpPr>
            <p:spPr>
              <a:xfrm>
                <a:off x="8546405" y="1633505"/>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45" name="Hình chữ nhật 107">
                <a:extLst>
                  <a:ext uri="{FF2B5EF4-FFF2-40B4-BE49-F238E27FC236}">
                    <a16:creationId xmlns:a16="http://schemas.microsoft.com/office/drawing/2014/main" id="{1A6CAD90-B913-FD58-D33F-6D91B59B060C}"/>
                  </a:ext>
                </a:extLst>
              </p:cNvPr>
              <p:cNvSpPr>
                <a:spLocks noRot="1" noChangeAspect="1" noMove="1" noResize="1" noEditPoints="1" noAdjustHandles="1" noChangeArrowheads="1" noChangeShapeType="1" noTextEdit="1"/>
              </p:cNvSpPr>
              <p:nvPr/>
            </p:nvSpPr>
            <p:spPr>
              <a:xfrm>
                <a:off x="8546405" y="1633505"/>
                <a:ext cx="299694" cy="255836"/>
              </a:xfrm>
              <a:prstGeom prst="rect">
                <a:avLst/>
              </a:prstGeom>
              <a:blipFill>
                <a:blip r:embed="rId14"/>
                <a:stretch>
                  <a:fillRect/>
                </a:stretch>
              </a:blipFill>
              <a:ln>
                <a:solidFill>
                  <a:schemeClr val="tx1"/>
                </a:solidFill>
              </a:ln>
            </p:spPr>
            <p:txBody>
              <a:bodyPr/>
              <a:lstStyle/>
              <a:p>
                <a:r>
                  <a:rPr lang="en-VN">
                    <a:noFill/>
                  </a:rPr>
                  <a:t> </a:t>
                </a:r>
              </a:p>
            </p:txBody>
          </p:sp>
        </mc:Fallback>
      </mc:AlternateContent>
      <p:cxnSp>
        <p:nvCxnSpPr>
          <p:cNvPr id="46" name="Đường nối Thẳng 108">
            <a:extLst>
              <a:ext uri="{FF2B5EF4-FFF2-40B4-BE49-F238E27FC236}">
                <a16:creationId xmlns:a16="http://schemas.microsoft.com/office/drawing/2014/main" id="{52C7A10E-5D47-411F-8E55-058A2A9C7EED}"/>
              </a:ext>
            </a:extLst>
          </p:cNvPr>
          <p:cNvCxnSpPr>
            <a:cxnSpLocks/>
            <a:stCxn id="45" idx="0"/>
          </p:cNvCxnSpPr>
          <p:nvPr/>
        </p:nvCxnSpPr>
        <p:spPr>
          <a:xfrm flipV="1">
            <a:off x="8696252" y="1468886"/>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7" name="Hình Bầu dục 109">
            <a:extLst>
              <a:ext uri="{FF2B5EF4-FFF2-40B4-BE49-F238E27FC236}">
                <a16:creationId xmlns:a16="http://schemas.microsoft.com/office/drawing/2014/main" id="{095DD37E-933F-B8F5-2D9F-A668705E0F3D}"/>
              </a:ext>
            </a:extLst>
          </p:cNvPr>
          <p:cNvSpPr/>
          <p:nvPr/>
        </p:nvSpPr>
        <p:spPr>
          <a:xfrm>
            <a:off x="8649195" y="1428783"/>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p:cxnSp>
        <p:nvCxnSpPr>
          <p:cNvPr id="48" name="Đường nối Thẳng 119">
            <a:extLst>
              <a:ext uri="{FF2B5EF4-FFF2-40B4-BE49-F238E27FC236}">
                <a16:creationId xmlns:a16="http://schemas.microsoft.com/office/drawing/2014/main" id="{455C7CBB-7B5D-BBA3-EEAD-F1435D3D7525}"/>
              </a:ext>
            </a:extLst>
          </p:cNvPr>
          <p:cNvCxnSpPr>
            <a:cxnSpLocks/>
          </p:cNvCxnSpPr>
          <p:nvPr/>
        </p:nvCxnSpPr>
        <p:spPr>
          <a:xfrm flipV="1">
            <a:off x="4550405" y="2319781"/>
            <a:ext cx="624649" cy="668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9" name="Đường nối Thẳng 120">
            <a:extLst>
              <a:ext uri="{FF2B5EF4-FFF2-40B4-BE49-F238E27FC236}">
                <a16:creationId xmlns:a16="http://schemas.microsoft.com/office/drawing/2014/main" id="{288DFADD-04B8-2437-8FFA-8E3367D6163A}"/>
              </a:ext>
            </a:extLst>
          </p:cNvPr>
          <p:cNvCxnSpPr>
            <a:cxnSpLocks/>
          </p:cNvCxnSpPr>
          <p:nvPr/>
        </p:nvCxnSpPr>
        <p:spPr>
          <a:xfrm>
            <a:off x="4550405" y="2602692"/>
            <a:ext cx="624649" cy="58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0" name="Đường nối Thẳng 121">
            <a:extLst>
              <a:ext uri="{FF2B5EF4-FFF2-40B4-BE49-F238E27FC236}">
                <a16:creationId xmlns:a16="http://schemas.microsoft.com/office/drawing/2014/main" id="{1510815C-3562-1AF6-F91A-FFDBCF89A4F8}"/>
              </a:ext>
            </a:extLst>
          </p:cNvPr>
          <p:cNvCxnSpPr>
            <a:cxnSpLocks/>
          </p:cNvCxnSpPr>
          <p:nvPr/>
        </p:nvCxnSpPr>
        <p:spPr>
          <a:xfrm>
            <a:off x="4550405" y="2901043"/>
            <a:ext cx="62464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1" name="Đường nối Thẳng 122">
            <a:extLst>
              <a:ext uri="{FF2B5EF4-FFF2-40B4-BE49-F238E27FC236}">
                <a16:creationId xmlns:a16="http://schemas.microsoft.com/office/drawing/2014/main" id="{B0D96C53-4362-4830-79E9-CFBA242C707F}"/>
              </a:ext>
            </a:extLst>
          </p:cNvPr>
          <p:cNvCxnSpPr>
            <a:cxnSpLocks/>
          </p:cNvCxnSpPr>
          <p:nvPr/>
        </p:nvCxnSpPr>
        <p:spPr>
          <a:xfrm>
            <a:off x="4537022" y="3208544"/>
            <a:ext cx="63803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Hình chữ nhật 123">
                <a:extLst>
                  <a:ext uri="{FF2B5EF4-FFF2-40B4-BE49-F238E27FC236}">
                    <a16:creationId xmlns:a16="http://schemas.microsoft.com/office/drawing/2014/main" id="{8C56A178-1B7B-D5FE-9427-C73C5F24D33D}"/>
                  </a:ext>
                </a:extLst>
              </p:cNvPr>
              <p:cNvSpPr/>
              <p:nvPr/>
            </p:nvSpPr>
            <p:spPr>
              <a:xfrm>
                <a:off x="4668926" y="2484400"/>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52" name="Hình chữ nhật 123">
                <a:extLst>
                  <a:ext uri="{FF2B5EF4-FFF2-40B4-BE49-F238E27FC236}">
                    <a16:creationId xmlns:a16="http://schemas.microsoft.com/office/drawing/2014/main" id="{8C56A178-1B7B-D5FE-9427-C73C5F24D33D}"/>
                  </a:ext>
                </a:extLst>
              </p:cNvPr>
              <p:cNvSpPr>
                <a:spLocks noRot="1" noChangeAspect="1" noMove="1" noResize="1" noEditPoints="1" noAdjustHandles="1" noChangeArrowheads="1" noChangeShapeType="1" noTextEdit="1"/>
              </p:cNvSpPr>
              <p:nvPr/>
            </p:nvSpPr>
            <p:spPr>
              <a:xfrm>
                <a:off x="4668926" y="2484400"/>
                <a:ext cx="299694" cy="255836"/>
              </a:xfrm>
              <a:prstGeom prst="rect">
                <a:avLst/>
              </a:prstGeom>
              <a:blipFill>
                <a:blip r:embed="rId15"/>
                <a:stretch>
                  <a:fillRect/>
                </a:stretch>
              </a:blipFill>
              <a:ln>
                <a:solidFill>
                  <a:schemeClr val="tx1"/>
                </a:solidFill>
              </a:ln>
            </p:spPr>
            <p:txBody>
              <a:bodyPr/>
              <a:lstStyle/>
              <a:p>
                <a:r>
                  <a:rPr lang="en-VN">
                    <a:noFill/>
                  </a:rPr>
                  <a:t> </a:t>
                </a:r>
              </a:p>
            </p:txBody>
          </p:sp>
        </mc:Fallback>
      </mc:AlternateContent>
      <p:cxnSp>
        <p:nvCxnSpPr>
          <p:cNvPr id="53" name="Đường nối Thẳng 124">
            <a:extLst>
              <a:ext uri="{FF2B5EF4-FFF2-40B4-BE49-F238E27FC236}">
                <a16:creationId xmlns:a16="http://schemas.microsoft.com/office/drawing/2014/main" id="{F30136B0-97D9-767B-AC97-A9E9A5ABD9BE}"/>
              </a:ext>
            </a:extLst>
          </p:cNvPr>
          <p:cNvCxnSpPr>
            <a:cxnSpLocks/>
            <a:stCxn id="52" idx="0"/>
          </p:cNvCxnSpPr>
          <p:nvPr/>
        </p:nvCxnSpPr>
        <p:spPr>
          <a:xfrm flipV="1">
            <a:off x="4818773" y="2319780"/>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4" name="Hình Bầu dục 125">
            <a:extLst>
              <a:ext uri="{FF2B5EF4-FFF2-40B4-BE49-F238E27FC236}">
                <a16:creationId xmlns:a16="http://schemas.microsoft.com/office/drawing/2014/main" id="{524F70AD-42F9-1035-A566-1BFB79E4A635}"/>
              </a:ext>
            </a:extLst>
          </p:cNvPr>
          <p:cNvSpPr/>
          <p:nvPr/>
        </p:nvSpPr>
        <p:spPr>
          <a:xfrm>
            <a:off x="4771715" y="2279678"/>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55" name="Hình chữ nhật 142">
                <a:extLst>
                  <a:ext uri="{FF2B5EF4-FFF2-40B4-BE49-F238E27FC236}">
                    <a16:creationId xmlns:a16="http://schemas.microsoft.com/office/drawing/2014/main" id="{53FC46D1-A4A5-D909-DFD8-0BB6BAED8917}"/>
                  </a:ext>
                </a:extLst>
              </p:cNvPr>
              <p:cNvSpPr/>
              <p:nvPr/>
            </p:nvSpPr>
            <p:spPr>
              <a:xfrm>
                <a:off x="4668926" y="3071476"/>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55" name="Hình chữ nhật 142">
                <a:extLst>
                  <a:ext uri="{FF2B5EF4-FFF2-40B4-BE49-F238E27FC236}">
                    <a16:creationId xmlns:a16="http://schemas.microsoft.com/office/drawing/2014/main" id="{53FC46D1-A4A5-D909-DFD8-0BB6BAED8917}"/>
                  </a:ext>
                </a:extLst>
              </p:cNvPr>
              <p:cNvSpPr>
                <a:spLocks noRot="1" noChangeAspect="1" noMove="1" noResize="1" noEditPoints="1" noAdjustHandles="1" noChangeArrowheads="1" noChangeShapeType="1" noTextEdit="1"/>
              </p:cNvSpPr>
              <p:nvPr/>
            </p:nvSpPr>
            <p:spPr>
              <a:xfrm>
                <a:off x="4668926" y="3071476"/>
                <a:ext cx="299694" cy="255836"/>
              </a:xfrm>
              <a:prstGeom prst="rect">
                <a:avLst/>
              </a:prstGeom>
              <a:blipFill>
                <a:blip r:embed="rId16"/>
                <a:stretch>
                  <a:fillRect/>
                </a:stretch>
              </a:blipFill>
              <a:ln>
                <a:solidFill>
                  <a:schemeClr val="tx1"/>
                </a:solidFill>
              </a:ln>
            </p:spPr>
            <p:txBody>
              <a:bodyPr/>
              <a:lstStyle/>
              <a:p>
                <a:r>
                  <a:rPr lang="en-VN">
                    <a:noFill/>
                  </a:rPr>
                  <a:t> </a:t>
                </a:r>
              </a:p>
            </p:txBody>
          </p:sp>
        </mc:Fallback>
      </mc:AlternateContent>
      <p:cxnSp>
        <p:nvCxnSpPr>
          <p:cNvPr id="56" name="Đường nối Thẳng 143">
            <a:extLst>
              <a:ext uri="{FF2B5EF4-FFF2-40B4-BE49-F238E27FC236}">
                <a16:creationId xmlns:a16="http://schemas.microsoft.com/office/drawing/2014/main" id="{D8AD0C7C-8BC8-51F0-E655-FC845A9D23E2}"/>
              </a:ext>
            </a:extLst>
          </p:cNvPr>
          <p:cNvCxnSpPr>
            <a:cxnSpLocks/>
          </p:cNvCxnSpPr>
          <p:nvPr/>
        </p:nvCxnSpPr>
        <p:spPr>
          <a:xfrm flipV="1">
            <a:off x="4818772" y="2901043"/>
            <a:ext cx="0" cy="16461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7" name="Hình Bầu dục 144">
            <a:extLst>
              <a:ext uri="{FF2B5EF4-FFF2-40B4-BE49-F238E27FC236}">
                <a16:creationId xmlns:a16="http://schemas.microsoft.com/office/drawing/2014/main" id="{E3BC736C-56E9-3566-3F75-339C2335524E}"/>
              </a:ext>
            </a:extLst>
          </p:cNvPr>
          <p:cNvSpPr/>
          <p:nvPr/>
        </p:nvSpPr>
        <p:spPr>
          <a:xfrm>
            <a:off x="4771715" y="2858528"/>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p:cxnSp>
        <p:nvCxnSpPr>
          <p:cNvPr id="58" name="Đường nối Thẳng 149">
            <a:extLst>
              <a:ext uri="{FF2B5EF4-FFF2-40B4-BE49-F238E27FC236}">
                <a16:creationId xmlns:a16="http://schemas.microsoft.com/office/drawing/2014/main" id="{EB746FF1-B9A3-0E3E-5AF3-ACED93B6FEDB}"/>
              </a:ext>
            </a:extLst>
          </p:cNvPr>
          <p:cNvCxnSpPr>
            <a:cxnSpLocks/>
          </p:cNvCxnSpPr>
          <p:nvPr/>
        </p:nvCxnSpPr>
        <p:spPr>
          <a:xfrm flipV="1">
            <a:off x="5259279" y="2317934"/>
            <a:ext cx="1245282" cy="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9" name="Đường nối Thẳng 150">
            <a:extLst>
              <a:ext uri="{FF2B5EF4-FFF2-40B4-BE49-F238E27FC236}">
                <a16:creationId xmlns:a16="http://schemas.microsoft.com/office/drawing/2014/main" id="{8D322907-D3E7-F837-4BF3-40EFBA5B21B0}"/>
              </a:ext>
            </a:extLst>
          </p:cNvPr>
          <p:cNvCxnSpPr>
            <a:cxnSpLocks/>
          </p:cNvCxnSpPr>
          <p:nvPr/>
        </p:nvCxnSpPr>
        <p:spPr>
          <a:xfrm flipV="1">
            <a:off x="5259279" y="2585010"/>
            <a:ext cx="1245282" cy="914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0" name="Đường nối Thẳng 151">
            <a:extLst>
              <a:ext uri="{FF2B5EF4-FFF2-40B4-BE49-F238E27FC236}">
                <a16:creationId xmlns:a16="http://schemas.microsoft.com/office/drawing/2014/main" id="{BFB91332-2667-6DE3-ED7F-95D5967C0C38}"/>
              </a:ext>
            </a:extLst>
          </p:cNvPr>
          <p:cNvCxnSpPr>
            <a:cxnSpLocks/>
          </p:cNvCxnSpPr>
          <p:nvPr/>
        </p:nvCxnSpPr>
        <p:spPr>
          <a:xfrm>
            <a:off x="5259279" y="2892510"/>
            <a:ext cx="123763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1" name="Đường nối Thẳng 152">
            <a:extLst>
              <a:ext uri="{FF2B5EF4-FFF2-40B4-BE49-F238E27FC236}">
                <a16:creationId xmlns:a16="http://schemas.microsoft.com/office/drawing/2014/main" id="{DEB48C5E-F87C-084B-B2E2-152324457BFE}"/>
              </a:ext>
            </a:extLst>
          </p:cNvPr>
          <p:cNvCxnSpPr>
            <a:cxnSpLocks/>
          </p:cNvCxnSpPr>
          <p:nvPr/>
        </p:nvCxnSpPr>
        <p:spPr>
          <a:xfrm flipV="1">
            <a:off x="5245897" y="3190861"/>
            <a:ext cx="1251012" cy="915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Hình chữ nhật 153">
                <a:extLst>
                  <a:ext uri="{FF2B5EF4-FFF2-40B4-BE49-F238E27FC236}">
                    <a16:creationId xmlns:a16="http://schemas.microsoft.com/office/drawing/2014/main" id="{CDAA7477-5867-ED22-48A5-080A00D87930}"/>
                  </a:ext>
                </a:extLst>
              </p:cNvPr>
              <p:cNvSpPr/>
              <p:nvPr/>
            </p:nvSpPr>
            <p:spPr>
              <a:xfrm>
                <a:off x="5889988" y="3078865"/>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62" name="Hình chữ nhật 153">
                <a:extLst>
                  <a:ext uri="{FF2B5EF4-FFF2-40B4-BE49-F238E27FC236}">
                    <a16:creationId xmlns:a16="http://schemas.microsoft.com/office/drawing/2014/main" id="{CDAA7477-5867-ED22-48A5-080A00D87930}"/>
                  </a:ext>
                </a:extLst>
              </p:cNvPr>
              <p:cNvSpPr>
                <a:spLocks noRot="1" noChangeAspect="1" noMove="1" noResize="1" noEditPoints="1" noAdjustHandles="1" noChangeArrowheads="1" noChangeShapeType="1" noTextEdit="1"/>
              </p:cNvSpPr>
              <p:nvPr/>
            </p:nvSpPr>
            <p:spPr>
              <a:xfrm>
                <a:off x="5889988" y="3078865"/>
                <a:ext cx="299694" cy="255836"/>
              </a:xfrm>
              <a:prstGeom prst="rect">
                <a:avLst/>
              </a:prstGeom>
              <a:blipFill>
                <a:blip r:embed="rId17"/>
                <a:stretch>
                  <a:fillRect/>
                </a:stretch>
              </a:blipFill>
              <a:ln>
                <a:solidFill>
                  <a:schemeClr val="tx1"/>
                </a:solidFill>
              </a:ln>
            </p:spPr>
            <p:txBody>
              <a:bodyPr/>
              <a:lstStyle/>
              <a:p>
                <a:r>
                  <a:rPr lang="en-VN">
                    <a:noFill/>
                  </a:rPr>
                  <a:t> </a:t>
                </a:r>
              </a:p>
            </p:txBody>
          </p:sp>
        </mc:Fallback>
      </mc:AlternateContent>
      <p:cxnSp>
        <p:nvCxnSpPr>
          <p:cNvPr id="63" name="Đường nối Thẳng 154">
            <a:extLst>
              <a:ext uri="{FF2B5EF4-FFF2-40B4-BE49-F238E27FC236}">
                <a16:creationId xmlns:a16="http://schemas.microsoft.com/office/drawing/2014/main" id="{FAA76890-C699-30F6-BC5D-7F074004E1AC}"/>
              </a:ext>
            </a:extLst>
          </p:cNvPr>
          <p:cNvCxnSpPr>
            <a:cxnSpLocks/>
            <a:stCxn id="62" idx="0"/>
            <a:endCxn id="64" idx="4"/>
          </p:cNvCxnSpPr>
          <p:nvPr/>
        </p:nvCxnSpPr>
        <p:spPr>
          <a:xfrm flipH="1" flipV="1">
            <a:off x="6033775" y="2358723"/>
            <a:ext cx="6060" cy="72014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4" name="Hình Bầu dục 155">
            <a:extLst>
              <a:ext uri="{FF2B5EF4-FFF2-40B4-BE49-F238E27FC236}">
                <a16:creationId xmlns:a16="http://schemas.microsoft.com/office/drawing/2014/main" id="{080A9C49-A79E-8E1E-A1C0-4D8AEC0F4AC0}"/>
              </a:ext>
            </a:extLst>
          </p:cNvPr>
          <p:cNvSpPr/>
          <p:nvPr/>
        </p:nvSpPr>
        <p:spPr>
          <a:xfrm>
            <a:off x="5986717" y="2275844"/>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mc:AlternateContent xmlns:mc="http://schemas.openxmlformats.org/markup-compatibility/2006" xmlns:a14="http://schemas.microsoft.com/office/drawing/2010/main">
        <mc:Choice Requires="a14">
          <p:sp>
            <p:nvSpPr>
              <p:cNvPr id="65" name="Hình chữ nhật 157">
                <a:extLst>
                  <a:ext uri="{FF2B5EF4-FFF2-40B4-BE49-F238E27FC236}">
                    <a16:creationId xmlns:a16="http://schemas.microsoft.com/office/drawing/2014/main" id="{850966B3-DD7F-9A60-305A-A20E2A0A4FE6}"/>
                  </a:ext>
                </a:extLst>
              </p:cNvPr>
              <p:cNvSpPr/>
              <p:nvPr/>
            </p:nvSpPr>
            <p:spPr>
              <a:xfrm>
                <a:off x="5371654" y="2822670"/>
                <a:ext cx="299694" cy="2558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sz="1200" i="1">
                              <a:solidFill>
                                <a:schemeClr val="tx1"/>
                              </a:solidFill>
                              <a:latin typeface="Cambria Math" panose="02040503050406030204" pitchFamily="18" charset="0"/>
                              <a:cs typeface="Times New Roman" panose="02020603050405020304" pitchFamily="18" charset="0"/>
                            </a:rPr>
                          </m:ctrlPr>
                        </m:sSubPr>
                        <m:e>
                          <m:r>
                            <a:rPr lang="en-US" sz="1200" i="1">
                              <a:solidFill>
                                <a:schemeClr val="tx1"/>
                              </a:solidFill>
                              <a:latin typeface="Cambria Math" panose="02040503050406030204" pitchFamily="18" charset="0"/>
                              <a:cs typeface="Times New Roman" panose="02020603050405020304" pitchFamily="18" charset="0"/>
                            </a:rPr>
                            <m:t>𝑅</m:t>
                          </m:r>
                        </m:e>
                        <m:sub>
                          <m:r>
                            <a:rPr lang="en-US" sz="1200" i="1">
                              <a:solidFill>
                                <a:schemeClr val="tx1"/>
                              </a:solidFill>
                              <a:latin typeface="Cambria Math" panose="02040503050406030204" pitchFamily="18" charset="0"/>
                              <a:cs typeface="Times New Roman" panose="02020603050405020304" pitchFamily="18" charset="0"/>
                            </a:rPr>
                            <m:t>𝑌</m:t>
                          </m:r>
                        </m:sub>
                      </m:sSub>
                    </m:oMath>
                  </m:oMathPara>
                </a14:m>
                <a:endParaRPr lang="vi-VN" sz="1200" i="1">
                  <a:solidFill>
                    <a:schemeClr val="tx1"/>
                  </a:solidFill>
                  <a:latin typeface="+mj-lt"/>
                  <a:cs typeface="Times New Roman" panose="02020603050405020304" pitchFamily="18" charset="0"/>
                </a:endParaRPr>
              </a:p>
            </p:txBody>
          </p:sp>
        </mc:Choice>
        <mc:Fallback xmlns="">
          <p:sp>
            <p:nvSpPr>
              <p:cNvPr id="65" name="Hình chữ nhật 157">
                <a:extLst>
                  <a:ext uri="{FF2B5EF4-FFF2-40B4-BE49-F238E27FC236}">
                    <a16:creationId xmlns:a16="http://schemas.microsoft.com/office/drawing/2014/main" id="{850966B3-DD7F-9A60-305A-A20E2A0A4FE6}"/>
                  </a:ext>
                </a:extLst>
              </p:cNvPr>
              <p:cNvSpPr>
                <a:spLocks noRot="1" noChangeAspect="1" noMove="1" noResize="1" noEditPoints="1" noAdjustHandles="1" noChangeArrowheads="1" noChangeShapeType="1" noTextEdit="1"/>
              </p:cNvSpPr>
              <p:nvPr/>
            </p:nvSpPr>
            <p:spPr>
              <a:xfrm>
                <a:off x="5371654" y="2822670"/>
                <a:ext cx="299694" cy="255836"/>
              </a:xfrm>
              <a:prstGeom prst="rect">
                <a:avLst/>
              </a:prstGeom>
              <a:blipFill>
                <a:blip r:embed="rId18"/>
                <a:stretch>
                  <a:fillRect/>
                </a:stretch>
              </a:blipFill>
              <a:ln>
                <a:solidFill>
                  <a:schemeClr val="tx1"/>
                </a:solidFill>
              </a:ln>
            </p:spPr>
            <p:txBody>
              <a:bodyPr/>
              <a:lstStyle/>
              <a:p>
                <a:r>
                  <a:rPr lang="en-VN">
                    <a:noFill/>
                  </a:rPr>
                  <a:t> </a:t>
                </a:r>
              </a:p>
            </p:txBody>
          </p:sp>
        </mc:Fallback>
      </mc:AlternateContent>
      <p:cxnSp>
        <p:nvCxnSpPr>
          <p:cNvPr id="66" name="Đường nối Thẳng 158">
            <a:extLst>
              <a:ext uri="{FF2B5EF4-FFF2-40B4-BE49-F238E27FC236}">
                <a16:creationId xmlns:a16="http://schemas.microsoft.com/office/drawing/2014/main" id="{4ABE1CC5-16DF-9447-58B8-AA4601485767}"/>
              </a:ext>
            </a:extLst>
          </p:cNvPr>
          <p:cNvCxnSpPr>
            <a:cxnSpLocks/>
            <a:stCxn id="65" idx="0"/>
            <a:endCxn id="67" idx="4"/>
          </p:cNvCxnSpPr>
          <p:nvPr/>
        </p:nvCxnSpPr>
        <p:spPr>
          <a:xfrm flipH="1" flipV="1">
            <a:off x="5520117" y="2635598"/>
            <a:ext cx="1384" cy="187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7" name="Hình Bầu dục 159">
            <a:extLst>
              <a:ext uri="{FF2B5EF4-FFF2-40B4-BE49-F238E27FC236}">
                <a16:creationId xmlns:a16="http://schemas.microsoft.com/office/drawing/2014/main" id="{31EB5A28-0B48-0A28-76CE-A4797AA00864}"/>
              </a:ext>
            </a:extLst>
          </p:cNvPr>
          <p:cNvSpPr/>
          <p:nvPr/>
        </p:nvSpPr>
        <p:spPr>
          <a:xfrm>
            <a:off x="5473060" y="2552719"/>
            <a:ext cx="94115" cy="828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i="1">
              <a:latin typeface="+mj-lt"/>
            </a:endParaRPr>
          </a:p>
        </p:txBody>
      </p:sp>
      <p:sp>
        <p:nvSpPr>
          <p:cNvPr id="68" name="Hộp Văn bản 191">
            <a:extLst>
              <a:ext uri="{FF2B5EF4-FFF2-40B4-BE49-F238E27FC236}">
                <a16:creationId xmlns:a16="http://schemas.microsoft.com/office/drawing/2014/main" id="{338DB47F-DD5F-8B0E-F0D8-856D849B4121}"/>
              </a:ext>
            </a:extLst>
          </p:cNvPr>
          <p:cNvSpPr txBox="1"/>
          <p:nvPr/>
        </p:nvSpPr>
        <p:spPr>
          <a:xfrm>
            <a:off x="4607906" y="2074202"/>
            <a:ext cx="567148" cy="207749"/>
          </a:xfrm>
          <a:prstGeom prst="rect">
            <a:avLst/>
          </a:prstGeom>
          <a:noFill/>
          <a:ln>
            <a:noFill/>
          </a:ln>
        </p:spPr>
        <p:txBody>
          <a:bodyPr wrap="square" rtlCol="0">
            <a:spAutoFit/>
          </a:bodyPr>
          <a:lstStyle/>
          <a:p>
            <a:pPr algn="ctr"/>
            <a:r>
              <a:rPr lang="en-US" sz="750" i="1">
                <a:latin typeface="Times New Roman" panose="02020603050405020304" pitchFamily="18" charset="0"/>
                <a:cs typeface="Times New Roman" panose="02020603050405020304" pitchFamily="18" charset="0"/>
              </a:rPr>
              <a:t>Odd layer</a:t>
            </a:r>
            <a:endParaRPr lang="vi-VN" sz="750" i="1">
              <a:latin typeface="Times New Roman" panose="02020603050405020304" pitchFamily="18" charset="0"/>
              <a:cs typeface="Times New Roman" panose="02020603050405020304" pitchFamily="18" charset="0"/>
            </a:endParaRPr>
          </a:p>
        </p:txBody>
      </p:sp>
      <p:sp>
        <p:nvSpPr>
          <p:cNvPr id="69" name="Hộp Văn bản 192">
            <a:extLst>
              <a:ext uri="{FF2B5EF4-FFF2-40B4-BE49-F238E27FC236}">
                <a16:creationId xmlns:a16="http://schemas.microsoft.com/office/drawing/2014/main" id="{37C1E9CE-76D7-53DA-DE60-E99314EBCFEF}"/>
              </a:ext>
            </a:extLst>
          </p:cNvPr>
          <p:cNvSpPr txBox="1"/>
          <p:nvPr/>
        </p:nvSpPr>
        <p:spPr>
          <a:xfrm>
            <a:off x="5245896" y="2070367"/>
            <a:ext cx="1125211" cy="207749"/>
          </a:xfrm>
          <a:prstGeom prst="rect">
            <a:avLst/>
          </a:prstGeom>
          <a:noFill/>
          <a:ln>
            <a:noFill/>
          </a:ln>
        </p:spPr>
        <p:txBody>
          <a:bodyPr wrap="square" rtlCol="0">
            <a:spAutoFit/>
          </a:bodyPr>
          <a:lstStyle/>
          <a:p>
            <a:pPr algn="ctr"/>
            <a:r>
              <a:rPr lang="en-US" sz="750" i="1">
                <a:latin typeface="Times New Roman" panose="02020603050405020304" pitchFamily="18" charset="0"/>
                <a:cs typeface="Times New Roman" panose="02020603050405020304" pitchFamily="18" charset="0"/>
              </a:rPr>
              <a:t>Even layer</a:t>
            </a:r>
            <a:endParaRPr lang="vi-VN" sz="750" i="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0" name="Hộp Văn bản 193">
                <a:extLst>
                  <a:ext uri="{FF2B5EF4-FFF2-40B4-BE49-F238E27FC236}">
                    <a16:creationId xmlns:a16="http://schemas.microsoft.com/office/drawing/2014/main" id="{4B8537D1-D050-E2AD-4687-04477553B3BC}"/>
                  </a:ext>
                </a:extLst>
              </p:cNvPr>
              <p:cNvSpPr txBox="1"/>
              <p:nvPr/>
            </p:nvSpPr>
            <p:spPr>
              <a:xfrm>
                <a:off x="5287898" y="3374542"/>
                <a:ext cx="1111062" cy="3196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m:rPr>
                              <m:sty m:val="p"/>
                            </m:rPr>
                            <a:rPr lang="en-US" sz="1350">
                              <a:latin typeface="Cambria Math" panose="02040503050406030204" pitchFamily="18" charset="0"/>
                            </a:rPr>
                            <m:t>f</m:t>
                          </m:r>
                          <m:r>
                            <a:rPr lang="vi-VN" sz="1350">
                              <a:latin typeface="Cambria Math" panose="02040503050406030204" pitchFamily="18" charset="0"/>
                            </a:rPr>
                            <m:t>) </m:t>
                          </m:r>
                          <m:r>
                            <m:rPr>
                              <m:sty m:val="p"/>
                            </m:rPr>
                            <a:rPr lang="en-US" sz="1350">
                              <a:latin typeface="Cambria Math" panose="02040503050406030204" pitchFamily="18" charset="0"/>
                            </a:rPr>
                            <m:t>W</m:t>
                          </m:r>
                        </m:e>
                        <m:sub>
                          <m:r>
                            <m:rPr>
                              <m:sty m:val="p"/>
                            </m:rPr>
                            <a:rPr lang="en-US" sz="1350">
                              <a:latin typeface="Cambria Math" panose="02040503050406030204" pitchFamily="18" charset="0"/>
                            </a:rPr>
                            <m:t>alternating</m:t>
                          </m:r>
                        </m:sub>
                      </m:sSub>
                    </m:oMath>
                  </m:oMathPara>
                </a14:m>
                <a:endParaRPr lang="vi-VN" sz="1350">
                  <a:latin typeface="Calibri" panose="020F0502020204030204" pitchFamily="34" charset="0"/>
                  <a:cs typeface="Calibri" panose="020F0502020204030204" pitchFamily="34" charset="0"/>
                </a:endParaRPr>
              </a:p>
            </p:txBody>
          </p:sp>
        </mc:Choice>
        <mc:Fallback xmlns="">
          <p:sp>
            <p:nvSpPr>
              <p:cNvPr id="70" name="Hộp Văn bản 193">
                <a:extLst>
                  <a:ext uri="{FF2B5EF4-FFF2-40B4-BE49-F238E27FC236}">
                    <a16:creationId xmlns:a16="http://schemas.microsoft.com/office/drawing/2014/main" id="{4B8537D1-D050-E2AD-4687-04477553B3BC}"/>
                  </a:ext>
                </a:extLst>
              </p:cNvPr>
              <p:cNvSpPr txBox="1">
                <a:spLocks noRot="1" noChangeAspect="1" noMove="1" noResize="1" noEditPoints="1" noAdjustHandles="1" noChangeArrowheads="1" noChangeShapeType="1" noTextEdit="1"/>
              </p:cNvSpPr>
              <p:nvPr/>
            </p:nvSpPr>
            <p:spPr>
              <a:xfrm>
                <a:off x="5287898" y="3374542"/>
                <a:ext cx="1111062" cy="319639"/>
              </a:xfrm>
              <a:prstGeom prst="rect">
                <a:avLst/>
              </a:prstGeom>
              <a:blipFill>
                <a:blip r:embed="rId19"/>
                <a:stretch>
                  <a:fillRect r="-1124" b="-7692"/>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1" name="Hình chữ nhật 93">
                <a:extLst>
                  <a:ext uri="{FF2B5EF4-FFF2-40B4-BE49-F238E27FC236}">
                    <a16:creationId xmlns:a16="http://schemas.microsoft.com/office/drawing/2014/main" id="{62AEB7F0-17C2-E149-B764-B5B7B33437E5}"/>
                  </a:ext>
                </a:extLst>
              </p:cNvPr>
              <p:cNvSpPr/>
              <p:nvPr/>
            </p:nvSpPr>
            <p:spPr>
              <a:xfrm>
                <a:off x="6993208" y="2454196"/>
                <a:ext cx="1208315" cy="12107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𝑊</m:t>
                          </m:r>
                        </m:e>
                        <m:sub>
                          <m:r>
                            <m:rPr>
                              <m:sty m:val="p"/>
                            </m:rPr>
                            <a:rPr lang="vi-VN" sz="1200" i="1">
                              <a:solidFill>
                                <a:schemeClr val="tx1"/>
                              </a:solidFill>
                              <a:latin typeface="Cambria Math" panose="02040503050406030204" pitchFamily="18" charset="0"/>
                              <a:cs typeface="Times New Roman" panose="02020603050405020304" pitchFamily="18" charset="0"/>
                            </a:rPr>
                            <m:t>i</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1" name="Hình chữ nhật 93">
                <a:extLst>
                  <a:ext uri="{FF2B5EF4-FFF2-40B4-BE49-F238E27FC236}">
                    <a16:creationId xmlns:a16="http://schemas.microsoft.com/office/drawing/2014/main" id="{62AEB7F0-17C2-E149-B764-B5B7B33437E5}"/>
                  </a:ext>
                </a:extLst>
              </p:cNvPr>
              <p:cNvSpPr>
                <a:spLocks noRot="1" noChangeAspect="1" noMove="1" noResize="1" noEditPoints="1" noAdjustHandles="1" noChangeArrowheads="1" noChangeShapeType="1" noTextEdit="1"/>
              </p:cNvSpPr>
              <p:nvPr/>
            </p:nvSpPr>
            <p:spPr>
              <a:xfrm>
                <a:off x="6993208" y="2454196"/>
                <a:ext cx="1208315" cy="1210736"/>
              </a:xfrm>
              <a:prstGeom prst="rect">
                <a:avLst/>
              </a:prstGeom>
              <a:blipFill>
                <a:blip r:embed="rId20"/>
                <a:stretch>
                  <a:fillRect/>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2" name="Hình chữ nhật 93">
                <a:extLst>
                  <a:ext uri="{FF2B5EF4-FFF2-40B4-BE49-F238E27FC236}">
                    <a16:creationId xmlns:a16="http://schemas.microsoft.com/office/drawing/2014/main" id="{BF49AC47-B2AB-DDD6-674C-A69B59D1CF99}"/>
                  </a:ext>
                </a:extLst>
              </p:cNvPr>
              <p:cNvSpPr/>
              <p:nvPr/>
            </p:nvSpPr>
            <p:spPr>
              <a:xfrm>
                <a:off x="8299986" y="2492684"/>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X</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2" name="Hình chữ nhật 93">
                <a:extLst>
                  <a:ext uri="{FF2B5EF4-FFF2-40B4-BE49-F238E27FC236}">
                    <a16:creationId xmlns:a16="http://schemas.microsoft.com/office/drawing/2014/main" id="{BF49AC47-B2AB-DDD6-674C-A69B59D1CF99}"/>
                  </a:ext>
                </a:extLst>
              </p:cNvPr>
              <p:cNvSpPr>
                <a:spLocks noRot="1" noChangeAspect="1" noMove="1" noResize="1" noEditPoints="1" noAdjustHandles="1" noChangeArrowheads="1" noChangeShapeType="1" noTextEdit="1"/>
              </p:cNvSpPr>
              <p:nvPr/>
            </p:nvSpPr>
            <p:spPr>
              <a:xfrm>
                <a:off x="8299986" y="2492684"/>
                <a:ext cx="240844" cy="241326"/>
              </a:xfrm>
              <a:prstGeom prst="rect">
                <a:avLst/>
              </a:prstGeom>
              <a:blipFill>
                <a:blip r:embed="rId21"/>
                <a:stretch>
                  <a:fillRect l="-15000" b="-4762"/>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3" name="Hình chữ nhật 93">
                <a:extLst>
                  <a:ext uri="{FF2B5EF4-FFF2-40B4-BE49-F238E27FC236}">
                    <a16:creationId xmlns:a16="http://schemas.microsoft.com/office/drawing/2014/main" id="{8D2645F8-C39D-CA73-E8AE-15B7231C2736}"/>
                  </a:ext>
                </a:extLst>
              </p:cNvPr>
              <p:cNvSpPr/>
              <p:nvPr/>
            </p:nvSpPr>
            <p:spPr>
              <a:xfrm>
                <a:off x="8299985" y="2780407"/>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X</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3" name="Hình chữ nhật 93">
                <a:extLst>
                  <a:ext uri="{FF2B5EF4-FFF2-40B4-BE49-F238E27FC236}">
                    <a16:creationId xmlns:a16="http://schemas.microsoft.com/office/drawing/2014/main" id="{8D2645F8-C39D-CA73-E8AE-15B7231C2736}"/>
                  </a:ext>
                </a:extLst>
              </p:cNvPr>
              <p:cNvSpPr>
                <a:spLocks noRot="1" noChangeAspect="1" noMove="1" noResize="1" noEditPoints="1" noAdjustHandles="1" noChangeArrowheads="1" noChangeShapeType="1" noTextEdit="1"/>
              </p:cNvSpPr>
              <p:nvPr/>
            </p:nvSpPr>
            <p:spPr>
              <a:xfrm>
                <a:off x="8299985" y="2780407"/>
                <a:ext cx="240844" cy="241326"/>
              </a:xfrm>
              <a:prstGeom prst="rect">
                <a:avLst/>
              </a:prstGeom>
              <a:blipFill>
                <a:blip r:embed="rId22"/>
                <a:stretch>
                  <a:fillRect l="-15000" b="-4762"/>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4" name="Hình chữ nhật 93">
                <a:extLst>
                  <a:ext uri="{FF2B5EF4-FFF2-40B4-BE49-F238E27FC236}">
                    <a16:creationId xmlns:a16="http://schemas.microsoft.com/office/drawing/2014/main" id="{3407471F-BC8F-0B65-E48D-CD9B390EABBE}"/>
                  </a:ext>
                </a:extLst>
              </p:cNvPr>
              <p:cNvSpPr/>
              <p:nvPr/>
            </p:nvSpPr>
            <p:spPr>
              <a:xfrm>
                <a:off x="8299986" y="3068210"/>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X</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4" name="Hình chữ nhật 93">
                <a:extLst>
                  <a:ext uri="{FF2B5EF4-FFF2-40B4-BE49-F238E27FC236}">
                    <a16:creationId xmlns:a16="http://schemas.microsoft.com/office/drawing/2014/main" id="{3407471F-BC8F-0B65-E48D-CD9B390EABBE}"/>
                  </a:ext>
                </a:extLst>
              </p:cNvPr>
              <p:cNvSpPr>
                <a:spLocks noRot="1" noChangeAspect="1" noMove="1" noResize="1" noEditPoints="1" noAdjustHandles="1" noChangeArrowheads="1" noChangeShapeType="1" noTextEdit="1"/>
              </p:cNvSpPr>
              <p:nvPr/>
            </p:nvSpPr>
            <p:spPr>
              <a:xfrm>
                <a:off x="8299986" y="3068210"/>
                <a:ext cx="240844" cy="241326"/>
              </a:xfrm>
              <a:prstGeom prst="rect">
                <a:avLst/>
              </a:prstGeom>
              <a:blipFill>
                <a:blip r:embed="rId23"/>
                <a:stretch>
                  <a:fillRect l="-15000"/>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5" name="Hình chữ nhật 93">
                <a:extLst>
                  <a:ext uri="{FF2B5EF4-FFF2-40B4-BE49-F238E27FC236}">
                    <a16:creationId xmlns:a16="http://schemas.microsoft.com/office/drawing/2014/main" id="{159694A1-B645-97FE-00C5-4ED1B188568E}"/>
                  </a:ext>
                </a:extLst>
              </p:cNvPr>
              <p:cNvSpPr/>
              <p:nvPr/>
            </p:nvSpPr>
            <p:spPr>
              <a:xfrm>
                <a:off x="8299985" y="3355933"/>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X</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5" name="Hình chữ nhật 93">
                <a:extLst>
                  <a:ext uri="{FF2B5EF4-FFF2-40B4-BE49-F238E27FC236}">
                    <a16:creationId xmlns:a16="http://schemas.microsoft.com/office/drawing/2014/main" id="{159694A1-B645-97FE-00C5-4ED1B188568E}"/>
                  </a:ext>
                </a:extLst>
              </p:cNvPr>
              <p:cNvSpPr>
                <a:spLocks noRot="1" noChangeAspect="1" noMove="1" noResize="1" noEditPoints="1" noAdjustHandles="1" noChangeArrowheads="1" noChangeShapeType="1" noTextEdit="1"/>
              </p:cNvSpPr>
              <p:nvPr/>
            </p:nvSpPr>
            <p:spPr>
              <a:xfrm>
                <a:off x="8299985" y="3355933"/>
                <a:ext cx="240844" cy="241326"/>
              </a:xfrm>
              <a:prstGeom prst="rect">
                <a:avLst/>
              </a:prstGeom>
              <a:blipFill>
                <a:blip r:embed="rId24"/>
                <a:stretch>
                  <a:fillRect l="-15000" b="-5000"/>
                </a:stretch>
              </a:blipFill>
              <a:ln>
                <a:solidFill>
                  <a:schemeClr val="tx1"/>
                </a:solidFill>
              </a:ln>
            </p:spPr>
            <p:txBody>
              <a:bodyPr/>
              <a:lstStyle/>
              <a:p>
                <a:r>
                  <a:rPr lang="en-VN">
                    <a:noFill/>
                  </a:rPr>
                  <a:t> </a:t>
                </a:r>
              </a:p>
            </p:txBody>
          </p:sp>
        </mc:Fallback>
      </mc:AlternateContent>
      <p:sp>
        <p:nvSpPr>
          <p:cNvPr id="76" name="Rectangle 75">
            <a:extLst>
              <a:ext uri="{FF2B5EF4-FFF2-40B4-BE49-F238E27FC236}">
                <a16:creationId xmlns:a16="http://schemas.microsoft.com/office/drawing/2014/main" id="{16618904-1D18-3B5A-DB35-4228881AB941}"/>
              </a:ext>
            </a:extLst>
          </p:cNvPr>
          <p:cNvSpPr/>
          <p:nvPr/>
        </p:nvSpPr>
        <p:spPr>
          <a:xfrm>
            <a:off x="6932984" y="2368938"/>
            <a:ext cx="1988307" cy="13716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p>
        </p:txBody>
      </p:sp>
      <mc:AlternateContent xmlns:mc="http://schemas.openxmlformats.org/markup-compatibility/2006" xmlns:a14="http://schemas.microsoft.com/office/drawing/2010/main">
        <mc:Choice Requires="a14">
          <p:sp>
            <p:nvSpPr>
              <p:cNvPr id="77" name="Hình chữ nhật 93">
                <a:extLst>
                  <a:ext uri="{FF2B5EF4-FFF2-40B4-BE49-F238E27FC236}">
                    <a16:creationId xmlns:a16="http://schemas.microsoft.com/office/drawing/2014/main" id="{4BF6ABAF-1D83-D278-B66A-2EA81B71C56A}"/>
                  </a:ext>
                </a:extLst>
              </p:cNvPr>
              <p:cNvSpPr/>
              <p:nvPr/>
            </p:nvSpPr>
            <p:spPr>
              <a:xfrm>
                <a:off x="8615463" y="2499584"/>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Z</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7" name="Hình chữ nhật 93">
                <a:extLst>
                  <a:ext uri="{FF2B5EF4-FFF2-40B4-BE49-F238E27FC236}">
                    <a16:creationId xmlns:a16="http://schemas.microsoft.com/office/drawing/2014/main" id="{4BF6ABAF-1D83-D278-B66A-2EA81B71C56A}"/>
                  </a:ext>
                </a:extLst>
              </p:cNvPr>
              <p:cNvSpPr>
                <a:spLocks noRot="1" noChangeAspect="1" noMove="1" noResize="1" noEditPoints="1" noAdjustHandles="1" noChangeArrowheads="1" noChangeShapeType="1" noTextEdit="1"/>
              </p:cNvSpPr>
              <p:nvPr/>
            </p:nvSpPr>
            <p:spPr>
              <a:xfrm>
                <a:off x="8615463" y="2499584"/>
                <a:ext cx="240844" cy="241326"/>
              </a:xfrm>
              <a:prstGeom prst="rect">
                <a:avLst/>
              </a:prstGeom>
              <a:blipFill>
                <a:blip r:embed="rId25"/>
                <a:stretch>
                  <a:fillRect l="-9524"/>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8" name="Hình chữ nhật 93">
                <a:extLst>
                  <a:ext uri="{FF2B5EF4-FFF2-40B4-BE49-F238E27FC236}">
                    <a16:creationId xmlns:a16="http://schemas.microsoft.com/office/drawing/2014/main" id="{D5389256-F1F7-656E-0DD9-5D769F25D304}"/>
                  </a:ext>
                </a:extLst>
              </p:cNvPr>
              <p:cNvSpPr/>
              <p:nvPr/>
            </p:nvSpPr>
            <p:spPr>
              <a:xfrm>
                <a:off x="8615462" y="2787307"/>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Z</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8" name="Hình chữ nhật 93">
                <a:extLst>
                  <a:ext uri="{FF2B5EF4-FFF2-40B4-BE49-F238E27FC236}">
                    <a16:creationId xmlns:a16="http://schemas.microsoft.com/office/drawing/2014/main" id="{D5389256-F1F7-656E-0DD9-5D769F25D304}"/>
                  </a:ext>
                </a:extLst>
              </p:cNvPr>
              <p:cNvSpPr>
                <a:spLocks noRot="1" noChangeAspect="1" noMove="1" noResize="1" noEditPoints="1" noAdjustHandles="1" noChangeArrowheads="1" noChangeShapeType="1" noTextEdit="1"/>
              </p:cNvSpPr>
              <p:nvPr/>
            </p:nvSpPr>
            <p:spPr>
              <a:xfrm>
                <a:off x="8615462" y="2787307"/>
                <a:ext cx="240844" cy="241326"/>
              </a:xfrm>
              <a:prstGeom prst="rect">
                <a:avLst/>
              </a:prstGeom>
              <a:blipFill>
                <a:blip r:embed="rId26"/>
                <a:stretch>
                  <a:fillRect l="-9524"/>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9" name="Hình chữ nhật 93">
                <a:extLst>
                  <a:ext uri="{FF2B5EF4-FFF2-40B4-BE49-F238E27FC236}">
                    <a16:creationId xmlns:a16="http://schemas.microsoft.com/office/drawing/2014/main" id="{61522224-F96F-3DA0-997E-E21CC997C4FC}"/>
                  </a:ext>
                </a:extLst>
              </p:cNvPr>
              <p:cNvSpPr/>
              <p:nvPr/>
            </p:nvSpPr>
            <p:spPr>
              <a:xfrm>
                <a:off x="8615463" y="3075110"/>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Z</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79" name="Hình chữ nhật 93">
                <a:extLst>
                  <a:ext uri="{FF2B5EF4-FFF2-40B4-BE49-F238E27FC236}">
                    <a16:creationId xmlns:a16="http://schemas.microsoft.com/office/drawing/2014/main" id="{61522224-F96F-3DA0-997E-E21CC997C4FC}"/>
                  </a:ext>
                </a:extLst>
              </p:cNvPr>
              <p:cNvSpPr>
                <a:spLocks noRot="1" noChangeAspect="1" noMove="1" noResize="1" noEditPoints="1" noAdjustHandles="1" noChangeArrowheads="1" noChangeShapeType="1" noTextEdit="1"/>
              </p:cNvSpPr>
              <p:nvPr/>
            </p:nvSpPr>
            <p:spPr>
              <a:xfrm>
                <a:off x="8615463" y="3075110"/>
                <a:ext cx="240844" cy="241326"/>
              </a:xfrm>
              <a:prstGeom prst="rect">
                <a:avLst/>
              </a:prstGeom>
              <a:blipFill>
                <a:blip r:embed="rId27"/>
                <a:stretch>
                  <a:fillRect l="-9524" b="-4762"/>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80" name="Hình chữ nhật 93">
                <a:extLst>
                  <a:ext uri="{FF2B5EF4-FFF2-40B4-BE49-F238E27FC236}">
                    <a16:creationId xmlns:a16="http://schemas.microsoft.com/office/drawing/2014/main" id="{FDE8448F-0BAA-0A8F-E893-E127D8E29108}"/>
                  </a:ext>
                </a:extLst>
              </p:cNvPr>
              <p:cNvSpPr/>
              <p:nvPr/>
            </p:nvSpPr>
            <p:spPr>
              <a:xfrm>
                <a:off x="8615462" y="3362833"/>
                <a:ext cx="240844" cy="241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vi-VN" sz="1200" i="1">
                              <a:solidFill>
                                <a:schemeClr val="tx1"/>
                              </a:solidFill>
                              <a:latin typeface="Cambria Math" panose="02040503050406030204" pitchFamily="18" charset="0"/>
                              <a:cs typeface="Times New Roman" panose="02020603050405020304" pitchFamily="18" charset="0"/>
                            </a:rPr>
                          </m:ctrlPr>
                        </m:sSubPr>
                        <m:e>
                          <m:r>
                            <a:rPr lang="vi-VN" sz="1200" i="1">
                              <a:solidFill>
                                <a:schemeClr val="tx1"/>
                              </a:solidFill>
                              <a:latin typeface="Cambria Math" panose="02040503050406030204" pitchFamily="18" charset="0"/>
                              <a:cs typeface="Times New Roman" panose="02020603050405020304" pitchFamily="18" charset="0"/>
                            </a:rPr>
                            <m:t>𝑅</m:t>
                          </m:r>
                        </m:e>
                        <m:sub>
                          <m:r>
                            <m:rPr>
                              <m:sty m:val="p"/>
                            </m:rPr>
                            <a:rPr lang="vi-VN" sz="1200" i="1">
                              <a:solidFill>
                                <a:schemeClr val="tx1"/>
                              </a:solidFill>
                              <a:latin typeface="Cambria Math" panose="02040503050406030204" pitchFamily="18" charset="0"/>
                              <a:cs typeface="Times New Roman" panose="02020603050405020304" pitchFamily="18" charset="0"/>
                            </a:rPr>
                            <m:t>Z</m:t>
                          </m:r>
                        </m:sub>
                      </m:sSub>
                    </m:oMath>
                  </m:oMathPara>
                </a14:m>
                <a:endParaRPr lang="vi-VN" sz="1200">
                  <a:solidFill>
                    <a:schemeClr val="tx1"/>
                  </a:solidFill>
                  <a:latin typeface="+mj-lt"/>
                  <a:cs typeface="Times New Roman" panose="02020603050405020304" pitchFamily="18" charset="0"/>
                </a:endParaRPr>
              </a:p>
            </p:txBody>
          </p:sp>
        </mc:Choice>
        <mc:Fallback xmlns="">
          <p:sp>
            <p:nvSpPr>
              <p:cNvPr id="80" name="Hình chữ nhật 93">
                <a:extLst>
                  <a:ext uri="{FF2B5EF4-FFF2-40B4-BE49-F238E27FC236}">
                    <a16:creationId xmlns:a16="http://schemas.microsoft.com/office/drawing/2014/main" id="{FDE8448F-0BAA-0A8F-E893-E127D8E29108}"/>
                  </a:ext>
                </a:extLst>
              </p:cNvPr>
              <p:cNvSpPr>
                <a:spLocks noRot="1" noChangeAspect="1" noMove="1" noResize="1" noEditPoints="1" noAdjustHandles="1" noChangeArrowheads="1" noChangeShapeType="1" noTextEdit="1"/>
              </p:cNvSpPr>
              <p:nvPr/>
            </p:nvSpPr>
            <p:spPr>
              <a:xfrm>
                <a:off x="8615462" y="3362833"/>
                <a:ext cx="240844" cy="241326"/>
              </a:xfrm>
              <a:prstGeom prst="rect">
                <a:avLst/>
              </a:prstGeom>
              <a:blipFill>
                <a:blip r:embed="rId28"/>
                <a:stretch>
                  <a:fillRect l="-9524"/>
                </a:stretch>
              </a:blipFill>
              <a:ln>
                <a:solidFill>
                  <a:schemeClr val="tx1"/>
                </a:solidFill>
              </a:ln>
            </p:spPr>
            <p:txBody>
              <a:bodyPr/>
              <a:lstStyle/>
              <a:p>
                <a:r>
                  <a:rPr lang="en-VN">
                    <a:noFill/>
                  </a:rPr>
                  <a:t> </a:t>
                </a:r>
              </a:p>
            </p:txBody>
          </p:sp>
        </mc:Fallback>
      </mc:AlternateContent>
      <p:cxnSp>
        <p:nvCxnSpPr>
          <p:cNvPr id="82" name="Curved Connector 81">
            <a:extLst>
              <a:ext uri="{FF2B5EF4-FFF2-40B4-BE49-F238E27FC236}">
                <a16:creationId xmlns:a16="http://schemas.microsoft.com/office/drawing/2014/main" id="{F1D271D1-C019-A0BF-C0B3-40E1BE19A3B4}"/>
              </a:ext>
            </a:extLst>
          </p:cNvPr>
          <p:cNvCxnSpPr>
            <a:cxnSpLocks/>
            <a:stCxn id="76" idx="1"/>
            <a:endCxn id="90" idx="2"/>
          </p:cNvCxnSpPr>
          <p:nvPr/>
        </p:nvCxnSpPr>
        <p:spPr>
          <a:xfrm rot="10800000" flipH="1">
            <a:off x="6932983" y="1969842"/>
            <a:ext cx="621748" cy="1084897"/>
          </a:xfrm>
          <a:prstGeom prst="curvedConnector4">
            <a:avLst>
              <a:gd name="adj1" fmla="val -41363"/>
              <a:gd name="adj2" fmla="val 816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Left Brace 83">
            <a:extLst>
              <a:ext uri="{FF2B5EF4-FFF2-40B4-BE49-F238E27FC236}">
                <a16:creationId xmlns:a16="http://schemas.microsoft.com/office/drawing/2014/main" id="{6BB7DEF0-0B8C-C696-FD06-7701488A2906}"/>
              </a:ext>
            </a:extLst>
          </p:cNvPr>
          <p:cNvSpPr/>
          <p:nvPr/>
        </p:nvSpPr>
        <p:spPr>
          <a:xfrm rot="16200000">
            <a:off x="7842831" y="2857557"/>
            <a:ext cx="168614" cy="1988308"/>
          </a:xfrm>
          <a:prstGeom prst="leftBrace">
            <a:avLst>
              <a:gd name="adj1" fmla="val 140307"/>
              <a:gd name="adj2" fmla="val 5069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350"/>
          </a:p>
        </p:txBody>
      </p:sp>
      <mc:AlternateContent xmlns:mc="http://schemas.openxmlformats.org/markup-compatibility/2006" xmlns:a14="http://schemas.microsoft.com/office/drawing/2010/main">
        <mc:Choice Requires="a14">
          <p:sp>
            <p:nvSpPr>
              <p:cNvPr id="85" name="Hộp Văn bản 193">
                <a:extLst>
                  <a:ext uri="{FF2B5EF4-FFF2-40B4-BE49-F238E27FC236}">
                    <a16:creationId xmlns:a16="http://schemas.microsoft.com/office/drawing/2014/main" id="{B03BB27D-087C-928B-648B-A94345A6E002}"/>
                  </a:ext>
                </a:extLst>
              </p:cNvPr>
              <p:cNvSpPr txBox="1"/>
              <p:nvPr/>
            </p:nvSpPr>
            <p:spPr>
              <a:xfrm>
                <a:off x="6968521" y="3896083"/>
                <a:ext cx="1967540" cy="300082"/>
              </a:xfrm>
              <a:prstGeom prst="rect">
                <a:avLst/>
              </a:prstGeom>
              <a:noFill/>
            </p:spPr>
            <p:txBody>
              <a:bodyPr wrap="square" rtlCol="0">
                <a:spAutoFit/>
              </a:bodyPr>
              <a:lstStyle/>
              <a:p>
                <a:pPr algn="ctr"/>
                <a14:m>
                  <m:oMath xmlns:m="http://schemas.openxmlformats.org/officeDocument/2006/math">
                    <m:r>
                      <a:rPr lang="en-US" sz="1350" i="1">
                        <a:latin typeface="Cambria Math" panose="02040503050406030204" pitchFamily="18" charset="0"/>
                      </a:rPr>
                      <m:t>𝐿</m:t>
                    </m:r>
                  </m:oMath>
                </a14:m>
                <a:r>
                  <a:rPr lang="vi-VN" sz="1350">
                    <a:latin typeface="+mj-lt"/>
                  </a:rPr>
                  <a:t> layer</a:t>
                </a:r>
              </a:p>
            </p:txBody>
          </p:sp>
        </mc:Choice>
        <mc:Fallback xmlns="">
          <p:sp>
            <p:nvSpPr>
              <p:cNvPr id="85" name="Hộp Văn bản 193">
                <a:extLst>
                  <a:ext uri="{FF2B5EF4-FFF2-40B4-BE49-F238E27FC236}">
                    <a16:creationId xmlns:a16="http://schemas.microsoft.com/office/drawing/2014/main" id="{B03BB27D-087C-928B-648B-A94345A6E002}"/>
                  </a:ext>
                </a:extLst>
              </p:cNvPr>
              <p:cNvSpPr txBox="1">
                <a:spLocks noRot="1" noChangeAspect="1" noMove="1" noResize="1" noEditPoints="1" noAdjustHandles="1" noChangeArrowheads="1" noChangeShapeType="1" noTextEdit="1"/>
              </p:cNvSpPr>
              <p:nvPr/>
            </p:nvSpPr>
            <p:spPr>
              <a:xfrm>
                <a:off x="6968521" y="3896083"/>
                <a:ext cx="1967540" cy="300082"/>
              </a:xfrm>
              <a:prstGeom prst="rect">
                <a:avLst/>
              </a:prstGeom>
              <a:blipFill>
                <a:blip r:embed="rId29"/>
                <a:stretch>
                  <a:fillRect b="-16000"/>
                </a:stretch>
              </a:blipFill>
            </p:spPr>
            <p:txBody>
              <a:bodyPr/>
              <a:lstStyle/>
              <a:p>
                <a:r>
                  <a:rPr lang="en-VN">
                    <a:noFill/>
                  </a:rPr>
                  <a:t> </a:t>
                </a:r>
              </a:p>
            </p:txBody>
          </p:sp>
        </mc:Fallback>
      </mc:AlternateContent>
      <p:sp>
        <p:nvSpPr>
          <p:cNvPr id="88" name="Rectangle 87">
            <a:extLst>
              <a:ext uri="{FF2B5EF4-FFF2-40B4-BE49-F238E27FC236}">
                <a16:creationId xmlns:a16="http://schemas.microsoft.com/office/drawing/2014/main" id="{931785A2-95BE-AF5A-16CB-FF2BCEB1D1ED}"/>
              </a:ext>
            </a:extLst>
          </p:cNvPr>
          <p:cNvSpPr/>
          <p:nvPr/>
        </p:nvSpPr>
        <p:spPr>
          <a:xfrm>
            <a:off x="3779497" y="3483820"/>
            <a:ext cx="1393418" cy="1189940"/>
          </a:xfrm>
          <a:prstGeom prst="rect">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p>
        </p:txBody>
      </p:sp>
      <p:sp>
        <p:nvSpPr>
          <p:cNvPr id="89" name="Rectangle 88">
            <a:extLst>
              <a:ext uri="{FF2B5EF4-FFF2-40B4-BE49-F238E27FC236}">
                <a16:creationId xmlns:a16="http://schemas.microsoft.com/office/drawing/2014/main" id="{E94D960B-3870-9D8B-F668-0EC0A3691080}"/>
              </a:ext>
            </a:extLst>
          </p:cNvPr>
          <p:cNvSpPr/>
          <p:nvPr/>
        </p:nvSpPr>
        <p:spPr>
          <a:xfrm>
            <a:off x="4611987" y="2073863"/>
            <a:ext cx="1759120" cy="1305024"/>
          </a:xfrm>
          <a:prstGeom prst="rect">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p>
        </p:txBody>
      </p:sp>
      <p:sp>
        <p:nvSpPr>
          <p:cNvPr id="90" name="Rectangle 89">
            <a:extLst>
              <a:ext uri="{FF2B5EF4-FFF2-40B4-BE49-F238E27FC236}">
                <a16:creationId xmlns:a16="http://schemas.microsoft.com/office/drawing/2014/main" id="{5EEE9D81-0E58-4F5A-C6AA-B936B63F26F5}"/>
              </a:ext>
            </a:extLst>
          </p:cNvPr>
          <p:cNvSpPr/>
          <p:nvPr/>
        </p:nvSpPr>
        <p:spPr>
          <a:xfrm>
            <a:off x="6240974" y="802819"/>
            <a:ext cx="2627514" cy="1167023"/>
          </a:xfrm>
          <a:prstGeom prst="rect">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p>
        </p:txBody>
      </p:sp>
      <p:pic>
        <p:nvPicPr>
          <p:cNvPr id="112" name="Content Placeholder 6">
            <a:extLst>
              <a:ext uri="{FF2B5EF4-FFF2-40B4-BE49-F238E27FC236}">
                <a16:creationId xmlns:a16="http://schemas.microsoft.com/office/drawing/2014/main" id="{6D9CC289-FEEA-5CE3-B656-F0AE773DF0C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415" r="40572" b="59780"/>
          <a:stretch/>
        </p:blipFill>
        <p:spPr>
          <a:xfrm>
            <a:off x="2837926" y="2030182"/>
            <a:ext cx="1414473" cy="1401443"/>
          </a:xfrm>
          <a:prstGeom prst="rect">
            <a:avLst/>
          </a:prstGeom>
        </p:spPr>
      </p:pic>
      <p:pic>
        <p:nvPicPr>
          <p:cNvPr id="113" name="Content Placeholder 6">
            <a:extLst>
              <a:ext uri="{FF2B5EF4-FFF2-40B4-BE49-F238E27FC236}">
                <a16:creationId xmlns:a16="http://schemas.microsoft.com/office/drawing/2014/main" id="{9E428215-0215-39D2-B6A0-4A787D9EF7C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63288" b="59780"/>
          <a:stretch/>
        </p:blipFill>
        <p:spPr>
          <a:xfrm>
            <a:off x="792225" y="3384967"/>
            <a:ext cx="2341390" cy="1391039"/>
          </a:xfrm>
          <a:prstGeom prst="rect">
            <a:avLst/>
          </a:prstGeom>
        </p:spPr>
      </p:pic>
      <p:pic>
        <p:nvPicPr>
          <p:cNvPr id="114" name="Content Placeholder 6">
            <a:extLst>
              <a:ext uri="{FF2B5EF4-FFF2-40B4-BE49-F238E27FC236}">
                <a16:creationId xmlns:a16="http://schemas.microsoft.com/office/drawing/2014/main" id="{133C1AC7-FF67-366F-44BC-7CCBA13C47E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8573" b="9945"/>
          <a:stretch/>
        </p:blipFill>
        <p:spPr>
          <a:xfrm>
            <a:off x="782608" y="811923"/>
            <a:ext cx="5119281" cy="1151593"/>
          </a:xfrm>
          <a:prstGeom prst="rect">
            <a:avLst/>
          </a:prstGeom>
        </p:spPr>
      </p:pic>
      <p:cxnSp>
        <p:nvCxnSpPr>
          <p:cNvPr id="142" name="Straight Arrow Connector 141">
            <a:extLst>
              <a:ext uri="{FF2B5EF4-FFF2-40B4-BE49-F238E27FC236}">
                <a16:creationId xmlns:a16="http://schemas.microsoft.com/office/drawing/2014/main" id="{044AA402-9B09-B8D2-2B77-4653C8638E04}"/>
              </a:ext>
            </a:extLst>
          </p:cNvPr>
          <p:cNvCxnSpPr>
            <a:cxnSpLocks/>
            <a:stCxn id="114" idx="3"/>
            <a:endCxn id="90" idx="1"/>
          </p:cNvCxnSpPr>
          <p:nvPr/>
        </p:nvCxnSpPr>
        <p:spPr>
          <a:xfrm flipV="1">
            <a:off x="5901889" y="1386330"/>
            <a:ext cx="339086" cy="139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B4C398B-433D-468C-9EC5-286EC2CE4E89}"/>
              </a:ext>
            </a:extLst>
          </p:cNvPr>
          <p:cNvCxnSpPr>
            <a:cxnSpLocks/>
            <a:stCxn id="113" idx="3"/>
            <a:endCxn id="88" idx="1"/>
          </p:cNvCxnSpPr>
          <p:nvPr/>
        </p:nvCxnSpPr>
        <p:spPr>
          <a:xfrm flipV="1">
            <a:off x="3133614" y="4078791"/>
            <a:ext cx="645882" cy="1696"/>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F01C8B3-E58C-83EA-BFD1-2035EEB4487D}"/>
              </a:ext>
            </a:extLst>
          </p:cNvPr>
          <p:cNvCxnSpPr>
            <a:cxnSpLocks/>
            <a:stCxn id="112" idx="3"/>
            <a:endCxn id="89" idx="1"/>
          </p:cNvCxnSpPr>
          <p:nvPr/>
        </p:nvCxnSpPr>
        <p:spPr>
          <a:xfrm flipV="1">
            <a:off x="4252399" y="2726376"/>
            <a:ext cx="359588" cy="4528"/>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575FC8FC-6871-71E9-3243-6E4B95A1B93B}"/>
              </a:ext>
            </a:extLst>
          </p:cNvPr>
          <p:cNvCxnSpPr>
            <a:cxnSpLocks/>
            <a:stCxn id="76" idx="1"/>
            <a:endCxn id="88" idx="3"/>
          </p:cNvCxnSpPr>
          <p:nvPr/>
        </p:nvCxnSpPr>
        <p:spPr>
          <a:xfrm rot="10800000" flipV="1">
            <a:off x="5172916" y="3054738"/>
            <a:ext cx="1760069" cy="1024052"/>
          </a:xfrm>
          <a:prstGeom prst="curvedConnector3">
            <a:avLst>
              <a:gd name="adj1" fmla="val 224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152">
            <a:extLst>
              <a:ext uri="{FF2B5EF4-FFF2-40B4-BE49-F238E27FC236}">
                <a16:creationId xmlns:a16="http://schemas.microsoft.com/office/drawing/2014/main" id="{5EDD4767-B0E8-1661-65AA-F442B81C9A30}"/>
              </a:ext>
            </a:extLst>
          </p:cNvPr>
          <p:cNvCxnSpPr>
            <a:cxnSpLocks/>
            <a:stCxn id="76" idx="1"/>
            <a:endCxn id="89" idx="3"/>
          </p:cNvCxnSpPr>
          <p:nvPr/>
        </p:nvCxnSpPr>
        <p:spPr>
          <a:xfrm rot="10800000">
            <a:off x="6371108" y="2726376"/>
            <a:ext cx="561877" cy="328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Hộp Văn bản 199">
            <a:extLst>
              <a:ext uri="{FF2B5EF4-FFF2-40B4-BE49-F238E27FC236}">
                <a16:creationId xmlns:a16="http://schemas.microsoft.com/office/drawing/2014/main" id="{98B392B2-EAF5-BB49-82F5-9E65965C152A}"/>
              </a:ext>
            </a:extLst>
          </p:cNvPr>
          <p:cNvSpPr txBox="1"/>
          <p:nvPr/>
        </p:nvSpPr>
        <p:spPr>
          <a:xfrm>
            <a:off x="62545" y="2400077"/>
            <a:ext cx="787073" cy="577081"/>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Graph-star &amp; Nearest Neighboor</a:t>
            </a:r>
            <a:endParaRPr lang="vi-VN" sz="1050">
              <a:latin typeface="Calibri" panose="020F0502020204030204" pitchFamily="34" charset="0"/>
              <a:cs typeface="Calibri" panose="020F0502020204030204" pitchFamily="34" charset="0"/>
            </a:endParaRPr>
          </a:p>
        </p:txBody>
      </p:sp>
      <p:sp>
        <p:nvSpPr>
          <p:cNvPr id="190" name="Hộp Văn bản 199">
            <a:extLst>
              <a:ext uri="{FF2B5EF4-FFF2-40B4-BE49-F238E27FC236}">
                <a16:creationId xmlns:a16="http://schemas.microsoft.com/office/drawing/2014/main" id="{680BA163-3CFA-034E-83A5-F31F4E1F13BF}"/>
              </a:ext>
            </a:extLst>
          </p:cNvPr>
          <p:cNvSpPr txBox="1"/>
          <p:nvPr/>
        </p:nvSpPr>
        <p:spPr>
          <a:xfrm>
            <a:off x="85922" y="1147209"/>
            <a:ext cx="946070" cy="300082"/>
          </a:xfrm>
          <a:prstGeom prst="rect">
            <a:avLst/>
          </a:prstGeom>
          <a:noFill/>
        </p:spPr>
        <p:txBody>
          <a:bodyPr wrap="square" rtlCol="0">
            <a:spAutoFit/>
          </a:bodyPr>
          <a:lstStyle/>
          <a:p>
            <a:r>
              <a:rPr lang="en-US" sz="1350">
                <a:latin typeface="Calibri" panose="020F0502020204030204" pitchFamily="34" charset="0"/>
                <a:cs typeface="Calibri" panose="020F0502020204030204" pitchFamily="34" charset="0"/>
              </a:rPr>
              <a:t>All-to-all</a:t>
            </a:r>
            <a:endParaRPr lang="vi-VN" sz="1350">
              <a:latin typeface="Calibri" panose="020F0502020204030204" pitchFamily="34" charset="0"/>
              <a:cs typeface="Calibri" panose="020F0502020204030204" pitchFamily="34" charset="0"/>
            </a:endParaRPr>
          </a:p>
        </p:txBody>
      </p:sp>
      <p:sp>
        <p:nvSpPr>
          <p:cNvPr id="191" name="Hộp Văn bản 199">
            <a:extLst>
              <a:ext uri="{FF2B5EF4-FFF2-40B4-BE49-F238E27FC236}">
                <a16:creationId xmlns:a16="http://schemas.microsoft.com/office/drawing/2014/main" id="{281DAB75-1254-73B9-0657-18866FB1AF7B}"/>
              </a:ext>
            </a:extLst>
          </p:cNvPr>
          <p:cNvSpPr txBox="1"/>
          <p:nvPr/>
        </p:nvSpPr>
        <p:spPr>
          <a:xfrm>
            <a:off x="65048" y="3802667"/>
            <a:ext cx="663011" cy="300082"/>
          </a:xfrm>
          <a:prstGeom prst="rect">
            <a:avLst/>
          </a:prstGeom>
          <a:noFill/>
        </p:spPr>
        <p:txBody>
          <a:bodyPr wrap="square" rtlCol="0">
            <a:spAutoFit/>
          </a:bodyPr>
          <a:lstStyle/>
          <a:p>
            <a:r>
              <a:rPr lang="en-US" sz="1350">
                <a:latin typeface="Calibri" panose="020F0502020204030204" pitchFamily="34" charset="0"/>
                <a:cs typeface="Calibri" panose="020F0502020204030204" pitchFamily="34" charset="0"/>
              </a:rPr>
              <a:t>Ring</a:t>
            </a:r>
            <a:endParaRPr lang="vi-VN" sz="135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8" name="Hộp Văn bản 32">
                <a:extLst>
                  <a:ext uri="{FF2B5EF4-FFF2-40B4-BE49-F238E27FC236}">
                    <a16:creationId xmlns:a16="http://schemas.microsoft.com/office/drawing/2014/main" id="{9B659F8D-9B1F-3BBB-F1D5-A94BAB97A251}"/>
                  </a:ext>
                </a:extLst>
              </p:cNvPr>
              <p:cNvSpPr txBox="1"/>
              <p:nvPr/>
            </p:nvSpPr>
            <p:spPr>
              <a:xfrm>
                <a:off x="6388072" y="4382405"/>
                <a:ext cx="1046405" cy="268920"/>
              </a:xfrm>
              <a:prstGeom prst="rect">
                <a:avLst/>
              </a:prstGeom>
              <a:noFill/>
            </p:spPr>
            <p:txBody>
              <a:bodyPr wrap="square" rtlCol="0">
                <a:spAutoFit/>
              </a:bodyPr>
              <a:lstStyle/>
              <a:p>
                <a:r>
                  <a:rPr lang="en-VN" sz="1050">
                    <a:cs typeface="Times New Roman" panose="02020603050405020304" pitchFamily="18" charset="0"/>
                  </a:rPr>
                  <a:t>Control </a:t>
                </a:r>
                <a14:m>
                  <m:oMath xmlns:m="http://schemas.openxmlformats.org/officeDocument/2006/math">
                    <m:sSub>
                      <m:sSubPr>
                        <m:ctrlPr>
                          <a:rPr lang="vi-VN" sz="1050" i="1">
                            <a:latin typeface="Cambria Math" panose="02040503050406030204" pitchFamily="18" charset="0"/>
                            <a:cs typeface="Times New Roman" panose="02020603050405020304" pitchFamily="18" charset="0"/>
                          </a:rPr>
                        </m:ctrlPr>
                      </m:sSubPr>
                      <m:e>
                        <m:r>
                          <a:rPr lang="en-VN" sz="1050" i="1">
                            <a:latin typeface="Cambria Math" panose="02040503050406030204" pitchFamily="18" charset="0"/>
                            <a:cs typeface="Times New Roman" panose="02020603050405020304" pitchFamily="18" charset="0"/>
                          </a:rPr>
                          <m:t>𝑅</m:t>
                        </m:r>
                      </m:e>
                      <m:sub>
                        <m:r>
                          <m:rPr>
                            <m:sty m:val="p"/>
                          </m:rPr>
                          <a:rPr lang="vi-VN" sz="1050" i="1">
                            <a:latin typeface="Cambria Math" panose="02040503050406030204" pitchFamily="18" charset="0"/>
                            <a:cs typeface="Times New Roman" panose="02020603050405020304" pitchFamily="18" charset="0"/>
                          </a:rPr>
                          <m:t>j</m:t>
                        </m:r>
                      </m:sub>
                    </m:sSub>
                  </m:oMath>
                </a14:m>
                <a:r>
                  <a:rPr lang="vi-VN" sz="1050" i="1">
                    <a:cs typeface="Times New Roman" panose="02020603050405020304" pitchFamily="18" charset="0"/>
                  </a:rPr>
                  <a:t> </a:t>
                </a:r>
                <a:r>
                  <a:rPr lang="vi-VN" sz="1050">
                    <a:cs typeface="Times New Roman" panose="02020603050405020304" pitchFamily="18" charset="0"/>
                  </a:rPr>
                  <a:t>gate</a:t>
                </a:r>
              </a:p>
            </p:txBody>
          </p:sp>
        </mc:Choice>
        <mc:Fallback xmlns="">
          <p:sp>
            <p:nvSpPr>
              <p:cNvPr id="208" name="Hộp Văn bản 32">
                <a:extLst>
                  <a:ext uri="{FF2B5EF4-FFF2-40B4-BE49-F238E27FC236}">
                    <a16:creationId xmlns:a16="http://schemas.microsoft.com/office/drawing/2014/main" id="{9B659F8D-9B1F-3BBB-F1D5-A94BAB97A251}"/>
                  </a:ext>
                </a:extLst>
              </p:cNvPr>
              <p:cNvSpPr txBox="1">
                <a:spLocks noRot="1" noChangeAspect="1" noMove="1" noResize="1" noEditPoints="1" noAdjustHandles="1" noChangeArrowheads="1" noChangeShapeType="1" noTextEdit="1"/>
              </p:cNvSpPr>
              <p:nvPr/>
            </p:nvSpPr>
            <p:spPr>
              <a:xfrm>
                <a:off x="6388072" y="4382405"/>
                <a:ext cx="1046405" cy="268920"/>
              </a:xfrm>
              <a:prstGeom prst="rect">
                <a:avLst/>
              </a:prstGeom>
              <a:blipFill>
                <a:blip r:embed="rId30"/>
                <a:stretch>
                  <a:fillRect b="-909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09" name="Hộp Văn bản 32">
                <a:extLst>
                  <a:ext uri="{FF2B5EF4-FFF2-40B4-BE49-F238E27FC236}">
                    <a16:creationId xmlns:a16="http://schemas.microsoft.com/office/drawing/2014/main" id="{513D4E4E-B3D0-8C48-9EEB-0AC6A3FFDAC3}"/>
                  </a:ext>
                </a:extLst>
              </p:cNvPr>
              <p:cNvSpPr txBox="1"/>
              <p:nvPr/>
            </p:nvSpPr>
            <p:spPr>
              <a:xfrm>
                <a:off x="6383702" y="4642398"/>
                <a:ext cx="748079" cy="268920"/>
              </a:xfrm>
              <a:prstGeom prst="rect">
                <a:avLst/>
              </a:prstGeom>
              <a:noFill/>
            </p:spPr>
            <p:txBody>
              <a:bodyPr wrap="square" rtlCol="0">
                <a:spAutoFit/>
              </a:bodyPr>
              <a:lstStyle/>
              <a:p>
                <a14:m>
                  <m:oMath xmlns:m="http://schemas.openxmlformats.org/officeDocument/2006/math">
                    <m:sSub>
                      <m:sSubPr>
                        <m:ctrlPr>
                          <a:rPr lang="vi-VN" sz="1050" i="1">
                            <a:latin typeface="Cambria Math" panose="02040503050406030204" pitchFamily="18" charset="0"/>
                            <a:cs typeface="Times New Roman" panose="02020603050405020304" pitchFamily="18" charset="0"/>
                          </a:rPr>
                        </m:ctrlPr>
                      </m:sSubPr>
                      <m:e>
                        <m:r>
                          <a:rPr lang="en-VN" sz="1050" i="1">
                            <a:latin typeface="Cambria Math" panose="02040503050406030204" pitchFamily="18" charset="0"/>
                            <a:cs typeface="Times New Roman" panose="02020603050405020304" pitchFamily="18" charset="0"/>
                          </a:rPr>
                          <m:t>𝑅</m:t>
                        </m:r>
                      </m:e>
                      <m:sub>
                        <m:r>
                          <m:rPr>
                            <m:sty m:val="p"/>
                          </m:rPr>
                          <a:rPr lang="vi-VN" sz="1050" i="1">
                            <a:latin typeface="Cambria Math" panose="02040503050406030204" pitchFamily="18" charset="0"/>
                            <a:cs typeface="Times New Roman" panose="02020603050405020304" pitchFamily="18" charset="0"/>
                          </a:rPr>
                          <m:t>j</m:t>
                        </m:r>
                      </m:sub>
                    </m:sSub>
                  </m:oMath>
                </a14:m>
                <a:r>
                  <a:rPr lang="en-US" sz="1050">
                    <a:cs typeface="Times New Roman" panose="02020603050405020304" pitchFamily="18" charset="0"/>
                  </a:rPr>
                  <a:t> gate </a:t>
                </a:r>
                <a:endParaRPr lang="vi-VN" sz="1050">
                  <a:cs typeface="Times New Roman" panose="02020603050405020304" pitchFamily="18" charset="0"/>
                </a:endParaRPr>
              </a:p>
            </p:txBody>
          </p:sp>
        </mc:Choice>
        <mc:Fallback xmlns="">
          <p:sp>
            <p:nvSpPr>
              <p:cNvPr id="209" name="Hộp Văn bản 32">
                <a:extLst>
                  <a:ext uri="{FF2B5EF4-FFF2-40B4-BE49-F238E27FC236}">
                    <a16:creationId xmlns:a16="http://schemas.microsoft.com/office/drawing/2014/main" id="{513D4E4E-B3D0-8C48-9EEB-0AC6A3FFDAC3}"/>
                  </a:ext>
                </a:extLst>
              </p:cNvPr>
              <p:cNvSpPr txBox="1">
                <a:spLocks noRot="1" noChangeAspect="1" noMove="1" noResize="1" noEditPoints="1" noAdjustHandles="1" noChangeArrowheads="1" noChangeShapeType="1" noTextEdit="1"/>
              </p:cNvSpPr>
              <p:nvPr/>
            </p:nvSpPr>
            <p:spPr>
              <a:xfrm>
                <a:off x="6383702" y="4642398"/>
                <a:ext cx="748079" cy="268920"/>
              </a:xfrm>
              <a:prstGeom prst="rect">
                <a:avLst/>
              </a:prstGeom>
              <a:blipFill>
                <a:blip r:embed="rId31"/>
                <a:stretch>
                  <a:fillRect b="-9091"/>
                </a:stretch>
              </a:blipFill>
            </p:spPr>
            <p:txBody>
              <a:bodyPr/>
              <a:lstStyle/>
              <a:p>
                <a:r>
                  <a:rPr lang="en-VN">
                    <a:noFill/>
                  </a:rPr>
                  <a:t> </a:t>
                </a:r>
              </a:p>
            </p:txBody>
          </p:sp>
        </mc:Fallback>
      </mc:AlternateContent>
      <p:sp>
        <p:nvSpPr>
          <p:cNvPr id="210" name="Hình chữ nhật 65">
            <a:extLst>
              <a:ext uri="{FF2B5EF4-FFF2-40B4-BE49-F238E27FC236}">
                <a16:creationId xmlns:a16="http://schemas.microsoft.com/office/drawing/2014/main" id="{A3E9F97E-2FB3-6E9C-9758-899D4809110F}"/>
              </a:ext>
            </a:extLst>
          </p:cNvPr>
          <p:cNvSpPr/>
          <p:nvPr/>
        </p:nvSpPr>
        <p:spPr>
          <a:xfrm>
            <a:off x="5854328" y="4135996"/>
            <a:ext cx="1549449" cy="7953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latin typeface="Times New Roman" panose="02020603050405020304" pitchFamily="18" charset="0"/>
              <a:cs typeface="Times New Roman" panose="02020603050405020304" pitchFamily="18" charset="0"/>
            </a:endParaRPr>
          </a:p>
        </p:txBody>
      </p:sp>
      <p:cxnSp>
        <p:nvCxnSpPr>
          <p:cNvPr id="211" name="Đường nối Thẳng 19">
            <a:extLst>
              <a:ext uri="{FF2B5EF4-FFF2-40B4-BE49-F238E27FC236}">
                <a16:creationId xmlns:a16="http://schemas.microsoft.com/office/drawing/2014/main" id="{F1559A8C-2580-3345-4E21-E8E166BBF0C2}"/>
              </a:ext>
            </a:extLst>
          </p:cNvPr>
          <p:cNvCxnSpPr>
            <a:cxnSpLocks/>
            <a:stCxn id="213" idx="0"/>
            <a:endCxn id="212" idx="4"/>
          </p:cNvCxnSpPr>
          <p:nvPr/>
        </p:nvCxnSpPr>
        <p:spPr>
          <a:xfrm flipV="1">
            <a:off x="6181307" y="4276831"/>
            <a:ext cx="362" cy="126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Hình Bầu dục 38">
            <a:extLst>
              <a:ext uri="{FF2B5EF4-FFF2-40B4-BE49-F238E27FC236}">
                <a16:creationId xmlns:a16="http://schemas.microsoft.com/office/drawing/2014/main" id="{13544919-62E9-685C-2D36-FD787F86D718}"/>
              </a:ext>
            </a:extLst>
          </p:cNvPr>
          <p:cNvSpPr/>
          <p:nvPr/>
        </p:nvSpPr>
        <p:spPr>
          <a:xfrm>
            <a:off x="6149522" y="4212538"/>
            <a:ext cx="64293" cy="642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1350"/>
          </a:p>
        </p:txBody>
      </p:sp>
      <mc:AlternateContent xmlns:mc="http://schemas.openxmlformats.org/markup-compatibility/2006" xmlns:a14="http://schemas.microsoft.com/office/drawing/2010/main">
        <mc:Choice Requires="a14">
          <p:sp>
            <p:nvSpPr>
              <p:cNvPr id="213" name="Hình chữ nhật 84">
                <a:extLst>
                  <a:ext uri="{FF2B5EF4-FFF2-40B4-BE49-F238E27FC236}">
                    <a16:creationId xmlns:a16="http://schemas.microsoft.com/office/drawing/2014/main" id="{5719DD07-0931-66E4-B6D6-98D5DC369761}"/>
                  </a:ext>
                </a:extLst>
              </p:cNvPr>
              <p:cNvSpPr/>
              <p:nvPr/>
            </p:nvSpPr>
            <p:spPr>
              <a:xfrm>
                <a:off x="5978911" y="4403065"/>
                <a:ext cx="404791" cy="199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1050" i="1">
                            <a:solidFill>
                              <a:schemeClr val="tx1"/>
                            </a:solidFill>
                            <a:latin typeface="Cambria Math" panose="02040503050406030204" pitchFamily="18" charset="0"/>
                            <a:cs typeface="Times New Roman" panose="02020603050405020304" pitchFamily="18" charset="0"/>
                          </a:rPr>
                        </m:ctrlPr>
                      </m:sSubPr>
                      <m:e>
                        <m:r>
                          <a:rPr lang="en-US" sz="1050" i="1">
                            <a:solidFill>
                              <a:schemeClr val="tx1"/>
                            </a:solidFill>
                            <a:latin typeface="Cambria Math" panose="02040503050406030204" pitchFamily="18" charset="0"/>
                            <a:cs typeface="Times New Roman" panose="02020603050405020304" pitchFamily="18" charset="0"/>
                          </a:rPr>
                          <m:t>𝑅</m:t>
                        </m:r>
                      </m:e>
                      <m:sub>
                        <m:r>
                          <a:rPr lang="en-US" sz="1050" i="1">
                            <a:solidFill>
                              <a:schemeClr val="tx1"/>
                            </a:solidFill>
                            <a:latin typeface="Cambria Math" panose="02040503050406030204" pitchFamily="18" charset="0"/>
                            <a:cs typeface="Times New Roman" panose="02020603050405020304" pitchFamily="18" charset="0"/>
                          </a:rPr>
                          <m:t>𝑗</m:t>
                        </m:r>
                      </m:sub>
                    </m:sSub>
                    <m:d>
                      <m:dPr>
                        <m:ctrlPr>
                          <a:rPr lang="vi-VN" sz="1050" i="1">
                            <a:solidFill>
                              <a:schemeClr val="tx1"/>
                            </a:solidFill>
                            <a:latin typeface="Cambria Math" panose="02040503050406030204" pitchFamily="18" charset="0"/>
                            <a:cs typeface="Times New Roman" panose="02020603050405020304" pitchFamily="18" charset="0"/>
                          </a:rPr>
                        </m:ctrlPr>
                      </m:dPr>
                      <m:e>
                        <m:r>
                          <a:rPr lang="vi-VN" sz="1050" i="1">
                            <a:solidFill>
                              <a:schemeClr val="tx1"/>
                            </a:solidFill>
                            <a:latin typeface="Cambria Math" panose="02040503050406030204" pitchFamily="18" charset="0"/>
                            <a:cs typeface="Times New Roman" panose="02020603050405020304" pitchFamily="18" charset="0"/>
                          </a:rPr>
                          <m:t>.</m:t>
                        </m:r>
                      </m:e>
                    </m:d>
                  </m:oMath>
                </a14:m>
                <a:r>
                  <a:rPr lang="vi-VN" sz="1050" i="1">
                    <a:solidFill>
                      <a:schemeClr val="tx1"/>
                    </a:solidFill>
                    <a:latin typeface="+mj-lt"/>
                    <a:cs typeface="Times New Roman" panose="02020603050405020304" pitchFamily="18" charset="0"/>
                  </a:rPr>
                  <a:t> </a:t>
                </a:r>
              </a:p>
            </p:txBody>
          </p:sp>
        </mc:Choice>
        <mc:Fallback xmlns="">
          <p:sp>
            <p:nvSpPr>
              <p:cNvPr id="213" name="Hình chữ nhật 84">
                <a:extLst>
                  <a:ext uri="{FF2B5EF4-FFF2-40B4-BE49-F238E27FC236}">
                    <a16:creationId xmlns:a16="http://schemas.microsoft.com/office/drawing/2014/main" id="{5719DD07-0931-66E4-B6D6-98D5DC369761}"/>
                  </a:ext>
                </a:extLst>
              </p:cNvPr>
              <p:cNvSpPr>
                <a:spLocks noRot="1" noChangeAspect="1" noMove="1" noResize="1" noEditPoints="1" noAdjustHandles="1" noChangeArrowheads="1" noChangeShapeType="1" noTextEdit="1"/>
              </p:cNvSpPr>
              <p:nvPr/>
            </p:nvSpPr>
            <p:spPr>
              <a:xfrm>
                <a:off x="5978911" y="4403065"/>
                <a:ext cx="404791" cy="199484"/>
              </a:xfrm>
              <a:prstGeom prst="rect">
                <a:avLst/>
              </a:prstGeom>
              <a:blipFill>
                <a:blip r:embed="rId32"/>
                <a:stretch>
                  <a:fillRect t="-11765" r="-11765" b="-23529"/>
                </a:stretch>
              </a:blipFill>
              <a:ln>
                <a:solidFill>
                  <a:schemeClr val="tx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17" name="Hình chữ nhật 84">
                <a:extLst>
                  <a:ext uri="{FF2B5EF4-FFF2-40B4-BE49-F238E27FC236}">
                    <a16:creationId xmlns:a16="http://schemas.microsoft.com/office/drawing/2014/main" id="{D98FBFFC-80BC-0F0B-AAA5-4566E985E17E}"/>
                  </a:ext>
                </a:extLst>
              </p:cNvPr>
              <p:cNvSpPr/>
              <p:nvPr/>
            </p:nvSpPr>
            <p:spPr>
              <a:xfrm>
                <a:off x="5990760" y="4667310"/>
                <a:ext cx="404791" cy="199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1050" i="1">
                            <a:solidFill>
                              <a:schemeClr val="tx1"/>
                            </a:solidFill>
                            <a:latin typeface="Cambria Math" panose="02040503050406030204" pitchFamily="18" charset="0"/>
                            <a:cs typeface="Times New Roman" panose="02020603050405020304" pitchFamily="18" charset="0"/>
                          </a:rPr>
                        </m:ctrlPr>
                      </m:sSubPr>
                      <m:e>
                        <m:r>
                          <a:rPr lang="en-US" sz="1050" i="1">
                            <a:solidFill>
                              <a:schemeClr val="tx1"/>
                            </a:solidFill>
                            <a:latin typeface="Cambria Math" panose="02040503050406030204" pitchFamily="18" charset="0"/>
                            <a:cs typeface="Times New Roman" panose="02020603050405020304" pitchFamily="18" charset="0"/>
                          </a:rPr>
                          <m:t>𝑅</m:t>
                        </m:r>
                      </m:e>
                      <m:sub>
                        <m:r>
                          <a:rPr lang="en-US" sz="1050" i="1">
                            <a:solidFill>
                              <a:schemeClr val="tx1"/>
                            </a:solidFill>
                            <a:latin typeface="Cambria Math" panose="02040503050406030204" pitchFamily="18" charset="0"/>
                            <a:cs typeface="Times New Roman" panose="02020603050405020304" pitchFamily="18" charset="0"/>
                          </a:rPr>
                          <m:t>𝑗</m:t>
                        </m:r>
                      </m:sub>
                    </m:sSub>
                    <m:d>
                      <m:dPr>
                        <m:ctrlPr>
                          <a:rPr lang="vi-VN" sz="1050" i="1">
                            <a:solidFill>
                              <a:schemeClr val="tx1"/>
                            </a:solidFill>
                            <a:latin typeface="Cambria Math" panose="02040503050406030204" pitchFamily="18" charset="0"/>
                            <a:cs typeface="Times New Roman" panose="02020603050405020304" pitchFamily="18" charset="0"/>
                          </a:rPr>
                        </m:ctrlPr>
                      </m:dPr>
                      <m:e>
                        <m:r>
                          <a:rPr lang="vi-VN" sz="1050" i="1">
                            <a:solidFill>
                              <a:schemeClr val="tx1"/>
                            </a:solidFill>
                            <a:latin typeface="Cambria Math" panose="02040503050406030204" pitchFamily="18" charset="0"/>
                            <a:cs typeface="Times New Roman" panose="02020603050405020304" pitchFamily="18" charset="0"/>
                          </a:rPr>
                          <m:t>.</m:t>
                        </m:r>
                      </m:e>
                    </m:d>
                  </m:oMath>
                </a14:m>
                <a:r>
                  <a:rPr lang="vi-VN" sz="1050" i="1">
                    <a:solidFill>
                      <a:schemeClr val="tx1"/>
                    </a:solidFill>
                    <a:latin typeface="+mj-lt"/>
                    <a:cs typeface="Times New Roman" panose="02020603050405020304" pitchFamily="18" charset="0"/>
                  </a:rPr>
                  <a:t> </a:t>
                </a:r>
              </a:p>
            </p:txBody>
          </p:sp>
        </mc:Choice>
        <mc:Fallback xmlns="">
          <p:sp>
            <p:nvSpPr>
              <p:cNvPr id="217" name="Hình chữ nhật 84">
                <a:extLst>
                  <a:ext uri="{FF2B5EF4-FFF2-40B4-BE49-F238E27FC236}">
                    <a16:creationId xmlns:a16="http://schemas.microsoft.com/office/drawing/2014/main" id="{D98FBFFC-80BC-0F0B-AAA5-4566E985E17E}"/>
                  </a:ext>
                </a:extLst>
              </p:cNvPr>
              <p:cNvSpPr>
                <a:spLocks noRot="1" noChangeAspect="1" noMove="1" noResize="1" noEditPoints="1" noAdjustHandles="1" noChangeArrowheads="1" noChangeShapeType="1" noTextEdit="1"/>
              </p:cNvSpPr>
              <p:nvPr/>
            </p:nvSpPr>
            <p:spPr>
              <a:xfrm>
                <a:off x="5990760" y="4667310"/>
                <a:ext cx="404791" cy="199484"/>
              </a:xfrm>
              <a:prstGeom prst="rect">
                <a:avLst/>
              </a:prstGeom>
              <a:blipFill>
                <a:blip r:embed="rId33"/>
                <a:stretch>
                  <a:fillRect t="-11765" r="-11765" b="-23529"/>
                </a:stretch>
              </a:blipFill>
              <a:ln>
                <a:solidFill>
                  <a:schemeClr val="tx1"/>
                </a:solidFill>
              </a:ln>
            </p:spPr>
            <p:txBody>
              <a:bodyPr/>
              <a:lstStyle/>
              <a:p>
                <a:r>
                  <a:rPr lang="en-VN">
                    <a:noFill/>
                  </a:rPr>
                  <a:t> </a:t>
                </a:r>
              </a:p>
            </p:txBody>
          </p:sp>
        </mc:Fallback>
      </mc:AlternateContent>
      <p:sp>
        <p:nvSpPr>
          <p:cNvPr id="221" name="TextBox 220">
            <a:extLst>
              <a:ext uri="{FF2B5EF4-FFF2-40B4-BE49-F238E27FC236}">
                <a16:creationId xmlns:a16="http://schemas.microsoft.com/office/drawing/2014/main" id="{265921F1-D309-0D44-26B3-695BC352E2E8}"/>
              </a:ext>
            </a:extLst>
          </p:cNvPr>
          <p:cNvSpPr txBox="1"/>
          <p:nvPr/>
        </p:nvSpPr>
        <p:spPr>
          <a:xfrm>
            <a:off x="766963" y="4760813"/>
            <a:ext cx="3485436" cy="369332"/>
          </a:xfrm>
          <a:prstGeom prst="rect">
            <a:avLst/>
          </a:prstGeom>
          <a:noFill/>
        </p:spPr>
        <p:txBody>
          <a:bodyPr wrap="square">
            <a:spAutoFit/>
          </a:bodyPr>
          <a:lstStyle/>
          <a:p>
            <a:r>
              <a:rPr lang="en-US" sz="900" b="1">
                <a:solidFill>
                  <a:srgbClr val="222222"/>
                </a:solidFill>
                <a:latin typeface="Calibri" panose="020F0502020204030204" pitchFamily="34" charset="0"/>
                <a:cs typeface="Calibri" panose="020F0502020204030204" pitchFamily="34" charset="0"/>
              </a:rPr>
              <a:t>[16]</a:t>
            </a:r>
            <a:r>
              <a:rPr lang="en-US" sz="900">
                <a:solidFill>
                  <a:srgbClr val="222222"/>
                </a:solidFill>
                <a:latin typeface="Calibri" panose="020F0502020204030204" pitchFamily="34" charset="0"/>
                <a:cs typeface="Calibri" panose="020F0502020204030204" pitchFamily="34" charset="0"/>
              </a:rPr>
              <a:t> Haug, T et al, Capacity and quantum geometry of parametrized quantum circuits. </a:t>
            </a:r>
            <a:r>
              <a:rPr lang="en-US" sz="900" i="1">
                <a:solidFill>
                  <a:srgbClr val="222222"/>
                </a:solidFill>
                <a:latin typeface="Calibri" panose="020F0502020204030204" pitchFamily="34" charset="0"/>
                <a:cs typeface="Calibri" panose="020F0502020204030204" pitchFamily="34" charset="0"/>
              </a:rPr>
              <a:t>PRX Quantum</a:t>
            </a:r>
            <a:r>
              <a:rPr lang="en-US" sz="900">
                <a:solidFill>
                  <a:srgbClr val="222222"/>
                </a:solidFill>
                <a:latin typeface="Calibri" panose="020F0502020204030204" pitchFamily="34" charset="0"/>
                <a:cs typeface="Calibri" panose="020F0502020204030204" pitchFamily="34" charset="0"/>
              </a:rPr>
              <a:t>, </a:t>
            </a:r>
            <a:r>
              <a:rPr lang="en-US" sz="900" i="1">
                <a:solidFill>
                  <a:srgbClr val="222222"/>
                </a:solidFill>
                <a:latin typeface="Calibri" panose="020F0502020204030204" pitchFamily="34" charset="0"/>
                <a:cs typeface="Calibri" panose="020F0502020204030204" pitchFamily="34" charset="0"/>
              </a:rPr>
              <a:t>2</a:t>
            </a:r>
            <a:r>
              <a:rPr lang="en-US" sz="900">
                <a:solidFill>
                  <a:srgbClr val="222222"/>
                </a:solidFill>
                <a:latin typeface="Calibri" panose="020F0502020204030204" pitchFamily="34" charset="0"/>
                <a:cs typeface="Calibri" panose="020F0502020204030204" pitchFamily="34" charset="0"/>
              </a:rPr>
              <a:t>(4), 040309. (2021)</a:t>
            </a:r>
            <a:endParaRPr lang="en-VN" sz="9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773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78B7-8DBD-7697-873A-DB9AA1E1651C}"/>
              </a:ext>
            </a:extLst>
          </p:cNvPr>
          <p:cNvSpPr>
            <a:spLocks noGrp="1"/>
          </p:cNvSpPr>
          <p:nvPr>
            <p:ph type="title"/>
          </p:nvPr>
        </p:nvSpPr>
        <p:spPr/>
        <p:txBody>
          <a:bodyPr/>
          <a:lstStyle/>
          <a:p>
            <a:r>
              <a:rPr lang="en-VN"/>
              <a:t>1. Overview</a:t>
            </a:r>
          </a:p>
        </p:txBody>
      </p:sp>
      <p:graphicFrame>
        <p:nvGraphicFramePr>
          <p:cNvPr id="4" name="Table 3">
            <a:extLst>
              <a:ext uri="{FF2B5EF4-FFF2-40B4-BE49-F238E27FC236}">
                <a16:creationId xmlns:a16="http://schemas.microsoft.com/office/drawing/2014/main" id="{D89C8333-27CE-A384-D804-90687B5E82A5}"/>
              </a:ext>
            </a:extLst>
          </p:cNvPr>
          <p:cNvGraphicFramePr>
            <a:graphicFrameLocks noGrp="1"/>
          </p:cNvGraphicFramePr>
          <p:nvPr>
            <p:extLst>
              <p:ext uri="{D42A27DB-BD31-4B8C-83A1-F6EECF244321}">
                <p14:modId xmlns:p14="http://schemas.microsoft.com/office/powerpoint/2010/main" val="2202381908"/>
              </p:ext>
            </p:extLst>
          </p:nvPr>
        </p:nvGraphicFramePr>
        <p:xfrm>
          <a:off x="1482958" y="1915920"/>
          <a:ext cx="3152078" cy="2448778"/>
        </p:xfrm>
        <a:graphic>
          <a:graphicData uri="http://schemas.openxmlformats.org/drawingml/2006/table">
            <a:tbl>
              <a:tblPr firstRow="1" bandRow="1">
                <a:tableStyleId>{5940675A-B579-460E-94D1-54222C63F5DA}</a:tableStyleId>
              </a:tblPr>
              <a:tblGrid>
                <a:gridCol w="1576039">
                  <a:extLst>
                    <a:ext uri="{9D8B030D-6E8A-4147-A177-3AD203B41FA5}">
                      <a16:colId xmlns:a16="http://schemas.microsoft.com/office/drawing/2014/main" val="2497371197"/>
                    </a:ext>
                  </a:extLst>
                </a:gridCol>
                <a:gridCol w="1576039">
                  <a:extLst>
                    <a:ext uri="{9D8B030D-6E8A-4147-A177-3AD203B41FA5}">
                      <a16:colId xmlns:a16="http://schemas.microsoft.com/office/drawing/2014/main" val="1335477195"/>
                    </a:ext>
                  </a:extLst>
                </a:gridCol>
              </a:tblGrid>
              <a:tr h="1224389">
                <a:tc>
                  <a:txBody>
                    <a:bodyPr/>
                    <a:lstStyle/>
                    <a:p>
                      <a:pPr algn="ctr"/>
                      <a:endParaRPr lang="en-VN" sz="3600"/>
                    </a:p>
                  </a:txBody>
                  <a:tcPr anchor="ctr"/>
                </a:tc>
                <a:tc>
                  <a:txBody>
                    <a:bodyPr/>
                    <a:lstStyle/>
                    <a:p>
                      <a:pPr algn="ctr"/>
                      <a:endParaRPr lang="en-VN" sz="3600"/>
                    </a:p>
                  </a:txBody>
                  <a:tcPr anchor="ctr"/>
                </a:tc>
                <a:extLst>
                  <a:ext uri="{0D108BD9-81ED-4DB2-BD59-A6C34878D82A}">
                    <a16:rowId xmlns:a16="http://schemas.microsoft.com/office/drawing/2014/main" val="3676909258"/>
                  </a:ext>
                </a:extLst>
              </a:tr>
              <a:tr h="1224389">
                <a:tc>
                  <a:txBody>
                    <a:bodyPr/>
                    <a:lstStyle/>
                    <a:p>
                      <a:pPr algn="ctr"/>
                      <a:r>
                        <a:rPr lang="en-VN" sz="3600"/>
                        <a:t>QC</a:t>
                      </a:r>
                    </a:p>
                  </a:txBody>
                  <a:tcPr anchor="ctr"/>
                </a:tc>
                <a:tc>
                  <a:txBody>
                    <a:bodyPr/>
                    <a:lstStyle/>
                    <a:p>
                      <a:pPr algn="ctr"/>
                      <a:r>
                        <a:rPr lang="en-VN" sz="3600"/>
                        <a:t>QQ</a:t>
                      </a:r>
                    </a:p>
                  </a:txBody>
                  <a:tcPr anchor="ctr"/>
                </a:tc>
                <a:extLst>
                  <a:ext uri="{0D108BD9-81ED-4DB2-BD59-A6C34878D82A}">
                    <a16:rowId xmlns:a16="http://schemas.microsoft.com/office/drawing/2014/main" val="843401395"/>
                  </a:ext>
                </a:extLst>
              </a:tr>
            </a:tbl>
          </a:graphicData>
        </a:graphic>
      </p:graphicFrame>
      <p:cxnSp>
        <p:nvCxnSpPr>
          <p:cNvPr id="6" name="Straight Connector 5">
            <a:extLst>
              <a:ext uri="{FF2B5EF4-FFF2-40B4-BE49-F238E27FC236}">
                <a16:creationId xmlns:a16="http://schemas.microsoft.com/office/drawing/2014/main" id="{BD0B232E-6236-D68F-DA82-80405DD6D950}"/>
              </a:ext>
            </a:extLst>
          </p:cNvPr>
          <p:cNvCxnSpPr/>
          <p:nvPr/>
        </p:nvCxnSpPr>
        <p:spPr>
          <a:xfrm>
            <a:off x="1022040" y="1915920"/>
            <a:ext cx="0" cy="2448778"/>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445378C-D9C1-EA8F-76E2-341F0156F867}"/>
              </a:ext>
            </a:extLst>
          </p:cNvPr>
          <p:cNvCxnSpPr>
            <a:cxnSpLocks/>
          </p:cNvCxnSpPr>
          <p:nvPr/>
        </p:nvCxnSpPr>
        <p:spPr>
          <a:xfrm>
            <a:off x="1482958" y="1473590"/>
            <a:ext cx="3152078" cy="0"/>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3DD5250-EEC8-ABE2-269E-226EA714FFF6}"/>
              </a:ext>
            </a:extLst>
          </p:cNvPr>
          <p:cNvSpPr txBox="1"/>
          <p:nvPr/>
        </p:nvSpPr>
        <p:spPr>
          <a:xfrm>
            <a:off x="2051670" y="1058266"/>
            <a:ext cx="2014653" cy="369332"/>
          </a:xfrm>
          <a:prstGeom prst="rect">
            <a:avLst/>
          </a:prstGeom>
          <a:noFill/>
        </p:spPr>
        <p:txBody>
          <a:bodyPr wrap="square" rtlCol="0">
            <a:spAutoFit/>
          </a:bodyPr>
          <a:lstStyle/>
          <a:p>
            <a:r>
              <a:rPr lang="en-VN"/>
              <a:t>Type of algorithm</a:t>
            </a:r>
          </a:p>
        </p:txBody>
      </p:sp>
      <p:sp>
        <p:nvSpPr>
          <p:cNvPr id="10" name="TextBox 9">
            <a:extLst>
              <a:ext uri="{FF2B5EF4-FFF2-40B4-BE49-F238E27FC236}">
                <a16:creationId xmlns:a16="http://schemas.microsoft.com/office/drawing/2014/main" id="{FFE217DE-4F56-30A6-F6A4-D52C985182B3}"/>
              </a:ext>
            </a:extLst>
          </p:cNvPr>
          <p:cNvSpPr txBox="1"/>
          <p:nvPr/>
        </p:nvSpPr>
        <p:spPr>
          <a:xfrm rot="16200000">
            <a:off x="-194010" y="2955642"/>
            <a:ext cx="2014653" cy="369332"/>
          </a:xfrm>
          <a:prstGeom prst="rect">
            <a:avLst/>
          </a:prstGeom>
          <a:noFill/>
        </p:spPr>
        <p:txBody>
          <a:bodyPr wrap="square" rtlCol="0">
            <a:spAutoFit/>
          </a:bodyPr>
          <a:lstStyle/>
          <a:p>
            <a:pPr algn="ctr"/>
            <a:r>
              <a:rPr lang="en-VN"/>
              <a:t>Type of data</a:t>
            </a:r>
          </a:p>
        </p:txBody>
      </p:sp>
      <p:sp>
        <p:nvSpPr>
          <p:cNvPr id="11" name="TextBox 10">
            <a:extLst>
              <a:ext uri="{FF2B5EF4-FFF2-40B4-BE49-F238E27FC236}">
                <a16:creationId xmlns:a16="http://schemas.microsoft.com/office/drawing/2014/main" id="{AB24010D-A533-ECC6-8824-CC3B0DD224F2}"/>
              </a:ext>
            </a:extLst>
          </p:cNvPr>
          <p:cNvSpPr txBox="1"/>
          <p:nvPr/>
        </p:nvSpPr>
        <p:spPr>
          <a:xfrm>
            <a:off x="1482959" y="1519583"/>
            <a:ext cx="1583472" cy="369332"/>
          </a:xfrm>
          <a:prstGeom prst="rect">
            <a:avLst/>
          </a:prstGeom>
          <a:noFill/>
        </p:spPr>
        <p:txBody>
          <a:bodyPr wrap="square" rtlCol="0">
            <a:spAutoFit/>
          </a:bodyPr>
          <a:lstStyle/>
          <a:p>
            <a:pPr algn="ctr"/>
            <a:r>
              <a:rPr lang="en-VN"/>
              <a:t>classical</a:t>
            </a:r>
          </a:p>
        </p:txBody>
      </p:sp>
      <p:sp>
        <p:nvSpPr>
          <p:cNvPr id="12" name="TextBox 11">
            <a:extLst>
              <a:ext uri="{FF2B5EF4-FFF2-40B4-BE49-F238E27FC236}">
                <a16:creationId xmlns:a16="http://schemas.microsoft.com/office/drawing/2014/main" id="{36B61F7F-1223-B253-87EA-130161BBC752}"/>
              </a:ext>
            </a:extLst>
          </p:cNvPr>
          <p:cNvSpPr txBox="1"/>
          <p:nvPr/>
        </p:nvSpPr>
        <p:spPr>
          <a:xfrm>
            <a:off x="3051564" y="1519583"/>
            <a:ext cx="1583472" cy="369332"/>
          </a:xfrm>
          <a:prstGeom prst="rect">
            <a:avLst/>
          </a:prstGeom>
          <a:noFill/>
        </p:spPr>
        <p:txBody>
          <a:bodyPr wrap="square" rtlCol="0">
            <a:spAutoFit/>
          </a:bodyPr>
          <a:lstStyle/>
          <a:p>
            <a:pPr algn="ctr"/>
            <a:r>
              <a:rPr lang="en-VN"/>
              <a:t>quantum</a:t>
            </a:r>
          </a:p>
        </p:txBody>
      </p:sp>
      <p:sp>
        <p:nvSpPr>
          <p:cNvPr id="13" name="TextBox 12">
            <a:extLst>
              <a:ext uri="{FF2B5EF4-FFF2-40B4-BE49-F238E27FC236}">
                <a16:creationId xmlns:a16="http://schemas.microsoft.com/office/drawing/2014/main" id="{B1C955D2-16CB-F038-7384-C524BDD150FD}"/>
              </a:ext>
            </a:extLst>
          </p:cNvPr>
          <p:cNvSpPr txBox="1"/>
          <p:nvPr/>
        </p:nvSpPr>
        <p:spPr>
          <a:xfrm rot="16200000">
            <a:off x="650656" y="2344561"/>
            <a:ext cx="1226616" cy="369332"/>
          </a:xfrm>
          <a:prstGeom prst="rect">
            <a:avLst/>
          </a:prstGeom>
          <a:noFill/>
        </p:spPr>
        <p:txBody>
          <a:bodyPr wrap="square" rtlCol="0">
            <a:spAutoFit/>
          </a:bodyPr>
          <a:lstStyle/>
          <a:p>
            <a:pPr algn="ctr"/>
            <a:r>
              <a:rPr lang="en-VN"/>
              <a:t>classical</a:t>
            </a:r>
          </a:p>
        </p:txBody>
      </p:sp>
      <p:sp>
        <p:nvSpPr>
          <p:cNvPr id="14" name="TextBox 13">
            <a:extLst>
              <a:ext uri="{FF2B5EF4-FFF2-40B4-BE49-F238E27FC236}">
                <a16:creationId xmlns:a16="http://schemas.microsoft.com/office/drawing/2014/main" id="{BE3FC08B-0AE0-8E51-0B19-D3B2196E820D}"/>
              </a:ext>
            </a:extLst>
          </p:cNvPr>
          <p:cNvSpPr txBox="1"/>
          <p:nvPr/>
        </p:nvSpPr>
        <p:spPr>
          <a:xfrm rot="16200000">
            <a:off x="623272" y="3572277"/>
            <a:ext cx="1233271" cy="369332"/>
          </a:xfrm>
          <a:prstGeom prst="rect">
            <a:avLst/>
          </a:prstGeom>
          <a:noFill/>
        </p:spPr>
        <p:txBody>
          <a:bodyPr wrap="square" rtlCol="0">
            <a:spAutoFit/>
          </a:bodyPr>
          <a:lstStyle/>
          <a:p>
            <a:pPr algn="ctr"/>
            <a:r>
              <a:rPr lang="en-VN"/>
              <a:t>quantum</a:t>
            </a:r>
          </a:p>
        </p:txBody>
      </p:sp>
      <p:sp>
        <p:nvSpPr>
          <p:cNvPr id="16" name="TextBox 15">
            <a:extLst>
              <a:ext uri="{FF2B5EF4-FFF2-40B4-BE49-F238E27FC236}">
                <a16:creationId xmlns:a16="http://schemas.microsoft.com/office/drawing/2014/main" id="{72F88BA7-0013-473C-6793-3845DF69D2D5}"/>
              </a:ext>
            </a:extLst>
          </p:cNvPr>
          <p:cNvSpPr txBox="1"/>
          <p:nvPr/>
        </p:nvSpPr>
        <p:spPr>
          <a:xfrm>
            <a:off x="1594469" y="4435587"/>
            <a:ext cx="2698595" cy="646331"/>
          </a:xfrm>
          <a:prstGeom prst="rect">
            <a:avLst/>
          </a:prstGeom>
          <a:noFill/>
        </p:spPr>
        <p:txBody>
          <a:bodyPr wrap="square" rtlCol="0">
            <a:spAutoFit/>
          </a:bodyPr>
          <a:lstStyle/>
          <a:p>
            <a:r>
              <a:rPr lang="en-US"/>
              <a:t>P</a:t>
            </a:r>
            <a:r>
              <a:rPr lang="en-VN"/>
              <a:t>ure classical model: KNN, SVM, Deep learning, …</a:t>
            </a:r>
          </a:p>
        </p:txBody>
      </p:sp>
      <p:cxnSp>
        <p:nvCxnSpPr>
          <p:cNvPr id="18" name="Elbow Connector 17">
            <a:extLst>
              <a:ext uri="{FF2B5EF4-FFF2-40B4-BE49-F238E27FC236}">
                <a16:creationId xmlns:a16="http://schemas.microsoft.com/office/drawing/2014/main" id="{6E12E613-FAC9-C383-937F-F722D5957B12}"/>
              </a:ext>
            </a:extLst>
          </p:cNvPr>
          <p:cNvCxnSpPr>
            <a:cxnSpLocks/>
            <a:stCxn id="16" idx="0"/>
            <a:endCxn id="20" idx="3"/>
          </p:cNvCxnSpPr>
          <p:nvPr/>
        </p:nvCxnSpPr>
        <p:spPr>
          <a:xfrm rot="16200000" flipV="1">
            <a:off x="1849102" y="3340921"/>
            <a:ext cx="1925419" cy="263913"/>
          </a:xfrm>
          <a:prstGeom prst="bentConnector2">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F5A90FE-A9B5-CCD2-1745-0E78B1CE545B}"/>
              </a:ext>
            </a:extLst>
          </p:cNvPr>
          <p:cNvSpPr txBox="1"/>
          <p:nvPr/>
        </p:nvSpPr>
        <p:spPr>
          <a:xfrm>
            <a:off x="1943871" y="2156225"/>
            <a:ext cx="735983" cy="707886"/>
          </a:xfrm>
          <a:prstGeom prst="rect">
            <a:avLst/>
          </a:prstGeom>
          <a:noFill/>
          <a:ln>
            <a:noFill/>
          </a:ln>
        </p:spPr>
        <p:txBody>
          <a:bodyPr wrap="square" rtlCol="0">
            <a:spAutoFit/>
          </a:bodyPr>
          <a:lstStyle/>
          <a:p>
            <a:r>
              <a:rPr lang="en-VN" sz="4000" b="1">
                <a:solidFill>
                  <a:schemeClr val="accent1"/>
                </a:solidFill>
              </a:rPr>
              <a:t>CC</a:t>
            </a:r>
          </a:p>
        </p:txBody>
      </p:sp>
      <p:sp>
        <p:nvSpPr>
          <p:cNvPr id="23" name="TextBox 22">
            <a:extLst>
              <a:ext uri="{FF2B5EF4-FFF2-40B4-BE49-F238E27FC236}">
                <a16:creationId xmlns:a16="http://schemas.microsoft.com/office/drawing/2014/main" id="{F06D8FBD-7DF6-B0CF-0286-632382535567}"/>
              </a:ext>
            </a:extLst>
          </p:cNvPr>
          <p:cNvSpPr txBox="1"/>
          <p:nvPr/>
        </p:nvSpPr>
        <p:spPr>
          <a:xfrm>
            <a:off x="4293064" y="4437695"/>
            <a:ext cx="3152078" cy="646331"/>
          </a:xfrm>
          <a:prstGeom prst="rect">
            <a:avLst/>
          </a:prstGeom>
          <a:noFill/>
        </p:spPr>
        <p:txBody>
          <a:bodyPr wrap="square" rtlCol="0">
            <a:spAutoFit/>
          </a:bodyPr>
          <a:lstStyle/>
          <a:p>
            <a:r>
              <a:rPr lang="en-VN" sz="1200"/>
              <a:t>Quantum Machine learning (QML): algorithm running on only quantum computer or both quantum / classical computers</a:t>
            </a:r>
          </a:p>
        </p:txBody>
      </p:sp>
      <p:sp>
        <p:nvSpPr>
          <p:cNvPr id="24" name="TextBox 23">
            <a:extLst>
              <a:ext uri="{FF2B5EF4-FFF2-40B4-BE49-F238E27FC236}">
                <a16:creationId xmlns:a16="http://schemas.microsoft.com/office/drawing/2014/main" id="{D00B59C3-0D35-BEBB-E80D-CAD94C5A1A81}"/>
              </a:ext>
            </a:extLst>
          </p:cNvPr>
          <p:cNvSpPr txBox="1"/>
          <p:nvPr/>
        </p:nvSpPr>
        <p:spPr>
          <a:xfrm>
            <a:off x="3475308" y="2156225"/>
            <a:ext cx="817756" cy="707886"/>
          </a:xfrm>
          <a:prstGeom prst="rect">
            <a:avLst/>
          </a:prstGeom>
          <a:noFill/>
          <a:ln>
            <a:noFill/>
          </a:ln>
        </p:spPr>
        <p:txBody>
          <a:bodyPr wrap="square" rtlCol="0">
            <a:spAutoFit/>
          </a:bodyPr>
          <a:lstStyle/>
          <a:p>
            <a:r>
              <a:rPr lang="en-VN" sz="4000" b="1">
                <a:solidFill>
                  <a:schemeClr val="accent1"/>
                </a:solidFill>
              </a:rPr>
              <a:t>CQ</a:t>
            </a:r>
          </a:p>
        </p:txBody>
      </p:sp>
      <p:cxnSp>
        <p:nvCxnSpPr>
          <p:cNvPr id="25" name="Elbow Connector 24">
            <a:extLst>
              <a:ext uri="{FF2B5EF4-FFF2-40B4-BE49-F238E27FC236}">
                <a16:creationId xmlns:a16="http://schemas.microsoft.com/office/drawing/2014/main" id="{F13DA99D-C2D7-1C5F-3354-4B2F81131430}"/>
              </a:ext>
            </a:extLst>
          </p:cNvPr>
          <p:cNvCxnSpPr>
            <a:cxnSpLocks/>
            <a:stCxn id="23" idx="0"/>
            <a:endCxn id="24" idx="3"/>
          </p:cNvCxnSpPr>
          <p:nvPr/>
        </p:nvCxnSpPr>
        <p:spPr>
          <a:xfrm rot="16200000" flipV="1">
            <a:off x="4117321" y="2685912"/>
            <a:ext cx="1927527" cy="1576039"/>
          </a:xfrm>
          <a:prstGeom prst="bentConnector2">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E16E3951-078B-05F9-5367-D50CBC492DEF}"/>
              </a:ext>
            </a:extLst>
          </p:cNvPr>
          <p:cNvSpPr/>
          <p:nvPr/>
        </p:nvSpPr>
        <p:spPr>
          <a:xfrm>
            <a:off x="6013606" y="366071"/>
            <a:ext cx="988742" cy="132327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accent1"/>
                </a:solidFill>
              </a:rPr>
              <a:t>CC</a:t>
            </a:r>
          </a:p>
        </p:txBody>
      </p:sp>
      <p:sp>
        <p:nvSpPr>
          <p:cNvPr id="29" name="Oval 28">
            <a:extLst>
              <a:ext uri="{FF2B5EF4-FFF2-40B4-BE49-F238E27FC236}">
                <a16:creationId xmlns:a16="http://schemas.microsoft.com/office/drawing/2014/main" id="{B2499AEA-51EF-1687-38EA-2A932D5E0A9D}"/>
              </a:ext>
            </a:extLst>
          </p:cNvPr>
          <p:cNvSpPr/>
          <p:nvPr/>
        </p:nvSpPr>
        <p:spPr>
          <a:xfrm>
            <a:off x="6046906" y="1268016"/>
            <a:ext cx="988742" cy="132327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a:solidFill>
                  <a:schemeClr val="accent1"/>
                </a:solidFill>
              </a:rPr>
              <a:t>CQ</a:t>
            </a:r>
          </a:p>
        </p:txBody>
      </p:sp>
      <p:sp>
        <p:nvSpPr>
          <p:cNvPr id="30" name="TextBox 29">
            <a:extLst>
              <a:ext uri="{FF2B5EF4-FFF2-40B4-BE49-F238E27FC236}">
                <a16:creationId xmlns:a16="http://schemas.microsoft.com/office/drawing/2014/main" id="{CEB0859C-416B-B4FD-79BC-5287D1F4390B}"/>
              </a:ext>
            </a:extLst>
          </p:cNvPr>
          <p:cNvSpPr txBox="1"/>
          <p:nvPr/>
        </p:nvSpPr>
        <p:spPr>
          <a:xfrm>
            <a:off x="6046906" y="2797086"/>
            <a:ext cx="3027244" cy="1477328"/>
          </a:xfrm>
          <a:prstGeom prst="rect">
            <a:avLst/>
          </a:prstGeom>
          <a:noFill/>
        </p:spPr>
        <p:txBody>
          <a:bodyPr wrap="square" rtlCol="0">
            <a:spAutoFit/>
          </a:bodyPr>
          <a:lstStyle/>
          <a:p>
            <a:r>
              <a:rPr lang="en-VN"/>
              <a:t>Hybrid quantum – classical learning: algorithm runing on both quantum / classical computers</a:t>
            </a:r>
          </a:p>
          <a:p>
            <a:r>
              <a:rPr lang="en-VN">
                <a:solidFill>
                  <a:srgbClr val="FF0000"/>
                </a:solidFill>
              </a:rPr>
              <a:t>(Trending !!!)</a:t>
            </a:r>
          </a:p>
        </p:txBody>
      </p:sp>
      <p:cxnSp>
        <p:nvCxnSpPr>
          <p:cNvPr id="31" name="Elbow Connector 30">
            <a:extLst>
              <a:ext uri="{FF2B5EF4-FFF2-40B4-BE49-F238E27FC236}">
                <a16:creationId xmlns:a16="http://schemas.microsoft.com/office/drawing/2014/main" id="{BF779CA7-93A9-8229-A20F-CFE8C29961C0}"/>
              </a:ext>
            </a:extLst>
          </p:cNvPr>
          <p:cNvCxnSpPr>
            <a:cxnSpLocks/>
            <a:stCxn id="30" idx="0"/>
          </p:cNvCxnSpPr>
          <p:nvPr/>
        </p:nvCxnSpPr>
        <p:spPr>
          <a:xfrm rot="16200000" flipV="1">
            <a:off x="6442422" y="1678980"/>
            <a:ext cx="1285191" cy="951022"/>
          </a:xfrm>
          <a:prstGeom prst="bentConnector3">
            <a:avLst>
              <a:gd name="adj1" fmla="val 98573"/>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52C6FF4-9E6E-6367-4B3F-7FD43EF397B4}"/>
              </a:ext>
            </a:extLst>
          </p:cNvPr>
          <p:cNvCxnSpPr/>
          <p:nvPr/>
        </p:nvCxnSpPr>
        <p:spPr>
          <a:xfrm flipH="1">
            <a:off x="6266985" y="1338146"/>
            <a:ext cx="111513" cy="25276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B0E60C-E33F-AE0D-9A9D-488F38C72627}"/>
              </a:ext>
            </a:extLst>
          </p:cNvPr>
          <p:cNvCxnSpPr>
            <a:cxnSpLocks/>
            <a:stCxn id="29" idx="0"/>
          </p:cNvCxnSpPr>
          <p:nvPr/>
        </p:nvCxnSpPr>
        <p:spPr>
          <a:xfrm flipH="1">
            <a:off x="6368896" y="1268016"/>
            <a:ext cx="172381" cy="39302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F2B37E-6290-216E-F178-BC1FA366D652}"/>
              </a:ext>
            </a:extLst>
          </p:cNvPr>
          <p:cNvCxnSpPr>
            <a:cxnSpLocks/>
          </p:cNvCxnSpPr>
          <p:nvPr/>
        </p:nvCxnSpPr>
        <p:spPr>
          <a:xfrm flipH="1">
            <a:off x="6488386" y="1300975"/>
            <a:ext cx="172381" cy="39302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F0FA059-8D35-67C9-1776-D7A001E8AD85}"/>
              </a:ext>
            </a:extLst>
          </p:cNvPr>
          <p:cNvCxnSpPr>
            <a:cxnSpLocks/>
          </p:cNvCxnSpPr>
          <p:nvPr/>
        </p:nvCxnSpPr>
        <p:spPr>
          <a:xfrm flipH="1">
            <a:off x="6652277" y="1354608"/>
            <a:ext cx="134401" cy="30642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1" name="Slide Number Placeholder 40">
            <a:extLst>
              <a:ext uri="{FF2B5EF4-FFF2-40B4-BE49-F238E27FC236}">
                <a16:creationId xmlns:a16="http://schemas.microsoft.com/office/drawing/2014/main" id="{FCFB2282-F2A8-7AEA-F971-11F1EC20438C}"/>
              </a:ext>
            </a:extLst>
          </p:cNvPr>
          <p:cNvSpPr>
            <a:spLocks noGrp="1"/>
          </p:cNvSpPr>
          <p:nvPr>
            <p:ph type="sldNum" sz="quarter" idx="12"/>
          </p:nvPr>
        </p:nvSpPr>
        <p:spPr/>
        <p:txBody>
          <a:bodyPr/>
          <a:lstStyle/>
          <a:p>
            <a:fld id="{6A45828D-F580-42DE-B77E-860980F07F32}" type="slidenum">
              <a:rPr lang="vi-VN" smtClean="0"/>
              <a:t>2</a:t>
            </a:fld>
            <a:endParaRPr lang="vi-VN"/>
          </a:p>
        </p:txBody>
      </p:sp>
      <p:sp>
        <p:nvSpPr>
          <p:cNvPr id="3" name="Rectangle 2">
            <a:extLst>
              <a:ext uri="{FF2B5EF4-FFF2-40B4-BE49-F238E27FC236}">
                <a16:creationId xmlns:a16="http://schemas.microsoft.com/office/drawing/2014/main" id="{E6879CC7-DA0B-9E5A-04F3-C0E43636335C}"/>
              </a:ext>
            </a:extLst>
          </p:cNvPr>
          <p:cNvSpPr/>
          <p:nvPr/>
        </p:nvSpPr>
        <p:spPr>
          <a:xfrm>
            <a:off x="3420256" y="2132981"/>
            <a:ext cx="872808" cy="2014654"/>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1012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0B00-F232-38F3-A545-FB52918A1536}"/>
              </a:ext>
            </a:extLst>
          </p:cNvPr>
          <p:cNvSpPr>
            <a:spLocks noGrp="1"/>
          </p:cNvSpPr>
          <p:nvPr>
            <p:ph type="title"/>
          </p:nvPr>
        </p:nvSpPr>
        <p:spPr/>
        <p:txBody>
          <a:bodyPr/>
          <a:lstStyle/>
          <a:p>
            <a:r>
              <a:rPr lang="en-VN"/>
              <a:t>5. Challenge in QML field: </a:t>
            </a:r>
            <a:r>
              <a:rPr lang="en-US"/>
              <a:t>Barren platueas</a:t>
            </a:r>
            <a:endParaRPr lang="en-VN"/>
          </a:p>
        </p:txBody>
      </p:sp>
      <p:sp>
        <p:nvSpPr>
          <p:cNvPr id="4" name="Slide Number Placeholder 3">
            <a:extLst>
              <a:ext uri="{FF2B5EF4-FFF2-40B4-BE49-F238E27FC236}">
                <a16:creationId xmlns:a16="http://schemas.microsoft.com/office/drawing/2014/main" id="{678ABCFA-9253-9473-4488-92E5C238C99F}"/>
              </a:ext>
            </a:extLst>
          </p:cNvPr>
          <p:cNvSpPr>
            <a:spLocks noGrp="1"/>
          </p:cNvSpPr>
          <p:nvPr>
            <p:ph type="sldNum" sz="quarter" idx="12"/>
          </p:nvPr>
        </p:nvSpPr>
        <p:spPr/>
        <p:txBody>
          <a:bodyPr/>
          <a:lstStyle/>
          <a:p>
            <a:fld id="{6A45828D-F580-42DE-B77E-860980F07F32}" type="slidenum">
              <a:rPr lang="vi-VN" smtClean="0"/>
              <a:t>20</a:t>
            </a:fld>
            <a:endParaRPr lang="vi-VN"/>
          </a:p>
        </p:txBody>
      </p:sp>
      <p:pic>
        <p:nvPicPr>
          <p:cNvPr id="5" name="Content Placeholder 4" descr="Solving &amp;#39;Barren Plateaus&amp;#39; Is The Key To Quantum Machine Learning – Eurasia  Review">
            <a:extLst>
              <a:ext uri="{FF2B5EF4-FFF2-40B4-BE49-F238E27FC236}">
                <a16:creationId xmlns:a16="http://schemas.microsoft.com/office/drawing/2014/main" id="{A6479EB6-8090-B805-5975-EC1B3865AC8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2866" r="7102"/>
          <a:stretch/>
        </p:blipFill>
        <p:spPr bwMode="auto">
          <a:xfrm>
            <a:off x="4742121" y="1215785"/>
            <a:ext cx="3773229" cy="34883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39192DEE-5240-3E60-E517-C95C66CCCCAE}"/>
                  </a:ext>
                </a:extLst>
              </p:cNvPr>
              <p:cNvSpPr txBox="1">
                <a:spLocks/>
              </p:cNvSpPr>
              <p:nvPr/>
            </p:nvSpPr>
            <p:spPr>
              <a:xfrm>
                <a:off x="628649" y="1116787"/>
                <a:ext cx="3943351" cy="12578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a:t>Analyze a random parameteried quantum circuit, evaluate:</a:t>
                </a:r>
              </a:p>
              <a:p>
                <a:pPr marL="0" indent="0">
                  <a:buFont typeface="Arial" panose="020B0604020202020204" pitchFamily="34" charset="0"/>
                  <a:buNone/>
                </a:pPr>
                <a:endParaRPr lang="en-US" sz="120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𝐄</m:t>
                      </m:r>
                      <m:d>
                        <m:dPr>
                          <m:begChr m:val="["/>
                          <m:endChr m:val="]"/>
                          <m:ctrlPr>
                            <a:rPr lang="en-US" sz="1200" i="1" smtClean="0">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𝐻</m:t>
                                  </m:r>
                                </m:e>
                              </m:d>
                            </m:num>
                            <m:den>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𝜃</m:t>
                                  </m:r>
                                </m:e>
                                <m:sub>
                                  <m:r>
                                    <a:rPr lang="en-US" sz="1200" i="1">
                                      <a:latin typeface="Cambria Math" panose="02040503050406030204" pitchFamily="18" charset="0"/>
                                    </a:rPr>
                                    <m:t>𝑖</m:t>
                                  </m:r>
                                </m:sub>
                              </m:sSub>
                            </m:den>
                          </m:f>
                        </m:e>
                      </m:d>
                      <m:r>
                        <a:rPr lang="en-US" sz="1200" i="1" smtClean="0">
                          <a:latin typeface="Cambria Math" panose="02040503050406030204" pitchFamily="18" charset="0"/>
                        </a:rPr>
                        <m:t>=</m:t>
                      </m:r>
                      <m:d>
                        <m:dPr>
                          <m:begChr m:val="⟨"/>
                          <m:endChr m:val="⟩"/>
                          <m:ctrlPr>
                            <a:rPr lang="en-US" sz="1200" i="1" smtClean="0">
                              <a:latin typeface="Cambria Math" panose="02040503050406030204" pitchFamily="18" charset="0"/>
                            </a:rPr>
                          </m:ctrlPr>
                        </m:dPr>
                        <m:e>
                          <m:r>
                            <a:rPr lang="en-US" sz="1200" i="1" smtClean="0">
                              <a:latin typeface="Cambria Math" panose="02040503050406030204" pitchFamily="18" charset="0"/>
                            </a:rPr>
                            <m:t>𝜕</m:t>
                          </m:r>
                          <m:r>
                            <a:rPr lang="en-US" sz="1200" i="1" smtClean="0">
                              <a:latin typeface="Cambria Math" panose="02040503050406030204" pitchFamily="18" charset="0"/>
                            </a:rPr>
                            <m:t>𝐶</m:t>
                          </m:r>
                        </m:e>
                      </m:d>
                      <m:r>
                        <a:rPr lang="en-US" sz="1200" i="1" smtClean="0">
                          <a:latin typeface="Cambria Math" panose="02040503050406030204" pitchFamily="18" charset="0"/>
                        </a:rPr>
                        <m:t>,</m:t>
                      </m:r>
                      <m:r>
                        <a:rPr lang="en-US" sz="1200" b="1" smtClean="0">
                          <a:latin typeface="Cambria Math" panose="02040503050406030204" pitchFamily="18" charset="0"/>
                        </a:rPr>
                        <m:t>𝐕𝐚𝐫</m:t>
                      </m:r>
                      <m:d>
                        <m:dPr>
                          <m:begChr m:val="["/>
                          <m:endChr m:val="]"/>
                          <m:ctrlPr>
                            <a:rPr lang="en-US" sz="1200" i="1" smtClean="0">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𝐻</m:t>
                                  </m:r>
                                </m:e>
                              </m:d>
                            </m:num>
                            <m:den>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𝜃</m:t>
                                  </m:r>
                                </m:e>
                                <m:sub>
                                  <m:r>
                                    <a:rPr lang="en-US" sz="1200" i="1">
                                      <a:latin typeface="Cambria Math" panose="02040503050406030204" pitchFamily="18" charset="0"/>
                                    </a:rPr>
                                    <m:t>𝑖</m:t>
                                  </m:r>
                                </m:sub>
                              </m:sSub>
                            </m:den>
                          </m:f>
                        </m:e>
                      </m:d>
                      <m:r>
                        <a:rPr lang="en-US" sz="1200" i="1">
                          <a:latin typeface="Cambria Math" panose="02040503050406030204" pitchFamily="18" charset="0"/>
                        </a:rPr>
                        <m:t>=</m:t>
                      </m:r>
                      <m:d>
                        <m:dPr>
                          <m:begChr m:val="⟨"/>
                          <m:endChr m:val="⟩"/>
                          <m:ctrlPr>
                            <a:rPr lang="en-US" sz="1200" i="1" smtClean="0">
                              <a:latin typeface="Cambria Math" panose="02040503050406030204" pitchFamily="18" charset="0"/>
                            </a:rPr>
                          </m:ctrlPr>
                        </m:dPr>
                        <m:e>
                          <m:r>
                            <a:rPr lang="en-US" sz="1200" i="1">
                              <a:latin typeface="Cambria Math" panose="02040503050406030204" pitchFamily="18" charset="0"/>
                            </a:rPr>
                            <m:t>𝜕</m:t>
                          </m:r>
                          <m:sSup>
                            <m:sSupPr>
                              <m:ctrlPr>
                                <a:rPr lang="en-US" sz="1200" i="1" smtClean="0">
                                  <a:latin typeface="Cambria Math" panose="02040503050406030204" pitchFamily="18" charset="0"/>
                                </a:rPr>
                              </m:ctrlPr>
                            </m:sSupPr>
                            <m:e>
                              <m:r>
                                <a:rPr lang="en-US" sz="1200" i="1">
                                  <a:latin typeface="Cambria Math" panose="02040503050406030204" pitchFamily="18" charset="0"/>
                                </a:rPr>
                                <m:t>𝐶</m:t>
                              </m:r>
                            </m:e>
                            <m:sup>
                              <m:r>
                                <a:rPr lang="en-US" sz="1200" i="1" smtClean="0">
                                  <a:latin typeface="Cambria Math" panose="02040503050406030204" pitchFamily="18" charset="0"/>
                                </a:rPr>
                                <m:t>2</m:t>
                              </m:r>
                            </m:sup>
                          </m:sSup>
                        </m:e>
                      </m:d>
                      <m:r>
                        <a:rPr lang="en-US" sz="1200" i="1" smtClean="0">
                          <a:latin typeface="Cambria Math" panose="02040503050406030204" pitchFamily="18" charset="0"/>
                        </a:rPr>
                        <m:t>−</m:t>
                      </m:r>
                      <m:sSup>
                        <m:sSupPr>
                          <m:ctrlPr>
                            <a:rPr lang="en-US" sz="1200" i="1" smtClean="0">
                              <a:latin typeface="Cambria Math" panose="02040503050406030204" pitchFamily="18" charset="0"/>
                            </a:rPr>
                          </m:ctrlPr>
                        </m:sSupPr>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m:t>
                              </m:r>
                              <m:r>
                                <a:rPr lang="en-US" sz="1200" i="1">
                                  <a:latin typeface="Cambria Math" panose="02040503050406030204" pitchFamily="18" charset="0"/>
                                </a:rPr>
                                <m:t>𝐶</m:t>
                              </m:r>
                            </m:e>
                          </m:d>
                        </m:e>
                        <m:sup>
                          <m:r>
                            <a:rPr lang="en-US" sz="1200" i="1" smtClean="0">
                              <a:latin typeface="Cambria Math" panose="02040503050406030204" pitchFamily="18" charset="0"/>
                            </a:rPr>
                            <m:t>2</m:t>
                          </m:r>
                        </m:sup>
                      </m:sSup>
                    </m:oMath>
                  </m:oMathPara>
                </a14:m>
                <a:endParaRPr lang="en-US" sz="1200"/>
              </a:p>
              <a:p>
                <a:pPr marL="0" indent="0">
                  <a:buFont typeface="Arial" panose="020B0604020202020204" pitchFamily="34" charset="0"/>
                  <a:buNone/>
                </a:pPr>
                <a:r>
                  <a:rPr lang="en-US" sz="1200"/>
                  <a:t>vanishes exponentially in terms of the number of qubits.</a:t>
                </a:r>
              </a:p>
            </p:txBody>
          </p:sp>
        </mc:Choice>
        <mc:Fallback xmlns="">
          <p:sp>
            <p:nvSpPr>
              <p:cNvPr id="6" name="Chỗ dành sẵn cho Nội dung 2">
                <a:extLst>
                  <a:ext uri="{FF2B5EF4-FFF2-40B4-BE49-F238E27FC236}">
                    <a16:creationId xmlns:a16="http://schemas.microsoft.com/office/drawing/2014/main" id="{39192DEE-5240-3E60-E517-C95C66CCCCAE}"/>
                  </a:ext>
                </a:extLst>
              </p:cNvPr>
              <p:cNvSpPr txBox="1">
                <a:spLocks noRot="1" noChangeAspect="1" noMove="1" noResize="1" noEditPoints="1" noAdjustHandles="1" noChangeArrowheads="1" noChangeShapeType="1" noTextEdit="1"/>
              </p:cNvSpPr>
              <p:nvPr/>
            </p:nvSpPr>
            <p:spPr>
              <a:xfrm>
                <a:off x="628649" y="1116787"/>
                <a:ext cx="3943351" cy="1257818"/>
              </a:xfrm>
              <a:prstGeom prst="rect">
                <a:avLst/>
              </a:prstGeom>
              <a:blipFill>
                <a:blip r:embed="rId4"/>
                <a:stretch>
                  <a:fillRect t="-990"/>
                </a:stretch>
              </a:blipFill>
            </p:spPr>
            <p:txBody>
              <a:bodyPr/>
              <a:lstStyle/>
              <a:p>
                <a:r>
                  <a:rPr lang="en-VN">
                    <a:noFill/>
                  </a:rPr>
                  <a:t> </a:t>
                </a:r>
              </a:p>
            </p:txBody>
          </p:sp>
        </mc:Fallback>
      </mc:AlternateContent>
      <p:pic>
        <p:nvPicPr>
          <p:cNvPr id="7" name="Chỗ dành sẵn cho Nội dung 4">
            <a:extLst>
              <a:ext uri="{FF2B5EF4-FFF2-40B4-BE49-F238E27FC236}">
                <a16:creationId xmlns:a16="http://schemas.microsoft.com/office/drawing/2014/main" id="{4488D84C-5ADE-1149-7AE6-5DB0E124BB9B}"/>
              </a:ext>
            </a:extLst>
          </p:cNvPr>
          <p:cNvPicPr>
            <a:picLocks noChangeAspect="1"/>
          </p:cNvPicPr>
          <p:nvPr/>
        </p:nvPicPr>
        <p:blipFill rotWithShape="1">
          <a:blip r:embed="rId5"/>
          <a:srcRect l="17260" t="26105" r="50612" b="17438"/>
          <a:stretch/>
        </p:blipFill>
        <p:spPr>
          <a:xfrm>
            <a:off x="338024" y="2454705"/>
            <a:ext cx="2206701" cy="2096334"/>
          </a:xfrm>
          <a:prstGeom prst="rect">
            <a:avLst/>
          </a:prstGeom>
        </p:spPr>
      </p:pic>
      <p:pic>
        <p:nvPicPr>
          <p:cNvPr id="8" name="Chỗ dành sẵn cho Nội dung 4">
            <a:extLst>
              <a:ext uri="{FF2B5EF4-FFF2-40B4-BE49-F238E27FC236}">
                <a16:creationId xmlns:a16="http://schemas.microsoft.com/office/drawing/2014/main" id="{0C0B544E-7CEA-6154-F20B-72A34E2C96EF}"/>
              </a:ext>
            </a:extLst>
          </p:cNvPr>
          <p:cNvPicPr>
            <a:picLocks noChangeAspect="1"/>
          </p:cNvPicPr>
          <p:nvPr/>
        </p:nvPicPr>
        <p:blipFill rotWithShape="1">
          <a:blip r:embed="rId5"/>
          <a:srcRect l="50140" t="26105" r="18377" b="17438"/>
          <a:stretch/>
        </p:blipFill>
        <p:spPr>
          <a:xfrm>
            <a:off x="2428995" y="2454705"/>
            <a:ext cx="2143005" cy="2077553"/>
          </a:xfrm>
          <a:prstGeom prst="rect">
            <a:avLst/>
          </a:prstGeom>
        </p:spPr>
      </p:pic>
      <p:sp>
        <p:nvSpPr>
          <p:cNvPr id="10" name="TextBox 9">
            <a:extLst>
              <a:ext uri="{FF2B5EF4-FFF2-40B4-BE49-F238E27FC236}">
                <a16:creationId xmlns:a16="http://schemas.microsoft.com/office/drawing/2014/main" id="{1CD2D510-273B-EF70-5F17-F01FF65F626C}"/>
              </a:ext>
            </a:extLst>
          </p:cNvPr>
          <p:cNvSpPr txBox="1"/>
          <p:nvPr/>
        </p:nvSpPr>
        <p:spPr>
          <a:xfrm>
            <a:off x="628650" y="4767263"/>
            <a:ext cx="4000057" cy="338554"/>
          </a:xfrm>
          <a:prstGeom prst="rect">
            <a:avLst/>
          </a:prstGeom>
          <a:noFill/>
        </p:spPr>
        <p:txBody>
          <a:bodyPr wrap="square">
            <a:spAutoFit/>
          </a:bodyPr>
          <a:lstStyle/>
          <a:p>
            <a:pPr marL="0" indent="0">
              <a:buFont typeface="Arial" panose="020B0604020202020204" pitchFamily="34" charset="0"/>
              <a:buNone/>
            </a:pPr>
            <a:r>
              <a:rPr lang="en-US" sz="800"/>
              <a:t>[17] McClean, Jarrod R., et al. "Barren plateaus in quantum neural network training landscapes." Nature communications 9.1 (2018): 1-6.</a:t>
            </a:r>
          </a:p>
        </p:txBody>
      </p:sp>
    </p:spTree>
    <p:extLst>
      <p:ext uri="{BB962C8B-B14F-4D97-AF65-F5344CB8AC3E}">
        <p14:creationId xmlns:p14="http://schemas.microsoft.com/office/powerpoint/2010/main" val="42472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610A-0A70-0618-29A3-0AFCABE57C65}"/>
              </a:ext>
            </a:extLst>
          </p:cNvPr>
          <p:cNvSpPr>
            <a:spLocks noGrp="1"/>
          </p:cNvSpPr>
          <p:nvPr>
            <p:ph type="title"/>
          </p:nvPr>
        </p:nvSpPr>
        <p:spPr/>
        <p:txBody>
          <a:bodyPr/>
          <a:lstStyle/>
          <a:p>
            <a:r>
              <a:rPr lang="en-VN"/>
              <a:t>5. Challenge in QML field</a:t>
            </a:r>
          </a:p>
        </p:txBody>
      </p:sp>
      <p:sp>
        <p:nvSpPr>
          <p:cNvPr id="3" name="Content Placeholder 2">
            <a:extLst>
              <a:ext uri="{FF2B5EF4-FFF2-40B4-BE49-F238E27FC236}">
                <a16:creationId xmlns:a16="http://schemas.microsoft.com/office/drawing/2014/main" id="{12A73358-4DBA-BD0A-AD4D-1256218B18A2}"/>
              </a:ext>
            </a:extLst>
          </p:cNvPr>
          <p:cNvSpPr>
            <a:spLocks noGrp="1"/>
          </p:cNvSpPr>
          <p:nvPr>
            <p:ph idx="1"/>
          </p:nvPr>
        </p:nvSpPr>
        <p:spPr/>
        <p:txBody>
          <a:bodyPr/>
          <a:lstStyle/>
          <a:p>
            <a:r>
              <a:rPr lang="en-VN"/>
              <a:t>Lack of quantum version of classical data (encoded data)</a:t>
            </a:r>
          </a:p>
          <a:p>
            <a:r>
              <a:rPr lang="en-VN"/>
              <a:t>Standard architechture?</a:t>
            </a:r>
          </a:p>
          <a:p>
            <a:r>
              <a:rPr lang="en-VN"/>
              <a:t>Trainability, Expressibility</a:t>
            </a:r>
          </a:p>
          <a:p>
            <a:r>
              <a:rPr lang="en-VN"/>
              <a:t>Lack of experiment resources (not enough qubit to process real life dataset)</a:t>
            </a:r>
          </a:p>
          <a:p>
            <a:r>
              <a:rPr lang="en-VN"/>
              <a:t>…</a:t>
            </a:r>
          </a:p>
        </p:txBody>
      </p:sp>
      <p:sp>
        <p:nvSpPr>
          <p:cNvPr id="4" name="Slide Number Placeholder 3">
            <a:extLst>
              <a:ext uri="{FF2B5EF4-FFF2-40B4-BE49-F238E27FC236}">
                <a16:creationId xmlns:a16="http://schemas.microsoft.com/office/drawing/2014/main" id="{FE680008-E27B-F750-DA77-27B5F068FD2A}"/>
              </a:ext>
            </a:extLst>
          </p:cNvPr>
          <p:cNvSpPr>
            <a:spLocks noGrp="1"/>
          </p:cNvSpPr>
          <p:nvPr>
            <p:ph type="sldNum" sz="quarter" idx="12"/>
          </p:nvPr>
        </p:nvSpPr>
        <p:spPr/>
        <p:txBody>
          <a:bodyPr/>
          <a:lstStyle/>
          <a:p>
            <a:fld id="{6A45828D-F580-42DE-B77E-860980F07F32}" type="slidenum">
              <a:rPr lang="vi-VN" smtClean="0"/>
              <a:t>21</a:t>
            </a:fld>
            <a:endParaRPr lang="vi-VN"/>
          </a:p>
        </p:txBody>
      </p:sp>
    </p:spTree>
    <p:extLst>
      <p:ext uri="{BB962C8B-B14F-4D97-AF65-F5344CB8AC3E}">
        <p14:creationId xmlns:p14="http://schemas.microsoft.com/office/powerpoint/2010/main" val="161258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D972-3C35-526D-6C83-5ADA8A1C3CC1}"/>
              </a:ext>
            </a:extLst>
          </p:cNvPr>
          <p:cNvSpPr>
            <a:spLocks noGrp="1"/>
          </p:cNvSpPr>
          <p:nvPr>
            <p:ph type="title"/>
          </p:nvPr>
        </p:nvSpPr>
        <p:spPr/>
        <p:txBody>
          <a:bodyPr/>
          <a:lstStyle/>
          <a:p>
            <a:r>
              <a:rPr lang="en-VN"/>
              <a:t>Learning resources</a:t>
            </a:r>
          </a:p>
        </p:txBody>
      </p:sp>
      <p:sp>
        <p:nvSpPr>
          <p:cNvPr id="3" name="Content Placeholder 2">
            <a:extLst>
              <a:ext uri="{FF2B5EF4-FFF2-40B4-BE49-F238E27FC236}">
                <a16:creationId xmlns:a16="http://schemas.microsoft.com/office/drawing/2014/main" id="{2288A8A1-E92C-6FF3-07B7-B61B05A934C4}"/>
              </a:ext>
            </a:extLst>
          </p:cNvPr>
          <p:cNvSpPr>
            <a:spLocks noGrp="1"/>
          </p:cNvSpPr>
          <p:nvPr>
            <p:ph idx="1"/>
          </p:nvPr>
        </p:nvSpPr>
        <p:spPr/>
        <p:txBody>
          <a:bodyPr/>
          <a:lstStyle/>
          <a:p>
            <a:pPr marL="0" indent="0">
              <a:buNone/>
            </a:pPr>
            <a:r>
              <a:rPr lang="en-VN"/>
              <a:t>Pennylane Demos</a:t>
            </a:r>
          </a:p>
          <a:p>
            <a:pPr marL="0" indent="0">
              <a:buNone/>
            </a:pPr>
            <a:r>
              <a:rPr lang="en-VN"/>
              <a:t>Qiskit textbook</a:t>
            </a:r>
          </a:p>
          <a:p>
            <a:pPr marL="0" indent="0">
              <a:buNone/>
            </a:pPr>
            <a:endParaRPr lang="en-VN"/>
          </a:p>
        </p:txBody>
      </p:sp>
      <p:sp>
        <p:nvSpPr>
          <p:cNvPr id="4" name="Slide Number Placeholder 3">
            <a:extLst>
              <a:ext uri="{FF2B5EF4-FFF2-40B4-BE49-F238E27FC236}">
                <a16:creationId xmlns:a16="http://schemas.microsoft.com/office/drawing/2014/main" id="{3CA631E2-5718-37A8-DBF5-E2F6D0AD27D9}"/>
              </a:ext>
            </a:extLst>
          </p:cNvPr>
          <p:cNvSpPr>
            <a:spLocks noGrp="1"/>
          </p:cNvSpPr>
          <p:nvPr>
            <p:ph type="sldNum" sz="quarter" idx="12"/>
          </p:nvPr>
        </p:nvSpPr>
        <p:spPr/>
        <p:txBody>
          <a:bodyPr/>
          <a:lstStyle/>
          <a:p>
            <a:fld id="{6A45828D-F580-42DE-B77E-860980F07F32}" type="slidenum">
              <a:rPr lang="vi-VN" smtClean="0"/>
              <a:t>22</a:t>
            </a:fld>
            <a:endParaRPr lang="vi-VN"/>
          </a:p>
        </p:txBody>
      </p:sp>
    </p:spTree>
    <p:extLst>
      <p:ext uri="{BB962C8B-B14F-4D97-AF65-F5344CB8AC3E}">
        <p14:creationId xmlns:p14="http://schemas.microsoft.com/office/powerpoint/2010/main" val="167450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78B7-8DBD-7697-873A-DB9AA1E1651C}"/>
              </a:ext>
            </a:extLst>
          </p:cNvPr>
          <p:cNvSpPr>
            <a:spLocks noGrp="1"/>
          </p:cNvSpPr>
          <p:nvPr>
            <p:ph type="title"/>
          </p:nvPr>
        </p:nvSpPr>
        <p:spPr/>
        <p:txBody>
          <a:bodyPr/>
          <a:lstStyle/>
          <a:p>
            <a:r>
              <a:rPr lang="en-VN"/>
              <a:t>1. Overview: expectations</a:t>
            </a:r>
          </a:p>
        </p:txBody>
      </p:sp>
      <p:graphicFrame>
        <p:nvGraphicFramePr>
          <p:cNvPr id="4" name="Table 3">
            <a:extLst>
              <a:ext uri="{FF2B5EF4-FFF2-40B4-BE49-F238E27FC236}">
                <a16:creationId xmlns:a16="http://schemas.microsoft.com/office/drawing/2014/main" id="{D89C8333-27CE-A384-D804-90687B5E82A5}"/>
              </a:ext>
            </a:extLst>
          </p:cNvPr>
          <p:cNvGraphicFramePr>
            <a:graphicFrameLocks noGrp="1"/>
          </p:cNvGraphicFramePr>
          <p:nvPr/>
        </p:nvGraphicFramePr>
        <p:xfrm>
          <a:off x="1482958" y="1915920"/>
          <a:ext cx="3152078" cy="2448778"/>
        </p:xfrm>
        <a:graphic>
          <a:graphicData uri="http://schemas.openxmlformats.org/drawingml/2006/table">
            <a:tbl>
              <a:tblPr firstRow="1" bandRow="1">
                <a:tableStyleId>{5940675A-B579-460E-94D1-54222C63F5DA}</a:tableStyleId>
              </a:tblPr>
              <a:tblGrid>
                <a:gridCol w="1576039">
                  <a:extLst>
                    <a:ext uri="{9D8B030D-6E8A-4147-A177-3AD203B41FA5}">
                      <a16:colId xmlns:a16="http://schemas.microsoft.com/office/drawing/2014/main" val="2497371197"/>
                    </a:ext>
                  </a:extLst>
                </a:gridCol>
                <a:gridCol w="1576039">
                  <a:extLst>
                    <a:ext uri="{9D8B030D-6E8A-4147-A177-3AD203B41FA5}">
                      <a16:colId xmlns:a16="http://schemas.microsoft.com/office/drawing/2014/main" val="1335477195"/>
                    </a:ext>
                  </a:extLst>
                </a:gridCol>
              </a:tblGrid>
              <a:tr h="1224389">
                <a:tc>
                  <a:txBody>
                    <a:bodyPr/>
                    <a:lstStyle/>
                    <a:p>
                      <a:pPr algn="ctr"/>
                      <a:endParaRPr lang="en-VN" sz="3600"/>
                    </a:p>
                  </a:txBody>
                  <a:tcPr anchor="ctr"/>
                </a:tc>
                <a:tc>
                  <a:txBody>
                    <a:bodyPr/>
                    <a:lstStyle/>
                    <a:p>
                      <a:pPr algn="ctr"/>
                      <a:endParaRPr lang="en-VN" sz="3600"/>
                    </a:p>
                  </a:txBody>
                  <a:tcPr anchor="ctr"/>
                </a:tc>
                <a:extLst>
                  <a:ext uri="{0D108BD9-81ED-4DB2-BD59-A6C34878D82A}">
                    <a16:rowId xmlns:a16="http://schemas.microsoft.com/office/drawing/2014/main" val="3676909258"/>
                  </a:ext>
                </a:extLst>
              </a:tr>
              <a:tr h="1224389">
                <a:tc>
                  <a:txBody>
                    <a:bodyPr/>
                    <a:lstStyle/>
                    <a:p>
                      <a:pPr algn="ctr"/>
                      <a:r>
                        <a:rPr lang="en-VN" sz="3600"/>
                        <a:t>QC</a:t>
                      </a:r>
                    </a:p>
                  </a:txBody>
                  <a:tcPr anchor="ctr"/>
                </a:tc>
                <a:tc>
                  <a:txBody>
                    <a:bodyPr/>
                    <a:lstStyle/>
                    <a:p>
                      <a:pPr algn="ctr"/>
                      <a:r>
                        <a:rPr lang="en-VN" sz="3600"/>
                        <a:t>QQ</a:t>
                      </a:r>
                    </a:p>
                  </a:txBody>
                  <a:tcPr anchor="ctr"/>
                </a:tc>
                <a:extLst>
                  <a:ext uri="{0D108BD9-81ED-4DB2-BD59-A6C34878D82A}">
                    <a16:rowId xmlns:a16="http://schemas.microsoft.com/office/drawing/2014/main" val="843401395"/>
                  </a:ext>
                </a:extLst>
              </a:tr>
            </a:tbl>
          </a:graphicData>
        </a:graphic>
      </p:graphicFrame>
      <p:cxnSp>
        <p:nvCxnSpPr>
          <p:cNvPr id="6" name="Straight Connector 5">
            <a:extLst>
              <a:ext uri="{FF2B5EF4-FFF2-40B4-BE49-F238E27FC236}">
                <a16:creationId xmlns:a16="http://schemas.microsoft.com/office/drawing/2014/main" id="{BD0B232E-6236-D68F-DA82-80405DD6D950}"/>
              </a:ext>
            </a:extLst>
          </p:cNvPr>
          <p:cNvCxnSpPr/>
          <p:nvPr/>
        </p:nvCxnSpPr>
        <p:spPr>
          <a:xfrm>
            <a:off x="1022040" y="1915920"/>
            <a:ext cx="0" cy="2448778"/>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445378C-D9C1-EA8F-76E2-341F0156F867}"/>
              </a:ext>
            </a:extLst>
          </p:cNvPr>
          <p:cNvCxnSpPr>
            <a:cxnSpLocks/>
          </p:cNvCxnSpPr>
          <p:nvPr/>
        </p:nvCxnSpPr>
        <p:spPr>
          <a:xfrm>
            <a:off x="1482958" y="1473590"/>
            <a:ext cx="3152078" cy="0"/>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3DD5250-EEC8-ABE2-269E-226EA714FFF6}"/>
              </a:ext>
            </a:extLst>
          </p:cNvPr>
          <p:cNvSpPr txBox="1"/>
          <p:nvPr/>
        </p:nvSpPr>
        <p:spPr>
          <a:xfrm>
            <a:off x="2051670" y="1058266"/>
            <a:ext cx="2014653" cy="369332"/>
          </a:xfrm>
          <a:prstGeom prst="rect">
            <a:avLst/>
          </a:prstGeom>
          <a:noFill/>
        </p:spPr>
        <p:txBody>
          <a:bodyPr wrap="square" rtlCol="0">
            <a:spAutoFit/>
          </a:bodyPr>
          <a:lstStyle/>
          <a:p>
            <a:r>
              <a:rPr lang="en-VN"/>
              <a:t>Type of algorithm</a:t>
            </a:r>
          </a:p>
        </p:txBody>
      </p:sp>
      <p:sp>
        <p:nvSpPr>
          <p:cNvPr id="10" name="TextBox 9">
            <a:extLst>
              <a:ext uri="{FF2B5EF4-FFF2-40B4-BE49-F238E27FC236}">
                <a16:creationId xmlns:a16="http://schemas.microsoft.com/office/drawing/2014/main" id="{FFE217DE-4F56-30A6-F6A4-D52C985182B3}"/>
              </a:ext>
            </a:extLst>
          </p:cNvPr>
          <p:cNvSpPr txBox="1"/>
          <p:nvPr/>
        </p:nvSpPr>
        <p:spPr>
          <a:xfrm rot="16200000">
            <a:off x="-194010" y="2955642"/>
            <a:ext cx="2014653" cy="369332"/>
          </a:xfrm>
          <a:prstGeom prst="rect">
            <a:avLst/>
          </a:prstGeom>
          <a:noFill/>
        </p:spPr>
        <p:txBody>
          <a:bodyPr wrap="square" rtlCol="0">
            <a:spAutoFit/>
          </a:bodyPr>
          <a:lstStyle/>
          <a:p>
            <a:pPr algn="ctr"/>
            <a:r>
              <a:rPr lang="en-VN"/>
              <a:t>Type of data</a:t>
            </a:r>
          </a:p>
        </p:txBody>
      </p:sp>
      <p:sp>
        <p:nvSpPr>
          <p:cNvPr id="11" name="TextBox 10">
            <a:extLst>
              <a:ext uri="{FF2B5EF4-FFF2-40B4-BE49-F238E27FC236}">
                <a16:creationId xmlns:a16="http://schemas.microsoft.com/office/drawing/2014/main" id="{AB24010D-A533-ECC6-8824-CC3B0DD224F2}"/>
              </a:ext>
            </a:extLst>
          </p:cNvPr>
          <p:cNvSpPr txBox="1"/>
          <p:nvPr/>
        </p:nvSpPr>
        <p:spPr>
          <a:xfrm>
            <a:off x="1482959" y="1519583"/>
            <a:ext cx="1583472" cy="369332"/>
          </a:xfrm>
          <a:prstGeom prst="rect">
            <a:avLst/>
          </a:prstGeom>
          <a:noFill/>
        </p:spPr>
        <p:txBody>
          <a:bodyPr wrap="square" rtlCol="0">
            <a:spAutoFit/>
          </a:bodyPr>
          <a:lstStyle/>
          <a:p>
            <a:pPr algn="ctr"/>
            <a:r>
              <a:rPr lang="en-VN"/>
              <a:t>classical</a:t>
            </a:r>
          </a:p>
        </p:txBody>
      </p:sp>
      <p:sp>
        <p:nvSpPr>
          <p:cNvPr id="12" name="TextBox 11">
            <a:extLst>
              <a:ext uri="{FF2B5EF4-FFF2-40B4-BE49-F238E27FC236}">
                <a16:creationId xmlns:a16="http://schemas.microsoft.com/office/drawing/2014/main" id="{36B61F7F-1223-B253-87EA-130161BBC752}"/>
              </a:ext>
            </a:extLst>
          </p:cNvPr>
          <p:cNvSpPr txBox="1"/>
          <p:nvPr/>
        </p:nvSpPr>
        <p:spPr>
          <a:xfrm>
            <a:off x="3051564" y="1519583"/>
            <a:ext cx="1583472" cy="369332"/>
          </a:xfrm>
          <a:prstGeom prst="rect">
            <a:avLst/>
          </a:prstGeom>
          <a:noFill/>
        </p:spPr>
        <p:txBody>
          <a:bodyPr wrap="square" rtlCol="0">
            <a:spAutoFit/>
          </a:bodyPr>
          <a:lstStyle/>
          <a:p>
            <a:pPr algn="ctr"/>
            <a:r>
              <a:rPr lang="en-VN"/>
              <a:t>quantum</a:t>
            </a:r>
          </a:p>
        </p:txBody>
      </p:sp>
      <p:sp>
        <p:nvSpPr>
          <p:cNvPr id="13" name="TextBox 12">
            <a:extLst>
              <a:ext uri="{FF2B5EF4-FFF2-40B4-BE49-F238E27FC236}">
                <a16:creationId xmlns:a16="http://schemas.microsoft.com/office/drawing/2014/main" id="{B1C955D2-16CB-F038-7384-C524BDD150FD}"/>
              </a:ext>
            </a:extLst>
          </p:cNvPr>
          <p:cNvSpPr txBox="1"/>
          <p:nvPr/>
        </p:nvSpPr>
        <p:spPr>
          <a:xfrm rot="16200000">
            <a:off x="650656" y="2344561"/>
            <a:ext cx="1226616" cy="369332"/>
          </a:xfrm>
          <a:prstGeom prst="rect">
            <a:avLst/>
          </a:prstGeom>
          <a:noFill/>
        </p:spPr>
        <p:txBody>
          <a:bodyPr wrap="square" rtlCol="0">
            <a:spAutoFit/>
          </a:bodyPr>
          <a:lstStyle/>
          <a:p>
            <a:pPr algn="ctr"/>
            <a:r>
              <a:rPr lang="en-VN"/>
              <a:t>classical</a:t>
            </a:r>
          </a:p>
        </p:txBody>
      </p:sp>
      <p:sp>
        <p:nvSpPr>
          <p:cNvPr id="14" name="TextBox 13">
            <a:extLst>
              <a:ext uri="{FF2B5EF4-FFF2-40B4-BE49-F238E27FC236}">
                <a16:creationId xmlns:a16="http://schemas.microsoft.com/office/drawing/2014/main" id="{BE3FC08B-0AE0-8E51-0B19-D3B2196E820D}"/>
              </a:ext>
            </a:extLst>
          </p:cNvPr>
          <p:cNvSpPr txBox="1"/>
          <p:nvPr/>
        </p:nvSpPr>
        <p:spPr>
          <a:xfrm rot="16200000">
            <a:off x="623272" y="3572277"/>
            <a:ext cx="1233271" cy="369332"/>
          </a:xfrm>
          <a:prstGeom prst="rect">
            <a:avLst/>
          </a:prstGeom>
          <a:noFill/>
        </p:spPr>
        <p:txBody>
          <a:bodyPr wrap="square" rtlCol="0">
            <a:spAutoFit/>
          </a:bodyPr>
          <a:lstStyle/>
          <a:p>
            <a:pPr algn="ctr"/>
            <a:r>
              <a:rPr lang="en-VN"/>
              <a:t>quantum</a:t>
            </a:r>
          </a:p>
        </p:txBody>
      </p:sp>
      <p:sp>
        <p:nvSpPr>
          <p:cNvPr id="20" name="TextBox 19">
            <a:extLst>
              <a:ext uri="{FF2B5EF4-FFF2-40B4-BE49-F238E27FC236}">
                <a16:creationId xmlns:a16="http://schemas.microsoft.com/office/drawing/2014/main" id="{4F5A90FE-A9B5-CCD2-1745-0E78B1CE545B}"/>
              </a:ext>
            </a:extLst>
          </p:cNvPr>
          <p:cNvSpPr txBox="1"/>
          <p:nvPr/>
        </p:nvSpPr>
        <p:spPr>
          <a:xfrm>
            <a:off x="1943871" y="2156225"/>
            <a:ext cx="735983" cy="707886"/>
          </a:xfrm>
          <a:prstGeom prst="rect">
            <a:avLst/>
          </a:prstGeom>
          <a:noFill/>
          <a:ln>
            <a:noFill/>
          </a:ln>
        </p:spPr>
        <p:txBody>
          <a:bodyPr wrap="square" rtlCol="0">
            <a:spAutoFit/>
          </a:bodyPr>
          <a:lstStyle/>
          <a:p>
            <a:r>
              <a:rPr lang="en-VN" sz="4000" b="1">
                <a:solidFill>
                  <a:schemeClr val="accent1"/>
                </a:solidFill>
              </a:rPr>
              <a:t>CC</a:t>
            </a:r>
          </a:p>
        </p:txBody>
      </p:sp>
      <p:sp>
        <p:nvSpPr>
          <p:cNvPr id="23" name="TextBox 22">
            <a:extLst>
              <a:ext uri="{FF2B5EF4-FFF2-40B4-BE49-F238E27FC236}">
                <a16:creationId xmlns:a16="http://schemas.microsoft.com/office/drawing/2014/main" id="{F06D8FBD-7DF6-B0CF-0286-632382535567}"/>
              </a:ext>
            </a:extLst>
          </p:cNvPr>
          <p:cNvSpPr txBox="1"/>
          <p:nvPr/>
        </p:nvSpPr>
        <p:spPr>
          <a:xfrm>
            <a:off x="5430490" y="1927162"/>
            <a:ext cx="3422887" cy="923330"/>
          </a:xfrm>
          <a:prstGeom prst="rect">
            <a:avLst/>
          </a:prstGeom>
          <a:noFill/>
        </p:spPr>
        <p:txBody>
          <a:bodyPr wrap="square" rtlCol="0">
            <a:spAutoFit/>
          </a:bodyPr>
          <a:lstStyle/>
          <a:p>
            <a:r>
              <a:rPr lang="en-VN"/>
              <a:t>QML model should resolve below classical machine learning problems:</a:t>
            </a:r>
          </a:p>
        </p:txBody>
      </p:sp>
      <p:sp>
        <p:nvSpPr>
          <p:cNvPr id="24" name="TextBox 23">
            <a:extLst>
              <a:ext uri="{FF2B5EF4-FFF2-40B4-BE49-F238E27FC236}">
                <a16:creationId xmlns:a16="http://schemas.microsoft.com/office/drawing/2014/main" id="{D00B59C3-0D35-BEBB-E80D-CAD94C5A1A81}"/>
              </a:ext>
            </a:extLst>
          </p:cNvPr>
          <p:cNvSpPr txBox="1"/>
          <p:nvPr/>
        </p:nvSpPr>
        <p:spPr>
          <a:xfrm>
            <a:off x="3475308" y="2156225"/>
            <a:ext cx="817756" cy="707886"/>
          </a:xfrm>
          <a:prstGeom prst="rect">
            <a:avLst/>
          </a:prstGeom>
          <a:noFill/>
          <a:ln>
            <a:noFill/>
          </a:ln>
        </p:spPr>
        <p:txBody>
          <a:bodyPr wrap="square" rtlCol="0">
            <a:spAutoFit/>
          </a:bodyPr>
          <a:lstStyle/>
          <a:p>
            <a:r>
              <a:rPr lang="en-VN" sz="4000" b="1">
                <a:solidFill>
                  <a:schemeClr val="accent1"/>
                </a:solidFill>
              </a:rPr>
              <a:t>CQ</a:t>
            </a:r>
          </a:p>
        </p:txBody>
      </p:sp>
      <p:cxnSp>
        <p:nvCxnSpPr>
          <p:cNvPr id="25" name="Elbow Connector 24">
            <a:extLst>
              <a:ext uri="{FF2B5EF4-FFF2-40B4-BE49-F238E27FC236}">
                <a16:creationId xmlns:a16="http://schemas.microsoft.com/office/drawing/2014/main" id="{F13DA99D-C2D7-1C5F-3354-4B2F81131430}"/>
              </a:ext>
            </a:extLst>
          </p:cNvPr>
          <p:cNvCxnSpPr>
            <a:cxnSpLocks/>
            <a:stCxn id="23" idx="0"/>
            <a:endCxn id="24" idx="3"/>
          </p:cNvCxnSpPr>
          <p:nvPr/>
        </p:nvCxnSpPr>
        <p:spPr>
          <a:xfrm rot="16200000" flipH="1" flipV="1">
            <a:off x="5425996" y="794230"/>
            <a:ext cx="583006" cy="2848870"/>
          </a:xfrm>
          <a:prstGeom prst="bentConnector4">
            <a:avLst>
              <a:gd name="adj1" fmla="val -39211"/>
              <a:gd name="adj2" fmla="val 80037"/>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1" name="Slide Number Placeholder 40">
            <a:extLst>
              <a:ext uri="{FF2B5EF4-FFF2-40B4-BE49-F238E27FC236}">
                <a16:creationId xmlns:a16="http://schemas.microsoft.com/office/drawing/2014/main" id="{FCFB2282-F2A8-7AEA-F971-11F1EC20438C}"/>
              </a:ext>
            </a:extLst>
          </p:cNvPr>
          <p:cNvSpPr>
            <a:spLocks noGrp="1"/>
          </p:cNvSpPr>
          <p:nvPr>
            <p:ph type="sldNum" sz="quarter" idx="12"/>
          </p:nvPr>
        </p:nvSpPr>
        <p:spPr/>
        <p:txBody>
          <a:bodyPr/>
          <a:lstStyle/>
          <a:p>
            <a:fld id="{6A45828D-F580-42DE-B77E-860980F07F32}" type="slidenum">
              <a:rPr lang="vi-VN" smtClean="0"/>
              <a:t>3</a:t>
            </a:fld>
            <a:endParaRPr lang="vi-VN"/>
          </a:p>
        </p:txBody>
      </p:sp>
      <p:sp>
        <p:nvSpPr>
          <p:cNvPr id="15" name="Rectangle 14">
            <a:extLst>
              <a:ext uri="{FF2B5EF4-FFF2-40B4-BE49-F238E27FC236}">
                <a16:creationId xmlns:a16="http://schemas.microsoft.com/office/drawing/2014/main" id="{4EA72CD7-EBFE-879F-AD7D-495F02D1583A}"/>
              </a:ext>
            </a:extLst>
          </p:cNvPr>
          <p:cNvSpPr/>
          <p:nvPr/>
        </p:nvSpPr>
        <p:spPr>
          <a:xfrm>
            <a:off x="4968778" y="2798710"/>
            <a:ext cx="3828896" cy="10814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vi-VN" b="1">
                <a:solidFill>
                  <a:srgbClr val="FF0000"/>
                </a:solidFill>
                <a:latin typeface="Calibri" panose="020F0502020204030204" pitchFamily="34" charset="0"/>
                <a:cs typeface="Calibri" panose="020F0502020204030204" pitchFamily="34" charset="0"/>
              </a:rPr>
              <a:t>(1) </a:t>
            </a:r>
            <a:r>
              <a:rPr lang="vi-VN">
                <a:solidFill>
                  <a:srgbClr val="FF0000"/>
                </a:solidFill>
                <a:latin typeface="Calibri" panose="020F0502020204030204" pitchFamily="34" charset="0"/>
                <a:cs typeface="Calibri" panose="020F0502020204030204" pitchFamily="34" charset="0"/>
              </a:rPr>
              <a:t>Require huge dataset</a:t>
            </a:r>
          </a:p>
          <a:p>
            <a:pPr lvl="1"/>
            <a:r>
              <a:rPr lang="vi-VN" b="1">
                <a:solidFill>
                  <a:srgbClr val="FF0000"/>
                </a:solidFill>
                <a:latin typeface="Calibri" panose="020F0502020204030204" pitchFamily="34" charset="0"/>
                <a:cs typeface="Calibri" panose="020F0502020204030204" pitchFamily="34" charset="0"/>
              </a:rPr>
              <a:t>(2) </a:t>
            </a:r>
            <a:r>
              <a:rPr lang="vi-VN">
                <a:solidFill>
                  <a:srgbClr val="FF0000"/>
                </a:solidFill>
                <a:latin typeface="Calibri" panose="020F0502020204030204" pitchFamily="34" charset="0"/>
                <a:cs typeface="Calibri" panose="020F0502020204030204" pitchFamily="34" charset="0"/>
              </a:rPr>
              <a:t>High computation resources</a:t>
            </a:r>
          </a:p>
          <a:p>
            <a:pPr lvl="1"/>
            <a:r>
              <a:rPr lang="vi-VN" b="1">
                <a:solidFill>
                  <a:srgbClr val="FF0000"/>
                </a:solidFill>
                <a:latin typeface="Calibri" panose="020F0502020204030204" pitchFamily="34" charset="0"/>
                <a:cs typeface="Calibri" panose="020F0502020204030204" pitchFamily="34" charset="0"/>
              </a:rPr>
              <a:t>(3) </a:t>
            </a:r>
            <a:r>
              <a:rPr lang="vi-VN">
                <a:solidFill>
                  <a:srgbClr val="FF0000"/>
                </a:solidFill>
                <a:latin typeface="Calibri" panose="020F0502020204030204" pitchFamily="34" charset="0"/>
                <a:cs typeface="Calibri" panose="020F0502020204030204" pitchFamily="34" charset="0"/>
              </a:rPr>
              <a:t>Lack of generality</a:t>
            </a:r>
            <a:endParaRPr lang="en-VN">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12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0B40-5D14-1AF6-D5B4-2BF62AA345F2}"/>
              </a:ext>
            </a:extLst>
          </p:cNvPr>
          <p:cNvSpPr>
            <a:spLocks noGrp="1"/>
          </p:cNvSpPr>
          <p:nvPr>
            <p:ph type="title"/>
          </p:nvPr>
        </p:nvSpPr>
        <p:spPr/>
        <p:txBody>
          <a:bodyPr/>
          <a:lstStyle/>
          <a:p>
            <a:r>
              <a:rPr lang="en-VN"/>
              <a:t>Pioneers</a:t>
            </a:r>
          </a:p>
        </p:txBody>
      </p:sp>
      <p:sp>
        <p:nvSpPr>
          <p:cNvPr id="3" name="Content Placeholder 2">
            <a:extLst>
              <a:ext uri="{FF2B5EF4-FFF2-40B4-BE49-F238E27FC236}">
                <a16:creationId xmlns:a16="http://schemas.microsoft.com/office/drawing/2014/main" id="{1940DA99-B3F9-9846-EFC4-5C2A9988FCB4}"/>
              </a:ext>
            </a:extLst>
          </p:cNvPr>
          <p:cNvSpPr>
            <a:spLocks noGrp="1"/>
          </p:cNvSpPr>
          <p:nvPr>
            <p:ph idx="1"/>
          </p:nvPr>
        </p:nvSpPr>
        <p:spPr>
          <a:xfrm>
            <a:off x="536331" y="3917065"/>
            <a:ext cx="2831123" cy="715658"/>
          </a:xfrm>
        </p:spPr>
        <p:txBody>
          <a:bodyPr>
            <a:noAutofit/>
          </a:bodyPr>
          <a:lstStyle/>
          <a:p>
            <a:pPr marL="0" indent="0">
              <a:buNone/>
            </a:pPr>
            <a:r>
              <a:rPr lang="en-VN" sz="1800" b="1"/>
              <a:t>Maria Schuld</a:t>
            </a:r>
          </a:p>
          <a:p>
            <a:pPr marL="0" indent="0">
              <a:buNone/>
            </a:pPr>
            <a:r>
              <a:rPr lang="en-VN" sz="1800"/>
              <a:t>Xanadu.ai (Pennylane), Marylane</a:t>
            </a:r>
          </a:p>
        </p:txBody>
      </p:sp>
      <p:sp>
        <p:nvSpPr>
          <p:cNvPr id="4" name="Slide Number Placeholder 3">
            <a:extLst>
              <a:ext uri="{FF2B5EF4-FFF2-40B4-BE49-F238E27FC236}">
                <a16:creationId xmlns:a16="http://schemas.microsoft.com/office/drawing/2014/main" id="{9D94DE28-8935-6F5E-1F58-E035AD30DFE0}"/>
              </a:ext>
            </a:extLst>
          </p:cNvPr>
          <p:cNvSpPr>
            <a:spLocks noGrp="1"/>
          </p:cNvSpPr>
          <p:nvPr>
            <p:ph type="sldNum" sz="quarter" idx="12"/>
          </p:nvPr>
        </p:nvSpPr>
        <p:spPr/>
        <p:txBody>
          <a:bodyPr/>
          <a:lstStyle/>
          <a:p>
            <a:fld id="{6A45828D-F580-42DE-B77E-860980F07F32}" type="slidenum">
              <a:rPr lang="vi-VN" smtClean="0"/>
              <a:t>4</a:t>
            </a:fld>
            <a:endParaRPr lang="vi-VN"/>
          </a:p>
        </p:txBody>
      </p:sp>
      <p:pic>
        <p:nvPicPr>
          <p:cNvPr id="5124" name="Picture 4" descr="IBM Prize for UKZN Postdoc Research Fellow - College of Agriculture,  Engineering and Science">
            <a:extLst>
              <a:ext uri="{FF2B5EF4-FFF2-40B4-BE49-F238E27FC236}">
                <a16:creationId xmlns:a16="http://schemas.microsoft.com/office/drawing/2014/main" id="{37BABF3A-CEE7-F836-4291-3FC745647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369219"/>
            <a:ext cx="2531218" cy="244664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yan Babbush - Los Angeles County, California, United States | Professional  Profile | LinkedIn">
            <a:extLst>
              <a:ext uri="{FF2B5EF4-FFF2-40B4-BE49-F238E27FC236}">
                <a16:creationId xmlns:a16="http://schemas.microsoft.com/office/drawing/2014/main" id="{401BFB4B-8972-A2F3-A9C3-32F8F3CC0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454" y="1369218"/>
            <a:ext cx="2446644" cy="24466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640C37E-EA7A-084D-0776-D5303FA84D58}"/>
              </a:ext>
            </a:extLst>
          </p:cNvPr>
          <p:cNvSpPr txBox="1">
            <a:spLocks/>
          </p:cNvSpPr>
          <p:nvPr/>
        </p:nvSpPr>
        <p:spPr>
          <a:xfrm>
            <a:off x="3291255" y="3917065"/>
            <a:ext cx="2522844" cy="48788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b="1"/>
              <a:t>Ryan Babbush</a:t>
            </a:r>
          </a:p>
          <a:p>
            <a:pPr marL="0" indent="0">
              <a:buFont typeface="Arial" panose="020B0604020202020204" pitchFamily="34" charset="0"/>
              <a:buNone/>
            </a:pPr>
            <a:r>
              <a:rPr lang="en-VN" sz="1800"/>
              <a:t>Google Quantum (Cirq)</a:t>
            </a:r>
          </a:p>
        </p:txBody>
      </p:sp>
    </p:spTree>
    <p:extLst>
      <p:ext uri="{BB962C8B-B14F-4D97-AF65-F5344CB8AC3E}">
        <p14:creationId xmlns:p14="http://schemas.microsoft.com/office/powerpoint/2010/main" val="420901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4E11-254B-5855-0D83-9D2E34FA09BA}"/>
              </a:ext>
            </a:extLst>
          </p:cNvPr>
          <p:cNvSpPr>
            <a:spLocks noGrp="1"/>
          </p:cNvSpPr>
          <p:nvPr>
            <p:ph type="title"/>
          </p:nvPr>
        </p:nvSpPr>
        <p:spPr/>
        <p:txBody>
          <a:bodyPr>
            <a:normAutofit fontScale="90000"/>
          </a:bodyPr>
          <a:lstStyle/>
          <a:p>
            <a:r>
              <a:rPr lang="en-VN"/>
              <a:t>1. Overview: What QML models can do?</a:t>
            </a:r>
            <a:br>
              <a:rPr lang="en-VN"/>
            </a:br>
            <a:r>
              <a:rPr lang="en-VN"/>
              <a:t>Based on quantum advantage*</a:t>
            </a:r>
          </a:p>
        </p:txBody>
      </p:sp>
      <p:sp>
        <p:nvSpPr>
          <p:cNvPr id="3" name="Content Placeholder 2">
            <a:extLst>
              <a:ext uri="{FF2B5EF4-FFF2-40B4-BE49-F238E27FC236}">
                <a16:creationId xmlns:a16="http://schemas.microsoft.com/office/drawing/2014/main" id="{D5EF6506-262B-A3AB-4AE7-043A0084DB40}"/>
              </a:ext>
            </a:extLst>
          </p:cNvPr>
          <p:cNvSpPr>
            <a:spLocks noGrp="1"/>
          </p:cNvSpPr>
          <p:nvPr>
            <p:ph idx="1"/>
          </p:nvPr>
        </p:nvSpPr>
        <p:spPr/>
        <p:txBody>
          <a:bodyPr/>
          <a:lstStyle/>
          <a:p>
            <a:pPr marL="0" indent="0">
              <a:buNone/>
            </a:pPr>
            <a:r>
              <a:rPr lang="vi-VN" b="1">
                <a:solidFill>
                  <a:srgbClr val="FF0000"/>
                </a:solidFill>
                <a:latin typeface="Calibri" panose="020F0502020204030204" pitchFamily="34" charset="0"/>
                <a:cs typeface="Calibri" panose="020F0502020204030204" pitchFamily="34" charset="0"/>
              </a:rPr>
              <a:t>(1) </a:t>
            </a:r>
            <a:r>
              <a:rPr lang="vi-VN">
                <a:solidFill>
                  <a:srgbClr val="FF0000"/>
                </a:solidFill>
                <a:latin typeface="Calibri" panose="020F0502020204030204" pitchFamily="34" charset="0"/>
                <a:cs typeface="Calibri" panose="020F0502020204030204" pitchFamily="34" charset="0"/>
              </a:rPr>
              <a:t>Require huge dataset </a:t>
            </a:r>
          </a:p>
          <a:p>
            <a:pPr marL="0" indent="0">
              <a:buNone/>
            </a:pPr>
            <a:r>
              <a:rPr lang="vi-VN">
                <a:latin typeface="Calibri" panose="020F0502020204030204" pitchFamily="34" charset="0"/>
                <a:cs typeface="Calibri" panose="020F0502020204030204" pitchFamily="34" charset="0"/>
              </a:rPr>
              <a:t>=&gt; Require less items</a:t>
            </a:r>
          </a:p>
          <a:p>
            <a:pPr marL="0" indent="0">
              <a:buNone/>
            </a:pPr>
            <a:r>
              <a:rPr lang="vi-VN" b="1">
                <a:solidFill>
                  <a:srgbClr val="FF0000"/>
                </a:solidFill>
                <a:latin typeface="Calibri" panose="020F0502020204030204" pitchFamily="34" charset="0"/>
                <a:cs typeface="Calibri" panose="020F0502020204030204" pitchFamily="34" charset="0"/>
              </a:rPr>
              <a:t>(2) </a:t>
            </a:r>
            <a:r>
              <a:rPr lang="vi-VN">
                <a:solidFill>
                  <a:srgbClr val="FF0000"/>
                </a:solidFill>
                <a:latin typeface="Calibri" panose="020F0502020204030204" pitchFamily="34" charset="0"/>
                <a:cs typeface="Calibri" panose="020F0502020204030204" pitchFamily="34" charset="0"/>
              </a:rPr>
              <a:t>High computation resources </a:t>
            </a:r>
          </a:p>
          <a:p>
            <a:pPr marL="0" indent="0">
              <a:buNone/>
            </a:pPr>
            <a:r>
              <a:rPr lang="vi-VN">
                <a:latin typeface="Calibri" panose="020F0502020204030204" pitchFamily="34" charset="0"/>
                <a:cs typeface="Calibri" panose="020F0502020204030204" pitchFamily="34" charset="0"/>
              </a:rPr>
              <a:t>=&gt; Lower time complexity</a:t>
            </a:r>
          </a:p>
          <a:p>
            <a:pPr marL="0" indent="0">
              <a:buNone/>
            </a:pPr>
            <a:r>
              <a:rPr lang="vi-VN">
                <a:latin typeface="Calibri" panose="020F0502020204030204" pitchFamily="34" charset="0"/>
                <a:cs typeface="Calibri" panose="020F0502020204030204" pitchFamily="34" charset="0"/>
              </a:rPr>
              <a:t>Note that: in case we run on real quantum computer.</a:t>
            </a:r>
          </a:p>
          <a:p>
            <a:pPr marL="0" indent="0">
              <a:buNone/>
            </a:pPr>
            <a:r>
              <a:rPr lang="vi-VN" b="1">
                <a:solidFill>
                  <a:srgbClr val="FF0000"/>
                </a:solidFill>
                <a:latin typeface="Calibri" panose="020F0502020204030204" pitchFamily="34" charset="0"/>
                <a:cs typeface="Calibri" panose="020F0502020204030204" pitchFamily="34" charset="0"/>
              </a:rPr>
              <a:t>(3) </a:t>
            </a:r>
            <a:r>
              <a:rPr lang="vi-VN">
                <a:solidFill>
                  <a:srgbClr val="FF0000"/>
                </a:solidFill>
                <a:latin typeface="Calibri" panose="020F0502020204030204" pitchFamily="34" charset="0"/>
                <a:cs typeface="Calibri" panose="020F0502020204030204" pitchFamily="34" charset="0"/>
              </a:rPr>
              <a:t>Lack of generality </a:t>
            </a:r>
          </a:p>
          <a:p>
            <a:pPr marL="0" indent="0">
              <a:buNone/>
            </a:pPr>
            <a:r>
              <a:rPr lang="vi-VN">
                <a:latin typeface="Calibri" panose="020F0502020204030204" pitchFamily="34" charset="0"/>
                <a:cs typeface="Calibri" panose="020F0502020204030204" pitchFamily="34" charset="0"/>
              </a:rPr>
              <a:t>=&gt; Example: Require less number of parameter than classical ML model or achieve higher accuracy on the same dataset. </a:t>
            </a:r>
            <a:r>
              <a:rPr lang="vi-VN" b="1">
                <a:solidFill>
                  <a:srgbClr val="FF0000"/>
                </a:solidFill>
                <a:latin typeface="Calibri" panose="020F0502020204030204" pitchFamily="34" charset="0"/>
                <a:cs typeface="Calibri" panose="020F0502020204030204" pitchFamily="34" charset="0"/>
              </a:rPr>
              <a:t>[0]</a:t>
            </a:r>
            <a:endParaRPr lang="en-VN" b="1">
              <a:solidFill>
                <a:srgbClr val="FF0000"/>
              </a:solidFill>
              <a:latin typeface="Calibri" panose="020F0502020204030204" pitchFamily="34" charset="0"/>
              <a:cs typeface="Calibri" panose="020F0502020204030204" pitchFamily="34" charset="0"/>
            </a:endParaRPr>
          </a:p>
          <a:p>
            <a:pPr marL="0" indent="0">
              <a:buNone/>
            </a:pPr>
            <a:endParaRPr lang="en-VN"/>
          </a:p>
        </p:txBody>
      </p:sp>
      <p:sp>
        <p:nvSpPr>
          <p:cNvPr id="4" name="Slide Number Placeholder 3">
            <a:extLst>
              <a:ext uri="{FF2B5EF4-FFF2-40B4-BE49-F238E27FC236}">
                <a16:creationId xmlns:a16="http://schemas.microsoft.com/office/drawing/2014/main" id="{27AD8F30-4C59-2B90-7892-EE431AC8ED28}"/>
              </a:ext>
            </a:extLst>
          </p:cNvPr>
          <p:cNvSpPr>
            <a:spLocks noGrp="1"/>
          </p:cNvSpPr>
          <p:nvPr>
            <p:ph type="sldNum" sz="quarter" idx="12"/>
          </p:nvPr>
        </p:nvSpPr>
        <p:spPr/>
        <p:txBody>
          <a:bodyPr/>
          <a:lstStyle/>
          <a:p>
            <a:fld id="{6A45828D-F580-42DE-B77E-860980F07F32}" type="slidenum">
              <a:rPr lang="vi-VN" smtClean="0"/>
              <a:t>5</a:t>
            </a:fld>
            <a:endParaRPr lang="vi-VN"/>
          </a:p>
        </p:txBody>
      </p:sp>
      <p:sp>
        <p:nvSpPr>
          <p:cNvPr id="6" name="TextBox 5">
            <a:extLst>
              <a:ext uri="{FF2B5EF4-FFF2-40B4-BE49-F238E27FC236}">
                <a16:creationId xmlns:a16="http://schemas.microsoft.com/office/drawing/2014/main" id="{6458CB36-67C5-2B41-1545-DEE56C7CDAA0}"/>
              </a:ext>
            </a:extLst>
          </p:cNvPr>
          <p:cNvSpPr txBox="1"/>
          <p:nvPr/>
        </p:nvSpPr>
        <p:spPr>
          <a:xfrm>
            <a:off x="628650" y="4597986"/>
            <a:ext cx="8154865" cy="338554"/>
          </a:xfrm>
          <a:prstGeom prst="rect">
            <a:avLst/>
          </a:prstGeom>
          <a:noFill/>
        </p:spPr>
        <p:txBody>
          <a:bodyPr wrap="square">
            <a:spAutoFit/>
          </a:bodyPr>
          <a:lstStyle/>
          <a:p>
            <a:r>
              <a:rPr lang="en-US" sz="800" b="0" i="0">
                <a:solidFill>
                  <a:srgbClr val="222222"/>
                </a:solidFill>
                <a:effectLst/>
              </a:rPr>
              <a:t>[0] Simões, R. D. M., Huber, P., Meier, N., Smailov, N., Füchslin, R. M., &amp; Stockinger, K. (2023). Experimental evaluation of quantum machine learning algorithms. </a:t>
            </a:r>
            <a:r>
              <a:rPr lang="en-US" sz="800" b="0" i="1">
                <a:solidFill>
                  <a:srgbClr val="222222"/>
                </a:solidFill>
                <a:effectLst/>
              </a:rPr>
              <a:t>IEEE Access</a:t>
            </a:r>
            <a:r>
              <a:rPr lang="en-US" sz="800" b="0" i="0">
                <a:solidFill>
                  <a:srgbClr val="222222"/>
                </a:solidFill>
                <a:effectLst/>
              </a:rPr>
              <a:t>, </a:t>
            </a:r>
            <a:r>
              <a:rPr lang="en-US" sz="800" b="0" i="1">
                <a:solidFill>
                  <a:srgbClr val="222222"/>
                </a:solidFill>
                <a:effectLst/>
              </a:rPr>
              <a:t>11</a:t>
            </a:r>
            <a:r>
              <a:rPr lang="en-US" sz="800" b="0" i="0">
                <a:solidFill>
                  <a:srgbClr val="222222"/>
                </a:solidFill>
                <a:effectLst/>
              </a:rPr>
              <a:t>, 6197-6208.</a:t>
            </a:r>
          </a:p>
          <a:p>
            <a:r>
              <a:rPr lang="en-US" sz="800">
                <a:solidFill>
                  <a:srgbClr val="222222"/>
                </a:solidFill>
              </a:rPr>
              <a:t>[*] </a:t>
            </a:r>
            <a:r>
              <a:rPr lang="en-US" sz="800" b="0" i="0">
                <a:solidFill>
                  <a:srgbClr val="222222"/>
                </a:solidFill>
                <a:effectLst/>
              </a:rPr>
              <a:t>Schuld, M., &amp; Killoran, N. (2022). Is quantum advantage the right goal for quantum machine learning?. </a:t>
            </a:r>
            <a:r>
              <a:rPr lang="en-US" sz="800" b="0" i="1">
                <a:solidFill>
                  <a:srgbClr val="222222"/>
                </a:solidFill>
                <a:effectLst/>
              </a:rPr>
              <a:t>Prx Quantum</a:t>
            </a:r>
            <a:r>
              <a:rPr lang="en-US" sz="800" b="0" i="0">
                <a:solidFill>
                  <a:srgbClr val="222222"/>
                </a:solidFill>
                <a:effectLst/>
              </a:rPr>
              <a:t>, </a:t>
            </a:r>
            <a:r>
              <a:rPr lang="en-US" sz="800" b="0" i="1">
                <a:solidFill>
                  <a:srgbClr val="222222"/>
                </a:solidFill>
                <a:effectLst/>
              </a:rPr>
              <a:t>3</a:t>
            </a:r>
            <a:r>
              <a:rPr lang="en-US" sz="800" b="0" i="0">
                <a:solidFill>
                  <a:srgbClr val="222222"/>
                </a:solidFill>
                <a:effectLst/>
              </a:rPr>
              <a:t>(3), 030101.</a:t>
            </a:r>
            <a:endParaRPr lang="en-VN" sz="800"/>
          </a:p>
        </p:txBody>
      </p:sp>
    </p:spTree>
    <p:extLst>
      <p:ext uri="{BB962C8B-B14F-4D97-AF65-F5344CB8AC3E}">
        <p14:creationId xmlns:p14="http://schemas.microsoft.com/office/powerpoint/2010/main" val="204971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F76A-8269-482F-089A-DEA178728571}"/>
              </a:ext>
            </a:extLst>
          </p:cNvPr>
          <p:cNvSpPr>
            <a:spLocks noGrp="1"/>
          </p:cNvSpPr>
          <p:nvPr>
            <p:ph type="title"/>
          </p:nvPr>
        </p:nvSpPr>
        <p:spPr/>
        <p:txBody>
          <a:bodyPr/>
          <a:lstStyle/>
          <a:p>
            <a:r>
              <a:rPr lang="en-VN"/>
              <a:t>1. Type of QML</a:t>
            </a:r>
          </a:p>
        </p:txBody>
      </p:sp>
      <p:sp>
        <p:nvSpPr>
          <p:cNvPr id="4" name="Hình Bầu dục 6">
            <a:extLst>
              <a:ext uri="{FF2B5EF4-FFF2-40B4-BE49-F238E27FC236}">
                <a16:creationId xmlns:a16="http://schemas.microsoft.com/office/drawing/2014/main" id="{B3D8614E-FAC4-765A-F4F2-D1DE54814B55}"/>
              </a:ext>
            </a:extLst>
          </p:cNvPr>
          <p:cNvSpPr/>
          <p:nvPr/>
        </p:nvSpPr>
        <p:spPr>
          <a:xfrm>
            <a:off x="3271170" y="1760511"/>
            <a:ext cx="2285535" cy="235956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a:solidFill>
                  <a:schemeClr val="tx1"/>
                </a:solidFill>
              </a:rPr>
              <a:t>Quantum version of deep learning model</a:t>
            </a:r>
          </a:p>
        </p:txBody>
      </p:sp>
      <p:sp>
        <p:nvSpPr>
          <p:cNvPr id="5" name="Hình Bầu dục 12">
            <a:extLst>
              <a:ext uri="{FF2B5EF4-FFF2-40B4-BE49-F238E27FC236}">
                <a16:creationId xmlns:a16="http://schemas.microsoft.com/office/drawing/2014/main" id="{64A03887-1E29-AAA5-9C47-1A9FC2198088}"/>
              </a:ext>
            </a:extLst>
          </p:cNvPr>
          <p:cNvSpPr/>
          <p:nvPr/>
        </p:nvSpPr>
        <p:spPr>
          <a:xfrm>
            <a:off x="628650" y="1693228"/>
            <a:ext cx="2285535" cy="235956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a:solidFill>
                  <a:schemeClr val="tx1"/>
                </a:solidFill>
              </a:rPr>
              <a:t>Speed up version of  machine learning algorithms</a:t>
            </a:r>
          </a:p>
        </p:txBody>
      </p:sp>
      <p:sp>
        <p:nvSpPr>
          <p:cNvPr id="6" name="Hình Bầu dục 13">
            <a:extLst>
              <a:ext uri="{FF2B5EF4-FFF2-40B4-BE49-F238E27FC236}">
                <a16:creationId xmlns:a16="http://schemas.microsoft.com/office/drawing/2014/main" id="{F5B7E369-21C1-B2DE-39AA-F2D1F733A205}"/>
              </a:ext>
            </a:extLst>
          </p:cNvPr>
          <p:cNvSpPr/>
          <p:nvPr/>
        </p:nvSpPr>
        <p:spPr>
          <a:xfrm>
            <a:off x="5913690" y="1693228"/>
            <a:ext cx="2353081" cy="242929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a:solidFill>
                  <a:schemeClr val="tx1"/>
                </a:solidFill>
              </a:rPr>
              <a:t>Quantum learning</a:t>
            </a:r>
          </a:p>
        </p:txBody>
      </p:sp>
      <p:sp>
        <p:nvSpPr>
          <p:cNvPr id="7" name="Slide Number Placeholder 6">
            <a:extLst>
              <a:ext uri="{FF2B5EF4-FFF2-40B4-BE49-F238E27FC236}">
                <a16:creationId xmlns:a16="http://schemas.microsoft.com/office/drawing/2014/main" id="{ACA9FB2B-7C6C-BA7E-928A-B786C68439EA}"/>
              </a:ext>
            </a:extLst>
          </p:cNvPr>
          <p:cNvSpPr>
            <a:spLocks noGrp="1"/>
          </p:cNvSpPr>
          <p:nvPr>
            <p:ph type="sldNum" sz="quarter" idx="12"/>
          </p:nvPr>
        </p:nvSpPr>
        <p:spPr/>
        <p:txBody>
          <a:bodyPr/>
          <a:lstStyle/>
          <a:p>
            <a:fld id="{6A45828D-F580-42DE-B77E-860980F07F32}" type="slidenum">
              <a:rPr lang="vi-VN" smtClean="0"/>
              <a:t>6</a:t>
            </a:fld>
            <a:endParaRPr lang="vi-VN"/>
          </a:p>
        </p:txBody>
      </p:sp>
      <p:sp>
        <p:nvSpPr>
          <p:cNvPr id="8" name="TextBox 7">
            <a:extLst>
              <a:ext uri="{FF2B5EF4-FFF2-40B4-BE49-F238E27FC236}">
                <a16:creationId xmlns:a16="http://schemas.microsoft.com/office/drawing/2014/main" id="{E8334D6B-9E8D-500E-C771-C3561AFB6716}"/>
              </a:ext>
            </a:extLst>
          </p:cNvPr>
          <p:cNvSpPr txBox="1"/>
          <p:nvPr/>
        </p:nvSpPr>
        <p:spPr>
          <a:xfrm>
            <a:off x="711200" y="4235450"/>
            <a:ext cx="2202985" cy="646331"/>
          </a:xfrm>
          <a:prstGeom prst="rect">
            <a:avLst/>
          </a:prstGeom>
          <a:noFill/>
        </p:spPr>
        <p:txBody>
          <a:bodyPr wrap="square" rtlCol="0">
            <a:spAutoFit/>
          </a:bodyPr>
          <a:lstStyle/>
          <a:p>
            <a:r>
              <a:rPr lang="en-VN"/>
              <a:t>QKNN, QSVM, QKmean, …</a:t>
            </a:r>
          </a:p>
        </p:txBody>
      </p:sp>
      <p:sp>
        <p:nvSpPr>
          <p:cNvPr id="9" name="TextBox 8">
            <a:extLst>
              <a:ext uri="{FF2B5EF4-FFF2-40B4-BE49-F238E27FC236}">
                <a16:creationId xmlns:a16="http://schemas.microsoft.com/office/drawing/2014/main" id="{36182B20-773D-B0BB-E001-66796F676377}"/>
              </a:ext>
            </a:extLst>
          </p:cNvPr>
          <p:cNvSpPr txBox="1"/>
          <p:nvPr/>
        </p:nvSpPr>
        <p:spPr>
          <a:xfrm>
            <a:off x="3271170" y="4235450"/>
            <a:ext cx="2202985" cy="646331"/>
          </a:xfrm>
          <a:prstGeom prst="rect">
            <a:avLst/>
          </a:prstGeom>
          <a:noFill/>
        </p:spPr>
        <p:txBody>
          <a:bodyPr wrap="square" rtlCol="0">
            <a:spAutoFit/>
          </a:bodyPr>
          <a:lstStyle/>
          <a:p>
            <a:r>
              <a:rPr lang="en-VN"/>
              <a:t>QNN, QuNN, QCNN, QGNN, QGAN, …</a:t>
            </a:r>
          </a:p>
        </p:txBody>
      </p:sp>
      <p:sp>
        <p:nvSpPr>
          <p:cNvPr id="10" name="TextBox 9">
            <a:extLst>
              <a:ext uri="{FF2B5EF4-FFF2-40B4-BE49-F238E27FC236}">
                <a16:creationId xmlns:a16="http://schemas.microsoft.com/office/drawing/2014/main" id="{6D7C1107-8BC6-B398-FD69-3D2F63FC3ECF}"/>
              </a:ext>
            </a:extLst>
          </p:cNvPr>
          <p:cNvSpPr txBox="1"/>
          <p:nvPr/>
        </p:nvSpPr>
        <p:spPr>
          <a:xfrm>
            <a:off x="5831140" y="4235450"/>
            <a:ext cx="2202985" cy="369332"/>
          </a:xfrm>
          <a:prstGeom prst="rect">
            <a:avLst/>
          </a:prstGeom>
          <a:noFill/>
        </p:spPr>
        <p:txBody>
          <a:bodyPr wrap="square" rtlCol="0">
            <a:spAutoFit/>
          </a:bodyPr>
          <a:lstStyle/>
          <a:p>
            <a:r>
              <a:rPr lang="en-VN"/>
              <a:t>VQA, QOAO, …</a:t>
            </a:r>
          </a:p>
        </p:txBody>
      </p:sp>
    </p:spTree>
    <p:extLst>
      <p:ext uri="{BB962C8B-B14F-4D97-AF65-F5344CB8AC3E}">
        <p14:creationId xmlns:p14="http://schemas.microsoft.com/office/powerpoint/2010/main" val="207039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BC07-12FD-088A-6FCE-FCBA5878A29F}"/>
              </a:ext>
            </a:extLst>
          </p:cNvPr>
          <p:cNvSpPr>
            <a:spLocks noGrp="1"/>
          </p:cNvSpPr>
          <p:nvPr>
            <p:ph type="title"/>
          </p:nvPr>
        </p:nvSpPr>
        <p:spPr/>
        <p:txBody>
          <a:bodyPr>
            <a:normAutofit fontScale="90000"/>
          </a:bodyPr>
          <a:lstStyle/>
          <a:p>
            <a:r>
              <a:rPr lang="en-VN"/>
              <a:t>2. </a:t>
            </a:r>
            <a:r>
              <a:rPr lang="en-US" sz="3600">
                <a:solidFill>
                  <a:schemeClr val="tx1"/>
                </a:solidFill>
              </a:rPr>
              <a:t>Speed up version of ML algorithms</a:t>
            </a:r>
            <a:br>
              <a:rPr lang="en-US" sz="3600">
                <a:solidFill>
                  <a:schemeClr val="tx1"/>
                </a:solidFill>
              </a:rPr>
            </a:br>
            <a:r>
              <a:rPr lang="en-US" sz="3600">
                <a:solidFill>
                  <a:schemeClr val="tx1"/>
                </a:solidFill>
              </a:rPr>
              <a:t>Example: KNN</a:t>
            </a:r>
            <a:r>
              <a:rPr lang="en-VN"/>
              <a:t> </a:t>
            </a:r>
          </a:p>
        </p:txBody>
      </p:sp>
      <p:cxnSp>
        <p:nvCxnSpPr>
          <p:cNvPr id="4" name="Đường kết nối Mũi tên Thẳng 3">
            <a:extLst>
              <a:ext uri="{FF2B5EF4-FFF2-40B4-BE49-F238E27FC236}">
                <a16:creationId xmlns:a16="http://schemas.microsoft.com/office/drawing/2014/main" id="{4435A524-090B-8EF4-4CC5-03E007BBD4C6}"/>
              </a:ext>
            </a:extLst>
          </p:cNvPr>
          <p:cNvCxnSpPr>
            <a:cxnSpLocks/>
          </p:cNvCxnSpPr>
          <p:nvPr/>
        </p:nvCxnSpPr>
        <p:spPr>
          <a:xfrm>
            <a:off x="615192" y="4577902"/>
            <a:ext cx="405224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5">
            <a:extLst>
              <a:ext uri="{FF2B5EF4-FFF2-40B4-BE49-F238E27FC236}">
                <a16:creationId xmlns:a16="http://schemas.microsoft.com/office/drawing/2014/main" id="{EB22111C-EE76-7873-70B0-8AB9893E870B}"/>
              </a:ext>
            </a:extLst>
          </p:cNvPr>
          <p:cNvCxnSpPr>
            <a:cxnSpLocks/>
          </p:cNvCxnSpPr>
          <p:nvPr/>
        </p:nvCxnSpPr>
        <p:spPr>
          <a:xfrm flipV="1">
            <a:off x="628650" y="1369219"/>
            <a:ext cx="0" cy="32194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Hình Bầu dục 11">
            <a:extLst>
              <a:ext uri="{FF2B5EF4-FFF2-40B4-BE49-F238E27FC236}">
                <a16:creationId xmlns:a16="http://schemas.microsoft.com/office/drawing/2014/main" id="{D7872932-59E1-578B-36D2-821677880E84}"/>
              </a:ext>
            </a:extLst>
          </p:cNvPr>
          <p:cNvSpPr/>
          <p:nvPr/>
        </p:nvSpPr>
        <p:spPr>
          <a:xfrm>
            <a:off x="1002632" y="2628975"/>
            <a:ext cx="279940" cy="2907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7" name="Hình Bầu dục 12">
            <a:extLst>
              <a:ext uri="{FF2B5EF4-FFF2-40B4-BE49-F238E27FC236}">
                <a16:creationId xmlns:a16="http://schemas.microsoft.com/office/drawing/2014/main" id="{7D94EE8C-2D63-BA9D-824E-B062C8196F43}"/>
              </a:ext>
            </a:extLst>
          </p:cNvPr>
          <p:cNvSpPr/>
          <p:nvPr/>
        </p:nvSpPr>
        <p:spPr>
          <a:xfrm>
            <a:off x="1827538" y="1506850"/>
            <a:ext cx="279940" cy="2907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8" name="Hình Bầu dục 13">
            <a:extLst>
              <a:ext uri="{FF2B5EF4-FFF2-40B4-BE49-F238E27FC236}">
                <a16:creationId xmlns:a16="http://schemas.microsoft.com/office/drawing/2014/main" id="{4813ED58-A982-212F-50AC-D0FD20F1D739}"/>
              </a:ext>
            </a:extLst>
          </p:cNvPr>
          <p:cNvSpPr/>
          <p:nvPr/>
        </p:nvSpPr>
        <p:spPr>
          <a:xfrm>
            <a:off x="1934504" y="2367912"/>
            <a:ext cx="279940" cy="2907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9" name="Hình Bầu dục 14">
            <a:extLst>
              <a:ext uri="{FF2B5EF4-FFF2-40B4-BE49-F238E27FC236}">
                <a16:creationId xmlns:a16="http://schemas.microsoft.com/office/drawing/2014/main" id="{ABC27D54-3B63-4CBB-677C-B47B3641F34A}"/>
              </a:ext>
            </a:extLst>
          </p:cNvPr>
          <p:cNvSpPr/>
          <p:nvPr/>
        </p:nvSpPr>
        <p:spPr>
          <a:xfrm>
            <a:off x="3678822" y="2459318"/>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0" name="Hình Bầu dục 15">
            <a:extLst>
              <a:ext uri="{FF2B5EF4-FFF2-40B4-BE49-F238E27FC236}">
                <a16:creationId xmlns:a16="http://schemas.microsoft.com/office/drawing/2014/main" id="{F0878EEA-401A-0465-F8BD-67AD3C672469}"/>
              </a:ext>
            </a:extLst>
          </p:cNvPr>
          <p:cNvSpPr/>
          <p:nvPr/>
        </p:nvSpPr>
        <p:spPr>
          <a:xfrm>
            <a:off x="1926513" y="4063936"/>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1" name="Hình Bầu dục 16">
            <a:extLst>
              <a:ext uri="{FF2B5EF4-FFF2-40B4-BE49-F238E27FC236}">
                <a16:creationId xmlns:a16="http://schemas.microsoft.com/office/drawing/2014/main" id="{F6DE53BE-3053-F794-6A60-C4B366D81AE9}"/>
              </a:ext>
            </a:extLst>
          </p:cNvPr>
          <p:cNvSpPr/>
          <p:nvPr/>
        </p:nvSpPr>
        <p:spPr>
          <a:xfrm>
            <a:off x="2074474" y="2984338"/>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2" name="Hình Bầu dục 17">
            <a:extLst>
              <a:ext uri="{FF2B5EF4-FFF2-40B4-BE49-F238E27FC236}">
                <a16:creationId xmlns:a16="http://schemas.microsoft.com/office/drawing/2014/main" id="{E647BC0D-C842-2FB3-EB31-EDB7F2933A72}"/>
              </a:ext>
            </a:extLst>
          </p:cNvPr>
          <p:cNvSpPr/>
          <p:nvPr/>
        </p:nvSpPr>
        <p:spPr>
          <a:xfrm>
            <a:off x="2610001" y="3292935"/>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3" name="Hình Bầu dục 18">
            <a:extLst>
              <a:ext uri="{FF2B5EF4-FFF2-40B4-BE49-F238E27FC236}">
                <a16:creationId xmlns:a16="http://schemas.microsoft.com/office/drawing/2014/main" id="{FA374DDC-B5DB-0390-30D4-66C600FB3372}"/>
              </a:ext>
            </a:extLst>
          </p:cNvPr>
          <p:cNvSpPr/>
          <p:nvPr/>
        </p:nvSpPr>
        <p:spPr>
          <a:xfrm>
            <a:off x="2470030" y="2702108"/>
            <a:ext cx="279940" cy="29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4" name="Hình Bầu dục 19">
            <a:extLst>
              <a:ext uri="{FF2B5EF4-FFF2-40B4-BE49-F238E27FC236}">
                <a16:creationId xmlns:a16="http://schemas.microsoft.com/office/drawing/2014/main" id="{C29C81DF-8013-3E8D-794C-9AD296570070}"/>
              </a:ext>
            </a:extLst>
          </p:cNvPr>
          <p:cNvSpPr/>
          <p:nvPr/>
        </p:nvSpPr>
        <p:spPr>
          <a:xfrm>
            <a:off x="3586306" y="3926475"/>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5" name="Hình Bầu dục 20">
            <a:extLst>
              <a:ext uri="{FF2B5EF4-FFF2-40B4-BE49-F238E27FC236}">
                <a16:creationId xmlns:a16="http://schemas.microsoft.com/office/drawing/2014/main" id="{C50CDD25-E57A-412A-CA0F-AA80D821A863}"/>
              </a:ext>
            </a:extLst>
          </p:cNvPr>
          <p:cNvSpPr/>
          <p:nvPr/>
        </p:nvSpPr>
        <p:spPr>
          <a:xfrm>
            <a:off x="3913866" y="3319834"/>
            <a:ext cx="279940" cy="2907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16" name="Hình Bầu dục 21">
            <a:extLst>
              <a:ext uri="{FF2B5EF4-FFF2-40B4-BE49-F238E27FC236}">
                <a16:creationId xmlns:a16="http://schemas.microsoft.com/office/drawing/2014/main" id="{CACECFFA-8C35-4DD1-EFFD-0E041F718EDC}"/>
              </a:ext>
            </a:extLst>
          </p:cNvPr>
          <p:cNvSpPr/>
          <p:nvPr/>
        </p:nvSpPr>
        <p:spPr>
          <a:xfrm>
            <a:off x="1768719" y="2032978"/>
            <a:ext cx="1633184" cy="169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cxnSp>
        <p:nvCxnSpPr>
          <p:cNvPr id="17" name="Đường kết nối Mũi tên Thẳng 22">
            <a:extLst>
              <a:ext uri="{FF2B5EF4-FFF2-40B4-BE49-F238E27FC236}">
                <a16:creationId xmlns:a16="http://schemas.microsoft.com/office/drawing/2014/main" id="{8602D06E-D3AB-B355-A705-47ACA34CF4C7}"/>
              </a:ext>
            </a:extLst>
          </p:cNvPr>
          <p:cNvCxnSpPr>
            <a:cxnSpLocks/>
            <a:stCxn id="13" idx="1"/>
            <a:endCxn id="8" idx="6"/>
          </p:cNvCxnSpPr>
          <p:nvPr/>
        </p:nvCxnSpPr>
        <p:spPr>
          <a:xfrm flipH="1" flipV="1">
            <a:off x="2214446" y="2513267"/>
            <a:ext cx="296583" cy="23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Đường kết nối Mũi tên Thẳng 26">
            <a:extLst>
              <a:ext uri="{FF2B5EF4-FFF2-40B4-BE49-F238E27FC236}">
                <a16:creationId xmlns:a16="http://schemas.microsoft.com/office/drawing/2014/main" id="{DD0A4431-B744-2308-EE37-DFC21CFEFF2E}"/>
              </a:ext>
            </a:extLst>
          </p:cNvPr>
          <p:cNvCxnSpPr>
            <a:cxnSpLocks/>
            <a:stCxn id="13" idx="2"/>
            <a:endCxn id="11" idx="7"/>
          </p:cNvCxnSpPr>
          <p:nvPr/>
        </p:nvCxnSpPr>
        <p:spPr>
          <a:xfrm flipH="1">
            <a:off x="2313418" y="2847465"/>
            <a:ext cx="156613" cy="1794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Đường kết nối Mũi tên Thẳng 29">
            <a:extLst>
              <a:ext uri="{FF2B5EF4-FFF2-40B4-BE49-F238E27FC236}">
                <a16:creationId xmlns:a16="http://schemas.microsoft.com/office/drawing/2014/main" id="{1EBAC0AB-CE9F-6A9D-2673-8EAD465C7371}"/>
              </a:ext>
            </a:extLst>
          </p:cNvPr>
          <p:cNvCxnSpPr>
            <a:cxnSpLocks/>
            <a:stCxn id="13" idx="4"/>
            <a:endCxn id="12" idx="0"/>
          </p:cNvCxnSpPr>
          <p:nvPr/>
        </p:nvCxnSpPr>
        <p:spPr>
          <a:xfrm>
            <a:off x="2610002" y="2992820"/>
            <a:ext cx="139971" cy="300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32">
            <a:extLst>
              <a:ext uri="{FF2B5EF4-FFF2-40B4-BE49-F238E27FC236}">
                <a16:creationId xmlns:a16="http://schemas.microsoft.com/office/drawing/2014/main" id="{8E0B40E1-5EA8-DC2D-34C6-C0628F57DA12}"/>
              </a:ext>
            </a:extLst>
          </p:cNvPr>
          <p:cNvCxnSpPr>
            <a:cxnSpLocks/>
            <a:stCxn id="13" idx="0"/>
            <a:endCxn id="7" idx="5"/>
          </p:cNvCxnSpPr>
          <p:nvPr/>
        </p:nvCxnSpPr>
        <p:spPr>
          <a:xfrm flipH="1" flipV="1">
            <a:off x="2066482" y="1754987"/>
            <a:ext cx="543519" cy="9471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Đường kết nối Mũi tên Thẳng 35">
            <a:extLst>
              <a:ext uri="{FF2B5EF4-FFF2-40B4-BE49-F238E27FC236}">
                <a16:creationId xmlns:a16="http://schemas.microsoft.com/office/drawing/2014/main" id="{968B7F80-21B3-FD31-B445-C6E754DD58A9}"/>
              </a:ext>
            </a:extLst>
          </p:cNvPr>
          <p:cNvCxnSpPr>
            <a:cxnSpLocks/>
            <a:stCxn id="13" idx="7"/>
            <a:endCxn id="9" idx="2"/>
          </p:cNvCxnSpPr>
          <p:nvPr/>
        </p:nvCxnSpPr>
        <p:spPr>
          <a:xfrm flipV="1">
            <a:off x="2708976" y="2604674"/>
            <a:ext cx="969847" cy="1400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Đường kết nối Mũi tên Thẳng 38">
            <a:extLst>
              <a:ext uri="{FF2B5EF4-FFF2-40B4-BE49-F238E27FC236}">
                <a16:creationId xmlns:a16="http://schemas.microsoft.com/office/drawing/2014/main" id="{591CBD20-90B5-DE2E-C6E2-644AD6EF8E8D}"/>
              </a:ext>
            </a:extLst>
          </p:cNvPr>
          <p:cNvCxnSpPr>
            <a:cxnSpLocks/>
            <a:stCxn id="13" idx="5"/>
            <a:endCxn id="14" idx="1"/>
          </p:cNvCxnSpPr>
          <p:nvPr/>
        </p:nvCxnSpPr>
        <p:spPr>
          <a:xfrm>
            <a:off x="2708974" y="2950247"/>
            <a:ext cx="918328" cy="10188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Đường kết nối Mũi tên Thẳng 41">
            <a:extLst>
              <a:ext uri="{FF2B5EF4-FFF2-40B4-BE49-F238E27FC236}">
                <a16:creationId xmlns:a16="http://schemas.microsoft.com/office/drawing/2014/main" id="{03073DED-21CB-A494-917A-BCF0025360EF}"/>
              </a:ext>
            </a:extLst>
          </p:cNvPr>
          <p:cNvCxnSpPr>
            <a:cxnSpLocks/>
            <a:stCxn id="13" idx="6"/>
            <a:endCxn id="15" idx="2"/>
          </p:cNvCxnSpPr>
          <p:nvPr/>
        </p:nvCxnSpPr>
        <p:spPr>
          <a:xfrm>
            <a:off x="2749973" y="2847465"/>
            <a:ext cx="1163895" cy="617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Đường kết nối Mũi tên Thẳng 44">
            <a:extLst>
              <a:ext uri="{FF2B5EF4-FFF2-40B4-BE49-F238E27FC236}">
                <a16:creationId xmlns:a16="http://schemas.microsoft.com/office/drawing/2014/main" id="{CE7189EA-8D47-B8D3-8159-1023E80FA26F}"/>
              </a:ext>
            </a:extLst>
          </p:cNvPr>
          <p:cNvCxnSpPr>
            <a:cxnSpLocks/>
            <a:stCxn id="13" idx="3"/>
            <a:endCxn id="10" idx="7"/>
          </p:cNvCxnSpPr>
          <p:nvPr/>
        </p:nvCxnSpPr>
        <p:spPr>
          <a:xfrm flipH="1">
            <a:off x="2165456" y="2950248"/>
            <a:ext cx="345571" cy="11562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Đường kết nối Mũi tên Thẳng 47">
            <a:extLst>
              <a:ext uri="{FF2B5EF4-FFF2-40B4-BE49-F238E27FC236}">
                <a16:creationId xmlns:a16="http://schemas.microsoft.com/office/drawing/2014/main" id="{16ADF3E3-B7D4-4118-D3BE-FBA9F5876DE7}"/>
              </a:ext>
            </a:extLst>
          </p:cNvPr>
          <p:cNvCxnSpPr>
            <a:cxnSpLocks/>
            <a:stCxn id="13" idx="2"/>
            <a:endCxn id="6" idx="6"/>
          </p:cNvCxnSpPr>
          <p:nvPr/>
        </p:nvCxnSpPr>
        <p:spPr>
          <a:xfrm flipH="1" flipV="1">
            <a:off x="1282572" y="2774331"/>
            <a:ext cx="1187459" cy="7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Hộp Văn bản 50">
                <a:extLst>
                  <a:ext uri="{FF2B5EF4-FFF2-40B4-BE49-F238E27FC236}">
                    <a16:creationId xmlns:a16="http://schemas.microsoft.com/office/drawing/2014/main" id="{CB891367-FFE7-A093-BAE2-C9798B9106DE}"/>
                  </a:ext>
                </a:extLst>
              </p:cNvPr>
              <p:cNvSpPr txBox="1"/>
              <p:nvPr/>
            </p:nvSpPr>
            <p:spPr>
              <a:xfrm>
                <a:off x="4448369" y="1305534"/>
                <a:ext cx="4576939" cy="1323439"/>
              </a:xfrm>
              <a:prstGeom prst="rect">
                <a:avLst/>
              </a:prstGeom>
              <a:noFill/>
            </p:spPr>
            <p:txBody>
              <a:bodyPr wrap="square" rtlCol="0">
                <a:spAutoFit/>
              </a:bodyPr>
              <a:lstStyle/>
              <a:p>
                <a:r>
                  <a:rPr lang="en-US" sz="1600"/>
                  <a:t>For each test data point </a:t>
                </a:r>
                <a14:m>
                  <m:oMath xmlns:m="http://schemas.openxmlformats.org/officeDocument/2006/math">
                    <m:r>
                      <a:rPr lang="en-US" sz="1600" i="1">
                        <a:latin typeface="Cambria Math" panose="02040503050406030204" pitchFamily="18" charset="0"/>
                      </a:rPr>
                      <m:t>𝑎</m:t>
                    </m:r>
                  </m:oMath>
                </a14:m>
                <a:r>
                  <a:rPr lang="en-US" sz="1600"/>
                  <a:t>:</a:t>
                </a:r>
              </a:p>
              <a:p>
                <a:r>
                  <a:rPr lang="en-US" sz="1600"/>
                  <a:t>	Step 1: Calculate </a:t>
                </a:r>
                <a14:m>
                  <m:oMath xmlns:m="http://schemas.openxmlformats.org/officeDocument/2006/math">
                    <m:sSub>
                      <m:sSubPr>
                        <m:ctrlPr>
                          <a:rPr lang="vi-VN" sz="1600" b="0" i="1">
                            <a:latin typeface="Cambria Math" panose="02040503050406030204" pitchFamily="18" charset="0"/>
                          </a:rPr>
                        </m:ctrlPr>
                      </m:sSubPr>
                      <m:e>
                        <m:r>
                          <m:rPr>
                            <m:sty m:val="p"/>
                          </m:rPr>
                          <a:rPr lang="en-US" sz="1600">
                            <a:latin typeface="Cambria Math" panose="02040503050406030204" pitchFamily="18" charset="0"/>
                          </a:rPr>
                          <m:t>Ds</m:t>
                        </m:r>
                      </m:e>
                      <m:sub>
                        <m:r>
                          <m:rPr>
                            <m:sty m:val="p"/>
                          </m:rPr>
                          <a:rPr lang="vi-VN" sz="1600" i="1">
                            <a:latin typeface="Cambria Math" panose="02040503050406030204" pitchFamily="18" charset="0"/>
                          </a:rPr>
                          <m:t>a</m:t>
                        </m:r>
                      </m:sub>
                    </m:sSub>
                    <m:r>
                      <a:rPr lang="en-US" sz="1600" i="1">
                        <a:latin typeface="Cambria Math" panose="02040503050406030204" pitchFamily="18" charset="0"/>
                      </a:rPr>
                      <m:t>=</m:t>
                    </m:r>
                    <m:r>
                      <a:rPr lang="en-US" sz="1600" i="1">
                        <a:latin typeface="Cambria Math" panose="02040503050406030204" pitchFamily="18" charset="0"/>
                      </a:rPr>
                      <m:t>𝑑𝑖𝑠𝑡</m:t>
                    </m:r>
                    <m:d>
                      <m:dPr>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d>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𝑛</m:t>
                    </m:r>
                  </m:oMath>
                </a14:m>
                <a:endParaRPr lang="en-US" sz="1600">
                  <a:ea typeface="Cambria Math" panose="02040503050406030204" pitchFamily="18" charset="0"/>
                </a:endParaRPr>
              </a:p>
              <a:p>
                <a:pPr lvl="1"/>
                <a:r>
                  <a:rPr lang="en-US" sz="1600"/>
                  <a:t>Step 2: Sort and get </a:t>
                </a:r>
                <a14:m>
                  <m:oMath xmlns:m="http://schemas.openxmlformats.org/officeDocument/2006/math">
                    <m:r>
                      <a:rPr lang="en-US" sz="1600" i="1">
                        <a:latin typeface="Cambria Math" panose="02040503050406030204" pitchFamily="18" charset="0"/>
                      </a:rPr>
                      <m:t>𝑘</m:t>
                    </m:r>
                  </m:oMath>
                </a14:m>
                <a:r>
                  <a:rPr lang="en-US" sz="1600"/>
                  <a:t> smallest dist in </a:t>
                </a:r>
                <a14:m>
                  <m:oMath xmlns:m="http://schemas.openxmlformats.org/officeDocument/2006/math">
                    <m:r>
                      <m:rPr>
                        <m:sty m:val="p"/>
                      </m:rPr>
                      <a:rPr lang="en-US" sz="1600" i="0">
                        <a:latin typeface="Cambria Math" panose="02040503050406030204" pitchFamily="18" charset="0"/>
                      </a:rPr>
                      <m:t>D</m:t>
                    </m:r>
                    <m:sSub>
                      <m:sSubPr>
                        <m:ctrlPr>
                          <a:rPr lang="vi-VN" sz="1600" b="0" i="1">
                            <a:latin typeface="Cambria Math" panose="02040503050406030204" pitchFamily="18" charset="0"/>
                          </a:rPr>
                        </m:ctrlPr>
                      </m:sSubPr>
                      <m:e>
                        <m:r>
                          <m:rPr>
                            <m:sty m:val="p"/>
                          </m:rPr>
                          <a:rPr lang="en-US" sz="1600" i="0">
                            <a:latin typeface="Cambria Math" panose="02040503050406030204" pitchFamily="18" charset="0"/>
                          </a:rPr>
                          <m:t>s</m:t>
                        </m:r>
                      </m:e>
                      <m:sub>
                        <m:r>
                          <m:rPr>
                            <m:sty m:val="p"/>
                          </m:rPr>
                          <a:rPr lang="vi-VN" sz="1600" i="0">
                            <a:latin typeface="Cambria Math" panose="02040503050406030204" pitchFamily="18" charset="0"/>
                          </a:rPr>
                          <m:t>a</m:t>
                        </m:r>
                      </m:sub>
                    </m:sSub>
                  </m:oMath>
                </a14:m>
                <a:r>
                  <a:rPr lang="en-US" sz="1600"/>
                  <a:t>.</a:t>
                </a:r>
              </a:p>
              <a:p>
                <a:pPr lvl="1"/>
                <a:r>
                  <a:rPr lang="en-US" sz="1600"/>
                  <a:t>Step 3: Get </a:t>
                </a:r>
                <a14:m>
                  <m:oMath xmlns:m="http://schemas.openxmlformats.org/officeDocument/2006/math">
                    <m:r>
                      <a:rPr lang="en-US" sz="1600" i="1">
                        <a:latin typeface="Cambria Math" panose="02040503050406030204" pitchFamily="18" charset="0"/>
                      </a:rPr>
                      <m:t>𝑘</m:t>
                    </m:r>
                  </m:oMath>
                </a14:m>
                <a:r>
                  <a:rPr lang="en-US" sz="1600"/>
                  <a:t> corresponding label and major vote</a:t>
                </a:r>
                <a:endParaRPr lang="vi-VN" sz="1600"/>
              </a:p>
            </p:txBody>
          </p:sp>
        </mc:Choice>
        <mc:Fallback xmlns="">
          <p:sp>
            <p:nvSpPr>
              <p:cNvPr id="26" name="Hộp Văn bản 50">
                <a:extLst>
                  <a:ext uri="{FF2B5EF4-FFF2-40B4-BE49-F238E27FC236}">
                    <a16:creationId xmlns:a16="http://schemas.microsoft.com/office/drawing/2014/main" id="{CB891367-FFE7-A093-BAE2-C9798B9106DE}"/>
                  </a:ext>
                </a:extLst>
              </p:cNvPr>
              <p:cNvSpPr txBox="1">
                <a:spLocks noRot="1" noChangeAspect="1" noMove="1" noResize="1" noEditPoints="1" noAdjustHandles="1" noChangeArrowheads="1" noChangeShapeType="1" noTextEdit="1"/>
              </p:cNvSpPr>
              <p:nvPr/>
            </p:nvSpPr>
            <p:spPr>
              <a:xfrm>
                <a:off x="4448369" y="1305534"/>
                <a:ext cx="4576939" cy="1323439"/>
              </a:xfrm>
              <a:prstGeom prst="rect">
                <a:avLst/>
              </a:prstGeom>
              <a:blipFill>
                <a:blip r:embed="rId3"/>
                <a:stretch>
                  <a:fillRect l="-831" t="-952" b="-5714"/>
                </a:stretch>
              </a:blipFill>
            </p:spPr>
            <p:txBody>
              <a:bodyPr/>
              <a:lstStyle/>
              <a:p>
                <a:r>
                  <a:rPr lang="en-VN">
                    <a:noFill/>
                  </a:rPr>
                  <a:t> </a:t>
                </a:r>
              </a:p>
            </p:txBody>
          </p:sp>
        </mc:Fallback>
      </mc:AlternateContent>
      <p:sp>
        <p:nvSpPr>
          <p:cNvPr id="27" name="Hộp Văn bản 50">
            <a:extLst>
              <a:ext uri="{FF2B5EF4-FFF2-40B4-BE49-F238E27FC236}">
                <a16:creationId xmlns:a16="http://schemas.microsoft.com/office/drawing/2014/main" id="{29A6CB36-323F-4663-DA4D-B26ADCB9FB4D}"/>
              </a:ext>
            </a:extLst>
          </p:cNvPr>
          <p:cNvSpPr txBox="1"/>
          <p:nvPr/>
        </p:nvSpPr>
        <p:spPr>
          <a:xfrm>
            <a:off x="526517" y="4655088"/>
            <a:ext cx="2114795" cy="338554"/>
          </a:xfrm>
          <a:prstGeom prst="rect">
            <a:avLst/>
          </a:prstGeom>
          <a:noFill/>
        </p:spPr>
        <p:txBody>
          <a:bodyPr wrap="square" rtlCol="0">
            <a:spAutoFit/>
          </a:bodyPr>
          <a:lstStyle/>
          <a:p>
            <a:r>
              <a:rPr lang="en-US" sz="1600" b="1">
                <a:solidFill>
                  <a:srgbClr val="FF0000"/>
                </a:solidFill>
              </a:rPr>
              <a:t>Fig 2.1</a:t>
            </a:r>
            <a:r>
              <a:rPr lang="en-US" sz="1600"/>
              <a:t>. KNN algorithm</a:t>
            </a:r>
            <a:endParaRPr lang="vi-VN" sz="1600"/>
          </a:p>
        </p:txBody>
      </p:sp>
      <mc:AlternateContent xmlns:mc="http://schemas.openxmlformats.org/markup-compatibility/2006" xmlns:a14="http://schemas.microsoft.com/office/drawing/2010/main">
        <mc:Choice Requires="a14">
          <p:sp>
            <p:nvSpPr>
              <p:cNvPr id="28" name="Hộp Văn bản 50">
                <a:extLst>
                  <a:ext uri="{FF2B5EF4-FFF2-40B4-BE49-F238E27FC236}">
                    <a16:creationId xmlns:a16="http://schemas.microsoft.com/office/drawing/2014/main" id="{EBCD8AB1-0083-427F-3B8D-850EA95BE732}"/>
                  </a:ext>
                </a:extLst>
              </p:cNvPr>
              <p:cNvSpPr txBox="1"/>
              <p:nvPr/>
            </p:nvSpPr>
            <p:spPr>
              <a:xfrm>
                <a:off x="4483660" y="2583792"/>
                <a:ext cx="4443113" cy="1569660"/>
              </a:xfrm>
              <a:prstGeom prst="rect">
                <a:avLst/>
              </a:prstGeom>
              <a:noFill/>
            </p:spPr>
            <p:txBody>
              <a:bodyPr wrap="square" rtlCol="0">
                <a:spAutoFit/>
              </a:bodyPr>
              <a:lstStyle/>
              <a:p>
                <a:r>
                  <a:rPr lang="vi-VN" sz="1600">
                    <a:latin typeface="Calibri" panose="020F0502020204030204" pitchFamily="34" charset="0"/>
                    <a:cs typeface="Calibri" panose="020F0502020204030204" pitchFamily="34" charset="0"/>
                  </a:rPr>
                  <a:t>Time complexity:</a:t>
                </a:r>
              </a:p>
              <a:p>
                <a:pPr lvl="1"/>
                <a14:m>
                  <m:oMathPara xmlns:m="http://schemas.openxmlformats.org/officeDocument/2006/math">
                    <m:oMathParaPr>
                      <m:jc m:val="left"/>
                    </m:oMathParaPr>
                    <m:oMath xmlns:m="http://schemas.openxmlformats.org/officeDocument/2006/math">
                      <m:r>
                        <a:rPr lang="vi-VN" sz="1600" i="1">
                          <a:latin typeface="Cambria Math" panose="02040503050406030204" pitchFamily="18" charset="0"/>
                          <a:ea typeface="Cambria Math" panose="02040503050406030204" pitchFamily="18" charset="0"/>
                        </a:rPr>
                        <m:t>𝒪</m:t>
                      </m:r>
                      <m:r>
                        <a:rPr lang="vi-VN" sz="1600" b="0" i="1">
                          <a:latin typeface="Cambria Math" panose="02040503050406030204" pitchFamily="18" charset="0"/>
                          <a:ea typeface="Cambria Math" panose="02040503050406030204" pitchFamily="18" charset="0"/>
                        </a:rPr>
                        <m:t>(</m:t>
                      </m:r>
                      <m:sSub>
                        <m:sSubPr>
                          <m:ctrlPr>
                            <a:rPr lang="vi-VN" sz="1600" b="0" i="1">
                              <a:latin typeface="Cambria Math" panose="02040503050406030204" pitchFamily="18" charset="0"/>
                              <a:ea typeface="Cambria Math" panose="02040503050406030204" pitchFamily="18" charset="0"/>
                            </a:rPr>
                          </m:ctrlPr>
                        </m:sSubPr>
                        <m:e>
                          <m:r>
                            <a:rPr lang="vi-VN" sz="1600" i="1">
                              <a:latin typeface="Cambria Math" panose="02040503050406030204" pitchFamily="18" charset="0"/>
                              <a:ea typeface="Cambria Math" panose="02040503050406030204" pitchFamily="18" charset="0"/>
                            </a:rPr>
                            <m:t>𝑚𝑛𝑛</m:t>
                          </m:r>
                        </m:e>
                        <m:sub>
                          <m:r>
                            <m:rPr>
                              <m:sty m:val="p"/>
                            </m:rPr>
                            <a:rPr lang="vi-VN" sz="1600" i="1">
                              <a:latin typeface="Cambria Math" panose="02040503050406030204" pitchFamily="18" charset="0"/>
                              <a:ea typeface="Cambria Math" panose="02040503050406030204" pitchFamily="18" charset="0"/>
                            </a:rPr>
                            <m:t>test</m:t>
                          </m:r>
                        </m:sub>
                      </m:sSub>
                      <m:r>
                        <a:rPr lang="vi-VN" sz="1600" b="0" i="1">
                          <a:latin typeface="Cambria Math" panose="02040503050406030204" pitchFamily="18" charset="0"/>
                          <a:ea typeface="Cambria Math" panose="02040503050406030204" pitchFamily="18" charset="0"/>
                        </a:rPr>
                        <m:t>)</m:t>
                      </m:r>
                    </m:oMath>
                  </m:oMathPara>
                </a14:m>
                <a:endParaRPr lang="vi-VN" sz="1600">
                  <a:latin typeface="Calibri" panose="020F0502020204030204" pitchFamily="34" charset="0"/>
                  <a:cs typeface="Calibri" panose="020F0502020204030204" pitchFamily="34" charset="0"/>
                </a:endParaRPr>
              </a:p>
              <a:p>
                <a:r>
                  <a:rPr lang="vi-VN" sz="1600">
                    <a:latin typeface="Calibri" panose="020F0502020204030204" pitchFamily="34" charset="0"/>
                    <a:cs typeface="Calibri" panose="020F0502020204030204" pitchFamily="34" charset="0"/>
                  </a:rPr>
                  <a:t>Where:</a:t>
                </a:r>
              </a:p>
              <a:p>
                <a:r>
                  <a:rPr lang="vi-VN" sz="1600">
                    <a:latin typeface="Calibri" panose="020F0502020204030204" pitchFamily="34" charset="0"/>
                    <a:cs typeface="Calibri" panose="020F0502020204030204" pitchFamily="34" charset="0"/>
                  </a:rPr>
                  <a:t>	- </a:t>
                </a:r>
                <a14:m>
                  <m:oMath xmlns:m="http://schemas.openxmlformats.org/officeDocument/2006/math">
                    <m:r>
                      <a:rPr lang="vi-VN" sz="1600" i="1">
                        <a:latin typeface="Cambria Math" panose="02040503050406030204" pitchFamily="18" charset="0"/>
                        <a:cs typeface="Calibri" panose="020F0502020204030204" pitchFamily="34" charset="0"/>
                      </a:rPr>
                      <m:t>𝑚</m:t>
                    </m:r>
                  </m:oMath>
                </a14:m>
                <a:r>
                  <a:rPr lang="vi-VN" sz="1600">
                    <a:latin typeface="Calibri" panose="020F0502020204030204" pitchFamily="34" charset="0"/>
                    <a:cs typeface="Calibri" panose="020F0502020204030204" pitchFamily="34" charset="0"/>
                  </a:rPr>
                  <a:t>: dimensional of </a:t>
                </a:r>
                <a14:m>
                  <m:oMath xmlns:m="http://schemas.openxmlformats.org/officeDocument/2006/math">
                    <m:sSub>
                      <m:sSubPr>
                        <m:ctrlPr>
                          <a:rPr lang="vi-VN" sz="1600" b="0" i="1">
                            <a:latin typeface="Cambria Math" panose="02040503050406030204" pitchFamily="18" charset="0"/>
                          </a:rPr>
                        </m:ctrlPr>
                      </m:sSubPr>
                      <m:e>
                        <m:r>
                          <a:rPr lang="vi-VN" sz="1600" i="1">
                            <a:latin typeface="Cambria Math" panose="02040503050406030204" pitchFamily="18" charset="0"/>
                          </a:rPr>
                          <m:t>𝑥</m:t>
                        </m:r>
                      </m:e>
                      <m:sub>
                        <m:r>
                          <a:rPr lang="vi-VN" sz="1600" i="1">
                            <a:latin typeface="Cambria Math" panose="02040503050406030204" pitchFamily="18" charset="0"/>
                          </a:rPr>
                          <m:t>𝑖</m:t>
                        </m:r>
                      </m:sub>
                    </m:sSub>
                  </m:oMath>
                </a14:m>
                <a:endParaRPr lang="vi-VN" sz="1600" i="1">
                  <a:latin typeface="Calibri" panose="020F0502020204030204" pitchFamily="34" charset="0"/>
                  <a:cs typeface="Calibri" panose="020F0502020204030204" pitchFamily="34" charset="0"/>
                </a:endParaRPr>
              </a:p>
              <a:p>
                <a:r>
                  <a:rPr lang="vi-VN" sz="1600" i="1">
                    <a:latin typeface="Calibri" panose="020F0502020204030204" pitchFamily="34" charset="0"/>
                    <a:cs typeface="Calibri" panose="020F0502020204030204" pitchFamily="34" charset="0"/>
                  </a:rPr>
                  <a:t>	- </a:t>
                </a:r>
                <a14:m>
                  <m:oMath xmlns:m="http://schemas.openxmlformats.org/officeDocument/2006/math">
                    <m:r>
                      <a:rPr lang="vi-VN" sz="1600" i="1">
                        <a:latin typeface="Cambria Math" panose="02040503050406030204" pitchFamily="18" charset="0"/>
                        <a:cs typeface="Calibri" panose="020F0502020204030204" pitchFamily="34" charset="0"/>
                      </a:rPr>
                      <m:t>𝑛</m:t>
                    </m:r>
                  </m:oMath>
                </a14:m>
                <a:r>
                  <a:rPr lang="vi-VN" sz="1600" i="1">
                    <a:latin typeface="Calibri" panose="020F0502020204030204" pitchFamily="34" charset="0"/>
                    <a:cs typeface="Calibri" panose="020F0502020204030204" pitchFamily="34" charset="0"/>
                  </a:rPr>
                  <a:t>: </a:t>
                </a:r>
                <a:r>
                  <a:rPr lang="vi-VN" sz="1600">
                    <a:latin typeface="Calibri" panose="020F0502020204030204" pitchFamily="34" charset="0"/>
                    <a:cs typeface="Calibri" panose="020F0502020204030204" pitchFamily="34" charset="0"/>
                  </a:rPr>
                  <a:t>number of train data points</a:t>
                </a:r>
              </a:p>
              <a:p>
                <a:r>
                  <a:rPr lang="vi-VN" sz="1600" i="1">
                    <a:latin typeface="Calibri" panose="020F0502020204030204" pitchFamily="34" charset="0"/>
                    <a:cs typeface="Calibri" panose="020F0502020204030204" pitchFamily="34" charset="0"/>
                  </a:rPr>
                  <a:t>	- </a:t>
                </a:r>
                <a14:m>
                  <m:oMath xmlns:m="http://schemas.openxmlformats.org/officeDocument/2006/math">
                    <m:sSub>
                      <m:sSubPr>
                        <m:ctrlPr>
                          <a:rPr lang="vi-VN" sz="1600" b="0" i="1">
                            <a:latin typeface="Cambria Math" panose="02040503050406030204" pitchFamily="18" charset="0"/>
                          </a:rPr>
                        </m:ctrlPr>
                      </m:sSubPr>
                      <m:e>
                        <m:r>
                          <a:rPr lang="vi-VN" sz="1600" i="1">
                            <a:latin typeface="Cambria Math" panose="02040503050406030204" pitchFamily="18" charset="0"/>
                          </a:rPr>
                          <m:t>𝑛</m:t>
                        </m:r>
                      </m:e>
                      <m:sub>
                        <m:r>
                          <m:rPr>
                            <m:sty m:val="p"/>
                          </m:rPr>
                          <a:rPr lang="vi-VN" sz="1600" i="1">
                            <a:latin typeface="Cambria Math" panose="02040503050406030204" pitchFamily="18" charset="0"/>
                          </a:rPr>
                          <m:t>test</m:t>
                        </m:r>
                      </m:sub>
                    </m:sSub>
                    <m:r>
                      <a:rPr lang="vi-VN" sz="1600" b="0" i="1">
                        <a:latin typeface="Cambria Math" panose="02040503050406030204" pitchFamily="18" charset="0"/>
                      </a:rPr>
                      <m:t>:</m:t>
                    </m:r>
                  </m:oMath>
                </a14:m>
                <a:r>
                  <a:rPr lang="vi-VN" sz="1600" i="1">
                    <a:latin typeface="Calibri" panose="020F0502020204030204" pitchFamily="34" charset="0"/>
                    <a:cs typeface="Calibri" panose="020F0502020204030204" pitchFamily="34" charset="0"/>
                  </a:rPr>
                  <a:t> </a:t>
                </a:r>
                <a:r>
                  <a:rPr lang="vi-VN" sz="1600">
                    <a:latin typeface="Calibri" panose="020F0502020204030204" pitchFamily="34" charset="0"/>
                    <a:cs typeface="Calibri" panose="020F0502020204030204" pitchFamily="34" charset="0"/>
                  </a:rPr>
                  <a:t>number of test data points</a:t>
                </a:r>
              </a:p>
            </p:txBody>
          </p:sp>
        </mc:Choice>
        <mc:Fallback xmlns="">
          <p:sp>
            <p:nvSpPr>
              <p:cNvPr id="28" name="Hộp Văn bản 50">
                <a:extLst>
                  <a:ext uri="{FF2B5EF4-FFF2-40B4-BE49-F238E27FC236}">
                    <a16:creationId xmlns:a16="http://schemas.microsoft.com/office/drawing/2014/main" id="{EBCD8AB1-0083-427F-3B8D-850EA95BE732}"/>
                  </a:ext>
                </a:extLst>
              </p:cNvPr>
              <p:cNvSpPr txBox="1">
                <a:spLocks noRot="1" noChangeAspect="1" noMove="1" noResize="1" noEditPoints="1" noAdjustHandles="1" noChangeArrowheads="1" noChangeShapeType="1" noTextEdit="1"/>
              </p:cNvSpPr>
              <p:nvPr/>
            </p:nvSpPr>
            <p:spPr>
              <a:xfrm>
                <a:off x="4483660" y="2583792"/>
                <a:ext cx="4443113" cy="1569660"/>
              </a:xfrm>
              <a:prstGeom prst="rect">
                <a:avLst/>
              </a:prstGeom>
              <a:blipFill>
                <a:blip r:embed="rId4"/>
                <a:stretch>
                  <a:fillRect l="-857" t="-806" b="-4032"/>
                </a:stretch>
              </a:blipFill>
            </p:spPr>
            <p:txBody>
              <a:bodyPr/>
              <a:lstStyle/>
              <a:p>
                <a:r>
                  <a:rPr lang="en-VN">
                    <a:noFill/>
                  </a:rPr>
                  <a:t> </a:t>
                </a:r>
              </a:p>
            </p:txBody>
          </p:sp>
        </mc:Fallback>
      </mc:AlternateContent>
      <p:sp>
        <p:nvSpPr>
          <p:cNvPr id="29" name="Hình Bầu dục 14">
            <a:extLst>
              <a:ext uri="{FF2B5EF4-FFF2-40B4-BE49-F238E27FC236}">
                <a16:creationId xmlns:a16="http://schemas.microsoft.com/office/drawing/2014/main" id="{F98E453C-5291-07CA-03A7-2605CA6B94B1}"/>
              </a:ext>
            </a:extLst>
          </p:cNvPr>
          <p:cNvSpPr/>
          <p:nvPr/>
        </p:nvSpPr>
        <p:spPr>
          <a:xfrm>
            <a:off x="3053930" y="1373102"/>
            <a:ext cx="166498" cy="172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30" name="Hình Bầu dục 14">
            <a:extLst>
              <a:ext uri="{FF2B5EF4-FFF2-40B4-BE49-F238E27FC236}">
                <a16:creationId xmlns:a16="http://schemas.microsoft.com/office/drawing/2014/main" id="{1BFDA837-8480-89BD-4625-0B601A30FDC0}"/>
              </a:ext>
            </a:extLst>
          </p:cNvPr>
          <p:cNvSpPr/>
          <p:nvPr/>
        </p:nvSpPr>
        <p:spPr>
          <a:xfrm>
            <a:off x="3053930" y="1591459"/>
            <a:ext cx="166498" cy="1729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solidFill>
                <a:sysClr val="windowText" lastClr="000000"/>
              </a:solidFill>
            </a:endParaRPr>
          </a:p>
        </p:txBody>
      </p:sp>
      <p:sp>
        <p:nvSpPr>
          <p:cNvPr id="31" name="Hình Bầu dục 14">
            <a:extLst>
              <a:ext uri="{FF2B5EF4-FFF2-40B4-BE49-F238E27FC236}">
                <a16:creationId xmlns:a16="http://schemas.microsoft.com/office/drawing/2014/main" id="{A6CB3805-F9E5-05C8-084B-1CEB2D560C42}"/>
              </a:ext>
            </a:extLst>
          </p:cNvPr>
          <p:cNvSpPr/>
          <p:nvPr/>
        </p:nvSpPr>
        <p:spPr>
          <a:xfrm>
            <a:off x="3053930" y="1809816"/>
            <a:ext cx="166498" cy="172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51"/>
          </a:p>
        </p:txBody>
      </p:sp>
      <p:sp>
        <p:nvSpPr>
          <p:cNvPr id="32" name="TextBox 31">
            <a:extLst>
              <a:ext uri="{FF2B5EF4-FFF2-40B4-BE49-F238E27FC236}">
                <a16:creationId xmlns:a16="http://schemas.microsoft.com/office/drawing/2014/main" id="{C8A6EE59-996C-5B9B-8520-DC7B45FF49FF}"/>
              </a:ext>
            </a:extLst>
          </p:cNvPr>
          <p:cNvSpPr txBox="1"/>
          <p:nvPr/>
        </p:nvSpPr>
        <p:spPr>
          <a:xfrm>
            <a:off x="3193899" y="1320109"/>
            <a:ext cx="864991" cy="246221"/>
          </a:xfrm>
          <a:prstGeom prst="rect">
            <a:avLst/>
          </a:prstGeom>
          <a:noFill/>
        </p:spPr>
        <p:txBody>
          <a:bodyPr wrap="square" rtlCol="0">
            <a:spAutoFit/>
          </a:bodyPr>
          <a:lstStyle/>
          <a:p>
            <a:r>
              <a:rPr lang="en-VN" sz="1000"/>
              <a:t>positive</a:t>
            </a:r>
          </a:p>
        </p:txBody>
      </p:sp>
      <p:sp>
        <p:nvSpPr>
          <p:cNvPr id="33" name="TextBox 32">
            <a:extLst>
              <a:ext uri="{FF2B5EF4-FFF2-40B4-BE49-F238E27FC236}">
                <a16:creationId xmlns:a16="http://schemas.microsoft.com/office/drawing/2014/main" id="{0D21736F-C54D-38F7-3FBF-F139DDD65983}"/>
              </a:ext>
            </a:extLst>
          </p:cNvPr>
          <p:cNvSpPr txBox="1"/>
          <p:nvPr/>
        </p:nvSpPr>
        <p:spPr>
          <a:xfrm>
            <a:off x="3198037" y="1536090"/>
            <a:ext cx="864991" cy="246221"/>
          </a:xfrm>
          <a:prstGeom prst="rect">
            <a:avLst/>
          </a:prstGeom>
          <a:noFill/>
        </p:spPr>
        <p:txBody>
          <a:bodyPr wrap="square" rtlCol="0">
            <a:spAutoFit/>
          </a:bodyPr>
          <a:lstStyle/>
          <a:p>
            <a:r>
              <a:rPr lang="en-VN" sz="1000"/>
              <a:t>negative</a:t>
            </a:r>
          </a:p>
        </p:txBody>
      </p:sp>
      <p:sp>
        <p:nvSpPr>
          <p:cNvPr id="34" name="TextBox 33">
            <a:extLst>
              <a:ext uri="{FF2B5EF4-FFF2-40B4-BE49-F238E27FC236}">
                <a16:creationId xmlns:a16="http://schemas.microsoft.com/office/drawing/2014/main" id="{A806C796-5AA9-C286-82CD-33EDE41AC6F6}"/>
              </a:ext>
            </a:extLst>
          </p:cNvPr>
          <p:cNvSpPr txBox="1"/>
          <p:nvPr/>
        </p:nvSpPr>
        <p:spPr>
          <a:xfrm>
            <a:off x="3193899" y="1776966"/>
            <a:ext cx="969847" cy="246221"/>
          </a:xfrm>
          <a:prstGeom prst="rect">
            <a:avLst/>
          </a:prstGeom>
          <a:noFill/>
        </p:spPr>
        <p:txBody>
          <a:bodyPr wrap="square" rtlCol="0">
            <a:spAutoFit/>
          </a:bodyPr>
          <a:lstStyle/>
          <a:p>
            <a:r>
              <a:rPr lang="en-VN" sz="1000"/>
              <a:t>undetermined</a:t>
            </a:r>
          </a:p>
        </p:txBody>
      </p:sp>
      <p:sp>
        <p:nvSpPr>
          <p:cNvPr id="35" name="TextBox 34">
            <a:extLst>
              <a:ext uri="{FF2B5EF4-FFF2-40B4-BE49-F238E27FC236}">
                <a16:creationId xmlns:a16="http://schemas.microsoft.com/office/drawing/2014/main" id="{FD8A9F3D-6863-77A7-A5D6-983F446AE2A5}"/>
              </a:ext>
            </a:extLst>
          </p:cNvPr>
          <p:cNvSpPr txBox="1"/>
          <p:nvPr/>
        </p:nvSpPr>
        <p:spPr>
          <a:xfrm>
            <a:off x="4193806" y="4623435"/>
            <a:ext cx="969847" cy="246221"/>
          </a:xfrm>
          <a:prstGeom prst="rect">
            <a:avLst/>
          </a:prstGeom>
          <a:noFill/>
        </p:spPr>
        <p:txBody>
          <a:bodyPr wrap="square" rtlCol="0">
            <a:spAutoFit/>
          </a:bodyPr>
          <a:lstStyle/>
          <a:p>
            <a:r>
              <a:rPr lang="en-VN" sz="1000"/>
              <a:t>Data space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BF9E9EE-AE82-36CB-6099-044445D64D1F}"/>
                  </a:ext>
                </a:extLst>
              </p:cNvPr>
              <p:cNvSpPr txBox="1"/>
              <p:nvPr/>
            </p:nvSpPr>
            <p:spPr>
              <a:xfrm>
                <a:off x="2384665" y="2407171"/>
                <a:ext cx="96984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VN" sz="1000" i="1">
                          <a:latin typeface="Cambria Math" panose="02040503050406030204" pitchFamily="18" charset="0"/>
                        </a:rPr>
                        <m:t>𝑘</m:t>
                      </m:r>
                      <m:r>
                        <a:rPr lang="vi-VN" sz="1000" b="0" i="1">
                          <a:latin typeface="Cambria Math" panose="02040503050406030204" pitchFamily="18" charset="0"/>
                        </a:rPr>
                        <m:t>=3</m:t>
                      </m:r>
                    </m:oMath>
                  </m:oMathPara>
                </a14:m>
                <a:endParaRPr lang="en-VN" sz="1000" i="1"/>
              </a:p>
            </p:txBody>
          </p:sp>
        </mc:Choice>
        <mc:Fallback xmlns="">
          <p:sp>
            <p:nvSpPr>
              <p:cNvPr id="36" name="TextBox 35">
                <a:extLst>
                  <a:ext uri="{FF2B5EF4-FFF2-40B4-BE49-F238E27FC236}">
                    <a16:creationId xmlns:a16="http://schemas.microsoft.com/office/drawing/2014/main" id="{0BF9E9EE-AE82-36CB-6099-044445D64D1F}"/>
                  </a:ext>
                </a:extLst>
              </p:cNvPr>
              <p:cNvSpPr txBox="1">
                <a:spLocks noRot="1" noChangeAspect="1" noMove="1" noResize="1" noEditPoints="1" noAdjustHandles="1" noChangeArrowheads="1" noChangeShapeType="1" noTextEdit="1"/>
              </p:cNvSpPr>
              <p:nvPr/>
            </p:nvSpPr>
            <p:spPr>
              <a:xfrm>
                <a:off x="2384665" y="2407171"/>
                <a:ext cx="969847" cy="246221"/>
              </a:xfrm>
              <a:prstGeom prst="rect">
                <a:avLst/>
              </a:prstGeom>
              <a:blipFill>
                <a:blip r:embed="rId5"/>
                <a:stretch>
                  <a:fillRect/>
                </a:stretch>
              </a:blipFill>
            </p:spPr>
            <p:txBody>
              <a:bodyPr/>
              <a:lstStyle/>
              <a:p>
                <a:r>
                  <a:rPr lang="en-VN">
                    <a:noFill/>
                  </a:rPr>
                  <a:t> </a:t>
                </a:r>
              </a:p>
            </p:txBody>
          </p:sp>
        </mc:Fallback>
      </mc:AlternateContent>
      <p:sp>
        <p:nvSpPr>
          <p:cNvPr id="37" name="Slide Number Placeholder 36">
            <a:extLst>
              <a:ext uri="{FF2B5EF4-FFF2-40B4-BE49-F238E27FC236}">
                <a16:creationId xmlns:a16="http://schemas.microsoft.com/office/drawing/2014/main" id="{C19B0DF1-61F2-F73D-A6E8-4473065C2877}"/>
              </a:ext>
            </a:extLst>
          </p:cNvPr>
          <p:cNvSpPr>
            <a:spLocks noGrp="1"/>
          </p:cNvSpPr>
          <p:nvPr>
            <p:ph type="sldNum" sz="quarter" idx="12"/>
          </p:nvPr>
        </p:nvSpPr>
        <p:spPr/>
        <p:txBody>
          <a:bodyPr/>
          <a:lstStyle/>
          <a:p>
            <a:fld id="{6A45828D-F580-42DE-B77E-860980F07F32}" type="slidenum">
              <a:rPr lang="vi-VN" smtClean="0"/>
              <a:t>7</a:t>
            </a:fld>
            <a:endParaRPr lang="vi-VN"/>
          </a:p>
        </p:txBody>
      </p:sp>
    </p:spTree>
    <p:extLst>
      <p:ext uri="{BB962C8B-B14F-4D97-AF65-F5344CB8AC3E}">
        <p14:creationId xmlns:p14="http://schemas.microsoft.com/office/powerpoint/2010/main" val="264473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BC07-12FD-088A-6FCE-FCBA5878A29F}"/>
              </a:ext>
            </a:extLst>
          </p:cNvPr>
          <p:cNvSpPr>
            <a:spLocks noGrp="1"/>
          </p:cNvSpPr>
          <p:nvPr>
            <p:ph type="title"/>
          </p:nvPr>
        </p:nvSpPr>
        <p:spPr>
          <a:xfrm>
            <a:off x="135558" y="217264"/>
            <a:ext cx="7886700" cy="994172"/>
          </a:xfrm>
        </p:spPr>
        <p:txBody>
          <a:bodyPr>
            <a:normAutofit fontScale="90000"/>
          </a:bodyPr>
          <a:lstStyle/>
          <a:p>
            <a:r>
              <a:rPr lang="en-VN"/>
              <a:t>2. </a:t>
            </a:r>
            <a:r>
              <a:rPr lang="en-US" sz="3600">
                <a:solidFill>
                  <a:schemeClr val="tx1"/>
                </a:solidFill>
              </a:rPr>
              <a:t>Speed up version of ML algorithms</a:t>
            </a:r>
            <a:br>
              <a:rPr lang="en-US" sz="3600">
                <a:solidFill>
                  <a:schemeClr val="tx1"/>
                </a:solidFill>
              </a:rPr>
            </a:br>
            <a:r>
              <a:rPr lang="en-US" sz="3600">
                <a:solidFill>
                  <a:schemeClr val="tx1"/>
                </a:solidFill>
              </a:rPr>
              <a:t>Example: Quantum KNN</a:t>
            </a:r>
            <a:r>
              <a:rPr lang="en-VN"/>
              <a:t> </a:t>
            </a:r>
          </a:p>
        </p:txBody>
      </p:sp>
      <mc:AlternateContent xmlns:mc="http://schemas.openxmlformats.org/markup-compatibility/2006" xmlns:a14="http://schemas.microsoft.com/office/drawing/2010/main">
        <mc:Choice Requires="a14">
          <p:sp>
            <p:nvSpPr>
              <p:cNvPr id="26" name="Hộp Văn bản 50">
                <a:extLst>
                  <a:ext uri="{FF2B5EF4-FFF2-40B4-BE49-F238E27FC236}">
                    <a16:creationId xmlns:a16="http://schemas.microsoft.com/office/drawing/2014/main" id="{CB891367-FFE7-A093-BAE2-C9798B9106DE}"/>
                  </a:ext>
                </a:extLst>
              </p:cNvPr>
              <p:cNvSpPr txBox="1"/>
              <p:nvPr/>
            </p:nvSpPr>
            <p:spPr>
              <a:xfrm>
                <a:off x="4448369" y="1305534"/>
                <a:ext cx="4576939" cy="1323439"/>
              </a:xfrm>
              <a:prstGeom prst="rect">
                <a:avLst/>
              </a:prstGeom>
              <a:noFill/>
            </p:spPr>
            <p:txBody>
              <a:bodyPr wrap="square" rtlCol="0">
                <a:spAutoFit/>
              </a:bodyPr>
              <a:lstStyle/>
              <a:p>
                <a:r>
                  <a:rPr lang="en-US" sz="1600"/>
                  <a:t>For each test data point </a:t>
                </a:r>
                <a14:m>
                  <m:oMath xmlns:m="http://schemas.openxmlformats.org/officeDocument/2006/math">
                    <m:r>
                      <a:rPr lang="en-US" sz="1600" i="1">
                        <a:latin typeface="Cambria Math" panose="02040503050406030204" pitchFamily="18" charset="0"/>
                      </a:rPr>
                      <m:t>𝑎</m:t>
                    </m:r>
                  </m:oMath>
                </a14:m>
                <a:r>
                  <a:rPr lang="en-US" sz="1600"/>
                  <a:t>:</a:t>
                </a:r>
              </a:p>
              <a:p>
                <a:r>
                  <a:rPr lang="en-US" sz="1600"/>
                  <a:t>	</a:t>
                </a:r>
                <a:r>
                  <a:rPr lang="en-US" sz="1600" b="1"/>
                  <a:t>Step 1</a:t>
                </a:r>
                <a:r>
                  <a:rPr lang="en-US" sz="1600"/>
                  <a:t>: Calculate </a:t>
                </a:r>
                <a14:m>
                  <m:oMath xmlns:m="http://schemas.openxmlformats.org/officeDocument/2006/math">
                    <m:sSub>
                      <m:sSubPr>
                        <m:ctrlPr>
                          <a:rPr lang="vi-VN" sz="1600" b="0" i="1">
                            <a:latin typeface="Cambria Math" panose="02040503050406030204" pitchFamily="18" charset="0"/>
                          </a:rPr>
                        </m:ctrlPr>
                      </m:sSubPr>
                      <m:e>
                        <m:r>
                          <m:rPr>
                            <m:sty m:val="p"/>
                          </m:rPr>
                          <a:rPr lang="en-US" sz="1600">
                            <a:latin typeface="Cambria Math" panose="02040503050406030204" pitchFamily="18" charset="0"/>
                          </a:rPr>
                          <m:t>Ds</m:t>
                        </m:r>
                      </m:e>
                      <m:sub>
                        <m:r>
                          <m:rPr>
                            <m:sty m:val="p"/>
                          </m:rPr>
                          <a:rPr lang="vi-VN" sz="1600" i="1">
                            <a:latin typeface="Cambria Math" panose="02040503050406030204" pitchFamily="18" charset="0"/>
                          </a:rPr>
                          <m:t>a</m:t>
                        </m:r>
                      </m:sub>
                    </m:sSub>
                    <m:r>
                      <a:rPr lang="en-US" sz="1600" i="1">
                        <a:latin typeface="Cambria Math" panose="02040503050406030204" pitchFamily="18" charset="0"/>
                      </a:rPr>
                      <m:t>=</m:t>
                    </m:r>
                    <m:r>
                      <a:rPr lang="en-US" sz="1600" i="1">
                        <a:latin typeface="Cambria Math" panose="02040503050406030204" pitchFamily="18" charset="0"/>
                      </a:rPr>
                      <m:t>𝑑𝑖𝑠𝑡</m:t>
                    </m:r>
                    <m:d>
                      <m:dPr>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d>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𝑛</m:t>
                    </m:r>
                  </m:oMath>
                </a14:m>
                <a:endParaRPr lang="en-US" sz="1600">
                  <a:ea typeface="Cambria Math" panose="02040503050406030204" pitchFamily="18" charset="0"/>
                </a:endParaRPr>
              </a:p>
              <a:p>
                <a:pPr lvl="1"/>
                <a:r>
                  <a:rPr lang="en-US" sz="1600"/>
                  <a:t>Step 2: Sort and get </a:t>
                </a:r>
                <a14:m>
                  <m:oMath xmlns:m="http://schemas.openxmlformats.org/officeDocument/2006/math">
                    <m:r>
                      <a:rPr lang="en-US" sz="1600" i="1">
                        <a:latin typeface="Cambria Math" panose="02040503050406030204" pitchFamily="18" charset="0"/>
                      </a:rPr>
                      <m:t>𝑘</m:t>
                    </m:r>
                  </m:oMath>
                </a14:m>
                <a:r>
                  <a:rPr lang="en-US" sz="1600"/>
                  <a:t> smallest dist in </a:t>
                </a:r>
                <a14:m>
                  <m:oMath xmlns:m="http://schemas.openxmlformats.org/officeDocument/2006/math">
                    <m:r>
                      <m:rPr>
                        <m:sty m:val="p"/>
                      </m:rPr>
                      <a:rPr lang="en-US" sz="1600" i="0">
                        <a:latin typeface="Cambria Math" panose="02040503050406030204" pitchFamily="18" charset="0"/>
                      </a:rPr>
                      <m:t>D</m:t>
                    </m:r>
                    <m:sSub>
                      <m:sSubPr>
                        <m:ctrlPr>
                          <a:rPr lang="vi-VN" sz="1600" b="0" i="1">
                            <a:latin typeface="Cambria Math" panose="02040503050406030204" pitchFamily="18" charset="0"/>
                          </a:rPr>
                        </m:ctrlPr>
                      </m:sSubPr>
                      <m:e>
                        <m:r>
                          <m:rPr>
                            <m:sty m:val="p"/>
                          </m:rPr>
                          <a:rPr lang="en-US" sz="1600" i="0">
                            <a:latin typeface="Cambria Math" panose="02040503050406030204" pitchFamily="18" charset="0"/>
                          </a:rPr>
                          <m:t>s</m:t>
                        </m:r>
                      </m:e>
                      <m:sub>
                        <m:r>
                          <m:rPr>
                            <m:sty m:val="p"/>
                          </m:rPr>
                          <a:rPr lang="vi-VN" sz="1600" i="0">
                            <a:latin typeface="Cambria Math" panose="02040503050406030204" pitchFamily="18" charset="0"/>
                          </a:rPr>
                          <m:t>a</m:t>
                        </m:r>
                      </m:sub>
                    </m:sSub>
                  </m:oMath>
                </a14:m>
                <a:r>
                  <a:rPr lang="en-US" sz="1600"/>
                  <a:t>.</a:t>
                </a:r>
              </a:p>
              <a:p>
                <a:pPr lvl="1"/>
                <a:r>
                  <a:rPr lang="en-US" sz="1600"/>
                  <a:t>Step 3: Get </a:t>
                </a:r>
                <a14:m>
                  <m:oMath xmlns:m="http://schemas.openxmlformats.org/officeDocument/2006/math">
                    <m:r>
                      <a:rPr lang="en-US" sz="1600" i="1">
                        <a:latin typeface="Cambria Math" panose="02040503050406030204" pitchFamily="18" charset="0"/>
                      </a:rPr>
                      <m:t>𝑘</m:t>
                    </m:r>
                  </m:oMath>
                </a14:m>
                <a:r>
                  <a:rPr lang="en-US" sz="1600"/>
                  <a:t> corresponding label and major vote</a:t>
                </a:r>
                <a:endParaRPr lang="vi-VN" sz="1600"/>
              </a:p>
            </p:txBody>
          </p:sp>
        </mc:Choice>
        <mc:Fallback xmlns="">
          <p:sp>
            <p:nvSpPr>
              <p:cNvPr id="26" name="Hộp Văn bản 50">
                <a:extLst>
                  <a:ext uri="{FF2B5EF4-FFF2-40B4-BE49-F238E27FC236}">
                    <a16:creationId xmlns:a16="http://schemas.microsoft.com/office/drawing/2014/main" id="{CB891367-FFE7-A093-BAE2-C9798B9106DE}"/>
                  </a:ext>
                </a:extLst>
              </p:cNvPr>
              <p:cNvSpPr txBox="1">
                <a:spLocks noRot="1" noChangeAspect="1" noMove="1" noResize="1" noEditPoints="1" noAdjustHandles="1" noChangeArrowheads="1" noChangeShapeType="1" noTextEdit="1"/>
              </p:cNvSpPr>
              <p:nvPr/>
            </p:nvSpPr>
            <p:spPr>
              <a:xfrm>
                <a:off x="4448369" y="1305534"/>
                <a:ext cx="4576939" cy="1323439"/>
              </a:xfrm>
              <a:prstGeom prst="rect">
                <a:avLst/>
              </a:prstGeom>
              <a:blipFill>
                <a:blip r:embed="rId3"/>
                <a:stretch>
                  <a:fillRect l="-831" t="-952" b="-5714"/>
                </a:stretch>
              </a:blipFill>
            </p:spPr>
            <p:txBody>
              <a:bodyPr/>
              <a:lstStyle/>
              <a:p>
                <a:r>
                  <a:rPr lang="en-VN">
                    <a:noFill/>
                  </a:rPr>
                  <a:t> </a:t>
                </a:r>
              </a:p>
            </p:txBody>
          </p:sp>
        </mc:Fallback>
      </mc:AlternateContent>
      <p:sp>
        <p:nvSpPr>
          <p:cNvPr id="27" name="Hộp Văn bản 50">
            <a:extLst>
              <a:ext uri="{FF2B5EF4-FFF2-40B4-BE49-F238E27FC236}">
                <a16:creationId xmlns:a16="http://schemas.microsoft.com/office/drawing/2014/main" id="{29A6CB36-323F-4663-DA4D-B26ADCB9FB4D}"/>
              </a:ext>
            </a:extLst>
          </p:cNvPr>
          <p:cNvSpPr txBox="1"/>
          <p:nvPr/>
        </p:nvSpPr>
        <p:spPr>
          <a:xfrm>
            <a:off x="122857" y="3719331"/>
            <a:ext cx="4705197" cy="584775"/>
          </a:xfrm>
          <a:prstGeom prst="rect">
            <a:avLst/>
          </a:prstGeom>
          <a:noFill/>
        </p:spPr>
        <p:txBody>
          <a:bodyPr wrap="square" rtlCol="0">
            <a:spAutoFit/>
          </a:bodyPr>
          <a:lstStyle/>
          <a:p>
            <a:r>
              <a:rPr lang="en-US" sz="1600" b="1">
                <a:solidFill>
                  <a:srgbClr val="FF0000"/>
                </a:solidFill>
              </a:rPr>
              <a:t>Fig 2.2</a:t>
            </a:r>
            <a:r>
              <a:rPr lang="en-US" sz="1600"/>
              <a:t>. Overview Quantum KNN algorithm </a:t>
            </a:r>
            <a:r>
              <a:rPr lang="en-US" sz="1600" b="1">
                <a:solidFill>
                  <a:srgbClr val="FF0000"/>
                </a:solidFill>
              </a:rPr>
              <a:t>[1]</a:t>
            </a:r>
            <a:r>
              <a:rPr lang="en-US" sz="1600"/>
              <a:t>. In this algorithm, we only using quantum circuit to do </a:t>
            </a:r>
            <a:r>
              <a:rPr lang="en-US" sz="1600" b="1"/>
              <a:t>Step 1</a:t>
            </a:r>
            <a:r>
              <a:rPr lang="en-US" sz="1600"/>
              <a:t>.</a:t>
            </a:r>
            <a:endParaRPr lang="vi-VN" sz="1600"/>
          </a:p>
        </p:txBody>
      </p:sp>
      <mc:AlternateContent xmlns:mc="http://schemas.openxmlformats.org/markup-compatibility/2006" xmlns:a14="http://schemas.microsoft.com/office/drawing/2010/main">
        <mc:Choice Requires="a14">
          <p:sp>
            <p:nvSpPr>
              <p:cNvPr id="28" name="Hộp Văn bản 50">
                <a:extLst>
                  <a:ext uri="{FF2B5EF4-FFF2-40B4-BE49-F238E27FC236}">
                    <a16:creationId xmlns:a16="http://schemas.microsoft.com/office/drawing/2014/main" id="{EBCD8AB1-0083-427F-3B8D-850EA95BE732}"/>
                  </a:ext>
                </a:extLst>
              </p:cNvPr>
              <p:cNvSpPr txBox="1"/>
              <p:nvPr/>
            </p:nvSpPr>
            <p:spPr>
              <a:xfrm>
                <a:off x="4933950" y="3827959"/>
                <a:ext cx="1512782" cy="338554"/>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vi-VN" sz="1600" i="1">
                          <a:latin typeface="Cambria Math" panose="02040503050406030204" pitchFamily="18" charset="0"/>
                          <a:ea typeface="Cambria Math" panose="02040503050406030204" pitchFamily="18" charset="0"/>
                        </a:rPr>
                        <m:t>𝒪</m:t>
                      </m:r>
                      <m:r>
                        <a:rPr lang="vi-VN" sz="1600" b="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𝑚</m:t>
                      </m:r>
                      <m:r>
                        <a:rPr lang="vi-VN" sz="1600" b="0" i="1">
                          <a:latin typeface="Cambria Math" panose="02040503050406030204" pitchFamily="18" charset="0"/>
                          <a:ea typeface="Cambria Math" panose="02040503050406030204" pitchFamily="18" charset="0"/>
                        </a:rPr>
                        <m:t>)</m:t>
                      </m:r>
                    </m:oMath>
                  </m:oMathPara>
                </a14:m>
                <a:endParaRPr lang="vi-VN" sz="1600">
                  <a:latin typeface="Calibri" panose="020F0502020204030204" pitchFamily="34" charset="0"/>
                  <a:cs typeface="Calibri" panose="020F0502020204030204" pitchFamily="34" charset="0"/>
                </a:endParaRPr>
              </a:p>
            </p:txBody>
          </p:sp>
        </mc:Choice>
        <mc:Fallback xmlns="">
          <p:sp>
            <p:nvSpPr>
              <p:cNvPr id="28" name="Hộp Văn bản 50">
                <a:extLst>
                  <a:ext uri="{FF2B5EF4-FFF2-40B4-BE49-F238E27FC236}">
                    <a16:creationId xmlns:a16="http://schemas.microsoft.com/office/drawing/2014/main" id="{EBCD8AB1-0083-427F-3B8D-850EA95BE732}"/>
                  </a:ext>
                </a:extLst>
              </p:cNvPr>
              <p:cNvSpPr txBox="1">
                <a:spLocks noRot="1" noChangeAspect="1" noMove="1" noResize="1" noEditPoints="1" noAdjustHandles="1" noChangeArrowheads="1" noChangeShapeType="1" noTextEdit="1"/>
              </p:cNvSpPr>
              <p:nvPr/>
            </p:nvSpPr>
            <p:spPr>
              <a:xfrm>
                <a:off x="4933950" y="3827959"/>
                <a:ext cx="1512782" cy="338554"/>
              </a:xfrm>
              <a:prstGeom prst="rect">
                <a:avLst/>
              </a:prstGeom>
              <a:blipFill>
                <a:blip r:embed="rId4"/>
                <a:stretch>
                  <a:fillRect b="-14815"/>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D7200130-420C-8BD3-2BE8-DD28B16396B8}"/>
                  </a:ext>
                </a:extLst>
              </p:cNvPr>
              <p:cNvSpPr/>
              <p:nvPr/>
            </p:nvSpPr>
            <p:spPr>
              <a:xfrm>
                <a:off x="4921250" y="2666491"/>
                <a:ext cx="1525482" cy="11239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𝑑𝑖𝑠𝑡</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𝑖</m:t>
                              </m:r>
                            </m:sub>
                          </m:sSub>
                        </m:e>
                      </m:d>
                      <m:r>
                        <a:rPr lang="vi-VN" sz="1600" b="0" i="1">
                          <a:solidFill>
                            <a:schemeClr val="tx1"/>
                          </a:solidFill>
                          <a:latin typeface="Cambria Math" panose="02040503050406030204" pitchFamily="18" charset="0"/>
                        </a:rPr>
                        <m:t>=</m:t>
                      </m:r>
                      <m:r>
                        <m:rPr>
                          <m:sty m:val="p"/>
                        </m:rPr>
                        <a:rPr lang="vi-VN" sz="1600" i="1">
                          <a:solidFill>
                            <a:schemeClr val="tx1"/>
                          </a:solidFill>
                          <a:latin typeface="Cambria Math" panose="02040503050406030204" pitchFamily="18" charset="0"/>
                        </a:rPr>
                        <m:t>cosine</m:t>
                      </m:r>
                      <m:r>
                        <a:rPr lang="vi-VN" sz="1600" b="0" i="1">
                          <a:solidFill>
                            <a:schemeClr val="tx1"/>
                          </a:solidFill>
                          <a:latin typeface="Cambria Math" panose="02040503050406030204" pitchFamily="18" charset="0"/>
                        </a:rPr>
                        <m:t>(</m:t>
                      </m:r>
                      <m:r>
                        <m:rPr>
                          <m:sty m:val="p"/>
                        </m:rPr>
                        <a:rPr lang="vi-VN" sz="1600" i="1">
                          <a:solidFill>
                            <a:schemeClr val="tx1"/>
                          </a:solidFill>
                          <a:latin typeface="Cambria Math" panose="02040503050406030204" pitchFamily="18" charset="0"/>
                        </a:rPr>
                        <m:t>a</m:t>
                      </m:r>
                      <m:r>
                        <a:rPr lang="vi-VN" sz="1600" b="0" i="1">
                          <a:solidFill>
                            <a:schemeClr val="tx1"/>
                          </a:solidFill>
                          <a:latin typeface="Cambria Math" panose="02040503050406030204" pitchFamily="18" charset="0"/>
                        </a:rPr>
                        <m:t>, </m:t>
                      </m:r>
                      <m:sSub>
                        <m:sSubPr>
                          <m:ctrlPr>
                            <a:rPr lang="vi-VN" sz="1600" b="0" i="1">
                              <a:solidFill>
                                <a:schemeClr val="tx1"/>
                              </a:solidFill>
                              <a:latin typeface="Cambria Math" panose="02040503050406030204" pitchFamily="18" charset="0"/>
                            </a:rPr>
                          </m:ctrlPr>
                        </m:sSubPr>
                        <m:e>
                          <m:r>
                            <m:rPr>
                              <m:sty m:val="p"/>
                            </m:rPr>
                            <a:rPr lang="vi-VN" sz="1600" i="1">
                              <a:solidFill>
                                <a:schemeClr val="tx1"/>
                              </a:solidFill>
                              <a:latin typeface="Cambria Math" panose="02040503050406030204" pitchFamily="18" charset="0"/>
                            </a:rPr>
                            <m:t>x</m:t>
                          </m:r>
                        </m:e>
                        <m:sub>
                          <m:r>
                            <m:rPr>
                              <m:sty m:val="p"/>
                            </m:rPr>
                            <a:rPr lang="vi-VN" sz="1600" i="1">
                              <a:solidFill>
                                <a:schemeClr val="tx1"/>
                              </a:solidFill>
                              <a:latin typeface="Cambria Math" panose="02040503050406030204" pitchFamily="18" charset="0"/>
                            </a:rPr>
                            <m:t>i</m:t>
                          </m:r>
                        </m:sub>
                      </m:sSub>
                      <m:r>
                        <a:rPr lang="vi-VN" sz="1600" b="0" i="1">
                          <a:solidFill>
                            <a:schemeClr val="tx1"/>
                          </a:solidFill>
                          <a:latin typeface="Cambria Math" panose="02040503050406030204" pitchFamily="18" charset="0"/>
                        </a:rPr>
                        <m:t>)</m:t>
                      </m:r>
                    </m:oMath>
                  </m:oMathPara>
                </a14:m>
                <a:endParaRPr lang="en-VN" sz="1600">
                  <a:solidFill>
                    <a:schemeClr val="tx1"/>
                  </a:solidFill>
                </a:endParaRPr>
              </a:p>
            </p:txBody>
          </p:sp>
        </mc:Choice>
        <mc:Fallback xmlns="">
          <p:sp>
            <p:nvSpPr>
              <p:cNvPr id="40" name="Rectangle 39">
                <a:extLst>
                  <a:ext uri="{FF2B5EF4-FFF2-40B4-BE49-F238E27FC236}">
                    <a16:creationId xmlns:a16="http://schemas.microsoft.com/office/drawing/2014/main" id="{D7200130-420C-8BD3-2BE8-DD28B16396B8}"/>
                  </a:ext>
                </a:extLst>
              </p:cNvPr>
              <p:cNvSpPr>
                <a:spLocks noRot="1" noChangeAspect="1" noMove="1" noResize="1" noEditPoints="1" noAdjustHandles="1" noChangeArrowheads="1" noChangeShapeType="1" noTextEdit="1"/>
              </p:cNvSpPr>
              <p:nvPr/>
            </p:nvSpPr>
            <p:spPr>
              <a:xfrm>
                <a:off x="4921250" y="2666491"/>
                <a:ext cx="1525482" cy="1123950"/>
              </a:xfrm>
              <a:prstGeom prst="rect">
                <a:avLst/>
              </a:prstGeom>
              <a:blipFill>
                <a:blip r:embed="rId5"/>
                <a:stretch>
                  <a:fillRect/>
                </a:stretch>
              </a:blipFill>
            </p:spPr>
            <p:txBody>
              <a:bodyPr/>
              <a:lstStyle/>
              <a:p>
                <a:r>
                  <a:rPr lang="en-VN">
                    <a:noFill/>
                  </a:rPr>
                  <a:t> </a:t>
                </a:r>
              </a:p>
            </p:txBody>
          </p:sp>
        </mc:Fallback>
      </mc:AlternateContent>
      <p:sp>
        <p:nvSpPr>
          <p:cNvPr id="41" name="Rectangle 40">
            <a:extLst>
              <a:ext uri="{FF2B5EF4-FFF2-40B4-BE49-F238E27FC236}">
                <a16:creationId xmlns:a16="http://schemas.microsoft.com/office/drawing/2014/main" id="{A497AE86-7F69-7264-087D-9D12D92FBB52}"/>
              </a:ext>
            </a:extLst>
          </p:cNvPr>
          <p:cNvSpPr/>
          <p:nvPr/>
        </p:nvSpPr>
        <p:spPr>
          <a:xfrm>
            <a:off x="4921250" y="1568450"/>
            <a:ext cx="3970232" cy="2984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43" name="Elbow Connector 42">
            <a:extLst>
              <a:ext uri="{FF2B5EF4-FFF2-40B4-BE49-F238E27FC236}">
                <a16:creationId xmlns:a16="http://schemas.microsoft.com/office/drawing/2014/main" id="{6A40B806-FDCA-A884-4C9F-9D1E8C152CD7}"/>
              </a:ext>
            </a:extLst>
          </p:cNvPr>
          <p:cNvCxnSpPr>
            <a:cxnSpLocks/>
            <a:stCxn id="41" idx="1"/>
            <a:endCxn id="40" idx="1"/>
          </p:cNvCxnSpPr>
          <p:nvPr/>
        </p:nvCxnSpPr>
        <p:spPr>
          <a:xfrm rot="10800000" flipV="1">
            <a:off x="4921250" y="1717674"/>
            <a:ext cx="12700" cy="1510791"/>
          </a:xfrm>
          <a:prstGeom prst="bentConnector3">
            <a:avLst>
              <a:gd name="adj1" fmla="val 180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DBA57E1-7AE0-70F6-AB4A-B0D87D83C4D9}"/>
                  </a:ext>
                </a:extLst>
              </p:cNvPr>
              <p:cNvSpPr/>
              <p:nvPr/>
            </p:nvSpPr>
            <p:spPr>
              <a:xfrm>
                <a:off x="7366000" y="2666491"/>
                <a:ext cx="1525482" cy="11239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𝑑𝑖𝑠𝑡</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e>
                      </m:d>
                      <m:r>
                        <a:rPr lang="vi-VN" b="0" i="1">
                          <a:solidFill>
                            <a:schemeClr val="tx1"/>
                          </a:solidFill>
                          <a:latin typeface="Cambria Math" panose="02040503050406030204" pitchFamily="18" charset="0"/>
                        </a:rPr>
                        <m:t>=</m:t>
                      </m:r>
                      <m:r>
                        <m:rPr>
                          <m:sty m:val="p"/>
                        </m:rPr>
                        <a:rPr lang="vi-VN" i="1">
                          <a:solidFill>
                            <a:schemeClr val="tx1"/>
                          </a:solidFill>
                          <a:latin typeface="Cambria Math" panose="02040503050406030204" pitchFamily="18" charset="0"/>
                        </a:rPr>
                        <m:t>dist</m:t>
                      </m:r>
                      <m:d>
                        <m:dPr>
                          <m:ctrlPr>
                            <a:rPr lang="vi-VN" b="0" i="1">
                              <a:solidFill>
                                <a:schemeClr val="tx1"/>
                              </a:solidFill>
                              <a:latin typeface="Cambria Math" panose="02040503050406030204" pitchFamily="18" charset="0"/>
                            </a:rPr>
                          </m:ctrlPr>
                        </m:dPr>
                        <m:e>
                          <m:r>
                            <a:rPr lang="vi-VN" b="0" i="1">
                              <a:solidFill>
                                <a:schemeClr val="tx1"/>
                              </a:solidFill>
                              <a:latin typeface="Cambria Math" panose="02040503050406030204" pitchFamily="18" charset="0"/>
                            </a:rPr>
                            <m:t>𝜓</m:t>
                          </m:r>
                          <m:r>
                            <a:rPr lang="vi-VN" b="0" i="1">
                              <a:solidFill>
                                <a:schemeClr val="tx1"/>
                              </a:solidFill>
                              <a:latin typeface="Cambria Math" panose="02040503050406030204" pitchFamily="18" charset="0"/>
                            </a:rPr>
                            <m:t>,</m:t>
                          </m:r>
                          <m:r>
                            <a:rPr lang="vi-VN" b="0" i="1">
                              <a:solidFill>
                                <a:schemeClr val="tx1"/>
                              </a:solidFill>
                              <a:latin typeface="Cambria Math" panose="02040503050406030204" pitchFamily="18" charset="0"/>
                            </a:rPr>
                            <m:t>𝜙</m:t>
                          </m:r>
                        </m:e>
                      </m:d>
                      <m:r>
                        <a:rPr lang="vi-VN" b="0" i="1">
                          <a:solidFill>
                            <a:schemeClr val="tx1"/>
                          </a:solidFill>
                          <a:latin typeface="Cambria Math" panose="02040503050406030204" pitchFamily="18" charset="0"/>
                        </a:rPr>
                        <m:t>=</m:t>
                      </m:r>
                      <m:sSup>
                        <m:sSupPr>
                          <m:ctrlPr>
                            <a:rPr lang="vi-VN" b="0" i="1">
                              <a:solidFill>
                                <a:schemeClr val="tx1"/>
                              </a:solidFill>
                              <a:latin typeface="Cambria Math" panose="02040503050406030204" pitchFamily="18" charset="0"/>
                            </a:rPr>
                          </m:ctrlPr>
                        </m:sSupPr>
                        <m:e>
                          <m:d>
                            <m:dPr>
                              <m:begChr m:val="|"/>
                              <m:endChr m:val="|"/>
                              <m:ctrlPr>
                                <a:rPr lang="vi-VN" b="0" i="1">
                                  <a:solidFill>
                                    <a:schemeClr val="tx1"/>
                                  </a:solidFill>
                                  <a:latin typeface="Cambria Math" panose="02040503050406030204" pitchFamily="18" charset="0"/>
                                </a:rPr>
                              </m:ctrlPr>
                            </m:dPr>
                            <m:e>
                              <m:d>
                                <m:dPr>
                                  <m:begChr m:val="⟨"/>
                                  <m:endChr m:val="⟩"/>
                                  <m:ctrlPr>
                                    <a:rPr lang="vi-VN" i="1">
                                      <a:solidFill>
                                        <a:schemeClr val="tx1"/>
                                      </a:solidFill>
                                      <a:latin typeface="Cambria Math" panose="02040503050406030204" pitchFamily="18" charset="0"/>
                                    </a:rPr>
                                  </m:ctrlPr>
                                </m:dPr>
                                <m:e>
                                  <m:r>
                                    <a:rPr lang="vi-VN" i="1">
                                      <a:solidFill>
                                        <a:schemeClr val="tx1"/>
                                      </a:solidFill>
                                      <a:latin typeface="Cambria Math" panose="02040503050406030204" pitchFamily="18" charset="0"/>
                                    </a:rPr>
                                    <m:t>𝜓</m:t>
                                  </m:r>
                                </m:e>
                                <m:e>
                                  <m:r>
                                    <a:rPr lang="vi-VN" i="1">
                                      <a:solidFill>
                                        <a:schemeClr val="tx1"/>
                                      </a:solidFill>
                                      <a:latin typeface="Cambria Math" panose="02040503050406030204" pitchFamily="18" charset="0"/>
                                    </a:rPr>
                                    <m:t>𝜙</m:t>
                                  </m:r>
                                </m:e>
                              </m:d>
                            </m:e>
                          </m:d>
                        </m:e>
                        <m:sup>
                          <m:r>
                            <a:rPr lang="vi-VN" b="0" i="1">
                              <a:solidFill>
                                <a:schemeClr val="tx1"/>
                              </a:solidFill>
                              <a:latin typeface="Cambria Math" panose="02040503050406030204" pitchFamily="18" charset="0"/>
                            </a:rPr>
                            <m:t>2</m:t>
                          </m:r>
                        </m:sup>
                      </m:sSup>
                    </m:oMath>
                  </m:oMathPara>
                </a14:m>
                <a:endParaRPr lang="en-VN">
                  <a:solidFill>
                    <a:schemeClr val="tx1"/>
                  </a:solidFill>
                </a:endParaRPr>
              </a:p>
            </p:txBody>
          </p:sp>
        </mc:Choice>
        <mc:Fallback xmlns="">
          <p:sp>
            <p:nvSpPr>
              <p:cNvPr id="44" name="Rectangle 43">
                <a:extLst>
                  <a:ext uri="{FF2B5EF4-FFF2-40B4-BE49-F238E27FC236}">
                    <a16:creationId xmlns:a16="http://schemas.microsoft.com/office/drawing/2014/main" id="{EDBA57E1-7AE0-70F6-AB4A-B0D87D83C4D9}"/>
                  </a:ext>
                </a:extLst>
              </p:cNvPr>
              <p:cNvSpPr>
                <a:spLocks noRot="1" noChangeAspect="1" noMove="1" noResize="1" noEditPoints="1" noAdjustHandles="1" noChangeArrowheads="1" noChangeShapeType="1" noTextEdit="1"/>
              </p:cNvSpPr>
              <p:nvPr/>
            </p:nvSpPr>
            <p:spPr>
              <a:xfrm>
                <a:off x="7366000" y="2666491"/>
                <a:ext cx="1525482" cy="1123950"/>
              </a:xfrm>
              <a:prstGeom prst="rect">
                <a:avLst/>
              </a:prstGeom>
              <a:blipFill>
                <a:blip r:embed="rId6"/>
                <a:stretch>
                  <a:fillRect/>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5" name="Hộp Văn bản 50">
                <a:extLst>
                  <a:ext uri="{FF2B5EF4-FFF2-40B4-BE49-F238E27FC236}">
                    <a16:creationId xmlns:a16="http://schemas.microsoft.com/office/drawing/2014/main" id="{E8F5BAA6-DCAB-DA86-D185-D15280283B5B}"/>
                  </a:ext>
                </a:extLst>
              </p:cNvPr>
              <p:cNvSpPr txBox="1"/>
              <p:nvPr/>
            </p:nvSpPr>
            <p:spPr>
              <a:xfrm>
                <a:off x="7366000" y="3827959"/>
                <a:ext cx="1525482"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vi-VN" sz="1600" b="1" i="1">
                          <a:solidFill>
                            <a:srgbClr val="FF0000"/>
                          </a:solidFill>
                          <a:latin typeface="Cambria Math" panose="02040503050406030204" pitchFamily="18" charset="0"/>
                          <a:ea typeface="Cambria Math" panose="02040503050406030204" pitchFamily="18" charset="0"/>
                        </a:rPr>
                        <m:t>𝓞</m:t>
                      </m:r>
                      <m:r>
                        <a:rPr lang="vi-VN" sz="1600" b="1" i="1">
                          <a:solidFill>
                            <a:srgbClr val="FF0000"/>
                          </a:solidFill>
                          <a:latin typeface="Cambria Math" panose="02040503050406030204" pitchFamily="18" charset="0"/>
                          <a:ea typeface="Cambria Math" panose="02040503050406030204" pitchFamily="18" charset="0"/>
                        </a:rPr>
                        <m:t>(</m:t>
                      </m:r>
                      <m:r>
                        <a:rPr lang="vi-VN" sz="1600" b="1" i="0">
                          <a:solidFill>
                            <a:srgbClr val="FF0000"/>
                          </a:solidFill>
                          <a:latin typeface="Cambria Math" panose="02040503050406030204" pitchFamily="18" charset="0"/>
                          <a:ea typeface="Cambria Math" panose="02040503050406030204" pitchFamily="18" charset="0"/>
                        </a:rPr>
                        <m:t>𝐥𝐨𝐠</m:t>
                      </m:r>
                      <m:r>
                        <a:rPr lang="vi-VN" sz="1600" b="1" i="1">
                          <a:solidFill>
                            <a:srgbClr val="FF0000"/>
                          </a:solidFill>
                          <a:latin typeface="Cambria Math" panose="02040503050406030204" pitchFamily="18" charset="0"/>
                          <a:ea typeface="Cambria Math" panose="02040503050406030204" pitchFamily="18" charset="0"/>
                        </a:rPr>
                        <m:t>(</m:t>
                      </m:r>
                      <m:r>
                        <a:rPr lang="vi-VN" sz="1600" b="1" i="1">
                          <a:solidFill>
                            <a:srgbClr val="FF0000"/>
                          </a:solidFill>
                          <a:latin typeface="Cambria Math" panose="02040503050406030204" pitchFamily="18" charset="0"/>
                          <a:ea typeface="Cambria Math" panose="02040503050406030204" pitchFamily="18" charset="0"/>
                        </a:rPr>
                        <m:t>𝒎</m:t>
                      </m:r>
                      <m:r>
                        <a:rPr lang="vi-VN" sz="1600" b="1" i="1">
                          <a:solidFill>
                            <a:srgbClr val="FF0000"/>
                          </a:solidFill>
                          <a:latin typeface="Cambria Math" panose="02040503050406030204" pitchFamily="18" charset="0"/>
                          <a:ea typeface="Cambria Math" panose="02040503050406030204" pitchFamily="18" charset="0"/>
                        </a:rPr>
                        <m:t>))</m:t>
                      </m:r>
                    </m:oMath>
                  </m:oMathPara>
                </a14:m>
                <a:endParaRPr lang="vi-VN" sz="1600" b="1">
                  <a:solidFill>
                    <a:srgbClr val="FF0000"/>
                  </a:solidFill>
                  <a:latin typeface="Calibri" panose="020F0502020204030204" pitchFamily="34" charset="0"/>
                  <a:cs typeface="Calibri" panose="020F0502020204030204" pitchFamily="34" charset="0"/>
                </a:endParaRPr>
              </a:p>
            </p:txBody>
          </p:sp>
        </mc:Choice>
        <mc:Fallback xmlns="">
          <p:sp>
            <p:nvSpPr>
              <p:cNvPr id="45" name="Hộp Văn bản 50">
                <a:extLst>
                  <a:ext uri="{FF2B5EF4-FFF2-40B4-BE49-F238E27FC236}">
                    <a16:creationId xmlns:a16="http://schemas.microsoft.com/office/drawing/2014/main" id="{E8F5BAA6-DCAB-DA86-D185-D15280283B5B}"/>
                  </a:ext>
                </a:extLst>
              </p:cNvPr>
              <p:cNvSpPr txBox="1">
                <a:spLocks noRot="1" noChangeAspect="1" noMove="1" noResize="1" noEditPoints="1" noAdjustHandles="1" noChangeArrowheads="1" noChangeShapeType="1" noTextEdit="1"/>
              </p:cNvSpPr>
              <p:nvPr/>
            </p:nvSpPr>
            <p:spPr>
              <a:xfrm>
                <a:off x="7366000" y="3827959"/>
                <a:ext cx="1525482" cy="338554"/>
              </a:xfrm>
              <a:prstGeom prst="rect">
                <a:avLst/>
              </a:prstGeom>
              <a:blipFill>
                <a:blip r:embed="rId7"/>
                <a:stretch>
                  <a:fillRect b="-14815"/>
                </a:stretch>
              </a:blipFill>
            </p:spPr>
            <p:txBody>
              <a:bodyPr/>
              <a:lstStyle/>
              <a:p>
                <a:r>
                  <a:rPr lang="en-VN">
                    <a:noFill/>
                  </a:rPr>
                  <a:t> </a:t>
                </a:r>
              </a:p>
            </p:txBody>
          </p:sp>
        </mc:Fallback>
      </mc:AlternateContent>
      <p:cxnSp>
        <p:nvCxnSpPr>
          <p:cNvPr id="52" name="Straight Arrow Connector 51">
            <a:extLst>
              <a:ext uri="{FF2B5EF4-FFF2-40B4-BE49-F238E27FC236}">
                <a16:creationId xmlns:a16="http://schemas.microsoft.com/office/drawing/2014/main" id="{2A89D345-D828-7106-6188-A5295812DFD0}"/>
              </a:ext>
            </a:extLst>
          </p:cNvPr>
          <p:cNvCxnSpPr>
            <a:stCxn id="40" idx="3"/>
            <a:endCxn id="44" idx="1"/>
          </p:cNvCxnSpPr>
          <p:nvPr/>
        </p:nvCxnSpPr>
        <p:spPr>
          <a:xfrm>
            <a:off x="6446732" y="3228466"/>
            <a:ext cx="9192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Hộp Văn bản 50">
            <a:extLst>
              <a:ext uri="{FF2B5EF4-FFF2-40B4-BE49-F238E27FC236}">
                <a16:creationId xmlns:a16="http://schemas.microsoft.com/office/drawing/2014/main" id="{59DCAC69-F6D2-F234-4C86-42DDF247D766}"/>
              </a:ext>
            </a:extLst>
          </p:cNvPr>
          <p:cNvSpPr txBox="1"/>
          <p:nvPr/>
        </p:nvSpPr>
        <p:spPr>
          <a:xfrm>
            <a:off x="6539927" y="3282629"/>
            <a:ext cx="732878" cy="646331"/>
          </a:xfrm>
          <a:prstGeom prst="rect">
            <a:avLst/>
          </a:prstGeom>
          <a:noFill/>
        </p:spPr>
        <p:txBody>
          <a:bodyPr wrap="square" rtlCol="0">
            <a:spAutoFit/>
          </a:bodyPr>
          <a:lstStyle/>
          <a:p>
            <a:r>
              <a:rPr lang="vi-VN" sz="1200">
                <a:latin typeface="Calibri" panose="020F0502020204030204" pitchFamily="34" charset="0"/>
                <a:cs typeface="Calibri" panose="020F0502020204030204" pitchFamily="34" charset="0"/>
              </a:rPr>
              <a:t>Using quatum circuit</a:t>
            </a:r>
          </a:p>
        </p:txBody>
      </p:sp>
      <p:sp>
        <p:nvSpPr>
          <p:cNvPr id="54" name="Slide Number Placeholder 53">
            <a:extLst>
              <a:ext uri="{FF2B5EF4-FFF2-40B4-BE49-F238E27FC236}">
                <a16:creationId xmlns:a16="http://schemas.microsoft.com/office/drawing/2014/main" id="{4AF8ED89-ED5A-C122-48F2-078D99F42A7D}"/>
              </a:ext>
            </a:extLst>
          </p:cNvPr>
          <p:cNvSpPr>
            <a:spLocks noGrp="1"/>
          </p:cNvSpPr>
          <p:nvPr>
            <p:ph type="sldNum" sz="quarter" idx="12"/>
          </p:nvPr>
        </p:nvSpPr>
        <p:spPr/>
        <p:txBody>
          <a:bodyPr/>
          <a:lstStyle/>
          <a:p>
            <a:fld id="{6A45828D-F580-42DE-B77E-860980F07F32}" type="slidenum">
              <a:rPr lang="vi-VN" smtClean="0"/>
              <a:t>8</a:t>
            </a:fld>
            <a:endParaRPr lang="vi-VN"/>
          </a:p>
        </p:txBody>
      </p:sp>
      <p:pic>
        <p:nvPicPr>
          <p:cNvPr id="56" name="Picture 55" descr="A screenshot of a computer&#10;&#10;Description automatically generated">
            <a:extLst>
              <a:ext uri="{FF2B5EF4-FFF2-40B4-BE49-F238E27FC236}">
                <a16:creationId xmlns:a16="http://schemas.microsoft.com/office/drawing/2014/main" id="{08682F2E-C2CF-AFE2-FF03-13DB60B694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753" y="1305534"/>
            <a:ext cx="4218238" cy="2396516"/>
          </a:xfrm>
          <a:prstGeom prst="rect">
            <a:avLst/>
          </a:prstGeom>
        </p:spPr>
      </p:pic>
      <p:cxnSp>
        <p:nvCxnSpPr>
          <p:cNvPr id="58" name="Curved Connector 57">
            <a:extLst>
              <a:ext uri="{FF2B5EF4-FFF2-40B4-BE49-F238E27FC236}">
                <a16:creationId xmlns:a16="http://schemas.microsoft.com/office/drawing/2014/main" id="{C518FCE3-352E-A136-169F-AFBF4CCC0914}"/>
              </a:ext>
            </a:extLst>
          </p:cNvPr>
          <p:cNvCxnSpPr>
            <a:stCxn id="28" idx="2"/>
            <a:endCxn id="45" idx="2"/>
          </p:cNvCxnSpPr>
          <p:nvPr/>
        </p:nvCxnSpPr>
        <p:spPr>
          <a:xfrm rot="16200000" flipH="1">
            <a:off x="6909541" y="2947313"/>
            <a:ext cx="12700" cy="2438400"/>
          </a:xfrm>
          <a:prstGeom prst="curvedConnector3">
            <a:avLst>
              <a:gd name="adj1" fmla="val 180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Hộp Văn bản 50">
            <a:extLst>
              <a:ext uri="{FF2B5EF4-FFF2-40B4-BE49-F238E27FC236}">
                <a16:creationId xmlns:a16="http://schemas.microsoft.com/office/drawing/2014/main" id="{7098050E-A734-C137-E8AA-A5E5A8B016FD}"/>
              </a:ext>
            </a:extLst>
          </p:cNvPr>
          <p:cNvSpPr txBox="1"/>
          <p:nvPr/>
        </p:nvSpPr>
        <p:spPr>
          <a:xfrm>
            <a:off x="6539927" y="4465654"/>
            <a:ext cx="826073" cy="276999"/>
          </a:xfrm>
          <a:prstGeom prst="rect">
            <a:avLst/>
          </a:prstGeom>
          <a:noFill/>
        </p:spPr>
        <p:txBody>
          <a:bodyPr wrap="square" rtlCol="0">
            <a:spAutoFit/>
          </a:bodyPr>
          <a:lstStyle/>
          <a:p>
            <a:r>
              <a:rPr lang="vi-VN" sz="1200">
                <a:latin typeface="Calibri" panose="020F0502020204030204" pitchFamily="34" charset="0"/>
                <a:cs typeface="Calibri" panose="020F0502020204030204" pitchFamily="34" charset="0"/>
              </a:rPr>
              <a:t>Reduce</a:t>
            </a:r>
          </a:p>
        </p:txBody>
      </p:sp>
      <p:sp>
        <p:nvSpPr>
          <p:cNvPr id="61" name="TextBox 60">
            <a:extLst>
              <a:ext uri="{FF2B5EF4-FFF2-40B4-BE49-F238E27FC236}">
                <a16:creationId xmlns:a16="http://schemas.microsoft.com/office/drawing/2014/main" id="{FD98423B-5FB3-5C1C-4E8B-96DC688FBAF1}"/>
              </a:ext>
            </a:extLst>
          </p:cNvPr>
          <p:cNvSpPr txBox="1"/>
          <p:nvPr/>
        </p:nvSpPr>
        <p:spPr>
          <a:xfrm>
            <a:off x="122857" y="4734939"/>
            <a:ext cx="4581524" cy="338554"/>
          </a:xfrm>
          <a:prstGeom prst="rect">
            <a:avLst/>
          </a:prstGeom>
          <a:noFill/>
        </p:spPr>
        <p:txBody>
          <a:bodyPr wrap="square">
            <a:spAutoFit/>
          </a:bodyPr>
          <a:lstStyle/>
          <a:p>
            <a:r>
              <a:rPr lang="en-US" sz="800" b="0" i="0">
                <a:solidFill>
                  <a:srgbClr val="222222"/>
                </a:solidFill>
                <a:effectLst/>
                <a:latin typeface="Calibri" panose="020F0502020204030204" pitchFamily="34" charset="0"/>
                <a:cs typeface="Calibri" panose="020F0502020204030204" pitchFamily="34" charset="0"/>
              </a:rPr>
              <a:t>[1] Vu Tuan Hai, Phan Hoang Chuong and Pham The Bao (2022). New approach of KNN Algorithm in quantum computing based on new design of quantum circuits. </a:t>
            </a:r>
            <a:r>
              <a:rPr lang="en-US" sz="800" b="0" i="1">
                <a:solidFill>
                  <a:srgbClr val="222222"/>
                </a:solidFill>
                <a:effectLst/>
                <a:latin typeface="Calibri" panose="020F0502020204030204" pitchFamily="34" charset="0"/>
                <a:cs typeface="Calibri" panose="020F0502020204030204" pitchFamily="34" charset="0"/>
              </a:rPr>
              <a:t>Informatica</a:t>
            </a:r>
            <a:r>
              <a:rPr lang="en-US" sz="800" b="0" i="0">
                <a:solidFill>
                  <a:srgbClr val="222222"/>
                </a:solidFill>
                <a:effectLst/>
                <a:latin typeface="Calibri" panose="020F0502020204030204" pitchFamily="34" charset="0"/>
                <a:cs typeface="Calibri" panose="020F0502020204030204" pitchFamily="34" charset="0"/>
              </a:rPr>
              <a:t>, </a:t>
            </a:r>
            <a:r>
              <a:rPr lang="en-US" sz="800" b="0" i="1">
                <a:solidFill>
                  <a:srgbClr val="222222"/>
                </a:solidFill>
                <a:effectLst/>
                <a:latin typeface="Calibri" panose="020F0502020204030204" pitchFamily="34" charset="0"/>
                <a:cs typeface="Calibri" panose="020F0502020204030204" pitchFamily="34" charset="0"/>
              </a:rPr>
              <a:t>46</a:t>
            </a:r>
            <a:r>
              <a:rPr lang="en-US" sz="800" b="0" i="0">
                <a:solidFill>
                  <a:srgbClr val="222222"/>
                </a:solidFill>
                <a:effectLst/>
                <a:latin typeface="Calibri" panose="020F0502020204030204" pitchFamily="34" charset="0"/>
                <a:cs typeface="Calibri" panose="020F0502020204030204" pitchFamily="34" charset="0"/>
              </a:rPr>
              <a:t>(5).</a:t>
            </a:r>
            <a:endParaRPr lang="en-VN" sz="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067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4447-901F-7990-EC59-5E604472C2A5}"/>
              </a:ext>
            </a:extLst>
          </p:cNvPr>
          <p:cNvSpPr>
            <a:spLocks noGrp="1"/>
          </p:cNvSpPr>
          <p:nvPr>
            <p:ph type="title"/>
          </p:nvPr>
        </p:nvSpPr>
        <p:spPr/>
        <p:txBody>
          <a:bodyPr>
            <a:normAutofit fontScale="90000"/>
          </a:bodyPr>
          <a:lstStyle/>
          <a:p>
            <a:r>
              <a:rPr lang="en-VN"/>
              <a:t>3. </a:t>
            </a:r>
            <a:r>
              <a:rPr lang="en-US" sz="3600">
                <a:solidFill>
                  <a:schemeClr val="tx1"/>
                </a:solidFill>
              </a:rPr>
              <a:t>Quantum version of deep learning model</a:t>
            </a:r>
            <a:endParaRPr lang="en-VN"/>
          </a:p>
        </p:txBody>
      </p:sp>
      <mc:AlternateContent xmlns:mc="http://schemas.openxmlformats.org/markup-compatibility/2006">
        <mc:Choice xmlns:a14="http://schemas.microsoft.com/office/drawing/2010/main" Requires="a14">
          <p:graphicFrame>
            <p:nvGraphicFramePr>
              <p:cNvPr id="5" name="Content Placeholder 4">
                <a:extLst>
                  <a:ext uri="{FF2B5EF4-FFF2-40B4-BE49-F238E27FC236}">
                    <a16:creationId xmlns:a16="http://schemas.microsoft.com/office/drawing/2014/main" id="{220F8FBE-952F-9B9B-23D2-58E76D708160}"/>
                  </a:ext>
                </a:extLst>
              </p:cNvPr>
              <p:cNvGraphicFramePr>
                <a:graphicFrameLocks noGrp="1"/>
              </p:cNvGraphicFramePr>
              <p:nvPr>
                <p:ph idx="1"/>
                <p:extLst>
                  <p:ext uri="{D42A27DB-BD31-4B8C-83A1-F6EECF244321}">
                    <p14:modId xmlns:p14="http://schemas.microsoft.com/office/powerpoint/2010/main" val="2292737180"/>
                  </p:ext>
                </p:extLst>
              </p:nvPr>
            </p:nvGraphicFramePr>
            <p:xfrm>
              <a:off x="628650" y="1268017"/>
              <a:ext cx="7473950" cy="3189684"/>
            </p:xfrm>
            <a:graphic>
              <a:graphicData uri="http://schemas.openxmlformats.org/drawingml/2006/table">
                <a:tbl>
                  <a:tblPr firstRow="1" bandRow="1">
                    <a:tableStyleId>{5940675A-B579-460E-94D1-54222C63F5DA}</a:tableStyleId>
                  </a:tblPr>
                  <a:tblGrid>
                    <a:gridCol w="1035050">
                      <a:extLst>
                        <a:ext uri="{9D8B030D-6E8A-4147-A177-3AD203B41FA5}">
                          <a16:colId xmlns:a16="http://schemas.microsoft.com/office/drawing/2014/main" val="4088917639"/>
                        </a:ext>
                      </a:extLst>
                    </a:gridCol>
                    <a:gridCol w="2629713">
                      <a:extLst>
                        <a:ext uri="{9D8B030D-6E8A-4147-A177-3AD203B41FA5}">
                          <a16:colId xmlns:a16="http://schemas.microsoft.com/office/drawing/2014/main" val="2364876114"/>
                        </a:ext>
                      </a:extLst>
                    </a:gridCol>
                    <a:gridCol w="3809187">
                      <a:extLst>
                        <a:ext uri="{9D8B030D-6E8A-4147-A177-3AD203B41FA5}">
                          <a16:colId xmlns:a16="http://schemas.microsoft.com/office/drawing/2014/main" val="3439772334"/>
                        </a:ext>
                      </a:extLst>
                    </a:gridCol>
                  </a:tblGrid>
                  <a:tr h="531614">
                    <a:tc>
                      <a:txBody>
                        <a:bodyPr/>
                        <a:lstStyle/>
                        <a:p>
                          <a:r>
                            <a:rPr lang="en-VN" b="1"/>
                            <a:t>Attribute</a:t>
                          </a:r>
                        </a:p>
                      </a:txBody>
                      <a:tcPr anchor="ctr"/>
                    </a:tc>
                    <a:tc>
                      <a:txBody>
                        <a:bodyPr/>
                        <a:lstStyle/>
                        <a:p>
                          <a:r>
                            <a:rPr lang="en-VN" b="1"/>
                            <a:t>Deep learning model</a:t>
                          </a:r>
                        </a:p>
                      </a:txBody>
                      <a:tcPr anchor="ctr"/>
                    </a:tc>
                    <a:tc>
                      <a:txBody>
                        <a:bodyPr/>
                        <a:lstStyle/>
                        <a:p>
                          <a:r>
                            <a:rPr lang="en-VN" b="1"/>
                            <a:t>QML</a:t>
                          </a:r>
                          <a:r>
                            <a:rPr lang="en-VN"/>
                            <a:t> </a:t>
                          </a:r>
                          <a:r>
                            <a:rPr lang="en-VN" b="1"/>
                            <a:t>model</a:t>
                          </a:r>
                        </a:p>
                        <a:p>
                          <a:r>
                            <a:rPr lang="en-VN" b="1"/>
                            <a:t>(Hybrid quantum – classical model is a subset)</a:t>
                          </a:r>
                        </a:p>
                      </a:txBody>
                      <a:tcPr anchor="ctr"/>
                    </a:tc>
                    <a:extLst>
                      <a:ext uri="{0D108BD9-81ED-4DB2-BD59-A6C34878D82A}">
                        <a16:rowId xmlns:a16="http://schemas.microsoft.com/office/drawing/2014/main" val="2927070420"/>
                      </a:ext>
                    </a:extLst>
                  </a:tr>
                  <a:tr h="531614">
                    <a:tc>
                      <a:txBody>
                        <a:bodyPr/>
                        <a:lstStyle/>
                        <a:p>
                          <a:r>
                            <a:rPr lang="en-VN"/>
                            <a:t>Main concept</a:t>
                          </a:r>
                        </a:p>
                      </a:txBody>
                      <a:tcPr anchor="ctr"/>
                    </a:tc>
                    <a:tc>
                      <a:txBody>
                        <a:bodyPr/>
                        <a:lstStyle/>
                        <a:p>
                          <a:r>
                            <a:rPr lang="en-VN"/>
                            <a:t>Neural network</a:t>
                          </a:r>
                        </a:p>
                      </a:txBody>
                      <a:tcPr anchor="ctr"/>
                    </a:tc>
                    <a:tc>
                      <a:txBody>
                        <a:bodyPr/>
                        <a:lstStyle/>
                        <a:p>
                          <a:r>
                            <a:rPr lang="en-VN"/>
                            <a:t>Parameterized quantum circuit (PQC) (also called Quantum neural network) </a:t>
                          </a:r>
                          <a:r>
                            <a:rPr lang="en-VN" b="1">
                              <a:solidFill>
                                <a:srgbClr val="FF0000"/>
                              </a:solidFill>
                            </a:rPr>
                            <a:t>[2]</a:t>
                          </a:r>
                        </a:p>
                      </a:txBody>
                      <a:tcPr anchor="ctr"/>
                    </a:tc>
                    <a:extLst>
                      <a:ext uri="{0D108BD9-81ED-4DB2-BD59-A6C34878D82A}">
                        <a16:rowId xmlns:a16="http://schemas.microsoft.com/office/drawing/2014/main" val="1531077414"/>
                      </a:ext>
                    </a:extLst>
                  </a:tr>
                  <a:tr h="531614">
                    <a:tc>
                      <a:txBody>
                        <a:bodyPr/>
                        <a:lstStyle/>
                        <a:p>
                          <a:r>
                            <a:rPr lang="en-VN"/>
                            <a:t>Parameter</a:t>
                          </a:r>
                        </a:p>
                      </a:txBody>
                      <a:tcPr anchor="ctr"/>
                    </a:tc>
                    <a:tc>
                      <a:txBody>
                        <a:bodyPr/>
                        <a:lstStyle/>
                        <a:p>
                          <a:r>
                            <a:rPr lang="en-VN"/>
                            <a:t>Weight </a:t>
                          </a:r>
                          <a14:m>
                            <m:oMath xmlns:m="http://schemas.openxmlformats.org/officeDocument/2006/math">
                              <m:sSub>
                                <m:sSubPr>
                                  <m:ctrlPr>
                                    <a:rPr lang="vi-VN" b="0" i="1">
                                      <a:latin typeface="Cambria Math" panose="02040503050406030204" pitchFamily="18" charset="0"/>
                                    </a:rPr>
                                  </m:ctrlPr>
                                </m:sSubPr>
                                <m:e>
                                  <m:r>
                                    <a:rPr lang="vi-VN" b="0" i="1">
                                      <a:latin typeface="Cambria Math" panose="02040503050406030204" pitchFamily="18" charset="0"/>
                                    </a:rPr>
                                    <m:t>{</m:t>
                                  </m:r>
                                  <m:r>
                                    <a:rPr lang="en-VN" i="1">
                                      <a:latin typeface="Cambria Math" panose="02040503050406030204" pitchFamily="18" charset="0"/>
                                    </a:rPr>
                                    <m:t>𝑤</m:t>
                                  </m:r>
                                </m:e>
                                <m:sub>
                                  <m:r>
                                    <a:rPr lang="vi-VN" b="0" i="1">
                                      <a:latin typeface="Cambria Math" panose="02040503050406030204" pitchFamily="18" charset="0"/>
                                    </a:rPr>
                                    <m:t>𝑖</m:t>
                                  </m:r>
                                </m:sub>
                              </m:sSub>
                              <m:r>
                                <a:rPr lang="vi-VN" b="0" i="1">
                                  <a:latin typeface="Cambria Math" panose="02040503050406030204" pitchFamily="18" charset="0"/>
                                </a:rPr>
                                <m:t>}</m:t>
                              </m:r>
                            </m:oMath>
                          </a14:m>
                          <a:r>
                            <a:rPr lang="en-VN" i="1"/>
                            <a:t> </a:t>
                          </a:r>
                          <a:r>
                            <a:rPr lang="en-VN" i="0"/>
                            <a:t>in nodes</a:t>
                          </a:r>
                          <a:endParaRPr lang="en-VN" i="1"/>
                        </a:p>
                      </a:txBody>
                      <a:tcPr anchor="ctr"/>
                    </a:tc>
                    <a:tc>
                      <a:txBody>
                        <a:bodyPr/>
                        <a:lstStyle/>
                        <a:p>
                          <a:r>
                            <a:rPr lang="en-VN"/>
                            <a:t>Angle value </a:t>
                          </a:r>
                          <a14:m>
                            <m:oMath xmlns:m="http://schemas.openxmlformats.org/officeDocument/2006/math">
                              <m:d>
                                <m:dPr>
                                  <m:begChr m:val="{"/>
                                  <m:endChr m:val="}"/>
                                  <m:ctrlPr>
                                    <a:rPr lang="vi-VN" b="0" i="1">
                                      <a:latin typeface="Cambria Math" panose="02040503050406030204" pitchFamily="18" charset="0"/>
                                    </a:rPr>
                                  </m:ctrlPr>
                                </m:dPr>
                                <m:e>
                                  <m:sSub>
                                    <m:sSubPr>
                                      <m:ctrlPr>
                                        <a:rPr lang="vi-VN" b="0" i="1">
                                          <a:latin typeface="Cambria Math" panose="02040503050406030204" pitchFamily="18" charset="0"/>
                                        </a:rPr>
                                      </m:ctrlPr>
                                    </m:sSubPr>
                                    <m:e>
                                      <m:r>
                                        <a:rPr lang="vi-VN" b="0" i="1">
                                          <a:latin typeface="Cambria Math" panose="02040503050406030204" pitchFamily="18" charset="0"/>
                                        </a:rPr>
                                        <m:t>𝜃</m:t>
                                      </m:r>
                                    </m:e>
                                    <m:sub>
                                      <m:r>
                                        <m:rPr>
                                          <m:sty m:val="p"/>
                                        </m:rPr>
                                        <a:rPr lang="vi-VN" b="0" i="1">
                                          <a:latin typeface="Cambria Math" panose="02040503050406030204" pitchFamily="18" charset="0"/>
                                        </a:rPr>
                                        <m:t>i</m:t>
                                      </m:r>
                                    </m:sub>
                                  </m:sSub>
                                </m:e>
                              </m:d>
                            </m:oMath>
                          </a14:m>
                          <a:r>
                            <a:rPr lang="en-VN"/>
                            <a:t> in rotation gates </a:t>
                          </a:r>
                          <a14:m>
                            <m:oMath xmlns:m="http://schemas.openxmlformats.org/officeDocument/2006/math">
                              <m:d>
                                <m:dPr>
                                  <m:begChr m:val="{"/>
                                  <m:endChr m:val="}"/>
                                  <m:ctrlPr>
                                    <a:rPr lang="vi-VN" b="0" i="1">
                                      <a:latin typeface="Cambria Math" panose="02040503050406030204" pitchFamily="18" charset="0"/>
                                    </a:rPr>
                                  </m:ctrlPr>
                                </m:dPr>
                                <m:e>
                                  <m:sSub>
                                    <m:sSubPr>
                                      <m:ctrlPr>
                                        <a:rPr lang="vi-VN" b="0" i="1">
                                          <a:latin typeface="Cambria Math" panose="02040503050406030204" pitchFamily="18" charset="0"/>
                                        </a:rPr>
                                      </m:ctrlPr>
                                    </m:sSubPr>
                                    <m:e>
                                      <m:r>
                                        <a:rPr lang="vi-VN" b="0" i="1">
                                          <a:latin typeface="Cambria Math" panose="02040503050406030204" pitchFamily="18" charset="0"/>
                                        </a:rPr>
                                        <m:t>𝑅</m:t>
                                      </m:r>
                                    </m:e>
                                    <m:sub>
                                      <m:r>
                                        <a:rPr lang="vi-VN" b="0" i="1">
                                          <a:latin typeface="Cambria Math" panose="02040503050406030204" pitchFamily="18" charset="0"/>
                                        </a:rPr>
                                        <m:t>𝑋</m:t>
                                      </m:r>
                                    </m:sub>
                                  </m:sSub>
                                  <m:r>
                                    <a:rPr lang="vi-VN" b="0" i="1">
                                      <a:latin typeface="Cambria Math" panose="02040503050406030204" pitchFamily="18" charset="0"/>
                                    </a:rPr>
                                    <m:t>,</m:t>
                                  </m:r>
                                  <m:sSub>
                                    <m:sSubPr>
                                      <m:ctrlPr>
                                        <a:rPr lang="vi-VN" b="0" i="1">
                                          <a:latin typeface="Cambria Math" panose="02040503050406030204" pitchFamily="18" charset="0"/>
                                        </a:rPr>
                                      </m:ctrlPr>
                                    </m:sSubPr>
                                    <m:e>
                                      <m:r>
                                        <a:rPr lang="vi-VN" b="0" i="1">
                                          <a:latin typeface="Cambria Math" panose="02040503050406030204" pitchFamily="18" charset="0"/>
                                        </a:rPr>
                                        <m:t>𝑅</m:t>
                                      </m:r>
                                    </m:e>
                                    <m:sub>
                                      <m:r>
                                        <a:rPr lang="vi-VN" b="0" i="1">
                                          <a:latin typeface="Cambria Math" panose="02040503050406030204" pitchFamily="18" charset="0"/>
                                        </a:rPr>
                                        <m:t>𝑌</m:t>
                                      </m:r>
                                    </m:sub>
                                  </m:sSub>
                                  <m:r>
                                    <a:rPr lang="vi-VN" b="0" i="1">
                                      <a:latin typeface="Cambria Math" panose="02040503050406030204" pitchFamily="18" charset="0"/>
                                    </a:rPr>
                                    <m:t>,</m:t>
                                  </m:r>
                                  <m:sSub>
                                    <m:sSubPr>
                                      <m:ctrlPr>
                                        <a:rPr lang="vi-VN" b="0" i="1">
                                          <a:latin typeface="Cambria Math" panose="02040503050406030204" pitchFamily="18" charset="0"/>
                                        </a:rPr>
                                      </m:ctrlPr>
                                    </m:sSubPr>
                                    <m:e>
                                      <m:r>
                                        <a:rPr lang="vi-VN" b="0" i="1">
                                          <a:latin typeface="Cambria Math" panose="02040503050406030204" pitchFamily="18" charset="0"/>
                                        </a:rPr>
                                        <m:t>𝑅</m:t>
                                      </m:r>
                                    </m:e>
                                    <m:sub>
                                      <m:r>
                                        <a:rPr lang="vi-VN" b="0" i="1">
                                          <a:latin typeface="Cambria Math" panose="02040503050406030204" pitchFamily="18" charset="0"/>
                                        </a:rPr>
                                        <m:t>𝑍</m:t>
                                      </m:r>
                                    </m:sub>
                                  </m:sSub>
                                </m:e>
                              </m:d>
                            </m:oMath>
                          </a14:m>
                          <a:endParaRPr lang="en-VN"/>
                        </a:p>
                      </a:txBody>
                      <a:tcPr anchor="ctr"/>
                    </a:tc>
                    <a:extLst>
                      <a:ext uri="{0D108BD9-81ED-4DB2-BD59-A6C34878D82A}">
                        <a16:rowId xmlns:a16="http://schemas.microsoft.com/office/drawing/2014/main" val="1800732459"/>
                      </a:ext>
                    </a:extLst>
                  </a:tr>
                  <a:tr h="531614">
                    <a:tc>
                      <a:txBody>
                        <a:bodyPr/>
                        <a:lstStyle/>
                        <a:p>
                          <a:r>
                            <a:rPr lang="en-VN"/>
                            <a:t>Gradient</a:t>
                          </a:r>
                        </a:p>
                      </a:txBody>
                      <a:tcPr anchor="ctr"/>
                    </a:tc>
                    <a:tc>
                      <a:txBody>
                        <a:bodyPr/>
                        <a:lstStyle/>
                        <a:p>
                          <a:r>
                            <a:rPr lang="en-VN"/>
                            <a:t>Backpropagation</a:t>
                          </a:r>
                        </a:p>
                      </a:txBody>
                      <a:tcPr anchor="ctr"/>
                    </a:tc>
                    <a:tc>
                      <a:txBody>
                        <a:bodyPr/>
                        <a:lstStyle/>
                        <a:p>
                          <a:r>
                            <a:rPr lang="en-VN"/>
                            <a:t>General parameter-shift rule </a:t>
                          </a:r>
                          <a:r>
                            <a:rPr lang="en-VN" b="1">
                              <a:solidFill>
                                <a:srgbClr val="FF0000"/>
                              </a:solidFill>
                            </a:rPr>
                            <a:t>[3]</a:t>
                          </a:r>
                        </a:p>
                      </a:txBody>
                      <a:tcPr anchor="ctr"/>
                    </a:tc>
                    <a:extLst>
                      <a:ext uri="{0D108BD9-81ED-4DB2-BD59-A6C34878D82A}">
                        <a16:rowId xmlns:a16="http://schemas.microsoft.com/office/drawing/2014/main" val="3394045804"/>
                      </a:ext>
                    </a:extLst>
                  </a:tr>
                  <a:tr h="531614">
                    <a:tc>
                      <a:txBody>
                        <a:bodyPr/>
                        <a:lstStyle/>
                        <a:p>
                          <a:r>
                            <a:rPr lang="en-VN"/>
                            <a:t>Optimizer</a:t>
                          </a:r>
                        </a:p>
                      </a:txBody>
                      <a:tcPr anchor="ctr"/>
                    </a:tc>
                    <a:tc>
                      <a:txBody>
                        <a:bodyPr/>
                        <a:lstStyle/>
                        <a:p>
                          <a:r>
                            <a:rPr lang="en-VN"/>
                            <a:t>SGD, Adam, …</a:t>
                          </a:r>
                        </a:p>
                      </a:txBody>
                      <a:tcPr anchor="ctr"/>
                    </a:tc>
                    <a:tc>
                      <a:txBody>
                        <a:bodyPr/>
                        <a:lstStyle/>
                        <a:p>
                          <a:r>
                            <a:rPr lang="en-VN"/>
                            <a:t>SGD, Adam, Quantum Natural Gradient (Fubini – Study metric, Fisher metric, …) </a:t>
                          </a:r>
                          <a:r>
                            <a:rPr lang="en-VN" b="1">
                              <a:solidFill>
                                <a:srgbClr val="FF0000"/>
                              </a:solidFill>
                            </a:rPr>
                            <a:t>[4]</a:t>
                          </a:r>
                        </a:p>
                      </a:txBody>
                      <a:tcPr anchor="ctr"/>
                    </a:tc>
                    <a:extLst>
                      <a:ext uri="{0D108BD9-81ED-4DB2-BD59-A6C34878D82A}">
                        <a16:rowId xmlns:a16="http://schemas.microsoft.com/office/drawing/2014/main" val="491440071"/>
                      </a:ext>
                    </a:extLst>
                  </a:tr>
                  <a:tr h="531614">
                    <a:tc>
                      <a:txBody>
                        <a:bodyPr/>
                        <a:lstStyle/>
                        <a:p>
                          <a:r>
                            <a:rPr lang="en-VN"/>
                            <a:t>Loss</a:t>
                          </a:r>
                        </a:p>
                      </a:txBody>
                      <a:tcPr anchor="ctr"/>
                    </a:tc>
                    <a:tc>
                      <a:txBody>
                        <a:bodyPr/>
                        <a:lstStyle/>
                        <a:p>
                          <a:r>
                            <a:rPr lang="en-VN"/>
                            <a:t>Various type</a:t>
                          </a:r>
                        </a:p>
                      </a:txBody>
                      <a:tcPr anchor="ctr"/>
                    </a:tc>
                    <a:tc>
                      <a:txBody>
                        <a:bodyPr/>
                        <a:lstStyle/>
                        <a:p>
                          <a:r>
                            <a:rPr lang="en-VN"/>
                            <a:t>Expectation value </a:t>
                          </a:r>
                          <a14:m>
                            <m:oMath xmlns:m="http://schemas.openxmlformats.org/officeDocument/2006/math">
                              <m:r>
                                <a:rPr lang="vi-VN" b="0" i="1">
                                  <a:latin typeface="Cambria Math" panose="02040503050406030204" pitchFamily="18" charset="0"/>
                                </a:rPr>
                                <m:t>⟨</m:t>
                              </m:r>
                              <m:r>
                                <a:rPr lang="vi-VN" b="0" i="1">
                                  <a:latin typeface="Cambria Math" panose="02040503050406030204" pitchFamily="18" charset="0"/>
                                </a:rPr>
                                <m:t>𝜓</m:t>
                              </m:r>
                              <m:d>
                                <m:dPr>
                                  <m:begChr m:val="|"/>
                                  <m:endChr m:val="|"/>
                                  <m:ctrlPr>
                                    <a:rPr lang="vi-VN" b="0" i="1">
                                      <a:latin typeface="Cambria Math" panose="02040503050406030204" pitchFamily="18" charset="0"/>
                                    </a:rPr>
                                  </m:ctrlPr>
                                </m:dPr>
                                <m:e>
                                  <m:r>
                                    <m:rPr>
                                      <m:sty m:val="p"/>
                                    </m:rPr>
                                    <a:rPr lang="vi-VN" b="0" i="1">
                                      <a:latin typeface="Cambria Math" panose="02040503050406030204" pitchFamily="18" charset="0"/>
                                    </a:rPr>
                                    <m:t>H</m:t>
                                  </m:r>
                                </m:e>
                              </m:d>
                              <m:r>
                                <a:rPr lang="vi-VN" b="0" i="1">
                                  <a:latin typeface="Cambria Math" panose="02040503050406030204" pitchFamily="18" charset="0"/>
                                </a:rPr>
                                <m:t>𝜓</m:t>
                              </m:r>
                              <m:r>
                                <a:rPr lang="vi-VN" b="0" i="1">
                                  <a:latin typeface="Cambria Math" panose="02040503050406030204" pitchFamily="18" charset="0"/>
                                </a:rPr>
                                <m:t>⟩</m:t>
                              </m:r>
                            </m:oMath>
                          </a14:m>
                          <a:endParaRPr lang="en-VN"/>
                        </a:p>
                      </a:txBody>
                      <a:tcPr anchor="ctr"/>
                    </a:tc>
                    <a:extLst>
                      <a:ext uri="{0D108BD9-81ED-4DB2-BD59-A6C34878D82A}">
                        <a16:rowId xmlns:a16="http://schemas.microsoft.com/office/drawing/2014/main" val="3662645663"/>
                      </a:ext>
                    </a:extLst>
                  </a:tr>
                </a:tbl>
              </a:graphicData>
            </a:graphic>
          </p:graphicFrame>
        </mc:Choice>
        <mc:Fallback>
          <p:graphicFrame>
            <p:nvGraphicFramePr>
              <p:cNvPr id="5" name="Content Placeholder 4">
                <a:extLst>
                  <a:ext uri="{FF2B5EF4-FFF2-40B4-BE49-F238E27FC236}">
                    <a16:creationId xmlns:a16="http://schemas.microsoft.com/office/drawing/2014/main" id="{220F8FBE-952F-9B9B-23D2-58E76D708160}"/>
                  </a:ext>
                </a:extLst>
              </p:cNvPr>
              <p:cNvGraphicFramePr>
                <a:graphicFrameLocks noGrp="1"/>
              </p:cNvGraphicFramePr>
              <p:nvPr>
                <p:ph idx="1"/>
                <p:extLst>
                  <p:ext uri="{D42A27DB-BD31-4B8C-83A1-F6EECF244321}">
                    <p14:modId xmlns:p14="http://schemas.microsoft.com/office/powerpoint/2010/main" val="2292737180"/>
                  </p:ext>
                </p:extLst>
              </p:nvPr>
            </p:nvGraphicFramePr>
            <p:xfrm>
              <a:off x="628650" y="1268017"/>
              <a:ext cx="7473950" cy="3189684"/>
            </p:xfrm>
            <a:graphic>
              <a:graphicData uri="http://schemas.openxmlformats.org/drawingml/2006/table">
                <a:tbl>
                  <a:tblPr firstRow="1" bandRow="1">
                    <a:tableStyleId>{5940675A-B579-460E-94D1-54222C63F5DA}</a:tableStyleId>
                  </a:tblPr>
                  <a:tblGrid>
                    <a:gridCol w="1035050">
                      <a:extLst>
                        <a:ext uri="{9D8B030D-6E8A-4147-A177-3AD203B41FA5}">
                          <a16:colId xmlns:a16="http://schemas.microsoft.com/office/drawing/2014/main" val="4088917639"/>
                        </a:ext>
                      </a:extLst>
                    </a:gridCol>
                    <a:gridCol w="2629713">
                      <a:extLst>
                        <a:ext uri="{9D8B030D-6E8A-4147-A177-3AD203B41FA5}">
                          <a16:colId xmlns:a16="http://schemas.microsoft.com/office/drawing/2014/main" val="2364876114"/>
                        </a:ext>
                      </a:extLst>
                    </a:gridCol>
                    <a:gridCol w="3809187">
                      <a:extLst>
                        <a:ext uri="{9D8B030D-6E8A-4147-A177-3AD203B41FA5}">
                          <a16:colId xmlns:a16="http://schemas.microsoft.com/office/drawing/2014/main" val="3439772334"/>
                        </a:ext>
                      </a:extLst>
                    </a:gridCol>
                  </a:tblGrid>
                  <a:tr h="531614">
                    <a:tc>
                      <a:txBody>
                        <a:bodyPr/>
                        <a:lstStyle/>
                        <a:p>
                          <a:r>
                            <a:rPr lang="en-VN" b="1"/>
                            <a:t>Attribute</a:t>
                          </a:r>
                        </a:p>
                      </a:txBody>
                      <a:tcPr anchor="ctr"/>
                    </a:tc>
                    <a:tc>
                      <a:txBody>
                        <a:bodyPr/>
                        <a:lstStyle/>
                        <a:p>
                          <a:r>
                            <a:rPr lang="en-VN" b="1"/>
                            <a:t>Deep learning model</a:t>
                          </a:r>
                        </a:p>
                      </a:txBody>
                      <a:tcPr anchor="ctr"/>
                    </a:tc>
                    <a:tc>
                      <a:txBody>
                        <a:bodyPr/>
                        <a:lstStyle/>
                        <a:p>
                          <a:r>
                            <a:rPr lang="en-VN" b="1"/>
                            <a:t>QML</a:t>
                          </a:r>
                          <a:r>
                            <a:rPr lang="en-VN"/>
                            <a:t> </a:t>
                          </a:r>
                          <a:r>
                            <a:rPr lang="en-VN" b="1"/>
                            <a:t>model</a:t>
                          </a:r>
                        </a:p>
                        <a:p>
                          <a:r>
                            <a:rPr lang="en-VN" b="1"/>
                            <a:t>(Hybrid quantum – classical model is a subset)</a:t>
                          </a:r>
                        </a:p>
                      </a:txBody>
                      <a:tcPr anchor="ctr"/>
                    </a:tc>
                    <a:extLst>
                      <a:ext uri="{0D108BD9-81ED-4DB2-BD59-A6C34878D82A}">
                        <a16:rowId xmlns:a16="http://schemas.microsoft.com/office/drawing/2014/main" val="2927070420"/>
                      </a:ext>
                    </a:extLst>
                  </a:tr>
                  <a:tr h="531614">
                    <a:tc>
                      <a:txBody>
                        <a:bodyPr/>
                        <a:lstStyle/>
                        <a:p>
                          <a:r>
                            <a:rPr lang="en-VN"/>
                            <a:t>Main concept</a:t>
                          </a:r>
                        </a:p>
                      </a:txBody>
                      <a:tcPr anchor="ctr"/>
                    </a:tc>
                    <a:tc>
                      <a:txBody>
                        <a:bodyPr/>
                        <a:lstStyle/>
                        <a:p>
                          <a:r>
                            <a:rPr lang="en-VN"/>
                            <a:t>Neural network</a:t>
                          </a:r>
                        </a:p>
                      </a:txBody>
                      <a:tcPr anchor="ctr"/>
                    </a:tc>
                    <a:tc>
                      <a:txBody>
                        <a:bodyPr/>
                        <a:lstStyle/>
                        <a:p>
                          <a:r>
                            <a:rPr lang="en-VN"/>
                            <a:t>Parameterized quantum circuit (PQC) (also called Quantum neural network) </a:t>
                          </a:r>
                          <a:r>
                            <a:rPr lang="en-VN" b="1">
                              <a:solidFill>
                                <a:srgbClr val="FF0000"/>
                              </a:solidFill>
                            </a:rPr>
                            <a:t>[2]</a:t>
                          </a:r>
                        </a:p>
                      </a:txBody>
                      <a:tcPr anchor="ctr"/>
                    </a:tc>
                    <a:extLst>
                      <a:ext uri="{0D108BD9-81ED-4DB2-BD59-A6C34878D82A}">
                        <a16:rowId xmlns:a16="http://schemas.microsoft.com/office/drawing/2014/main" val="1531077414"/>
                      </a:ext>
                    </a:extLst>
                  </a:tr>
                  <a:tr h="531614">
                    <a:tc>
                      <a:txBody>
                        <a:bodyPr/>
                        <a:lstStyle/>
                        <a:p>
                          <a:r>
                            <a:rPr lang="en-VN"/>
                            <a:t>Parameter</a:t>
                          </a:r>
                        </a:p>
                      </a:txBody>
                      <a:tcPr anchor="ctr"/>
                    </a:tc>
                    <a:tc>
                      <a:txBody>
                        <a:bodyPr/>
                        <a:lstStyle/>
                        <a:p>
                          <a:endParaRPr lang="en-VN"/>
                        </a:p>
                      </a:txBody>
                      <a:tcPr anchor="ctr">
                        <a:blipFill>
                          <a:blip r:embed="rId3"/>
                          <a:stretch>
                            <a:fillRect l="-40097" t="-197674" r="-145894" b="-295349"/>
                          </a:stretch>
                        </a:blipFill>
                      </a:tcPr>
                    </a:tc>
                    <a:tc>
                      <a:txBody>
                        <a:bodyPr/>
                        <a:lstStyle/>
                        <a:p>
                          <a:endParaRPr lang="en-VN"/>
                        </a:p>
                      </a:txBody>
                      <a:tcPr anchor="ctr">
                        <a:blipFill>
                          <a:blip r:embed="rId3"/>
                          <a:stretch>
                            <a:fillRect l="-96667" t="-197674" r="-667" b="-295349"/>
                          </a:stretch>
                        </a:blipFill>
                      </a:tcPr>
                    </a:tc>
                    <a:extLst>
                      <a:ext uri="{0D108BD9-81ED-4DB2-BD59-A6C34878D82A}">
                        <a16:rowId xmlns:a16="http://schemas.microsoft.com/office/drawing/2014/main" val="1800732459"/>
                      </a:ext>
                    </a:extLst>
                  </a:tr>
                  <a:tr h="531614">
                    <a:tc>
                      <a:txBody>
                        <a:bodyPr/>
                        <a:lstStyle/>
                        <a:p>
                          <a:r>
                            <a:rPr lang="en-VN"/>
                            <a:t>Gradient</a:t>
                          </a:r>
                        </a:p>
                      </a:txBody>
                      <a:tcPr anchor="ctr"/>
                    </a:tc>
                    <a:tc>
                      <a:txBody>
                        <a:bodyPr/>
                        <a:lstStyle/>
                        <a:p>
                          <a:r>
                            <a:rPr lang="en-VN"/>
                            <a:t>Backpropagation</a:t>
                          </a:r>
                        </a:p>
                      </a:txBody>
                      <a:tcPr anchor="ctr"/>
                    </a:tc>
                    <a:tc>
                      <a:txBody>
                        <a:bodyPr/>
                        <a:lstStyle/>
                        <a:p>
                          <a:r>
                            <a:rPr lang="en-VN"/>
                            <a:t>General parameter-shift rule </a:t>
                          </a:r>
                          <a:r>
                            <a:rPr lang="en-VN" b="1">
                              <a:solidFill>
                                <a:srgbClr val="FF0000"/>
                              </a:solidFill>
                            </a:rPr>
                            <a:t>[3]</a:t>
                          </a:r>
                        </a:p>
                      </a:txBody>
                      <a:tcPr anchor="ctr"/>
                    </a:tc>
                    <a:extLst>
                      <a:ext uri="{0D108BD9-81ED-4DB2-BD59-A6C34878D82A}">
                        <a16:rowId xmlns:a16="http://schemas.microsoft.com/office/drawing/2014/main" val="3394045804"/>
                      </a:ext>
                    </a:extLst>
                  </a:tr>
                  <a:tr h="531614">
                    <a:tc>
                      <a:txBody>
                        <a:bodyPr/>
                        <a:lstStyle/>
                        <a:p>
                          <a:r>
                            <a:rPr lang="en-VN"/>
                            <a:t>Optimizer</a:t>
                          </a:r>
                        </a:p>
                      </a:txBody>
                      <a:tcPr anchor="ctr"/>
                    </a:tc>
                    <a:tc>
                      <a:txBody>
                        <a:bodyPr/>
                        <a:lstStyle/>
                        <a:p>
                          <a:r>
                            <a:rPr lang="en-VN"/>
                            <a:t>SGD, Adam, …</a:t>
                          </a:r>
                        </a:p>
                      </a:txBody>
                      <a:tcPr anchor="ctr"/>
                    </a:tc>
                    <a:tc>
                      <a:txBody>
                        <a:bodyPr/>
                        <a:lstStyle/>
                        <a:p>
                          <a:r>
                            <a:rPr lang="en-VN"/>
                            <a:t>SGD, Adam, Quantum Natural Gradient (Fubini – Study metric, Fisher metric, …) </a:t>
                          </a:r>
                          <a:r>
                            <a:rPr lang="en-VN" b="1">
                              <a:solidFill>
                                <a:srgbClr val="FF0000"/>
                              </a:solidFill>
                            </a:rPr>
                            <a:t>[4]</a:t>
                          </a:r>
                        </a:p>
                      </a:txBody>
                      <a:tcPr anchor="ctr"/>
                    </a:tc>
                    <a:extLst>
                      <a:ext uri="{0D108BD9-81ED-4DB2-BD59-A6C34878D82A}">
                        <a16:rowId xmlns:a16="http://schemas.microsoft.com/office/drawing/2014/main" val="491440071"/>
                      </a:ext>
                    </a:extLst>
                  </a:tr>
                  <a:tr h="531614">
                    <a:tc>
                      <a:txBody>
                        <a:bodyPr/>
                        <a:lstStyle/>
                        <a:p>
                          <a:r>
                            <a:rPr lang="en-VN"/>
                            <a:t>Loss</a:t>
                          </a:r>
                        </a:p>
                      </a:txBody>
                      <a:tcPr anchor="ctr"/>
                    </a:tc>
                    <a:tc>
                      <a:txBody>
                        <a:bodyPr/>
                        <a:lstStyle/>
                        <a:p>
                          <a:r>
                            <a:rPr lang="en-VN"/>
                            <a:t>Various type</a:t>
                          </a:r>
                        </a:p>
                      </a:txBody>
                      <a:tcPr anchor="ctr"/>
                    </a:tc>
                    <a:tc>
                      <a:txBody>
                        <a:bodyPr/>
                        <a:lstStyle/>
                        <a:p>
                          <a:endParaRPr lang="en-VN"/>
                        </a:p>
                      </a:txBody>
                      <a:tcPr anchor="ctr">
                        <a:blipFill>
                          <a:blip r:embed="rId3"/>
                          <a:stretch>
                            <a:fillRect l="-96667" t="-504762" r="-667" b="-2381"/>
                          </a:stretch>
                        </a:blipFill>
                      </a:tcPr>
                    </a:tc>
                    <a:extLst>
                      <a:ext uri="{0D108BD9-81ED-4DB2-BD59-A6C34878D82A}">
                        <a16:rowId xmlns:a16="http://schemas.microsoft.com/office/drawing/2014/main" val="3662645663"/>
                      </a:ext>
                    </a:extLst>
                  </a:tr>
                </a:tbl>
              </a:graphicData>
            </a:graphic>
          </p:graphicFrame>
        </mc:Fallback>
      </mc:AlternateContent>
      <p:sp>
        <p:nvSpPr>
          <p:cNvPr id="4" name="Slide Number Placeholder 3">
            <a:extLst>
              <a:ext uri="{FF2B5EF4-FFF2-40B4-BE49-F238E27FC236}">
                <a16:creationId xmlns:a16="http://schemas.microsoft.com/office/drawing/2014/main" id="{4686656F-9B6C-AA48-E02C-5AFE69EDDC6B}"/>
              </a:ext>
            </a:extLst>
          </p:cNvPr>
          <p:cNvSpPr>
            <a:spLocks noGrp="1"/>
          </p:cNvSpPr>
          <p:nvPr>
            <p:ph type="sldNum" sz="quarter" idx="12"/>
          </p:nvPr>
        </p:nvSpPr>
        <p:spPr/>
        <p:txBody>
          <a:bodyPr/>
          <a:lstStyle/>
          <a:p>
            <a:fld id="{6A45828D-F580-42DE-B77E-860980F07F32}" type="slidenum">
              <a:rPr lang="vi-VN" smtClean="0"/>
              <a:t>9</a:t>
            </a:fld>
            <a:endParaRPr lang="vi-VN"/>
          </a:p>
        </p:txBody>
      </p:sp>
      <p:sp>
        <p:nvSpPr>
          <p:cNvPr id="7" name="TextBox 6">
            <a:extLst>
              <a:ext uri="{FF2B5EF4-FFF2-40B4-BE49-F238E27FC236}">
                <a16:creationId xmlns:a16="http://schemas.microsoft.com/office/drawing/2014/main" id="{1ACD27F7-59CD-0124-9E93-C3BA97CE9FE9}"/>
              </a:ext>
            </a:extLst>
          </p:cNvPr>
          <p:cNvSpPr txBox="1"/>
          <p:nvPr/>
        </p:nvSpPr>
        <p:spPr>
          <a:xfrm>
            <a:off x="508000" y="4551819"/>
            <a:ext cx="6826250" cy="461665"/>
          </a:xfrm>
          <a:prstGeom prst="rect">
            <a:avLst/>
          </a:prstGeom>
          <a:noFill/>
        </p:spPr>
        <p:txBody>
          <a:bodyPr wrap="square">
            <a:spAutoFit/>
          </a:bodyPr>
          <a:lstStyle/>
          <a:p>
            <a:r>
              <a:rPr lang="en-US" sz="800">
                <a:latin typeface="Calibri" panose="020F0502020204030204" pitchFamily="34" charset="0"/>
                <a:cs typeface="Calibri" panose="020F0502020204030204" pitchFamily="34" charset="0"/>
              </a:rPr>
              <a:t>[2] Benedetti, M et al, Parameterized quantum circuits as machine learning models. Quantum Science and Technology, 4(4), 043001 (2019).</a:t>
            </a:r>
          </a:p>
          <a:p>
            <a:r>
              <a:rPr lang="en-US" sz="800">
                <a:latin typeface="Calibri" panose="020F0502020204030204" pitchFamily="34" charset="0"/>
                <a:cs typeface="Calibri" panose="020F0502020204030204" pitchFamily="34" charset="0"/>
              </a:rPr>
              <a:t>[3] </a:t>
            </a:r>
            <a:r>
              <a:rPr lang="en-US" sz="800" b="0" i="0">
                <a:solidFill>
                  <a:srgbClr val="222222"/>
                </a:solidFill>
                <a:effectLst/>
                <a:latin typeface="Calibri" panose="020F0502020204030204" pitchFamily="34" charset="0"/>
                <a:cs typeface="Calibri" panose="020F0502020204030204" pitchFamily="34" charset="0"/>
              </a:rPr>
              <a:t>Wierichs, D., Izaac, J., Wang, C., &amp; Lin, C. Y. Y. (2022). General parameter-shift rules for quantum gradients. </a:t>
            </a:r>
            <a:r>
              <a:rPr lang="en-US" sz="800" b="0" i="1">
                <a:solidFill>
                  <a:srgbClr val="222222"/>
                </a:solidFill>
                <a:effectLst/>
                <a:latin typeface="Calibri" panose="020F0502020204030204" pitchFamily="34" charset="0"/>
                <a:cs typeface="Calibri" panose="020F0502020204030204" pitchFamily="34" charset="0"/>
              </a:rPr>
              <a:t>Quantum</a:t>
            </a:r>
            <a:r>
              <a:rPr lang="en-US" sz="800" b="0" i="0">
                <a:solidFill>
                  <a:srgbClr val="222222"/>
                </a:solidFill>
                <a:effectLst/>
                <a:latin typeface="Calibri" panose="020F0502020204030204" pitchFamily="34" charset="0"/>
                <a:cs typeface="Calibri" panose="020F0502020204030204" pitchFamily="34" charset="0"/>
              </a:rPr>
              <a:t>, </a:t>
            </a:r>
            <a:r>
              <a:rPr lang="en-US" sz="800" b="0" i="1">
                <a:solidFill>
                  <a:srgbClr val="222222"/>
                </a:solidFill>
                <a:effectLst/>
                <a:latin typeface="Calibri" panose="020F0502020204030204" pitchFamily="34" charset="0"/>
                <a:cs typeface="Calibri" panose="020F0502020204030204" pitchFamily="34" charset="0"/>
              </a:rPr>
              <a:t>6</a:t>
            </a:r>
            <a:r>
              <a:rPr lang="en-US" sz="800" b="0" i="0">
                <a:solidFill>
                  <a:srgbClr val="222222"/>
                </a:solidFill>
                <a:effectLst/>
                <a:latin typeface="Calibri" panose="020F0502020204030204" pitchFamily="34" charset="0"/>
                <a:cs typeface="Calibri" panose="020F0502020204030204" pitchFamily="34" charset="0"/>
              </a:rPr>
              <a:t>, 677.</a:t>
            </a:r>
          </a:p>
          <a:p>
            <a:r>
              <a:rPr lang="en-US" sz="800">
                <a:solidFill>
                  <a:srgbClr val="222222"/>
                </a:solidFill>
                <a:latin typeface="Calibri" panose="020F0502020204030204" pitchFamily="34" charset="0"/>
                <a:cs typeface="Calibri" panose="020F0502020204030204" pitchFamily="34" charset="0"/>
              </a:rPr>
              <a:t>[4] </a:t>
            </a:r>
            <a:r>
              <a:rPr lang="en-US" sz="800"/>
              <a:t>Stokes, J et al. Quantum natural gradient. Quantum, 4, 269 (2020).</a:t>
            </a:r>
            <a:endParaRPr lang="en-US" sz="800" b="0" i="0">
              <a:solidFill>
                <a:srgbClr val="22222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6857946"/>
      </p:ext>
    </p:extLst>
  </p:cSld>
  <p:clrMapOvr>
    <a:masterClrMapping/>
  </p:clrMapOvr>
</p:sld>
</file>

<file path=ppt/theme/theme1.xml><?xml version="1.0" encoding="utf-8"?>
<a:theme xmlns:a="http://schemas.openxmlformats.org/drawingml/2006/main" name="Chủ đề của Office">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4166</TotalTime>
  <Words>3471</Words>
  <Application>Microsoft Macintosh PowerPoint</Application>
  <PresentationFormat>On-screen Show (16:9)</PresentationFormat>
  <Paragraphs>354</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 Math</vt:lpstr>
      <vt:lpstr>CambriaMath</vt:lpstr>
      <vt:lpstr>Times New Roman</vt:lpstr>
      <vt:lpstr>TimesNewRomanPS</vt:lpstr>
      <vt:lpstr>TimesNewRomanPSMT</vt:lpstr>
      <vt:lpstr>Chủ đề của Office</vt:lpstr>
      <vt:lpstr>Quantum machine learning</vt:lpstr>
      <vt:lpstr>1. Overview</vt:lpstr>
      <vt:lpstr>1. Overview: expectations</vt:lpstr>
      <vt:lpstr>Pioneers</vt:lpstr>
      <vt:lpstr>1. Overview: What QML models can do? Based on quantum advantage*</vt:lpstr>
      <vt:lpstr>1. Type of QML</vt:lpstr>
      <vt:lpstr>2. Speed up version of ML algorithms Example: KNN </vt:lpstr>
      <vt:lpstr>2. Speed up version of ML algorithms Example: Quantum KNN </vt:lpstr>
      <vt:lpstr>3. Quantum version of deep learning model</vt:lpstr>
      <vt:lpstr>3.1. Example: Quanvolutional neural network</vt:lpstr>
      <vt:lpstr>3.1. Hybrid quantum - classical model</vt:lpstr>
      <vt:lpstr>3.2. Rotation gates</vt:lpstr>
      <vt:lpstr>3.3. Parameter-shift rule</vt:lpstr>
      <vt:lpstr>3.4. Parameterized quantum circuit (PQC)</vt:lpstr>
      <vt:lpstr>4. Power of QML</vt:lpstr>
      <vt:lpstr>4. Encoder: power of QML model (speedup)</vt:lpstr>
      <vt:lpstr>4. Encoder: power of QML model (speedup)</vt:lpstr>
      <vt:lpstr>4. Quantum operator</vt:lpstr>
      <vt:lpstr>4. Quantum operator: power of QML model (feature extractor)</vt:lpstr>
      <vt:lpstr>5. Challenge in QML field: Barren platueas</vt:lpstr>
      <vt:lpstr>5. Challenge in QML field</vt:lpstr>
      <vt:lpstr>Learning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Tuan Hai Vu</dc:creator>
  <cp:lastModifiedBy>Vũ Tuấn Hải</cp:lastModifiedBy>
  <cp:revision>28</cp:revision>
  <dcterms:created xsi:type="dcterms:W3CDTF">2020-12-05T02:51:52Z</dcterms:created>
  <dcterms:modified xsi:type="dcterms:W3CDTF">2023-11-22T15:02:54Z</dcterms:modified>
</cp:coreProperties>
</file>