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8" r:id="rId5"/>
    <p:sldId id="288" r:id="rId6"/>
    <p:sldId id="293" r:id="rId7"/>
    <p:sldId id="279" r:id="rId8"/>
    <p:sldId id="280" r:id="rId9"/>
    <p:sldId id="281" r:id="rId10"/>
    <p:sldId id="289" r:id="rId11"/>
    <p:sldId id="291" r:id="rId12"/>
    <p:sldId id="292" r:id="rId13"/>
    <p:sldId id="290" r:id="rId14"/>
    <p:sldId id="257" r:id="rId15"/>
    <p:sldId id="258" r:id="rId16"/>
    <p:sldId id="259" r:id="rId17"/>
    <p:sldId id="261" r:id="rId18"/>
    <p:sldId id="260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Hai" initials="TH" lastIdx="2" clrIdx="0">
    <p:extLst>
      <p:ext uri="{19B8F6BF-5375-455C-9EA6-DF929625EA0E}">
        <p15:presenceInfo xmlns:p15="http://schemas.microsoft.com/office/powerpoint/2012/main" userId="df1d4ed0a4f263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3T08:10:33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2965 5513 0,'-26'0'31,"1"-25"31,1 1-46,-1-2 31,1 1-32,-2 1 1,1-1 0,1 25-1,-25-50-15,23 25 16,1 25 15,-24 0-31,-1-24 16,25 24-1,-24 0-15,-1 0 0,25 0 16,1 0 0,-1 0-16,-25 0 15,25 0-15,1 0 16,-1 0-16,1 0 16,-2 0-16,1 0 15,1 0-15,-1 0 16,-25 0-1,25 0 1,1 0-16,-1 0 16,1 24-1,-2-24 17,1 0-32,1 25 31,-1-25-16,1 26 1,-2-26 0,26 24-16,-25-24 15,25 25 1,-24-25-16,24 24 16,-25 1 30,-1 50-30,26-51 0,-24 27-1,24-27 1,0 1 0,-25-25-1,25 24 1,-24-24-16,24 25 15,0 1-15,0-2 0,0 1 32,0-1-17,0 1 1,0 1 0,0-2-1,0 1-15,0 24 16,0-23-16,0 23 15,0 26-15,0-51 16,0 26 0,0 0-16,0-26 0,0 26 31,0-26-31,0 2 31,0-2-31,0 1 16,0 0-1,24-1 17,1 2-17,-1-26 1,-24 24 0,26 1-1,-1 0 16,-1-1-15,1-24-16,1 26 16,23-26-16,-49 24 15,24-24 1,27 0 0,-27 25-1,1-25-15,24 0 16,-23 0-16,-2 0 0,1 0 31,-1 25-15,1-25-1,-25 24 1,26-24 0,-2 0-1,1 0 1,-1 0 62,1 0-62,1 0-1,-2 0 16,1 0-31,-1 0 16,1 0 0,1 0-1,-2 0 1,1 0 0,-1 0-1,27 0 1,-27 0-16,1 0 15,-1 0-15,1 0 16,1 0-16,-2 0 16,1 0-1,-1 0 1,1 0 15,25 0-31,-25-24 31,-1 24-31,1-25 16,1-24 0,23 49-1,-25-26 1,1-23-16,1 24 16,-2 25-1,1-24-15,-1-26 16,-24 25 31,0 0-47,25-25 15,-25 26 1,0-26 0,0 26-1,0-2 1,0 2-1,0-26-15,0 26 0,0-2 16,0-23 0,0 24-16,0-25 15,0 25 1,0 1 0,0-1-1,0 1 1,-25-2-16,25 1 15,-24 1-15,24-1 16,0-50 0,-25 51-1,25-1-15,-24 1 16,24-2 0,0 1-1,0 1 1,-26 24-1,26-25 1,0 1 31</inkml:trace>
  <inkml:trace contextRef="#ctx0" brushRef="#br0" timeOffset="2701.5">3162 7026 0,'0'-25'47,"-24"0"-31,-25 25-16,-2-24 16,51-2-16,-24 26 15,-1 0-15,-25-24 16,25 24-16,-48-25 15,47 25-15,-23 0 16,0 0-16,-2 0 16,-22 0-16,-2 0 15,50 0-15,-25 0 16,1 0-16,0 0 16,23 0-16,-23 0 15,24 0 1,1 0-16,-27 0 15,27 0-15,-1 0 0,1 0 16,-2 0 0,1 0-1,1 0 1,-1 0 0,1 0-16,-27 49 15,27-49 1,-1 0-16,25 26 15,-24-2 1,-27 1 0,51 0-1,-49 25-15,49-1 16,-50 0 0,50-23-1,-25 23 1,25 0-16,0 1 31,0-25-31,0 0 16,0 25-16,0 24 15,0-50 1,0 27-16,0-27 16,0 25-16,0 26 15,0-50 1,0-1-16,0 2 15,0-1-15,0-1 16,0 1 0,0 25-1,0-25-15,25-1 16,-25 1-16,24-1 16,2 2-1,-26-1-15,25-1 16,-25 25-16,49 2 15,-23-51 1,-26 24-16,49 1 31,-25-1-31,1 2 16,1-26 0,-2 25-16,1-25 15,-1 0-15,76 49 16,-76-49-16,1 24 15,1-24-15,47 0 16,-22 0-16,-27 0 16,25 26-1,-24-1-15,1-25 0,-2 0 16,1 0-16,-1 0 16,27 0-1,-27 0 1,1 0-1,-1 0 1,1 0-16,1 0 16,-2 0-16,-24-25 15,74-1 1,-48 2 0,-2-1-1,1 25-15,-25-24 16,49-1-1,-49-1-15,0 2 16,26 24-16,-2-25 16,50-74-16,-74 74 15,26 25 1,-26-24 0,24 24-16,-24-25 15,25 25-15,-25-26 16,24 2-16,1-1 0,-25 1 15,0-1 1,26-1 0,-2 26-16,-24-24 15,0-25 17,25 24-1,-25-25-16,0 25-15,25 25 16,-25-24-16,0-1 31,0-1-15,0 2-16,0-1 16,0 1-16,0-1 15,0-1 1,0 2-16,0-1 15,0 1-15,0-27 16,0 27 0,0-26-16,0 26 0,0-2 15,0-23 1,-25 24 0,0 1-16,25-2 15,-24 26-15,24-24 94,-26 24-78</inkml:trace>
  <inkml:trace contextRef="#ctx0" brushRef="#br0" timeOffset="6904.34">9414 5661 0,'-25'0'188,"-1"0"-188,-47 0 15,48 0-15,-1 0 16,-23 0-16,-26 0 15,51 0-15,-50 0 16,24 0-16,1 0 16,24 0-16,-25 0 15,-24 0 1,24 0-16,0 0 0,0 0 16,-24 0-16,-25 0 15,50 0-15,-1 0 16,-50 0-16,51 0 15,-26 0 1,1 0-16,-25 0 16,50 0-16,-26 0 15,-24 0-15,74 0 16,0 0-16,-25 0 16,1 0-16,24 0 15,-49 0-15,24 0 16,0 0-16,1 0 15,-26 0 1,26 0-16,-26 0 0,50 0 16,-24 0-16,-1 0 15,25 0-15,-24 0 16,-1 0-16,25-24 16,-74 24-1,50 0-15,0 0 16,-26 0-16,50 0 15,-50-25-15,51 25 16,-1 0-16,1 0 0,-2 0 31,1 0-31,1 0 16,-25 0 46,23 0-15,1 25-31,25-1-16,0 1 16,-24 25-1,24-1-15,0-24 16,0 1-1,0 23-15,0 0 16,0 1-16,0 0 16,-25 0-16,25-26 15,0 26-15,0 0 16,-24-1-16,24-24 16,0 25-16,0-1 15,-26 26-15,26-51 16,0 26-1,0-26-15,0 2 0,0-2 16,-25 26-16,25 24 16,0-49-16,0 50 15,0-26-15,-24 26 16,-27 23 0,51-48-16,0 50 15,0-51-15,-24 0 16,24-23-16,0-2 15,0 26-15,0-26 16,0 27 0,0-2-1,0-25 1,0 2 0,0-1-1,0-1 1,0 1 31,0-1-32,0 2 32,24-1-16,2-1-15,-1-24 0,-1 25-1,1-1 1,1-24 0,-2 26-16,50 23 15,-24-49 1,-1 49-16,2-49 0,-2 0 15,50 51-15,-50-51 16,-24 0-16,74 0 16,1 0-16,-51 0 15,-23 24 1,23-24-16,-25 25 16,27-25-16,-27 0 0,1 0 15,-1 0-15,1 0 16,25 0-16,24 0 15,-24 0 1,24 0-16,1 0 16,0 0-16,23 0 15,-48 0-15,0 0 16,0 0-16,-1 0 16,0 0-16,26 0 15,-26 0-15,26 0 16,0 0-16,-26 0 15,0 0 1,26 0-16,-26 0 16,26 0-16,-26 0 0,26 0 15,0 0-15,-51 0 16,50 0-16,-24 0 16,0 0-1,0 0-15,24 0 16,-50 0-16,51 0 15,-50 0-15,25 0 16,-25 0-16,-1 0 16,1 0-16,-1 0 15,27-25 1,-27 1 0,1-1-1,-25-1-15,24 26 16,-24-24-16,26-1 15,-26 1-15,0-27 16,25 2 0,-25-26-1,24 51-15,-24-1 16,25 1-16,-1-1 0,2-1 16,-26 2-16,25-1 15,-25-50 1,24 51-16,-24-1 15,25-24-15,-25 23 16,0-23-16,0 0 16,0 23-16,0-23 15,0 24-15,0 1 16,0-2 0,0-23-16,0 24 15,0 1-15,0-2 16,0-23-1,0-26-15,-25 26 16,25 0-16,-24 23 0,-1-23 16,-1 0-16,26 23 15,-49-48-15,25 24 16,24 26 0,-25-26-1,25 26-15,0-2 16,-50 2-16,50-1 15,0 0-15,-25 1 16,25-2 15,0 2-15,-24-1 0,24 0-1,0 1 1,0-2-1,0 2-15,0-1 16,0 0 0,-25 1-1,25-2 1,0 1-16,0 1 16,0-25 15,-26 49-16,26-26 1</inkml:trace>
  <inkml:trace contextRef="#ctx0" brushRef="#br0" timeOffset="61963.85">20427 9630 0,'0'-25'94,"0"1"-94,0-1 15,0-25-15,-25 50 16,-24-74-16,23 50 16,-23-27-16,24 2 15,1 25-15,24-2 16,-50 1-16,50 1 16,-25 24-1,0-25-15,1 1 16,-2 24-16,-23-26 15,0 1-15,23 1 16,-48-1-16,-25 25 16,24 0-16,1 0 15,-50 0-15,74 0 16,-24 0 0,-1 0-16,-49-24 15,0 24-15,0 0 16,-24 0-16,24-26 0,-75 26 15,26 0 1,-100 0-16,25 0 16,0 0-16,0 0 15,-50 0-15,25 0 16,50 0-16,-50 0 16,50 0-16,-50 0 15,49 0-15,-48 0 16,48 0-16,-48 0 15,-27 0-15,27 0 16,-25 0-16,49 0 16,-51 0-16,51 0 15,50 0-15,0 0 16,0 0-16,-1 0 16,26 0-16,-1 0 15,-24 0 1,23 0-16,2 0 15,-1 0-15,1 0 16,0 0-16,-2 0 16,51 0-16,0 0 15,0 0-15,0 0 16,0 0-16,-24 0 16,24 0-16,-25 0 15,-1 0-15,2 0 16,-25 0-16,49 0 15,-25 0-15,25 0 16,0-25-16,-26 1 16,26 24-16,-49 0 15,49 0-15,-25 0 16,1 0 0,-2 0-16,-72 0 15,47 0-15,-22 0 0,22 0 16,2 0-1,-1 0-15,-24 0 16,50 0-16,-2 0 16,-48 0-16,24 0 15,-24 0-15,48 0 16,-47 0-16,73 0 16,0 0-16,-25 0 15,49 0-15,26 0 16,-50 0-16,50 0 15,-1 0-15,-49 0 16,49 0-16,1 0 16,-50 0-16,50 0 15,0 0-15,-1 0 16,0 0-16,1 0 16,0 0-1,0 0-15,24 0 16,-24 0-16,23 0 15,2 0-15,-50 0 16,24 0-16,1 0 16,-25 0-16,24 0 15,26 0-15,-26 0 16,-23 0-16,47 0 16,-22 0-16,22 0 15,2 0-15,-26 0 16,51 24-16,-25-24 15,-26 51-15,0-27 16,50 1 0,1-1-1,-25 1-15,23 25 16,-23 24-16,-26 25 16,1 1-16,-1-51 15,0 50-15,51 25 0,-50 0 16,-1-49-1,75-1-15,-24 1 16,-1 49-16,-25-25 16,25 25-16,25-24 15,0-2-15,-24-23 16,24 49-16,0-49 16,0 23-16,0 26 15,0-24-15,0 48 16,0 26-1,0-25-15,0 24 0,-25-49 16,-1 0-16,26-24 16,-24 24-16,-1-49 15,1-2-15,24 51 16,-25-49 0,-1 49-16,26-24 15,-24 48-15,24-24 16,0 25-16,0-50 0,-25 25 15,25-24 1,0-25-16,0-2 16,0 27-16,0-1 15,0-25-15,0 50 16,0-49-16,0 0 16,0 23-16,0-48 15,0 24-15,0-48 16,25 23-16,-1 26 15,-24-1-15,26 0 16,-1 0 0,24 1-16,-25 0 15,2-26-15,-1 0 16,-25-23-16,49 48 16,-25 0-16,2-24 0,23 24 15,0 0 1,-23-24-16,-1-25 15,24 24-15,1 26 16,-1-26-16,0 1 16,-23 0-16,48-26 15,-24 51-15,50-50 16,-2 25-16,-23-1 16,49-24-16,-49-1 15,23 2 1,1-1-16,-24-25 0,25 0 15,24 24-15,-100-24 16,50 0-16,25 0 16,1 0-16,-1 0 15,25 0 1,0 0-16,25 0 16,-25 0-16,0 0 15,49 0-15,1 0 16,50 0-16,-26 0 15,25 0-15,1 0 16,48 0-16,25 0 16,-49-24-16,51 24 15,-27-25 1,27 25-16,-27-26 0,-24 2 16,25 24-16,-25 0 15,0 0-15,25 0 16,-25 0-16,24-25 15,-24 1 1,-49-1-16,25-1 0,-51 2 16,26 24-16,-51-25 15,51 25-15,-26 0 16,26 0-16,-26 0 16,51 0-1,-1 0-15,1 0 16,-27 0-16,27 0 15,-1 0-15,25 0 16,-24 0-16,-2 0 16,2 0-16,-1-24 15,1 24-15,-51-25 16,26-1-16,-51 2 16,51-1-1,-26 0-15,26 25 0,-50-24 16,50 24-16,-51-26 15,25 2-15,-24 24 16,74-25-16,-74 0 16,74 25-1,-24 0-15,-25 0 16,24 0-16,26 0 16,-26 0-16,0 0 15,-24 0-15,25 0 16,-51 0-16,1-24 15,-1-2-15,2-23 16,-1 24-16,-25-25 16,0 26-16,0-26 15,0 0-15,0-24 16,-25 24-16,-50 26 16,51-50-16,-25-1 15,-26 26-15,26-26 16,23 0-1,-23-23-15,24-2 0,25-24 16,-24-24-16,24 24 16,24-26-16,-24 1 15,0 25-15,-24 0 16,-2 0 0,-23 0-16,0 0 15,23 0-15,-23 0 16,-26 25-16,26-25 15,-50-25-15,25 50 16,-26-50-16,26 25 16,0 0-16,-1-24 15,0 48-15,51 25 16,-26-23-16,-24 23 16,0-24-16,-50 50 15,24-26-15,-24 1 16,0-26-16,0-24 15,0 25-15,0 0 16,0-1 0,0 2-16,0 23 15,0-24-15,-50-1 16,26 51-16,-1 24 16,0 1-16,-25-26 15,26 50-15,-26-25 16,0-24-16,26 23 15,-1 2-15,-24-1 16,23 25-16,2-25 16,24 1-16,-25 24 15,0-26-15,-49 26 16,49-25-16,0 1 31,1 24-15,-2-25-16,2-25 15,-1 50-15,-24-49 0,23 49 16,-23-25-16,0-25 16,23 25-1,2 1 1,24-1-16,-25 25 16,0-24-1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3T08:12:57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3212 7138 0,'25'0'15,"-1"0"32,-24 24-47,26 1 16,23-25-16,0 0 15,26 49 1,-50-49-16,50 0 16,-2 0-16,51 51 15,-49-51-15,0 0 16,-1 24-16,25 1 0,1-1 16,-25-24-1,23 0-15,-23 0 16,0 0-16,23 0 15,1 0-15,1 0 16,24 0-16,0 0 16,0 0-16,24 0 15,-23 0-15,49 0 16,-26 0-16,50 0 16,-48 0-1,23 0-15,0 0 16,-23 0-16,23 0 0,-49 0 15,25 0-15,-25 0 16,-25 0-16,1 0 16,24 0-1,-51 0-15,2 0 16,49 0-16,-49 0 16,-1 0-16,25 0 15,-24 0-15,-26 0 0,51 0 16,-1 0-1,1 0-15,-2 0 16,52 0-16,-26 0 16,-26 0-16,26 0 15,-25 0-15,-24 0 16,25 0-16,-27 0 16,2 0-16,49 0 15,0 0-15,-24 0 16,48 0-1,-24 0-15,25 0 16,0-24-16,-25-1 0,-25 1 16,25 24-16,-49-25 15,23-1 1,-23 26-16,0-24 16,-50 24-16,-1-25 15,1 25-15,-1 0 16,2 0-1,-1 0 17,-1 0-17,1 0 1,-1 0-16,2 0 31,-1-25 47,-25 1-78,0-26 16,24 0-16,-24 26 16,0-26-1,0 25-15,0 0 16,25 1-16,-1-26 15,-24 25-15,26 0 16,-26-25 0,25 26-16,-25-1 15,0 0 1,24 1 0,-24-2 15,0 2-16,0-1-15,0 0 16,0 1-16,0-2 16,0 2-16,0-1 31,0 0-15,0 1-16,-24-2 15,-1 2 1,25-26-16,-26 50 15,-23-50-15,25 50 16,-1-24-16,-1 24 16,-47 0-16,48-50 15,-50 50-15,26 0 16,23 0 0,-48-24-16,0 24 0,0 0 15,-1-26-15,-24 26 16,-25 0-16,50 0 15,24 0 1,0 0-16,-24 0 16,-26 0-16,2 0 0,23 0 15,-49 0 1,0-24-16,-25-1 16,50 25-16,-1 0 15,-24-25-15,25 25 16,-50 0-16,50-24 15,-25-2-15,26 26 16,-2 0-16,1 0 16,24 0-16,-23 0 15,-26-24-15,24-1 16,-24 25-16,49 0 16,0 0-1,-49 0-15,26-25 16,-1 25-16,-50 0 0,50 0 15,-25-24-15,24-2 16,-24 2-16,25 24 16,-50 0-1,74 0-15,-49-25 16,-24 25-16,24 0 16,-25 0-16,50 0 15,-1 0-15,2 0 16,23 0-16,-24 0 15,-1 0-15,2 0 16,-2 0-16,-48 0 16,24 0-1,0 0-15,-26 0 0,26 0 16,26 0-16,-26 0 16,24 0-16,1 0 15,-50 0-15,50 0 16,-1 0-1,-24 0-15,25 0 16,25 0-16,24 0 16,1 0-16,24 0 0,-25 0 15,1 0-15,24 0 16,-1 0 0,2 0-1,-1 0 1,1 0-1,24 25 1,-25-1-16,25 2 16,0-2-1,-26 26-15,26 0 16,0 24 0,0-50-1,0 26-15,-24 0 16,24 24-16,0-49 0,0 0 15,0 25-15,-25-1 16,25-24 0,0-1-16,0 2 15,0-2-15,0 1 16,0 0-16,0-1 16,0 2-1,0-2-15,0 1 16,0 0-16,0-1 15,0 2 1,0-2 15,0 1-31,0 24 16,0-23 0,0-2-1,0 1 1,0 0-1,0-1 1,0 2 0,0-2-1,0 50 1,25-48 0,-25-2-16,24-24 15,2 0 1,-1 0-1,-25 25-15,24-25 32,1 0-17</inkml:trace>
  <inkml:trace contextRef="#ctx0" brushRef="#br0" timeOffset="12668.16">3560 9816 0,'24'0'15,"25"26"1,-23-26 15,72 0-31,-47 24 16,-2 1-16,1-25 16,24 0-16,1 0 15,24 0-15,50 0 0,-50 0 16,25 0-1,25 0-15,-1 0 16,1 0-16,1 0 16,-26 0-16,24 0 15,1 0-15,0 0 16,-1 0-16,-24 0 16,26 24-16,-52 1 15,26-25-15,-24 0 16,-1 0-1,25 0-15,0 0 0,-24 0 16,48 0-16,-48 0 16,24 0-16,0 0 15,-25 0-15,-25 0 16,25 0 0,-24 0-16,-1 0 15,25 0-15,-24 0 16,-26 0-16,26 0 15,-26 0-15,26 0 16,-1 0-16,-48 0 16,23 0-16,0 0 15,1 0-15,-1 0 16,2 0 0,-27 0-16,25 0 0,-24 0 15,50 0-15,-51 0 16,27 0-16,-2 0 15,-25 0-15,1 0 32,25 0-32,-25 0 15,-1 0-15,1 0 16,25 0-16,-1 0 16,-24 0-16,50 0 0,-26 0 15,-23 0 1,-2 0-16,1 0 15,-1 0-15,27 0 16,-2 0 0,-25 0-16,1 0 15,1 0 1,-2 0-16,50 0 16,-48 0-16,-2 0 31,26 0-31,0 0 15,24 0 1,-50 0-16,2 0 16,23 0-1,-24 0 1,-1 0 0,26 0-16,-25 0 15,0 0-15,25 0 16,-1 0-1,-24 0-15,-1 0 16,51 0-16,-50 0 16,-1 0-16,76 0 15,-26 0 1,0 0-16,-24 0 0,0 0 16,-26 0-16,51 0 15,-50 0 1,-1 0-16,26 0 15,0 0 1,0 0 0,-25 0-16,-1 0 15,1 0 1</inkml:trace>
  <inkml:trace contextRef="#ctx0" brushRef="#br0" timeOffset="21707.22">18169 9122 0,'0'0'0,"0"-24"16,0-27-16,0 27 16,0-1-1,0 1 17,0-2-32,0-23 15,-49 49 1,24-25-16,-25 1 15,1-2-15,0-23 16,-26 24-16,0-25 16,1 25-16,-25 1 15,-1-27-15,27 51 16,-51-24-16,-26-1 16,-48 25-16,24 0 15,-24-24-15,-25-1 16,24-1-16,-25 2 15,51-1-15,-26 25 16,2 0 0,-52 0-16,51 0 15,-26 0-15,26 0 16,-25 0-16,74 0 16,-49 0-16,74 0 15,-1 0-15,-23 0 16,48 0-16,1 0 15,1 0-15,23 0 16,26 0-16,-51 0 16,50 0-16,1 0 15,24 0-15,-25 0 16,1 0-16,0 0 16,-2 0-1,27 0 1,-51 0-16,26 0 0,0 25 15,-51-25 1,50 24-16,-50-24 0,27 0 16,-2 0-16,-25 0 15,76 0 1,-25 0-16,-2 0 16,27 0-16,-50 0 15,48 0-15,-23 26 16,-26-1-16,26-25 15,-26 0-15,26 49 16,-26-49-16,51 0 16,-1 24-16,-24-24 15,23 0 1,2 26-16,-1-1 0,-24-1 16,49 1-16,-50 1 15,1-2 1,24-24-1,-1 49 1,2 2 0,-1-2-16,25-25 15,-25 1 1,25 1-16,-24 47 16,-2-22-1,26-27-15,-24 25 16,24-24-16,-25 25 15,25-1-15,-25-49 16,25 25-16,0 1 16,0-2-16,0 1 15,0-1-15,0 1 16,0 25-16,0-25 16,0-1-1,0 27-15,0-27 0,0 25 16,25 2-1,0-2-15,-1-25 16,26 1-16,-25 25 16,24-50-1,26 49-15,0 2 16,-1-51-16,-24 24 16,48 1-16,-23-25 15,25 0-15,-1 0 16,-25 0-16,50 0 15,-100 0-15,51 0 16,49 0-16,0 0 16,25 0-16,-25 0 15,0 0-15,50 0 16,-50 0-16,49 0 16,-73 0-16,24 0 15,24 0-15,-24 0 16,25 0-1,1 0-15,-2 0 16,26 0-16,-50 0 16,-25 0-16,25 0 15,-25 0-15,-25 0 16,26 0-16,-50 0 16,-1 0-16,50 0 15,-25 0-15,1 0 16,49 0-16,-49 0 15,-26 0-15,26 0 16,-50 0-16,48 0 16,-22 24-16,-27-24 15,51 25-15,-26-25 16,0 0 0,26 0-16,-26 0 0,2 0 15,-2 0-15,1 0 16,-1 0-16,26 0 15,-1 0-15,1 0 16,49 0 0,-25 0-16,-25 0 15,25 0-15,-24 0 16,-1 0-16,25 0 16,-24 0-16,-1 0 15,1 0-15,-26 0 16,1 0-16,24 0 15,25 0-15,-24 0 16,-1 0-16,25 0 16,-24 0-16,-26 0 15,51-25-15,-76 25 16,27 0-16,-2-24 16,-24 24-16,49-49 15,-24 49 1,0-26-16,-26 1 31,1 25-15,-25-24-16,25 24 0,-25-25 15,0 1 1,0-27 0,0 27-1,0-1 1,0 1-16,0-2 15,0-23 1,0 24-16,-25-50 16,25 2-16,-25 47 15,1-23 1,-2 0-16,2-26 0,24 50 16,-25 1-16,0-2 15,1 26 1,24-25-16,-26 1 47,26-1-16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44D63B-83B2-4EF0-BA40-D114612ED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338730E-B175-4165-AE7D-0A017C691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719C56-2CCA-4104-9667-171F20F1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21/11/2023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A70A96-49E5-41F6-9E53-89065AFB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DA6A6B0-8074-441C-B9DA-32EFD9B0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208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E3609B-8072-4BC9-BF96-3C70F078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EA7D3CC-2332-4010-BF33-AB3F27F1D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90155F9-B8BF-4CDB-80BA-826A21FA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21/11/2023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7857827-4C5A-44D0-9BD7-60F18436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A24A7-EC7A-4A33-9149-C92F050F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0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4391414-5859-4CAE-A871-D69DFC7ED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8C7ECBB-BAB4-48B7-AD15-89DEFF4B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94417F5-6D17-4830-814C-6CB9044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21/11/2023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A4CF77-DC7C-44AE-B9E2-121ED6E0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A82976-DC99-438E-9D94-D4B13DCE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59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8F8E58-51A3-4E86-889A-BD5ECA84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789E97A-9925-4DD5-A079-77313F90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3F6B20-CA7C-4E52-B8B4-06712CC5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21/11/2023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975407C-41BB-4BFC-8C54-1FFD1EE8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5F049EA-EBA1-44C3-92AC-86895AE5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638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417A1F-2F86-4293-9D0A-EAA6F91D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59A3036-96CB-4952-9F28-DBECDD009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37525C-6771-4F12-9E4B-8B60290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21/11/2023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7FF455-282A-4540-962B-9D457C04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8AB3A70-0B9E-40FB-A5AB-B7131FB3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77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6F53B4-9870-469F-8083-DCE68332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0599F47-4C51-4D0A-98BA-89B39EE42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FDF10E3-2306-4A3C-B746-D69082DDD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4EE4A3-7C81-4613-8111-5D3B4494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21/11/2023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4ACE89-8C71-457B-87C8-C449D5FD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52ACD80-E5B4-403C-B208-A29B9118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08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757753-49BE-45F5-91E3-E5C088C5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B9644D-D14A-4C0B-806F-2EC75725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593870E-369F-44C6-802D-F8410533A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D7D7EED-BDB6-48F9-9601-0C8F72E89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78C61FF-25FC-4199-8F30-9118A8253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29DE180-5E96-4A6C-9E80-A1F23E7E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21/11/2023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20F5AD9-0A87-4F16-944A-CDAB0008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6E2DCA2-3FBD-46A2-B02E-E276FFFE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660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5AD9B8-CBDA-40C5-9A5E-53CC9CD3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481E68E-2386-4948-A8DA-BE850452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21/11/2023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27C144F-EED5-4558-A9DE-E2662617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205C229-CC4C-4490-BED0-734D1572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876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C8EA0F2-C61B-4F3E-BA5D-9AB72AF8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21/11/2023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17B7CE9-AA3B-4D67-ADF2-9EDA495F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DE3880-17F2-47D4-BDE8-D613FF9F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61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D729F7-2FAB-4B57-BF17-BB1E62EC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1DFD58-5621-45A5-A46E-2AEC1E25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BBC4BC-EDA1-48FC-BB5B-AA64D1DAC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BFACBA6-97C4-4FD0-9B89-B22C1A89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21/11/2023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E7A9CD7-A89E-4B6A-80A0-622374B6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F39F97-55DD-4310-A5E1-BB1453A0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5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6E192B-BB38-4060-8A34-C5BDE686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F5111AD-7B23-4041-9048-11B15388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5CBAE31-7A14-4615-BC2E-94425F9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4965918-B736-49B8-A4D2-45B02B76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21/11/2023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C37FEA4-4B39-4781-A4AB-9FB94DE1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3D87A63-89FE-4ACF-B9C4-C476CF8C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854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085E2F5-01A5-44BC-AFEA-7FE122B7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C4CF43-1FF6-406A-949A-2EF42A59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424F78-69AF-4049-8C6C-A9DDF88A8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30EE7-50B9-4690-92C4-D398B08CD54A}" type="datetimeFigureOut">
              <a:rPr lang="vi-VN" smtClean="0"/>
              <a:t>21/11/2023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2BE626-3C5C-4298-A102-81FEEE52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BB624CE-3217-416B-B777-A09E73F6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685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43.png"/><Relationship Id="rId7" Type="http://schemas.openxmlformats.org/officeDocument/2006/relationships/image" Target="../media/image61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00.png"/><Relationship Id="rId5" Type="http://schemas.openxmlformats.org/officeDocument/2006/relationships/image" Target="../media/image48.png"/><Relationship Id="rId10" Type="http://schemas.openxmlformats.org/officeDocument/2006/relationships/image" Target="../media/image90.png"/><Relationship Id="rId9" Type="http://schemas.openxmlformats.org/officeDocument/2006/relationships/image" Target="../media/image80.png"/><Relationship Id="rId1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17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" Type="http://schemas.openxmlformats.org/officeDocument/2006/relationships/image" Target="../media/image160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5" Type="http://schemas.openxmlformats.org/officeDocument/2006/relationships/image" Target="../media/image3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E22B2A-F1A3-4EEF-8EA7-7A2D0EE9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KNN experiment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37A9A90-2EC3-4570-993A-225DC85ED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10/04/2021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631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5ABC43-DA03-4A22-A3E8-7013F46A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2.4. Bring QKNN to real life </a:t>
            </a:r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5042184-C686-4893-BD82-B19AF4CA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21" y="1842451"/>
            <a:ext cx="5035551" cy="1780527"/>
          </a:xfrm>
          <a:prstGeom prst="rect">
            <a:avLst/>
          </a:prstGeom>
        </p:spPr>
      </p:pic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BDF63EF1-4144-4E72-A7EE-5359767AF9D7}"/>
              </a:ext>
            </a:extLst>
          </p:cNvPr>
          <p:cNvCxnSpPr/>
          <p:nvPr/>
        </p:nvCxnSpPr>
        <p:spPr>
          <a:xfrm>
            <a:off x="6203183" y="2197240"/>
            <a:ext cx="1594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31B0325-9D1A-42A7-BFEE-09097A3AEDAF}"/>
              </a:ext>
            </a:extLst>
          </p:cNvPr>
          <p:cNvSpPr txBox="1"/>
          <p:nvPr/>
        </p:nvSpPr>
        <p:spPr>
          <a:xfrm>
            <a:off x="8293240" y="1690689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How to load large classical database into circuit</a:t>
            </a:r>
            <a:endParaRPr lang="vi-VN" sz="2400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8E6C4380-CCF4-4AA7-90FF-CBCC8BF36058}"/>
              </a:ext>
            </a:extLst>
          </p:cNvPr>
          <p:cNvCxnSpPr>
            <a:cxnSpLocks/>
          </p:cNvCxnSpPr>
          <p:nvPr/>
        </p:nvCxnSpPr>
        <p:spPr>
          <a:xfrm>
            <a:off x="6203183" y="2197240"/>
            <a:ext cx="1594339" cy="101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C3AF8519-3155-4D33-9A69-B8247F26E507}"/>
                  </a:ext>
                </a:extLst>
              </p:cNvPr>
              <p:cNvSpPr txBox="1"/>
              <p:nvPr/>
            </p:nvSpPr>
            <p:spPr>
              <a:xfrm>
                <a:off x="8293240" y="2702073"/>
                <a:ext cx="365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How to load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/>
                  <a:t> dimensions vector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/>
                  <a:t> qubits? </a:t>
                </a:r>
                <a:endParaRPr lang="vi-VN" sz="24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C3AF8519-3155-4D33-9A69-B8247F26E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240" y="2702073"/>
                <a:ext cx="3657600" cy="830997"/>
              </a:xfrm>
              <a:prstGeom prst="rect">
                <a:avLst/>
              </a:prstGeom>
              <a:blipFill>
                <a:blip r:embed="rId3"/>
                <a:stretch>
                  <a:fillRect l="-2422" t="-4478" b="-134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BB98D5A3-E3AB-48A7-8FD1-A9F892310B78}"/>
                  </a:ext>
                </a:extLst>
              </p:cNvPr>
              <p:cNvSpPr txBox="1"/>
              <p:nvPr/>
            </p:nvSpPr>
            <p:spPr>
              <a:xfrm>
                <a:off x="712021" y="3933179"/>
                <a:ext cx="69381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Experiment on Iris </a:t>
                </a:r>
                <a:r>
                  <a:rPr lang="sv-SE" sz="2400"/>
                  <a:t>(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sv-SE" sz="2400"/>
                  <a:t>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sv-SE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sv-SE" sz="2400"/>
                  <a:t>):</a:t>
                </a:r>
              </a:p>
              <a:p>
                <a:r>
                  <a:rPr lang="en-US" sz="2400"/>
                  <a:t>Acc: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≈68.75%</m:t>
                    </m:r>
                  </m:oMath>
                </a14:m>
                <a:endParaRPr lang="en-US" sz="2400"/>
              </a:p>
              <a:p>
                <a:r>
                  <a:rPr lang="en-US" sz="2400"/>
                  <a:t>Confusion matrix: </a:t>
                </a:r>
                <a:endParaRPr lang="vi-VN" sz="2400"/>
              </a:p>
              <a:p>
                <a:r>
                  <a:rPr lang="vi-VN" sz="2400">
                    <a:latin typeface="Consolas" panose="020B0609020204030204" pitchFamily="49" charset="0"/>
                  </a:rPr>
                  <a:t>[7 2 0] </a:t>
                </a:r>
              </a:p>
              <a:p>
                <a:r>
                  <a:rPr lang="vi-VN" sz="2400">
                    <a:latin typeface="Consolas" panose="020B0609020204030204" pitchFamily="49" charset="0"/>
                  </a:rPr>
                  <a:t>[0 2 1] </a:t>
                </a:r>
              </a:p>
              <a:p>
                <a:r>
                  <a:rPr lang="vi-VN" sz="2400">
                    <a:latin typeface="Consolas" panose="020B0609020204030204" pitchFamily="49" charset="0"/>
                  </a:rPr>
                  <a:t>[1 1 2]</a:t>
                </a:r>
                <a:endParaRPr lang="vi-VN" sz="2400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BB98D5A3-E3AB-48A7-8FD1-A9F89231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1" y="3933179"/>
                <a:ext cx="6938127" cy="2308324"/>
              </a:xfrm>
              <a:prstGeom prst="rect">
                <a:avLst/>
              </a:prstGeom>
              <a:blipFill>
                <a:blip r:embed="rId4"/>
                <a:stretch>
                  <a:fillRect l="-1463" t="-1639" b="-546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491AF168-4CA4-4099-9433-13EAAAF057BD}"/>
                  </a:ext>
                </a:extLst>
              </p14:cNvPr>
              <p14:cNvContentPartPr/>
              <p14:nvPr/>
            </p14:nvContentPartPr>
            <p14:xfrm>
              <a:off x="446400" y="2527200"/>
              <a:ext cx="7403040" cy="3956160"/>
            </p14:xfrm>
          </p:contentPart>
        </mc:Choice>
        <mc:Fallback xmlns=""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491AF168-4CA4-4099-9433-13EAAAF057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040" y="2517840"/>
                <a:ext cx="7421760" cy="39748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12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AC12192C-EE88-4EE1-AD3A-E54A75E917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2.5. Load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dimensions vector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AC12192C-EE88-4EE1-AD3A-E54A75E91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A695EDF1-DD5A-4A78-9C19-902BDD4C6882}"/>
                  </a:ext>
                </a:extLst>
              </p:cNvPr>
              <p:cNvSpPr txBox="1"/>
              <p:nvPr/>
            </p:nvSpPr>
            <p:spPr>
              <a:xfrm>
                <a:off x="782716" y="6293691"/>
                <a:ext cx="5016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Simplest case: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/>
                  <a:t> is a binary vector </a:t>
                </a:r>
                <a:endParaRPr lang="vi-VN" sz="24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A695EDF1-DD5A-4A78-9C19-902BDD4C6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16" y="6293691"/>
                <a:ext cx="5016641" cy="461665"/>
              </a:xfrm>
              <a:prstGeom prst="rect">
                <a:avLst/>
              </a:prstGeom>
              <a:blipFill>
                <a:blip r:embed="rId3"/>
                <a:stretch>
                  <a:fillRect l="-1768" t="-8108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Hình ảnh 9">
            <a:extLst>
              <a:ext uri="{FF2B5EF4-FFF2-40B4-BE49-F238E27FC236}">
                <a16:creationId xmlns:a16="http://schemas.microsoft.com/office/drawing/2014/main" id="{1F36463B-66BB-44A9-8C3E-BDE3A3DCB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2790713" cy="3472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E5692B7F-C734-47AC-AD57-B01F162F3D44}"/>
                  </a:ext>
                </a:extLst>
              </p:cNvPr>
              <p:cNvSpPr txBox="1"/>
              <p:nvPr/>
            </p:nvSpPr>
            <p:spPr>
              <a:xfrm>
                <a:off x="838199" y="5236016"/>
                <a:ext cx="4159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Vector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|111⟩</m:t>
                    </m:r>
                  </m:oMath>
                </a14:m>
                <a:endParaRPr lang="vi-VN" sz="2400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E5692B7F-C734-47AC-AD57-B01F162F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236016"/>
                <a:ext cx="4159180" cy="461665"/>
              </a:xfrm>
              <a:prstGeom prst="rect">
                <a:avLst/>
              </a:prstGeom>
              <a:blipFill>
                <a:blip r:embed="rId5"/>
                <a:stretch>
                  <a:fillRect l="-2128" t="-8108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21260129-1AC7-4617-855B-938A2CC16D5F}"/>
                  </a:ext>
                </a:extLst>
              </p:cNvPr>
              <p:cNvSpPr txBox="1"/>
              <p:nvPr/>
            </p:nvSpPr>
            <p:spPr>
              <a:xfrm>
                <a:off x="5985189" y="5801249"/>
                <a:ext cx="4853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Common case: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/>
                  <a:t> is a real vector </a:t>
                </a:r>
                <a:endParaRPr lang="vi-VN" sz="2400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21260129-1AC7-4617-855B-938A2CC16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89" y="5801249"/>
                <a:ext cx="4853633" cy="461665"/>
              </a:xfrm>
              <a:prstGeom prst="rect">
                <a:avLst/>
              </a:prstGeom>
              <a:blipFill>
                <a:blip r:embed="rId6"/>
                <a:stretch>
                  <a:fillRect l="-2089" t="-5405" b="-3243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Hình ảnh 13">
            <a:extLst>
              <a:ext uri="{FF2B5EF4-FFF2-40B4-BE49-F238E27FC236}">
                <a16:creationId xmlns:a16="http://schemas.microsoft.com/office/drawing/2014/main" id="{D213C4E5-B190-4ACA-899E-9594AB07AF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25"/>
          <a:stretch/>
        </p:blipFill>
        <p:spPr>
          <a:xfrm>
            <a:off x="5579832" y="1690688"/>
            <a:ext cx="3823048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376DFBD1-4E4B-4067-8395-DAB0C00D653C}"/>
                  </a:ext>
                </a:extLst>
              </p:cNvPr>
              <p:cNvSpPr txBox="1"/>
              <p:nvPr/>
            </p:nvSpPr>
            <p:spPr>
              <a:xfrm>
                <a:off x="5985189" y="4323170"/>
                <a:ext cx="4853633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Use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2400"/>
                  <a:t> and Fredkin-gate</a:t>
                </a:r>
                <a:endParaRPr lang="vi-VN" sz="2400"/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376DFBD1-4E4B-4067-8395-DAB0C00D6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89" y="4323170"/>
                <a:ext cx="4853633" cy="494559"/>
              </a:xfrm>
              <a:prstGeom prst="rect">
                <a:avLst/>
              </a:prstGeom>
              <a:blipFill>
                <a:blip r:embed="rId8"/>
                <a:stretch>
                  <a:fillRect l="-2089" t="-75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2122D8C-2EEB-49D6-A761-7DB592C7E216}"/>
              </a:ext>
            </a:extLst>
          </p:cNvPr>
          <p:cNvSpPr txBox="1"/>
          <p:nvPr/>
        </p:nvSpPr>
        <p:spPr>
          <a:xfrm>
            <a:off x="5985188" y="4894043"/>
            <a:ext cx="4853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Consolas" panose="020B0609020204030204" pitchFamily="49" charset="0"/>
              </a:rPr>
              <a:t>[ 0.00617277 -0.59928878 0.66390817 0.44725919]</a:t>
            </a:r>
            <a:endParaRPr lang="vi-VN" sz="2400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54DE3F7-A65D-40A9-AB04-F688F04B4C53}"/>
              </a:ext>
            </a:extLst>
          </p:cNvPr>
          <p:cNvSpPr txBox="1"/>
          <p:nvPr/>
        </p:nvSpPr>
        <p:spPr>
          <a:xfrm>
            <a:off x="838199" y="5728458"/>
            <a:ext cx="415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or [0 0 0 0 0 0 0 1]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05178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7F957C-D0C7-48CF-8171-923419EF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7935DF-6F4F-4957-BD2B-9C520ACB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Way to train QKNN:</a:t>
            </a:r>
          </a:p>
          <a:p>
            <a:pPr marL="609585" indent="-609585">
              <a:buAutoNum type="arabicPeriod"/>
            </a:pPr>
            <a:r>
              <a:rPr lang="en-US"/>
              <a:t>Combine classical and quantum</a:t>
            </a:r>
          </a:p>
          <a:p>
            <a:pPr marL="609585" indent="-609585">
              <a:buAutoNum type="arabicPeriod"/>
            </a:pPr>
            <a:r>
              <a:rPr lang="en-US"/>
              <a:t>Quantum computer only calculate each 2 vector and return results to classical computer</a:t>
            </a:r>
          </a:p>
          <a:p>
            <a:pPr marL="609585" indent="-609585">
              <a:buAutoNum type="arabicPeriod"/>
            </a:pPr>
            <a:r>
              <a:rPr lang="en-US"/>
              <a:t>Classical computer sorts all distances and do major vote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52D4F8A2-8CF2-45A4-9F50-3A620C76A69E}"/>
                  </a:ext>
                </a:extLst>
              </p14:cNvPr>
              <p14:cNvContentPartPr/>
              <p14:nvPr/>
            </p14:nvContentPartPr>
            <p14:xfrm>
              <a:off x="1482240" y="2795040"/>
              <a:ext cx="5510400" cy="152736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52D4F8A2-8CF2-45A4-9F50-3A620C76A6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880" y="2785679"/>
                <a:ext cx="5529121" cy="15460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04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14BEDD-AB88-4331-9378-6F5B1A97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2.4.1. Load large classical database into circuit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E342BEB-D22C-4D26-9EBB-5D97B3331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528" y="1784472"/>
            <a:ext cx="5257800" cy="2932923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09908CB-D9A1-45F0-A776-ED6015551C51}"/>
              </a:ext>
            </a:extLst>
          </p:cNvPr>
          <p:cNvSpPr txBox="1"/>
          <p:nvPr/>
        </p:nvSpPr>
        <p:spPr>
          <a:xfrm>
            <a:off x="5238542" y="5452906"/>
            <a:ext cx="3912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Convert database to an oracle (black box)</a:t>
            </a:r>
            <a:endParaRPr lang="vi-VN" sz="2400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7ECE7677-22C0-4C54-8AB6-EBD9FF28CD01}"/>
              </a:ext>
            </a:extLst>
          </p:cNvPr>
          <p:cNvCxnSpPr/>
          <p:nvPr/>
        </p:nvCxnSpPr>
        <p:spPr>
          <a:xfrm flipH="1" flipV="1">
            <a:off x="4916993" y="4474866"/>
            <a:ext cx="442128" cy="79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EA28A5A8-F3C8-40FD-99E8-35A363D535D4}"/>
                  </a:ext>
                </a:extLst>
              </p:cNvPr>
              <p:cNvSpPr txBox="1"/>
              <p:nvPr/>
            </p:nvSpPr>
            <p:spPr>
              <a:xfrm>
                <a:off x="2277628" y="5637571"/>
                <a:ext cx="2237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Load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/>
                  <a:t> vector</a:t>
                </a:r>
                <a:endParaRPr lang="vi-VN" sz="2400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EA28A5A8-F3C8-40FD-99E8-35A363D5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28" y="5637571"/>
                <a:ext cx="2237433" cy="461665"/>
              </a:xfrm>
              <a:prstGeom prst="rect">
                <a:avLst/>
              </a:prstGeom>
              <a:blipFill>
                <a:blip r:embed="rId3"/>
                <a:stretch>
                  <a:fillRect l="-4520" t="-8108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6C0C298A-56AE-4DDF-B432-88AC73CD3F36}"/>
              </a:ext>
            </a:extLst>
          </p:cNvPr>
          <p:cNvCxnSpPr/>
          <p:nvPr/>
        </p:nvCxnSpPr>
        <p:spPr>
          <a:xfrm flipV="1">
            <a:off x="3228871" y="4595446"/>
            <a:ext cx="562708" cy="85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2317532-58D1-4556-AA91-40939A9480BF}"/>
              </a:ext>
            </a:extLst>
          </p:cNvPr>
          <p:cNvSpPr txBox="1"/>
          <p:nvPr/>
        </p:nvSpPr>
        <p:spPr>
          <a:xfrm>
            <a:off x="664029" y="2610865"/>
            <a:ext cx="18355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/>
              <a:t>Load test vector</a:t>
            </a:r>
            <a:endParaRPr lang="vi-VN" sz="1867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9F310FA-9CA0-498B-A7AB-9FDD48118964}"/>
              </a:ext>
            </a:extLst>
          </p:cNvPr>
          <p:cNvSpPr txBox="1"/>
          <p:nvPr/>
        </p:nvSpPr>
        <p:spPr>
          <a:xfrm>
            <a:off x="482323" y="3258006"/>
            <a:ext cx="20172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/>
              <a:t>Load train vector</a:t>
            </a:r>
            <a:endParaRPr lang="vi-VN" sz="186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840A2FFD-2008-4B5E-A635-3A1200B3EE4F}"/>
                  </a:ext>
                </a:extLst>
              </p:cNvPr>
              <p:cNvSpPr txBox="1"/>
              <p:nvPr/>
            </p:nvSpPr>
            <p:spPr>
              <a:xfrm>
                <a:off x="664027" y="1902977"/>
                <a:ext cx="183550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 sz="1867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840A2FFD-2008-4B5E-A635-3A1200B3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7" y="1902977"/>
                <a:ext cx="1835500" cy="379656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38565649-C1C4-496B-947D-3C854B8BA0B5}"/>
                  </a:ext>
                </a:extLst>
              </p:cNvPr>
              <p:cNvSpPr txBox="1"/>
              <p:nvPr/>
            </p:nvSpPr>
            <p:spPr>
              <a:xfrm>
                <a:off x="8054314" y="2710022"/>
                <a:ext cx="39121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/>
                  <a:t> Only load a small number of train vectors in a time</a:t>
                </a:r>
                <a:endParaRPr lang="vi-VN" sz="2400"/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38565649-C1C4-496B-947D-3C854B8BA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314" y="2710022"/>
                <a:ext cx="3912159" cy="830997"/>
              </a:xfrm>
              <a:prstGeom prst="rect">
                <a:avLst/>
              </a:prstGeom>
              <a:blipFill>
                <a:blip r:embed="rId5"/>
                <a:stretch>
                  <a:fillRect l="-2589" t="-4545" b="-1515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1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ED8A6A-C189-4A92-A6A4-8901F693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1. Swaptest [8/2006] between 2 complex vectors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099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62F8097-689E-4BB3-B58B-5940FCA64031}"/>
              </a:ext>
            </a:extLst>
          </p:cNvPr>
          <p:cNvSpPr/>
          <p:nvPr/>
        </p:nvSpPr>
        <p:spPr>
          <a:xfrm>
            <a:off x="458371" y="953084"/>
            <a:ext cx="2096086" cy="797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Vector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593091C-57EB-4D3A-8EDC-CB7AA113C41A}"/>
              </a:ext>
            </a:extLst>
          </p:cNvPr>
          <p:cNvSpPr/>
          <p:nvPr/>
        </p:nvSpPr>
        <p:spPr>
          <a:xfrm>
            <a:off x="4141758" y="959669"/>
            <a:ext cx="2096086" cy="797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Quantum state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A816CA9-59C8-4506-ADA2-1909231C12DF}"/>
              </a:ext>
            </a:extLst>
          </p:cNvPr>
          <p:cNvSpPr txBox="1"/>
          <p:nvPr/>
        </p:nvSpPr>
        <p:spPr>
          <a:xfrm>
            <a:off x="458371" y="424594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xs = [1 0 2 3]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421A626D-3CF3-4055-9974-84B9E3ACA5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54457" y="1351621"/>
            <a:ext cx="1587301" cy="6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4265AA5-7964-4276-A176-48111BBE57FF}"/>
              </a:ext>
            </a:extLst>
          </p:cNvPr>
          <p:cNvSpPr txBox="1"/>
          <p:nvPr/>
        </p:nvSpPr>
        <p:spPr>
          <a:xfrm>
            <a:off x="2554456" y="925821"/>
            <a:ext cx="158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DCA72861-852E-49F9-994A-81488132819C}"/>
                  </a:ext>
                </a:extLst>
              </p:cNvPr>
              <p:cNvSpPr txBox="1"/>
              <p:nvPr/>
            </p:nvSpPr>
            <p:spPr>
              <a:xfrm>
                <a:off x="4141758" y="290449"/>
                <a:ext cx="2096086" cy="501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xs =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</m:oMath>
                </a14:m>
                <a:r>
                  <a:rPr lang="en-US"/>
                  <a:t>]</a:t>
                </a:r>
                <a:endParaRPr lang="vi-VN"/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DCA72861-852E-49F9-994A-814881328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58" y="290449"/>
                <a:ext cx="2096086" cy="501227"/>
              </a:xfrm>
              <a:prstGeom prst="rect">
                <a:avLst/>
              </a:prstGeom>
              <a:blipFill>
                <a:blip r:embed="rId2"/>
                <a:stretch>
                  <a:fillRect l="-2326" b="-48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Hình ảnh 17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8A02EDE5-917E-4CEB-92B8-0C714D2550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1"/>
          <a:stretch/>
        </p:blipFill>
        <p:spPr>
          <a:xfrm>
            <a:off x="7891974" y="502517"/>
            <a:ext cx="3691012" cy="2767355"/>
          </a:xfrm>
          <a:prstGeom prst="rect">
            <a:avLst/>
          </a:prstGeom>
        </p:spPr>
      </p:pic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BC0A4401-F604-490C-B251-1851E709118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37844" y="1351620"/>
            <a:ext cx="1654130" cy="6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99D3F1F8-9F61-468C-8AA9-122958F4364E}"/>
              </a:ext>
            </a:extLst>
          </p:cNvPr>
          <p:cNvSpPr txBox="1"/>
          <p:nvPr/>
        </p:nvSpPr>
        <p:spPr>
          <a:xfrm>
            <a:off x="6325759" y="75043"/>
            <a:ext cx="149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Encode one vector</a:t>
            </a:r>
          </a:p>
          <a:p>
            <a:r>
              <a:rPr lang="en-US"/>
              <a:t>(load data into circuit)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96CF70F0-EB44-487C-9E67-9D1BA53A6D2C}"/>
                  </a:ext>
                </a:extLst>
              </p:cNvPr>
              <p:cNvSpPr txBox="1"/>
              <p:nvPr/>
            </p:nvSpPr>
            <p:spPr>
              <a:xfrm>
                <a:off x="9873184" y="3092218"/>
                <a:ext cx="209608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endParaRPr lang="vi-VN"/>
              </a:p>
            </p:txBody>
          </p:sp>
        </mc:Choice>
        <mc:Fallback xmlns="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96CF70F0-EB44-487C-9E67-9D1BA53A6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184" y="3092218"/>
                <a:ext cx="2096086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E24C663F-CFDD-4FBC-883F-15A57B2D7CCF}"/>
              </a:ext>
            </a:extLst>
          </p:cNvPr>
          <p:cNvSpPr/>
          <p:nvPr/>
        </p:nvSpPr>
        <p:spPr>
          <a:xfrm>
            <a:off x="10142805" y="618979"/>
            <a:ext cx="1440181" cy="24468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4DE6AD90-D425-4EEE-848B-39344FED88C3}"/>
              </a:ext>
            </a:extLst>
          </p:cNvPr>
          <p:cNvCxnSpPr>
            <a:stCxn id="18" idx="2"/>
          </p:cNvCxnSpPr>
          <p:nvPr/>
        </p:nvCxnSpPr>
        <p:spPr>
          <a:xfrm rot="5400000">
            <a:off x="8235229" y="3067295"/>
            <a:ext cx="1299674" cy="170482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5329EE-F517-400B-BE36-D26EE06FFC52}"/>
              </a:ext>
            </a:extLst>
          </p:cNvPr>
          <p:cNvSpPr txBox="1"/>
          <p:nvPr/>
        </p:nvSpPr>
        <p:spPr>
          <a:xfrm>
            <a:off x="8132887" y="3830882"/>
            <a:ext cx="149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Combine with swap test</a:t>
            </a:r>
            <a:endParaRPr lang="vi-VN"/>
          </a:p>
        </p:txBody>
      </p:sp>
      <p:pic>
        <p:nvPicPr>
          <p:cNvPr id="34" name="Hình ảnh 33">
            <a:extLst>
              <a:ext uri="{FF2B5EF4-FFF2-40B4-BE49-F238E27FC236}">
                <a16:creationId xmlns:a16="http://schemas.microsoft.com/office/drawing/2014/main" id="{45400465-9652-48B7-9C8B-56931EADAD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6155" b="6626"/>
          <a:stretch/>
        </p:blipFill>
        <p:spPr>
          <a:xfrm>
            <a:off x="3498368" y="2144256"/>
            <a:ext cx="4204643" cy="4471151"/>
          </a:xfrm>
          <a:prstGeom prst="rect">
            <a:avLst/>
          </a:prstGeom>
        </p:spPr>
      </p:pic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F4784E17-FB01-4582-B5DB-1969748C9764}"/>
              </a:ext>
            </a:extLst>
          </p:cNvPr>
          <p:cNvSpPr/>
          <p:nvPr/>
        </p:nvSpPr>
        <p:spPr>
          <a:xfrm>
            <a:off x="3498367" y="2668126"/>
            <a:ext cx="1664475" cy="1761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D8D5C76A-E812-45BD-838B-526B9F64110C}"/>
              </a:ext>
            </a:extLst>
          </p:cNvPr>
          <p:cNvSpPr/>
          <p:nvPr/>
        </p:nvSpPr>
        <p:spPr>
          <a:xfrm>
            <a:off x="3498366" y="4479423"/>
            <a:ext cx="1664475" cy="171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ộp Văn bản 38">
                <a:extLst>
                  <a:ext uri="{FF2B5EF4-FFF2-40B4-BE49-F238E27FC236}">
                    <a16:creationId xmlns:a16="http://schemas.microsoft.com/office/drawing/2014/main" id="{F3715973-1E6A-4D63-9E6C-FA9D410C1851}"/>
                  </a:ext>
                </a:extLst>
              </p:cNvPr>
              <p:cNvSpPr txBox="1"/>
              <p:nvPr/>
            </p:nvSpPr>
            <p:spPr>
              <a:xfrm>
                <a:off x="2166425" y="3244334"/>
                <a:ext cx="123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Encode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9" name="Hộp Văn bản 38">
                <a:extLst>
                  <a:ext uri="{FF2B5EF4-FFF2-40B4-BE49-F238E27FC236}">
                    <a16:creationId xmlns:a16="http://schemas.microsoft.com/office/drawing/2014/main" id="{F3715973-1E6A-4D63-9E6C-FA9D410C1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25" y="3244334"/>
                <a:ext cx="123746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A4454A13-7FA6-4B4C-907B-E8AE000E5DFE}"/>
                  </a:ext>
                </a:extLst>
              </p:cNvPr>
              <p:cNvSpPr txBox="1"/>
              <p:nvPr/>
            </p:nvSpPr>
            <p:spPr>
              <a:xfrm>
                <a:off x="2166425" y="5075632"/>
                <a:ext cx="123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Encode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A4454A13-7FA6-4B4C-907B-E8AE000E5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25" y="5075632"/>
                <a:ext cx="123746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ộp Văn bản 40">
                <a:extLst>
                  <a:ext uri="{FF2B5EF4-FFF2-40B4-BE49-F238E27FC236}">
                    <a16:creationId xmlns:a16="http://schemas.microsoft.com/office/drawing/2014/main" id="{889B5B8F-8443-4916-8B3D-2239CB6E5C93}"/>
                  </a:ext>
                </a:extLst>
              </p:cNvPr>
              <p:cNvSpPr txBox="1"/>
              <p:nvPr/>
            </p:nvSpPr>
            <p:spPr>
              <a:xfrm>
                <a:off x="5414088" y="2542792"/>
                <a:ext cx="961044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1" name="Hộp Văn bản 40">
                <a:extLst>
                  <a:ext uri="{FF2B5EF4-FFF2-40B4-BE49-F238E27FC236}">
                    <a16:creationId xmlns:a16="http://schemas.microsoft.com/office/drawing/2014/main" id="{889B5B8F-8443-4916-8B3D-2239CB6E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88" y="2542792"/>
                <a:ext cx="961044" cy="393121"/>
              </a:xfrm>
              <a:prstGeom prst="rect">
                <a:avLst/>
              </a:prstGeom>
              <a:blipFill>
                <a:blip r:embed="rId9"/>
                <a:stretch>
                  <a:fillRect t="-6154" r="-2532" b="-184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Hộp Văn bản 41">
                <a:extLst>
                  <a:ext uri="{FF2B5EF4-FFF2-40B4-BE49-F238E27FC236}">
                    <a16:creationId xmlns:a16="http://schemas.microsoft.com/office/drawing/2014/main" id="{9E7E7A62-D7C1-4917-B91F-58B3610DBE6F}"/>
                  </a:ext>
                </a:extLst>
              </p:cNvPr>
              <p:cNvSpPr txBox="1"/>
              <p:nvPr/>
            </p:nvSpPr>
            <p:spPr>
              <a:xfrm>
                <a:off x="5940325" y="3092218"/>
                <a:ext cx="961044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2" name="Hộp Văn bản 41">
                <a:extLst>
                  <a:ext uri="{FF2B5EF4-FFF2-40B4-BE49-F238E27FC236}">
                    <a16:creationId xmlns:a16="http://schemas.microsoft.com/office/drawing/2014/main" id="{9E7E7A62-D7C1-4917-B91F-58B3610D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25" y="3092218"/>
                <a:ext cx="961044" cy="393121"/>
              </a:xfrm>
              <a:prstGeom prst="rect">
                <a:avLst/>
              </a:prstGeom>
              <a:blipFill>
                <a:blip r:embed="rId10"/>
                <a:stretch>
                  <a:fillRect t="-6154" r="-2532" b="-184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ộp Văn bản 42">
                <a:extLst>
                  <a:ext uri="{FF2B5EF4-FFF2-40B4-BE49-F238E27FC236}">
                    <a16:creationId xmlns:a16="http://schemas.microsoft.com/office/drawing/2014/main" id="{D060E75D-EF2B-45B5-BAC5-723B29EAA441}"/>
                  </a:ext>
                </a:extLst>
              </p:cNvPr>
              <p:cNvSpPr txBox="1"/>
              <p:nvPr/>
            </p:nvSpPr>
            <p:spPr>
              <a:xfrm>
                <a:off x="5414088" y="4304386"/>
                <a:ext cx="96104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3" name="Hộp Văn bản 42">
                <a:extLst>
                  <a:ext uri="{FF2B5EF4-FFF2-40B4-BE49-F238E27FC236}">
                    <a16:creationId xmlns:a16="http://schemas.microsoft.com/office/drawing/2014/main" id="{D060E75D-EF2B-45B5-BAC5-723B29EA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88" y="4304386"/>
                <a:ext cx="961044" cy="404213"/>
              </a:xfrm>
              <a:prstGeom prst="rect">
                <a:avLst/>
              </a:prstGeom>
              <a:blipFill>
                <a:blip r:embed="rId11"/>
                <a:stretch>
                  <a:fillRect r="-2532" b="-60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BEBD8492-EA87-47DA-8A10-905FA9A0BC36}"/>
                  </a:ext>
                </a:extLst>
              </p:cNvPr>
              <p:cNvSpPr txBox="1"/>
              <p:nvPr/>
            </p:nvSpPr>
            <p:spPr>
              <a:xfrm>
                <a:off x="5951128" y="4867177"/>
                <a:ext cx="96104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BEBD8492-EA87-47DA-8A10-905FA9A0B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128" y="4867177"/>
                <a:ext cx="961044" cy="404213"/>
              </a:xfrm>
              <a:prstGeom prst="rect">
                <a:avLst/>
              </a:prstGeom>
              <a:blipFill>
                <a:blip r:embed="rId12"/>
                <a:stretch>
                  <a:fillRect t="-5970" r="-2532" b="-1492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ộp Văn bản 44">
                <a:extLst>
                  <a:ext uri="{FF2B5EF4-FFF2-40B4-BE49-F238E27FC236}">
                    <a16:creationId xmlns:a16="http://schemas.microsoft.com/office/drawing/2014/main" id="{A4A95C27-A061-4340-ACE7-66C588474AE9}"/>
                  </a:ext>
                </a:extLst>
              </p:cNvPr>
              <p:cNvSpPr txBox="1"/>
              <p:nvPr/>
            </p:nvSpPr>
            <p:spPr>
              <a:xfrm>
                <a:off x="7517892" y="6158153"/>
                <a:ext cx="699878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5" name="Hộp Văn bản 44">
                <a:extLst>
                  <a:ext uri="{FF2B5EF4-FFF2-40B4-BE49-F238E27FC236}">
                    <a16:creationId xmlns:a16="http://schemas.microsoft.com/office/drawing/2014/main" id="{A4A95C27-A061-4340-ACE7-66C588474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92" y="6158153"/>
                <a:ext cx="699878" cy="394660"/>
              </a:xfrm>
              <a:prstGeom prst="rect">
                <a:avLst/>
              </a:prstGeom>
              <a:blipFill>
                <a:blip r:embed="rId13"/>
                <a:stretch>
                  <a:fillRect l="-6957" t="-6154" b="-184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Hình ảnh 6">
            <a:extLst>
              <a:ext uri="{FF2B5EF4-FFF2-40B4-BE49-F238E27FC236}">
                <a16:creationId xmlns:a16="http://schemas.microsoft.com/office/drawing/2014/main" id="{9FC8287C-BBA6-3E05-A4E4-0816A705DB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776663" y="3486349"/>
            <a:ext cx="3776663" cy="13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6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2791A780-90C7-4EAF-B5CA-7035AD5D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55" y="-31654"/>
            <a:ext cx="5485714" cy="365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52F35AB3-5FA7-4E7D-95F6-876D536719E2}"/>
                  </a:ext>
                </a:extLst>
              </p:cNvPr>
              <p:cNvSpPr txBox="1"/>
              <p:nvPr/>
            </p:nvSpPr>
            <p:spPr>
              <a:xfrm>
                <a:off x="441131" y="4023360"/>
                <a:ext cx="4426291" cy="1850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Dimension (2,4,8, …): length of vector</a:t>
                </a:r>
              </a:p>
              <a:p>
                <a:r>
                  <a:rPr lang="en-US"/>
                  <a:t>Shot: 16384 (number of load and measure times on certain circuit)</a:t>
                </a:r>
              </a:p>
              <a:p>
                <a:r>
                  <a:rPr lang="en-US"/>
                  <a:t>Standard error (SE):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𝑖𝑡𝑒𝑟𝑎𝑡𝑖𝑜𝑛𝑠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𝑖𝑡𝑒𝑟𝑎𝑡𝑖𝑜𝑛𝑠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Relative error (RE):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𝑖𝑡𝑒𝑟𝑎𝑡𝑖𝑜𝑛𝑠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𝑖𝑡𝑒𝑟𝑎𝑡𝑖𝑜𝑛𝑠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52F35AB3-5FA7-4E7D-95F6-876D5367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1" y="4023360"/>
                <a:ext cx="4426291" cy="1850891"/>
              </a:xfrm>
              <a:prstGeom prst="rect">
                <a:avLst/>
              </a:prstGeom>
              <a:blipFill>
                <a:blip r:embed="rId3"/>
                <a:stretch>
                  <a:fillRect l="-1102" t="-1645" b="-131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Hình ảnh 9">
            <a:extLst>
              <a:ext uri="{FF2B5EF4-FFF2-40B4-BE49-F238E27FC236}">
                <a16:creationId xmlns:a16="http://schemas.microsoft.com/office/drawing/2014/main" id="{98F7431C-72E1-45A4-8C2F-073E3EBAB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2" y="-3165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3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A3AC6B-8E65-408E-83EF-1343DD18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2. New QKNN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767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2EC5B8-8340-4549-8BA4-D8FA1BEE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Algorithm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8D9400E-0A87-4A0C-B618-61EE2FCBB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212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/>
                  <a:t>Load all datas (cc)</a:t>
                </a:r>
              </a:p>
              <a:p>
                <a:pPr marL="514350" indent="-514350">
                  <a:buAutoNum type="arabicPeriod"/>
                </a:pPr>
                <a:r>
                  <a:rPr lang="en-US"/>
                  <a:t>For each test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calculate all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to train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(qc)</a:t>
                </a:r>
              </a:p>
              <a:p>
                <a:pPr marL="514350" indent="-514350">
                  <a:buAutoNum type="arabicPeriod"/>
                </a:pPr>
                <a:r>
                  <a:rPr lang="en-US"/>
                  <a:t>Sort descending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, choose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elements and do major vote (cc)</a:t>
                </a:r>
              </a:p>
              <a:p>
                <a:pPr marL="514350" indent="-514350">
                  <a:buAutoNum type="arabicPeriod"/>
                </a:pPr>
                <a:r>
                  <a:rPr lang="en-US"/>
                  <a:t>Go back to step 2</a:t>
                </a:r>
              </a:p>
              <a:p>
                <a:pPr marL="514350" indent="-514350">
                  <a:buAutoNum type="arabicPeriod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classical computer: cc</a:t>
                </a:r>
              </a:p>
              <a:p>
                <a:pPr marL="0" indent="0">
                  <a:buNone/>
                </a:pPr>
                <a:r>
                  <a:rPr lang="en-US"/>
                  <a:t>quantum computer by simulate: qc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8D9400E-0A87-4A0C-B618-61EE2FCBB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2123"/>
              </a:xfrm>
              <a:blipFill>
                <a:blip r:embed="rId2"/>
                <a:stretch>
                  <a:fillRect l="-1217" t="-217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96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265D1D-5E29-4480-8FF2-0125F0AF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Experiments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5AC430D-0981-4107-A6F9-568C09F1D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Shots: 16384</a:t>
                </a:r>
              </a:p>
              <a:p>
                <a:pPr marL="0" indent="0">
                  <a:buNone/>
                </a:pPr>
                <a:r>
                  <a:rPr lang="en-US"/>
                  <a:t>Number of qubits: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/>
                  <a:t> with n is the length of train / test state.</a:t>
                </a:r>
              </a:p>
              <a:p>
                <a:pPr marL="0" indent="0">
                  <a:buNone/>
                </a:pPr>
                <a:r>
                  <a:rPr lang="en-US"/>
                  <a:t>Iteration: 10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Dataset: Iris (3 classes, 50 instances per class)</a:t>
                </a:r>
              </a:p>
              <a:p>
                <a:pPr marL="0" indent="0">
                  <a:buNone/>
                </a:pPr>
                <a:r>
                  <a:rPr lang="en-US"/>
                  <a:t>Train / Test: 7 / 3 (all test states are not in train set)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5AC430D-0981-4107-A6F9-568C09F1D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49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973466-20A9-4C1A-9174-06534233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KNN version quantum</a:t>
            </a:r>
            <a:endParaRPr lang="vi-VN"/>
          </a:p>
        </p:txBody>
      </p:sp>
      <p:cxnSp>
        <p:nvCxnSpPr>
          <p:cNvPr id="4" name="Đường kết nối Mũi tên Thẳng 3">
            <a:extLst>
              <a:ext uri="{FF2B5EF4-FFF2-40B4-BE49-F238E27FC236}">
                <a16:creationId xmlns:a16="http://schemas.microsoft.com/office/drawing/2014/main" id="{C2BB95E2-209A-4721-A527-97D46D389EEE}"/>
              </a:ext>
            </a:extLst>
          </p:cNvPr>
          <p:cNvCxnSpPr>
            <a:cxnSpLocks/>
          </p:cNvCxnSpPr>
          <p:nvPr/>
        </p:nvCxnSpPr>
        <p:spPr>
          <a:xfrm>
            <a:off x="2119133" y="5359055"/>
            <a:ext cx="40522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59E0D72B-4626-4725-A736-BA08C5DD145C}"/>
              </a:ext>
            </a:extLst>
          </p:cNvPr>
          <p:cNvCxnSpPr>
            <a:cxnSpLocks/>
          </p:cNvCxnSpPr>
          <p:nvPr/>
        </p:nvCxnSpPr>
        <p:spPr>
          <a:xfrm flipV="1">
            <a:off x="2132591" y="2150372"/>
            <a:ext cx="0" cy="3219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D5978B36-2D2C-4ABC-9804-DAA709C62AD3}"/>
              </a:ext>
            </a:extLst>
          </p:cNvPr>
          <p:cNvSpPr/>
          <p:nvPr/>
        </p:nvSpPr>
        <p:spPr>
          <a:xfrm>
            <a:off x="2506573" y="3410128"/>
            <a:ext cx="279940" cy="290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AAFB85E-502B-4217-A972-6C429ED64DA3}"/>
              </a:ext>
            </a:extLst>
          </p:cNvPr>
          <p:cNvSpPr/>
          <p:nvPr/>
        </p:nvSpPr>
        <p:spPr>
          <a:xfrm>
            <a:off x="3331479" y="2288003"/>
            <a:ext cx="279940" cy="290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0BCCDCF1-4FB6-4678-AA48-99BD5E81D3E9}"/>
              </a:ext>
            </a:extLst>
          </p:cNvPr>
          <p:cNvSpPr/>
          <p:nvPr/>
        </p:nvSpPr>
        <p:spPr>
          <a:xfrm>
            <a:off x="3438445" y="3149065"/>
            <a:ext cx="279940" cy="290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EAF5B1C8-92EA-40C3-926D-3ADB7BE84F21}"/>
              </a:ext>
            </a:extLst>
          </p:cNvPr>
          <p:cNvSpPr/>
          <p:nvPr/>
        </p:nvSpPr>
        <p:spPr>
          <a:xfrm>
            <a:off x="5182763" y="3240471"/>
            <a:ext cx="279940" cy="2907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63E371B3-7EFF-4BE0-A754-0C1EB3D73030}"/>
              </a:ext>
            </a:extLst>
          </p:cNvPr>
          <p:cNvSpPr/>
          <p:nvPr/>
        </p:nvSpPr>
        <p:spPr>
          <a:xfrm>
            <a:off x="3430454" y="4845089"/>
            <a:ext cx="279940" cy="2907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97F34E1D-7A9F-4E0C-9543-5E72014E5960}"/>
              </a:ext>
            </a:extLst>
          </p:cNvPr>
          <p:cNvSpPr/>
          <p:nvPr/>
        </p:nvSpPr>
        <p:spPr>
          <a:xfrm>
            <a:off x="3578415" y="3765491"/>
            <a:ext cx="279940" cy="2907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6667964F-052D-453E-A4F1-9290A2821525}"/>
              </a:ext>
            </a:extLst>
          </p:cNvPr>
          <p:cNvSpPr/>
          <p:nvPr/>
        </p:nvSpPr>
        <p:spPr>
          <a:xfrm>
            <a:off x="4113942" y="4074088"/>
            <a:ext cx="279940" cy="2907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B8456C92-EB58-4CEE-8109-D0DED537B314}"/>
              </a:ext>
            </a:extLst>
          </p:cNvPr>
          <p:cNvSpPr/>
          <p:nvPr/>
        </p:nvSpPr>
        <p:spPr>
          <a:xfrm>
            <a:off x="3973971" y="3483261"/>
            <a:ext cx="279940" cy="290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677A5CFD-35CB-4C7F-90E5-E531B77E86D4}"/>
              </a:ext>
            </a:extLst>
          </p:cNvPr>
          <p:cNvSpPr/>
          <p:nvPr/>
        </p:nvSpPr>
        <p:spPr>
          <a:xfrm>
            <a:off x="5090247" y="4707628"/>
            <a:ext cx="279940" cy="2907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3B5E8E9F-695B-4362-9B54-7C15137DD096}"/>
              </a:ext>
            </a:extLst>
          </p:cNvPr>
          <p:cNvSpPr/>
          <p:nvPr/>
        </p:nvSpPr>
        <p:spPr>
          <a:xfrm>
            <a:off x="5417807" y="4100987"/>
            <a:ext cx="279940" cy="2907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22C9A5A2-2AAF-45A4-82DD-004B464CD1E1}"/>
              </a:ext>
            </a:extLst>
          </p:cNvPr>
          <p:cNvSpPr/>
          <p:nvPr/>
        </p:nvSpPr>
        <p:spPr>
          <a:xfrm>
            <a:off x="3272660" y="2814131"/>
            <a:ext cx="1633184" cy="169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CCFF1464-06E6-488C-B161-2A63B976D6C4}"/>
              </a:ext>
            </a:extLst>
          </p:cNvPr>
          <p:cNvCxnSpPr>
            <a:cxnSpLocks/>
            <a:stCxn id="19" idx="1"/>
            <a:endCxn id="14" idx="6"/>
          </p:cNvCxnSpPr>
          <p:nvPr/>
        </p:nvCxnSpPr>
        <p:spPr>
          <a:xfrm flipH="1" flipV="1">
            <a:off x="3718387" y="3294420"/>
            <a:ext cx="296583" cy="231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A0033BA4-8BCA-4C42-8281-436A39B7627F}"/>
              </a:ext>
            </a:extLst>
          </p:cNvPr>
          <p:cNvCxnSpPr>
            <a:cxnSpLocks/>
            <a:stCxn id="19" idx="2"/>
            <a:endCxn id="17" idx="7"/>
          </p:cNvCxnSpPr>
          <p:nvPr/>
        </p:nvCxnSpPr>
        <p:spPr>
          <a:xfrm flipH="1">
            <a:off x="3817359" y="3628618"/>
            <a:ext cx="156613" cy="179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5F2F365D-F0DD-4CFE-A124-58F7BCDBA7BC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4113943" y="3773973"/>
            <a:ext cx="139971" cy="300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A4E8F722-E9D3-4CAA-B909-DF64F2715B17}"/>
              </a:ext>
            </a:extLst>
          </p:cNvPr>
          <p:cNvCxnSpPr>
            <a:cxnSpLocks/>
            <a:stCxn id="19" idx="0"/>
            <a:endCxn id="13" idx="5"/>
          </p:cNvCxnSpPr>
          <p:nvPr/>
        </p:nvCxnSpPr>
        <p:spPr>
          <a:xfrm flipH="1" flipV="1">
            <a:off x="3570423" y="2536140"/>
            <a:ext cx="543519" cy="94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88A6820E-5C8A-4E9C-9073-4E966CC65F32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4212917" y="3385827"/>
            <a:ext cx="969847" cy="14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6863EDBA-9113-4FFD-9FF0-E02E57B5E3E5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4212915" y="3731400"/>
            <a:ext cx="918328" cy="1018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E1017291-186B-4137-B5AF-D07416CE75C9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4253914" y="3628618"/>
            <a:ext cx="1163895" cy="617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E02C205B-2530-4D52-A733-0862C2F98E16}"/>
              </a:ext>
            </a:extLst>
          </p:cNvPr>
          <p:cNvCxnSpPr>
            <a:cxnSpLocks/>
            <a:stCxn id="19" idx="3"/>
            <a:endCxn id="16" idx="7"/>
          </p:cNvCxnSpPr>
          <p:nvPr/>
        </p:nvCxnSpPr>
        <p:spPr>
          <a:xfrm flipH="1">
            <a:off x="3669397" y="3731401"/>
            <a:ext cx="345571" cy="1156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3C89BAA2-C196-4998-8686-92D02D3C24B6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 flipV="1">
            <a:off x="2786513" y="3555484"/>
            <a:ext cx="1187459" cy="73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Hộp Văn bản 50">
                <a:extLst>
                  <a:ext uri="{FF2B5EF4-FFF2-40B4-BE49-F238E27FC236}">
                    <a16:creationId xmlns:a16="http://schemas.microsoft.com/office/drawing/2014/main" id="{6DC2E62A-FBB7-4E2A-A558-5649485A7092}"/>
                  </a:ext>
                </a:extLst>
              </p:cNvPr>
              <p:cNvSpPr txBox="1"/>
              <p:nvPr/>
            </p:nvSpPr>
            <p:spPr>
              <a:xfrm>
                <a:off x="6374607" y="2016623"/>
                <a:ext cx="5302864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/>
                  <a:t>Step 1: Calculate: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Ds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600">
                  <a:ea typeface="Cambria Math" panose="02040503050406030204" pitchFamily="18" charset="0"/>
                </a:endParaRPr>
              </a:p>
              <a:p>
                <a:r>
                  <a:rPr lang="en-US" sz="2600"/>
                  <a:t>Step 2: Sort and get k dist min in Ds.</a:t>
                </a:r>
              </a:p>
              <a:p>
                <a:r>
                  <a:rPr lang="en-US" sz="2600"/>
                  <a:t>Step 3: Vote</a:t>
                </a:r>
                <a:endParaRPr lang="vi-VN" sz="2600"/>
              </a:p>
            </p:txBody>
          </p:sp>
        </mc:Choice>
        <mc:Fallback xmlns="">
          <p:sp>
            <p:nvSpPr>
              <p:cNvPr id="51" name="Hộp Văn bản 50">
                <a:extLst>
                  <a:ext uri="{FF2B5EF4-FFF2-40B4-BE49-F238E27FC236}">
                    <a16:creationId xmlns:a16="http://schemas.microsoft.com/office/drawing/2014/main" id="{6DC2E62A-FBB7-4E2A-A558-5649485A7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607" y="2016623"/>
                <a:ext cx="5302864" cy="1692771"/>
              </a:xfrm>
              <a:prstGeom prst="rect">
                <a:avLst/>
              </a:prstGeom>
              <a:blipFill>
                <a:blip r:embed="rId2"/>
                <a:stretch>
                  <a:fillRect l="-2153" t="-2985" b="-895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81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4EE858-26E6-4491-93BC-55BDB9DB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Accuracy</a:t>
            </a:r>
            <a:endParaRPr lang="vi-V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59917D3-F468-4DF2-923B-67C6E388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0328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A55DCCE5-0191-443D-80EE-C2247A78C518}"/>
              </a:ext>
            </a:extLst>
          </p:cNvPr>
          <p:cNvSpPr/>
          <p:nvPr/>
        </p:nvSpPr>
        <p:spPr>
          <a:xfrm>
            <a:off x="165100" y="99674"/>
            <a:ext cx="8140700" cy="572914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81978DB4-43F5-4E2B-92B3-3A2124276DC5}"/>
              </a:ext>
            </a:extLst>
          </p:cNvPr>
          <p:cNvSpPr/>
          <p:nvPr/>
        </p:nvSpPr>
        <p:spPr>
          <a:xfrm>
            <a:off x="8616932" y="99673"/>
            <a:ext cx="3257568" cy="597092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0B9CFC3-725B-4A19-BDB3-4C45D3638D6A}"/>
              </a:ext>
            </a:extLst>
          </p:cNvPr>
          <p:cNvSpPr txBox="1"/>
          <p:nvPr/>
        </p:nvSpPr>
        <p:spPr>
          <a:xfrm>
            <a:off x="3026177" y="179336"/>
            <a:ext cx="52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Classical computer</a:t>
            </a:r>
            <a:endParaRPr lang="vi-VN" i="1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4398C11-8344-445C-B6B4-5D174A794948}"/>
              </a:ext>
            </a:extLst>
          </p:cNvPr>
          <p:cNvSpPr txBox="1"/>
          <p:nvPr/>
        </p:nvSpPr>
        <p:spPr>
          <a:xfrm>
            <a:off x="8637401" y="160804"/>
            <a:ext cx="32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Quantum computer</a:t>
            </a:r>
            <a:endParaRPr lang="vi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C34579C3-DCCB-4F8E-B0B7-DCB2ACE41CD7}"/>
                  </a:ext>
                </a:extLst>
              </p:cNvPr>
              <p:cNvSpPr/>
              <p:nvPr/>
            </p:nvSpPr>
            <p:spPr>
              <a:xfrm>
                <a:off x="8846117" y="683266"/>
                <a:ext cx="2520461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2. Create integrated swap test circuit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C34579C3-DCCB-4F8E-B0B7-DCB2ACE41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17" y="683266"/>
                <a:ext cx="2520461" cy="1139483"/>
              </a:xfrm>
              <a:prstGeom prst="rect">
                <a:avLst/>
              </a:prstGeom>
              <a:blipFill>
                <a:blip r:embed="rId2"/>
                <a:stretch>
                  <a:fillRect l="-1432" r="-2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021D7743-5754-41B7-B38D-B730BBA92E01}"/>
                  </a:ext>
                </a:extLst>
              </p:cNvPr>
              <p:cNvSpPr/>
              <p:nvPr/>
            </p:nvSpPr>
            <p:spPr>
              <a:xfrm>
                <a:off x="8846117" y="2107503"/>
                <a:ext cx="2520461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3.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by one unit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021D7743-5754-41B7-B38D-B730BBA92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17" y="2107503"/>
                <a:ext cx="2520461" cy="1139483"/>
              </a:xfrm>
              <a:prstGeom prst="rect">
                <a:avLst/>
              </a:prstGeom>
              <a:blipFill>
                <a:blip r:embed="rId3"/>
                <a:stretch>
                  <a:fillRect l="-1432" b="-208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072EDC10-205C-4F68-9B03-D9C63735EBC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106348" y="1822749"/>
            <a:ext cx="0" cy="284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ình chữ nhật 11">
                <a:extLst>
                  <a:ext uri="{FF2B5EF4-FFF2-40B4-BE49-F238E27FC236}">
                    <a16:creationId xmlns:a16="http://schemas.microsoft.com/office/drawing/2014/main" id="{A64504E9-B0AC-4125-87A7-9B21C2B9F51B}"/>
                  </a:ext>
                </a:extLst>
              </p:cNvPr>
              <p:cNvSpPr/>
              <p:nvPr/>
            </p:nvSpPr>
            <p:spPr>
              <a:xfrm>
                <a:off x="5475440" y="1758795"/>
                <a:ext cx="2588455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5. Append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𝑖𝑠𝑡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into list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by one unit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ình chữ nhật 11">
                <a:extLst>
                  <a:ext uri="{FF2B5EF4-FFF2-40B4-BE49-F238E27FC236}">
                    <a16:creationId xmlns:a16="http://schemas.microsoft.com/office/drawing/2014/main" id="{A64504E9-B0AC-4125-87A7-9B21C2B9F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40" y="1758795"/>
                <a:ext cx="2588455" cy="1139483"/>
              </a:xfrm>
              <a:prstGeom prst="rect">
                <a:avLst/>
              </a:prstGeom>
              <a:blipFill>
                <a:blip r:embed="rId4"/>
                <a:stretch>
                  <a:fillRect l="-1395" b="-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kết nối: Mũi tên Gấp khúc 13">
            <a:extLst>
              <a:ext uri="{FF2B5EF4-FFF2-40B4-BE49-F238E27FC236}">
                <a16:creationId xmlns:a16="http://schemas.microsoft.com/office/drawing/2014/main" id="{E24B6B39-27EA-41A5-9F80-C74F049B0E56}"/>
              </a:ext>
            </a:extLst>
          </p:cNvPr>
          <p:cNvCxnSpPr>
            <a:cxnSpLocks/>
            <a:stCxn id="62" idx="2"/>
            <a:endCxn id="12" idx="3"/>
          </p:cNvCxnSpPr>
          <p:nvPr/>
        </p:nvCxnSpPr>
        <p:spPr>
          <a:xfrm rot="5400000" flipH="1">
            <a:off x="7426054" y="2966378"/>
            <a:ext cx="3311100" cy="2035418"/>
          </a:xfrm>
          <a:prstGeom prst="bentConnector4">
            <a:avLst>
              <a:gd name="adj1" fmla="val -6904"/>
              <a:gd name="adj2" fmla="val 809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6EAFF1A2-3613-49B0-A160-0377DAE65CE3}"/>
                  </a:ext>
                </a:extLst>
              </p:cNvPr>
              <p:cNvSpPr/>
              <p:nvPr/>
            </p:nvSpPr>
            <p:spPr>
              <a:xfrm>
                <a:off x="5475440" y="4496637"/>
                <a:ext cx="2588455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7.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by majority voting with training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increase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by one unit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6EAFF1A2-3613-49B0-A160-0377DAE65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40" y="4496637"/>
                <a:ext cx="2588455" cy="1139483"/>
              </a:xfrm>
              <a:prstGeom prst="rect">
                <a:avLst/>
              </a:prstGeom>
              <a:blipFill>
                <a:blip r:embed="rId5"/>
                <a:stretch>
                  <a:fillRect l="-1395" r="-302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Đường kết nối: Mũi tên Gấp khúc 53">
            <a:extLst>
              <a:ext uri="{FF2B5EF4-FFF2-40B4-BE49-F238E27FC236}">
                <a16:creationId xmlns:a16="http://schemas.microsoft.com/office/drawing/2014/main" id="{6BCDB744-2022-4FF7-99FF-EB094312BF45}"/>
              </a:ext>
            </a:extLst>
          </p:cNvPr>
          <p:cNvCxnSpPr>
            <a:cxnSpLocks/>
            <a:stCxn id="28" idx="3"/>
            <a:endCxn id="9" idx="3"/>
          </p:cNvCxnSpPr>
          <p:nvPr/>
        </p:nvCxnSpPr>
        <p:spPr>
          <a:xfrm flipV="1">
            <a:off x="10910289" y="2677245"/>
            <a:ext cx="456289" cy="1190449"/>
          </a:xfrm>
          <a:prstGeom prst="bentConnector3">
            <a:avLst>
              <a:gd name="adj1" fmla="val 1501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165256C6-9F32-4152-88CE-64C706946723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10106348" y="3246986"/>
            <a:ext cx="0" cy="283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Hình chữ nhật 61">
                <a:extLst>
                  <a:ext uri="{FF2B5EF4-FFF2-40B4-BE49-F238E27FC236}">
                    <a16:creationId xmlns:a16="http://schemas.microsoft.com/office/drawing/2014/main" id="{92F9ABD6-115D-4A9E-83F2-82EF142D17A0}"/>
                  </a:ext>
                </a:extLst>
              </p:cNvPr>
              <p:cNvSpPr/>
              <p:nvPr/>
            </p:nvSpPr>
            <p:spPr>
              <a:xfrm>
                <a:off x="8839082" y="4500153"/>
                <a:ext cx="2520461" cy="11394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>
                    <a:solidFill>
                      <a:schemeClr val="tx1"/>
                    </a:solidFill>
                  </a:rPr>
                  <a:t>4.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𝑖𝑠𝑡𝑎𝑛𝑐𝑒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𝑖𝑡𝑒𝑟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𝑖𝑡𝑒𝑟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vi-VN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Hình chữ nhật 61">
                <a:extLst>
                  <a:ext uri="{FF2B5EF4-FFF2-40B4-BE49-F238E27FC236}">
                    <a16:creationId xmlns:a16="http://schemas.microsoft.com/office/drawing/2014/main" id="{92F9ABD6-115D-4A9E-83F2-82EF142D1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082" y="4500153"/>
                <a:ext cx="2520461" cy="1139484"/>
              </a:xfrm>
              <a:prstGeom prst="rect">
                <a:avLst/>
              </a:prstGeom>
              <a:blipFill>
                <a:blip r:embed="rId6"/>
                <a:stretch>
                  <a:fillRect l="-8612" b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811C25F4-8F1C-46E2-A022-036D6AAA1CB4}"/>
                  </a:ext>
                </a:extLst>
              </p:cNvPr>
              <p:cNvSpPr/>
              <p:nvPr/>
            </p:nvSpPr>
            <p:spPr>
              <a:xfrm>
                <a:off x="417253" y="479336"/>
                <a:ext cx="2588455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1. Load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training states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training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test states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811C25F4-8F1C-46E2-A022-036D6AAA1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3" y="479336"/>
                <a:ext cx="2588455" cy="1139483"/>
              </a:xfrm>
              <a:prstGeom prst="rect">
                <a:avLst/>
              </a:prstGeom>
              <a:blipFill>
                <a:blip r:embed="rId7"/>
                <a:stretch>
                  <a:fillRect l="-1395" t="-4688" b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702EF4DD-DD00-4A51-A862-9EFDEB06BEE6}"/>
                  </a:ext>
                </a:extLst>
              </p:cNvPr>
              <p:cNvSpPr/>
              <p:nvPr/>
            </p:nvSpPr>
            <p:spPr>
              <a:xfrm>
                <a:off x="5468405" y="3127716"/>
                <a:ext cx="2588455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6. Sort descending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𝑎𝑛𝑐𝑒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and choose first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elements 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702EF4DD-DD00-4A51-A862-9EFDEB06B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05" y="3127716"/>
                <a:ext cx="2588455" cy="1139483"/>
              </a:xfrm>
              <a:prstGeom prst="rect">
                <a:avLst/>
              </a:prstGeom>
              <a:blipFill>
                <a:blip r:embed="rId8"/>
                <a:stretch>
                  <a:fillRect l="-139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ình thoi 27">
                <a:extLst>
                  <a:ext uri="{FF2B5EF4-FFF2-40B4-BE49-F238E27FC236}">
                    <a16:creationId xmlns:a16="http://schemas.microsoft.com/office/drawing/2014/main" id="{441E88CD-5C88-4947-8638-6394129DFB79}"/>
                  </a:ext>
                </a:extLst>
              </p:cNvPr>
              <p:cNvSpPr/>
              <p:nvPr/>
            </p:nvSpPr>
            <p:spPr>
              <a:xfrm>
                <a:off x="9302407" y="3530600"/>
                <a:ext cx="1607882" cy="67418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Hình thoi 27">
                <a:extLst>
                  <a:ext uri="{FF2B5EF4-FFF2-40B4-BE49-F238E27FC236}">
                    <a16:creationId xmlns:a16="http://schemas.microsoft.com/office/drawing/2014/main" id="{441E88CD-5C88-4947-8638-6394129DF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7" y="3530600"/>
                <a:ext cx="1607882" cy="674188"/>
              </a:xfrm>
              <a:prstGeom prst="diamond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21205AB9-1A72-48EA-90E8-738D27DBD32D}"/>
              </a:ext>
            </a:extLst>
          </p:cNvPr>
          <p:cNvCxnSpPr>
            <a:cxnSpLocks/>
            <a:stCxn id="28" idx="2"/>
            <a:endCxn id="62" idx="0"/>
          </p:cNvCxnSpPr>
          <p:nvPr/>
        </p:nvCxnSpPr>
        <p:spPr>
          <a:xfrm flipH="1">
            <a:off x="10099313" y="4204788"/>
            <a:ext cx="7035" cy="295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01117DAA-6A43-4669-8DF2-0A6E06E7B212}"/>
                  </a:ext>
                </a:extLst>
              </p:cNvPr>
              <p:cNvSpPr txBox="1"/>
              <p:nvPr/>
            </p:nvSpPr>
            <p:spPr>
              <a:xfrm>
                <a:off x="11221421" y="3447396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01117DAA-6A43-4669-8DF2-0A6E06E7B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421" y="3447396"/>
                <a:ext cx="221110" cy="369332"/>
              </a:xfrm>
              <a:prstGeom prst="rect">
                <a:avLst/>
              </a:prstGeom>
              <a:blipFill>
                <a:blip r:embed="rId10"/>
                <a:stretch>
                  <a:fillRect r="-4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251FF54C-1CB7-4B1F-A10C-D0A45E384495}"/>
                  </a:ext>
                </a:extLst>
              </p:cNvPr>
              <p:cNvSpPr txBox="1"/>
              <p:nvPr/>
            </p:nvSpPr>
            <p:spPr>
              <a:xfrm>
                <a:off x="10225904" y="4124665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251FF54C-1CB7-4B1F-A10C-D0A45E38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904" y="4124665"/>
                <a:ext cx="221110" cy="369332"/>
              </a:xfrm>
              <a:prstGeom prst="rect">
                <a:avLst/>
              </a:prstGeom>
              <a:blipFill>
                <a:blip r:embed="rId11"/>
                <a:stretch>
                  <a:fillRect r="-405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ình thoi 47">
                <a:extLst>
                  <a:ext uri="{FF2B5EF4-FFF2-40B4-BE49-F238E27FC236}">
                    <a16:creationId xmlns:a16="http://schemas.microsoft.com/office/drawing/2014/main" id="{41489B68-A21C-4D08-AFE1-9C46FC0150E7}"/>
                  </a:ext>
                </a:extLst>
              </p:cNvPr>
              <p:cNvSpPr/>
              <p:nvPr/>
            </p:nvSpPr>
            <p:spPr>
              <a:xfrm>
                <a:off x="3453633" y="1992748"/>
                <a:ext cx="1607882" cy="67418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Hình thoi 47">
                <a:extLst>
                  <a:ext uri="{FF2B5EF4-FFF2-40B4-BE49-F238E27FC236}">
                    <a16:creationId xmlns:a16="http://schemas.microsoft.com/office/drawing/2014/main" id="{41489B68-A21C-4D08-AFE1-9C46FC015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633" y="1992748"/>
                <a:ext cx="1607882" cy="674188"/>
              </a:xfrm>
              <a:prstGeom prst="diamond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Đường kết nối: Mũi tên Gấp khúc 51">
            <a:extLst>
              <a:ext uri="{FF2B5EF4-FFF2-40B4-BE49-F238E27FC236}">
                <a16:creationId xmlns:a16="http://schemas.microsoft.com/office/drawing/2014/main" id="{6D574C88-5199-4DBE-8230-4D3B3A8F474E}"/>
              </a:ext>
            </a:extLst>
          </p:cNvPr>
          <p:cNvCxnSpPr>
            <a:cxnSpLocks/>
            <a:stCxn id="48" idx="0"/>
          </p:cNvCxnSpPr>
          <p:nvPr/>
        </p:nvCxnSpPr>
        <p:spPr>
          <a:xfrm rot="5400000" flipH="1" flipV="1">
            <a:off x="6311992" y="-541376"/>
            <a:ext cx="479707" cy="45885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Hộp Văn bản 54">
                <a:extLst>
                  <a:ext uri="{FF2B5EF4-FFF2-40B4-BE49-F238E27FC236}">
                    <a16:creationId xmlns:a16="http://schemas.microsoft.com/office/drawing/2014/main" id="{68A1963E-F428-4D55-9C94-6BAC6623917E}"/>
                  </a:ext>
                </a:extLst>
              </p:cNvPr>
              <p:cNvSpPr txBox="1"/>
              <p:nvPr/>
            </p:nvSpPr>
            <p:spPr>
              <a:xfrm>
                <a:off x="4342296" y="1576524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55" name="Hộp Văn bản 54">
                <a:extLst>
                  <a:ext uri="{FF2B5EF4-FFF2-40B4-BE49-F238E27FC236}">
                    <a16:creationId xmlns:a16="http://schemas.microsoft.com/office/drawing/2014/main" id="{68A1963E-F428-4D55-9C94-6BAC66239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96" y="1576524"/>
                <a:ext cx="221110" cy="369332"/>
              </a:xfrm>
              <a:prstGeom prst="rect">
                <a:avLst/>
              </a:prstGeom>
              <a:blipFill>
                <a:blip r:embed="rId13"/>
                <a:stretch>
                  <a:fillRect r="-405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Đường kết nối Mũi tên Thẳng 67">
            <a:extLst>
              <a:ext uri="{FF2B5EF4-FFF2-40B4-BE49-F238E27FC236}">
                <a16:creationId xmlns:a16="http://schemas.microsoft.com/office/drawing/2014/main" id="{9775347D-7C3C-4400-ADE0-9B02743F05B2}"/>
              </a:ext>
            </a:extLst>
          </p:cNvPr>
          <p:cNvCxnSpPr>
            <a:cxnSpLocks/>
            <a:stCxn id="12" idx="1"/>
            <a:endCxn id="48" idx="3"/>
          </p:cNvCxnSpPr>
          <p:nvPr/>
        </p:nvCxnSpPr>
        <p:spPr>
          <a:xfrm flipH="1">
            <a:off x="5061515" y="2328537"/>
            <a:ext cx="413925" cy="1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Đường kết nối: Mũi tên Gấp khúc 72">
            <a:extLst>
              <a:ext uri="{FF2B5EF4-FFF2-40B4-BE49-F238E27FC236}">
                <a16:creationId xmlns:a16="http://schemas.microsoft.com/office/drawing/2014/main" id="{0B1932B3-0CFE-4170-9ADF-D425CE26B7CE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rot="16200000" flipH="1">
            <a:off x="4347728" y="2576781"/>
            <a:ext cx="1030522" cy="12108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38414E9B-2264-47BC-A129-67B2C8ACC6E7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>
            <a:off x="6762633" y="4267199"/>
            <a:ext cx="7035" cy="229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Đường kết nối: Mũi tên Gấp khúc 78">
            <a:extLst>
              <a:ext uri="{FF2B5EF4-FFF2-40B4-BE49-F238E27FC236}">
                <a16:creationId xmlns:a16="http://schemas.microsoft.com/office/drawing/2014/main" id="{B158A235-FDD6-4377-BD93-437DB23898A1}"/>
              </a:ext>
            </a:extLst>
          </p:cNvPr>
          <p:cNvCxnSpPr>
            <a:cxnSpLocks/>
            <a:stCxn id="15" idx="1"/>
            <a:endCxn id="95" idx="2"/>
          </p:cNvCxnSpPr>
          <p:nvPr/>
        </p:nvCxnSpPr>
        <p:spPr>
          <a:xfrm rot="10800000">
            <a:off x="3211728" y="3174859"/>
            <a:ext cx="2263712" cy="189152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Hình thoi 94">
                <a:extLst>
                  <a:ext uri="{FF2B5EF4-FFF2-40B4-BE49-F238E27FC236}">
                    <a16:creationId xmlns:a16="http://schemas.microsoft.com/office/drawing/2014/main" id="{09798E3F-26AF-4CC4-B540-3F5E5B54B3A7}"/>
                  </a:ext>
                </a:extLst>
              </p:cNvPr>
              <p:cNvSpPr/>
              <p:nvPr/>
            </p:nvSpPr>
            <p:spPr>
              <a:xfrm>
                <a:off x="2407787" y="2500671"/>
                <a:ext cx="1607882" cy="67418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Hình thoi 94">
                <a:extLst>
                  <a:ext uri="{FF2B5EF4-FFF2-40B4-BE49-F238E27FC236}">
                    <a16:creationId xmlns:a16="http://schemas.microsoft.com/office/drawing/2014/main" id="{09798E3F-26AF-4CC4-B540-3F5E5B54B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787" y="2500671"/>
                <a:ext cx="1607882" cy="674188"/>
              </a:xfrm>
              <a:prstGeom prst="diamond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Hộp Văn bản 96">
                <a:extLst>
                  <a:ext uri="{FF2B5EF4-FFF2-40B4-BE49-F238E27FC236}">
                    <a16:creationId xmlns:a16="http://schemas.microsoft.com/office/drawing/2014/main" id="{270A8C08-7E64-4C1F-AB5C-8226D1047BD3}"/>
                  </a:ext>
                </a:extLst>
              </p:cNvPr>
              <p:cNvSpPr txBox="1"/>
              <p:nvPr/>
            </p:nvSpPr>
            <p:spPr>
              <a:xfrm>
                <a:off x="4335272" y="2847256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97" name="Hộp Văn bản 96">
                <a:extLst>
                  <a:ext uri="{FF2B5EF4-FFF2-40B4-BE49-F238E27FC236}">
                    <a16:creationId xmlns:a16="http://schemas.microsoft.com/office/drawing/2014/main" id="{270A8C08-7E64-4C1F-AB5C-8226D1047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272" y="2847256"/>
                <a:ext cx="221110" cy="369332"/>
              </a:xfrm>
              <a:prstGeom prst="rect">
                <a:avLst/>
              </a:prstGeom>
              <a:blipFill>
                <a:blip r:embed="rId15"/>
                <a:stretch>
                  <a:fillRect r="-4444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Đường kết nối: Mũi tên Gấp khúc 98">
            <a:extLst>
              <a:ext uri="{FF2B5EF4-FFF2-40B4-BE49-F238E27FC236}">
                <a16:creationId xmlns:a16="http://schemas.microsoft.com/office/drawing/2014/main" id="{7A5ED373-3EA1-459A-8D8F-CD15A1DF3BCF}"/>
              </a:ext>
            </a:extLst>
          </p:cNvPr>
          <p:cNvCxnSpPr>
            <a:cxnSpLocks/>
            <a:stCxn id="95" idx="0"/>
            <a:endCxn id="8" idx="1"/>
          </p:cNvCxnSpPr>
          <p:nvPr/>
        </p:nvCxnSpPr>
        <p:spPr>
          <a:xfrm rot="5400000" flipH="1" flipV="1">
            <a:off x="5405091" y="-940354"/>
            <a:ext cx="1247663" cy="56343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Hộp Văn bản 101">
                <a:extLst>
                  <a:ext uri="{FF2B5EF4-FFF2-40B4-BE49-F238E27FC236}">
                    <a16:creationId xmlns:a16="http://schemas.microsoft.com/office/drawing/2014/main" id="{FC304501-AF86-4EDC-9965-68947F744A38}"/>
                  </a:ext>
                </a:extLst>
              </p:cNvPr>
              <p:cNvSpPr txBox="1"/>
              <p:nvPr/>
            </p:nvSpPr>
            <p:spPr>
              <a:xfrm>
                <a:off x="1958804" y="2837764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02" name="Hộp Văn bản 101">
                <a:extLst>
                  <a:ext uri="{FF2B5EF4-FFF2-40B4-BE49-F238E27FC236}">
                    <a16:creationId xmlns:a16="http://schemas.microsoft.com/office/drawing/2014/main" id="{FC304501-AF86-4EDC-9965-68947F74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804" y="2837764"/>
                <a:ext cx="221110" cy="369332"/>
              </a:xfrm>
              <a:prstGeom prst="rect">
                <a:avLst/>
              </a:prstGeom>
              <a:blipFill>
                <a:blip r:embed="rId16"/>
                <a:stretch>
                  <a:fillRect r="-405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Hình Bầu dục 104">
            <a:extLst>
              <a:ext uri="{FF2B5EF4-FFF2-40B4-BE49-F238E27FC236}">
                <a16:creationId xmlns:a16="http://schemas.microsoft.com/office/drawing/2014/main" id="{02F9E38D-C252-4715-A7E8-9773B0B5750B}"/>
              </a:ext>
            </a:extLst>
          </p:cNvPr>
          <p:cNvSpPr/>
          <p:nvPr/>
        </p:nvSpPr>
        <p:spPr>
          <a:xfrm>
            <a:off x="1101507" y="1955912"/>
            <a:ext cx="1214214" cy="6262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Begin</a:t>
            </a:r>
            <a:endParaRPr lang="vi-VN"/>
          </a:p>
        </p:txBody>
      </p:sp>
      <p:sp>
        <p:nvSpPr>
          <p:cNvPr id="106" name="Hình Bầu dục 105">
            <a:extLst>
              <a:ext uri="{FF2B5EF4-FFF2-40B4-BE49-F238E27FC236}">
                <a16:creationId xmlns:a16="http://schemas.microsoft.com/office/drawing/2014/main" id="{07376F38-1F12-4FCB-A5D1-FAAC5054A3FC}"/>
              </a:ext>
            </a:extLst>
          </p:cNvPr>
          <p:cNvSpPr/>
          <p:nvPr/>
        </p:nvSpPr>
        <p:spPr>
          <a:xfrm>
            <a:off x="1111037" y="3365786"/>
            <a:ext cx="1214214" cy="6262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  <a:endParaRPr lang="vi-VN"/>
          </a:p>
        </p:txBody>
      </p:sp>
      <p:cxnSp>
        <p:nvCxnSpPr>
          <p:cNvPr id="127" name="Đường kết nối Mũi tên Thẳng 126">
            <a:extLst>
              <a:ext uri="{FF2B5EF4-FFF2-40B4-BE49-F238E27FC236}">
                <a16:creationId xmlns:a16="http://schemas.microsoft.com/office/drawing/2014/main" id="{2E344903-F534-4A66-A2D3-B0FB8F52E6D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005708" y="1029186"/>
            <a:ext cx="5840409" cy="19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Đường kết nối: Mũi tên Gấp khúc 130">
            <a:extLst>
              <a:ext uri="{FF2B5EF4-FFF2-40B4-BE49-F238E27FC236}">
                <a16:creationId xmlns:a16="http://schemas.microsoft.com/office/drawing/2014/main" id="{68042107-2CE3-4E80-AAFF-513EBCD8C565}"/>
              </a:ext>
            </a:extLst>
          </p:cNvPr>
          <p:cNvCxnSpPr>
            <a:cxnSpLocks/>
            <a:stCxn id="95" idx="1"/>
            <a:endCxn id="106" idx="0"/>
          </p:cNvCxnSpPr>
          <p:nvPr/>
        </p:nvCxnSpPr>
        <p:spPr>
          <a:xfrm rot="10800000" flipV="1">
            <a:off x="1718145" y="2837764"/>
            <a:ext cx="689643" cy="5280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Đường kết nối Mũi tên Thẳng 134">
            <a:extLst>
              <a:ext uri="{FF2B5EF4-FFF2-40B4-BE49-F238E27FC236}">
                <a16:creationId xmlns:a16="http://schemas.microsoft.com/office/drawing/2014/main" id="{5FA39174-6F53-448D-9AA5-E79B01845730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1708614" y="1618819"/>
            <a:ext cx="2867" cy="337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Hộp Văn bản 138">
                <a:extLst>
                  <a:ext uri="{FF2B5EF4-FFF2-40B4-BE49-F238E27FC236}">
                    <a16:creationId xmlns:a16="http://schemas.microsoft.com/office/drawing/2014/main" id="{014C208C-78AA-4BDD-B8A6-A423A05E1C6B}"/>
                  </a:ext>
                </a:extLst>
              </p:cNvPr>
              <p:cNvSpPr txBox="1"/>
              <p:nvPr/>
            </p:nvSpPr>
            <p:spPr>
              <a:xfrm>
                <a:off x="3295794" y="1593610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39" name="Hộp Văn bản 138">
                <a:extLst>
                  <a:ext uri="{FF2B5EF4-FFF2-40B4-BE49-F238E27FC236}">
                    <a16:creationId xmlns:a16="http://schemas.microsoft.com/office/drawing/2014/main" id="{014C208C-78AA-4BDD-B8A6-A423A05E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94" y="1593610"/>
                <a:ext cx="221110" cy="369332"/>
              </a:xfrm>
              <a:prstGeom prst="rect">
                <a:avLst/>
              </a:prstGeom>
              <a:blipFill>
                <a:blip r:embed="rId17"/>
                <a:stretch>
                  <a:fillRect r="-4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1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2.1. Similarity between vectors (quantum states)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B40FDB1-5BC8-4386-B2CB-CD784298D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925">
                    <a:latin typeface="Calibri (Thân)"/>
                    <a:ea typeface="Cambria" panose="02040503050406030204" pitchFamily="18" charset="0"/>
                  </a:rPr>
                  <a:t>Fid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vi-VN" sz="292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92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vi-VN" sz="292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92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vi-VN" sz="292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vi-VN" sz="292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2925">
                    <a:latin typeface="Calibri (Thân)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925">
                    <a:latin typeface="Calibri (Thân)"/>
                    <a:ea typeface="Cambria" panose="02040503050406030204" pitchFamily="18" charset="0"/>
                  </a:rPr>
                  <a:t>It ranges from: </a:t>
                </a:r>
                <a:r>
                  <a:rPr lang="en-US" sz="2925" b="1">
                    <a:latin typeface="Calibri (Thân)"/>
                    <a:ea typeface="Cambria" panose="02040503050406030204" pitchFamily="18" charset="0"/>
                  </a:rPr>
                  <a:t>0</a:t>
                </a:r>
                <a:r>
                  <a:rPr lang="en-US" sz="2925">
                    <a:latin typeface="Calibri (Thân)"/>
                    <a:ea typeface="Cambria" panose="02040503050406030204" pitchFamily="18" charset="0"/>
                  </a:rPr>
                  <a:t> if the states are orthogonal (perfectly distinguishable) to </a:t>
                </a:r>
                <a:r>
                  <a:rPr lang="en-US" sz="2925" b="1">
                    <a:latin typeface="Calibri (Thân)"/>
                    <a:ea typeface="Cambria" panose="02040503050406030204" pitchFamily="18" charset="0"/>
                  </a:rPr>
                  <a:t>1</a:t>
                </a:r>
                <a:r>
                  <a:rPr lang="en-US" sz="2925">
                    <a:latin typeface="Calibri (Thân)"/>
                    <a:ea typeface="Cambria" panose="02040503050406030204" pitchFamily="18" charset="0"/>
                  </a:rPr>
                  <a:t> if the states are identical.</a:t>
                </a:r>
              </a:p>
              <a:p>
                <a:pPr marL="0" indent="0">
                  <a:buNone/>
                </a:pPr>
                <a:r>
                  <a:rPr lang="en-US" sz="2925">
                    <a:latin typeface="Calibri (Thân)"/>
                    <a:ea typeface="Cambria" panose="02040503050406030204" pitchFamily="18" charset="0"/>
                  </a:rPr>
                  <a:t>Some property:</a:t>
                </a:r>
              </a:p>
              <a:p>
                <a:pPr marL="0" indent="0">
                  <a:buNone/>
                </a:pPr>
                <a:r>
                  <a:rPr lang="vi-VN" sz="2925">
                    <a:latin typeface="Calibri (Thân)"/>
                    <a:ea typeface="Cambria" panose="02040503050406030204" pitchFamily="18" charset="0"/>
                  </a:rPr>
                  <a:t>Fid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vi-VN" sz="292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sz="2925">
                        <a:latin typeface="Calibri (Thân)"/>
                        <a:ea typeface="Cambria" panose="02040503050406030204" pitchFamily="18" charset="0"/>
                      </a:rPr>
                      <m:t>Fid</m:t>
                    </m:r>
                    <m:r>
                      <m:rPr>
                        <m:nor/>
                      </m:rPr>
                      <a:rPr lang="vi-VN" sz="2925">
                        <a:latin typeface="Calibri (Thân)"/>
                        <a:ea typeface="Cambria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vi-VN" sz="292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vi-VN" sz="2925">
                  <a:latin typeface="Calibri (Thân)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sz="2925">
                    <a:latin typeface="Calibri (Thân)"/>
                    <a:ea typeface="Cambria" panose="02040503050406030204" pitchFamily="18" charset="0"/>
                  </a:rPr>
                  <a:t>Fid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𝑈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𝑈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vi-VN" sz="292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sz="2925">
                        <a:latin typeface="Calibri (Thân)"/>
                        <a:ea typeface="Cambria" panose="02040503050406030204" pitchFamily="18" charset="0"/>
                      </a:rPr>
                      <m:t>Fid</m:t>
                    </m:r>
                    <m:r>
                      <m:rPr>
                        <m:nor/>
                      </m:rPr>
                      <a:rPr lang="vi-VN" sz="2925">
                        <a:latin typeface="Calibri (Thân)"/>
                        <a:ea typeface="Cambria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vi-VN" sz="2925">
                    <a:latin typeface="Calibri (Thân)"/>
                    <a:ea typeface="Cambria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vi-VN" sz="2925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𝑈</m:t>
                    </m:r>
                  </m:oMath>
                </a14:m>
                <a:r>
                  <a:rPr lang="vi-VN" sz="2925">
                    <a:latin typeface="Calibri (Thân)"/>
                    <a:ea typeface="Cambria" panose="02040503050406030204" pitchFamily="18" charset="0"/>
                  </a:rPr>
                  <a:t> is any unitary operation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B40FDB1-5BC8-4386-B2CB-CD784298D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221" r="-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28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Control – Swap test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B5691F-BF52-4B59-8BE7-F8AA1A8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2016623"/>
            <a:ext cx="5035551" cy="1780527"/>
          </a:xfrm>
          <a:prstGeom prst="rect">
            <a:avLst/>
          </a:prstGeom>
        </p:spPr>
      </p:pic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06EA4A1F-32ED-4C01-932C-1B794B2FE6DA}"/>
              </a:ext>
            </a:extLst>
          </p:cNvPr>
          <p:cNvCxnSpPr>
            <a:cxnSpLocks/>
          </p:cNvCxnSpPr>
          <p:nvPr/>
        </p:nvCxnSpPr>
        <p:spPr>
          <a:xfrm>
            <a:off x="4083844" y="3797150"/>
            <a:ext cx="0" cy="4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77FEE8F-DC90-48CE-8152-42B8F245D8E2}"/>
                  </a:ext>
                </a:extLst>
              </p:cNvPr>
              <p:cNvSpPr txBox="1"/>
              <p:nvPr/>
            </p:nvSpPr>
            <p:spPr>
              <a:xfrm>
                <a:off x="1466027" y="4434476"/>
                <a:ext cx="6143064" cy="761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|01</m:t>
                          </m:r>
                        </m:e>
                      </m:d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m:rPr>
                          <m:nor/>
                        </m:rPr>
                        <a:rPr lang="vi-VN" sz="125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|1⟩</m:t>
                      </m:r>
                      <m:r>
                        <a:rPr lang="vi-VN" sz="125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125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sz="125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125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125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125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vi-VN" sz="125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5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125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125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125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125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125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vi-VN" sz="125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125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sz="125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125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125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125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|1</m:t>
                          </m:r>
                        </m:e>
                      </m:d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m:rPr>
                          <m:nor/>
                        </m:rPr>
                        <a:rPr lang="vi-VN" sz="125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|0⟩</m:t>
                      </m:r>
                      <m:r>
                        <a:rPr lang="vi-VN" sz="125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|10</m:t>
                          </m:r>
                        </m:e>
                      </m:d>
                    </m:oMath>
                  </m:oMathPara>
                </a14:m>
                <a:endParaRPr lang="vi-VN" sz="1251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77FEE8F-DC90-48CE-8152-42B8F245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27" y="4434476"/>
                <a:ext cx="6143064" cy="761683"/>
              </a:xfrm>
              <a:prstGeom prst="rect">
                <a:avLst/>
              </a:prstGeom>
              <a:blipFill>
                <a:blip r:embed="rId3"/>
                <a:stretch>
                  <a:fillRect t="-6557" b="-3278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0405523B-9A31-49F0-8243-44C762C0CAAB}"/>
              </a:ext>
            </a:extLst>
          </p:cNvPr>
          <p:cNvCxnSpPr>
            <a:cxnSpLocks/>
          </p:cNvCxnSpPr>
          <p:nvPr/>
        </p:nvCxnSpPr>
        <p:spPr>
          <a:xfrm flipH="1">
            <a:off x="5148472" y="2656441"/>
            <a:ext cx="23042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/>
              <p:nvPr/>
            </p:nvSpPr>
            <p:spPr>
              <a:xfrm>
                <a:off x="7609089" y="2237871"/>
                <a:ext cx="2912304" cy="1023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275">
                    <a:latin typeface="Calibri (Thân)"/>
                    <a:ea typeface="Cambria Math" panose="02040503050406030204" pitchFamily="18" charset="0"/>
                  </a:rPr>
                  <a:t>Hadamard gate: </a:t>
                </a:r>
                <a14:m>
                  <m:oMath xmlns:m="http://schemas.openxmlformats.org/officeDocument/2006/math"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  <m:r>
                      <a:rPr lang="vi-VN" sz="227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vi-VN" sz="22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22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vi-VN" sz="22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 sz="2275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89" y="2237871"/>
                <a:ext cx="2912304" cy="1023935"/>
              </a:xfrm>
              <a:prstGeom prst="rect">
                <a:avLst/>
              </a:prstGeom>
              <a:blipFill>
                <a:blip r:embed="rId4"/>
                <a:stretch>
                  <a:fillRect l="-3043" t="-4938" b="-493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3B91872-887F-4C9F-96A6-F6FC55B55CD1}"/>
              </a:ext>
            </a:extLst>
          </p:cNvPr>
          <p:cNvSpPr txBox="1"/>
          <p:nvPr/>
        </p:nvSpPr>
        <p:spPr>
          <a:xfrm>
            <a:off x="4341813" y="3805839"/>
            <a:ext cx="1915696" cy="44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2275">
                <a:solidFill>
                  <a:srgbClr val="000000"/>
                </a:solidFill>
                <a:latin typeface="Calibri (Thân)."/>
              </a:rPr>
              <a:t>Fredkin gate </a:t>
            </a:r>
          </a:p>
        </p:txBody>
      </p:sp>
    </p:spTree>
    <p:extLst>
      <p:ext uri="{BB962C8B-B14F-4D97-AF65-F5344CB8AC3E}">
        <p14:creationId xmlns:p14="http://schemas.microsoft.com/office/powerpoint/2010/main" val="244009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16D5F831-B664-4DE7-9931-91E72D904B6A}"/>
              </a:ext>
            </a:extLst>
          </p:cNvPr>
          <p:cNvCxnSpPr/>
          <p:nvPr/>
        </p:nvCxnSpPr>
        <p:spPr>
          <a:xfrm>
            <a:off x="743400" y="1633107"/>
            <a:ext cx="41023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9AACFA29-35F5-45AB-B1C1-1725F44596A9}"/>
              </a:ext>
            </a:extLst>
          </p:cNvPr>
          <p:cNvCxnSpPr/>
          <p:nvPr/>
        </p:nvCxnSpPr>
        <p:spPr>
          <a:xfrm>
            <a:off x="743400" y="2306068"/>
            <a:ext cx="41023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3BAB33BA-75E3-4714-B215-D1720BD0AFC1}"/>
              </a:ext>
            </a:extLst>
          </p:cNvPr>
          <p:cNvCxnSpPr/>
          <p:nvPr/>
        </p:nvCxnSpPr>
        <p:spPr>
          <a:xfrm>
            <a:off x="743400" y="2989799"/>
            <a:ext cx="41023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75170F40-A834-4355-A72A-40C20FC8DC63}"/>
              </a:ext>
            </a:extLst>
          </p:cNvPr>
          <p:cNvCxnSpPr>
            <a:cxnSpLocks/>
          </p:cNvCxnSpPr>
          <p:nvPr/>
        </p:nvCxnSpPr>
        <p:spPr>
          <a:xfrm>
            <a:off x="2623657" y="1633107"/>
            <a:ext cx="0" cy="1356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1E3F28A4-E9DC-4B54-8E5D-6842B66C6767}"/>
                  </a:ext>
                </a:extLst>
              </p:cNvPr>
              <p:cNvSpPr txBox="1"/>
              <p:nvPr/>
            </p:nvSpPr>
            <p:spPr>
              <a:xfrm>
                <a:off x="0" y="1445558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1E3F28A4-E9DC-4B54-8E5D-6842B66C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5558"/>
                <a:ext cx="605669" cy="392543"/>
              </a:xfrm>
              <a:prstGeom prst="rect">
                <a:avLst/>
              </a:prstGeom>
              <a:blipFill>
                <a:blip r:embed="rId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47385E09-326B-49F4-BAA0-C0F3EEDD02F6}"/>
                  </a:ext>
                </a:extLst>
              </p:cNvPr>
              <p:cNvSpPr txBox="1"/>
              <p:nvPr/>
            </p:nvSpPr>
            <p:spPr>
              <a:xfrm>
                <a:off x="2" y="2118519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951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95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47385E09-326B-49F4-BAA0-C0F3EEDD0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2118519"/>
                <a:ext cx="605669" cy="392543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47022CF9-BAB8-49CD-94F9-B7258DDDB34A}"/>
                  </a:ext>
                </a:extLst>
              </p:cNvPr>
              <p:cNvSpPr txBox="1"/>
              <p:nvPr/>
            </p:nvSpPr>
            <p:spPr>
              <a:xfrm>
                <a:off x="0" y="2802249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951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95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47022CF9-BAB8-49CD-94F9-B7258DDD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2249"/>
                <a:ext cx="605669" cy="392543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461C8CB8-4FBD-4807-A37F-C0E10B741D21}"/>
              </a:ext>
            </a:extLst>
          </p:cNvPr>
          <p:cNvSpPr/>
          <p:nvPr/>
        </p:nvSpPr>
        <p:spPr>
          <a:xfrm>
            <a:off x="1518429" y="1445555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>
                <a:solidFill>
                  <a:schemeClr val="tx1"/>
                </a:solidFill>
              </a:rPr>
              <a:t>H</a:t>
            </a:r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41D69C44-CD19-4A54-AF17-7D055159D849}"/>
              </a:ext>
            </a:extLst>
          </p:cNvPr>
          <p:cNvSpPr/>
          <p:nvPr/>
        </p:nvSpPr>
        <p:spPr>
          <a:xfrm>
            <a:off x="2554794" y="1560282"/>
            <a:ext cx="137729" cy="1456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7D272877-DFB1-4ED2-955C-42E65AEF1A5F}"/>
              </a:ext>
            </a:extLst>
          </p:cNvPr>
          <p:cNvSpPr/>
          <p:nvPr/>
        </p:nvSpPr>
        <p:spPr>
          <a:xfrm>
            <a:off x="3277329" y="1436549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>
                <a:solidFill>
                  <a:schemeClr val="tx1"/>
                </a:solidFill>
              </a:rPr>
              <a:t>H</a:t>
            </a:r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E3E6BBD-EE98-4ED5-A1F5-91B1099065E4}"/>
              </a:ext>
            </a:extLst>
          </p:cNvPr>
          <p:cNvSpPr/>
          <p:nvPr/>
        </p:nvSpPr>
        <p:spPr>
          <a:xfrm>
            <a:off x="4325804" y="1443349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21" name="Cung 20">
            <a:extLst>
              <a:ext uri="{FF2B5EF4-FFF2-40B4-BE49-F238E27FC236}">
                <a16:creationId xmlns:a16="http://schemas.microsoft.com/office/drawing/2014/main" id="{75AC8EE3-695E-40A3-9739-98F3543DAE4D}"/>
              </a:ext>
            </a:extLst>
          </p:cNvPr>
          <p:cNvSpPr/>
          <p:nvPr/>
        </p:nvSpPr>
        <p:spPr>
          <a:xfrm rot="18979393">
            <a:off x="4344928" y="1653635"/>
            <a:ext cx="312585" cy="313728"/>
          </a:xfrm>
          <a:prstGeom prst="arc">
            <a:avLst>
              <a:gd name="adj1" fmla="val 16232498"/>
              <a:gd name="adj2" fmla="val 21573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008D1728-D53D-4A2C-9D5D-E98ECDDD7043}"/>
              </a:ext>
            </a:extLst>
          </p:cNvPr>
          <p:cNvCxnSpPr>
            <a:cxnSpLocks/>
          </p:cNvCxnSpPr>
          <p:nvPr/>
        </p:nvCxnSpPr>
        <p:spPr>
          <a:xfrm flipV="1">
            <a:off x="4476067" y="1589114"/>
            <a:ext cx="96711" cy="13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A55C7E2F-AD52-4532-B335-C2A99E28ED01}"/>
              </a:ext>
            </a:extLst>
          </p:cNvPr>
          <p:cNvCxnSpPr/>
          <p:nvPr/>
        </p:nvCxnSpPr>
        <p:spPr>
          <a:xfrm>
            <a:off x="2524984" y="2223258"/>
            <a:ext cx="197347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80D02704-0D43-47F9-AD3D-510A0E1CCA38}"/>
              </a:ext>
            </a:extLst>
          </p:cNvPr>
          <p:cNvCxnSpPr>
            <a:cxnSpLocks/>
          </p:cNvCxnSpPr>
          <p:nvPr/>
        </p:nvCxnSpPr>
        <p:spPr>
          <a:xfrm flipH="1">
            <a:off x="2524984" y="2223258"/>
            <a:ext cx="197345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99D1431A-FF11-4E8A-BCF9-41FBEA8FB59A}"/>
              </a:ext>
            </a:extLst>
          </p:cNvPr>
          <p:cNvCxnSpPr/>
          <p:nvPr/>
        </p:nvCxnSpPr>
        <p:spPr>
          <a:xfrm>
            <a:off x="2524984" y="2905043"/>
            <a:ext cx="197347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7C2238BB-196F-4D86-AFF0-A9F8ABC5DE32}"/>
              </a:ext>
            </a:extLst>
          </p:cNvPr>
          <p:cNvCxnSpPr>
            <a:cxnSpLocks/>
          </p:cNvCxnSpPr>
          <p:nvPr/>
        </p:nvCxnSpPr>
        <p:spPr>
          <a:xfrm flipH="1">
            <a:off x="2524985" y="2905043"/>
            <a:ext cx="197345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998D23A6-46C2-4C2F-8490-FF4D9F3A5334}"/>
              </a:ext>
            </a:extLst>
          </p:cNvPr>
          <p:cNvCxnSpPr>
            <a:cxnSpLocks/>
          </p:cNvCxnSpPr>
          <p:nvPr/>
        </p:nvCxnSpPr>
        <p:spPr>
          <a:xfrm>
            <a:off x="2722329" y="4409963"/>
            <a:ext cx="55053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02A076C7-ED19-461A-A2B6-D3CC59233FA1}"/>
              </a:ext>
            </a:extLst>
          </p:cNvPr>
          <p:cNvCxnSpPr>
            <a:cxnSpLocks/>
          </p:cNvCxnSpPr>
          <p:nvPr/>
        </p:nvCxnSpPr>
        <p:spPr>
          <a:xfrm flipV="1">
            <a:off x="2722329" y="5082340"/>
            <a:ext cx="5505316" cy="5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A7E53413-34BC-4F95-A43A-2383E20AA06A}"/>
              </a:ext>
            </a:extLst>
          </p:cNvPr>
          <p:cNvCxnSpPr>
            <a:cxnSpLocks/>
          </p:cNvCxnSpPr>
          <p:nvPr/>
        </p:nvCxnSpPr>
        <p:spPr>
          <a:xfrm flipV="1">
            <a:off x="2722329" y="5764126"/>
            <a:ext cx="5505316" cy="25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1F6DFC26-C76B-4E9C-9F27-109E022AD264}"/>
              </a:ext>
            </a:extLst>
          </p:cNvPr>
          <p:cNvCxnSpPr>
            <a:cxnSpLocks/>
          </p:cNvCxnSpPr>
          <p:nvPr/>
        </p:nvCxnSpPr>
        <p:spPr>
          <a:xfrm>
            <a:off x="6177385" y="4409963"/>
            <a:ext cx="0" cy="1356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ộp Văn bản 47">
                <a:extLst>
                  <a:ext uri="{FF2B5EF4-FFF2-40B4-BE49-F238E27FC236}">
                    <a16:creationId xmlns:a16="http://schemas.microsoft.com/office/drawing/2014/main" id="{103D5482-EC37-4A0F-90E8-535EE8007CCC}"/>
                  </a:ext>
                </a:extLst>
              </p:cNvPr>
              <p:cNvSpPr txBox="1"/>
              <p:nvPr/>
            </p:nvSpPr>
            <p:spPr>
              <a:xfrm>
                <a:off x="1978928" y="4222414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9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95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 xmlns="">
          <p:sp>
            <p:nvSpPr>
              <p:cNvPr id="48" name="Hộp Văn bản 47">
                <a:extLst>
                  <a:ext uri="{FF2B5EF4-FFF2-40B4-BE49-F238E27FC236}">
                    <a16:creationId xmlns:a16="http://schemas.microsoft.com/office/drawing/2014/main" id="{103D5482-EC37-4A0F-90E8-535EE800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28" y="4222414"/>
                <a:ext cx="605669" cy="392543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4FB7BF96-B523-4BED-AB9E-0BD5D5805536}"/>
                  </a:ext>
                </a:extLst>
              </p:cNvPr>
              <p:cNvSpPr txBox="1"/>
              <p:nvPr/>
            </p:nvSpPr>
            <p:spPr>
              <a:xfrm>
                <a:off x="1978930" y="4895375"/>
                <a:ext cx="605669" cy="41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9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195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 xmlns="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4FB7BF96-B523-4BED-AB9E-0BD5D580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30" y="4895375"/>
                <a:ext cx="605669" cy="419154"/>
              </a:xfrm>
              <a:prstGeom prst="rect">
                <a:avLst/>
              </a:prstGeom>
              <a:blipFill>
                <a:blip r:embed="rId6"/>
                <a:stretch>
                  <a:fillRect l="-4167" r="-2083" b="-88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6FE1AA99-7A11-485A-BA9D-83AE1D8880DE}"/>
                  </a:ext>
                </a:extLst>
              </p:cNvPr>
              <p:cNvSpPr txBox="1"/>
              <p:nvPr/>
            </p:nvSpPr>
            <p:spPr>
              <a:xfrm>
                <a:off x="1978928" y="5579104"/>
                <a:ext cx="605669" cy="41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9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95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 xmlns="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6FE1AA99-7A11-485A-BA9D-83AE1D88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28" y="5579104"/>
                <a:ext cx="605669" cy="419154"/>
              </a:xfrm>
              <a:prstGeom prst="rect">
                <a:avLst/>
              </a:prstGeom>
              <a:blipFill>
                <a:blip r:embed="rId7"/>
                <a:stretch>
                  <a:fillRect l="-4167" r="-2083" b="-88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2F1D7C5A-18A3-4C6E-9D6C-613E41901900}"/>
              </a:ext>
            </a:extLst>
          </p:cNvPr>
          <p:cNvSpPr/>
          <p:nvPr/>
        </p:nvSpPr>
        <p:spPr>
          <a:xfrm>
            <a:off x="3497357" y="4222411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>
                <a:solidFill>
                  <a:schemeClr val="tx1"/>
                </a:solidFill>
              </a:rPr>
              <a:t>H</a:t>
            </a:r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D2312236-63D4-40EA-B1D4-7CFCC78DE1F6}"/>
              </a:ext>
            </a:extLst>
          </p:cNvPr>
          <p:cNvSpPr/>
          <p:nvPr/>
        </p:nvSpPr>
        <p:spPr>
          <a:xfrm>
            <a:off x="6108522" y="4337138"/>
            <a:ext cx="137729" cy="1456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8AE1968B-AD55-491E-BC4D-D61AE5CAE6DE}"/>
              </a:ext>
            </a:extLst>
          </p:cNvPr>
          <p:cNvSpPr/>
          <p:nvPr/>
        </p:nvSpPr>
        <p:spPr>
          <a:xfrm>
            <a:off x="6678907" y="4222411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>
                <a:solidFill>
                  <a:schemeClr val="tx1"/>
                </a:solidFill>
              </a:rPr>
              <a:t>H</a:t>
            </a:r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54" name="Hình chữ nhật 53">
            <a:extLst>
              <a:ext uri="{FF2B5EF4-FFF2-40B4-BE49-F238E27FC236}">
                <a16:creationId xmlns:a16="http://schemas.microsoft.com/office/drawing/2014/main" id="{89A5236E-C697-42CD-A9B7-780090C9EE22}"/>
              </a:ext>
            </a:extLst>
          </p:cNvPr>
          <p:cNvSpPr/>
          <p:nvPr/>
        </p:nvSpPr>
        <p:spPr>
          <a:xfrm>
            <a:off x="7727132" y="4220205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55" name="Cung 54">
            <a:extLst>
              <a:ext uri="{FF2B5EF4-FFF2-40B4-BE49-F238E27FC236}">
                <a16:creationId xmlns:a16="http://schemas.microsoft.com/office/drawing/2014/main" id="{37F73CB5-63A5-48ED-8571-8AC911635A50}"/>
              </a:ext>
            </a:extLst>
          </p:cNvPr>
          <p:cNvSpPr/>
          <p:nvPr/>
        </p:nvSpPr>
        <p:spPr>
          <a:xfrm rot="18979393">
            <a:off x="7746256" y="4430491"/>
            <a:ext cx="312585" cy="313728"/>
          </a:xfrm>
          <a:prstGeom prst="arc">
            <a:avLst>
              <a:gd name="adj1" fmla="val 16232498"/>
              <a:gd name="adj2" fmla="val 21573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cxnSp>
        <p:nvCxnSpPr>
          <p:cNvPr id="56" name="Đường nối Thẳng 55">
            <a:extLst>
              <a:ext uri="{FF2B5EF4-FFF2-40B4-BE49-F238E27FC236}">
                <a16:creationId xmlns:a16="http://schemas.microsoft.com/office/drawing/2014/main" id="{8AE4D102-9AE4-40D9-B938-203F84DB911F}"/>
              </a:ext>
            </a:extLst>
          </p:cNvPr>
          <p:cNvCxnSpPr>
            <a:cxnSpLocks/>
          </p:cNvCxnSpPr>
          <p:nvPr/>
        </p:nvCxnSpPr>
        <p:spPr>
          <a:xfrm flipV="1">
            <a:off x="7877395" y="4365970"/>
            <a:ext cx="96711" cy="13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C08F1D5D-BF50-47F6-A077-DFB9F10DE9BE}"/>
              </a:ext>
            </a:extLst>
          </p:cNvPr>
          <p:cNvCxnSpPr/>
          <p:nvPr/>
        </p:nvCxnSpPr>
        <p:spPr>
          <a:xfrm>
            <a:off x="6078712" y="5000114"/>
            <a:ext cx="197347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nối Thẳng 57">
            <a:extLst>
              <a:ext uri="{FF2B5EF4-FFF2-40B4-BE49-F238E27FC236}">
                <a16:creationId xmlns:a16="http://schemas.microsoft.com/office/drawing/2014/main" id="{10EE1A2E-7BFF-4BA1-BB9E-4345A40DDDC2}"/>
              </a:ext>
            </a:extLst>
          </p:cNvPr>
          <p:cNvCxnSpPr>
            <a:cxnSpLocks/>
          </p:cNvCxnSpPr>
          <p:nvPr/>
        </p:nvCxnSpPr>
        <p:spPr>
          <a:xfrm flipH="1">
            <a:off x="6078712" y="5000114"/>
            <a:ext cx="197345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AD19ED4B-0651-4B4D-AE6A-15CE2B60F1DA}"/>
              </a:ext>
            </a:extLst>
          </p:cNvPr>
          <p:cNvCxnSpPr/>
          <p:nvPr/>
        </p:nvCxnSpPr>
        <p:spPr>
          <a:xfrm>
            <a:off x="6078712" y="5681899"/>
            <a:ext cx="197347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D1CBE5AE-B1F4-420F-BFCC-B6F68C3DE31A}"/>
              </a:ext>
            </a:extLst>
          </p:cNvPr>
          <p:cNvCxnSpPr>
            <a:cxnSpLocks/>
          </p:cNvCxnSpPr>
          <p:nvPr/>
        </p:nvCxnSpPr>
        <p:spPr>
          <a:xfrm flipH="1">
            <a:off x="6078713" y="5681899"/>
            <a:ext cx="197345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F1829BE0-8E2E-4F8C-A132-211F4F775FA4}"/>
              </a:ext>
            </a:extLst>
          </p:cNvPr>
          <p:cNvCxnSpPr/>
          <p:nvPr/>
        </p:nvCxnSpPr>
        <p:spPr>
          <a:xfrm flipV="1">
            <a:off x="3147191" y="4105775"/>
            <a:ext cx="0" cy="1954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Đường kết nối Mũi tên Thẳng 61">
            <a:extLst>
              <a:ext uri="{FF2B5EF4-FFF2-40B4-BE49-F238E27FC236}">
                <a16:creationId xmlns:a16="http://schemas.microsoft.com/office/drawing/2014/main" id="{AE19D3EB-78AC-431C-AB8B-D4573689CCE7}"/>
              </a:ext>
            </a:extLst>
          </p:cNvPr>
          <p:cNvCxnSpPr/>
          <p:nvPr/>
        </p:nvCxnSpPr>
        <p:spPr>
          <a:xfrm flipV="1">
            <a:off x="4171255" y="4105775"/>
            <a:ext cx="0" cy="1954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Đường kết nối Mũi tên Thẳng 62">
            <a:extLst>
              <a:ext uri="{FF2B5EF4-FFF2-40B4-BE49-F238E27FC236}">
                <a16:creationId xmlns:a16="http://schemas.microsoft.com/office/drawing/2014/main" id="{FBCEE447-946C-4C91-9C32-A63124FC009D}"/>
              </a:ext>
            </a:extLst>
          </p:cNvPr>
          <p:cNvCxnSpPr/>
          <p:nvPr/>
        </p:nvCxnSpPr>
        <p:spPr>
          <a:xfrm flipV="1">
            <a:off x="9121915" y="4105775"/>
            <a:ext cx="0" cy="1954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Đường kết nối Mũi tên Thẳng 63">
            <a:extLst>
              <a:ext uri="{FF2B5EF4-FFF2-40B4-BE49-F238E27FC236}">
                <a16:creationId xmlns:a16="http://schemas.microsoft.com/office/drawing/2014/main" id="{8C2622D5-917D-42E4-B773-59CD635E5BBA}"/>
              </a:ext>
            </a:extLst>
          </p:cNvPr>
          <p:cNvCxnSpPr/>
          <p:nvPr/>
        </p:nvCxnSpPr>
        <p:spPr>
          <a:xfrm flipV="1">
            <a:off x="10071239" y="4105775"/>
            <a:ext cx="0" cy="1954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380F07AD-0F33-43CA-833B-542EEE66DD5A}"/>
                  </a:ext>
                </a:extLst>
              </p:cNvPr>
              <p:cNvSpPr txBox="1"/>
              <p:nvPr/>
            </p:nvSpPr>
            <p:spPr>
              <a:xfrm>
                <a:off x="2844358" y="3591885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vi-VN" sz="195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380F07AD-0F33-43CA-833B-542EEE66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358" y="3591885"/>
                <a:ext cx="605669" cy="3925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Hộp Văn bản 65">
                <a:extLst>
                  <a:ext uri="{FF2B5EF4-FFF2-40B4-BE49-F238E27FC236}">
                    <a16:creationId xmlns:a16="http://schemas.microsoft.com/office/drawing/2014/main" id="{CE90CF3D-9509-432B-8ED5-08C46A933433}"/>
                  </a:ext>
                </a:extLst>
              </p:cNvPr>
              <p:cNvSpPr txBox="1"/>
              <p:nvPr/>
            </p:nvSpPr>
            <p:spPr>
              <a:xfrm>
                <a:off x="3898243" y="3591885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vi-VN" sz="195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Hộp Văn bản 65">
                <a:extLst>
                  <a:ext uri="{FF2B5EF4-FFF2-40B4-BE49-F238E27FC236}">
                    <a16:creationId xmlns:a16="http://schemas.microsoft.com/office/drawing/2014/main" id="{CE90CF3D-9509-432B-8ED5-08C46A933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43" y="3591885"/>
                <a:ext cx="605669" cy="392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Hộp Văn bản 66">
                <a:extLst>
                  <a:ext uri="{FF2B5EF4-FFF2-40B4-BE49-F238E27FC236}">
                    <a16:creationId xmlns:a16="http://schemas.microsoft.com/office/drawing/2014/main" id="{7330FC68-AB98-4BF3-9C91-BFBB1CAA9E06}"/>
                  </a:ext>
                </a:extLst>
              </p:cNvPr>
              <p:cNvSpPr txBox="1"/>
              <p:nvPr/>
            </p:nvSpPr>
            <p:spPr>
              <a:xfrm>
                <a:off x="8803184" y="3591885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vi-VN" sz="195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Hộp Văn bản 66">
                <a:extLst>
                  <a:ext uri="{FF2B5EF4-FFF2-40B4-BE49-F238E27FC236}">
                    <a16:creationId xmlns:a16="http://schemas.microsoft.com/office/drawing/2014/main" id="{7330FC68-AB98-4BF3-9C91-BFBB1CAA9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184" y="3591885"/>
                <a:ext cx="605669" cy="3925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Hộp Văn bản 67">
                <a:extLst>
                  <a:ext uri="{FF2B5EF4-FFF2-40B4-BE49-F238E27FC236}">
                    <a16:creationId xmlns:a16="http://schemas.microsoft.com/office/drawing/2014/main" id="{81304A44-EA48-4EEF-AED6-B5B60FBB1761}"/>
                  </a:ext>
                </a:extLst>
              </p:cNvPr>
              <p:cNvSpPr txBox="1"/>
              <p:nvPr/>
            </p:nvSpPr>
            <p:spPr>
              <a:xfrm>
                <a:off x="9738826" y="3591885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vi-VN" sz="195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Hộp Văn bản 67">
                <a:extLst>
                  <a:ext uri="{FF2B5EF4-FFF2-40B4-BE49-F238E27FC236}">
                    <a16:creationId xmlns:a16="http://schemas.microsoft.com/office/drawing/2014/main" id="{81304A44-EA48-4EEF-AED6-B5B60FBB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826" y="3591885"/>
                <a:ext cx="605669" cy="3925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CBFED213-CD62-4AD2-BE38-07EA50BB07C0}"/>
              </a:ext>
            </a:extLst>
          </p:cNvPr>
          <p:cNvCxnSpPr>
            <a:cxnSpLocks/>
          </p:cNvCxnSpPr>
          <p:nvPr/>
        </p:nvCxnSpPr>
        <p:spPr>
          <a:xfrm>
            <a:off x="2722329" y="6622331"/>
            <a:ext cx="55053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Hộp Văn bản 69">
                <a:extLst>
                  <a:ext uri="{FF2B5EF4-FFF2-40B4-BE49-F238E27FC236}">
                    <a16:creationId xmlns:a16="http://schemas.microsoft.com/office/drawing/2014/main" id="{11DA7EB5-348F-4E9B-AEEB-C9114CC1886B}"/>
                  </a:ext>
                </a:extLst>
              </p:cNvPr>
              <p:cNvSpPr txBox="1"/>
              <p:nvPr/>
            </p:nvSpPr>
            <p:spPr>
              <a:xfrm>
                <a:off x="1978928" y="6434781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9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5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 xmlns="">
          <p:sp>
            <p:nvSpPr>
              <p:cNvPr id="70" name="Hộp Văn bản 69">
                <a:extLst>
                  <a:ext uri="{FF2B5EF4-FFF2-40B4-BE49-F238E27FC236}">
                    <a16:creationId xmlns:a16="http://schemas.microsoft.com/office/drawing/2014/main" id="{11DA7EB5-348F-4E9B-AEEB-C9114CC1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28" y="6434781"/>
                <a:ext cx="605669" cy="392543"/>
              </a:xfrm>
              <a:prstGeom prst="rect">
                <a:avLst/>
              </a:prstGeom>
              <a:blipFill>
                <a:blip r:embed="rId1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Hình chữ nhật 72">
                <a:extLst>
                  <a:ext uri="{FF2B5EF4-FFF2-40B4-BE49-F238E27FC236}">
                    <a16:creationId xmlns:a16="http://schemas.microsoft.com/office/drawing/2014/main" id="{60885C1F-2AAA-44AB-A829-9237B9BC3B0A}"/>
                  </a:ext>
                </a:extLst>
              </p:cNvPr>
              <p:cNvSpPr/>
              <p:nvPr/>
            </p:nvSpPr>
            <p:spPr>
              <a:xfrm>
                <a:off x="3193420" y="6450385"/>
                <a:ext cx="767157" cy="3750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95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Hình chữ nhật 72">
                <a:extLst>
                  <a:ext uri="{FF2B5EF4-FFF2-40B4-BE49-F238E27FC236}">
                    <a16:creationId xmlns:a16="http://schemas.microsoft.com/office/drawing/2014/main" id="{60885C1F-2AAA-44AB-A829-9237B9BC3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420" y="6450385"/>
                <a:ext cx="767157" cy="3750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Hình chữ nhật 73">
                <a:extLst>
                  <a:ext uri="{FF2B5EF4-FFF2-40B4-BE49-F238E27FC236}">
                    <a16:creationId xmlns:a16="http://schemas.microsoft.com/office/drawing/2014/main" id="{29CBE757-4308-4CBF-BB3B-7FF79A8F0730}"/>
                  </a:ext>
                </a:extLst>
              </p:cNvPr>
              <p:cNvSpPr/>
              <p:nvPr/>
            </p:nvSpPr>
            <p:spPr>
              <a:xfrm>
                <a:off x="4325803" y="5529584"/>
                <a:ext cx="1278492" cy="132841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vi-VN" sz="195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Hình chữ nhật 73">
                <a:extLst>
                  <a:ext uri="{FF2B5EF4-FFF2-40B4-BE49-F238E27FC236}">
                    <a16:creationId xmlns:a16="http://schemas.microsoft.com/office/drawing/2014/main" id="{29CBE757-4308-4CBF-BB3B-7FF79A8F0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03" y="5529584"/>
                <a:ext cx="1278492" cy="13284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2C1D45EC-6D3C-4817-8BCC-0F6DFA428D92}"/>
              </a:ext>
            </a:extLst>
          </p:cNvPr>
          <p:cNvSpPr/>
          <p:nvPr/>
        </p:nvSpPr>
        <p:spPr>
          <a:xfrm>
            <a:off x="7727132" y="6444987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81" name="Cung 80">
            <a:extLst>
              <a:ext uri="{FF2B5EF4-FFF2-40B4-BE49-F238E27FC236}">
                <a16:creationId xmlns:a16="http://schemas.microsoft.com/office/drawing/2014/main" id="{ABDF13C9-5FA3-4F4A-B6C3-D24CB38D0808}"/>
              </a:ext>
            </a:extLst>
          </p:cNvPr>
          <p:cNvSpPr/>
          <p:nvPr/>
        </p:nvSpPr>
        <p:spPr>
          <a:xfrm rot="18979393">
            <a:off x="7746256" y="6655272"/>
            <a:ext cx="312585" cy="313728"/>
          </a:xfrm>
          <a:prstGeom prst="arc">
            <a:avLst>
              <a:gd name="adj1" fmla="val 16232498"/>
              <a:gd name="adj2" fmla="val 21573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4FAF62E8-1217-44F3-8EE2-A879BBF54BC8}"/>
              </a:ext>
            </a:extLst>
          </p:cNvPr>
          <p:cNvCxnSpPr>
            <a:cxnSpLocks/>
          </p:cNvCxnSpPr>
          <p:nvPr/>
        </p:nvCxnSpPr>
        <p:spPr>
          <a:xfrm flipV="1">
            <a:off x="7877395" y="6590751"/>
            <a:ext cx="96711" cy="13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4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593CA150-8B9F-443D-A6A4-161C9694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33" y="2514549"/>
            <a:ext cx="7501524" cy="3624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5ED8540-94EB-4293-9C4F-39C4AFAC2C9D}"/>
                  </a:ext>
                </a:extLst>
              </p:cNvPr>
              <p:cNvSpPr txBox="1"/>
              <p:nvPr/>
            </p:nvSpPr>
            <p:spPr>
              <a:xfrm>
                <a:off x="3009246" y="2423485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5ED8540-94EB-4293-9C4F-39C4AFAC2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46" y="2423485"/>
                <a:ext cx="605669" cy="392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42643E51-E867-4BB6-A366-0E45AB4F08D3}"/>
                  </a:ext>
                </a:extLst>
              </p:cNvPr>
              <p:cNvSpPr txBox="1"/>
              <p:nvPr/>
            </p:nvSpPr>
            <p:spPr>
              <a:xfrm>
                <a:off x="4537658" y="2424793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42643E51-E867-4BB6-A366-0E45AB4F0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658" y="2424793"/>
                <a:ext cx="605669" cy="392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2F66170E-8778-481F-86B1-C651138ED256}"/>
                  </a:ext>
                </a:extLst>
              </p:cNvPr>
              <p:cNvSpPr txBox="1"/>
              <p:nvPr/>
            </p:nvSpPr>
            <p:spPr>
              <a:xfrm>
                <a:off x="6079162" y="2426609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2F66170E-8778-481F-86B1-C651138E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162" y="2426609"/>
                <a:ext cx="605669" cy="3925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FAB5F2FF-A7B1-4CA6-BD08-474B3626DFA5}"/>
                  </a:ext>
                </a:extLst>
              </p:cNvPr>
              <p:cNvSpPr txBox="1"/>
              <p:nvPr/>
            </p:nvSpPr>
            <p:spPr>
              <a:xfrm>
                <a:off x="7631091" y="2423485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FAB5F2FF-A7B1-4CA6-BD08-474B3626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091" y="2423485"/>
                <a:ext cx="605669" cy="392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95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Control – Swap test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B5691F-BF52-4B59-8BE7-F8AA1A8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2016623"/>
            <a:ext cx="5035551" cy="1780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/>
              <p:nvPr/>
            </p:nvSpPr>
            <p:spPr>
              <a:xfrm>
                <a:off x="7215809" y="2161286"/>
                <a:ext cx="3456328" cy="328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275">
                    <a:latin typeface="Calibri (Thân)"/>
                    <a:ea typeface="Cambria Math" panose="02040503050406030204" pitchFamily="18" charset="0"/>
                  </a:rPr>
                  <a:t>Beginning system: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|0,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vi-VN" sz="2275">
                  <a:latin typeface="Calibri (Thân)"/>
                  <a:ea typeface="Cambria Math" panose="02040503050406030204" pitchFamily="18" charset="0"/>
                </a:endParaRPr>
              </a:p>
              <a:p>
                <a:r>
                  <a:rPr lang="vi-VN" sz="2275">
                    <a:latin typeface="Calibri (Thân)"/>
                    <a:ea typeface="Cambria Math" panose="02040503050406030204" pitchFamily="18" charset="0"/>
                  </a:rPr>
                  <a:t>After apply first </a:t>
                </a:r>
                <a14:m>
                  <m:oMath xmlns:m="http://schemas.openxmlformats.org/officeDocument/2006/math"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vi-VN" sz="2275">
                    <a:latin typeface="Calibri (Thân)"/>
                    <a:ea typeface="Cambria Math" panose="02040503050406030204" pitchFamily="18" charset="0"/>
                  </a:rPr>
                  <a:t>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vi-VN" sz="22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|0,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vi-VN" sz="22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|1,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vi-VN" sz="22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2275">
                  <a:latin typeface="Calibri (Thân)"/>
                  <a:ea typeface="Cambria Math" panose="02040503050406030204" pitchFamily="18" charset="0"/>
                </a:endParaRPr>
              </a:p>
              <a:p>
                <a:r>
                  <a:rPr lang="vi-VN" sz="2275">
                    <a:latin typeface="Calibri (Thân)"/>
                    <a:ea typeface="Cambria Math" panose="02040503050406030204" pitchFamily="18" charset="0"/>
                  </a:rPr>
                  <a:t>After apply SWAP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vi-VN" sz="22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|0,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vi-VN" sz="22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|1,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vi-VN" sz="22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2275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2275">
                  <a:latin typeface="Calibri (Thân).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809" y="2161286"/>
                <a:ext cx="3456328" cy="3289234"/>
              </a:xfrm>
              <a:prstGeom prst="rect">
                <a:avLst/>
              </a:prstGeom>
              <a:blipFill>
                <a:blip r:embed="rId3"/>
                <a:stretch>
                  <a:fillRect l="-2564" t="-6538" b="-923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Control – Swap test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B5691F-BF52-4B59-8BE7-F8AA1A8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2016623"/>
            <a:ext cx="5035551" cy="1780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/>
              <p:nvPr/>
            </p:nvSpPr>
            <p:spPr>
              <a:xfrm>
                <a:off x="1824041" y="3942071"/>
                <a:ext cx="7720215" cy="1286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After apply second </a:t>
                </a:r>
                <a14:m>
                  <m:oMath xmlns:m="http://schemas.openxmlformats.org/officeDocument/2006/math"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vi-VN" sz="2275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gate: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|0,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|0,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27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27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|1,</m:t>
                            </m:r>
                            <m:r>
                              <a:rPr lang="vi-VN" sz="22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vi-VN" sz="22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sz="22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|1,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vi-VN" sz="2275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2275">
                  <a:latin typeface="Calibri (Thân).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041" y="3942071"/>
                <a:ext cx="7720215" cy="1286891"/>
              </a:xfrm>
              <a:prstGeom prst="rect">
                <a:avLst/>
              </a:prstGeom>
              <a:blipFill>
                <a:blip r:embed="rId3"/>
                <a:stretch>
                  <a:fillRect l="-985" t="-32353" b="-617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70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2.3. Result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B5691F-BF52-4B59-8BE7-F8AA1A8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2016623"/>
            <a:ext cx="5035551" cy="1780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/>
              <p:nvPr/>
            </p:nvSpPr>
            <p:spPr>
              <a:xfrm>
                <a:off x="1824041" y="3942071"/>
                <a:ext cx="7720215" cy="792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After apply measurement </a:t>
                </a:r>
                <a14:m>
                  <m:oMath xmlns:m="http://schemas.openxmlformats.org/officeDocument/2006/math"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vi-VN" sz="2275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gate:</a:t>
                </a:r>
              </a:p>
              <a:p>
                <a:endParaRPr lang="vi-VN" sz="2275">
                  <a:latin typeface="Calibri (Thân).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041" y="3942071"/>
                <a:ext cx="7720215" cy="792525"/>
              </a:xfrm>
              <a:prstGeom prst="rect">
                <a:avLst/>
              </a:prstGeom>
              <a:blipFill>
                <a:blip r:embed="rId3"/>
                <a:stretch>
                  <a:fillRect l="-985" t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2A627161-2148-4655-A820-10179FA5C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39" y="4453774"/>
            <a:ext cx="9166359" cy="775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1AE0F44C-7E80-4902-9409-6F3DF728F801}"/>
                  </a:ext>
                </a:extLst>
              </p:cNvPr>
              <p:cNvSpPr txBox="1"/>
              <p:nvPr/>
            </p:nvSpPr>
            <p:spPr>
              <a:xfrm>
                <a:off x="7110833" y="1819087"/>
                <a:ext cx="3257131" cy="2192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 othorgonal,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27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vi-VN" sz="2275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27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vi-VN" sz="227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vi-VN" sz="227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vi-VN" sz="2275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sz="2275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=0</m:t>
                    </m:r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, prob = ½.</a:t>
                </a:r>
              </a:p>
              <a:p>
                <a:endParaRPr lang="vi-VN" sz="2275">
                  <a:latin typeface="Calibri (Thân)."/>
                  <a:ea typeface="Cambria Math" panose="02040503050406030204" pitchFamily="18" charset="0"/>
                </a:endParaRPr>
              </a:p>
              <a:p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 identical,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27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vi-VN" sz="2275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27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vi-VN" sz="227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vi-VN" sz="227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vi-VN" sz="2275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sz="2275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</m:t>
                    </m:r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, prob = 1.</a:t>
                </a:r>
              </a:p>
              <a:p>
                <a:endParaRPr lang="vi-VN" sz="2275">
                  <a:latin typeface="Calibri (Thân).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1AE0F44C-7E80-4902-9409-6F3DF728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833" y="1819087"/>
                <a:ext cx="3257131" cy="2192908"/>
              </a:xfrm>
              <a:prstGeom prst="rect">
                <a:avLst/>
              </a:prstGeom>
              <a:blipFill>
                <a:blip r:embed="rId5"/>
                <a:stretch>
                  <a:fillRect l="-2326" t="-26012" r="-1163" b="-75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06758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825</Words>
  <Application>Microsoft Macintosh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(Thân)</vt:lpstr>
      <vt:lpstr>Calibri (Thân).</vt:lpstr>
      <vt:lpstr>Calibri Light</vt:lpstr>
      <vt:lpstr>Cambria Math</vt:lpstr>
      <vt:lpstr>Consolas</vt:lpstr>
      <vt:lpstr>Times New Roman</vt:lpstr>
      <vt:lpstr>Chủ đề Office</vt:lpstr>
      <vt:lpstr>Quantum KNN experiment</vt:lpstr>
      <vt:lpstr>2. KNN version quantum</vt:lpstr>
      <vt:lpstr>2.1. Similarity between vectors (quantum states)</vt:lpstr>
      <vt:lpstr>2.2. Control – Swap test</vt:lpstr>
      <vt:lpstr>PowerPoint Presentation</vt:lpstr>
      <vt:lpstr>PowerPoint Presentation</vt:lpstr>
      <vt:lpstr>2.2. Control – Swap test</vt:lpstr>
      <vt:lpstr>2.2. Control – Swap test</vt:lpstr>
      <vt:lpstr>2.3. Result</vt:lpstr>
      <vt:lpstr>2.4. Bring QKNN to real life </vt:lpstr>
      <vt:lpstr>2.5. Load n dimensions vector v</vt:lpstr>
      <vt:lpstr>PowerPoint Presentation</vt:lpstr>
      <vt:lpstr>2.4.1. Load large classical database into circuit</vt:lpstr>
      <vt:lpstr>1. Swaptest [8/2006] between 2 complex vectors</vt:lpstr>
      <vt:lpstr>PowerPoint Presentation</vt:lpstr>
      <vt:lpstr>PowerPoint Presentation</vt:lpstr>
      <vt:lpstr>2. New QKNN</vt:lpstr>
      <vt:lpstr>2. Algorithm</vt:lpstr>
      <vt:lpstr>3. Experiments</vt:lpstr>
      <vt:lpstr>3.1. Accuracy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KNN experiment</dc:title>
  <dc:creator>Tuan Hai</dc:creator>
  <cp:lastModifiedBy>Vũ Tuấn Hải</cp:lastModifiedBy>
  <cp:revision>47</cp:revision>
  <dcterms:created xsi:type="dcterms:W3CDTF">2021-04-09T07:22:00Z</dcterms:created>
  <dcterms:modified xsi:type="dcterms:W3CDTF">2023-11-21T14:57:29Z</dcterms:modified>
</cp:coreProperties>
</file>