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28" r:id="rId2"/>
    <p:sldId id="1581" r:id="rId3"/>
    <p:sldId id="1607" r:id="rId4"/>
    <p:sldId id="1628" r:id="rId5"/>
    <p:sldId id="1582" r:id="rId6"/>
    <p:sldId id="1608" r:id="rId7"/>
    <p:sldId id="1629" r:id="rId8"/>
    <p:sldId id="1584" r:id="rId9"/>
    <p:sldId id="1604" r:id="rId10"/>
    <p:sldId id="1609" r:id="rId11"/>
    <p:sldId id="1590" r:id="rId12"/>
    <p:sldId id="1630" r:id="rId13"/>
    <p:sldId id="1611" r:id="rId14"/>
    <p:sldId id="1593" r:id="rId15"/>
    <p:sldId id="1632" r:id="rId16"/>
    <p:sldId id="1631" r:id="rId17"/>
    <p:sldId id="1624" r:id="rId18"/>
    <p:sldId id="1580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  <a:srgbClr val="FF9933"/>
    <a:srgbClr val="008000"/>
    <a:srgbClr val="000099"/>
    <a:srgbClr val="FF6600"/>
    <a:srgbClr val="66FFFF"/>
    <a:srgbClr val="FF33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Kiểu Trung bình 2 - Màu chủ đề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Kiểu Trung bình 2 - Màu chủ đề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Kiểu Trung bình 2 - Màu chủ đề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Kiểu Trung bình 2 - Màu chủ đề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02" autoAdjust="0"/>
    <p:restoredTop sz="70881" autoAdjust="0"/>
  </p:normalViewPr>
  <p:slideViewPr>
    <p:cSldViewPr>
      <p:cViewPr varScale="1">
        <p:scale>
          <a:sx n="109" d="100"/>
          <a:sy n="109" d="100"/>
        </p:scale>
        <p:origin x="208" y="3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720"/>
    </p:cViewPr>
  </p:sorterViewPr>
  <p:notesViewPr>
    <p:cSldViewPr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E2CB30-4184-4C1B-912F-A6AED071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5-15T13:36:22.163"/>
    </inkml:context>
    <inkml:brush xml:id="br0">
      <inkml:brushProperty name="width" value="0.07938" units="cm"/>
      <inkml:brushProperty name="height" value="0.07938" units="cm"/>
      <inkml:brushProperty name="color" value="#FF0000"/>
    </inkml:brush>
  </inkml:definitions>
  <inkml:trace contextRef="#ctx0" brushRef="#br0">8905 9054 0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1158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514350" indent="-514350" algn="l">
              <a:buFont typeface="+mj-lt"/>
              <a:buAutoNum type="arabicPeriod"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5/16/23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0561574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994400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49A9FAE-4758-4C46-8541-F381798C5CD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97600" y="76202"/>
            <a:ext cx="5994400" cy="838199"/>
          </a:xfrm>
          <a:solidFill>
            <a:srgbClr val="00B0F0"/>
          </a:solidFill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406136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3022600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49A9FAE-4758-4C46-8541-F381798C5CD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97600" y="76202"/>
            <a:ext cx="5994400" cy="838199"/>
          </a:xfrm>
          <a:solidFill>
            <a:srgbClr val="00B0F0"/>
          </a:solidFill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vi-VN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1B544BE-4259-4202-9EEF-29A5F771B6E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239864" y="1066800"/>
            <a:ext cx="2952136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334505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85800"/>
            <a:ext cx="5994400" cy="5440364"/>
          </a:xfrm>
          <a:solidFill>
            <a:schemeClr val="bg1"/>
          </a:solidFill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42514639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0"/>
            <a:ext cx="5994400" cy="6172200"/>
          </a:xfrm>
          <a:solidFill>
            <a:schemeClr val="bg1"/>
          </a:solidFill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40077480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56259912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19417047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86274147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63819334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89440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883E1B-DCB8-4AE3-8602-77DB6847C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00266"/>
            <a:ext cx="53848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5BCF21E-A865-464F-8655-72D304F7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00266"/>
            <a:ext cx="53848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88623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5/16/23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76553698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0" y="5887064"/>
            <a:ext cx="121920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883E1B-DCB8-4AE3-8602-77DB6847C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700266"/>
            <a:ext cx="59944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5BCF21E-A865-464F-8655-72D304F7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00266"/>
            <a:ext cx="59944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661023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EA549A-C581-4C37-B257-ACE55CAD4DF6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0" y="3886200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016720-4FC2-4205-9886-7838EB04433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97600" y="1608826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828636-495F-44E0-8340-BCE2B3F4716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97600" y="3894825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167656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2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0" y="5887064"/>
            <a:ext cx="121920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CB7F62-31CE-479A-B75D-E680BBC2787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29600" y="1600200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AFCEF9-0FFB-4670-A771-DA310A1C55B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114800" y="1600200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386549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586163-080C-4D92-9FF5-83B9A124C31B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30988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879BDB-29CC-404E-9DCA-E89C7B9070D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103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94B703-5983-4A4F-B197-D2C64EAA9F6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3472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697005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80772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3000" y="1600201"/>
            <a:ext cx="28194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4A1A4A6-69C0-4EC3-B5CC-CC08837714D4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09600" y="2680855"/>
            <a:ext cx="80772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E39D719-3B3B-4F96-BE3F-4E767D23D3D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763000" y="2680855"/>
            <a:ext cx="28194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7791AFD-E53B-48D7-8A3C-24F9B931493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600" y="3733801"/>
            <a:ext cx="80772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7784060D-E07A-4765-948A-FC9071F8DDC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763000" y="3733801"/>
            <a:ext cx="28194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67EFF06-2483-4600-B6B9-3D1CE50220DD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9600" y="4814455"/>
            <a:ext cx="80772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22FA758-800C-4200-9C64-1F16B8C51CA7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763000" y="4814455"/>
            <a:ext cx="28194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967635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5/16/23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3228791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5/16/23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62183618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5/16/23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92634591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5/16/23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89305008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114" y="1535113"/>
            <a:ext cx="12194114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2114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5/16/23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4551596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286862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361444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C9E2-06BB-41C5-A984-A694C29A16A3}" type="datetime1">
              <a:rPr lang="en-US" smtClean="0"/>
              <a:t>5/16/23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11271961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C2845-9148-4B5B-9562-D246E4219F47}" type="datetime1">
              <a:rPr lang="en-US" smtClean="0"/>
              <a:t>5/16/23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566854824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83F0-61E2-46D0-B6E3-3CB47DF90001}" type="datetime1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27000721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A6EDE-9D0A-48DF-8DB7-E6E7C6725AE9}" type="datetime1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69033058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5CB54-6AB1-4B04-9998-2469A6BA0B58}" type="datetime1">
              <a:rPr lang="en-US" smtClean="0"/>
              <a:t>5/16/23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18823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2B26-C4DE-45F6-A82F-4DCF9E9E95FB}" type="datetime1">
              <a:rPr lang="en-US" smtClean="0"/>
              <a:t>5/16/23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85348029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21168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6"/>
            <a:ext cx="11811000" cy="35083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5/16/23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8620019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5/16/23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80783120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286862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971550" indent="-514350">
              <a:buFont typeface="+mj-lt"/>
              <a:buAutoNum type="arabicPeriod"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371600" indent="-457200">
              <a:buFont typeface="+mj-lt"/>
              <a:buAutoNum type="arabicPeriod"/>
              <a:defRPr sz="24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828800" indent="-457200">
              <a:buFont typeface="+mj-lt"/>
              <a:buAutoNum type="arabicPeriod"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13611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8381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5/16/23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52673873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610600" cy="4525963"/>
          </a:xfrm>
        </p:spPr>
        <p:txBody>
          <a:bodyPr/>
          <a:lstStyle>
            <a:lvl1pPr algn="just"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5/16/23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215DFE-C786-4C03-A1F8-74645480087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220200" y="1600200"/>
            <a:ext cx="2362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254708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134896"/>
            <a:ext cx="10972800" cy="9906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toa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7049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32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B3D5E-27DF-4C36-B508-84F53F5E9CA0}" type="datetime1">
              <a:rPr lang="en-US" smtClean="0"/>
              <a:t>5/16/23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70127187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1219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TRƯỜNG</a:t>
            </a:r>
            <a:r>
              <a:rPr lang="en-US" sz="1050" b="1" baseline="0">
                <a:solidFill>
                  <a:schemeClr val="bg1"/>
                </a:solidFill>
              </a:rPr>
              <a:t> ĐẠI HỌC CÔNG NGHỆ THÔNG TIN, </a:t>
            </a:r>
            <a:r>
              <a:rPr lang="en-US" sz="1050" b="1">
                <a:solidFill>
                  <a:schemeClr val="bg1"/>
                </a:solidFill>
              </a:rPr>
              <a:t>KHU</a:t>
            </a:r>
            <a:r>
              <a:rPr lang="en-US" sz="1050" b="1" baseline="0">
                <a:solidFill>
                  <a:schemeClr val="bg1"/>
                </a:solidFill>
              </a:rPr>
              <a:t> PHỐ 6, PHƯỜNG LINH TRUNG, QUẬN THỦ ĐỨC, TP. HỒ CHÍ MINH</a:t>
            </a:r>
            <a:endParaRPr lang="en-US" sz="105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>
                <a:solidFill>
                  <a:schemeClr val="bg1"/>
                </a:solidFill>
              </a:rPr>
              <a:t>[T] 028 3725 2002 101     |     [F] 028 3725 2148     |</a:t>
            </a:r>
            <a:r>
              <a:rPr lang="de-DE" sz="1100" b="1" baseline="0">
                <a:solidFill>
                  <a:schemeClr val="bg1"/>
                </a:solidFill>
              </a:rPr>
              <a:t>    </a:t>
            </a:r>
            <a:r>
              <a:rPr lang="de-DE" sz="1100" b="1">
                <a:solidFill>
                  <a:schemeClr val="bg1"/>
                </a:solidFill>
              </a:rPr>
              <a:t> [W] www.uit.edu.vn     |     [E] info@uit.edu.vn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91" r:id="rId4"/>
    <p:sldLayoutId id="2147483692" r:id="rId5"/>
    <p:sldLayoutId id="2147483690" r:id="rId6"/>
    <p:sldLayoutId id="2147483689" r:id="rId7"/>
    <p:sldLayoutId id="2147483651" r:id="rId8"/>
    <p:sldLayoutId id="2147483652" r:id="rId9"/>
    <p:sldLayoutId id="2147483662" r:id="rId10"/>
    <p:sldLayoutId id="2147483678" r:id="rId11"/>
    <p:sldLayoutId id="2147483676" r:id="rId12"/>
    <p:sldLayoutId id="2147483663" r:id="rId13"/>
    <p:sldLayoutId id="2147483653" r:id="rId14"/>
    <p:sldLayoutId id="2147483679" r:id="rId15"/>
    <p:sldLayoutId id="2147483697" r:id="rId16"/>
    <p:sldLayoutId id="2147483698" r:id="rId17"/>
    <p:sldLayoutId id="2147483684" r:id="rId18"/>
    <p:sldLayoutId id="2147483695" r:id="rId19"/>
    <p:sldLayoutId id="2147483696" r:id="rId20"/>
    <p:sldLayoutId id="2147483694" r:id="rId21"/>
    <p:sldLayoutId id="2147483686" r:id="rId22"/>
    <p:sldLayoutId id="2147483688" r:id="rId23"/>
    <p:sldLayoutId id="2147483687" r:id="rId24"/>
    <p:sldLayoutId id="2147483654" r:id="rId25"/>
    <p:sldLayoutId id="2147483681" r:id="rId26"/>
    <p:sldLayoutId id="2147483680" r:id="rId27"/>
    <p:sldLayoutId id="2147483682" r:id="rId28"/>
    <p:sldLayoutId id="2147483683" r:id="rId29"/>
    <p:sldLayoutId id="2147483655" r:id="rId30"/>
    <p:sldLayoutId id="2147483656" r:id="rId31"/>
    <p:sldLayoutId id="2147483657" r:id="rId32"/>
    <p:sldLayoutId id="2147483658" r:id="rId33"/>
    <p:sldLayoutId id="2147483659" r:id="rId34"/>
    <p:sldLayoutId id="2147483660" r:id="rId35"/>
    <p:sldLayoutId id="2147483661" r:id="rId36"/>
    <p:sldLayoutId id="2147483693" r:id="rId37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28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rgbClr val="0066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66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.xml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CE7300-DFDE-428A-A065-679647116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362200"/>
            <a:ext cx="11582400" cy="1622425"/>
          </a:xfrm>
        </p:spPr>
        <p:txBody>
          <a:bodyPr/>
          <a:lstStyle/>
          <a:p>
            <a:r>
              <a:rPr lang="en-US"/>
              <a:t>Universal compilation for quantum state tomography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143804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B30FBE21-92A9-4677-ACC0-7A9DE67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METHODS</a:t>
            </a:r>
            <a:endParaRPr lang="vi-VN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8588FC2E-4B95-4F01-B5E1-FEBFD9B75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7096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EE7C-9730-F645-8166-2A435D33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 Universal compilation</a:t>
            </a:r>
            <a:endParaRPr lang="en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E06B2-0BB7-EF4B-A8F4-05F4AEDC82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VN"/>
                  <a:t>Câu hỏi đặt ra: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VN"/>
                  <a:t> là gì?</a:t>
                </a:r>
                <a:endParaRPr lang="en-US" sz="14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E06B2-0BB7-EF4B-A8F4-05F4AEDC82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2" t="-140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diagram, plan, line&#10;&#10;Description automatically generated">
            <a:extLst>
              <a:ext uri="{FF2B5EF4-FFF2-40B4-BE49-F238E27FC236}">
                <a16:creationId xmlns:a16="http://schemas.microsoft.com/office/drawing/2014/main" id="{2BB9039C-95C5-C1E4-1802-4B04F6D40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68377"/>
            <a:ext cx="10058400" cy="395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8553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EE7C-9730-F645-8166-2A435D33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 Phương pháp đánh giá</a:t>
            </a:r>
            <a:endParaRPr lang="en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E06B2-0BB7-EF4B-A8F4-05F4AEDC82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VN"/>
                  <a:t>Làm sao để biết được state có được tái tạo tốt hay không?</a:t>
                </a:r>
                <a:endParaRPr lang="en-US"/>
              </a:p>
              <a:p>
                <a:pPr marL="0" indent="0">
                  <a:buNone/>
                </a:pPr>
                <a:r>
                  <a:rPr lang="en-US"/>
                  <a:t>Sử dụng hai độ đo, có giá trị từ 0 đến 1).</a:t>
                </a:r>
              </a:p>
              <a:p>
                <a:pPr marL="0" indent="0">
                  <a:buNone/>
                </a:pPr>
                <a:r>
                  <a:rPr lang="en-US"/>
                  <a:t>Fidelity (càng gần 1 càng tốt):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</a:rPr>
                              <m:t>trace</m:t>
                            </m:r>
                            <m:d>
                              <m:dPr>
                                <m:ctrlPr>
                                  <a:rPr lang="vi-V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</m:rad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</m:rad>
                                  </m:e>
                                </m:rad>
                              </m:e>
                            </m:d>
                          </m:e>
                        </m:d>
                      </m:e>
                      <m:sup>
                        <m:r>
                          <a:rPr lang="vi-VN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            </a:t>
                </a:r>
                <a:r>
                  <a:rPr lang="en-US" b="1"/>
                  <a:t>(3.1)</a:t>
                </a:r>
              </a:p>
              <a:p>
                <a:pPr marL="0" indent="0">
                  <a:buNone/>
                </a:pPr>
                <a:r>
                  <a:rPr lang="en-US"/>
                  <a:t>Trace (càng gần 0 càng tốt):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vi-VN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trace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vi-VN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p>
                                        <m: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vi-V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p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rad>
                      </m:e>
                    </m:d>
                  </m:oMath>
                </a14:m>
                <a:r>
                  <a:rPr lang="en-US"/>
                  <a:t> </a:t>
                </a:r>
                <a:r>
                  <a:rPr lang="en-US" b="1"/>
                  <a:t>(3.2)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E06B2-0BB7-EF4B-A8F4-05F4AEDC82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2" t="-168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76812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B30FBE21-92A9-4677-ACC0-7A9DE67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RESULTS</a:t>
            </a:r>
            <a:endParaRPr lang="vi-VN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8588FC2E-4B95-4F01-B5E1-FEBFD9B75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893125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EE7C-9730-F645-8166-2A435D33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1. 1-qubit case</a:t>
            </a:r>
            <a:endParaRPr lang="en-V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2657DDF-1FB3-6ECF-EA12-348B589E7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9400" y="1524000"/>
            <a:ext cx="6093728" cy="4525963"/>
          </a:xfrm>
        </p:spPr>
      </p:pic>
    </p:spTree>
    <p:extLst>
      <p:ext uri="{BB962C8B-B14F-4D97-AF65-F5344CB8AC3E}">
        <p14:creationId xmlns:p14="http://schemas.microsoft.com/office/powerpoint/2010/main" val="285216067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EE7C-9730-F645-8166-2A435D33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4.2. 2-5 qubits cases</a:t>
            </a:r>
            <a:endParaRPr lang="en-VN" dirty="0"/>
          </a:p>
        </p:txBody>
      </p:sp>
      <p:pic>
        <p:nvPicPr>
          <p:cNvPr id="11" name="Content Placeholder 10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62657DDF-1FB3-6ECF-EA12-348B589E7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72" y="1524000"/>
            <a:ext cx="10053856" cy="4525963"/>
          </a:xfrm>
        </p:spPr>
      </p:pic>
    </p:spTree>
    <p:extLst>
      <p:ext uri="{BB962C8B-B14F-4D97-AF65-F5344CB8AC3E}">
        <p14:creationId xmlns:p14="http://schemas.microsoft.com/office/powerpoint/2010/main" val="422883585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EE7C-9730-F645-8166-2A435D33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4.2. 2-5 qubits cases</a:t>
            </a:r>
            <a:endParaRPr lang="en-VN" dirty="0"/>
          </a:p>
        </p:txBody>
      </p:sp>
      <p:pic>
        <p:nvPicPr>
          <p:cNvPr id="5" name="Content Placeholder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17EC3C0A-42B1-B539-5639-2986B9AAD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6" y="1332514"/>
            <a:ext cx="7311414" cy="4793649"/>
          </a:xfrm>
        </p:spPr>
      </p:pic>
    </p:spTree>
    <p:extLst>
      <p:ext uri="{BB962C8B-B14F-4D97-AF65-F5344CB8AC3E}">
        <p14:creationId xmlns:p14="http://schemas.microsoft.com/office/powerpoint/2010/main" val="277157165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B85A6A-3B30-4951-93BB-901E094E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vi-VN"/>
          </a:p>
        </p:txBody>
      </p:sp>
      <p:sp>
        <p:nvSpPr>
          <p:cNvPr id="4" name="Chỗ dành sẵn cho Nội dung 7">
            <a:extLst>
              <a:ext uri="{FF2B5EF4-FFF2-40B4-BE49-F238E27FC236}">
                <a16:creationId xmlns:a16="http://schemas.microsoft.com/office/drawing/2014/main" id="{D8145D89-30A9-4A57-AF16-215E1699B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Hai, Vu Tuan, and Le Bin Ho. "Universal compilation for quantum state tomography." </a:t>
            </a:r>
            <a:r>
              <a:rPr lang="en-US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Scientific Reports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13.1 (2023): 3750.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016369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1A1E3B-52AC-4848-9A3B-814D413CE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" y="1674813"/>
            <a:ext cx="11811000" cy="3508374"/>
          </a:xfrm>
        </p:spPr>
        <p:txBody>
          <a:bodyPr/>
          <a:lstStyle/>
          <a:p>
            <a:r>
              <a:rPr lang="vi-VN" sz="4000" dirty="0"/>
              <a:t>Cảm ơn các bạn đã lắng nghe!</a:t>
            </a:r>
            <a:br>
              <a:rPr lang="en-US" sz="4000" dirty="0"/>
            </a:b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0066FF"/>
                </a:solidFill>
              </a:rPr>
              <a:t>ĐẠI HỌC QUỐC GIA TP.HCM</a:t>
            </a:r>
            <a:br>
              <a:rPr lang="en-US" sz="4000" dirty="0"/>
            </a:br>
            <a:r>
              <a:rPr lang="en-US" sz="3600" dirty="0">
                <a:solidFill>
                  <a:srgbClr val="FF0000"/>
                </a:solidFill>
              </a:rPr>
              <a:t>TR</a:t>
            </a:r>
            <a:r>
              <a:rPr lang="vi-VN" sz="3600" dirty="0">
                <a:solidFill>
                  <a:srgbClr val="FF0000"/>
                </a:solidFill>
              </a:rPr>
              <a:t>Ư</a:t>
            </a:r>
            <a:r>
              <a:rPr lang="en-US" sz="3600" dirty="0">
                <a:solidFill>
                  <a:srgbClr val="FF0000"/>
                </a:solidFill>
              </a:rPr>
              <a:t>ỜNG ĐẠI HỌC CÔNG NGHỆ THÔNG TIN TP.HCM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0066FF"/>
                </a:solidFill>
              </a:rPr>
              <a:t>TOÀN DIỆN – SÁNG TẠO – PHỤNG SỰ</a:t>
            </a:r>
            <a:r>
              <a:rPr lang="en-US" sz="3600" dirty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8468097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2CA2-9D23-BB44-B601-101DE37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DBC8-621E-814E-96EC-6E9DBB1A3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/>
              <a:t>Problem: tomography</a:t>
            </a:r>
          </a:p>
          <a:p>
            <a:pPr marL="514350" indent="-514350">
              <a:buFont typeface="+mj-lt"/>
              <a:buAutoNum type="arabicPeriod"/>
            </a:pPr>
            <a:r>
              <a:rPr lang="vi-VN"/>
              <a:t>Backgrounds</a:t>
            </a:r>
          </a:p>
          <a:p>
            <a:pPr marL="514350" indent="-514350">
              <a:buFont typeface="+mj-lt"/>
              <a:buAutoNum type="arabicPeriod"/>
            </a:pPr>
            <a:r>
              <a:rPr lang="vi-VN"/>
              <a:t>Universal compilation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14909885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B30FBE21-92A9-4677-ACC0-7A9DE67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PROBLEM</a:t>
            </a:r>
            <a:endParaRPr lang="vi-VN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8588FC2E-4B95-4F01-B5E1-FEBFD9B75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333202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AD47-1D7D-4047-9D07-94F3F26F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Problem: quantum state tomography</a:t>
            </a:r>
            <a:endParaRPr lang="vi-VN" dirty="0"/>
          </a:p>
        </p:txBody>
      </p:sp>
      <p:pic>
        <p:nvPicPr>
          <p:cNvPr id="1026" name="Picture 2" descr="Quantum state tomography for general people | Hamiltonian-driven shadow  tomography">
            <a:extLst>
              <a:ext uri="{FF2B5EF4-FFF2-40B4-BE49-F238E27FC236}">
                <a16:creationId xmlns:a16="http://schemas.microsoft.com/office/drawing/2014/main" id="{035B5D66-317D-C958-AC6E-1817DD744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568953"/>
            <a:ext cx="4584700" cy="367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CB1F59-A94B-9C79-1E98-CA2D408009CF}"/>
              </a:ext>
            </a:extLst>
          </p:cNvPr>
          <p:cNvSpPr txBox="1"/>
          <p:nvPr/>
        </p:nvSpPr>
        <p:spPr>
          <a:xfrm>
            <a:off x="1828800" y="544036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Shadow tomography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612E5C-3477-D2A0-A5CB-2FA9BB521A06}"/>
              </a:ext>
            </a:extLst>
          </p:cNvPr>
          <p:cNvSpPr txBox="1"/>
          <p:nvPr/>
        </p:nvSpPr>
        <p:spPr>
          <a:xfrm>
            <a:off x="6248400" y="4118016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Phép đo: hàm biến đổi từ quantum state sang classical state.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07D768-45F0-470C-2F89-F935524CA131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029200" y="4441182"/>
            <a:ext cx="121920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095280-7C40-7293-D72B-F167700ED6C1}"/>
                  </a:ext>
                </a:extLst>
              </p:cNvPr>
              <p:cNvSpPr txBox="1"/>
              <p:nvPr/>
            </p:nvSpPr>
            <p:spPr>
              <a:xfrm>
                <a:off x="6248400" y="2602978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/>
                  <a:t>Cơ sở đo: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/>
                  <a:t> là tập các ma trận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095280-7C40-7293-D72B-F167700ED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602978"/>
                <a:ext cx="4038600" cy="369332"/>
              </a:xfrm>
              <a:prstGeom prst="rect">
                <a:avLst/>
              </a:prstGeom>
              <a:blipFill>
                <a:blip r:embed="rId3"/>
                <a:stretch>
                  <a:fillRect l="-1254" t="-3226" b="-2258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3662C8-3AE6-0E95-3762-E45CF6922ACC}"/>
              </a:ext>
            </a:extLst>
          </p:cNvPr>
          <p:cNvCxnSpPr>
            <a:cxnSpLocks/>
          </p:cNvCxnSpPr>
          <p:nvPr/>
        </p:nvCxnSpPr>
        <p:spPr>
          <a:xfrm flipH="1">
            <a:off x="4806950" y="2799877"/>
            <a:ext cx="129540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FED23C-2804-22B7-C43D-E46DFC711D82}"/>
                  </a:ext>
                </a:extLst>
              </p:cNvPr>
              <p:cNvSpPr txBox="1"/>
              <p:nvPr/>
            </p:nvSpPr>
            <p:spPr>
              <a:xfrm>
                <a:off x="6260122" y="3399692"/>
                <a:ext cx="5855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/>
                  <a:t>Đối tượng được đo (state): </a:t>
                </a:r>
                <a14:m>
                  <m:oMath xmlns:m="http://schemas.openxmlformats.org/officeDocument/2006/math">
                    <m:r>
                      <a:rPr lang="vi-VN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VN"/>
                  <a:t> là vector phức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VN"/>
                  <a:t> chiều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FED23C-2804-22B7-C43D-E46DFC711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122" y="3399692"/>
                <a:ext cx="5855678" cy="369332"/>
              </a:xfrm>
              <a:prstGeom prst="rect">
                <a:avLst/>
              </a:prstGeom>
              <a:blipFill>
                <a:blip r:embed="rId4"/>
                <a:stretch>
                  <a:fillRect l="-648" t="-6667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F90E83-5496-EFDF-C04B-63D9B6592633}"/>
              </a:ext>
            </a:extLst>
          </p:cNvPr>
          <p:cNvCxnSpPr>
            <a:cxnSpLocks/>
          </p:cNvCxnSpPr>
          <p:nvPr/>
        </p:nvCxnSpPr>
        <p:spPr>
          <a:xfrm flipH="1">
            <a:off x="3352800" y="3581400"/>
            <a:ext cx="274955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1333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AD47-1D7D-4047-9D07-94F3F26F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Problem: quantum state tomography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8A65521-11C0-D144-9EC5-2E82F6DB2E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vi-VN"/>
                  <a:t>Input: trạng thái lượng tử ẩn, các kết quả đo</a:t>
                </a:r>
              </a:p>
              <a:p>
                <a:r>
                  <a:rPr lang="vi-VN"/>
                  <a:t>Output: trạng thái lượng tử rõ ràng</a:t>
                </a:r>
              </a:p>
              <a:p>
                <a:endParaRPr lang="vi-VN"/>
              </a:p>
              <a:p>
                <a:pPr marL="0" indent="0">
                  <a:buNone/>
                </a:pPr>
                <a:r>
                  <a:rPr lang="vi-VN"/>
                  <a:t>Example: </a:t>
                </a:r>
              </a:p>
              <a:p>
                <a:pPr marL="0" indent="0">
                  <a:buNone/>
                </a:pPr>
                <a:r>
                  <a:rPr lang="vi-VN"/>
                  <a:t>Input: 2-qubit state </a:t>
                </a:r>
                <a14:m>
                  <m:oMath xmlns:m="http://schemas.openxmlformats.org/officeDocument/2006/math">
                    <m:r>
                      <a:rPr lang="vi-VN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vi-VN"/>
                  <a:t>, các kết quả đo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vi-VN"/>
                  <a:t>}, ví dụ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=0.4,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=0.33, …</m:t>
                    </m:r>
                  </m:oMath>
                </a14:m>
                <a:endParaRPr lang="vi-VN"/>
              </a:p>
              <a:p>
                <a:pPr marL="0" indent="0">
                  <a:buNone/>
                </a:pPr>
                <a:r>
                  <a:rPr lang="vi-VN"/>
                  <a:t>Output: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vi-VN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vi-VN" b="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vi-VN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vi-VN" b="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vi-VN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8A65521-11C0-D144-9EC5-2E82F6DB2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2" t="-168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6104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B30FBE21-92A9-4677-ACC0-7A9DE67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2. BACKGROUNDS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8588FC2E-4B95-4F01-B5E1-FEBFD9B75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724791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ABCD65-3AB0-8742-22DD-91F74C3E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 1. Quantum compiliation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441524E8-E2EB-7EDB-7640-354640701E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3857396"/>
                <a:ext cx="10972800" cy="2362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VN"/>
                  <a:t>Tại điểm A: chúng ta có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U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VN" b="1"/>
                  <a:t>, </a:t>
                </a:r>
                <a:r>
                  <a:rPr lang="en-VN"/>
                  <a:t>là trạng thái cần biết rõ.</a:t>
                </a:r>
              </a:p>
              <a:p>
                <a:pPr marL="0" indent="0">
                  <a:buNone/>
                </a:pPr>
                <a:r>
                  <a:rPr lang="en-VN"/>
                  <a:t>Tại điểm B: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b="0" i="0"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VN"/>
                  <a:t> là trạng thái ’compilation’</a:t>
                </a:r>
              </a:p>
              <a:p>
                <a:pPr marL="0" indent="0">
                  <a:buNone/>
                </a:pPr>
                <a:r>
                  <a:rPr lang="en-VN"/>
                  <a:t>Tại điểm C: tiến hành phép đo, lấy xác suất thu được state </a:t>
                </a:r>
                <a14:m>
                  <m:oMath xmlns:m="http://schemas.openxmlformats.org/officeDocument/2006/math">
                    <m:r>
                      <a:rPr lang="vi-VN" b="0" i="1">
                        <a:latin typeface="Cambria Math" panose="02040503050406030204" pitchFamily="18" charset="0"/>
                      </a:rPr>
                      <m:t>|000…⟩</m:t>
                    </m:r>
                  </m:oMath>
                </a14:m>
                <a:endParaRPr lang="en-VN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VN" b="0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vi-V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vi-VN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vi-VN" i="1">
                                                <a:latin typeface="Cambria Math" panose="02040503050406030204" pitchFamily="18" charset="0"/>
                                              </a:rPr>
                                              <m:t>V</m:t>
                                            </m:r>
                                          </m:e>
                                          <m:sup>
                                            <m:r>
                                              <a:rPr lang="vi-V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†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vi-VN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vi-VN" b="1" i="1">
                                                <a:latin typeface="Cambria Math" panose="02040503050406030204" pitchFamily="18" charset="0"/>
                                              </a:rPr>
                                              <m:t>𝜽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vi-VN" b="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vi-V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vi-VN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VN"/>
                  <a:t> </a:t>
                </a:r>
                <a:r>
                  <a:rPr lang="en-VN" b="1"/>
                  <a:t>(2.1)</a:t>
                </a:r>
              </a:p>
              <a:p>
                <a:pPr marL="0" indent="0">
                  <a:buNone/>
                </a:pPr>
                <a:endParaRPr lang="en-VN" b="1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441524E8-E2EB-7EDB-7640-354640701E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857396"/>
                <a:ext cx="10972800" cy="2362200"/>
              </a:xfrm>
              <a:blipFill>
                <a:blip r:embed="rId2"/>
                <a:stretch>
                  <a:fillRect l="-1272" t="-2674" b="-53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Hình chữ nhật 21">
            <a:extLst>
              <a:ext uri="{FF2B5EF4-FFF2-40B4-BE49-F238E27FC236}">
                <a16:creationId xmlns:a16="http://schemas.microsoft.com/office/drawing/2014/main" id="{A76A6497-BC72-8181-963F-5ED143F1B298}"/>
              </a:ext>
            </a:extLst>
          </p:cNvPr>
          <p:cNvSpPr/>
          <p:nvPr/>
        </p:nvSpPr>
        <p:spPr>
          <a:xfrm>
            <a:off x="5995696" y="2095502"/>
            <a:ext cx="589936" cy="50360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ình chữ nhật 6">
                <a:extLst>
                  <a:ext uri="{FF2B5EF4-FFF2-40B4-BE49-F238E27FC236}">
                    <a16:creationId xmlns:a16="http://schemas.microsoft.com/office/drawing/2014/main" id="{7322A376-E9EC-794A-631A-93E0D3C6FD5A}"/>
                  </a:ext>
                </a:extLst>
              </p:cNvPr>
              <p:cNvSpPr/>
              <p:nvPr/>
            </p:nvSpPr>
            <p:spPr>
              <a:xfrm>
                <a:off x="2160638" y="1827257"/>
                <a:ext cx="1209368" cy="1032387"/>
              </a:xfrm>
              <a:prstGeom prst="rect">
                <a:avLst/>
              </a:prstGeom>
              <a:solidFill>
                <a:srgbClr val="BB8BF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vi-V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Hình chữ nhật 6">
                <a:extLst>
                  <a:ext uri="{FF2B5EF4-FFF2-40B4-BE49-F238E27FC236}">
                    <a16:creationId xmlns:a16="http://schemas.microsoft.com/office/drawing/2014/main" id="{7322A376-E9EC-794A-631A-93E0D3C6F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638" y="1827257"/>
                <a:ext cx="1209368" cy="10323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ộp Văn bản 7">
                <a:extLst>
                  <a:ext uri="{FF2B5EF4-FFF2-40B4-BE49-F238E27FC236}">
                    <a16:creationId xmlns:a16="http://schemas.microsoft.com/office/drawing/2014/main" id="{C64FF4A9-99DC-89E6-1878-BA4E36CB91CE}"/>
                  </a:ext>
                </a:extLst>
              </p:cNvPr>
              <p:cNvSpPr txBox="1"/>
              <p:nvPr/>
            </p:nvSpPr>
            <p:spPr>
              <a:xfrm>
                <a:off x="808371" y="2162638"/>
                <a:ext cx="49659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vi-V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Hộp Văn bản 7">
                <a:extLst>
                  <a:ext uri="{FF2B5EF4-FFF2-40B4-BE49-F238E27FC236}">
                    <a16:creationId xmlns:a16="http://schemas.microsoft.com/office/drawing/2014/main" id="{C64FF4A9-99DC-89E6-1878-BA4E36CB9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71" y="2162638"/>
                <a:ext cx="496591" cy="369332"/>
              </a:xfrm>
              <a:prstGeom prst="rect">
                <a:avLst/>
              </a:prstGeom>
              <a:blipFill>
                <a:blip r:embed="rId4"/>
                <a:stretch>
                  <a:fillRect r="-2500" b="-1333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Đường nối Thẳng 9">
            <a:extLst>
              <a:ext uri="{FF2B5EF4-FFF2-40B4-BE49-F238E27FC236}">
                <a16:creationId xmlns:a16="http://schemas.microsoft.com/office/drawing/2014/main" id="{D5498498-1D0A-83FE-DDDF-F5B045372702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1304962" y="2343451"/>
            <a:ext cx="855676" cy="38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Đường nối Thẳng 12">
            <a:extLst>
              <a:ext uri="{FF2B5EF4-FFF2-40B4-BE49-F238E27FC236}">
                <a16:creationId xmlns:a16="http://schemas.microsoft.com/office/drawing/2014/main" id="{FAC80BA2-E88C-C2AA-A37E-E781015D7CD5}"/>
              </a:ext>
            </a:extLst>
          </p:cNvPr>
          <p:cNvCxnSpPr/>
          <p:nvPr/>
        </p:nvCxnSpPr>
        <p:spPr>
          <a:xfrm flipV="1">
            <a:off x="1600200" y="2162638"/>
            <a:ext cx="250723" cy="3693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15">
            <a:extLst>
              <a:ext uri="{FF2B5EF4-FFF2-40B4-BE49-F238E27FC236}">
                <a16:creationId xmlns:a16="http://schemas.microsoft.com/office/drawing/2014/main" id="{C6D036AA-9892-C01C-2425-6B9FE03B6572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0006" y="2342783"/>
            <a:ext cx="747264" cy="6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Hình chữ nhật 17">
                <a:extLst>
                  <a:ext uri="{FF2B5EF4-FFF2-40B4-BE49-F238E27FC236}">
                    <a16:creationId xmlns:a16="http://schemas.microsoft.com/office/drawing/2014/main" id="{8C202FDF-542D-04FD-AE60-71283102E1B1}"/>
                  </a:ext>
                </a:extLst>
              </p:cNvPr>
              <p:cNvSpPr/>
              <p:nvPr/>
            </p:nvSpPr>
            <p:spPr>
              <a:xfrm>
                <a:off x="4117270" y="1827256"/>
                <a:ext cx="1114440" cy="1031053"/>
              </a:xfrm>
              <a:prstGeom prst="rect">
                <a:avLst/>
              </a:prstGeom>
              <a:solidFill>
                <a:srgbClr val="BB8BF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vi-V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Hình chữ nhật 17">
                <a:extLst>
                  <a:ext uri="{FF2B5EF4-FFF2-40B4-BE49-F238E27FC236}">
                    <a16:creationId xmlns:a16="http://schemas.microsoft.com/office/drawing/2014/main" id="{8C202FDF-542D-04FD-AE60-71283102E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270" y="1827256"/>
                <a:ext cx="1114440" cy="10310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Đường nối Thẳng 19">
            <a:extLst>
              <a:ext uri="{FF2B5EF4-FFF2-40B4-BE49-F238E27FC236}">
                <a16:creationId xmlns:a16="http://schemas.microsoft.com/office/drawing/2014/main" id="{5623829B-60AA-D1A5-D249-15A93C130F37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>
            <a:off x="5231710" y="2342783"/>
            <a:ext cx="763986" cy="4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ung 26">
            <a:extLst>
              <a:ext uri="{FF2B5EF4-FFF2-40B4-BE49-F238E27FC236}">
                <a16:creationId xmlns:a16="http://schemas.microsoft.com/office/drawing/2014/main" id="{B073E33A-93D7-753A-3E0B-D30374E39DA8}"/>
              </a:ext>
            </a:extLst>
          </p:cNvPr>
          <p:cNvSpPr/>
          <p:nvPr/>
        </p:nvSpPr>
        <p:spPr>
          <a:xfrm rot="17810042">
            <a:off x="6118715" y="2336904"/>
            <a:ext cx="343896" cy="313646"/>
          </a:xfrm>
          <a:prstGeom prst="arc">
            <a:avLst>
              <a:gd name="adj1" fmla="val 16200000"/>
              <a:gd name="adj2" fmla="val 2437059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Hộp Văn bản 44">
            <a:extLst>
              <a:ext uri="{FF2B5EF4-FFF2-40B4-BE49-F238E27FC236}">
                <a16:creationId xmlns:a16="http://schemas.microsoft.com/office/drawing/2014/main" id="{C84EA8EC-D58D-883A-DE1A-6C1092E82B9E}"/>
              </a:ext>
            </a:extLst>
          </p:cNvPr>
          <p:cNvSpPr txBox="1"/>
          <p:nvPr/>
        </p:nvSpPr>
        <p:spPr>
          <a:xfrm>
            <a:off x="2993633" y="1371600"/>
            <a:ext cx="151764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Quantum part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Viết tay 46">
                <a:extLst>
                  <a:ext uri="{FF2B5EF4-FFF2-40B4-BE49-F238E27FC236}">
                    <a16:creationId xmlns:a16="http://schemas.microsoft.com/office/drawing/2014/main" id="{7E584BB7-9A54-ED8B-2B0F-AA138AFFBF22}"/>
                  </a:ext>
                </a:extLst>
              </p14:cNvPr>
              <p14:cNvContentPartPr/>
              <p14:nvPr/>
            </p14:nvContentPartPr>
            <p14:xfrm>
              <a:off x="2977200" y="3033152"/>
              <a:ext cx="360" cy="360"/>
            </p14:xfrm>
          </p:contentPart>
        </mc:Choice>
        <mc:Fallback xmlns="">
          <p:pic>
            <p:nvPicPr>
              <p:cNvPr id="24" name="Viết tay 46">
                <a:extLst>
                  <a:ext uri="{FF2B5EF4-FFF2-40B4-BE49-F238E27FC236}">
                    <a16:creationId xmlns:a16="http://schemas.microsoft.com/office/drawing/2014/main" id="{7E584BB7-9A54-ED8B-2B0F-AA138AFFBF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62800" y="3018752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Hộp Văn bản 32">
                <a:extLst>
                  <a:ext uri="{FF2B5EF4-FFF2-40B4-BE49-F238E27FC236}">
                    <a16:creationId xmlns:a16="http://schemas.microsoft.com/office/drawing/2014/main" id="{65B792E3-0FE2-F66F-0D4F-0A29A83656FF}"/>
                  </a:ext>
                </a:extLst>
              </p:cNvPr>
              <p:cNvSpPr txBox="1"/>
              <p:nvPr/>
            </p:nvSpPr>
            <p:spPr>
              <a:xfrm>
                <a:off x="1498682" y="1789453"/>
                <a:ext cx="490219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vi-V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Hộp Văn bản 32">
                <a:extLst>
                  <a:ext uri="{FF2B5EF4-FFF2-40B4-BE49-F238E27FC236}">
                    <a16:creationId xmlns:a16="http://schemas.microsoft.com/office/drawing/2014/main" id="{65B792E3-0FE2-F66F-0D4F-0A29A8365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682" y="1789453"/>
                <a:ext cx="49021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Đường kết nối Mũi tên Thẳng 35">
            <a:extLst>
              <a:ext uri="{FF2B5EF4-FFF2-40B4-BE49-F238E27FC236}">
                <a16:creationId xmlns:a16="http://schemas.microsoft.com/office/drawing/2014/main" id="{43C4366E-D370-25F2-18D7-C07BB0298F01}"/>
              </a:ext>
            </a:extLst>
          </p:cNvPr>
          <p:cNvCxnSpPr>
            <a:cxnSpLocks/>
            <a:stCxn id="14" idx="3"/>
            <a:endCxn id="33" idx="1"/>
          </p:cNvCxnSpPr>
          <p:nvPr/>
        </p:nvCxnSpPr>
        <p:spPr>
          <a:xfrm>
            <a:off x="6585632" y="2347304"/>
            <a:ext cx="1815702" cy="17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Hộp Văn bản 60">
            <a:extLst>
              <a:ext uri="{FF2B5EF4-FFF2-40B4-BE49-F238E27FC236}">
                <a16:creationId xmlns:a16="http://schemas.microsoft.com/office/drawing/2014/main" id="{95FA5E05-8FD7-C656-C2A2-5B5D513C3AB3}"/>
              </a:ext>
            </a:extLst>
          </p:cNvPr>
          <p:cNvSpPr txBox="1"/>
          <p:nvPr/>
        </p:nvSpPr>
        <p:spPr>
          <a:xfrm>
            <a:off x="8318642" y="1371600"/>
            <a:ext cx="151764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Classical part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Đường kết nối Mũi tên Thẳng 28">
            <a:extLst>
              <a:ext uri="{FF2B5EF4-FFF2-40B4-BE49-F238E27FC236}">
                <a16:creationId xmlns:a16="http://schemas.microsoft.com/office/drawing/2014/main" id="{7C571704-3BF1-CDAA-B551-29F1A6DB8A3E}"/>
              </a:ext>
            </a:extLst>
          </p:cNvPr>
          <p:cNvCxnSpPr>
            <a:cxnSpLocks/>
          </p:cNvCxnSpPr>
          <p:nvPr/>
        </p:nvCxnSpPr>
        <p:spPr>
          <a:xfrm flipV="1">
            <a:off x="6254868" y="2232386"/>
            <a:ext cx="150970" cy="222614"/>
          </a:xfrm>
          <a:prstGeom prst="straightConnector1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Đường kết nối Mũi tên Thẳng 36">
            <a:extLst>
              <a:ext uri="{FF2B5EF4-FFF2-40B4-BE49-F238E27FC236}">
                <a16:creationId xmlns:a16="http://schemas.microsoft.com/office/drawing/2014/main" id="{B8979BBF-BA0F-DBF7-52D2-797F4EE72110}"/>
              </a:ext>
            </a:extLst>
          </p:cNvPr>
          <p:cNvCxnSpPr>
            <a:cxnSpLocks/>
            <a:stCxn id="33" idx="2"/>
            <a:endCxn id="20" idx="2"/>
          </p:cNvCxnSpPr>
          <p:nvPr/>
        </p:nvCxnSpPr>
        <p:spPr>
          <a:xfrm rot="5400000">
            <a:off x="6769034" y="549875"/>
            <a:ext cx="213891" cy="4402977"/>
          </a:xfrm>
          <a:prstGeom prst="bentConnector3">
            <a:avLst>
              <a:gd name="adj1" fmla="val 275428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ình chữ nhật: Góc Tròn 16">
            <a:extLst>
              <a:ext uri="{FF2B5EF4-FFF2-40B4-BE49-F238E27FC236}">
                <a16:creationId xmlns:a16="http://schemas.microsoft.com/office/drawing/2014/main" id="{38E10212-5A34-362B-1457-A063B9B25E8B}"/>
              </a:ext>
            </a:extLst>
          </p:cNvPr>
          <p:cNvSpPr/>
          <p:nvPr/>
        </p:nvSpPr>
        <p:spPr>
          <a:xfrm>
            <a:off x="609600" y="1371600"/>
            <a:ext cx="6244988" cy="1668634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Hình chữ nhật: Góc Tròn 37">
            <a:extLst>
              <a:ext uri="{FF2B5EF4-FFF2-40B4-BE49-F238E27FC236}">
                <a16:creationId xmlns:a16="http://schemas.microsoft.com/office/drawing/2014/main" id="{3E6848F4-26CD-A73D-0702-3A59B8E28BBD}"/>
              </a:ext>
            </a:extLst>
          </p:cNvPr>
          <p:cNvSpPr/>
          <p:nvPr/>
        </p:nvSpPr>
        <p:spPr>
          <a:xfrm>
            <a:off x="7787202" y="1377206"/>
            <a:ext cx="2462163" cy="1695935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Hộp Văn bản 40">
                <a:extLst>
                  <a:ext uri="{FF2B5EF4-FFF2-40B4-BE49-F238E27FC236}">
                    <a16:creationId xmlns:a16="http://schemas.microsoft.com/office/drawing/2014/main" id="{5148EC8F-220A-5DF2-8928-728A1EB6ACF7}"/>
                  </a:ext>
                </a:extLst>
              </p:cNvPr>
              <p:cNvSpPr txBox="1"/>
              <p:nvPr/>
            </p:nvSpPr>
            <p:spPr>
              <a:xfrm>
                <a:off x="7013686" y="1908309"/>
                <a:ext cx="702794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Hộp Văn bản 40">
                <a:extLst>
                  <a:ext uri="{FF2B5EF4-FFF2-40B4-BE49-F238E27FC236}">
                    <a16:creationId xmlns:a16="http://schemas.microsoft.com/office/drawing/2014/main" id="{5148EC8F-220A-5DF2-8928-728A1EB6A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686" y="1908309"/>
                <a:ext cx="70279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Hình chữ nhật 41">
            <a:extLst>
              <a:ext uri="{FF2B5EF4-FFF2-40B4-BE49-F238E27FC236}">
                <a16:creationId xmlns:a16="http://schemas.microsoft.com/office/drawing/2014/main" id="{99B4A28D-C1B0-7276-C4FD-92D61A8C4B8D}"/>
              </a:ext>
            </a:extLst>
          </p:cNvPr>
          <p:cNvSpPr/>
          <p:nvPr/>
        </p:nvSpPr>
        <p:spPr>
          <a:xfrm>
            <a:off x="8401334" y="2053613"/>
            <a:ext cx="1352266" cy="590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Hộp Văn bản 54">
                <a:extLst>
                  <a:ext uri="{FF2B5EF4-FFF2-40B4-BE49-F238E27FC236}">
                    <a16:creationId xmlns:a16="http://schemas.microsoft.com/office/drawing/2014/main" id="{06B71B12-AE80-360E-696F-A1331A2D65FA}"/>
                  </a:ext>
                </a:extLst>
              </p:cNvPr>
              <p:cNvSpPr txBox="1"/>
              <p:nvPr/>
            </p:nvSpPr>
            <p:spPr>
              <a:xfrm>
                <a:off x="7594050" y="3389418"/>
                <a:ext cx="2462145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vi-V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 vector)</a:t>
                </a:r>
              </a:p>
            </p:txBody>
          </p:sp>
        </mc:Choice>
        <mc:Fallback xmlns="">
          <p:sp>
            <p:nvSpPr>
              <p:cNvPr id="34" name="Hộp Văn bản 54">
                <a:extLst>
                  <a:ext uri="{FF2B5EF4-FFF2-40B4-BE49-F238E27FC236}">
                    <a16:creationId xmlns:a16="http://schemas.microsoft.com/office/drawing/2014/main" id="{06B71B12-AE80-360E-696F-A1331A2D6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050" y="3389418"/>
                <a:ext cx="2462145" cy="369332"/>
              </a:xfrm>
              <a:prstGeom prst="rect">
                <a:avLst/>
              </a:prstGeom>
              <a:blipFill>
                <a:blip r:embed="rId10"/>
                <a:stretch>
                  <a:fillRect l="-2577" t="-6452" b="-1935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Đường nối Thẳng 19">
            <a:extLst>
              <a:ext uri="{FF2B5EF4-FFF2-40B4-BE49-F238E27FC236}">
                <a16:creationId xmlns:a16="http://schemas.microsoft.com/office/drawing/2014/main" id="{BD0E4294-F660-9C07-5D04-D7CA8931EDD1}"/>
              </a:ext>
            </a:extLst>
          </p:cNvPr>
          <p:cNvCxnSpPr>
            <a:cxnSpLocks/>
          </p:cNvCxnSpPr>
          <p:nvPr/>
        </p:nvCxnSpPr>
        <p:spPr>
          <a:xfrm>
            <a:off x="3752457" y="1843213"/>
            <a:ext cx="0" cy="160241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Đường nối Thẳng 19">
            <a:extLst>
              <a:ext uri="{FF2B5EF4-FFF2-40B4-BE49-F238E27FC236}">
                <a16:creationId xmlns:a16="http://schemas.microsoft.com/office/drawing/2014/main" id="{FA58F027-B427-E9B1-7A0A-20F9BB2C25A9}"/>
              </a:ext>
            </a:extLst>
          </p:cNvPr>
          <p:cNvCxnSpPr>
            <a:cxnSpLocks/>
          </p:cNvCxnSpPr>
          <p:nvPr/>
        </p:nvCxnSpPr>
        <p:spPr>
          <a:xfrm>
            <a:off x="5581057" y="1826590"/>
            <a:ext cx="0" cy="160241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Hộp Văn bản 54">
            <a:extLst>
              <a:ext uri="{FF2B5EF4-FFF2-40B4-BE49-F238E27FC236}">
                <a16:creationId xmlns:a16="http://schemas.microsoft.com/office/drawing/2014/main" id="{C9EFA907-E960-B968-F519-BEF2FE4EEFFA}"/>
              </a:ext>
            </a:extLst>
          </p:cNvPr>
          <p:cNvSpPr txBox="1"/>
          <p:nvPr/>
        </p:nvSpPr>
        <p:spPr>
          <a:xfrm>
            <a:off x="3593653" y="3424682"/>
            <a:ext cx="40824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Hộp Văn bản 54">
            <a:extLst>
              <a:ext uri="{FF2B5EF4-FFF2-40B4-BE49-F238E27FC236}">
                <a16:creationId xmlns:a16="http://schemas.microsoft.com/office/drawing/2014/main" id="{BC38836D-FB4D-A165-180E-DF31675E02AE}"/>
              </a:ext>
            </a:extLst>
          </p:cNvPr>
          <p:cNvSpPr txBox="1"/>
          <p:nvPr/>
        </p:nvSpPr>
        <p:spPr>
          <a:xfrm>
            <a:off x="5409582" y="3424682"/>
            <a:ext cx="40824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Đường nối Thẳng 19">
            <a:extLst>
              <a:ext uri="{FF2B5EF4-FFF2-40B4-BE49-F238E27FC236}">
                <a16:creationId xmlns:a16="http://schemas.microsoft.com/office/drawing/2014/main" id="{09A61A82-C276-FCC8-6E0A-1D8C9B65AB2E}"/>
              </a:ext>
            </a:extLst>
          </p:cNvPr>
          <p:cNvCxnSpPr>
            <a:cxnSpLocks/>
          </p:cNvCxnSpPr>
          <p:nvPr/>
        </p:nvCxnSpPr>
        <p:spPr>
          <a:xfrm>
            <a:off x="6759334" y="1826590"/>
            <a:ext cx="0" cy="160241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Hộp Văn bản 54">
            <a:extLst>
              <a:ext uri="{FF2B5EF4-FFF2-40B4-BE49-F238E27FC236}">
                <a16:creationId xmlns:a16="http://schemas.microsoft.com/office/drawing/2014/main" id="{506F7F62-263E-0458-752D-D72146FB43E0}"/>
              </a:ext>
            </a:extLst>
          </p:cNvPr>
          <p:cNvSpPr txBox="1"/>
          <p:nvPr/>
        </p:nvSpPr>
        <p:spPr>
          <a:xfrm>
            <a:off x="6587859" y="3424682"/>
            <a:ext cx="40824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34093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8F92-174E-B443-962C-9E5C6A04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sz="4000"/>
              <a:t>2.2. Quantum compiliation</a:t>
            </a:r>
            <a:endParaRPr lang="en-V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7DDD4F-A259-C847-8E4C-223D06FB72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vi-VN">
                    <a:solidFill>
                      <a:srgbClr val="0066FF"/>
                    </a:solidFill>
                  </a:rPr>
                  <a:t>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b="0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vi-VN" b="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=1⇒|</m:t>
                    </m:r>
                    <m:r>
                      <a:rPr lang="vi-VN" b="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vi-VN" b="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vi-VN">
                    <a:solidFill>
                      <a:srgbClr val="0066FF"/>
                    </a:solidFill>
                  </a:rPr>
                  <a:t> và </a:t>
                </a:r>
                <a14:m>
                  <m:oMath xmlns:m="http://schemas.openxmlformats.org/officeDocument/2006/math">
                    <m:r>
                      <a:rPr lang="vi-VN" b="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vi-VN" b="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vi-VN" b="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vi-VN" b="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vi-VN">
                    <a:solidFill>
                      <a:srgbClr val="0066FF"/>
                    </a:solidFill>
                  </a:rPr>
                  <a:t> giống nhau, mà chúng ta đã biết rõ V và </a:t>
                </a:r>
                <a14:m>
                  <m:oMath xmlns:m="http://schemas.openxmlformats.org/officeDocument/2006/math">
                    <m:r>
                      <a:rPr lang="vi-VN" b="1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vi-VN" b="1" i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⟩"/>
                        <m:ctrlPr>
                          <a:rPr lang="vi-V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b="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vi-VN" b="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vi-VN" b="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b="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|"/>
                        <m:endChr m:val="⟩"/>
                        <m:ctrlPr>
                          <a:rPr lang="vi-VN" b="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vi-VN" b="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≈|</m:t>
                    </m:r>
                    <m:r>
                      <a:rPr lang="vi-VN" b="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vi-VN" b="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vi-VN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endParaRPr lang="vi-VN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r>
                  <a:rPr lang="vi-VN">
                    <a:solidFill>
                      <a:srgbClr val="0066FF"/>
                    </a:solidFill>
                  </a:rPr>
                  <a:t>Chúng ta định nghĩa cost function: 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vi-VN" b="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vi-VN" b="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b="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vi-VN" i="1">
                    <a:solidFill>
                      <a:srgbClr val="0066FF"/>
                    </a:solidFill>
                  </a:rPr>
                  <a:t>         </a:t>
                </a:r>
                <a:r>
                  <a:rPr lang="vi-VN" b="1">
                    <a:solidFill>
                      <a:srgbClr val="0066FF"/>
                    </a:solidFill>
                  </a:rPr>
                  <a:t>(2.2)</a:t>
                </a:r>
              </a:p>
              <a:p>
                <a:pPr marL="0" indent="0">
                  <a:buNone/>
                </a:pPr>
                <a:r>
                  <a:rPr lang="vi-VN">
                    <a:solidFill>
                      <a:srgbClr val="0066FF"/>
                    </a:solidFill>
                  </a:rPr>
                  <a:t>Và mục tiêu là cực tiểu hoá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vi-VN">
                    <a:solidFill>
                      <a:srgbClr val="0066FF"/>
                    </a:solidFill>
                  </a:rPr>
                  <a:t>: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vi-VN" b="1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1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vi-VN" b="1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vi-VN" b="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b="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a:rPr lang="vi-VN" b="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vi-V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vi-VN" b="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vi-VN">
                    <a:solidFill>
                      <a:srgbClr val="0066FF"/>
                    </a:solidFill>
                  </a:rPr>
                  <a:t>  </a:t>
                </a:r>
                <a:r>
                  <a:rPr lang="vi-VN" b="1">
                    <a:solidFill>
                      <a:srgbClr val="0066FF"/>
                    </a:solidFill>
                  </a:rPr>
                  <a:t>(2.3)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7DDD4F-A259-C847-8E4C-223D06FB7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2" t="-177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4625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8F92-174E-B443-962C-9E5C6A04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2.2. Parameter-shift rule</a:t>
            </a:r>
            <a:endParaRPr lang="en-V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7DDD4F-A259-C847-8E4C-223D06FB72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vi-VN"/>
                  <a:t>Để cực tiểu C, chúng ta tính đạo hàm và dùng các optimizer để cập nhật lại giá trị </a:t>
                </a:r>
                <a14:m>
                  <m:oMath xmlns:m="http://schemas.openxmlformats.org/officeDocument/2006/math">
                    <m:r>
                      <a:rPr lang="vi-VN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vi-VN" b="1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vi-VN" b="1"/>
              </a:p>
              <a:p>
                <a:pPr marL="0" indent="0">
                  <a:buNone/>
                </a:pPr>
                <a:r>
                  <a:rPr lang="en-US"/>
                  <a:t>Parameter shift rule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/>
                  <a:t>):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  </a:t>
                </a:r>
                <a:r>
                  <a:rPr lang="en-US" b="1"/>
                  <a:t>(2.4)</a:t>
                </a:r>
                <a:endParaRPr lang="en-US"/>
              </a:p>
              <a:p>
                <a:pPr marL="0" indent="0">
                  <a:buNone/>
                </a:pPr>
                <a:r>
                  <a:rPr lang="en-US"/>
                  <a:t>Optimizer SGD: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vi-VN"/>
                  <a:t> 					      </a:t>
                </a:r>
                <a:r>
                  <a:rPr lang="vi-VN" b="1"/>
                  <a:t>(2.5)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7DDD4F-A259-C847-8E4C-223D06FB7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2" t="-1681" r="-69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65590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6159</TotalTime>
  <Words>541</Words>
  <Application>Microsoft Macintosh PowerPoint</Application>
  <PresentationFormat>Widescreen</PresentationFormat>
  <Paragraphs>68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Courier New</vt:lpstr>
      <vt:lpstr>Times New Roman</vt:lpstr>
      <vt:lpstr>Default Design</vt:lpstr>
      <vt:lpstr>Universal compilation for quantum state tomography</vt:lpstr>
      <vt:lpstr>Outline</vt:lpstr>
      <vt:lpstr>1. PROBLEM</vt:lpstr>
      <vt:lpstr>1. Problem: quantum state tomography</vt:lpstr>
      <vt:lpstr>1. Problem: quantum state tomography</vt:lpstr>
      <vt:lpstr>2. BACKGROUNDS</vt:lpstr>
      <vt:lpstr>2. 1. Quantum compiliation</vt:lpstr>
      <vt:lpstr>2.2. Quantum compiliation</vt:lpstr>
      <vt:lpstr>2.2. Parameter-shift rule</vt:lpstr>
      <vt:lpstr>3. METHODS</vt:lpstr>
      <vt:lpstr>3.1. Universal compilation</vt:lpstr>
      <vt:lpstr>3.2. Phương pháp đánh giá</vt:lpstr>
      <vt:lpstr>4. RESULTS</vt:lpstr>
      <vt:lpstr>4. 1. 1-qubit case</vt:lpstr>
      <vt:lpstr>4.2. 2-5 qubits cases</vt:lpstr>
      <vt:lpstr>4.2. 2-5 qubits cases</vt:lpstr>
      <vt:lpstr>References</vt:lpstr>
      <vt:lpstr>Cảm ơn các bạn đã lắng nghe!  ĐẠI HỌC QUỐC GIA TP.HCM TRƯỜNG ĐẠI HỌC CÔNG NGHỆ THÔNG TIN TP.HCM TOÀN DIỆN – SÁNG TẠO – PHỤNG SỰ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Vũ Tuấn Hải</cp:lastModifiedBy>
  <cp:revision>924</cp:revision>
  <cp:lastPrinted>2013-08-30T01:32:34Z</cp:lastPrinted>
  <dcterms:created xsi:type="dcterms:W3CDTF">2008-06-14T04:13:27Z</dcterms:created>
  <dcterms:modified xsi:type="dcterms:W3CDTF">2023-05-16T16:02:31Z</dcterms:modified>
</cp:coreProperties>
</file>